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53"/>
  </p:notesMasterIdLst>
  <p:handoutMasterIdLst>
    <p:handoutMasterId r:id="rId54"/>
  </p:handoutMasterIdLst>
  <p:sldIdLst>
    <p:sldId id="736" r:id="rId2"/>
    <p:sldId id="454" r:id="rId3"/>
    <p:sldId id="733" r:id="rId4"/>
    <p:sldId id="681" r:id="rId5"/>
    <p:sldId id="764" r:id="rId6"/>
    <p:sldId id="747" r:id="rId7"/>
    <p:sldId id="693" r:id="rId8"/>
    <p:sldId id="750" r:id="rId9"/>
    <p:sldId id="444" r:id="rId10"/>
    <p:sldId id="749" r:id="rId11"/>
    <p:sldId id="752" r:id="rId12"/>
    <p:sldId id="760" r:id="rId13"/>
    <p:sldId id="682" r:id="rId14"/>
    <p:sldId id="754" r:id="rId15"/>
    <p:sldId id="755" r:id="rId16"/>
    <p:sldId id="759" r:id="rId17"/>
    <p:sldId id="476" r:id="rId18"/>
    <p:sldId id="364" r:id="rId19"/>
    <p:sldId id="737" r:id="rId20"/>
    <p:sldId id="738" r:id="rId21"/>
    <p:sldId id="739" r:id="rId22"/>
    <p:sldId id="740" r:id="rId23"/>
    <p:sldId id="741" r:id="rId24"/>
    <p:sldId id="461" r:id="rId25"/>
    <p:sldId id="756" r:id="rId26"/>
    <p:sldId id="743" r:id="rId27"/>
    <p:sldId id="489" r:id="rId28"/>
    <p:sldId id="509" r:id="rId29"/>
    <p:sldId id="500" r:id="rId30"/>
    <p:sldId id="506" r:id="rId31"/>
    <p:sldId id="507" r:id="rId32"/>
    <p:sldId id="511" r:id="rId33"/>
    <p:sldId id="745" r:id="rId34"/>
    <p:sldId id="753" r:id="rId35"/>
    <p:sldId id="641" r:id="rId36"/>
    <p:sldId id="526" r:id="rId37"/>
    <p:sldId id="704" r:id="rId38"/>
    <p:sldId id="581" r:id="rId39"/>
    <p:sldId id="678" r:id="rId40"/>
    <p:sldId id="735" r:id="rId41"/>
    <p:sldId id="717" r:id="rId42"/>
    <p:sldId id="718" r:id="rId43"/>
    <p:sldId id="719" r:id="rId44"/>
    <p:sldId id="720" r:id="rId45"/>
    <p:sldId id="721" r:id="rId46"/>
    <p:sldId id="722" r:id="rId47"/>
    <p:sldId id="723" r:id="rId48"/>
    <p:sldId id="632" r:id="rId49"/>
    <p:sldId id="763" r:id="rId50"/>
    <p:sldId id="757" r:id="rId51"/>
    <p:sldId id="758" r:id="rId52"/>
  </p:sldIdLst>
  <p:sldSz cx="9144000" cy="6858000" type="screen4x3"/>
  <p:notesSz cx="7010400" cy="9296400"/>
  <p:defaultTextStyle>
    <a:defPPr>
      <a:defRPr lang="en-US"/>
    </a:defPPr>
    <a:lvl1pPr algn="l" rtl="0" fontAlgn="base">
      <a:spcBef>
        <a:spcPct val="0"/>
      </a:spcBef>
      <a:spcAft>
        <a:spcPct val="0"/>
      </a:spcAft>
      <a:defRPr sz="2400" kern="1200">
        <a:solidFill>
          <a:schemeClr val="bg1"/>
        </a:solidFill>
        <a:latin typeface="Times New Roman" pitchFamily="18" charset="0"/>
        <a:ea typeface="+mn-ea"/>
        <a:cs typeface="Arial" charset="0"/>
      </a:defRPr>
    </a:lvl1pPr>
    <a:lvl2pPr marL="457200" algn="l" rtl="0" fontAlgn="base">
      <a:spcBef>
        <a:spcPct val="0"/>
      </a:spcBef>
      <a:spcAft>
        <a:spcPct val="0"/>
      </a:spcAft>
      <a:defRPr sz="2400" kern="1200">
        <a:solidFill>
          <a:schemeClr val="bg1"/>
        </a:solidFill>
        <a:latin typeface="Times New Roman" pitchFamily="18" charset="0"/>
        <a:ea typeface="+mn-ea"/>
        <a:cs typeface="Arial" charset="0"/>
      </a:defRPr>
    </a:lvl2pPr>
    <a:lvl3pPr marL="914400" algn="l" rtl="0" fontAlgn="base">
      <a:spcBef>
        <a:spcPct val="0"/>
      </a:spcBef>
      <a:spcAft>
        <a:spcPct val="0"/>
      </a:spcAft>
      <a:defRPr sz="2400" kern="1200">
        <a:solidFill>
          <a:schemeClr val="bg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bg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bg1"/>
        </a:solidFill>
        <a:latin typeface="Times New Roman" pitchFamily="18" charset="0"/>
        <a:ea typeface="+mn-ea"/>
        <a:cs typeface="Arial" charset="0"/>
      </a:defRPr>
    </a:lvl5pPr>
    <a:lvl6pPr marL="2286000" algn="l" defTabSz="914400" rtl="0" eaLnBrk="1" latinLnBrk="0" hangingPunct="1">
      <a:defRPr sz="2400" kern="1200">
        <a:solidFill>
          <a:schemeClr val="bg1"/>
        </a:solidFill>
        <a:latin typeface="Times New Roman" pitchFamily="18" charset="0"/>
        <a:ea typeface="+mn-ea"/>
        <a:cs typeface="Arial" charset="0"/>
      </a:defRPr>
    </a:lvl6pPr>
    <a:lvl7pPr marL="2743200" algn="l" defTabSz="914400" rtl="0" eaLnBrk="1" latinLnBrk="0" hangingPunct="1">
      <a:defRPr sz="2400" kern="1200">
        <a:solidFill>
          <a:schemeClr val="bg1"/>
        </a:solidFill>
        <a:latin typeface="Times New Roman" pitchFamily="18" charset="0"/>
        <a:ea typeface="+mn-ea"/>
        <a:cs typeface="Arial" charset="0"/>
      </a:defRPr>
    </a:lvl7pPr>
    <a:lvl8pPr marL="3200400" algn="l" defTabSz="914400" rtl="0" eaLnBrk="1" latinLnBrk="0" hangingPunct="1">
      <a:defRPr sz="2400" kern="1200">
        <a:solidFill>
          <a:schemeClr val="bg1"/>
        </a:solidFill>
        <a:latin typeface="Times New Roman" pitchFamily="18" charset="0"/>
        <a:ea typeface="+mn-ea"/>
        <a:cs typeface="Arial" charset="0"/>
      </a:defRPr>
    </a:lvl8pPr>
    <a:lvl9pPr marL="3657600" algn="l" defTabSz="914400" rtl="0" eaLnBrk="1" latinLnBrk="0" hangingPunct="1">
      <a:defRPr sz="2400" kern="1200">
        <a:solidFill>
          <a:schemeClr val="bg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12"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66FFFF"/>
    <a:srgbClr val="FFF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1" autoAdjust="0"/>
    <p:restoredTop sz="83515" autoAdjust="0"/>
  </p:normalViewPr>
  <p:slideViewPr>
    <p:cSldViewPr showGuides="1">
      <p:cViewPr varScale="1">
        <p:scale>
          <a:sx n="88" d="100"/>
          <a:sy n="88" d="100"/>
        </p:scale>
        <p:origin x="1818" y="-78"/>
      </p:cViewPr>
      <p:guideLst>
        <p:guide orient="horz" pos="2112"/>
        <p:guide pos="2880"/>
      </p:guideLst>
    </p:cSldViewPr>
  </p:slideViewPr>
  <p:outlineViewPr>
    <p:cViewPr>
      <p:scale>
        <a:sx n="33" d="100"/>
        <a:sy n="33" d="100"/>
      </p:scale>
      <p:origin x="0" y="81444"/>
    </p:cViewPr>
  </p:outlineViewPr>
  <p:notesTextViewPr>
    <p:cViewPr>
      <p:scale>
        <a:sx n="100" d="100"/>
        <a:sy n="100" d="100"/>
      </p:scale>
      <p:origin x="0" y="0"/>
    </p:cViewPr>
  </p:notesTextViewPr>
  <p:notesViewPr>
    <p:cSldViewPr showGuides="1">
      <p:cViewPr varScale="1">
        <p:scale>
          <a:sx n="80" d="100"/>
          <a:sy n="80" d="100"/>
        </p:scale>
        <p:origin x="3882" y="132"/>
      </p:cViewPr>
      <p:guideLst>
        <p:guide orient="horz" pos="2929"/>
        <p:guide pos="220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1" name="Rectangle 3"/>
          <p:cNvSpPr>
            <a:spLocks noGrp="1" noChangeArrowheads="1"/>
          </p:cNvSpPr>
          <p:nvPr>
            <p:ph type="dt" sz="quarter" idx="1"/>
          </p:nvPr>
        </p:nvSpPr>
        <p:spPr bwMode="auto">
          <a:xfrm>
            <a:off x="1294675" y="232107"/>
            <a:ext cx="4421055" cy="464205"/>
          </a:xfrm>
          <a:prstGeom prst="rect">
            <a:avLst/>
          </a:prstGeom>
          <a:noFill/>
          <a:ln w="9525">
            <a:noFill/>
            <a:miter lim="800000"/>
            <a:headEnd/>
            <a:tailEnd/>
          </a:ln>
          <a:effectLst/>
        </p:spPr>
        <p:txBody>
          <a:bodyPr vert="horz" wrap="square" lIns="92284" tIns="46142" rIns="92284" bIns="46142" numCol="1" anchor="t" anchorCtr="0" compatLnSpc="1">
            <a:prstTxWarp prst="textNoShape">
              <a:avLst/>
            </a:prstTxWarp>
          </a:bodyPr>
          <a:lstStyle>
            <a:lvl1pPr algn="ctr">
              <a:defRPr sz="1200">
                <a:solidFill>
                  <a:schemeClr val="tx1"/>
                </a:solidFill>
                <a:latin typeface="Times New Roman" pitchFamily="16" charset="0"/>
                <a:cs typeface="+mn-cs"/>
              </a:defRPr>
            </a:lvl1pPr>
          </a:lstStyle>
          <a:p>
            <a:pPr>
              <a:defRPr/>
            </a:pPr>
            <a:r>
              <a:rPr lang="en-US" dirty="0"/>
              <a:t>Life is Good: </a:t>
            </a:r>
            <a:r>
              <a:rPr lang="en-US" dirty="0" smtClean="0"/>
              <a:t>10 </a:t>
            </a:r>
            <a:r>
              <a:rPr lang="en-US" dirty="0"/>
              <a:t>Things You Should Do </a:t>
            </a:r>
            <a:r>
              <a:rPr lang="en-US" dirty="0"/>
              <a:t>T</a:t>
            </a:r>
            <a:r>
              <a:rPr lang="en-US" dirty="0" smtClean="0"/>
              <a:t>o</a:t>
            </a:r>
            <a:r>
              <a:rPr lang="en-US" dirty="0" smtClean="0"/>
              <a:t> </a:t>
            </a:r>
            <a:r>
              <a:rPr lang="en-US" dirty="0"/>
              <a:t>Improve Your Finances</a:t>
            </a:r>
          </a:p>
          <a:p>
            <a:pPr>
              <a:defRPr/>
            </a:pPr>
            <a:r>
              <a:rPr lang="en-US" dirty="0" smtClean="0"/>
              <a:t>Sudweeks</a:t>
            </a:r>
            <a:endParaRPr lang="en-US" dirty="0"/>
          </a:p>
        </p:txBody>
      </p:sp>
      <p:sp>
        <p:nvSpPr>
          <p:cNvPr id="114693" name="Rectangle 5"/>
          <p:cNvSpPr>
            <a:spLocks noGrp="1" noChangeArrowheads="1"/>
          </p:cNvSpPr>
          <p:nvPr>
            <p:ph type="sldNum" sz="quarter" idx="3"/>
          </p:nvPr>
        </p:nvSpPr>
        <p:spPr bwMode="auto">
          <a:xfrm>
            <a:off x="1985368" y="8600096"/>
            <a:ext cx="3039666" cy="464205"/>
          </a:xfrm>
          <a:prstGeom prst="rect">
            <a:avLst/>
          </a:prstGeom>
          <a:noFill/>
          <a:ln w="9525">
            <a:noFill/>
            <a:miter lim="800000"/>
            <a:headEnd/>
            <a:tailEnd/>
          </a:ln>
          <a:effectLst/>
        </p:spPr>
        <p:txBody>
          <a:bodyPr vert="horz" wrap="square" lIns="92284" tIns="46142" rIns="92284" bIns="46142" numCol="1" anchor="b" anchorCtr="0" compatLnSpc="1">
            <a:prstTxWarp prst="textNoShape">
              <a:avLst/>
            </a:prstTxWarp>
          </a:bodyPr>
          <a:lstStyle>
            <a:lvl1pPr algn="ctr">
              <a:defRPr sz="1400">
                <a:solidFill>
                  <a:schemeClr val="tx1"/>
                </a:solidFill>
                <a:latin typeface="Times New Roman" pitchFamily="16" charset="0"/>
                <a:cs typeface="+mn-cs"/>
              </a:defRPr>
            </a:lvl1pPr>
          </a:lstStyle>
          <a:p>
            <a:pPr>
              <a:defRPr/>
            </a:pPr>
            <a:fld id="{749E0D6E-0407-421B-93B5-E63D3712FBF9}" type="slidenum">
              <a:rPr lang="en-US"/>
              <a:pPr>
                <a:defRPr/>
              </a:pPr>
              <a:t>‹#›</a:t>
            </a:fld>
            <a:endParaRPr lang="en-US" dirty="0"/>
          </a:p>
        </p:txBody>
      </p:sp>
    </p:spTree>
    <p:extLst>
      <p:ext uri="{BB962C8B-B14F-4D97-AF65-F5344CB8AC3E}">
        <p14:creationId xmlns:p14="http://schemas.microsoft.com/office/powerpoint/2010/main" val="1578709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3"/>
            <a:ext cx="3038145" cy="465743"/>
          </a:xfrm>
          <a:prstGeom prst="rect">
            <a:avLst/>
          </a:prstGeom>
          <a:noFill/>
          <a:ln w="9525">
            <a:noFill/>
            <a:miter lim="800000"/>
            <a:headEnd/>
            <a:tailEnd/>
          </a:ln>
          <a:effectLst/>
        </p:spPr>
        <p:txBody>
          <a:bodyPr vert="horz" wrap="square" lIns="92284" tIns="46142" rIns="92284" bIns="46142" numCol="1" anchor="t" anchorCtr="0" compatLnSpc="1">
            <a:prstTxWarp prst="textNoShape">
              <a:avLst/>
            </a:prstTxWarp>
          </a:bodyPr>
          <a:lstStyle>
            <a:lvl1pPr>
              <a:defRPr sz="1200">
                <a:solidFill>
                  <a:schemeClr val="tx1"/>
                </a:solidFill>
                <a:latin typeface="Times New Roman" pitchFamily="16" charset="0"/>
                <a:cs typeface="+mn-cs"/>
              </a:defRPr>
            </a:lvl1pPr>
          </a:lstStyle>
          <a:p>
            <a:pPr>
              <a:defRPr/>
            </a:pPr>
            <a:endParaRPr lang="en-US" dirty="0"/>
          </a:p>
        </p:txBody>
      </p:sp>
      <p:sp>
        <p:nvSpPr>
          <p:cNvPr id="5123" name="Rectangle 3"/>
          <p:cNvSpPr>
            <a:spLocks noGrp="1" noChangeArrowheads="1"/>
          </p:cNvSpPr>
          <p:nvPr>
            <p:ph type="dt" idx="1"/>
          </p:nvPr>
        </p:nvSpPr>
        <p:spPr bwMode="auto">
          <a:xfrm>
            <a:off x="3973779" y="3"/>
            <a:ext cx="3036623" cy="465743"/>
          </a:xfrm>
          <a:prstGeom prst="rect">
            <a:avLst/>
          </a:prstGeom>
          <a:noFill/>
          <a:ln w="9525">
            <a:noFill/>
            <a:miter lim="800000"/>
            <a:headEnd/>
            <a:tailEnd/>
          </a:ln>
          <a:effectLst/>
        </p:spPr>
        <p:txBody>
          <a:bodyPr vert="horz" wrap="square" lIns="92284" tIns="46142" rIns="92284" bIns="46142" numCol="1" anchor="t" anchorCtr="0" compatLnSpc="1">
            <a:prstTxWarp prst="textNoShape">
              <a:avLst/>
            </a:prstTxWarp>
          </a:bodyPr>
          <a:lstStyle>
            <a:lvl1pPr algn="r">
              <a:defRPr sz="1200">
                <a:solidFill>
                  <a:schemeClr val="tx1"/>
                </a:solidFill>
                <a:latin typeface="Times New Roman" pitchFamily="16" charset="0"/>
                <a:cs typeface="+mn-cs"/>
              </a:defRPr>
            </a:lvl1pPr>
          </a:lstStyle>
          <a:p>
            <a:pPr>
              <a:defRPr/>
            </a:pPr>
            <a:endParaRPr lang="en-US" dirty="0"/>
          </a:p>
        </p:txBody>
      </p:sp>
      <p:sp>
        <p:nvSpPr>
          <p:cNvPr id="89092" name="Rectangle 4"/>
          <p:cNvSpPr>
            <a:spLocks noGrp="1" noRot="1" noChangeAspect="1" noChangeArrowheads="1" noTextEdit="1"/>
          </p:cNvSpPr>
          <p:nvPr>
            <p:ph type="sldImg" idx="2"/>
          </p:nvPr>
        </p:nvSpPr>
        <p:spPr bwMode="auto">
          <a:xfrm>
            <a:off x="1181100" y="696913"/>
            <a:ext cx="4649788"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34114" y="4416101"/>
            <a:ext cx="5142177" cy="4183995"/>
          </a:xfrm>
          <a:prstGeom prst="rect">
            <a:avLst/>
          </a:prstGeom>
          <a:noFill/>
          <a:ln w="9525">
            <a:noFill/>
            <a:miter lim="800000"/>
            <a:headEnd/>
            <a:tailEnd/>
          </a:ln>
          <a:effectLst/>
        </p:spPr>
        <p:txBody>
          <a:bodyPr vert="horz" wrap="square" lIns="92284" tIns="46142" rIns="92284" bIns="4614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1" y="8830658"/>
            <a:ext cx="3038145" cy="465742"/>
          </a:xfrm>
          <a:prstGeom prst="rect">
            <a:avLst/>
          </a:prstGeom>
          <a:noFill/>
          <a:ln w="9525">
            <a:noFill/>
            <a:miter lim="800000"/>
            <a:headEnd/>
            <a:tailEnd/>
          </a:ln>
          <a:effectLst/>
        </p:spPr>
        <p:txBody>
          <a:bodyPr vert="horz" wrap="square" lIns="92284" tIns="46142" rIns="92284" bIns="46142" numCol="1" anchor="b" anchorCtr="0" compatLnSpc="1">
            <a:prstTxWarp prst="textNoShape">
              <a:avLst/>
            </a:prstTxWarp>
          </a:bodyPr>
          <a:lstStyle>
            <a:lvl1pPr>
              <a:defRPr sz="1200">
                <a:solidFill>
                  <a:schemeClr val="tx1"/>
                </a:solidFill>
                <a:latin typeface="Times New Roman" pitchFamily="16" charset="0"/>
                <a:cs typeface="+mn-cs"/>
              </a:defRPr>
            </a:lvl1pPr>
          </a:lstStyle>
          <a:p>
            <a:pPr>
              <a:defRPr/>
            </a:pPr>
            <a:endParaRPr lang="en-US" dirty="0"/>
          </a:p>
        </p:txBody>
      </p:sp>
      <p:sp>
        <p:nvSpPr>
          <p:cNvPr id="5127" name="Rectangle 7"/>
          <p:cNvSpPr>
            <a:spLocks noGrp="1" noChangeArrowheads="1"/>
          </p:cNvSpPr>
          <p:nvPr>
            <p:ph type="sldNum" sz="quarter" idx="5"/>
          </p:nvPr>
        </p:nvSpPr>
        <p:spPr bwMode="auto">
          <a:xfrm>
            <a:off x="3973779" y="8830658"/>
            <a:ext cx="3036623" cy="465742"/>
          </a:xfrm>
          <a:prstGeom prst="rect">
            <a:avLst/>
          </a:prstGeom>
          <a:noFill/>
          <a:ln w="9525">
            <a:noFill/>
            <a:miter lim="800000"/>
            <a:headEnd/>
            <a:tailEnd/>
          </a:ln>
          <a:effectLst/>
        </p:spPr>
        <p:txBody>
          <a:bodyPr vert="horz" wrap="square" lIns="92284" tIns="46142" rIns="92284" bIns="46142" numCol="1" anchor="b" anchorCtr="0" compatLnSpc="1">
            <a:prstTxWarp prst="textNoShape">
              <a:avLst/>
            </a:prstTxWarp>
          </a:bodyPr>
          <a:lstStyle>
            <a:lvl1pPr algn="r">
              <a:defRPr sz="1200">
                <a:solidFill>
                  <a:schemeClr val="tx1"/>
                </a:solidFill>
                <a:latin typeface="Times New Roman" pitchFamily="16" charset="0"/>
                <a:cs typeface="+mn-cs"/>
              </a:defRPr>
            </a:lvl1pPr>
          </a:lstStyle>
          <a:p>
            <a:pPr>
              <a:defRPr/>
            </a:pPr>
            <a:fld id="{5112DA4D-15FF-454B-BA86-19A82F44AED9}" type="slidenum">
              <a:rPr lang="en-US"/>
              <a:pPr>
                <a:defRPr/>
              </a:pPr>
              <a:t>‹#›</a:t>
            </a:fld>
            <a:endParaRPr lang="en-US" dirty="0"/>
          </a:p>
        </p:txBody>
      </p:sp>
    </p:spTree>
    <p:extLst>
      <p:ext uri="{BB962C8B-B14F-4D97-AF65-F5344CB8AC3E}">
        <p14:creationId xmlns:p14="http://schemas.microsoft.com/office/powerpoint/2010/main" val="25389146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bg1"/>
                </a:solidFill>
                <a:latin typeface="Times New Roman" pitchFamily="18" charset="0"/>
              </a:defRPr>
            </a:lvl1pPr>
            <a:lvl2pPr marL="747640" indent="-287555" eaLnBrk="0" hangingPunct="0">
              <a:defRPr sz="2400">
                <a:solidFill>
                  <a:schemeClr val="bg1"/>
                </a:solidFill>
                <a:latin typeface="Times New Roman" pitchFamily="18" charset="0"/>
              </a:defRPr>
            </a:lvl2pPr>
            <a:lvl3pPr marL="1150215" indent="-230042" eaLnBrk="0" hangingPunct="0">
              <a:defRPr sz="2400">
                <a:solidFill>
                  <a:schemeClr val="bg1"/>
                </a:solidFill>
                <a:latin typeface="Times New Roman" pitchFamily="18" charset="0"/>
              </a:defRPr>
            </a:lvl3pPr>
            <a:lvl4pPr marL="1610302" indent="-230042" eaLnBrk="0" hangingPunct="0">
              <a:defRPr sz="2400">
                <a:solidFill>
                  <a:schemeClr val="bg1"/>
                </a:solidFill>
                <a:latin typeface="Times New Roman" pitchFamily="18" charset="0"/>
              </a:defRPr>
            </a:lvl4pPr>
            <a:lvl5pPr marL="2070389" indent="-230042" eaLnBrk="0" hangingPunct="0">
              <a:defRPr sz="2400">
                <a:solidFill>
                  <a:schemeClr val="bg1"/>
                </a:solidFill>
                <a:latin typeface="Times New Roman" pitchFamily="18" charset="0"/>
              </a:defRPr>
            </a:lvl5pPr>
            <a:lvl6pPr marL="2530474" indent="-230042" eaLnBrk="0" fontAlgn="base" hangingPunct="0">
              <a:spcBef>
                <a:spcPct val="0"/>
              </a:spcBef>
              <a:spcAft>
                <a:spcPct val="0"/>
              </a:spcAft>
              <a:defRPr sz="2400">
                <a:solidFill>
                  <a:schemeClr val="bg1"/>
                </a:solidFill>
                <a:latin typeface="Times New Roman" pitchFamily="18" charset="0"/>
              </a:defRPr>
            </a:lvl6pPr>
            <a:lvl7pPr marL="2990561" indent="-230042" eaLnBrk="0" fontAlgn="base" hangingPunct="0">
              <a:spcBef>
                <a:spcPct val="0"/>
              </a:spcBef>
              <a:spcAft>
                <a:spcPct val="0"/>
              </a:spcAft>
              <a:defRPr sz="2400">
                <a:solidFill>
                  <a:schemeClr val="bg1"/>
                </a:solidFill>
                <a:latin typeface="Times New Roman" pitchFamily="18" charset="0"/>
              </a:defRPr>
            </a:lvl7pPr>
            <a:lvl8pPr marL="3450647" indent="-230042" eaLnBrk="0" fontAlgn="base" hangingPunct="0">
              <a:spcBef>
                <a:spcPct val="0"/>
              </a:spcBef>
              <a:spcAft>
                <a:spcPct val="0"/>
              </a:spcAft>
              <a:defRPr sz="2400">
                <a:solidFill>
                  <a:schemeClr val="bg1"/>
                </a:solidFill>
                <a:latin typeface="Times New Roman" pitchFamily="18" charset="0"/>
              </a:defRPr>
            </a:lvl8pPr>
            <a:lvl9pPr marL="3910734" indent="-230042" eaLnBrk="0" fontAlgn="base" hangingPunct="0">
              <a:spcBef>
                <a:spcPct val="0"/>
              </a:spcBef>
              <a:spcAft>
                <a:spcPct val="0"/>
              </a:spcAft>
              <a:defRPr sz="2400">
                <a:solidFill>
                  <a:schemeClr val="bg1"/>
                </a:solidFill>
                <a:latin typeface="Times New Roman" pitchFamily="18" charset="0"/>
              </a:defRPr>
            </a:lvl9pPr>
          </a:lstStyle>
          <a:p>
            <a:pPr eaLnBrk="1" hangingPunct="1">
              <a:defRPr/>
            </a:pPr>
            <a:fld id="{E15D78C5-1AC5-422C-A9BC-30E6EF0E5287}" type="slidenum">
              <a:rPr lang="en-US" sz="1200">
                <a:solidFill>
                  <a:schemeClr val="tx1"/>
                </a:solidFill>
              </a:rPr>
              <a:pPr eaLnBrk="1" hangingPunct="1">
                <a:defRPr/>
              </a:pPr>
              <a:t>1</a:t>
            </a:fld>
            <a:endParaRPr lang="en-US" sz="1200" dirty="0">
              <a:solidFill>
                <a:schemeClr val="tx1"/>
              </a:solidFill>
            </a:endParaRPr>
          </a:p>
        </p:txBody>
      </p:sp>
      <p:sp>
        <p:nvSpPr>
          <p:cNvPr id="90115" name="Rectangle 2"/>
          <p:cNvSpPr>
            <a:spLocks noGrp="1" noRot="1" noChangeAspect="1" noChangeArrowheads="1" noTextEdit="1"/>
          </p:cNvSpPr>
          <p:nvPr>
            <p:ph type="sldImg"/>
          </p:nvPr>
        </p:nvSpPr>
        <p:spPr>
          <a:xfrm>
            <a:off x="1181100" y="231775"/>
            <a:ext cx="4649788" cy="3486150"/>
          </a:xfrm>
          <a:ln/>
        </p:spPr>
      </p:sp>
      <p:sp>
        <p:nvSpPr>
          <p:cNvPr id="90116" name="Rectangle 3"/>
          <p:cNvSpPr>
            <a:spLocks noGrp="1" noChangeArrowheads="1"/>
          </p:cNvSpPr>
          <p:nvPr>
            <p:ph type="body" idx="1"/>
          </p:nvPr>
        </p:nvSpPr>
        <p:spPr>
          <a:xfrm>
            <a:off x="699823" y="3873503"/>
            <a:ext cx="5688344" cy="47265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03374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112DA4D-15FF-454B-BA86-19A82F44AED9}" type="slidenum">
              <a:rPr lang="en-US" smtClean="0"/>
              <a:pPr>
                <a:defRPr/>
              </a:pPr>
              <a:t>3</a:t>
            </a:fld>
            <a:endParaRPr lang="en-US" dirty="0"/>
          </a:p>
        </p:txBody>
      </p:sp>
    </p:spTree>
    <p:extLst>
      <p:ext uri="{BB962C8B-B14F-4D97-AF65-F5344CB8AC3E}">
        <p14:creationId xmlns:p14="http://schemas.microsoft.com/office/powerpoint/2010/main" val="1892709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As such, turning to the Lord and our daily conduct will takes us from the flawed people we are now to becoming more like our Savior</a:t>
            </a:r>
          </a:p>
          <a:p>
            <a:endParaRPr lang="en-US" dirty="0"/>
          </a:p>
        </p:txBody>
      </p:sp>
      <p:sp>
        <p:nvSpPr>
          <p:cNvPr id="4" name="Slide Number Placeholder 3"/>
          <p:cNvSpPr>
            <a:spLocks noGrp="1"/>
          </p:cNvSpPr>
          <p:nvPr>
            <p:ph type="sldNum" sz="quarter" idx="10"/>
          </p:nvPr>
        </p:nvSpPr>
        <p:spPr/>
        <p:txBody>
          <a:bodyPr/>
          <a:lstStyle/>
          <a:p>
            <a:pPr>
              <a:defRPr/>
            </a:pPr>
            <a:fld id="{5112DA4D-15FF-454B-BA86-19A82F44AED9}" type="slidenum">
              <a:rPr lang="en-US" smtClean="0"/>
              <a:pPr>
                <a:defRPr/>
              </a:pPr>
              <a:t>12</a:t>
            </a:fld>
            <a:endParaRPr lang="en-US" dirty="0"/>
          </a:p>
        </p:txBody>
      </p:sp>
    </p:spTree>
    <p:extLst>
      <p:ext uri="{BB962C8B-B14F-4D97-AF65-F5344CB8AC3E}">
        <p14:creationId xmlns:p14="http://schemas.microsoft.com/office/powerpoint/2010/main" val="9224595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defRPr>
            </a:lvl1pPr>
            <a:lvl2pPr marL="741363" indent="-284163">
              <a:spcBef>
                <a:spcPct val="30000"/>
              </a:spcBef>
              <a:defRPr sz="1200">
                <a:solidFill>
                  <a:schemeClr val="tx1"/>
                </a:solidFill>
                <a:latin typeface="Times New Roman" panose="02020603050405020304" pitchFamily="18" charset="0"/>
              </a:defRPr>
            </a:lvl2pPr>
            <a:lvl3pPr marL="1141413" indent="-227013">
              <a:spcBef>
                <a:spcPct val="30000"/>
              </a:spcBef>
              <a:defRPr sz="1200">
                <a:solidFill>
                  <a:schemeClr val="tx1"/>
                </a:solidFill>
                <a:latin typeface="Times New Roman" panose="02020603050405020304" pitchFamily="18" charset="0"/>
              </a:defRPr>
            </a:lvl3pPr>
            <a:lvl4pPr marL="1598613" indent="-227013">
              <a:spcBef>
                <a:spcPct val="30000"/>
              </a:spcBef>
              <a:defRPr sz="1200">
                <a:solidFill>
                  <a:schemeClr val="tx1"/>
                </a:solidFill>
                <a:latin typeface="Times New Roman" panose="02020603050405020304" pitchFamily="18" charset="0"/>
              </a:defRPr>
            </a:lvl4pPr>
            <a:lvl5pPr marL="2054225" indent="-227013">
              <a:spcBef>
                <a:spcPct val="30000"/>
              </a:spcBef>
              <a:defRPr sz="1200">
                <a:solidFill>
                  <a:schemeClr val="tx1"/>
                </a:solidFill>
                <a:latin typeface="Times New Roman" panose="02020603050405020304" pitchFamily="18" charset="0"/>
              </a:defRPr>
            </a:lvl5pPr>
            <a:lvl6pPr marL="2511425" indent="-227013" eaLnBrk="0" fontAlgn="base" hangingPunct="0">
              <a:spcBef>
                <a:spcPct val="30000"/>
              </a:spcBef>
              <a:spcAft>
                <a:spcPct val="0"/>
              </a:spcAft>
              <a:defRPr sz="1200">
                <a:solidFill>
                  <a:schemeClr val="tx1"/>
                </a:solidFill>
                <a:latin typeface="Times New Roman" panose="02020603050405020304" pitchFamily="18" charset="0"/>
              </a:defRPr>
            </a:lvl6pPr>
            <a:lvl7pPr marL="2968625" indent="-227013" eaLnBrk="0" fontAlgn="base" hangingPunct="0">
              <a:spcBef>
                <a:spcPct val="30000"/>
              </a:spcBef>
              <a:spcAft>
                <a:spcPct val="0"/>
              </a:spcAft>
              <a:defRPr sz="1200">
                <a:solidFill>
                  <a:schemeClr val="tx1"/>
                </a:solidFill>
                <a:latin typeface="Times New Roman" panose="02020603050405020304" pitchFamily="18" charset="0"/>
              </a:defRPr>
            </a:lvl7pPr>
            <a:lvl8pPr marL="3425825" indent="-227013" eaLnBrk="0" fontAlgn="base" hangingPunct="0">
              <a:spcBef>
                <a:spcPct val="30000"/>
              </a:spcBef>
              <a:spcAft>
                <a:spcPct val="0"/>
              </a:spcAft>
              <a:defRPr sz="1200">
                <a:solidFill>
                  <a:schemeClr val="tx1"/>
                </a:solidFill>
                <a:latin typeface="Times New Roman" panose="02020603050405020304" pitchFamily="18" charset="0"/>
              </a:defRPr>
            </a:lvl8pPr>
            <a:lvl9pPr marL="3883025" indent="-2270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C702E58F-3622-44F6-9017-F45F09F13F2D}" type="slidenum">
              <a:rPr lang="en-US" altLang="en-US" sz="1300" smtClean="0"/>
              <a:pPr>
                <a:spcBef>
                  <a:spcPct val="0"/>
                </a:spcBef>
              </a:pPr>
              <a:t>17</a:t>
            </a:fld>
            <a:endParaRPr lang="en-US"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27FD61FA-718C-444B-B920-5FB9FBEC6163}" type="slidenum">
              <a:rPr kumimoji="0" lang="en-US" altLang="en-US" smtClean="0"/>
              <a:pPr>
                <a:spcBef>
                  <a:spcPct val="0"/>
                </a:spcBef>
              </a:pPr>
              <a:t>18</a:t>
            </a:fld>
            <a:endParaRPr kumimoji="0"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bg1"/>
                </a:solidFill>
                <a:latin typeface="Times New Roman" pitchFamily="18" charset="0"/>
              </a:defRPr>
            </a:lvl1pPr>
            <a:lvl2pPr marL="747640" indent="-287555" eaLnBrk="0" hangingPunct="0">
              <a:defRPr sz="2400">
                <a:solidFill>
                  <a:schemeClr val="bg1"/>
                </a:solidFill>
                <a:latin typeface="Times New Roman" pitchFamily="18" charset="0"/>
              </a:defRPr>
            </a:lvl2pPr>
            <a:lvl3pPr marL="1150215" indent="-230042" eaLnBrk="0" hangingPunct="0">
              <a:defRPr sz="2400">
                <a:solidFill>
                  <a:schemeClr val="bg1"/>
                </a:solidFill>
                <a:latin typeface="Times New Roman" pitchFamily="18" charset="0"/>
              </a:defRPr>
            </a:lvl3pPr>
            <a:lvl4pPr marL="1610302" indent="-230042" eaLnBrk="0" hangingPunct="0">
              <a:defRPr sz="2400">
                <a:solidFill>
                  <a:schemeClr val="bg1"/>
                </a:solidFill>
                <a:latin typeface="Times New Roman" pitchFamily="18" charset="0"/>
              </a:defRPr>
            </a:lvl4pPr>
            <a:lvl5pPr marL="2070389" indent="-230042" eaLnBrk="0" hangingPunct="0">
              <a:defRPr sz="2400">
                <a:solidFill>
                  <a:schemeClr val="bg1"/>
                </a:solidFill>
                <a:latin typeface="Times New Roman" pitchFamily="18" charset="0"/>
              </a:defRPr>
            </a:lvl5pPr>
            <a:lvl6pPr marL="2530474" indent="-230042" eaLnBrk="0" fontAlgn="base" hangingPunct="0">
              <a:spcBef>
                <a:spcPct val="0"/>
              </a:spcBef>
              <a:spcAft>
                <a:spcPct val="0"/>
              </a:spcAft>
              <a:defRPr sz="2400">
                <a:solidFill>
                  <a:schemeClr val="bg1"/>
                </a:solidFill>
                <a:latin typeface="Times New Roman" pitchFamily="18" charset="0"/>
              </a:defRPr>
            </a:lvl6pPr>
            <a:lvl7pPr marL="2990561" indent="-230042" eaLnBrk="0" fontAlgn="base" hangingPunct="0">
              <a:spcBef>
                <a:spcPct val="0"/>
              </a:spcBef>
              <a:spcAft>
                <a:spcPct val="0"/>
              </a:spcAft>
              <a:defRPr sz="2400">
                <a:solidFill>
                  <a:schemeClr val="bg1"/>
                </a:solidFill>
                <a:latin typeface="Times New Roman" pitchFamily="18" charset="0"/>
              </a:defRPr>
            </a:lvl7pPr>
            <a:lvl8pPr marL="3450647" indent="-230042" eaLnBrk="0" fontAlgn="base" hangingPunct="0">
              <a:spcBef>
                <a:spcPct val="0"/>
              </a:spcBef>
              <a:spcAft>
                <a:spcPct val="0"/>
              </a:spcAft>
              <a:defRPr sz="2400">
                <a:solidFill>
                  <a:schemeClr val="bg1"/>
                </a:solidFill>
                <a:latin typeface="Times New Roman" pitchFamily="18" charset="0"/>
              </a:defRPr>
            </a:lvl8pPr>
            <a:lvl9pPr marL="3910734" indent="-230042" eaLnBrk="0" fontAlgn="base" hangingPunct="0">
              <a:spcBef>
                <a:spcPct val="0"/>
              </a:spcBef>
              <a:spcAft>
                <a:spcPct val="0"/>
              </a:spcAft>
              <a:defRPr sz="2400">
                <a:solidFill>
                  <a:schemeClr val="bg1"/>
                </a:solidFill>
                <a:latin typeface="Times New Roman" pitchFamily="18" charset="0"/>
              </a:defRPr>
            </a:lvl9pPr>
          </a:lstStyle>
          <a:p>
            <a:pPr eaLnBrk="1" hangingPunct="1">
              <a:defRPr/>
            </a:pPr>
            <a:fld id="{A37FC61E-7E89-4D21-B0A9-01937ABBE33F}" type="slidenum">
              <a:rPr lang="en-US" sz="1200">
                <a:solidFill>
                  <a:schemeClr val="tx1"/>
                </a:solidFill>
              </a:rPr>
              <a:pPr eaLnBrk="1" hangingPunct="1">
                <a:defRPr/>
              </a:pPr>
              <a:t>28</a:t>
            </a:fld>
            <a:endParaRPr lang="en-US" sz="1200" dirty="0">
              <a:solidFill>
                <a:schemeClr val="tx1"/>
              </a:solidFill>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432000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bg1"/>
                </a:solidFill>
                <a:latin typeface="Times New Roman" pitchFamily="18" charset="0"/>
              </a:defRPr>
            </a:lvl1pPr>
            <a:lvl2pPr marL="747640" indent="-287555" eaLnBrk="0" hangingPunct="0">
              <a:defRPr sz="2400">
                <a:solidFill>
                  <a:schemeClr val="bg1"/>
                </a:solidFill>
                <a:latin typeface="Times New Roman" pitchFamily="18" charset="0"/>
              </a:defRPr>
            </a:lvl2pPr>
            <a:lvl3pPr marL="1150215" indent="-230042" eaLnBrk="0" hangingPunct="0">
              <a:defRPr sz="2400">
                <a:solidFill>
                  <a:schemeClr val="bg1"/>
                </a:solidFill>
                <a:latin typeface="Times New Roman" pitchFamily="18" charset="0"/>
              </a:defRPr>
            </a:lvl3pPr>
            <a:lvl4pPr marL="1610302" indent="-230042" eaLnBrk="0" hangingPunct="0">
              <a:defRPr sz="2400">
                <a:solidFill>
                  <a:schemeClr val="bg1"/>
                </a:solidFill>
                <a:latin typeface="Times New Roman" pitchFamily="18" charset="0"/>
              </a:defRPr>
            </a:lvl4pPr>
            <a:lvl5pPr marL="2070389" indent="-230042" eaLnBrk="0" hangingPunct="0">
              <a:defRPr sz="2400">
                <a:solidFill>
                  <a:schemeClr val="bg1"/>
                </a:solidFill>
                <a:latin typeface="Times New Roman" pitchFamily="18" charset="0"/>
              </a:defRPr>
            </a:lvl5pPr>
            <a:lvl6pPr marL="2530474" indent="-230042" eaLnBrk="0" fontAlgn="base" hangingPunct="0">
              <a:spcBef>
                <a:spcPct val="0"/>
              </a:spcBef>
              <a:spcAft>
                <a:spcPct val="0"/>
              </a:spcAft>
              <a:defRPr sz="2400">
                <a:solidFill>
                  <a:schemeClr val="bg1"/>
                </a:solidFill>
                <a:latin typeface="Times New Roman" pitchFamily="18" charset="0"/>
              </a:defRPr>
            </a:lvl6pPr>
            <a:lvl7pPr marL="2990561" indent="-230042" eaLnBrk="0" fontAlgn="base" hangingPunct="0">
              <a:spcBef>
                <a:spcPct val="0"/>
              </a:spcBef>
              <a:spcAft>
                <a:spcPct val="0"/>
              </a:spcAft>
              <a:defRPr sz="2400">
                <a:solidFill>
                  <a:schemeClr val="bg1"/>
                </a:solidFill>
                <a:latin typeface="Times New Roman" pitchFamily="18" charset="0"/>
              </a:defRPr>
            </a:lvl7pPr>
            <a:lvl8pPr marL="3450647" indent="-230042" eaLnBrk="0" fontAlgn="base" hangingPunct="0">
              <a:spcBef>
                <a:spcPct val="0"/>
              </a:spcBef>
              <a:spcAft>
                <a:spcPct val="0"/>
              </a:spcAft>
              <a:defRPr sz="2400">
                <a:solidFill>
                  <a:schemeClr val="bg1"/>
                </a:solidFill>
                <a:latin typeface="Times New Roman" pitchFamily="18" charset="0"/>
              </a:defRPr>
            </a:lvl8pPr>
            <a:lvl9pPr marL="3910734" indent="-230042" eaLnBrk="0" fontAlgn="base" hangingPunct="0">
              <a:spcBef>
                <a:spcPct val="0"/>
              </a:spcBef>
              <a:spcAft>
                <a:spcPct val="0"/>
              </a:spcAft>
              <a:defRPr sz="2400">
                <a:solidFill>
                  <a:schemeClr val="bg1"/>
                </a:solidFill>
                <a:latin typeface="Times New Roman" pitchFamily="18" charset="0"/>
              </a:defRPr>
            </a:lvl9pPr>
          </a:lstStyle>
          <a:p>
            <a:pPr eaLnBrk="1" hangingPunct="1">
              <a:defRPr/>
            </a:pPr>
            <a:fld id="{D29ED3CF-C90D-45B0-B2B1-887B68824952}" type="slidenum">
              <a:rPr lang="en-US" sz="1200">
                <a:solidFill>
                  <a:schemeClr val="tx1"/>
                </a:solidFill>
              </a:rPr>
              <a:pPr eaLnBrk="1" hangingPunct="1">
                <a:defRPr/>
              </a:pPr>
              <a:t>29</a:t>
            </a:fld>
            <a:endParaRPr lang="en-US" sz="1200" dirty="0">
              <a:solidFill>
                <a:schemeClr val="tx1"/>
              </a:solidFill>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66FFFF"/>
              </a:buClr>
            </a:pPr>
            <a:endParaRPr lang="en-US" dirty="0"/>
          </a:p>
        </p:txBody>
      </p:sp>
    </p:spTree>
    <p:extLst>
      <p:ext uri="{BB962C8B-B14F-4D97-AF65-F5344CB8AC3E}">
        <p14:creationId xmlns:p14="http://schemas.microsoft.com/office/powerpoint/2010/main" val="3734031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bg1"/>
                </a:solidFill>
                <a:latin typeface="Times New Roman" pitchFamily="18" charset="0"/>
              </a:defRPr>
            </a:lvl1pPr>
            <a:lvl2pPr marL="747640" indent="-287555" eaLnBrk="0" hangingPunct="0">
              <a:defRPr sz="2400">
                <a:solidFill>
                  <a:schemeClr val="bg1"/>
                </a:solidFill>
                <a:latin typeface="Times New Roman" pitchFamily="18" charset="0"/>
              </a:defRPr>
            </a:lvl2pPr>
            <a:lvl3pPr marL="1150215" indent="-230042" eaLnBrk="0" hangingPunct="0">
              <a:defRPr sz="2400">
                <a:solidFill>
                  <a:schemeClr val="bg1"/>
                </a:solidFill>
                <a:latin typeface="Times New Roman" pitchFamily="18" charset="0"/>
              </a:defRPr>
            </a:lvl3pPr>
            <a:lvl4pPr marL="1610302" indent="-230042" eaLnBrk="0" hangingPunct="0">
              <a:defRPr sz="2400">
                <a:solidFill>
                  <a:schemeClr val="bg1"/>
                </a:solidFill>
                <a:latin typeface="Times New Roman" pitchFamily="18" charset="0"/>
              </a:defRPr>
            </a:lvl4pPr>
            <a:lvl5pPr marL="2070389" indent="-230042" eaLnBrk="0" hangingPunct="0">
              <a:defRPr sz="2400">
                <a:solidFill>
                  <a:schemeClr val="bg1"/>
                </a:solidFill>
                <a:latin typeface="Times New Roman" pitchFamily="18" charset="0"/>
              </a:defRPr>
            </a:lvl5pPr>
            <a:lvl6pPr marL="2530474" indent="-230042" eaLnBrk="0" fontAlgn="base" hangingPunct="0">
              <a:spcBef>
                <a:spcPct val="0"/>
              </a:spcBef>
              <a:spcAft>
                <a:spcPct val="0"/>
              </a:spcAft>
              <a:defRPr sz="2400">
                <a:solidFill>
                  <a:schemeClr val="bg1"/>
                </a:solidFill>
                <a:latin typeface="Times New Roman" pitchFamily="18" charset="0"/>
              </a:defRPr>
            </a:lvl6pPr>
            <a:lvl7pPr marL="2990561" indent="-230042" eaLnBrk="0" fontAlgn="base" hangingPunct="0">
              <a:spcBef>
                <a:spcPct val="0"/>
              </a:spcBef>
              <a:spcAft>
                <a:spcPct val="0"/>
              </a:spcAft>
              <a:defRPr sz="2400">
                <a:solidFill>
                  <a:schemeClr val="bg1"/>
                </a:solidFill>
                <a:latin typeface="Times New Roman" pitchFamily="18" charset="0"/>
              </a:defRPr>
            </a:lvl7pPr>
            <a:lvl8pPr marL="3450647" indent="-230042" eaLnBrk="0" fontAlgn="base" hangingPunct="0">
              <a:spcBef>
                <a:spcPct val="0"/>
              </a:spcBef>
              <a:spcAft>
                <a:spcPct val="0"/>
              </a:spcAft>
              <a:defRPr sz="2400">
                <a:solidFill>
                  <a:schemeClr val="bg1"/>
                </a:solidFill>
                <a:latin typeface="Times New Roman" pitchFamily="18" charset="0"/>
              </a:defRPr>
            </a:lvl8pPr>
            <a:lvl9pPr marL="3910734" indent="-230042" eaLnBrk="0" fontAlgn="base" hangingPunct="0">
              <a:spcBef>
                <a:spcPct val="0"/>
              </a:spcBef>
              <a:spcAft>
                <a:spcPct val="0"/>
              </a:spcAft>
              <a:defRPr sz="2400">
                <a:solidFill>
                  <a:schemeClr val="bg1"/>
                </a:solidFill>
                <a:latin typeface="Times New Roman" pitchFamily="18" charset="0"/>
              </a:defRPr>
            </a:lvl9pPr>
          </a:lstStyle>
          <a:p>
            <a:pPr eaLnBrk="1" hangingPunct="1">
              <a:defRPr/>
            </a:pPr>
            <a:fld id="{85BBDA05-E6DB-41BA-9C62-2C9A05D04A5F}" type="slidenum">
              <a:rPr lang="en-US" sz="1200">
                <a:solidFill>
                  <a:schemeClr val="tx1"/>
                </a:solidFill>
              </a:rPr>
              <a:pPr eaLnBrk="1" hangingPunct="1">
                <a:defRPr/>
              </a:pPr>
              <a:t>32</a:t>
            </a:fld>
            <a:endParaRPr lang="en-US" sz="1200" dirty="0">
              <a:solidFill>
                <a:schemeClr val="tx1"/>
              </a:solidFill>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342126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5112DA4D-15FF-454B-BA86-19A82F44AED9}" type="slidenum">
              <a:rPr lang="en-US" smtClean="0"/>
              <a:pPr>
                <a:defRPr/>
              </a:pPr>
              <a:t>48</a:t>
            </a:fld>
            <a:endParaRPr lang="en-US" dirty="0"/>
          </a:p>
        </p:txBody>
      </p:sp>
    </p:spTree>
    <p:extLst>
      <p:ext uri="{BB962C8B-B14F-4D97-AF65-F5344CB8AC3E}">
        <p14:creationId xmlns:p14="http://schemas.microsoft.com/office/powerpoint/2010/main" val="197527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obj" preserve="1">
  <p:cSld name="Title and Content">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914400" y="1600200"/>
            <a:ext cx="7286625"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3"/>
          <p:cNvSpPr>
            <a:spLocks noGrp="1" noChangeArrowheads="1"/>
          </p:cNvSpPr>
          <p:nvPr>
            <p:ph type="sldNum" sz="quarter" idx="10"/>
          </p:nvPr>
        </p:nvSpPr>
        <p:spPr/>
        <p:txBody>
          <a:bodyPr/>
          <a:lstStyle>
            <a:lvl1pPr algn="ctr">
              <a:defRPr sz="1600">
                <a:solidFill>
                  <a:schemeClr val="tx1"/>
                </a:solidFill>
              </a:defRPr>
            </a:lvl1pPr>
          </a:lstStyle>
          <a:p>
            <a:pPr>
              <a:defRPr/>
            </a:pPr>
            <a:fld id="{2AE7B5EB-9768-45A9-940B-BC419E16E02F}" type="slidenum">
              <a:rPr lang="en-US"/>
              <a:pPr>
                <a:defRPr/>
              </a:pPr>
              <a:t>‹#›</a:t>
            </a:fld>
            <a:endParaRPr lang="en-US" dirty="0"/>
          </a:p>
        </p:txBody>
      </p:sp>
    </p:spTree>
    <p:extLst>
      <p:ext uri="{BB962C8B-B14F-4D97-AF65-F5344CB8AC3E}">
        <p14:creationId xmlns:p14="http://schemas.microsoft.com/office/powerpoint/2010/main" val="1376445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1384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91491" name="Rectangle 3"/>
          <p:cNvSpPr>
            <a:spLocks noGrp="1" noChangeArrowheads="1"/>
          </p:cNvSpPr>
          <p:nvPr>
            <p:ph type="body" idx="1"/>
          </p:nvPr>
        </p:nvSpPr>
        <p:spPr bwMode="auto">
          <a:xfrm>
            <a:off x="914400" y="1600200"/>
            <a:ext cx="728662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558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6"/>
          <p:cNvSpPr>
            <a:spLocks noChangeArrowheads="1"/>
          </p:cNvSpPr>
          <p:nvPr/>
        </p:nvSpPr>
        <p:spPr bwMode="auto">
          <a:xfrm>
            <a:off x="685800" y="6858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8" name="Slide Number Placeholder 3"/>
          <p:cNvSpPr>
            <a:spLocks noGrp="1" noChangeArrowheads="1"/>
          </p:cNvSpPr>
          <p:nvPr>
            <p:ph type="sldNum" sz="quarter" idx="4"/>
          </p:nvPr>
        </p:nvSpPr>
        <p:spPr>
          <a:xfrm>
            <a:off x="8229600" y="6172200"/>
            <a:ext cx="685800" cy="457200"/>
          </a:xfrm>
          <a:prstGeom prst="rect">
            <a:avLst/>
          </a:prstGeom>
        </p:spPr>
        <p:txBody>
          <a:bodyPr/>
          <a:lstStyle>
            <a:lvl1pPr algn="ctr">
              <a:defRPr sz="1600" b="0">
                <a:solidFill>
                  <a:schemeClr val="tx1"/>
                </a:solidFill>
              </a:defRPr>
            </a:lvl1pPr>
          </a:lstStyle>
          <a:p>
            <a:pPr>
              <a:defRPr/>
            </a:pPr>
            <a:fld id="{712F0BDA-666C-46FB-94B8-8F4909BEAC2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91" r:id="rId1"/>
    <p:sldLayoutId id="2147483792" r:id="rId2"/>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14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149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149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14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build="p">
        <p:tmplLst>
          <p:tmpl lvl="1">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91491"/>
                        </p:tgtEl>
                        <p:attrNameLst>
                          <p:attrName>style.visibility</p:attrName>
                        </p:attrNameLst>
                      </p:cBhvr>
                      <p:to>
                        <p:strVal val="visible"/>
                      </p:to>
                    </p:set>
                  </p:childTnLst>
                </p:cTn>
              </p:par>
            </p:tnLst>
          </p:tmpl>
        </p:tmplLst>
      </p:bldP>
    </p:bldLst>
  </p:timing>
  <p:hf sldNum="0" hdr="0" ftr="0" dt="0"/>
  <p:txStyles>
    <p:title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eaLnBrk="1" fontAlgn="base" hangingPunct="1">
        <a:spcBef>
          <a:spcPct val="20000"/>
        </a:spcBef>
        <a:spcAft>
          <a:spcPct val="0"/>
        </a:spcAft>
        <a:buChar char="•"/>
        <a:defRPr sz="2400">
          <a:solidFill>
            <a:schemeClr val="bg1"/>
          </a:solidFill>
          <a:latin typeface="+mn-lt"/>
        </a:defRPr>
      </a:lvl6pPr>
      <a:lvl7pPr marL="2971800" indent="-228600" algn="l" rtl="0" eaLnBrk="1" fontAlgn="base" hangingPunct="1">
        <a:spcBef>
          <a:spcPct val="20000"/>
        </a:spcBef>
        <a:spcAft>
          <a:spcPct val="0"/>
        </a:spcAft>
        <a:buChar char="•"/>
        <a:defRPr sz="2400">
          <a:solidFill>
            <a:schemeClr val="bg1"/>
          </a:solidFill>
          <a:latin typeface="+mn-lt"/>
        </a:defRPr>
      </a:lvl7pPr>
      <a:lvl8pPr marL="3429000" indent="-228600" algn="l" rtl="0" eaLnBrk="1" fontAlgn="base" hangingPunct="1">
        <a:spcBef>
          <a:spcPct val="20000"/>
        </a:spcBef>
        <a:spcAft>
          <a:spcPct val="0"/>
        </a:spcAft>
        <a:buChar char="•"/>
        <a:defRPr sz="2400">
          <a:solidFill>
            <a:schemeClr val="bg1"/>
          </a:solidFill>
          <a:latin typeface="+mn-lt"/>
        </a:defRPr>
      </a:lvl8pPr>
      <a:lvl9pPr marL="3886200" indent="-228600" algn="l" rtl="0" eaLnBrk="1" fontAlgn="base" hangingPunct="1">
        <a:spcBef>
          <a:spcPct val="20000"/>
        </a:spcBef>
        <a:spcAft>
          <a:spcPct val="0"/>
        </a:spcAft>
        <a:buChar char="•"/>
        <a:defRPr sz="24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ersonalfinance.byu.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dropbox.com/s/p3t18jl5ughx31o/Application%20-%20An%20Invitation%20to%20Create.docx?dl=0"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lds.org/study/ensign/2017/05/saturday-afternoon-session/return-and-receive?lang=eng"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dropbox.com/s/h1uqnmjcy53h400/Our%20Conduct%20and%20Destination.docx?dl=0"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www.dalbar.com/"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www.dropbox.com/s/3last8nor2clrkp/Fin200-19%20Investments%202%20-%20Understanding%20Asset%20Classes.pptx?dl=0" TargetMode="External"/><Relationship Id="rId2" Type="http://schemas.openxmlformats.org/officeDocument/2006/relationships/hyperlink" Target="https://www.dropbox.com/s/tdbqpws328tzjuf/Fin200-18%20Investments%201%20-%20Before%20you%20Invest.pptx?dl=0" TargetMode="External"/><Relationship Id="rId1" Type="http://schemas.openxmlformats.org/officeDocument/2006/relationships/slideLayout" Target="../slideLayouts/slideLayout2.xml"/><Relationship Id="rId6" Type="http://schemas.openxmlformats.org/officeDocument/2006/relationships/hyperlink" Target="https://www.dropbox.com/s/f2qmtbb6yam4t22/Fin200-22%20Investments%205%20-%20Picking%20Financial%20Assets.pptx?dl=0" TargetMode="External"/><Relationship Id="rId5" Type="http://schemas.openxmlformats.org/officeDocument/2006/relationships/hyperlink" Target="https://www.dropbox.com/s/cddb69ucgf9mx0z/Fin200-21%20Investments%204%20-%20Your%20Investment%20Plan.pptx?dl=0" TargetMode="External"/><Relationship Id="rId4" Type="http://schemas.openxmlformats.org/officeDocument/2006/relationships/hyperlink" Target="https://www.dropbox.com/s/5rev48gydswtmfu/Fin200-20%20Investments%203%20-%20Risk%20Tolerance%20and%20Indexing.pptx?dl=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churchofjesuschrist.org/study/manual/general-handbook/1-work-of-salvation-and-exaltation?lang=eng#title_number17" TargetMode="External"/><Relationship Id="rId2" Type="http://schemas.openxmlformats.org/officeDocument/2006/relationships/hyperlink" Target="https://www.dropbox.com/s/xn4tntt6jc09nvw/Life%20is%20Good.docx?dl=0"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dropbox.com/s/b1785ggaxfjef1u/The%20Deceitfulness%20of%20Riches.docx?dl=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dropbox.com/s/gvhd5ch9vaa3ypg/27%20Your%20Future%201%20-%20Learning%20to%20Give.pptx?dl=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dropbox.com/s/vaougtrsi5jgxuk/25%20Family%203%20-%20Financing%20Education%20and%20Missions.pptx?dl=0" TargetMode="External"/><Relationship Id="rId2" Type="http://schemas.openxmlformats.org/officeDocument/2006/relationships/hyperlink" Target="https://www.dropbox.com/s/axz56k9g0vdfdtd/Mission%20and%20Education%20Savings%20Plan%20Comparison.xlsx?dl=0" TargetMode="External"/><Relationship Id="rId1" Type="http://schemas.openxmlformats.org/officeDocument/2006/relationships/slideLayout" Target="../slideLayouts/slideLayout2.xml"/><Relationship Id="rId4" Type="http://schemas.openxmlformats.org/officeDocument/2006/relationships/slide" Target="slide49.xml"/></Relationships>
</file>

<file path=ppt/slides/_rels/slide23.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dropbox.com/s/5it49e7fu72w424/How%20Much%20Should%20I%20Save.docx?dl=0"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lds.org/study/ensign/1984/08/doing-the-best-things-in-the-worst-times?lang=eng" TargetMode="Externa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25.xml.rels><?xml version="1.0" encoding="UTF-8" standalone="yes"?>
<Relationships xmlns="http://schemas.openxmlformats.org/package/2006/relationships"><Relationship Id="rId3" Type="http://schemas.openxmlformats.org/officeDocument/2006/relationships/hyperlink" Target="https://www.dropbox.com/s/7zftj4ekhuljlw8/TT34%20-%20Loan%20Amounts%20to%20Pay%20Back.xlsx?dl=0" TargetMode="External"/><Relationship Id="rId2" Type="http://schemas.openxmlformats.org/officeDocument/2006/relationships/image" Target="../media/image6.emf"/><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hyperlink" Target="https://www.dropbox.com/s/yraiu6ezmeti3de/What%20is%20Your%20Mission%20in%20Life.docx?dl=0" TargetMode="External"/><Relationship Id="rId2" Type="http://schemas.openxmlformats.org/officeDocument/2006/relationships/hyperlink" Target="https://www.dropbox.com/s/sug0tbqfwgm01c4/The%20Importance%20of%20Vision.docx?dl=0" TargetMode="External"/><Relationship Id="rId1" Type="http://schemas.openxmlformats.org/officeDocument/2006/relationships/slideLayout" Target="../slideLayouts/slideLayout2.xml"/><Relationship Id="rId5" Type="http://schemas.openxmlformats.org/officeDocument/2006/relationships/slide" Target="slide49.xml"/><Relationship Id="rId4" Type="http://schemas.openxmlformats.org/officeDocument/2006/relationships/hyperlink" Target="https://www.dropbox.com/s/egkmg6sz8mte4qw/TT38%20-%20Planning%20Your%20Life%20-%20VMV%20Assignment.docx?dl=0"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churchofjesuschrist.org/study/manual/eternal-marriage-student-manual/finances/one-for-the-money-guide-to-family-finance?lang=eng" TargetMode="Externa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28.xml.rels><?xml version="1.0" encoding="UTF-8" standalone="yes"?>
<Relationships xmlns="http://schemas.openxmlformats.org/package/2006/relationships"><Relationship Id="rId3" Type="http://schemas.openxmlformats.org/officeDocument/2006/relationships/hyperlink" Target="https://www.lds.org/general-conference/1991/10/becoming-self-reliant?lang=en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9.xml.rels><?xml version="1.0" encoding="UTF-8" standalone="yes"?>
<Relationships xmlns="http://schemas.openxmlformats.org/package/2006/relationships"><Relationship Id="rId3" Type="http://schemas.openxmlformats.org/officeDocument/2006/relationships/hyperlink" Target="https://www.dropbox.com/s/cwdy0rhc8u3ww9f/TT04C%20-%20Simple%20Saving%20Income%20and%20Expense%20Plan%20Spreadsheet.xlsx?dl=0"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hyperlink" Target="https://www.dropbox.com/s/xn4tntt6jc09nvw/Life%20is%20Good.docx?dl=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www.lds.org/study/ensign/1982/09/its-no-fun-being-poor?lang=eng"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33.xml.rels><?xml version="1.0" encoding="UTF-8" standalone="yes"?>
<Relationships xmlns="http://schemas.openxmlformats.org/package/2006/relationships"><Relationship Id="rId3" Type="http://schemas.openxmlformats.org/officeDocument/2006/relationships/hyperlink" Target="https://www.dropbox.com/s/ktzpwwkqt9hr46a/13%20Insurance%203%20-%20Health%20Disability%20LTC%20Insurance.pptx?dl=0" TargetMode="External"/><Relationship Id="rId2" Type="http://schemas.openxmlformats.org/officeDocument/2006/relationships/hyperlink" Target="https://www.dropbox.com/s/v58tcavwovb3ye6/13%20Insurance%204%20-%20Auto%20Home%20and%20Liability%20Insurance.pptx?dl=0" TargetMode="External"/><Relationship Id="rId1" Type="http://schemas.openxmlformats.org/officeDocument/2006/relationships/slideLayout" Target="../slideLayouts/slideLayout2.xml"/><Relationship Id="rId4" Type="http://schemas.openxmlformats.org/officeDocument/2006/relationships/hyperlink" Target="https://www.dropbox.com/s/mrtbj0rr27o0v8h/Life%20Insurance%20Summary.xlsx?dl=0" TargetMode="External"/></Relationships>
</file>

<file path=ppt/slides/_rels/slide34.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churchofjesuschrist.org/study/ensign/2019/05/36nelson?lang=eng"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www.providentliving.org/" TargetMode="External"/><Relationship Id="rId2" Type="http://schemas.openxmlformats.org/officeDocument/2006/relationships/hyperlink" Target="https://www.churchofjesuschrist.org/bc/content/ldsorg/topics/self-reliance/personal-finances-na-eng.pdf?lang=eng&amp;download=true" TargetMode="External"/><Relationship Id="rId1" Type="http://schemas.openxmlformats.org/officeDocument/2006/relationships/slideLayout" Target="../slideLayouts/slideLayout1.xml"/><Relationship Id="rId4" Type="http://schemas.openxmlformats.org/officeDocument/2006/relationships/hyperlink" Target="http://personalfinance.byu.net/"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personalfinance.byu.edu/" TargetMode="External"/><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dropbox.com/s/ro75rsfe4aue725/Bringing%20Christ%20Into%20our%20Finances.docx?dl=0"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ww.churchofjesuschrist.org/study/scriptures/bofm/alma/37.35?lang=eng"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churchofjesuschrist.org/study/scriptures/dc-testament/dc/18.11-12?lang=eng"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s://www.churchofjesuschrist.org/study/scriptures/bofm/ether/12.27?lang=eng" TargetMode="External"/><Relationship Id="rId2" Type="http://schemas.openxmlformats.org/officeDocument/2006/relationships/hyperlink" Target="https://www.churchofjesuschrist.org/study/scriptures/bofm/2-ne/2.2?lang=eng" TargetMode="Externa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churchofjesuschrist.org/study/ensign/2009/05/be-of-good-cheer?lang=eng" TargetMode="Externa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hyperlink" Target="https://www.churchofjesuschrist.org/study/scriptures/dc-testament/dc/45.62?lang=e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slide" Target="slide13.xml"/><Relationship Id="rId7" Type="http://schemas.openxmlformats.org/officeDocument/2006/relationships/slide" Target="slide23.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22.xml"/><Relationship Id="rId11" Type="http://schemas.openxmlformats.org/officeDocument/2006/relationships/slide" Target="slide34.xml"/><Relationship Id="rId5" Type="http://schemas.openxmlformats.org/officeDocument/2006/relationships/slide" Target="slide21.xml"/><Relationship Id="rId10" Type="http://schemas.openxmlformats.org/officeDocument/2006/relationships/slide" Target="slide27.xml"/><Relationship Id="rId4" Type="http://schemas.openxmlformats.org/officeDocument/2006/relationships/slide" Target="slide20.xml"/><Relationship Id="rId9" Type="http://schemas.openxmlformats.org/officeDocument/2006/relationships/slide" Target="slide26.xml"/></Relationships>
</file>

<file path=ppt/slides/_rels/slide5.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hyperlink" Target="https://www.dropbox.com/s/spwrkh9eqwrs49z/Personal%20Finance%20is%20Part%20of%20the%20Gospel%20of%20Jesus%20Christ.docx?dl=0" TargetMode="Externa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personalfinance.byu.edu/"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hyperlink" Target="https://www.dropbox.com/s/jcz6phkdyf4umzl/TT07%20-%20Using%20Morningstar%20to%20Select%20Funds.docx?dl=0" TargetMode="External"/><Relationship Id="rId3" Type="http://schemas.openxmlformats.org/officeDocument/2006/relationships/hyperlink" Target="https://www.dropbox.com/s/573q1m1dtmlwmd1/TT02A%20-%20Complete%20Personal%20Financial%20Plan%20A%202019.pdf?dl=0" TargetMode="External"/><Relationship Id="rId7" Type="http://schemas.openxmlformats.org/officeDocument/2006/relationships/hyperlink" Target="https://www.dropbox.com/s/4c55cco6h8ytsv2/TT06%20-%20Retirement%20Planning%20Needs.xlsx?dl=0" TargetMode="External"/><Relationship Id="rId2" Type="http://schemas.openxmlformats.org/officeDocument/2006/relationships/hyperlink" Target="https://www.dropbox.com/s/c6p1bbrh8lrbw5y/TT01%20-%20PFP%20Table%20of%20Contents.docx?dl=0" TargetMode="External"/><Relationship Id="rId1" Type="http://schemas.openxmlformats.org/officeDocument/2006/relationships/slideLayout" Target="../slideLayouts/slideLayout2.xml"/><Relationship Id="rId6" Type="http://schemas.openxmlformats.org/officeDocument/2006/relationships/hyperlink" Target="https://www.dropbox.com/s/gik1tfotjy1u99g/TT05A%20-%20Investment%20Plan%20Example%20Template.docx?dl=0" TargetMode="External"/><Relationship Id="rId5" Type="http://schemas.openxmlformats.org/officeDocument/2006/relationships/hyperlink" Target="https://www.dropbox.com/s/1blkt0s537u3tsl/TT04B%20-%20Balance%20Sheet%20and%20Ratios.xlsm?dl=0" TargetMode="External"/><Relationship Id="rId10" Type="http://schemas.openxmlformats.org/officeDocument/2006/relationships/hyperlink" Target="https://www.dropbox.com/s/p69g0bjs3hgee9q/TT12%20-%20Excel%20Financial%20Calculator.xlsm?dl=0" TargetMode="External"/><Relationship Id="rId4" Type="http://schemas.openxmlformats.org/officeDocument/2006/relationships/hyperlink" Target="https://www.dropbox.com/s/cwdy0rhc8u3ww9f/TT04C%20-%20Simple%20Saving%20Income%20and%20Expense%20Plan%20Spreadsheet.xlsx?dl=0" TargetMode="External"/><Relationship Id="rId9" Type="http://schemas.openxmlformats.org/officeDocument/2006/relationships/hyperlink" Target="https://www.dropbox.com/s/epp7twjhzuq0agp/TT11%20-%20Maximum%20Mortgage%20Payments%20for%20LDS.xlsx?dl=0"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lds.org/general-conference/1986/10/little-children?lang=en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dropbox.com/s/h89w88t7nuenms0/Doctrines%20and%20Principles%20Confirmed%20by%20the%20Spirit%20Changes%20Behavior.docx?dl=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churchofjesuschrist.org/study/general-conference/1995/10/swallowed-up-in-the-will-of-the-father?lang=en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304800" y="1676400"/>
            <a:ext cx="8610600" cy="4267200"/>
          </a:xfrm>
        </p:spPr>
        <p:txBody>
          <a:bodyPr/>
          <a:lstStyle/>
          <a:p>
            <a:pPr algn="ctr" eaLnBrk="1" hangingPunct="1">
              <a:lnSpc>
                <a:spcPct val="80000"/>
              </a:lnSpc>
              <a:buFontTx/>
              <a:buNone/>
            </a:pPr>
            <a:endParaRPr lang="en-US" i="1" dirty="0"/>
          </a:p>
          <a:p>
            <a:pPr algn="ctr" eaLnBrk="1" hangingPunct="1">
              <a:lnSpc>
                <a:spcPct val="80000"/>
              </a:lnSpc>
              <a:buFontTx/>
              <a:buNone/>
            </a:pPr>
            <a:endParaRPr lang="en-US" sz="3200" i="1" dirty="0"/>
          </a:p>
          <a:p>
            <a:pPr algn="ctr" eaLnBrk="1" hangingPunct="1">
              <a:spcBef>
                <a:spcPts val="0"/>
              </a:spcBef>
              <a:spcAft>
                <a:spcPts val="600"/>
              </a:spcAft>
              <a:buFontTx/>
              <a:buNone/>
            </a:pPr>
            <a:r>
              <a:rPr lang="en-US" sz="3600" i="1" dirty="0"/>
              <a:t>Life is Good:</a:t>
            </a:r>
          </a:p>
          <a:p>
            <a:pPr algn="ctr" eaLnBrk="1" hangingPunct="1">
              <a:spcBef>
                <a:spcPts val="0"/>
              </a:spcBef>
              <a:spcAft>
                <a:spcPts val="600"/>
              </a:spcAft>
              <a:buFontTx/>
              <a:buNone/>
            </a:pPr>
            <a:r>
              <a:rPr lang="en-US" i="1" dirty="0"/>
              <a:t>10 Things You Should Do </a:t>
            </a:r>
          </a:p>
          <a:p>
            <a:pPr algn="ctr" eaLnBrk="1" hangingPunct="1">
              <a:spcBef>
                <a:spcPts val="0"/>
              </a:spcBef>
              <a:spcAft>
                <a:spcPts val="600"/>
              </a:spcAft>
              <a:buFontTx/>
              <a:buNone/>
            </a:pPr>
            <a:r>
              <a:rPr lang="en-US" i="1" dirty="0"/>
              <a:t>to Improve your Personal Finances</a:t>
            </a:r>
            <a:endParaRPr lang="en-US" sz="1400" i="1" dirty="0"/>
          </a:p>
          <a:p>
            <a:pPr algn="ctr" eaLnBrk="1" hangingPunct="1">
              <a:lnSpc>
                <a:spcPct val="80000"/>
              </a:lnSpc>
              <a:buFontTx/>
              <a:buNone/>
            </a:pPr>
            <a:endParaRPr lang="en-US" sz="1800" i="1" dirty="0"/>
          </a:p>
          <a:p>
            <a:pPr algn="ctr" eaLnBrk="1" hangingPunct="1">
              <a:lnSpc>
                <a:spcPct val="80000"/>
              </a:lnSpc>
              <a:buFontTx/>
              <a:buNone/>
            </a:pPr>
            <a:r>
              <a:rPr lang="en-US" sz="1800" i="1" dirty="0"/>
              <a:t>February 29, 2020</a:t>
            </a:r>
          </a:p>
          <a:p>
            <a:pPr algn="ctr" eaLnBrk="1" hangingPunct="1">
              <a:lnSpc>
                <a:spcPct val="80000"/>
              </a:lnSpc>
              <a:buFontTx/>
              <a:buNone/>
            </a:pPr>
            <a:endParaRPr lang="en-US" sz="1800" i="1" dirty="0"/>
          </a:p>
          <a:p>
            <a:pPr algn="ctr" eaLnBrk="1" hangingPunct="1">
              <a:lnSpc>
                <a:spcPct val="80000"/>
              </a:lnSpc>
              <a:buFontTx/>
              <a:buNone/>
            </a:pPr>
            <a:r>
              <a:rPr lang="en-US" sz="1800" dirty="0"/>
              <a:t>Bryan Sudweeks, Ph.D., CFA</a:t>
            </a:r>
          </a:p>
          <a:p>
            <a:pPr algn="ctr" eaLnBrk="1" hangingPunct="1">
              <a:lnSpc>
                <a:spcPct val="80000"/>
              </a:lnSpc>
              <a:buFontTx/>
              <a:buNone/>
            </a:pPr>
            <a:r>
              <a:rPr lang="en-US" sz="1800" dirty="0"/>
              <a:t>From the BYU Marriott School of Management website on</a:t>
            </a:r>
          </a:p>
          <a:p>
            <a:pPr algn="ctr" eaLnBrk="1" hangingPunct="1">
              <a:lnSpc>
                <a:spcPct val="80000"/>
              </a:lnSpc>
              <a:buFontTx/>
              <a:buNone/>
            </a:pPr>
            <a:r>
              <a:rPr lang="en-US" sz="1800" dirty="0"/>
              <a:t>Personal Finance</a:t>
            </a:r>
          </a:p>
          <a:p>
            <a:pPr algn="ctr" eaLnBrk="1" hangingPunct="1">
              <a:lnSpc>
                <a:spcPct val="80000"/>
              </a:lnSpc>
              <a:buFontTx/>
              <a:buNone/>
            </a:pPr>
            <a:r>
              <a:rPr lang="en-US" sz="1800" dirty="0"/>
              <a:t> at </a:t>
            </a:r>
            <a:r>
              <a:rPr lang="en-US" sz="1800" dirty="0">
                <a:hlinkClick r:id="rId3"/>
              </a:rPr>
              <a:t>http://personalfinance.byu.edu</a:t>
            </a:r>
            <a:endParaRPr lang="en-US" sz="1800" dirty="0">
              <a:solidFill>
                <a:schemeClr val="accent1"/>
              </a:solidFill>
            </a:endParaRPr>
          </a:p>
        </p:txBody>
      </p:sp>
      <p:sp>
        <p:nvSpPr>
          <p:cNvPr id="2" name="Title 1"/>
          <p:cNvSpPr>
            <a:spLocks noGrp="1"/>
          </p:cNvSpPr>
          <p:nvPr>
            <p:ph type="title"/>
          </p:nvPr>
        </p:nvSpPr>
        <p:spPr>
          <a:xfrm>
            <a:off x="-128016" y="1066800"/>
            <a:ext cx="9348216" cy="838200"/>
          </a:xfrm>
        </p:spPr>
        <p:txBody>
          <a:bodyPr/>
          <a:lstStyle/>
          <a:p>
            <a:r>
              <a:rPr lang="en-US" sz="2800" dirty="0"/>
              <a:t>BYU Student Alumni </a:t>
            </a:r>
            <a:r>
              <a:rPr lang="en-US" sz="2800" dirty="0" smtClean="0"/>
              <a:t>Association</a:t>
            </a:r>
            <a:br>
              <a:rPr lang="en-US" sz="2800" dirty="0" smtClean="0"/>
            </a:br>
            <a:r>
              <a:rPr lang="en-US" sz="2800" dirty="0" smtClean="0"/>
              <a:t>BYU MPA Class</a:t>
            </a:r>
            <a:br>
              <a:rPr lang="en-US" sz="2800" dirty="0" smtClean="0"/>
            </a:br>
            <a:r>
              <a:rPr lang="en-US" sz="2800" dirty="0" smtClean="0"/>
              <a:t>BYU Student Family Housing</a:t>
            </a:r>
            <a:endParaRPr lang="en-US" sz="2800" dirty="0"/>
          </a:p>
        </p:txBody>
      </p:sp>
    </p:spTree>
    <p:extLst>
      <p:ext uri="{BB962C8B-B14F-4D97-AF65-F5344CB8AC3E}">
        <p14:creationId xmlns:p14="http://schemas.microsoft.com/office/powerpoint/2010/main" val="34922368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89560" y="685800"/>
            <a:ext cx="8549640" cy="914400"/>
          </a:xfrm>
        </p:spPr>
        <p:txBody>
          <a:bodyPr/>
          <a:lstStyle/>
          <a:p>
            <a:pPr eaLnBrk="1" hangingPunct="1">
              <a:spcBef>
                <a:spcPct val="25000"/>
              </a:spcBef>
            </a:pPr>
            <a:r>
              <a:rPr lang="en-US" dirty="0"/>
              <a:t>Love the Lord </a:t>
            </a:r>
            <a:r>
              <a:rPr lang="en-US" sz="2400" dirty="0"/>
              <a:t>(continued)</a:t>
            </a:r>
            <a:endParaRPr lang="en-US" dirty="0"/>
          </a:p>
        </p:txBody>
      </p:sp>
      <p:sp>
        <p:nvSpPr>
          <p:cNvPr id="10243" name="Rectangle 3"/>
          <p:cNvSpPr>
            <a:spLocks noGrp="1" noChangeArrowheads="1"/>
          </p:cNvSpPr>
          <p:nvPr>
            <p:ph idx="1"/>
          </p:nvPr>
        </p:nvSpPr>
        <p:spPr>
          <a:xfrm>
            <a:off x="914400" y="1600200"/>
            <a:ext cx="7543800" cy="5029200"/>
          </a:xfrm>
        </p:spPr>
        <p:txBody>
          <a:bodyPr/>
          <a:lstStyle/>
          <a:p>
            <a:pPr eaLnBrk="1" hangingPunct="1">
              <a:defRPr/>
            </a:pPr>
            <a:r>
              <a:rPr lang="en-US" dirty="0"/>
              <a:t>3. We apply His words and create our lives and values more closely with Him</a:t>
            </a:r>
          </a:p>
          <a:p>
            <a:pPr lvl="1"/>
            <a:r>
              <a:rPr lang="en-US" dirty="0">
                <a:hlinkClick r:id="rId2"/>
              </a:rPr>
              <a:t>Application (or the creative process) is an invitation to learn, prepare, plan  and create</a:t>
            </a:r>
            <a:r>
              <a:rPr lang="en-US" dirty="0"/>
              <a:t>.  We:</a:t>
            </a:r>
          </a:p>
          <a:p>
            <a:pPr lvl="2"/>
            <a:r>
              <a:rPr lang="en-US" dirty="0"/>
              <a:t>Catch our vision. “Where there is no vision, the people perish” (Proverbs 29:18)</a:t>
            </a:r>
          </a:p>
          <a:p>
            <a:pPr lvl="2"/>
            <a:r>
              <a:rPr lang="en-US" dirty="0"/>
              <a:t>Develop our goals. Goals are tools to help us keep us focused on our vision</a:t>
            </a:r>
          </a:p>
          <a:p>
            <a:pPr lvl="2"/>
            <a:r>
              <a:rPr lang="en-US" dirty="0"/>
              <a:t>Make our plans. Plans are how we reach our goals</a:t>
            </a:r>
          </a:p>
          <a:p>
            <a:pPr lvl="2"/>
            <a:r>
              <a:rPr lang="en-US" dirty="0"/>
              <a:t>Determine constraints.  What will hold us back? </a:t>
            </a:r>
          </a:p>
          <a:p>
            <a:pPr lvl="2"/>
            <a:r>
              <a:rPr lang="en-US" dirty="0"/>
              <a:t>Become accountable.  Who will help us?</a:t>
            </a:r>
          </a:p>
          <a:p>
            <a:pPr lvl="1"/>
            <a:endParaRPr lang="en-US" dirty="0"/>
          </a:p>
          <a:p>
            <a:pPr lvl="1"/>
            <a:endParaRPr lang="en-US" dirty="0"/>
          </a:p>
        </p:txBody>
      </p:sp>
      <p:sp>
        <p:nvSpPr>
          <p:cNvPr id="4" name="TextBox 3">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10</a:t>
            </a:fld>
            <a:endParaRPr lang="en-US" dirty="0">
              <a:solidFill>
                <a:schemeClr val="tx1"/>
              </a:solidFill>
            </a:endParaRPr>
          </a:p>
        </p:txBody>
      </p:sp>
    </p:spTree>
    <p:extLst>
      <p:ext uri="{BB962C8B-B14F-4D97-AF65-F5344CB8AC3E}">
        <p14:creationId xmlns:p14="http://schemas.microsoft.com/office/powerpoint/2010/main" val="4167062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89560" y="685800"/>
            <a:ext cx="8549640" cy="914400"/>
          </a:xfrm>
        </p:spPr>
        <p:txBody>
          <a:bodyPr/>
          <a:lstStyle/>
          <a:p>
            <a:pPr eaLnBrk="1" hangingPunct="1">
              <a:spcBef>
                <a:spcPct val="25000"/>
              </a:spcBef>
            </a:pPr>
            <a:r>
              <a:rPr lang="en-US" dirty="0"/>
              <a:t>Love the Lord </a:t>
            </a:r>
            <a:r>
              <a:rPr lang="en-US" sz="2400" dirty="0"/>
              <a:t>(continued)</a:t>
            </a:r>
            <a:endParaRPr lang="en-US" dirty="0"/>
          </a:p>
        </p:txBody>
      </p:sp>
      <p:sp>
        <p:nvSpPr>
          <p:cNvPr id="10243" name="Rectangle 3"/>
          <p:cNvSpPr>
            <a:spLocks noGrp="1" noChangeArrowheads="1"/>
          </p:cNvSpPr>
          <p:nvPr>
            <p:ph idx="1"/>
          </p:nvPr>
        </p:nvSpPr>
        <p:spPr>
          <a:xfrm>
            <a:off x="914400" y="1600200"/>
            <a:ext cx="7467600" cy="5029200"/>
          </a:xfrm>
        </p:spPr>
        <p:txBody>
          <a:bodyPr/>
          <a:lstStyle/>
          <a:p>
            <a:r>
              <a:rPr lang="en-US" sz="2400" dirty="0"/>
              <a:t>How important are vision, goals and plans?</a:t>
            </a:r>
          </a:p>
          <a:p>
            <a:pPr lvl="1"/>
            <a:r>
              <a:rPr lang="en-US" dirty="0"/>
              <a:t>M. Russell Ballard said:</a:t>
            </a:r>
          </a:p>
          <a:p>
            <a:pPr lvl="2"/>
            <a:r>
              <a:rPr lang="en-US" dirty="0"/>
              <a:t>Over the years, I have observed that those who accomplish the most in this world are those with a vision for their lives, with goals to keep them focused on their vision and tactical plans for how to achieve them. Knowing where you are going and how you expect to get there can bring meaning, purpose, and accomplishment to life. (“</a:t>
            </a:r>
            <a:r>
              <a:rPr lang="en-US" u="sng" dirty="0">
                <a:hlinkClick r:id="rId2"/>
              </a:rPr>
              <a:t>Return and Receive</a:t>
            </a:r>
            <a:r>
              <a:rPr lang="en-US" dirty="0"/>
              <a:t>,” </a:t>
            </a:r>
            <a:r>
              <a:rPr lang="en-US" i="1" dirty="0"/>
              <a:t>Ensign</a:t>
            </a:r>
            <a:r>
              <a:rPr lang="en-US" dirty="0"/>
              <a:t>, May 2017.)</a:t>
            </a:r>
          </a:p>
        </p:txBody>
      </p:sp>
      <p:sp>
        <p:nvSpPr>
          <p:cNvPr id="4" name="TextBox 3">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11</a:t>
            </a:fld>
            <a:endParaRPr lang="en-US" dirty="0">
              <a:solidFill>
                <a:schemeClr val="tx1"/>
              </a:solidFill>
            </a:endParaRPr>
          </a:p>
        </p:txBody>
      </p:sp>
    </p:spTree>
    <p:extLst>
      <p:ext uri="{BB962C8B-B14F-4D97-AF65-F5344CB8AC3E}">
        <p14:creationId xmlns:p14="http://schemas.microsoft.com/office/powerpoint/2010/main" val="1340739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a:xfrm>
            <a:off x="0" y="685800"/>
            <a:ext cx="9144000" cy="914400"/>
          </a:xfrm>
        </p:spPr>
        <p:txBody>
          <a:bodyPr lIns="92075" tIns="46038" rIns="92075" bIns="46038" anchor="ctr"/>
          <a:lstStyle/>
          <a:p>
            <a:pPr eaLnBrk="1" hangingPunct="1"/>
            <a:r>
              <a:rPr lang="en-US" dirty="0"/>
              <a:t>Love the Lord </a:t>
            </a:r>
            <a:r>
              <a:rPr lang="en-US" sz="2400" dirty="0"/>
              <a:t>(continued)</a:t>
            </a:r>
          </a:p>
        </p:txBody>
      </p:sp>
      <p:sp>
        <p:nvSpPr>
          <p:cNvPr id="16387" name="Rectangle 2"/>
          <p:cNvSpPr>
            <a:spLocks noGrp="1" noChangeArrowheads="1"/>
          </p:cNvSpPr>
          <p:nvPr>
            <p:ph idx="1"/>
          </p:nvPr>
        </p:nvSpPr>
        <p:spPr>
          <a:xfrm>
            <a:off x="914400" y="1600200"/>
            <a:ext cx="7315200" cy="5257800"/>
          </a:xfrm>
        </p:spPr>
        <p:txBody>
          <a:bodyPr/>
          <a:lstStyle/>
          <a:p>
            <a:pPr lvl="1" eaLnBrk="1" hangingPunct="1"/>
            <a:r>
              <a:rPr lang="en-US" sz="2800" dirty="0"/>
              <a:t>4. We always remember Him  </a:t>
            </a:r>
          </a:p>
          <a:p>
            <a:pPr lvl="2" eaLnBrk="1" hangingPunct="1"/>
            <a:r>
              <a:rPr lang="en-US" dirty="0"/>
              <a:t>We remember:</a:t>
            </a:r>
          </a:p>
          <a:p>
            <a:pPr lvl="3" eaLnBrk="1" hangingPunct="1"/>
            <a:r>
              <a:rPr lang="en-US" dirty="0"/>
              <a:t>His death and atonement save us</a:t>
            </a:r>
          </a:p>
          <a:p>
            <a:pPr lvl="3" eaLnBrk="1" hangingPunct="1"/>
            <a:r>
              <a:rPr lang="en-US" dirty="0"/>
              <a:t>All things, including ourselves, are His</a:t>
            </a:r>
          </a:p>
          <a:p>
            <a:pPr lvl="3" eaLnBrk="1" hangingPunct="1"/>
            <a:r>
              <a:rPr lang="en-US" dirty="0"/>
              <a:t>We are His stewards, and </a:t>
            </a:r>
          </a:p>
          <a:p>
            <a:pPr lvl="3" eaLnBrk="1" hangingPunct="1"/>
            <a:r>
              <a:rPr lang="en-US" dirty="0"/>
              <a:t>We are all unprofitable servants</a:t>
            </a:r>
          </a:p>
          <a:p>
            <a:pPr lvl="3" eaLnBrk="1" hangingPunct="1"/>
            <a:r>
              <a:rPr lang="en-US" dirty="0">
                <a:hlinkClick r:id="rId3"/>
              </a:rPr>
              <a:t>Our conduct on our journey is as important as our destination</a:t>
            </a:r>
            <a:endParaRPr lang="en-US" dirty="0"/>
          </a:p>
          <a:p>
            <a:pPr lvl="2" eaLnBrk="1" hangingPunct="1"/>
            <a:r>
              <a:rPr lang="en-US" dirty="0"/>
              <a:t>What we do right now is as important as where we are going</a:t>
            </a:r>
          </a:p>
          <a:p>
            <a:pPr lvl="2" eaLnBrk="1" hangingPunct="1"/>
            <a:endParaRPr lang="en-US" dirty="0"/>
          </a:p>
        </p:txBody>
      </p:sp>
      <p:sp>
        <p:nvSpPr>
          <p:cNvPr id="20484" name="Rectangle 4"/>
          <p:cNvSpPr>
            <a:spLocks noChangeArrowheads="1"/>
          </p:cNvSpPr>
          <p:nvPr/>
        </p:nvSpPr>
        <p:spPr bwMode="auto">
          <a:xfrm>
            <a:off x="838200" y="1905000"/>
            <a:ext cx="7924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2100" dirty="0"/>
          </a:p>
        </p:txBody>
      </p:sp>
      <p:sp>
        <p:nvSpPr>
          <p:cNvPr id="20486" name="TextBox 5"/>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6A01F368-9DA2-4318-A7F9-09D5FCB8D8D0}" type="slidenum">
              <a:rPr lang="en-US" sz="1400">
                <a:solidFill>
                  <a:schemeClr val="tx1"/>
                </a:solidFill>
              </a:rPr>
              <a:pPr algn="ctr" eaLnBrk="1" hangingPunct="1"/>
              <a:t>12</a:t>
            </a:fld>
            <a:endParaRPr lang="en-US" dirty="0">
              <a:solidFill>
                <a:schemeClr val="tx1"/>
              </a:solidFill>
            </a:endParaRPr>
          </a:p>
        </p:txBody>
      </p:sp>
      <p:sp>
        <p:nvSpPr>
          <p:cNvPr id="6" name="TextBox 5">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Tree>
    <p:extLst>
      <p:ext uri="{BB962C8B-B14F-4D97-AF65-F5344CB8AC3E}">
        <p14:creationId xmlns:p14="http://schemas.microsoft.com/office/powerpoint/2010/main" val="26490517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38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38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pPr eaLnBrk="1" hangingPunct="1"/>
            <a:r>
              <a:rPr lang="en-US" dirty="0"/>
              <a:t>Investing isn’t rocket science (and it isn’t as difficult as those who are trying to get your money make it out to be)</a:t>
            </a:r>
          </a:p>
          <a:p>
            <a:pPr lvl="1" eaLnBrk="1" hangingPunct="1"/>
            <a:r>
              <a:rPr lang="en-US" dirty="0"/>
              <a:t>If we understand the principles of successful investing, investing is understandable and doable</a:t>
            </a:r>
          </a:p>
          <a:p>
            <a:pPr lvl="1" eaLnBrk="1" hangingPunct="1"/>
            <a:endParaRPr lang="en-US" dirty="0"/>
          </a:p>
          <a:p>
            <a:pPr lvl="2" eaLnBrk="1" hangingPunct="1"/>
            <a:endParaRPr lang="en-US" dirty="0"/>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cs typeface="Times New Roman" pitchFamily="18" charset="0"/>
              </a:rPr>
              <a:t>I</a:t>
            </a:r>
            <a:r>
              <a:rPr lang="en-US" sz="2400" dirty="0"/>
              <a:t>2</a:t>
            </a:r>
            <a:r>
              <a:rPr lang="en-US" dirty="0">
                <a:cs typeface="Times New Roman" pitchFamily="18" charset="0"/>
              </a:rPr>
              <a:t>. Invest Wisely, Consistent with Your Risk</a:t>
            </a:r>
            <a:endParaRPr lang="en-US" sz="2400" dirty="0">
              <a:cs typeface="Times New Roman" pitchFamily="18" charset="0"/>
            </a:endParaRPr>
          </a:p>
        </p:txBody>
      </p:sp>
      <p:sp>
        <p:nvSpPr>
          <p:cNvPr id="6" name="TextBox 5">
            <a:hlinkClick r:id="rId2" action="ppaction://hlinksldjump"/>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13</a:t>
            </a:fld>
            <a:endParaRPr lang="en-US" dirty="0">
              <a:solidFill>
                <a:schemeClr val="tx1"/>
              </a:solidFill>
            </a:endParaRPr>
          </a:p>
        </p:txBody>
      </p:sp>
    </p:spTree>
    <p:extLst>
      <p:ext uri="{BB962C8B-B14F-4D97-AF65-F5344CB8AC3E}">
        <p14:creationId xmlns:p14="http://schemas.microsoft.com/office/powerpoint/2010/main" val="313270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Invest Wisely </a:t>
            </a:r>
            <a:r>
              <a:rPr lang="en-US" altLang="en-US" sz="2400" dirty="0"/>
              <a:t>(continued)</a:t>
            </a:r>
          </a:p>
        </p:txBody>
      </p:sp>
      <p:sp>
        <p:nvSpPr>
          <p:cNvPr id="179203" name="Rectangle 3"/>
          <p:cNvSpPr>
            <a:spLocks noGrp="1" noChangeArrowheads="1"/>
          </p:cNvSpPr>
          <p:nvPr>
            <p:ph idx="1"/>
          </p:nvPr>
        </p:nvSpPr>
        <p:spPr>
          <a:xfrm>
            <a:off x="838200" y="1600200"/>
            <a:ext cx="7239000" cy="5181600"/>
          </a:xfrm>
        </p:spPr>
        <p:txBody>
          <a:bodyPr/>
          <a:lstStyle/>
          <a:p>
            <a:pPr eaLnBrk="1" hangingPunct="1">
              <a:defRPr/>
            </a:pPr>
            <a:r>
              <a:rPr lang="en-US" altLang="en-US" dirty="0"/>
              <a:t>How have most equity investors done?</a:t>
            </a:r>
          </a:p>
          <a:p>
            <a:pPr lvl="1" eaLnBrk="1" hangingPunct="1">
              <a:defRPr/>
            </a:pPr>
            <a:r>
              <a:rPr lang="en-US" altLang="en-US" dirty="0"/>
              <a:t>Each year, DALBAR puts out an annual  book on </a:t>
            </a:r>
            <a:r>
              <a:rPr lang="en-US" altLang="en-US" i="1" dirty="0"/>
              <a:t>Quantitative Analysis of Investor Behavior</a:t>
            </a:r>
            <a:r>
              <a:rPr lang="en-US" altLang="en-US" dirty="0"/>
              <a:t>.  It discusses how average equity fund investors have done versus benchmarks over the past 20 years.  </a:t>
            </a:r>
          </a:p>
          <a:p>
            <a:pPr marL="457200" lvl="1" indent="0" eaLnBrk="1" hangingPunct="1">
              <a:spcBef>
                <a:spcPct val="0"/>
              </a:spcBef>
              <a:buFontTx/>
              <a:buNone/>
              <a:defRPr/>
            </a:pPr>
            <a:r>
              <a:rPr lang="en-US" altLang="en-US" sz="2200" dirty="0"/>
              <a:t>                                           Investor     Index</a:t>
            </a:r>
          </a:p>
          <a:p>
            <a:pPr lvl="1" eaLnBrk="1" hangingPunct="1">
              <a:spcBef>
                <a:spcPct val="0"/>
              </a:spcBef>
              <a:defRPr/>
            </a:pPr>
            <a:r>
              <a:rPr lang="en-US" altLang="en-US" sz="2200" u="sng" dirty="0"/>
              <a:t>Year           Period          Returns*  Returns    Difference</a:t>
            </a:r>
          </a:p>
          <a:p>
            <a:pPr lvl="1" eaLnBrk="1" hangingPunct="1">
              <a:spcBef>
                <a:spcPct val="0"/>
              </a:spcBef>
              <a:defRPr/>
            </a:pPr>
            <a:r>
              <a:rPr lang="en-US" altLang="en-US" sz="2200" dirty="0"/>
              <a:t>2015	1995-2014	5.2%	  9.9%	     -4.7% </a:t>
            </a:r>
          </a:p>
          <a:p>
            <a:pPr lvl="1" eaLnBrk="1" hangingPunct="1">
              <a:spcBef>
                <a:spcPct val="0"/>
              </a:spcBef>
              <a:defRPr/>
            </a:pPr>
            <a:r>
              <a:rPr lang="en-US" altLang="en-US" sz="2200" dirty="0"/>
              <a:t>2016	1996-2015	4.7%	  8.2%	     -3.5% </a:t>
            </a:r>
          </a:p>
          <a:p>
            <a:pPr lvl="1" eaLnBrk="1" hangingPunct="1">
              <a:spcBef>
                <a:spcPct val="0"/>
              </a:spcBef>
              <a:defRPr/>
            </a:pPr>
            <a:r>
              <a:rPr lang="en-US" altLang="en-US" sz="2200" dirty="0"/>
              <a:t>2017	1997-2016	4.8%	  7.7%	     -2.9% </a:t>
            </a:r>
          </a:p>
          <a:p>
            <a:pPr lvl="1" eaLnBrk="1" hangingPunct="1">
              <a:spcBef>
                <a:spcPct val="0"/>
              </a:spcBef>
              <a:defRPr/>
            </a:pPr>
            <a:r>
              <a:rPr lang="en-US" altLang="en-US" sz="2200" dirty="0"/>
              <a:t>2018	1998-2017	5.3%	  7.2%	     -1.9%</a:t>
            </a:r>
          </a:p>
          <a:p>
            <a:pPr lvl="1" eaLnBrk="1" hangingPunct="1">
              <a:spcBef>
                <a:spcPct val="0"/>
              </a:spcBef>
              <a:defRPr/>
            </a:pPr>
            <a:r>
              <a:rPr lang="en-US" altLang="en-US" sz="2200" dirty="0"/>
              <a:t>2019	1999-2018	3.9%	  5.6%	     -1.7%</a:t>
            </a:r>
          </a:p>
          <a:p>
            <a:pPr lvl="1" eaLnBrk="1" hangingPunct="1">
              <a:defRPr/>
            </a:pPr>
            <a:r>
              <a:rPr lang="en-US" altLang="en-US" sz="1600" dirty="0"/>
              <a:t>* Dalbar 2013-2019</a:t>
            </a:r>
            <a:endParaRPr lang="en-US" altLang="en-US" sz="1600" i="1" dirty="0"/>
          </a:p>
        </p:txBody>
      </p:sp>
      <p:sp>
        <p:nvSpPr>
          <p:cNvPr id="2" name="Rounded Rectangle 1"/>
          <p:cNvSpPr/>
          <p:nvPr/>
        </p:nvSpPr>
        <p:spPr bwMode="auto">
          <a:xfrm>
            <a:off x="6601326" y="5562600"/>
            <a:ext cx="9906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5" name="TextBox 4">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14</a:t>
            </a:fld>
            <a:endParaRPr lang="en-US" dirty="0">
              <a:solidFill>
                <a:schemeClr val="tx1"/>
              </a:solidFill>
            </a:endParaRPr>
          </a:p>
        </p:txBody>
      </p:sp>
    </p:spTree>
    <p:extLst>
      <p:ext uri="{BB962C8B-B14F-4D97-AF65-F5344CB8AC3E}">
        <p14:creationId xmlns:p14="http://schemas.microsoft.com/office/powerpoint/2010/main" val="3649308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 calcmode="lin" valueType="num">
                                      <p:cBhvr additive="base">
                                        <p:cTn id="17" dur="500" fill="hold"/>
                                        <p:tgtEl>
                                          <p:spTgt spid="179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9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9203">
                                            <p:txEl>
                                              <p:pRg st="3" end="3"/>
                                            </p:txEl>
                                          </p:spTgt>
                                        </p:tgtEl>
                                        <p:attrNameLst>
                                          <p:attrName>style.visibility</p:attrName>
                                        </p:attrNameLst>
                                      </p:cBhvr>
                                      <p:to>
                                        <p:strVal val="visible"/>
                                      </p:to>
                                    </p:set>
                                    <p:anim calcmode="lin" valueType="num">
                                      <p:cBhvr additive="base">
                                        <p:cTn id="21" dur="500" fill="hold"/>
                                        <p:tgtEl>
                                          <p:spTgt spid="179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9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9203">
                                            <p:txEl>
                                              <p:pRg st="4" end="4"/>
                                            </p:txEl>
                                          </p:spTgt>
                                        </p:tgtEl>
                                        <p:attrNameLst>
                                          <p:attrName>style.visibility</p:attrName>
                                        </p:attrNameLst>
                                      </p:cBhvr>
                                      <p:to>
                                        <p:strVal val="visible"/>
                                      </p:to>
                                    </p:set>
                                    <p:anim calcmode="lin" valueType="num">
                                      <p:cBhvr additive="base">
                                        <p:cTn id="25" dur="500" fill="hold"/>
                                        <p:tgtEl>
                                          <p:spTgt spid="179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9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9203">
                                            <p:txEl>
                                              <p:pRg st="5" end="5"/>
                                            </p:txEl>
                                          </p:spTgt>
                                        </p:tgtEl>
                                        <p:attrNameLst>
                                          <p:attrName>style.visibility</p:attrName>
                                        </p:attrNameLst>
                                      </p:cBhvr>
                                      <p:to>
                                        <p:strVal val="visible"/>
                                      </p:to>
                                    </p:set>
                                    <p:anim calcmode="lin" valueType="num">
                                      <p:cBhvr additive="base">
                                        <p:cTn id="29" dur="500" fill="hold"/>
                                        <p:tgtEl>
                                          <p:spTgt spid="179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9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9203">
                                            <p:txEl>
                                              <p:pRg st="6" end="6"/>
                                            </p:txEl>
                                          </p:spTgt>
                                        </p:tgtEl>
                                        <p:attrNameLst>
                                          <p:attrName>style.visibility</p:attrName>
                                        </p:attrNameLst>
                                      </p:cBhvr>
                                      <p:to>
                                        <p:strVal val="visible"/>
                                      </p:to>
                                    </p:set>
                                    <p:anim calcmode="lin" valueType="num">
                                      <p:cBhvr additive="base">
                                        <p:cTn id="33" dur="500" fill="hold"/>
                                        <p:tgtEl>
                                          <p:spTgt spid="179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9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79203">
                                            <p:txEl>
                                              <p:pRg st="7" end="7"/>
                                            </p:txEl>
                                          </p:spTgt>
                                        </p:tgtEl>
                                        <p:attrNameLst>
                                          <p:attrName>style.visibility</p:attrName>
                                        </p:attrNameLst>
                                      </p:cBhvr>
                                      <p:to>
                                        <p:strVal val="visible"/>
                                      </p:to>
                                    </p:set>
                                    <p:anim calcmode="lin" valueType="num">
                                      <p:cBhvr additive="base">
                                        <p:cTn id="37" dur="500" fill="hold"/>
                                        <p:tgtEl>
                                          <p:spTgt spid="179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92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79203">
                                            <p:txEl>
                                              <p:pRg st="8" end="8"/>
                                            </p:txEl>
                                          </p:spTgt>
                                        </p:tgtEl>
                                        <p:attrNameLst>
                                          <p:attrName>style.visibility</p:attrName>
                                        </p:attrNameLst>
                                      </p:cBhvr>
                                      <p:to>
                                        <p:strVal val="visible"/>
                                      </p:to>
                                    </p:set>
                                    <p:anim calcmode="lin" valueType="num">
                                      <p:cBhvr additive="base">
                                        <p:cTn id="41" dur="500" fill="hold"/>
                                        <p:tgtEl>
                                          <p:spTgt spid="1792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92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9203">
                                            <p:txEl>
                                              <p:pRg st="9" end="9"/>
                                            </p:txEl>
                                          </p:spTgt>
                                        </p:tgtEl>
                                        <p:attrNameLst>
                                          <p:attrName>style.visibility</p:attrName>
                                        </p:attrNameLst>
                                      </p:cBhvr>
                                      <p:to>
                                        <p:strVal val="visible"/>
                                      </p:to>
                                    </p:set>
                                    <p:anim calcmode="lin" valueType="num">
                                      <p:cBhvr additive="base">
                                        <p:cTn id="45" dur="500" fill="hold"/>
                                        <p:tgtEl>
                                          <p:spTgt spid="17920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79203">
                                            <p:txEl>
                                              <p:pRg st="9" end="9"/>
                                            </p:txEl>
                                          </p:spTgt>
                                        </p:tgtEl>
                                        <p:attrNameLst>
                                          <p:attrName>ppt_y</p:attrName>
                                        </p:attrNameLst>
                                      </p:cBhvr>
                                      <p:tavLst>
                                        <p:tav tm="0">
                                          <p:val>
                                            <p:strVal val="#ppt_y"/>
                                          </p:val>
                                        </p:tav>
                                        <p:tav tm="100000">
                                          <p:val>
                                            <p:strVal val="#ppt_y"/>
                                          </p:val>
                                        </p:tav>
                                      </p:tavLst>
                                    </p:anim>
                                  </p:childTnLst>
                                </p:cTn>
                              </p:par>
                              <p:par>
                                <p:cTn id="47" presetID="1" presetClass="entr" presetSubtype="0"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3" name="Rectangle 3"/>
          <p:cNvSpPr>
            <a:spLocks noGrp="1" noChangeArrowheads="1"/>
          </p:cNvSpPr>
          <p:nvPr>
            <p:ph idx="1"/>
          </p:nvPr>
        </p:nvSpPr>
        <p:spPr>
          <a:xfrm>
            <a:off x="914400" y="1600200"/>
            <a:ext cx="7239000" cy="4876800"/>
          </a:xfrm>
        </p:spPr>
        <p:txBody>
          <a:bodyPr/>
          <a:lstStyle/>
          <a:p>
            <a:pPr eaLnBrk="1" hangingPunct="1">
              <a:defRPr/>
            </a:pPr>
            <a:r>
              <a:rPr lang="en-US" altLang="en-US" dirty="0"/>
              <a:t>How have most bond investors done?</a:t>
            </a:r>
          </a:p>
          <a:p>
            <a:pPr lvl="1" eaLnBrk="1" hangingPunct="1">
              <a:defRPr/>
            </a:pPr>
            <a:r>
              <a:rPr lang="en-US" altLang="en-US" dirty="0"/>
              <a:t>According to DALBAR, bond investors have done equally poorly versus the bond benchmark over the past 20 years.  </a:t>
            </a:r>
          </a:p>
          <a:p>
            <a:pPr marL="457200" lvl="1" indent="0" eaLnBrk="1" hangingPunct="1">
              <a:spcBef>
                <a:spcPct val="0"/>
              </a:spcBef>
              <a:buFontTx/>
              <a:buNone/>
              <a:defRPr/>
            </a:pPr>
            <a:r>
              <a:rPr lang="en-US" altLang="en-US" sz="2200" dirty="0"/>
              <a:t>                                          Investor     Index</a:t>
            </a:r>
          </a:p>
          <a:p>
            <a:pPr lvl="1" eaLnBrk="1" hangingPunct="1">
              <a:spcBef>
                <a:spcPct val="0"/>
              </a:spcBef>
              <a:defRPr/>
            </a:pPr>
            <a:r>
              <a:rPr lang="en-US" altLang="en-US" sz="2200" u="sng" dirty="0"/>
              <a:t>Year           Period          Returns*  Returns    Difference</a:t>
            </a:r>
            <a:endParaRPr lang="en-US" altLang="en-US" sz="2200" dirty="0"/>
          </a:p>
          <a:p>
            <a:pPr lvl="1" eaLnBrk="1" hangingPunct="1">
              <a:spcBef>
                <a:spcPct val="0"/>
              </a:spcBef>
              <a:defRPr/>
            </a:pPr>
            <a:r>
              <a:rPr lang="en-US" altLang="en-US" sz="2200" dirty="0"/>
              <a:t>2015	1995-2014	0.8%	   6.2%        -5.4%</a:t>
            </a:r>
          </a:p>
          <a:p>
            <a:pPr lvl="1" eaLnBrk="1" hangingPunct="1">
              <a:spcBef>
                <a:spcPct val="0"/>
              </a:spcBef>
              <a:defRPr/>
            </a:pPr>
            <a:r>
              <a:rPr lang="en-US" altLang="en-US" sz="2200" dirty="0"/>
              <a:t>2016	1996-2015	0.5%	   5.3%        -4.8%</a:t>
            </a:r>
          </a:p>
          <a:p>
            <a:pPr lvl="1" eaLnBrk="1" hangingPunct="1">
              <a:spcBef>
                <a:spcPct val="0"/>
              </a:spcBef>
              <a:defRPr/>
            </a:pPr>
            <a:r>
              <a:rPr lang="en-US" altLang="en-US" sz="2200" dirty="0"/>
              <a:t>2017	1997-2016	0.5%	   5.0%        -4.5%</a:t>
            </a:r>
          </a:p>
          <a:p>
            <a:pPr lvl="1" eaLnBrk="1" hangingPunct="1">
              <a:spcBef>
                <a:spcPct val="0"/>
              </a:spcBef>
              <a:defRPr/>
            </a:pPr>
            <a:r>
              <a:rPr lang="en-US" altLang="en-US" sz="2200" dirty="0"/>
              <a:t>2018	1998-2017	0.4%	   4.6%	      -4.2%</a:t>
            </a:r>
          </a:p>
          <a:p>
            <a:pPr lvl="1" eaLnBrk="1" hangingPunct="1">
              <a:spcBef>
                <a:spcPct val="0"/>
              </a:spcBef>
              <a:defRPr/>
            </a:pPr>
            <a:r>
              <a:rPr lang="en-US" altLang="en-US" sz="2200" dirty="0"/>
              <a:t>2019	1999-2018	0.2%	   4.6%	      -4.4%</a:t>
            </a:r>
          </a:p>
          <a:p>
            <a:pPr lvl="1" eaLnBrk="1" hangingPunct="1">
              <a:spcBef>
                <a:spcPct val="0"/>
              </a:spcBef>
              <a:defRPr/>
            </a:pPr>
            <a:r>
              <a:rPr lang="en-US" altLang="en-US" sz="1800" dirty="0"/>
              <a:t>* Dalbar QAIB 2013-2019, </a:t>
            </a:r>
            <a:r>
              <a:rPr lang="en-US" altLang="en-US" sz="1800" dirty="0">
                <a:hlinkClick r:id="rId2"/>
              </a:rPr>
              <a:t>www.dalbar.com</a:t>
            </a:r>
            <a:r>
              <a:rPr lang="en-US" altLang="en-US" sz="1800" dirty="0"/>
              <a:t>, ** Estimate</a:t>
            </a:r>
            <a:endParaRPr lang="en-US" altLang="en-US" sz="2000" dirty="0"/>
          </a:p>
        </p:txBody>
      </p:sp>
      <p:sp>
        <p:nvSpPr>
          <p:cNvPr id="4" name="Rounded Rectangle 3"/>
          <p:cNvSpPr/>
          <p:nvPr/>
        </p:nvSpPr>
        <p:spPr bwMode="auto">
          <a:xfrm>
            <a:off x="6705600" y="5223164"/>
            <a:ext cx="990600" cy="415636"/>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6"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Invest Wisely </a:t>
            </a:r>
            <a:r>
              <a:rPr lang="en-US" altLang="en-US" sz="2400" dirty="0"/>
              <a:t>(continued)</a:t>
            </a:r>
          </a:p>
        </p:txBody>
      </p:sp>
      <p:sp>
        <p:nvSpPr>
          <p:cNvPr id="7" name="TextBox 6">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15</a:t>
            </a:fld>
            <a:endParaRPr lang="en-US" dirty="0">
              <a:solidFill>
                <a:schemeClr val="tx1"/>
              </a:solidFill>
            </a:endParaRPr>
          </a:p>
        </p:txBody>
      </p:sp>
    </p:spTree>
    <p:extLst>
      <p:ext uri="{BB962C8B-B14F-4D97-AF65-F5344CB8AC3E}">
        <p14:creationId xmlns:p14="http://schemas.microsoft.com/office/powerpoint/2010/main" val="4660849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9203">
                                            <p:txEl>
                                              <p:pRg st="1" end="1"/>
                                            </p:txEl>
                                          </p:spTgt>
                                        </p:tgtEl>
                                        <p:attrNameLst>
                                          <p:attrName>style.visibility</p:attrName>
                                        </p:attrNameLst>
                                      </p:cBhvr>
                                      <p:to>
                                        <p:strVal val="visible"/>
                                      </p:to>
                                    </p:set>
                                    <p:anim calcmode="lin" valueType="num">
                                      <p:cBhvr additive="base">
                                        <p:cTn id="13" dur="500" fill="hold"/>
                                        <p:tgtEl>
                                          <p:spTgt spid="1792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920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 calcmode="lin" valueType="num">
                                      <p:cBhvr additive="base">
                                        <p:cTn id="17" dur="500" fill="hold"/>
                                        <p:tgtEl>
                                          <p:spTgt spid="1792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920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9203">
                                            <p:txEl>
                                              <p:pRg st="3" end="3"/>
                                            </p:txEl>
                                          </p:spTgt>
                                        </p:tgtEl>
                                        <p:attrNameLst>
                                          <p:attrName>style.visibility</p:attrName>
                                        </p:attrNameLst>
                                      </p:cBhvr>
                                      <p:to>
                                        <p:strVal val="visible"/>
                                      </p:to>
                                    </p:set>
                                    <p:anim calcmode="lin" valueType="num">
                                      <p:cBhvr additive="base">
                                        <p:cTn id="21" dur="500" fill="hold"/>
                                        <p:tgtEl>
                                          <p:spTgt spid="1792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920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9203">
                                            <p:txEl>
                                              <p:pRg st="4" end="4"/>
                                            </p:txEl>
                                          </p:spTgt>
                                        </p:tgtEl>
                                        <p:attrNameLst>
                                          <p:attrName>style.visibility</p:attrName>
                                        </p:attrNameLst>
                                      </p:cBhvr>
                                      <p:to>
                                        <p:strVal val="visible"/>
                                      </p:to>
                                    </p:set>
                                    <p:anim calcmode="lin" valueType="num">
                                      <p:cBhvr additive="base">
                                        <p:cTn id="25" dur="500" fill="hold"/>
                                        <p:tgtEl>
                                          <p:spTgt spid="1792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92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9203">
                                            <p:txEl>
                                              <p:pRg st="5" end="5"/>
                                            </p:txEl>
                                          </p:spTgt>
                                        </p:tgtEl>
                                        <p:attrNameLst>
                                          <p:attrName>style.visibility</p:attrName>
                                        </p:attrNameLst>
                                      </p:cBhvr>
                                      <p:to>
                                        <p:strVal val="visible"/>
                                      </p:to>
                                    </p:set>
                                    <p:anim calcmode="lin" valueType="num">
                                      <p:cBhvr additive="base">
                                        <p:cTn id="29" dur="500" fill="hold"/>
                                        <p:tgtEl>
                                          <p:spTgt spid="17920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92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9203">
                                            <p:txEl>
                                              <p:pRg st="6" end="6"/>
                                            </p:txEl>
                                          </p:spTgt>
                                        </p:tgtEl>
                                        <p:attrNameLst>
                                          <p:attrName>style.visibility</p:attrName>
                                        </p:attrNameLst>
                                      </p:cBhvr>
                                      <p:to>
                                        <p:strVal val="visible"/>
                                      </p:to>
                                    </p:set>
                                    <p:anim calcmode="lin" valueType="num">
                                      <p:cBhvr additive="base">
                                        <p:cTn id="33" dur="500" fill="hold"/>
                                        <p:tgtEl>
                                          <p:spTgt spid="17920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92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79203">
                                            <p:txEl>
                                              <p:pRg st="7" end="7"/>
                                            </p:txEl>
                                          </p:spTgt>
                                        </p:tgtEl>
                                        <p:attrNameLst>
                                          <p:attrName>style.visibility</p:attrName>
                                        </p:attrNameLst>
                                      </p:cBhvr>
                                      <p:to>
                                        <p:strVal val="visible"/>
                                      </p:to>
                                    </p:set>
                                    <p:anim calcmode="lin" valueType="num">
                                      <p:cBhvr additive="base">
                                        <p:cTn id="37" dur="500" fill="hold"/>
                                        <p:tgtEl>
                                          <p:spTgt spid="17920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920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79203">
                                            <p:txEl>
                                              <p:pRg st="8" end="8"/>
                                            </p:txEl>
                                          </p:spTgt>
                                        </p:tgtEl>
                                        <p:attrNameLst>
                                          <p:attrName>style.visibility</p:attrName>
                                        </p:attrNameLst>
                                      </p:cBhvr>
                                      <p:to>
                                        <p:strVal val="visible"/>
                                      </p:to>
                                    </p:set>
                                    <p:anim calcmode="lin" valueType="num">
                                      <p:cBhvr additive="base">
                                        <p:cTn id="41" dur="500" fill="hold"/>
                                        <p:tgtEl>
                                          <p:spTgt spid="17920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9203">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79203">
                                            <p:txEl>
                                              <p:pRg st="9" end="9"/>
                                            </p:txEl>
                                          </p:spTgt>
                                        </p:tgtEl>
                                        <p:attrNameLst>
                                          <p:attrName>style.visibility</p:attrName>
                                        </p:attrNameLst>
                                      </p:cBhvr>
                                      <p:to>
                                        <p:strVal val="visible"/>
                                      </p:to>
                                    </p:set>
                                    <p:anim calcmode="lin" valueType="num">
                                      <p:cBhvr additive="base">
                                        <p:cTn id="45" dur="500" fill="hold"/>
                                        <p:tgtEl>
                                          <p:spTgt spid="179203">
                                            <p:txEl>
                                              <p:pRg st="9" end="9"/>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79203">
                                            <p:txEl>
                                              <p:pRg st="9" end="9"/>
                                            </p:txEl>
                                          </p:spTgt>
                                        </p:tgtEl>
                                        <p:attrNameLst>
                                          <p:attrName>ppt_y</p:attrName>
                                        </p:attrNameLst>
                                      </p:cBhvr>
                                      <p:tavLst>
                                        <p:tav tm="0">
                                          <p:val>
                                            <p:strVal val="#ppt_y"/>
                                          </p:val>
                                        </p:tav>
                                        <p:tav tm="100000">
                                          <p:val>
                                            <p:strVal val="#ppt_y"/>
                                          </p:val>
                                        </p:tav>
                                      </p:tavLst>
                                    </p:anim>
                                  </p:childTnLst>
                                </p:cTn>
                              </p:par>
                              <p:par>
                                <p:cTn id="47" presetID="1"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9911" y="2438400"/>
            <a:ext cx="7612089" cy="3803078"/>
          </a:xfrm>
          <a:prstGeom prst="rect">
            <a:avLst/>
          </a:prstGeom>
        </p:spPr>
      </p:pic>
      <p:sp>
        <p:nvSpPr>
          <p:cNvPr id="179203" name="Rectangle 3"/>
          <p:cNvSpPr>
            <a:spLocks noGrp="1" noChangeArrowheads="1"/>
          </p:cNvSpPr>
          <p:nvPr>
            <p:ph idx="1"/>
          </p:nvPr>
        </p:nvSpPr>
        <p:spPr>
          <a:xfrm>
            <a:off x="914400" y="1600200"/>
            <a:ext cx="7612088" cy="4876800"/>
          </a:xfrm>
        </p:spPr>
        <p:txBody>
          <a:bodyPr/>
          <a:lstStyle/>
          <a:p>
            <a:pPr eaLnBrk="1" hangingPunct="1">
              <a:defRPr/>
            </a:pPr>
            <a:r>
              <a:rPr lang="en-US" altLang="en-US" dirty="0"/>
              <a:t>Have most actively managed funds outperformed their benchmarks? </a:t>
            </a:r>
          </a:p>
          <a:p>
            <a:pPr eaLnBrk="1" hangingPunct="1">
              <a:defRPr/>
            </a:pPr>
            <a:endParaRPr lang="en-US" altLang="en-US" dirty="0"/>
          </a:p>
        </p:txBody>
      </p:sp>
      <p:sp>
        <p:nvSpPr>
          <p:cNvPr id="4" name="Rounded Rectangle 3"/>
          <p:cNvSpPr/>
          <p:nvPr/>
        </p:nvSpPr>
        <p:spPr bwMode="auto">
          <a:xfrm>
            <a:off x="7391400" y="3581400"/>
            <a:ext cx="838200" cy="457200"/>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bg1"/>
              </a:solidFill>
              <a:effectLst/>
              <a:latin typeface="Times New Roman" pitchFamily="18" charset="0"/>
            </a:endParaRPr>
          </a:p>
        </p:txBody>
      </p:sp>
      <p:sp>
        <p:nvSpPr>
          <p:cNvPr id="6" name="Rectangle 2"/>
          <p:cNvSpPr>
            <a:spLocks noGrp="1" noChangeArrowheads="1"/>
          </p:cNvSpPr>
          <p:nvPr>
            <p:ph type="title"/>
          </p:nvPr>
        </p:nvSpPr>
        <p:spPr>
          <a:xfrm>
            <a:off x="419100" y="609600"/>
            <a:ext cx="8305800" cy="9906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Invest Wisely </a:t>
            </a:r>
            <a:r>
              <a:rPr lang="en-US" altLang="en-US" sz="2400" dirty="0"/>
              <a:t>(continued)</a:t>
            </a:r>
          </a:p>
        </p:txBody>
      </p:sp>
      <p:sp>
        <p:nvSpPr>
          <p:cNvPr id="7" name="TextBox 6">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3" name="TextBox 2"/>
          <p:cNvSpPr txBox="1"/>
          <p:nvPr/>
        </p:nvSpPr>
        <p:spPr>
          <a:xfrm>
            <a:off x="8297889" y="3581400"/>
            <a:ext cx="846111" cy="523220"/>
          </a:xfrm>
          <a:prstGeom prst="rect">
            <a:avLst/>
          </a:prstGeom>
          <a:noFill/>
        </p:spPr>
        <p:txBody>
          <a:bodyPr wrap="square" rtlCol="0">
            <a:spAutoFit/>
          </a:bodyPr>
          <a:lstStyle/>
          <a:p>
            <a:r>
              <a:rPr lang="en-US" sz="2800" dirty="0">
                <a:solidFill>
                  <a:schemeClr val="tx1"/>
                </a:solidFill>
              </a:rPr>
              <a:t>NO!</a:t>
            </a:r>
          </a:p>
        </p:txBody>
      </p:sp>
      <p:sp>
        <p:nvSpPr>
          <p:cNvPr id="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16</a:t>
            </a:fld>
            <a:endParaRPr lang="en-US" dirty="0">
              <a:solidFill>
                <a:schemeClr val="tx1"/>
              </a:solidFill>
            </a:endParaRPr>
          </a:p>
        </p:txBody>
      </p:sp>
    </p:spTree>
    <p:extLst>
      <p:ext uri="{BB962C8B-B14F-4D97-AF65-F5344CB8AC3E}">
        <p14:creationId xmlns:p14="http://schemas.microsoft.com/office/powerpoint/2010/main" val="42238919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 calcmode="lin" valueType="num">
                                      <p:cBhvr additive="base">
                                        <p:cTn id="7" dur="500" fill="hold"/>
                                        <p:tgtEl>
                                          <p:spTgt spid="1792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792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uiExpand="1" build="p" autoUpdateAnimBg="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85800"/>
            <a:ext cx="7772400" cy="914400"/>
          </a:xfrm>
          <a:extLst>
            <a:ext uri="{91240B29-F687-4F45-9708-019B960494DF}">
              <a14:hiddenLine xmlns:a14="http://schemas.microsoft.com/office/drawing/2010/main" w="9525">
                <a:solidFill>
                  <a:srgbClr val="0000FF"/>
                </a:solidFill>
                <a:miter lim="800000"/>
                <a:headEnd/>
                <a:tailEnd/>
              </a14:hiddenLine>
            </a:ext>
          </a:extLst>
        </p:spPr>
        <p:txBody>
          <a:bodyPr/>
          <a:lstStyle/>
          <a:p>
            <a:pPr eaLnBrk="1" hangingPunct="1"/>
            <a:r>
              <a:rPr lang="en-US" altLang="en-US" dirty="0"/>
              <a:t>Invest Wisely: The Hourglass Top</a:t>
            </a:r>
          </a:p>
        </p:txBody>
      </p:sp>
      <p:sp>
        <p:nvSpPr>
          <p:cNvPr id="350211" name="Line 3"/>
          <p:cNvSpPr>
            <a:spLocks noChangeShapeType="1"/>
          </p:cNvSpPr>
          <p:nvPr/>
        </p:nvSpPr>
        <p:spPr bwMode="auto">
          <a:xfrm>
            <a:off x="914400" y="1600200"/>
            <a:ext cx="73152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3" name="Line 5"/>
          <p:cNvSpPr>
            <a:spLocks noChangeShapeType="1"/>
          </p:cNvSpPr>
          <p:nvPr/>
        </p:nvSpPr>
        <p:spPr bwMode="auto">
          <a:xfrm>
            <a:off x="2362200" y="3429000"/>
            <a:ext cx="43434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4" name="Line 6"/>
          <p:cNvSpPr>
            <a:spLocks noChangeShapeType="1"/>
          </p:cNvSpPr>
          <p:nvPr/>
        </p:nvSpPr>
        <p:spPr bwMode="auto">
          <a:xfrm>
            <a:off x="3124200" y="4343400"/>
            <a:ext cx="28956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350215" name="Text Box 7"/>
          <p:cNvSpPr txBox="1">
            <a:spLocks noChangeArrowheads="1"/>
          </p:cNvSpPr>
          <p:nvPr/>
        </p:nvSpPr>
        <p:spPr bwMode="auto">
          <a:xfrm>
            <a:off x="685800" y="4724400"/>
            <a:ext cx="7772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dirty="0"/>
              <a:t>4. Have you written down your personal vision and goals, do you live on a budget, and do you have a well-written investment plan?</a:t>
            </a:r>
          </a:p>
        </p:txBody>
      </p:sp>
      <p:sp>
        <p:nvSpPr>
          <p:cNvPr id="350216" name="Text Box 8"/>
          <p:cNvSpPr txBox="1">
            <a:spLocks noChangeArrowheads="1"/>
          </p:cNvSpPr>
          <p:nvPr/>
        </p:nvSpPr>
        <p:spPr bwMode="auto">
          <a:xfrm>
            <a:off x="3124200" y="6075605"/>
            <a:ext cx="541020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ts val="600"/>
              </a:spcBef>
              <a:spcAft>
                <a:spcPts val="600"/>
              </a:spcAft>
              <a:buClr>
                <a:srgbClr val="FF0000"/>
              </a:buClr>
              <a:buFont typeface="Wingdings" panose="05000000000000000000" pitchFamily="2" charset="2"/>
              <a:buNone/>
            </a:pPr>
            <a:r>
              <a:rPr lang="en-US" altLang="en-US" sz="2400" b="0" dirty="0"/>
              <a:t>If you can answer these affirmatively, you are ready to invest</a:t>
            </a:r>
            <a:r>
              <a:rPr lang="en-US" altLang="en-US" sz="2400" b="0" dirty="0">
                <a:latin typeface="Arial" panose="020B0604020202020204" pitchFamily="34" charset="0"/>
              </a:rPr>
              <a:t>!</a:t>
            </a:r>
          </a:p>
          <a:p>
            <a:pPr algn="ctr" eaLnBrk="1" hangingPunct="1">
              <a:spcBef>
                <a:spcPts val="600"/>
              </a:spcBef>
              <a:spcAft>
                <a:spcPts val="600"/>
              </a:spcAft>
              <a:buFontTx/>
              <a:buNone/>
            </a:pPr>
            <a:endParaRPr lang="en-US" altLang="en-US" sz="2400" b="0" dirty="0">
              <a:latin typeface="Arial" panose="020B0604020202020204" pitchFamily="34" charset="0"/>
            </a:endParaRPr>
          </a:p>
        </p:txBody>
      </p:sp>
      <p:sp>
        <p:nvSpPr>
          <p:cNvPr id="350217" name="Text Box 9"/>
          <p:cNvSpPr txBox="1">
            <a:spLocks noChangeArrowheads="1"/>
          </p:cNvSpPr>
          <p:nvPr/>
        </p:nvSpPr>
        <p:spPr bwMode="auto">
          <a:xfrm>
            <a:off x="304800" y="3657600"/>
            <a:ext cx="845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r>
              <a:rPr lang="en-US" altLang="en-US" sz="2400" b="0" dirty="0"/>
              <a:t>3. Are you out of high-interest rate credit card and consumer debt?</a:t>
            </a:r>
          </a:p>
        </p:txBody>
      </p:sp>
      <p:sp>
        <p:nvSpPr>
          <p:cNvPr id="350218" name="Text Box 10"/>
          <p:cNvSpPr txBox="1">
            <a:spLocks noChangeArrowheads="1"/>
          </p:cNvSpPr>
          <p:nvPr/>
        </p:nvSpPr>
        <p:spPr bwMode="auto">
          <a:xfrm>
            <a:off x="914400" y="2743200"/>
            <a:ext cx="7315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2. Do you have adequate auto, health and life insurance?</a:t>
            </a:r>
          </a:p>
        </p:txBody>
      </p:sp>
      <p:sp>
        <p:nvSpPr>
          <p:cNvPr id="350219" name="Text Box 11"/>
          <p:cNvSpPr txBox="1">
            <a:spLocks noChangeArrowheads="1"/>
          </p:cNvSpPr>
          <p:nvPr/>
        </p:nvSpPr>
        <p:spPr bwMode="auto">
          <a:xfrm>
            <a:off x="0" y="1901952"/>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lnSpc>
                <a:spcPct val="70000"/>
              </a:lnSpc>
              <a:spcBef>
                <a:spcPct val="70000"/>
              </a:spcBef>
              <a:buClr>
                <a:srgbClr val="FF0000"/>
              </a:buClr>
              <a:buFont typeface="Wingdings" panose="05000000000000000000" pitchFamily="2" charset="2"/>
              <a:buNone/>
            </a:pPr>
            <a:r>
              <a:rPr lang="en-US" altLang="en-US" sz="2400" b="0" dirty="0"/>
              <a:t>1. Are your priorities in order and are you “square” with the Lord?</a:t>
            </a:r>
          </a:p>
          <a:p>
            <a:pPr algn="ctr" eaLnBrk="1" hangingPunct="1">
              <a:spcBef>
                <a:spcPct val="50000"/>
              </a:spcBef>
              <a:buFontTx/>
              <a:buNone/>
            </a:pPr>
            <a:endParaRPr lang="en-US" altLang="en-US" sz="1200" b="0" dirty="0">
              <a:latin typeface="Arial" panose="020B0604020202020204" pitchFamily="34" charset="0"/>
            </a:endParaRPr>
          </a:p>
        </p:txBody>
      </p:sp>
      <p:sp>
        <p:nvSpPr>
          <p:cNvPr id="350220" name="Line 12"/>
          <p:cNvSpPr>
            <a:spLocks noChangeShapeType="1"/>
          </p:cNvSpPr>
          <p:nvPr/>
        </p:nvSpPr>
        <p:spPr bwMode="auto">
          <a:xfrm>
            <a:off x="914400" y="16002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1" name="Line 13"/>
          <p:cNvSpPr>
            <a:spLocks noChangeShapeType="1"/>
          </p:cNvSpPr>
          <p:nvPr/>
        </p:nvSpPr>
        <p:spPr bwMode="auto">
          <a:xfrm>
            <a:off x="1676400" y="2514600"/>
            <a:ext cx="6858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2" name="Line 14"/>
          <p:cNvSpPr>
            <a:spLocks noChangeShapeType="1"/>
          </p:cNvSpPr>
          <p:nvPr/>
        </p:nvSpPr>
        <p:spPr bwMode="auto">
          <a:xfrm flipH="1">
            <a:off x="7467600" y="16002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3" name="Line 15"/>
          <p:cNvSpPr>
            <a:spLocks noChangeShapeType="1"/>
          </p:cNvSpPr>
          <p:nvPr/>
        </p:nvSpPr>
        <p:spPr bwMode="auto">
          <a:xfrm flipV="1">
            <a:off x="6705600" y="25146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4" name="Line 16"/>
          <p:cNvSpPr>
            <a:spLocks noChangeShapeType="1"/>
          </p:cNvSpPr>
          <p:nvPr/>
        </p:nvSpPr>
        <p:spPr bwMode="auto">
          <a:xfrm flipH="1" flipV="1">
            <a:off x="2362200" y="3429000"/>
            <a:ext cx="7620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5" name="Line 17"/>
          <p:cNvSpPr>
            <a:spLocks noChangeShapeType="1"/>
          </p:cNvSpPr>
          <p:nvPr/>
        </p:nvSpPr>
        <p:spPr bwMode="auto">
          <a:xfrm flipH="1" flipV="1">
            <a:off x="3124200" y="4343400"/>
            <a:ext cx="1447800" cy="17526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6" name="Line 18"/>
          <p:cNvSpPr>
            <a:spLocks noChangeShapeType="1"/>
          </p:cNvSpPr>
          <p:nvPr/>
        </p:nvSpPr>
        <p:spPr bwMode="auto">
          <a:xfrm flipV="1">
            <a:off x="6019800" y="3429000"/>
            <a:ext cx="685800" cy="9144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350227" name="Line 19"/>
          <p:cNvSpPr>
            <a:spLocks noChangeShapeType="1"/>
          </p:cNvSpPr>
          <p:nvPr/>
        </p:nvSpPr>
        <p:spPr bwMode="auto">
          <a:xfrm flipV="1">
            <a:off x="4572000" y="4343400"/>
            <a:ext cx="1447800" cy="175260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16403" name="Rectangle 20"/>
          <p:cNvSpPr>
            <a:spLocks noChangeArrowheads="1"/>
          </p:cNvSpPr>
          <p:nvPr/>
        </p:nvSpPr>
        <p:spPr bwMode="auto">
          <a:xfrm>
            <a:off x="457200" y="2286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3200" b="0" dirty="0"/>
          </a:p>
        </p:txBody>
      </p:sp>
      <p:sp>
        <p:nvSpPr>
          <p:cNvPr id="2" name="Line 3"/>
          <p:cNvSpPr>
            <a:spLocks noChangeShapeType="1"/>
          </p:cNvSpPr>
          <p:nvPr/>
        </p:nvSpPr>
        <p:spPr bwMode="auto">
          <a:xfrm>
            <a:off x="1676400" y="2514600"/>
            <a:ext cx="5791200" cy="0"/>
          </a:xfrm>
          <a:prstGeom prst="line">
            <a:avLst/>
          </a:prstGeom>
          <a:noFill/>
          <a:ln w="38100">
            <a:solidFill>
              <a:srgbClr val="3399FF"/>
            </a:solidFill>
            <a:round/>
            <a:headEnd/>
            <a:tailEnd/>
          </a:ln>
          <a:extLst>
            <a:ext uri="{909E8E84-426E-40DD-AFC4-6F175D3DCCD1}">
              <a14:hiddenFill xmlns:a14="http://schemas.microsoft.com/office/drawing/2010/main">
                <a:noFill/>
              </a14:hiddenFill>
            </a:ext>
          </a:extLst>
        </p:spPr>
        <p:txBody>
          <a:bodyPr wrap="none"/>
          <a:lstStyle/>
          <a:p>
            <a:endParaRPr lang="en-US" dirty="0"/>
          </a:p>
        </p:txBody>
      </p:sp>
      <p:sp>
        <p:nvSpPr>
          <p:cNvPr id="21" name="TextBox 20">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22"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17</a:t>
            </a:fld>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50211"/>
                                        </p:tgtEl>
                                        <p:attrNameLst>
                                          <p:attrName>style.visibility</p:attrName>
                                        </p:attrNameLst>
                                      </p:cBhvr>
                                      <p:to>
                                        <p:strVal val="visible"/>
                                      </p:to>
                                    </p:set>
                                    <p:animEffect transition="in" filter="fade">
                                      <p:cBhvr>
                                        <p:cTn id="7" dur="1000"/>
                                        <p:tgtEl>
                                          <p:spTgt spid="350211"/>
                                        </p:tgtEl>
                                      </p:cBhvr>
                                    </p:animEffect>
                                  </p:childTnLst>
                                </p:cTn>
                              </p:par>
                              <p:par>
                                <p:cTn id="8" presetID="10" presetClass="entr" presetSubtype="0" fill="hold" nodeType="withEffect">
                                  <p:stCondLst>
                                    <p:cond delay="0"/>
                                  </p:stCondLst>
                                  <p:childTnLst>
                                    <p:set>
                                      <p:cBhvr>
                                        <p:cTn id="9" dur="1" fill="hold">
                                          <p:stCondLst>
                                            <p:cond delay="0"/>
                                          </p:stCondLst>
                                        </p:cTn>
                                        <p:tgtEl>
                                          <p:spTgt spid="350220"/>
                                        </p:tgtEl>
                                        <p:attrNameLst>
                                          <p:attrName>style.visibility</p:attrName>
                                        </p:attrNameLst>
                                      </p:cBhvr>
                                      <p:to>
                                        <p:strVal val="visible"/>
                                      </p:to>
                                    </p:set>
                                    <p:animEffect transition="in" filter="fade">
                                      <p:cBhvr>
                                        <p:cTn id="10" dur="2000"/>
                                        <p:tgtEl>
                                          <p:spTgt spid="350220"/>
                                        </p:tgtEl>
                                      </p:cBhvr>
                                    </p:animEffect>
                                  </p:childTnLst>
                                </p:cTn>
                              </p:par>
                              <p:par>
                                <p:cTn id="11" presetID="10" presetClass="entr" presetSubtype="0" fill="hold" nodeType="withEffect">
                                  <p:stCondLst>
                                    <p:cond delay="0"/>
                                  </p:stCondLst>
                                  <p:childTnLst>
                                    <p:set>
                                      <p:cBhvr>
                                        <p:cTn id="12" dur="1" fill="hold">
                                          <p:stCondLst>
                                            <p:cond delay="0"/>
                                          </p:stCondLst>
                                        </p:cTn>
                                        <p:tgtEl>
                                          <p:spTgt spid="350222"/>
                                        </p:tgtEl>
                                        <p:attrNameLst>
                                          <p:attrName>style.visibility</p:attrName>
                                        </p:attrNameLst>
                                      </p:cBhvr>
                                      <p:to>
                                        <p:strVal val="visible"/>
                                      </p:to>
                                    </p:set>
                                    <p:animEffect transition="in" filter="fade">
                                      <p:cBhvr>
                                        <p:cTn id="13" dur="2000"/>
                                        <p:tgtEl>
                                          <p:spTgt spid="350222"/>
                                        </p:tgtEl>
                                      </p:cBhvr>
                                    </p:animEffect>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0219"/>
                                        </p:tgtEl>
                                        <p:attrNameLst>
                                          <p:attrName>style.visibility</p:attrName>
                                        </p:attrNameLst>
                                      </p:cBhvr>
                                      <p:to>
                                        <p:strVal val="visible"/>
                                      </p:to>
                                    </p:set>
                                    <p:animEffect transition="in" filter="fade">
                                      <p:cBhvr>
                                        <p:cTn id="19" dur="2000"/>
                                        <p:tgtEl>
                                          <p:spTgt spid="35021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350213"/>
                                        </p:tgtEl>
                                        <p:attrNameLst>
                                          <p:attrName>style.visibility</p:attrName>
                                        </p:attrNameLst>
                                      </p:cBhvr>
                                      <p:to>
                                        <p:strVal val="visible"/>
                                      </p:to>
                                    </p:set>
                                    <p:animEffect transition="in" filter="fade">
                                      <p:cBhvr>
                                        <p:cTn id="24" dur="2000"/>
                                        <p:tgtEl>
                                          <p:spTgt spid="350213"/>
                                        </p:tgtEl>
                                      </p:cBhvr>
                                    </p:animEffect>
                                  </p:childTnLst>
                                </p:cTn>
                              </p:par>
                              <p:par>
                                <p:cTn id="25" presetID="10" presetClass="entr" presetSubtype="0" fill="hold" nodeType="withEffect">
                                  <p:stCondLst>
                                    <p:cond delay="0"/>
                                  </p:stCondLst>
                                  <p:childTnLst>
                                    <p:set>
                                      <p:cBhvr>
                                        <p:cTn id="26" dur="1" fill="hold">
                                          <p:stCondLst>
                                            <p:cond delay="0"/>
                                          </p:stCondLst>
                                        </p:cTn>
                                        <p:tgtEl>
                                          <p:spTgt spid="350221"/>
                                        </p:tgtEl>
                                        <p:attrNameLst>
                                          <p:attrName>style.visibility</p:attrName>
                                        </p:attrNameLst>
                                      </p:cBhvr>
                                      <p:to>
                                        <p:strVal val="visible"/>
                                      </p:to>
                                    </p:set>
                                    <p:animEffect transition="in" filter="fade">
                                      <p:cBhvr>
                                        <p:cTn id="27" dur="2000"/>
                                        <p:tgtEl>
                                          <p:spTgt spid="350221"/>
                                        </p:tgtEl>
                                      </p:cBhvr>
                                    </p:animEffect>
                                  </p:childTnLst>
                                </p:cTn>
                              </p:par>
                              <p:par>
                                <p:cTn id="28" presetID="10" presetClass="entr" presetSubtype="0" fill="hold" nodeType="withEffect">
                                  <p:stCondLst>
                                    <p:cond delay="0"/>
                                  </p:stCondLst>
                                  <p:childTnLst>
                                    <p:set>
                                      <p:cBhvr>
                                        <p:cTn id="29" dur="1" fill="hold">
                                          <p:stCondLst>
                                            <p:cond delay="0"/>
                                          </p:stCondLst>
                                        </p:cTn>
                                        <p:tgtEl>
                                          <p:spTgt spid="350223"/>
                                        </p:tgtEl>
                                        <p:attrNameLst>
                                          <p:attrName>style.visibility</p:attrName>
                                        </p:attrNameLst>
                                      </p:cBhvr>
                                      <p:to>
                                        <p:strVal val="visible"/>
                                      </p:to>
                                    </p:set>
                                    <p:animEffect transition="in" filter="fade">
                                      <p:cBhvr>
                                        <p:cTn id="30" dur="2000"/>
                                        <p:tgtEl>
                                          <p:spTgt spid="3502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0218"/>
                                        </p:tgtEl>
                                        <p:attrNameLst>
                                          <p:attrName>style.visibility</p:attrName>
                                        </p:attrNameLst>
                                      </p:cBhvr>
                                      <p:to>
                                        <p:strVal val="visible"/>
                                      </p:to>
                                    </p:set>
                                    <p:animEffect transition="in" filter="fade">
                                      <p:cBhvr>
                                        <p:cTn id="33" dur="2000"/>
                                        <p:tgtEl>
                                          <p:spTgt spid="35021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10" presetClass="entr" presetSubtype="0" fill="hold" nodeType="clickEffect">
                                  <p:stCondLst>
                                    <p:cond delay="0"/>
                                  </p:stCondLst>
                                  <p:childTnLst>
                                    <p:set>
                                      <p:cBhvr>
                                        <p:cTn id="37" dur="1" fill="hold">
                                          <p:stCondLst>
                                            <p:cond delay="0"/>
                                          </p:stCondLst>
                                        </p:cTn>
                                        <p:tgtEl>
                                          <p:spTgt spid="350224"/>
                                        </p:tgtEl>
                                        <p:attrNameLst>
                                          <p:attrName>style.visibility</p:attrName>
                                        </p:attrNameLst>
                                      </p:cBhvr>
                                      <p:to>
                                        <p:strVal val="visible"/>
                                      </p:to>
                                    </p:set>
                                    <p:animEffect transition="in" filter="fade">
                                      <p:cBhvr>
                                        <p:cTn id="38" dur="2000"/>
                                        <p:tgtEl>
                                          <p:spTgt spid="350224"/>
                                        </p:tgtEl>
                                      </p:cBhvr>
                                    </p:animEffect>
                                  </p:childTnLst>
                                </p:cTn>
                              </p:par>
                              <p:par>
                                <p:cTn id="39" presetID="10" presetClass="entr" presetSubtype="0" fill="hold" nodeType="withEffect">
                                  <p:stCondLst>
                                    <p:cond delay="0"/>
                                  </p:stCondLst>
                                  <p:childTnLst>
                                    <p:set>
                                      <p:cBhvr>
                                        <p:cTn id="40" dur="1" fill="hold">
                                          <p:stCondLst>
                                            <p:cond delay="0"/>
                                          </p:stCondLst>
                                        </p:cTn>
                                        <p:tgtEl>
                                          <p:spTgt spid="350226"/>
                                        </p:tgtEl>
                                        <p:attrNameLst>
                                          <p:attrName>style.visibility</p:attrName>
                                        </p:attrNameLst>
                                      </p:cBhvr>
                                      <p:to>
                                        <p:strVal val="visible"/>
                                      </p:to>
                                    </p:set>
                                    <p:animEffect transition="in" filter="fade">
                                      <p:cBhvr>
                                        <p:cTn id="41" dur="2000"/>
                                        <p:tgtEl>
                                          <p:spTgt spid="350226"/>
                                        </p:tgtEl>
                                      </p:cBhvr>
                                    </p:animEffect>
                                  </p:childTnLst>
                                </p:cTn>
                              </p:par>
                              <p:par>
                                <p:cTn id="42" presetID="10" presetClass="entr" presetSubtype="0" fill="hold" nodeType="withEffect">
                                  <p:stCondLst>
                                    <p:cond delay="0"/>
                                  </p:stCondLst>
                                  <p:childTnLst>
                                    <p:set>
                                      <p:cBhvr>
                                        <p:cTn id="43" dur="1" fill="hold">
                                          <p:stCondLst>
                                            <p:cond delay="0"/>
                                          </p:stCondLst>
                                        </p:cTn>
                                        <p:tgtEl>
                                          <p:spTgt spid="350214"/>
                                        </p:tgtEl>
                                        <p:attrNameLst>
                                          <p:attrName>style.visibility</p:attrName>
                                        </p:attrNameLst>
                                      </p:cBhvr>
                                      <p:to>
                                        <p:strVal val="visible"/>
                                      </p:to>
                                    </p:set>
                                    <p:animEffect transition="in" filter="fade">
                                      <p:cBhvr>
                                        <p:cTn id="44" dur="2000"/>
                                        <p:tgtEl>
                                          <p:spTgt spid="3502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50217"/>
                                        </p:tgtEl>
                                        <p:attrNameLst>
                                          <p:attrName>style.visibility</p:attrName>
                                        </p:attrNameLst>
                                      </p:cBhvr>
                                      <p:to>
                                        <p:strVal val="visible"/>
                                      </p:to>
                                    </p:set>
                                    <p:animEffect transition="in" filter="fade">
                                      <p:cBhvr>
                                        <p:cTn id="47" dur="2000"/>
                                        <p:tgtEl>
                                          <p:spTgt spid="35021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350227"/>
                                        </p:tgtEl>
                                        <p:attrNameLst>
                                          <p:attrName>style.visibility</p:attrName>
                                        </p:attrNameLst>
                                      </p:cBhvr>
                                      <p:to>
                                        <p:strVal val="visible"/>
                                      </p:to>
                                    </p:set>
                                    <p:animEffect transition="in" filter="fade">
                                      <p:cBhvr>
                                        <p:cTn id="52" dur="2000"/>
                                        <p:tgtEl>
                                          <p:spTgt spid="350227"/>
                                        </p:tgtEl>
                                      </p:cBhvr>
                                    </p:animEffect>
                                  </p:childTnLst>
                                </p:cTn>
                              </p:par>
                              <p:par>
                                <p:cTn id="53" presetID="10" presetClass="entr" presetSubtype="0" fill="hold" nodeType="withEffect">
                                  <p:stCondLst>
                                    <p:cond delay="0"/>
                                  </p:stCondLst>
                                  <p:childTnLst>
                                    <p:set>
                                      <p:cBhvr>
                                        <p:cTn id="54" dur="1" fill="hold">
                                          <p:stCondLst>
                                            <p:cond delay="0"/>
                                          </p:stCondLst>
                                        </p:cTn>
                                        <p:tgtEl>
                                          <p:spTgt spid="350225"/>
                                        </p:tgtEl>
                                        <p:attrNameLst>
                                          <p:attrName>style.visibility</p:attrName>
                                        </p:attrNameLst>
                                      </p:cBhvr>
                                      <p:to>
                                        <p:strVal val="visible"/>
                                      </p:to>
                                    </p:set>
                                    <p:animEffect transition="in" filter="fade">
                                      <p:cBhvr>
                                        <p:cTn id="55" dur="2000"/>
                                        <p:tgtEl>
                                          <p:spTgt spid="35022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50215"/>
                                        </p:tgtEl>
                                        <p:attrNameLst>
                                          <p:attrName>style.visibility</p:attrName>
                                        </p:attrNameLst>
                                      </p:cBhvr>
                                      <p:to>
                                        <p:strVal val="visible"/>
                                      </p:to>
                                    </p:set>
                                    <p:animEffect transition="in" filter="fade">
                                      <p:cBhvr>
                                        <p:cTn id="58" dur="2000"/>
                                        <p:tgtEl>
                                          <p:spTgt spid="35021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50216"/>
                                        </p:tgtEl>
                                        <p:attrNameLst>
                                          <p:attrName>style.visibility</p:attrName>
                                        </p:attrNameLst>
                                      </p:cBhvr>
                                      <p:to>
                                        <p:strVal val="visible"/>
                                      </p:to>
                                    </p:set>
                                    <p:animEffect transition="in" filter="fade">
                                      <p:cBhvr>
                                        <p:cTn id="63" dur="2000"/>
                                        <p:tgtEl>
                                          <p:spTgt spid="350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215" grpId="0"/>
      <p:bldP spid="350216" grpId="0"/>
      <p:bldP spid="350217" grpId="0"/>
      <p:bldP spid="350218" grpId="0"/>
      <p:bldP spid="3502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2"/>
          <p:cNvSpPr>
            <a:spLocks noGrp="1" noChangeArrowheads="1"/>
          </p:cNvSpPr>
          <p:nvPr>
            <p:ph type="title"/>
          </p:nvPr>
        </p:nvSpPr>
        <p:spPr>
          <a:xfrm>
            <a:off x="457200" y="457200"/>
            <a:ext cx="8229600" cy="1143000"/>
          </a:xfrm>
          <a:noFill/>
        </p:spPr>
        <p:txBody>
          <a:bodyPr/>
          <a:lstStyle/>
          <a:p>
            <a:pPr eaLnBrk="1" hangingPunct="1"/>
            <a:r>
              <a:rPr lang="en-US" altLang="en-US" dirty="0"/>
              <a:t>Invest Wisely:  The Hourglass Bottom</a:t>
            </a:r>
          </a:p>
        </p:txBody>
      </p:sp>
      <p:sp>
        <p:nvSpPr>
          <p:cNvPr id="290819" name="Text Box 3"/>
          <p:cNvSpPr txBox="1">
            <a:spLocks noChangeArrowheads="1"/>
          </p:cNvSpPr>
          <p:nvPr/>
        </p:nvSpPr>
        <p:spPr bwMode="auto">
          <a:xfrm>
            <a:off x="885825" y="1527175"/>
            <a:ext cx="2514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dirty="0"/>
              <a:t>Taxable Assets</a:t>
            </a:r>
          </a:p>
        </p:txBody>
      </p:sp>
      <p:sp>
        <p:nvSpPr>
          <p:cNvPr id="290820" name="Text Box 4"/>
          <p:cNvSpPr txBox="1">
            <a:spLocks noChangeArrowheads="1"/>
          </p:cNvSpPr>
          <p:nvPr/>
        </p:nvSpPr>
        <p:spPr bwMode="auto">
          <a:xfrm>
            <a:off x="5486400" y="1524000"/>
            <a:ext cx="3048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eaLnBrk="1" hangingPunct="1">
              <a:spcBef>
                <a:spcPct val="50000"/>
              </a:spcBef>
              <a:buFontTx/>
              <a:buNone/>
            </a:pPr>
            <a:r>
              <a:rPr lang="en-US" altLang="en-US" b="0" dirty="0"/>
              <a:t>Retirement Assets</a:t>
            </a:r>
          </a:p>
        </p:txBody>
      </p:sp>
      <p:sp>
        <p:nvSpPr>
          <p:cNvPr id="290821" name="Rectangle 5"/>
          <p:cNvSpPr>
            <a:spLocks noChangeArrowheads="1"/>
          </p:cNvSpPr>
          <p:nvPr/>
        </p:nvSpPr>
        <p:spPr bwMode="auto">
          <a:xfrm>
            <a:off x="885825" y="1585913"/>
            <a:ext cx="2286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90822" name="Rectangle 6"/>
          <p:cNvSpPr>
            <a:spLocks noChangeArrowheads="1"/>
          </p:cNvSpPr>
          <p:nvPr/>
        </p:nvSpPr>
        <p:spPr bwMode="auto">
          <a:xfrm>
            <a:off x="5562600" y="1600200"/>
            <a:ext cx="2667000" cy="381000"/>
          </a:xfrm>
          <a:prstGeom prst="rect">
            <a:avLst/>
          </a:prstGeom>
          <a:noFill/>
          <a:ln w="9525">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0"/>
              </a:spcBef>
              <a:buFontTx/>
              <a:buNone/>
            </a:pPr>
            <a:endParaRPr lang="en-US" altLang="en-US" sz="4400" dirty="0">
              <a:solidFill>
                <a:schemeClr val="tx2"/>
              </a:solidFill>
            </a:endParaRPr>
          </a:p>
        </p:txBody>
      </p:sp>
      <p:sp>
        <p:nvSpPr>
          <p:cNvPr id="290824" name="Text Box 8"/>
          <p:cNvSpPr txBox="1">
            <a:spLocks noChangeArrowheads="1"/>
          </p:cNvSpPr>
          <p:nvPr/>
        </p:nvSpPr>
        <p:spPr bwMode="auto">
          <a:xfrm>
            <a:off x="1600200" y="5547118"/>
            <a:ext cx="5867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1. Basics: Emergency Fund and Food Storage</a:t>
            </a:r>
          </a:p>
        </p:txBody>
      </p:sp>
      <p:sp>
        <p:nvSpPr>
          <p:cNvPr id="290825" name="Line 9"/>
          <p:cNvSpPr>
            <a:spLocks noChangeShapeType="1"/>
          </p:cNvSpPr>
          <p:nvPr/>
        </p:nvSpPr>
        <p:spPr bwMode="auto">
          <a:xfrm flipH="1">
            <a:off x="914400" y="6172200"/>
            <a:ext cx="73152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26" name="Line 10"/>
          <p:cNvSpPr>
            <a:spLocks noChangeShapeType="1"/>
          </p:cNvSpPr>
          <p:nvPr/>
        </p:nvSpPr>
        <p:spPr bwMode="auto">
          <a:xfrm>
            <a:off x="1600200" y="5257800"/>
            <a:ext cx="58674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27" name="Line 11"/>
          <p:cNvSpPr>
            <a:spLocks noChangeShapeType="1"/>
          </p:cNvSpPr>
          <p:nvPr/>
        </p:nvSpPr>
        <p:spPr bwMode="auto">
          <a:xfrm flipV="1">
            <a:off x="914400" y="52578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28" name="Line 12"/>
          <p:cNvSpPr>
            <a:spLocks noChangeShapeType="1"/>
          </p:cNvSpPr>
          <p:nvPr/>
        </p:nvSpPr>
        <p:spPr bwMode="auto">
          <a:xfrm flipH="1" flipV="1">
            <a:off x="7467600" y="52578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29" name="Line 13"/>
          <p:cNvSpPr>
            <a:spLocks noChangeShapeType="1"/>
          </p:cNvSpPr>
          <p:nvPr/>
        </p:nvSpPr>
        <p:spPr bwMode="auto">
          <a:xfrm flipV="1">
            <a:off x="1600200" y="43434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0" name="Line 14"/>
          <p:cNvSpPr>
            <a:spLocks noChangeShapeType="1"/>
          </p:cNvSpPr>
          <p:nvPr/>
        </p:nvSpPr>
        <p:spPr bwMode="auto">
          <a:xfrm flipH="1" flipV="1">
            <a:off x="6781800" y="4343400"/>
            <a:ext cx="6858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1" name="Line 15"/>
          <p:cNvSpPr>
            <a:spLocks noChangeShapeType="1"/>
          </p:cNvSpPr>
          <p:nvPr/>
        </p:nvSpPr>
        <p:spPr bwMode="auto">
          <a:xfrm flipV="1">
            <a:off x="23622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2" name="Line 16"/>
          <p:cNvSpPr>
            <a:spLocks noChangeShapeType="1"/>
          </p:cNvSpPr>
          <p:nvPr/>
        </p:nvSpPr>
        <p:spPr bwMode="auto">
          <a:xfrm flipH="1" flipV="1">
            <a:off x="6019800" y="3429000"/>
            <a:ext cx="76200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3" name="Line 17"/>
          <p:cNvSpPr>
            <a:spLocks noChangeShapeType="1"/>
          </p:cNvSpPr>
          <p:nvPr/>
        </p:nvSpPr>
        <p:spPr bwMode="auto">
          <a:xfrm flipV="1">
            <a:off x="31242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4" name="Line 18"/>
          <p:cNvSpPr>
            <a:spLocks noChangeShapeType="1"/>
          </p:cNvSpPr>
          <p:nvPr/>
        </p:nvSpPr>
        <p:spPr bwMode="auto">
          <a:xfrm flipH="1" flipV="1">
            <a:off x="4572000" y="1600200"/>
            <a:ext cx="144780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5" name="Line 19"/>
          <p:cNvSpPr>
            <a:spLocks noChangeShapeType="1"/>
          </p:cNvSpPr>
          <p:nvPr/>
        </p:nvSpPr>
        <p:spPr bwMode="auto">
          <a:xfrm flipV="1">
            <a:off x="4572000" y="43434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6" name="Line 20"/>
          <p:cNvSpPr>
            <a:spLocks noChangeShapeType="1"/>
          </p:cNvSpPr>
          <p:nvPr/>
        </p:nvSpPr>
        <p:spPr bwMode="auto">
          <a:xfrm flipV="1">
            <a:off x="4572000" y="3429000"/>
            <a:ext cx="0" cy="9144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7" name="Line 21"/>
          <p:cNvSpPr>
            <a:spLocks noChangeShapeType="1"/>
          </p:cNvSpPr>
          <p:nvPr/>
        </p:nvSpPr>
        <p:spPr bwMode="auto">
          <a:xfrm flipV="1">
            <a:off x="4572000" y="1600200"/>
            <a:ext cx="0" cy="182880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39" name="Line 23"/>
          <p:cNvSpPr>
            <a:spLocks noChangeShapeType="1"/>
          </p:cNvSpPr>
          <p:nvPr/>
        </p:nvSpPr>
        <p:spPr bwMode="auto">
          <a:xfrm flipH="1">
            <a:off x="23622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40" name="Line 24"/>
          <p:cNvSpPr>
            <a:spLocks noChangeShapeType="1"/>
          </p:cNvSpPr>
          <p:nvPr/>
        </p:nvSpPr>
        <p:spPr bwMode="auto">
          <a:xfrm>
            <a:off x="4572000" y="4343400"/>
            <a:ext cx="2209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41" name="Line 25"/>
          <p:cNvSpPr>
            <a:spLocks noChangeShapeType="1"/>
          </p:cNvSpPr>
          <p:nvPr/>
        </p:nvSpPr>
        <p:spPr bwMode="auto">
          <a:xfrm flipH="1">
            <a:off x="31242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42" name="Line 26"/>
          <p:cNvSpPr>
            <a:spLocks noChangeShapeType="1"/>
          </p:cNvSpPr>
          <p:nvPr/>
        </p:nvSpPr>
        <p:spPr bwMode="auto">
          <a:xfrm>
            <a:off x="4572000" y="3429000"/>
            <a:ext cx="1447800" cy="0"/>
          </a:xfrm>
          <a:prstGeom prst="line">
            <a:avLst/>
          </a:prstGeom>
          <a:noFill/>
          <a:ln w="38100">
            <a:solidFill>
              <a:srgbClr val="0070C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90843" name="Text Box 27"/>
          <p:cNvSpPr txBox="1">
            <a:spLocks noChangeArrowheads="1"/>
          </p:cNvSpPr>
          <p:nvPr/>
        </p:nvSpPr>
        <p:spPr bwMode="auto">
          <a:xfrm>
            <a:off x="228600" y="4583638"/>
            <a:ext cx="868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1200"/>
              </a:spcBef>
              <a:buFontTx/>
              <a:buNone/>
            </a:pPr>
            <a:r>
              <a:rPr lang="en-US" altLang="en-US" sz="2400" b="0" dirty="0"/>
              <a:t>2. Core: Broad Market (Large Cap) Index Funds/ETFs, or Core</a:t>
            </a:r>
          </a:p>
        </p:txBody>
      </p:sp>
      <p:sp>
        <p:nvSpPr>
          <p:cNvPr id="290844" name="Text Box 28"/>
          <p:cNvSpPr txBox="1">
            <a:spLocks noChangeArrowheads="1"/>
          </p:cNvSpPr>
          <p:nvPr/>
        </p:nvSpPr>
        <p:spPr bwMode="auto">
          <a:xfrm>
            <a:off x="885825" y="3681215"/>
            <a:ext cx="73723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ts val="600"/>
              </a:spcBef>
              <a:buFontTx/>
              <a:buNone/>
            </a:pPr>
            <a:r>
              <a:rPr lang="en-US" altLang="en-US" sz="2400" b="0" dirty="0"/>
              <a:t>3. Diversify: Broaden and Deepen your Asset Classes</a:t>
            </a:r>
          </a:p>
        </p:txBody>
      </p:sp>
      <p:sp>
        <p:nvSpPr>
          <p:cNvPr id="290845" name="Text Box 29"/>
          <p:cNvSpPr txBox="1">
            <a:spLocks noChangeArrowheads="1"/>
          </p:cNvSpPr>
          <p:nvPr/>
        </p:nvSpPr>
        <p:spPr bwMode="auto">
          <a:xfrm>
            <a:off x="685800" y="2482272"/>
            <a:ext cx="7848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800">
                <a:solidFill>
                  <a:schemeClr val="tx1"/>
                </a:solidFill>
                <a:latin typeface="Times New Roman" panose="02020603050405020304" pitchFamily="18" charset="0"/>
              </a:defRPr>
            </a:lvl1pPr>
            <a:lvl2pPr marL="742950" indent="-285750">
              <a:spcBef>
                <a:spcPct val="20000"/>
              </a:spcBef>
              <a:buChar char="•"/>
              <a:defRPr sz="24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400">
                <a:solidFill>
                  <a:schemeClr val="tx1"/>
                </a:solidFill>
                <a:latin typeface="Times New Roman" panose="02020603050405020304" pitchFamily="18" charset="0"/>
              </a:defRPr>
            </a:lvl4pPr>
            <a:lvl5pPr marL="2057400" indent="-228600">
              <a:spcBef>
                <a:spcPct val="20000"/>
              </a:spcBef>
              <a:buChar char="•"/>
              <a:defRPr sz="24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4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4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4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400">
                <a:solidFill>
                  <a:schemeClr val="tx1"/>
                </a:solidFill>
                <a:latin typeface="Times New Roman" panose="02020603050405020304" pitchFamily="18" charset="0"/>
              </a:defRPr>
            </a:lvl9pPr>
          </a:lstStyle>
          <a:p>
            <a:pPr algn="ctr" eaLnBrk="1" hangingPunct="1">
              <a:spcBef>
                <a:spcPct val="50000"/>
              </a:spcBef>
              <a:buFontTx/>
              <a:buNone/>
            </a:pPr>
            <a:r>
              <a:rPr lang="en-US" altLang="en-US" sz="2400" b="0" dirty="0"/>
              <a:t>4. Opportunistic:  Individual Stocks, Bonds and Sector Funds</a:t>
            </a:r>
          </a:p>
        </p:txBody>
      </p:sp>
      <p:sp>
        <p:nvSpPr>
          <p:cNvPr id="28" name="TextBox 27">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29"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18</a:t>
            </a:fld>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90827"/>
                                        </p:tgtEl>
                                        <p:attrNameLst>
                                          <p:attrName>style.visibility</p:attrName>
                                        </p:attrNameLst>
                                      </p:cBhvr>
                                      <p:to>
                                        <p:strVal val="visible"/>
                                      </p:to>
                                    </p:set>
                                    <p:animEffect transition="in" filter="checkerboard(across)">
                                      <p:cBhvr>
                                        <p:cTn id="7" dur="500"/>
                                        <p:tgtEl>
                                          <p:spTgt spid="290827"/>
                                        </p:tgtEl>
                                      </p:cBhvr>
                                    </p:animEffect>
                                  </p:childTnLst>
                                </p:cTn>
                              </p:par>
                              <p:par>
                                <p:cTn id="8" presetID="5" presetClass="entr" presetSubtype="10" fill="hold" nodeType="withEffect">
                                  <p:stCondLst>
                                    <p:cond delay="0"/>
                                  </p:stCondLst>
                                  <p:childTnLst>
                                    <p:set>
                                      <p:cBhvr>
                                        <p:cTn id="9" dur="1" fill="hold">
                                          <p:stCondLst>
                                            <p:cond delay="0"/>
                                          </p:stCondLst>
                                        </p:cTn>
                                        <p:tgtEl>
                                          <p:spTgt spid="290828"/>
                                        </p:tgtEl>
                                        <p:attrNameLst>
                                          <p:attrName>style.visibility</p:attrName>
                                        </p:attrNameLst>
                                      </p:cBhvr>
                                      <p:to>
                                        <p:strVal val="visible"/>
                                      </p:to>
                                    </p:set>
                                    <p:animEffect transition="in" filter="checkerboard(across)">
                                      <p:cBhvr>
                                        <p:cTn id="10" dur="500"/>
                                        <p:tgtEl>
                                          <p:spTgt spid="290828"/>
                                        </p:tgtEl>
                                      </p:cBhvr>
                                    </p:animEffect>
                                  </p:childTnLst>
                                </p:cTn>
                              </p:par>
                              <p:par>
                                <p:cTn id="11" presetID="5" presetClass="entr" presetSubtype="10" fill="hold" nodeType="withEffect">
                                  <p:stCondLst>
                                    <p:cond delay="0"/>
                                  </p:stCondLst>
                                  <p:childTnLst>
                                    <p:set>
                                      <p:cBhvr>
                                        <p:cTn id="12" dur="1" fill="hold">
                                          <p:stCondLst>
                                            <p:cond delay="0"/>
                                          </p:stCondLst>
                                        </p:cTn>
                                        <p:tgtEl>
                                          <p:spTgt spid="290825"/>
                                        </p:tgtEl>
                                        <p:attrNameLst>
                                          <p:attrName>style.visibility</p:attrName>
                                        </p:attrNameLst>
                                      </p:cBhvr>
                                      <p:to>
                                        <p:strVal val="visible"/>
                                      </p:to>
                                    </p:set>
                                    <p:animEffect transition="in" filter="checkerboard(across)">
                                      <p:cBhvr>
                                        <p:cTn id="13" dur="500"/>
                                        <p:tgtEl>
                                          <p:spTgt spid="290825"/>
                                        </p:tgtEl>
                                      </p:cBhvr>
                                    </p:animEffect>
                                  </p:childTnLst>
                                </p:cTn>
                              </p:par>
                              <p:par>
                                <p:cTn id="14" presetID="5" presetClass="entr" presetSubtype="10" fill="hold" nodeType="withEffect">
                                  <p:stCondLst>
                                    <p:cond delay="0"/>
                                  </p:stCondLst>
                                  <p:childTnLst>
                                    <p:set>
                                      <p:cBhvr>
                                        <p:cTn id="15" dur="1" fill="hold">
                                          <p:stCondLst>
                                            <p:cond delay="0"/>
                                          </p:stCondLst>
                                        </p:cTn>
                                        <p:tgtEl>
                                          <p:spTgt spid="290826"/>
                                        </p:tgtEl>
                                        <p:attrNameLst>
                                          <p:attrName>style.visibility</p:attrName>
                                        </p:attrNameLst>
                                      </p:cBhvr>
                                      <p:to>
                                        <p:strVal val="visible"/>
                                      </p:to>
                                    </p:set>
                                    <p:animEffect transition="in" filter="checkerboard(across)">
                                      <p:cBhvr>
                                        <p:cTn id="16" dur="500"/>
                                        <p:tgtEl>
                                          <p:spTgt spid="290826"/>
                                        </p:tgtEl>
                                      </p:cBhvr>
                                    </p:animEffect>
                                  </p:childTnLst>
                                </p:cTn>
                              </p:par>
                              <p:par>
                                <p:cTn id="17" presetID="20" presetClass="entr" presetSubtype="0" fill="hold" grpId="0" nodeType="withEffect">
                                  <p:stCondLst>
                                    <p:cond delay="0"/>
                                  </p:stCondLst>
                                  <p:childTnLst>
                                    <p:set>
                                      <p:cBhvr>
                                        <p:cTn id="18" dur="1" fill="hold">
                                          <p:stCondLst>
                                            <p:cond delay="0"/>
                                          </p:stCondLst>
                                        </p:cTn>
                                        <p:tgtEl>
                                          <p:spTgt spid="290824"/>
                                        </p:tgtEl>
                                        <p:attrNameLst>
                                          <p:attrName>style.visibility</p:attrName>
                                        </p:attrNameLst>
                                      </p:cBhvr>
                                      <p:to>
                                        <p:strVal val="visible"/>
                                      </p:to>
                                    </p:set>
                                    <p:animEffect transition="in" filter="wedge">
                                      <p:cBhvr>
                                        <p:cTn id="19" dur="2000"/>
                                        <p:tgtEl>
                                          <p:spTgt spid="29082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nodeType="clickEffect">
                                  <p:stCondLst>
                                    <p:cond delay="0"/>
                                  </p:stCondLst>
                                  <p:childTnLst>
                                    <p:set>
                                      <p:cBhvr>
                                        <p:cTn id="23" dur="1" fill="hold">
                                          <p:stCondLst>
                                            <p:cond delay="0"/>
                                          </p:stCondLst>
                                        </p:cTn>
                                        <p:tgtEl>
                                          <p:spTgt spid="290835"/>
                                        </p:tgtEl>
                                        <p:attrNameLst>
                                          <p:attrName>style.visibility</p:attrName>
                                        </p:attrNameLst>
                                      </p:cBhvr>
                                      <p:to>
                                        <p:strVal val="visible"/>
                                      </p:to>
                                    </p:set>
                                    <p:animEffect transition="in" filter="checkerboard(across)">
                                      <p:cBhvr>
                                        <p:cTn id="24" dur="500"/>
                                        <p:tgtEl>
                                          <p:spTgt spid="290835"/>
                                        </p:tgtEl>
                                      </p:cBhvr>
                                    </p:animEffect>
                                  </p:childTnLst>
                                </p:cTn>
                              </p:par>
                              <p:par>
                                <p:cTn id="25" presetID="5" presetClass="entr" presetSubtype="10" fill="hold" nodeType="withEffect">
                                  <p:stCondLst>
                                    <p:cond delay="0"/>
                                  </p:stCondLst>
                                  <p:childTnLst>
                                    <p:set>
                                      <p:cBhvr>
                                        <p:cTn id="26" dur="1" fill="hold">
                                          <p:stCondLst>
                                            <p:cond delay="0"/>
                                          </p:stCondLst>
                                        </p:cTn>
                                        <p:tgtEl>
                                          <p:spTgt spid="290829"/>
                                        </p:tgtEl>
                                        <p:attrNameLst>
                                          <p:attrName>style.visibility</p:attrName>
                                        </p:attrNameLst>
                                      </p:cBhvr>
                                      <p:to>
                                        <p:strVal val="visible"/>
                                      </p:to>
                                    </p:set>
                                    <p:animEffect transition="in" filter="checkerboard(across)">
                                      <p:cBhvr>
                                        <p:cTn id="27" dur="500"/>
                                        <p:tgtEl>
                                          <p:spTgt spid="290829"/>
                                        </p:tgtEl>
                                      </p:cBhvr>
                                    </p:animEffect>
                                  </p:childTnLst>
                                </p:cTn>
                              </p:par>
                              <p:par>
                                <p:cTn id="28" presetID="5" presetClass="entr" presetSubtype="10" fill="hold" nodeType="withEffect">
                                  <p:stCondLst>
                                    <p:cond delay="0"/>
                                  </p:stCondLst>
                                  <p:childTnLst>
                                    <p:set>
                                      <p:cBhvr>
                                        <p:cTn id="29" dur="1" fill="hold">
                                          <p:stCondLst>
                                            <p:cond delay="0"/>
                                          </p:stCondLst>
                                        </p:cTn>
                                        <p:tgtEl>
                                          <p:spTgt spid="290839"/>
                                        </p:tgtEl>
                                        <p:attrNameLst>
                                          <p:attrName>style.visibility</p:attrName>
                                        </p:attrNameLst>
                                      </p:cBhvr>
                                      <p:to>
                                        <p:strVal val="visible"/>
                                      </p:to>
                                    </p:set>
                                    <p:animEffect transition="in" filter="checkerboard(across)">
                                      <p:cBhvr>
                                        <p:cTn id="30" dur="500"/>
                                        <p:tgtEl>
                                          <p:spTgt spid="290839"/>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290821"/>
                                        </p:tgtEl>
                                        <p:attrNameLst>
                                          <p:attrName>style.visibility</p:attrName>
                                        </p:attrNameLst>
                                      </p:cBhvr>
                                      <p:to>
                                        <p:strVal val="visible"/>
                                      </p:to>
                                    </p:set>
                                    <p:animEffect transition="in" filter="checkerboard(across)">
                                      <p:cBhvr>
                                        <p:cTn id="33" dur="500"/>
                                        <p:tgtEl>
                                          <p:spTgt spid="290821"/>
                                        </p:tgtEl>
                                      </p:cBhvr>
                                    </p:animEffect>
                                  </p:childTnLst>
                                </p:cTn>
                              </p:par>
                              <p:par>
                                <p:cTn id="34" presetID="5" presetClass="entr" presetSubtype="10" fill="hold" grpId="0" nodeType="withEffect">
                                  <p:stCondLst>
                                    <p:cond delay="0"/>
                                  </p:stCondLst>
                                  <p:childTnLst>
                                    <p:set>
                                      <p:cBhvr>
                                        <p:cTn id="35" dur="1" fill="hold">
                                          <p:stCondLst>
                                            <p:cond delay="0"/>
                                          </p:stCondLst>
                                        </p:cTn>
                                        <p:tgtEl>
                                          <p:spTgt spid="290819"/>
                                        </p:tgtEl>
                                        <p:attrNameLst>
                                          <p:attrName>style.visibility</p:attrName>
                                        </p:attrNameLst>
                                      </p:cBhvr>
                                      <p:to>
                                        <p:strVal val="visible"/>
                                      </p:to>
                                    </p:set>
                                    <p:animEffect transition="in" filter="checkerboard(across)">
                                      <p:cBhvr>
                                        <p:cTn id="36" dur="500"/>
                                        <p:tgtEl>
                                          <p:spTgt spid="29081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5" presetClass="entr" presetSubtype="10" fill="hold" nodeType="clickEffect">
                                  <p:stCondLst>
                                    <p:cond delay="0"/>
                                  </p:stCondLst>
                                  <p:childTnLst>
                                    <p:set>
                                      <p:cBhvr>
                                        <p:cTn id="40" dur="1" fill="hold">
                                          <p:stCondLst>
                                            <p:cond delay="0"/>
                                          </p:stCondLst>
                                        </p:cTn>
                                        <p:tgtEl>
                                          <p:spTgt spid="290830"/>
                                        </p:tgtEl>
                                        <p:attrNameLst>
                                          <p:attrName>style.visibility</p:attrName>
                                        </p:attrNameLst>
                                      </p:cBhvr>
                                      <p:to>
                                        <p:strVal val="visible"/>
                                      </p:to>
                                    </p:set>
                                    <p:animEffect transition="in" filter="checkerboard(across)">
                                      <p:cBhvr>
                                        <p:cTn id="41" dur="500"/>
                                        <p:tgtEl>
                                          <p:spTgt spid="290830"/>
                                        </p:tgtEl>
                                      </p:cBhvr>
                                    </p:animEffect>
                                  </p:childTnLst>
                                </p:cTn>
                              </p:par>
                              <p:par>
                                <p:cTn id="42" presetID="5" presetClass="entr" presetSubtype="10" fill="hold" nodeType="withEffect">
                                  <p:stCondLst>
                                    <p:cond delay="0"/>
                                  </p:stCondLst>
                                  <p:childTnLst>
                                    <p:set>
                                      <p:cBhvr>
                                        <p:cTn id="43" dur="1" fill="hold">
                                          <p:stCondLst>
                                            <p:cond delay="0"/>
                                          </p:stCondLst>
                                        </p:cTn>
                                        <p:tgtEl>
                                          <p:spTgt spid="290840"/>
                                        </p:tgtEl>
                                        <p:attrNameLst>
                                          <p:attrName>style.visibility</p:attrName>
                                        </p:attrNameLst>
                                      </p:cBhvr>
                                      <p:to>
                                        <p:strVal val="visible"/>
                                      </p:to>
                                    </p:set>
                                    <p:animEffect transition="in" filter="checkerboard(across)">
                                      <p:cBhvr>
                                        <p:cTn id="44" dur="500"/>
                                        <p:tgtEl>
                                          <p:spTgt spid="290840"/>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290822"/>
                                        </p:tgtEl>
                                        <p:attrNameLst>
                                          <p:attrName>style.visibility</p:attrName>
                                        </p:attrNameLst>
                                      </p:cBhvr>
                                      <p:to>
                                        <p:strVal val="visible"/>
                                      </p:to>
                                    </p:set>
                                    <p:animEffect transition="in" filter="checkerboard(across)">
                                      <p:cBhvr>
                                        <p:cTn id="47" dur="500"/>
                                        <p:tgtEl>
                                          <p:spTgt spid="290822"/>
                                        </p:tgtEl>
                                      </p:cBhvr>
                                    </p:animEffect>
                                  </p:childTnLst>
                                </p:cTn>
                              </p:par>
                              <p:par>
                                <p:cTn id="48" presetID="5" presetClass="entr" presetSubtype="10" fill="hold" nodeType="withEffect">
                                  <p:stCondLst>
                                    <p:cond delay="0"/>
                                  </p:stCondLst>
                                  <p:childTnLst>
                                    <p:set>
                                      <p:cBhvr>
                                        <p:cTn id="49" dur="1" fill="hold">
                                          <p:stCondLst>
                                            <p:cond delay="0"/>
                                          </p:stCondLst>
                                        </p:cTn>
                                        <p:tgtEl>
                                          <p:spTgt spid="290820"/>
                                        </p:tgtEl>
                                        <p:attrNameLst>
                                          <p:attrName>style.visibility</p:attrName>
                                        </p:attrNameLst>
                                      </p:cBhvr>
                                      <p:to>
                                        <p:strVal val="visible"/>
                                      </p:to>
                                    </p:set>
                                    <p:animEffect transition="in" filter="checkerboard(across)">
                                      <p:cBhvr>
                                        <p:cTn id="50" dur="500"/>
                                        <p:tgtEl>
                                          <p:spTgt spid="290820"/>
                                        </p:tgtEl>
                                      </p:cBhvr>
                                    </p:animEffect>
                                  </p:childTnLst>
                                </p:cTn>
                              </p:par>
                              <p:par>
                                <p:cTn id="51" presetID="20" presetClass="entr" presetSubtype="0" fill="hold" grpId="0" nodeType="withEffect">
                                  <p:stCondLst>
                                    <p:cond delay="0"/>
                                  </p:stCondLst>
                                  <p:childTnLst>
                                    <p:set>
                                      <p:cBhvr>
                                        <p:cTn id="52" dur="1" fill="hold">
                                          <p:stCondLst>
                                            <p:cond delay="0"/>
                                          </p:stCondLst>
                                        </p:cTn>
                                        <p:tgtEl>
                                          <p:spTgt spid="290843"/>
                                        </p:tgtEl>
                                        <p:attrNameLst>
                                          <p:attrName>style.visibility</p:attrName>
                                        </p:attrNameLst>
                                      </p:cBhvr>
                                      <p:to>
                                        <p:strVal val="visible"/>
                                      </p:to>
                                    </p:set>
                                    <p:animEffect transition="in" filter="wedge">
                                      <p:cBhvr>
                                        <p:cTn id="53" dur="2000"/>
                                        <p:tgtEl>
                                          <p:spTgt spid="290843"/>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 presetClass="entr" presetSubtype="10" fill="hold" nodeType="clickEffect">
                                  <p:stCondLst>
                                    <p:cond delay="0"/>
                                  </p:stCondLst>
                                  <p:childTnLst>
                                    <p:set>
                                      <p:cBhvr>
                                        <p:cTn id="57" dur="1" fill="hold">
                                          <p:stCondLst>
                                            <p:cond delay="0"/>
                                          </p:stCondLst>
                                        </p:cTn>
                                        <p:tgtEl>
                                          <p:spTgt spid="290841"/>
                                        </p:tgtEl>
                                        <p:attrNameLst>
                                          <p:attrName>style.visibility</p:attrName>
                                        </p:attrNameLst>
                                      </p:cBhvr>
                                      <p:to>
                                        <p:strVal val="visible"/>
                                      </p:to>
                                    </p:set>
                                    <p:animEffect transition="in" filter="checkerboard(across)">
                                      <p:cBhvr>
                                        <p:cTn id="58" dur="500"/>
                                        <p:tgtEl>
                                          <p:spTgt spid="290841"/>
                                        </p:tgtEl>
                                      </p:cBhvr>
                                    </p:animEffect>
                                  </p:childTnLst>
                                </p:cTn>
                              </p:par>
                              <p:par>
                                <p:cTn id="59" presetID="5" presetClass="entr" presetSubtype="10" fill="hold" nodeType="withEffect">
                                  <p:stCondLst>
                                    <p:cond delay="0"/>
                                  </p:stCondLst>
                                  <p:childTnLst>
                                    <p:set>
                                      <p:cBhvr>
                                        <p:cTn id="60" dur="1" fill="hold">
                                          <p:stCondLst>
                                            <p:cond delay="0"/>
                                          </p:stCondLst>
                                        </p:cTn>
                                        <p:tgtEl>
                                          <p:spTgt spid="290831"/>
                                        </p:tgtEl>
                                        <p:attrNameLst>
                                          <p:attrName>style.visibility</p:attrName>
                                        </p:attrNameLst>
                                      </p:cBhvr>
                                      <p:to>
                                        <p:strVal val="visible"/>
                                      </p:to>
                                    </p:set>
                                    <p:animEffect transition="in" filter="checkerboard(across)">
                                      <p:cBhvr>
                                        <p:cTn id="61" dur="500"/>
                                        <p:tgtEl>
                                          <p:spTgt spid="290831"/>
                                        </p:tgtEl>
                                      </p:cBhvr>
                                    </p:animEffect>
                                  </p:childTnLst>
                                </p:cTn>
                              </p:par>
                              <p:par>
                                <p:cTn id="62" presetID="5" presetClass="entr" presetSubtype="10" fill="hold" nodeType="withEffect">
                                  <p:stCondLst>
                                    <p:cond delay="0"/>
                                  </p:stCondLst>
                                  <p:childTnLst>
                                    <p:set>
                                      <p:cBhvr>
                                        <p:cTn id="63" dur="1" fill="hold">
                                          <p:stCondLst>
                                            <p:cond delay="0"/>
                                          </p:stCondLst>
                                        </p:cTn>
                                        <p:tgtEl>
                                          <p:spTgt spid="290836"/>
                                        </p:tgtEl>
                                        <p:attrNameLst>
                                          <p:attrName>style.visibility</p:attrName>
                                        </p:attrNameLst>
                                      </p:cBhvr>
                                      <p:to>
                                        <p:strVal val="visible"/>
                                      </p:to>
                                    </p:set>
                                    <p:animEffect transition="in" filter="checkerboard(across)">
                                      <p:cBhvr>
                                        <p:cTn id="64" dur="500"/>
                                        <p:tgtEl>
                                          <p:spTgt spid="290836"/>
                                        </p:tgtEl>
                                      </p:cBhvr>
                                    </p:animEffect>
                                  </p:childTnLst>
                                </p:cTn>
                              </p:par>
                              <p:par>
                                <p:cTn id="65" presetID="5" presetClass="entr" presetSubtype="10" fill="hold" nodeType="withEffect">
                                  <p:stCondLst>
                                    <p:cond delay="0"/>
                                  </p:stCondLst>
                                  <p:childTnLst>
                                    <p:set>
                                      <p:cBhvr>
                                        <p:cTn id="66" dur="1" fill="hold">
                                          <p:stCondLst>
                                            <p:cond delay="0"/>
                                          </p:stCondLst>
                                        </p:cTn>
                                        <p:tgtEl>
                                          <p:spTgt spid="290832"/>
                                        </p:tgtEl>
                                        <p:attrNameLst>
                                          <p:attrName>style.visibility</p:attrName>
                                        </p:attrNameLst>
                                      </p:cBhvr>
                                      <p:to>
                                        <p:strVal val="visible"/>
                                      </p:to>
                                    </p:set>
                                    <p:animEffect transition="in" filter="checkerboard(across)">
                                      <p:cBhvr>
                                        <p:cTn id="67" dur="500"/>
                                        <p:tgtEl>
                                          <p:spTgt spid="290832"/>
                                        </p:tgtEl>
                                      </p:cBhvr>
                                    </p:animEffect>
                                  </p:childTnLst>
                                </p:cTn>
                              </p:par>
                              <p:par>
                                <p:cTn id="68" presetID="5" presetClass="entr" presetSubtype="10" fill="hold" nodeType="withEffect">
                                  <p:stCondLst>
                                    <p:cond delay="0"/>
                                  </p:stCondLst>
                                  <p:childTnLst>
                                    <p:set>
                                      <p:cBhvr>
                                        <p:cTn id="69" dur="1" fill="hold">
                                          <p:stCondLst>
                                            <p:cond delay="0"/>
                                          </p:stCondLst>
                                        </p:cTn>
                                        <p:tgtEl>
                                          <p:spTgt spid="290842"/>
                                        </p:tgtEl>
                                        <p:attrNameLst>
                                          <p:attrName>style.visibility</p:attrName>
                                        </p:attrNameLst>
                                      </p:cBhvr>
                                      <p:to>
                                        <p:strVal val="visible"/>
                                      </p:to>
                                    </p:set>
                                    <p:animEffect transition="in" filter="checkerboard(across)">
                                      <p:cBhvr>
                                        <p:cTn id="70" dur="500"/>
                                        <p:tgtEl>
                                          <p:spTgt spid="290842"/>
                                        </p:tgtEl>
                                      </p:cBhvr>
                                    </p:animEffect>
                                  </p:childTnLst>
                                </p:cTn>
                              </p:par>
                              <p:par>
                                <p:cTn id="71" presetID="20" presetClass="entr" presetSubtype="0" fill="hold" grpId="0" nodeType="withEffect">
                                  <p:stCondLst>
                                    <p:cond delay="0"/>
                                  </p:stCondLst>
                                  <p:childTnLst>
                                    <p:set>
                                      <p:cBhvr>
                                        <p:cTn id="72" dur="1" fill="hold">
                                          <p:stCondLst>
                                            <p:cond delay="0"/>
                                          </p:stCondLst>
                                        </p:cTn>
                                        <p:tgtEl>
                                          <p:spTgt spid="290844"/>
                                        </p:tgtEl>
                                        <p:attrNameLst>
                                          <p:attrName>style.visibility</p:attrName>
                                        </p:attrNameLst>
                                      </p:cBhvr>
                                      <p:to>
                                        <p:strVal val="visible"/>
                                      </p:to>
                                    </p:set>
                                    <p:animEffect transition="in" filter="wedge">
                                      <p:cBhvr>
                                        <p:cTn id="73" dur="2000"/>
                                        <p:tgtEl>
                                          <p:spTgt spid="290844"/>
                                        </p:tgtEl>
                                      </p:cBhvr>
                                    </p:animEffect>
                                  </p:childTnLst>
                                </p:cTn>
                              </p:par>
                            </p:childTnLst>
                          </p:cTn>
                        </p:par>
                      </p:childTnLst>
                    </p:cTn>
                  </p:par>
                  <p:par>
                    <p:cTn id="74" fill="hold">
                      <p:stCondLst>
                        <p:cond delay="indefinite"/>
                      </p:stCondLst>
                      <p:childTnLst>
                        <p:par>
                          <p:cTn id="75" fill="hold">
                            <p:stCondLst>
                              <p:cond delay="0"/>
                            </p:stCondLst>
                            <p:childTnLst>
                              <p:par>
                                <p:cTn id="76" presetID="5" presetClass="entr" presetSubtype="10" fill="hold" nodeType="clickEffect">
                                  <p:stCondLst>
                                    <p:cond delay="0"/>
                                  </p:stCondLst>
                                  <p:childTnLst>
                                    <p:set>
                                      <p:cBhvr>
                                        <p:cTn id="77" dur="1" fill="hold">
                                          <p:stCondLst>
                                            <p:cond delay="0"/>
                                          </p:stCondLst>
                                        </p:cTn>
                                        <p:tgtEl>
                                          <p:spTgt spid="290837"/>
                                        </p:tgtEl>
                                        <p:attrNameLst>
                                          <p:attrName>style.visibility</p:attrName>
                                        </p:attrNameLst>
                                      </p:cBhvr>
                                      <p:to>
                                        <p:strVal val="visible"/>
                                      </p:to>
                                    </p:set>
                                    <p:animEffect transition="in" filter="checkerboard(across)">
                                      <p:cBhvr>
                                        <p:cTn id="78" dur="500"/>
                                        <p:tgtEl>
                                          <p:spTgt spid="290837"/>
                                        </p:tgtEl>
                                      </p:cBhvr>
                                    </p:animEffect>
                                  </p:childTnLst>
                                </p:cTn>
                              </p:par>
                              <p:par>
                                <p:cTn id="79" presetID="5" presetClass="entr" presetSubtype="10" fill="hold" nodeType="withEffect">
                                  <p:stCondLst>
                                    <p:cond delay="0"/>
                                  </p:stCondLst>
                                  <p:childTnLst>
                                    <p:set>
                                      <p:cBhvr>
                                        <p:cTn id="80" dur="1" fill="hold">
                                          <p:stCondLst>
                                            <p:cond delay="0"/>
                                          </p:stCondLst>
                                        </p:cTn>
                                        <p:tgtEl>
                                          <p:spTgt spid="290833"/>
                                        </p:tgtEl>
                                        <p:attrNameLst>
                                          <p:attrName>style.visibility</p:attrName>
                                        </p:attrNameLst>
                                      </p:cBhvr>
                                      <p:to>
                                        <p:strVal val="visible"/>
                                      </p:to>
                                    </p:set>
                                    <p:animEffect transition="in" filter="checkerboard(across)">
                                      <p:cBhvr>
                                        <p:cTn id="81" dur="500"/>
                                        <p:tgtEl>
                                          <p:spTgt spid="290833"/>
                                        </p:tgtEl>
                                      </p:cBhvr>
                                    </p:animEffect>
                                  </p:childTnLst>
                                </p:cTn>
                              </p:par>
                              <p:par>
                                <p:cTn id="82" presetID="5" presetClass="entr" presetSubtype="10" fill="hold" nodeType="withEffect">
                                  <p:stCondLst>
                                    <p:cond delay="0"/>
                                  </p:stCondLst>
                                  <p:childTnLst>
                                    <p:set>
                                      <p:cBhvr>
                                        <p:cTn id="83" dur="1" fill="hold">
                                          <p:stCondLst>
                                            <p:cond delay="0"/>
                                          </p:stCondLst>
                                        </p:cTn>
                                        <p:tgtEl>
                                          <p:spTgt spid="290834"/>
                                        </p:tgtEl>
                                        <p:attrNameLst>
                                          <p:attrName>style.visibility</p:attrName>
                                        </p:attrNameLst>
                                      </p:cBhvr>
                                      <p:to>
                                        <p:strVal val="visible"/>
                                      </p:to>
                                    </p:set>
                                    <p:animEffect transition="in" filter="checkerboard(across)">
                                      <p:cBhvr>
                                        <p:cTn id="84" dur="500"/>
                                        <p:tgtEl>
                                          <p:spTgt spid="290834"/>
                                        </p:tgtEl>
                                      </p:cBhvr>
                                    </p:animEffect>
                                  </p:childTnLst>
                                </p:cTn>
                              </p:par>
                              <p:par>
                                <p:cTn id="85" presetID="20" presetClass="entr" presetSubtype="0" fill="hold" grpId="0" nodeType="withEffect">
                                  <p:stCondLst>
                                    <p:cond delay="0"/>
                                  </p:stCondLst>
                                  <p:childTnLst>
                                    <p:set>
                                      <p:cBhvr>
                                        <p:cTn id="86" dur="1" fill="hold">
                                          <p:stCondLst>
                                            <p:cond delay="0"/>
                                          </p:stCondLst>
                                        </p:cTn>
                                        <p:tgtEl>
                                          <p:spTgt spid="290845"/>
                                        </p:tgtEl>
                                        <p:attrNameLst>
                                          <p:attrName>style.visibility</p:attrName>
                                        </p:attrNameLst>
                                      </p:cBhvr>
                                      <p:to>
                                        <p:strVal val="visible"/>
                                      </p:to>
                                    </p:set>
                                    <p:animEffect transition="in" filter="wedge">
                                      <p:cBhvr>
                                        <p:cTn id="87" dur="2000"/>
                                        <p:tgtEl>
                                          <p:spTgt spid="290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0819" grpId="0"/>
      <p:bldP spid="290821" grpId="0" animBg="1"/>
      <p:bldP spid="290822" grpId="0" animBg="1"/>
      <p:bldP spid="290824" grpId="0"/>
      <p:bldP spid="290843" grpId="0"/>
      <p:bldP spid="290844" grpId="0"/>
      <p:bldP spid="29084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467600" cy="5257800"/>
          </a:xfrm>
        </p:spPr>
        <p:txBody>
          <a:bodyPr/>
          <a:lstStyle/>
          <a:p>
            <a:pPr lvl="0"/>
            <a:r>
              <a:rPr lang="en-US" dirty="0"/>
              <a:t>The key to investing is to know yourself, your vision and your goals.  Then do 5 key things:</a:t>
            </a:r>
          </a:p>
          <a:p>
            <a:pPr lvl="1"/>
            <a:r>
              <a:rPr lang="en-US" dirty="0"/>
              <a:t>1. </a:t>
            </a:r>
            <a:r>
              <a:rPr lang="en-US" dirty="0">
                <a:hlinkClick r:id="rId2"/>
              </a:rPr>
              <a:t>Know what to do before you invest, and understand the principles of successful investing</a:t>
            </a:r>
            <a:endParaRPr lang="en-US" dirty="0"/>
          </a:p>
          <a:p>
            <a:pPr lvl="1"/>
            <a:r>
              <a:rPr lang="en-US" dirty="0"/>
              <a:t>2. </a:t>
            </a:r>
            <a:r>
              <a:rPr lang="en-US" dirty="0">
                <a:hlinkClick r:id="rId3"/>
              </a:rPr>
              <a:t>Know the factors you control, assets, asset classes and investment vehicles</a:t>
            </a:r>
            <a:endParaRPr lang="en-US" dirty="0"/>
          </a:p>
          <a:p>
            <a:pPr lvl="1"/>
            <a:r>
              <a:rPr lang="en-US" dirty="0"/>
              <a:t>3. </a:t>
            </a:r>
            <a:r>
              <a:rPr lang="en-US" dirty="0">
                <a:hlinkClick r:id="rId4"/>
              </a:rPr>
              <a:t>Understand your risk level, and determine an asset allocation consistent with your level of risk</a:t>
            </a:r>
            <a:endParaRPr lang="en-US" dirty="0"/>
          </a:p>
          <a:p>
            <a:pPr lvl="1"/>
            <a:r>
              <a:rPr lang="en-US" dirty="0"/>
              <a:t>4. </a:t>
            </a:r>
            <a:r>
              <a:rPr lang="en-US" dirty="0">
                <a:hlinkClick r:id="rId5"/>
              </a:rPr>
              <a:t>Understand what makes a good mutual/index fund, and write your investment plan</a:t>
            </a:r>
            <a:endParaRPr lang="en-US" dirty="0"/>
          </a:p>
          <a:p>
            <a:pPr lvl="4"/>
            <a:r>
              <a:rPr lang="en-US" dirty="0"/>
              <a:t>5. </a:t>
            </a:r>
            <a:r>
              <a:rPr lang="en-US" dirty="0">
                <a:hlinkClick r:id="rId6"/>
              </a:rPr>
              <a:t>Choose good mutual/index funds, rebalance tax-efficiently, and hold them for 40 years</a:t>
            </a:r>
            <a:endParaRPr lang="en-US" dirty="0"/>
          </a:p>
          <a:p>
            <a:pPr lvl="2" eaLnBrk="1" hangingPunct="1"/>
            <a:endParaRPr lang="en-US" dirty="0"/>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cs typeface="Times New Roman" pitchFamily="18" charset="0"/>
              </a:rPr>
              <a:t>Invest Wisely </a:t>
            </a:r>
            <a:r>
              <a:rPr lang="en-US" sz="2400" dirty="0">
                <a:cs typeface="Times New Roman" pitchFamily="18" charset="0"/>
              </a:rPr>
              <a:t>(continued)</a:t>
            </a:r>
          </a:p>
        </p:txBody>
      </p:sp>
      <p:sp>
        <p:nvSpPr>
          <p:cNvPr id="4" name="TextBox 3">
            <a:extLst>
              <a:ext uri="{FF2B5EF4-FFF2-40B4-BE49-F238E27FC236}">
                <a16:creationId xmlns:a16="http://schemas.microsoft.com/office/drawing/2014/main" id="{76DACA14-31B2-452D-A050-B0AA98E77211}"/>
              </a:ext>
            </a:extLst>
          </p:cNvPr>
          <p:cNvSpPr txBox="1"/>
          <p:nvPr/>
        </p:nvSpPr>
        <p:spPr>
          <a:xfrm>
            <a:off x="-4705" y="5845366"/>
            <a:ext cx="2909777" cy="1015663"/>
          </a:xfrm>
          <a:prstGeom prst="rect">
            <a:avLst/>
          </a:prstGeom>
          <a:noFill/>
        </p:spPr>
        <p:txBody>
          <a:bodyPr wrap="square" rtlCol="0">
            <a:spAutoFit/>
          </a:bodyPr>
          <a:lstStyle/>
          <a:p>
            <a:r>
              <a:rPr lang="en-US" sz="4000" dirty="0" err="1">
                <a:solidFill>
                  <a:srgbClr val="0070C0"/>
                </a:solidFill>
              </a:rPr>
              <a:t>L</a:t>
            </a:r>
            <a:r>
              <a:rPr lang="en-US" sz="6000" dirty="0" err="1">
                <a:solidFill>
                  <a:srgbClr val="0070C0"/>
                </a:solidFill>
              </a:rPr>
              <a:t>I</a:t>
            </a:r>
            <a:r>
              <a:rPr lang="en-US" sz="4000" dirty="0" err="1">
                <a:solidFill>
                  <a:srgbClr val="0070C0"/>
                </a:solidFill>
              </a:rPr>
              <a:t>fe</a:t>
            </a:r>
            <a:r>
              <a:rPr lang="en-US" sz="4000" dirty="0">
                <a:solidFill>
                  <a:srgbClr val="0070C0"/>
                </a:solidFill>
              </a:rPr>
              <a:t> is Good</a:t>
            </a: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19</a:t>
            </a:fld>
            <a:endParaRPr lang="en-US" dirty="0">
              <a:solidFill>
                <a:schemeClr val="tx1"/>
              </a:solidFill>
            </a:endParaRPr>
          </a:p>
        </p:txBody>
      </p:sp>
    </p:spTree>
    <p:extLst>
      <p:ext uri="{BB962C8B-B14F-4D97-AF65-F5344CB8AC3E}">
        <p14:creationId xmlns:p14="http://schemas.microsoft.com/office/powerpoint/2010/main" val="369369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85800"/>
            <a:ext cx="7772400" cy="914400"/>
          </a:xfrm>
        </p:spPr>
        <p:txBody>
          <a:bodyPr/>
          <a:lstStyle/>
          <a:p>
            <a:pPr eaLnBrk="1" hangingPunct="1"/>
            <a:r>
              <a:rPr lang="en-US" dirty="0"/>
              <a:t>Abstract</a:t>
            </a:r>
            <a:endParaRPr lang="en-US" sz="4000" dirty="0"/>
          </a:p>
        </p:txBody>
      </p:sp>
      <p:sp>
        <p:nvSpPr>
          <p:cNvPr id="5123" name="Rectangle 3"/>
          <p:cNvSpPr>
            <a:spLocks noGrp="1" noChangeArrowheads="1"/>
          </p:cNvSpPr>
          <p:nvPr>
            <p:ph idx="1"/>
          </p:nvPr>
        </p:nvSpPr>
        <p:spPr>
          <a:xfrm>
            <a:off x="914400" y="1600200"/>
            <a:ext cx="7315200" cy="4800600"/>
          </a:xfrm>
        </p:spPr>
        <p:txBody>
          <a:bodyPr/>
          <a:lstStyle/>
          <a:p>
            <a:pPr eaLnBrk="1" hangingPunct="1">
              <a:spcBef>
                <a:spcPts val="600"/>
              </a:spcBef>
            </a:pPr>
            <a:r>
              <a:rPr lang="en-US" sz="2200" dirty="0"/>
              <a:t>The phrase “</a:t>
            </a:r>
            <a:r>
              <a:rPr lang="en-US" altLang="en-US" sz="2200" dirty="0">
                <a:hlinkClick r:id="rId2"/>
              </a:rPr>
              <a:t>Life is Good </a:t>
            </a:r>
            <a:r>
              <a:rPr lang="en-US" sz="2200" dirty="0"/>
              <a:t>” is a wonderful acronym to help you remember what </a:t>
            </a:r>
            <a:r>
              <a:rPr lang="en-US" sz="2200" dirty="0" smtClean="0"/>
              <a:t>we </a:t>
            </a:r>
            <a:r>
              <a:rPr lang="en-US" sz="2200" dirty="0"/>
              <a:t>believe you should be doing </a:t>
            </a:r>
            <a:r>
              <a:rPr lang="en-US" sz="2200" dirty="0" smtClean="0"/>
              <a:t>financially.  </a:t>
            </a:r>
            <a:r>
              <a:rPr lang="en-US" sz="2200" dirty="0"/>
              <a:t>This presentation will help you understand this phrase and the 10 things it represents. </a:t>
            </a:r>
            <a:r>
              <a:rPr lang="en-US" sz="2200" dirty="0" smtClean="0"/>
              <a:t>In this presentation </a:t>
            </a:r>
            <a:r>
              <a:rPr lang="en-US" sz="2200" dirty="0"/>
              <a:t>we have imbedded a number of readings, PowerPoints and other </a:t>
            </a:r>
            <a:r>
              <a:rPr lang="en-US" sz="2200" dirty="0" smtClean="0"/>
              <a:t>materials </a:t>
            </a:r>
            <a:r>
              <a:rPr lang="en-US" sz="2200" dirty="0"/>
              <a:t>to help you </a:t>
            </a:r>
            <a:r>
              <a:rPr lang="en-US" sz="2200" dirty="0" smtClean="0"/>
              <a:t>learn to </a:t>
            </a:r>
            <a:r>
              <a:rPr lang="en-US" sz="2200" dirty="0"/>
              <a:t>become more financially wise.  As you work to put Christ more at the center of your lives and finances, you will realize that “becoming self-reliant in providing for ourselves and families, both spiritually and temporally” is simply living the gospel of Jesus </a:t>
            </a:r>
            <a:r>
              <a:rPr lang="en-US" sz="2200" dirty="0" smtClean="0"/>
              <a:t>Christ.  Moreover, it takes personal finance from being an unfortunate necessity to an important shared spiritual experience for you and your family! </a:t>
            </a:r>
            <a:r>
              <a:rPr lang="en-US" sz="2200" dirty="0"/>
              <a:t>(see </a:t>
            </a:r>
            <a:r>
              <a:rPr lang="en-US" sz="2200" dirty="0">
                <a:hlinkClick r:id="rId3"/>
              </a:rPr>
              <a:t>General Handbook</a:t>
            </a:r>
            <a:r>
              <a:rPr lang="en-US" sz="2200" dirty="0"/>
              <a:t>, section 1.2.1)</a:t>
            </a:r>
          </a:p>
        </p:txBody>
      </p:sp>
      <p:sp>
        <p:nvSpPr>
          <p:cNvPr id="4"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a:t>
            </a:fld>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391400" cy="5257800"/>
          </a:xfrm>
        </p:spPr>
        <p:txBody>
          <a:bodyPr/>
          <a:lstStyle/>
          <a:p>
            <a:pPr lvl="0"/>
            <a:r>
              <a:rPr lang="en-US" dirty="0"/>
              <a:t>Don’t be fooled by the “</a:t>
            </a:r>
            <a:r>
              <a:rPr lang="en-US" dirty="0">
                <a:hlinkClick r:id="rId2"/>
              </a:rPr>
              <a:t>deceitfulness of riches</a:t>
            </a:r>
            <a:r>
              <a:rPr lang="en-US" dirty="0"/>
              <a:t>”</a:t>
            </a:r>
          </a:p>
          <a:p>
            <a:pPr lvl="1"/>
            <a:r>
              <a:rPr lang="en-US" dirty="0"/>
              <a:t>You can’t buy happiness, so don’t even try</a:t>
            </a:r>
          </a:p>
          <a:p>
            <a:pPr lvl="2"/>
            <a:r>
              <a:rPr lang="en-US" dirty="0"/>
              <a:t>Use money to do what it can do, to buy security for you and your family</a:t>
            </a:r>
          </a:p>
          <a:p>
            <a:pPr lvl="3"/>
            <a:r>
              <a:rPr lang="en-US" dirty="0"/>
              <a:t>Then find happiness where it is to be found, in your: </a:t>
            </a:r>
          </a:p>
          <a:p>
            <a:pPr lvl="4"/>
            <a:r>
              <a:rPr lang="en-US" dirty="0"/>
              <a:t>Spouse</a:t>
            </a:r>
          </a:p>
          <a:p>
            <a:pPr lvl="4"/>
            <a:r>
              <a:rPr lang="en-US" dirty="0"/>
              <a:t>Family</a:t>
            </a:r>
          </a:p>
          <a:p>
            <a:pPr lvl="4"/>
            <a:r>
              <a:rPr lang="en-US" dirty="0"/>
              <a:t>Service to God and our fellowman</a:t>
            </a:r>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t>F</a:t>
            </a:r>
            <a:r>
              <a:rPr lang="en-US" sz="2400" dirty="0"/>
              <a:t>3</a:t>
            </a:r>
            <a:r>
              <a:rPr lang="en-US" dirty="0"/>
              <a:t>.  Find happiness where it is to be found</a:t>
            </a:r>
            <a:endParaRPr lang="en-US" sz="2400" dirty="0">
              <a:cs typeface="Times New Roman" pitchFamily="18" charset="0"/>
            </a:endParaRPr>
          </a:p>
        </p:txBody>
      </p:sp>
      <p:sp>
        <p:nvSpPr>
          <p:cNvPr id="5" name="TextBox 4">
            <a:hlinkClick r:id="rId3" action="ppaction://hlinksldjump"/>
            <a:extLst>
              <a:ext uri="{FF2B5EF4-FFF2-40B4-BE49-F238E27FC236}">
                <a16:creationId xmlns:a16="http://schemas.microsoft.com/office/drawing/2014/main" id="{76DACA14-31B2-452D-A050-B0AA98E77211}"/>
              </a:ext>
            </a:extLst>
          </p:cNvPr>
          <p:cNvSpPr txBox="1"/>
          <p:nvPr/>
        </p:nvSpPr>
        <p:spPr>
          <a:xfrm>
            <a:off x="0" y="5849682"/>
            <a:ext cx="3200400" cy="1015663"/>
          </a:xfrm>
          <a:prstGeom prst="rect">
            <a:avLst/>
          </a:prstGeom>
          <a:noFill/>
        </p:spPr>
        <p:txBody>
          <a:bodyPr wrap="square" rtlCol="0">
            <a:spAutoFit/>
          </a:bodyPr>
          <a:lstStyle/>
          <a:p>
            <a:r>
              <a:rPr lang="en-US" sz="4000" dirty="0" err="1">
                <a:solidFill>
                  <a:srgbClr val="0070C0"/>
                </a:solidFill>
              </a:rPr>
              <a:t>Li</a:t>
            </a:r>
            <a:r>
              <a:rPr lang="en-US" sz="6000" dirty="0" err="1">
                <a:solidFill>
                  <a:srgbClr val="0070C0"/>
                </a:solidFill>
              </a:rPr>
              <a:t>F</a:t>
            </a:r>
            <a:r>
              <a:rPr lang="en-US" sz="4000" dirty="0" err="1">
                <a:solidFill>
                  <a:srgbClr val="0070C0"/>
                </a:solidFill>
              </a:rPr>
              <a:t>e</a:t>
            </a:r>
            <a:r>
              <a:rPr lang="en-US" sz="4000" dirty="0">
                <a:solidFill>
                  <a:srgbClr val="0070C0"/>
                </a:solidFill>
              </a:rPr>
              <a:t> is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20</a:t>
            </a:fld>
            <a:endParaRPr lang="en-US" dirty="0">
              <a:solidFill>
                <a:schemeClr val="tx1"/>
              </a:solidFill>
            </a:endParaRPr>
          </a:p>
        </p:txBody>
      </p:sp>
    </p:spTree>
    <p:extLst>
      <p:ext uri="{BB962C8B-B14F-4D97-AF65-F5344CB8AC3E}">
        <p14:creationId xmlns:p14="http://schemas.microsoft.com/office/powerpoint/2010/main" val="416673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r>
              <a:rPr lang="en-US" dirty="0"/>
              <a:t>We are but temporary travelers in this world, so make it a better place because you were here</a:t>
            </a:r>
          </a:p>
          <a:p>
            <a:pPr lvl="1"/>
            <a:r>
              <a:rPr lang="en-US" dirty="0"/>
              <a:t>Decide now how you will follow Christ’s example and give back  </a:t>
            </a:r>
          </a:p>
          <a:p>
            <a:pPr lvl="2"/>
            <a:r>
              <a:rPr lang="en-US" dirty="0"/>
              <a:t>Develop a “</a:t>
            </a:r>
            <a:r>
              <a:rPr lang="en-US" dirty="0">
                <a:hlinkClick r:id="rId2"/>
              </a:rPr>
              <a:t>Giving Plan</a:t>
            </a:r>
            <a:r>
              <a:rPr lang="en-US" dirty="0"/>
              <a:t>” on how you will give</a:t>
            </a:r>
          </a:p>
          <a:p>
            <a:pPr lvl="3"/>
            <a:r>
              <a:rPr lang="en-US" dirty="0"/>
              <a:t>Remember giving is a state of mind, not your pocketbook</a:t>
            </a:r>
          </a:p>
          <a:p>
            <a:pPr lvl="3"/>
            <a:r>
              <a:rPr lang="en-US" dirty="0"/>
              <a:t>If you can’t give when you are poor, it will be much harder when you have money</a:t>
            </a:r>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t>E</a:t>
            </a:r>
            <a:r>
              <a:rPr lang="en-US" sz="2400" dirty="0"/>
              <a:t>4</a:t>
            </a:r>
            <a:r>
              <a:rPr lang="en-US" dirty="0"/>
              <a:t>.  Enjoy the Journey and Give Back</a:t>
            </a:r>
            <a:endParaRPr lang="en-US" sz="2400" dirty="0">
              <a:cs typeface="Times New Roman" pitchFamily="18" charset="0"/>
            </a:endParaRPr>
          </a:p>
        </p:txBody>
      </p:sp>
      <p:sp>
        <p:nvSpPr>
          <p:cNvPr id="5" name="TextBox 4">
            <a:hlinkClick r:id="rId3" action="ppaction://hlinksldjump"/>
            <a:extLst>
              <a:ext uri="{FF2B5EF4-FFF2-40B4-BE49-F238E27FC236}">
                <a16:creationId xmlns:a16="http://schemas.microsoft.com/office/drawing/2014/main" id="{76DACA14-31B2-452D-A050-B0AA98E77211}"/>
              </a:ext>
            </a:extLst>
          </p:cNvPr>
          <p:cNvSpPr txBox="1"/>
          <p:nvPr/>
        </p:nvSpPr>
        <p:spPr>
          <a:xfrm>
            <a:off x="0" y="5849682"/>
            <a:ext cx="3124200" cy="1015663"/>
          </a:xfrm>
          <a:prstGeom prst="rect">
            <a:avLst/>
          </a:prstGeom>
          <a:noFill/>
        </p:spPr>
        <p:txBody>
          <a:bodyPr wrap="square" rtlCol="0">
            <a:spAutoFit/>
          </a:bodyPr>
          <a:lstStyle/>
          <a:p>
            <a:r>
              <a:rPr lang="en-US" sz="4000" dirty="0" err="1">
                <a:solidFill>
                  <a:srgbClr val="0070C0"/>
                </a:solidFill>
              </a:rPr>
              <a:t>Lif</a:t>
            </a:r>
            <a:r>
              <a:rPr lang="en-US" sz="6000" dirty="0" err="1">
                <a:solidFill>
                  <a:srgbClr val="0070C0"/>
                </a:solidFill>
              </a:rPr>
              <a:t>E</a:t>
            </a:r>
            <a:r>
              <a:rPr lang="en-US" sz="4000" dirty="0">
                <a:solidFill>
                  <a:srgbClr val="0070C0"/>
                </a:solidFill>
              </a:rPr>
              <a:t> is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21</a:t>
            </a:fld>
            <a:endParaRPr lang="en-US" dirty="0">
              <a:solidFill>
                <a:schemeClr val="tx1"/>
              </a:solidFill>
            </a:endParaRPr>
          </a:p>
        </p:txBody>
      </p:sp>
    </p:spTree>
    <p:extLst>
      <p:ext uri="{BB962C8B-B14F-4D97-AF65-F5344CB8AC3E}">
        <p14:creationId xmlns:p14="http://schemas.microsoft.com/office/powerpoint/2010/main" val="211280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r>
              <a:rPr lang="en-US" dirty="0"/>
              <a:t>The glory of God is intelligence</a:t>
            </a:r>
          </a:p>
          <a:p>
            <a:pPr lvl="1"/>
            <a:r>
              <a:rPr lang="en-US" dirty="0"/>
              <a:t>Make it your glory as well.  </a:t>
            </a:r>
          </a:p>
          <a:p>
            <a:pPr lvl="2"/>
            <a:r>
              <a:rPr lang="en-US" dirty="0"/>
              <a:t>Save, if you choose, for your own and your children’s </a:t>
            </a:r>
            <a:r>
              <a:rPr lang="en-US" u="sng" dirty="0">
                <a:hlinkClick r:id="rId2"/>
              </a:rPr>
              <a:t>missions and education</a:t>
            </a:r>
            <a:r>
              <a:rPr lang="en-US" dirty="0"/>
              <a:t>, and make it a priority</a:t>
            </a:r>
          </a:p>
          <a:p>
            <a:pPr lvl="3"/>
            <a:r>
              <a:rPr lang="en-US" dirty="0"/>
              <a:t>Put together </a:t>
            </a:r>
            <a:r>
              <a:rPr lang="en-US" dirty="0">
                <a:hlinkClick r:id="rId3"/>
              </a:rPr>
              <a:t>mission and education plans </a:t>
            </a:r>
            <a:r>
              <a:rPr lang="en-US" dirty="0"/>
              <a:t>for you and your children, and work to follow these plans</a:t>
            </a:r>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t>I</a:t>
            </a:r>
            <a:r>
              <a:rPr lang="en-US" sz="2400" dirty="0"/>
              <a:t>5</a:t>
            </a:r>
            <a:r>
              <a:rPr lang="en-US" dirty="0"/>
              <a:t>.  Invest in yourself and family</a:t>
            </a:r>
            <a:endParaRPr lang="en-US" sz="2400" dirty="0">
              <a:cs typeface="Times New Roman" pitchFamily="18" charset="0"/>
            </a:endParaRPr>
          </a:p>
        </p:txBody>
      </p:sp>
      <p:sp>
        <p:nvSpPr>
          <p:cNvPr id="5" name="TextBox 4">
            <a:hlinkClick r:id="rId4" action="ppaction://hlinksldjump"/>
            <a:extLst>
              <a:ext uri="{FF2B5EF4-FFF2-40B4-BE49-F238E27FC236}">
                <a16:creationId xmlns:a16="http://schemas.microsoft.com/office/drawing/2014/main" id="{76DACA14-31B2-452D-A050-B0AA98E77211}"/>
              </a:ext>
            </a:extLst>
          </p:cNvPr>
          <p:cNvSpPr txBox="1"/>
          <p:nvPr/>
        </p:nvSpPr>
        <p:spPr>
          <a:xfrm>
            <a:off x="10098" y="5842337"/>
            <a:ext cx="2909777" cy="1015663"/>
          </a:xfrm>
          <a:prstGeom prst="rect">
            <a:avLst/>
          </a:prstGeom>
          <a:noFill/>
        </p:spPr>
        <p:txBody>
          <a:bodyPr wrap="square" rtlCol="0">
            <a:spAutoFit/>
          </a:bodyPr>
          <a:lstStyle/>
          <a:p>
            <a:r>
              <a:rPr lang="en-US" sz="4000" dirty="0">
                <a:solidFill>
                  <a:srgbClr val="0070C0"/>
                </a:solidFill>
              </a:rPr>
              <a:t>Life </a:t>
            </a:r>
            <a:r>
              <a:rPr lang="en-US" sz="6000" dirty="0">
                <a:solidFill>
                  <a:srgbClr val="0070C0"/>
                </a:solidFill>
              </a:rPr>
              <a:t>I</a:t>
            </a:r>
            <a:r>
              <a:rPr lang="en-US" sz="4000" dirty="0">
                <a:solidFill>
                  <a:srgbClr val="0070C0"/>
                </a:solidFill>
              </a:rPr>
              <a:t>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22</a:t>
            </a:fld>
            <a:endParaRPr lang="en-US" dirty="0">
              <a:solidFill>
                <a:schemeClr val="tx1"/>
              </a:solidFill>
            </a:endParaRPr>
          </a:p>
        </p:txBody>
      </p:sp>
    </p:spTree>
    <p:extLst>
      <p:ext uri="{BB962C8B-B14F-4D97-AF65-F5344CB8AC3E}">
        <p14:creationId xmlns:p14="http://schemas.microsoft.com/office/powerpoint/2010/main" val="391554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r>
              <a:rPr lang="en-US" dirty="0">
                <a:hlinkClick r:id="rId2"/>
              </a:rPr>
              <a:t>How much should I save each month</a:t>
            </a:r>
            <a:r>
              <a:rPr lang="en-US" dirty="0"/>
              <a:t>?</a:t>
            </a:r>
          </a:p>
          <a:p>
            <a:pPr lvl="1"/>
            <a:r>
              <a:rPr lang="en-US" dirty="0"/>
              <a:t>You cannot spend your way into financial security, and you cannot depend on others</a:t>
            </a:r>
          </a:p>
          <a:p>
            <a:pPr lvl="2"/>
            <a:r>
              <a:rPr lang="en-US" dirty="0"/>
              <a:t>Save 20% of every dollar you earn, build a reserve, and save 15% (75%) for retirement</a:t>
            </a:r>
          </a:p>
          <a:p>
            <a:pPr lvl="2"/>
            <a:r>
              <a:rPr lang="en-US" dirty="0"/>
              <a:t>Always get the company match—it is free money</a:t>
            </a:r>
          </a:p>
          <a:p>
            <a:pPr lvl="2"/>
            <a:r>
              <a:rPr lang="en-US" dirty="0"/>
              <a:t>Use the remaining 5% for your other long-term goals, i.e., saving for children’s missions, education, etc.</a:t>
            </a:r>
          </a:p>
        </p:txBody>
      </p:sp>
      <p:sp>
        <p:nvSpPr>
          <p:cNvPr id="12291" name="Title 2"/>
          <p:cNvSpPr>
            <a:spLocks noGrp="1"/>
          </p:cNvSpPr>
          <p:nvPr>
            <p:ph type="title" idx="4294967295"/>
          </p:nvPr>
        </p:nvSpPr>
        <p:spPr>
          <a:xfrm>
            <a:off x="0" y="685800"/>
            <a:ext cx="9144000" cy="914400"/>
          </a:xfrm>
        </p:spPr>
        <p:txBody>
          <a:bodyPr/>
          <a:lstStyle/>
          <a:p>
            <a:pPr eaLnBrk="1" hangingPunct="1"/>
            <a:r>
              <a:rPr lang="en-US" dirty="0"/>
              <a:t>S</a:t>
            </a:r>
            <a:r>
              <a:rPr lang="en-US" sz="2400" dirty="0"/>
              <a:t>6</a:t>
            </a:r>
            <a:r>
              <a:rPr lang="en-US" dirty="0"/>
              <a:t>.  Save 20% of Everything You Earn</a:t>
            </a:r>
            <a:endParaRPr lang="en-US" sz="2400" dirty="0">
              <a:cs typeface="Times New Roman" pitchFamily="18" charset="0"/>
            </a:endParaRPr>
          </a:p>
        </p:txBody>
      </p:sp>
      <p:sp>
        <p:nvSpPr>
          <p:cNvPr id="5" name="TextBox 4">
            <a:hlinkClick r:id="rId3" action="ppaction://hlinksldjump"/>
            <a:extLst>
              <a:ext uri="{FF2B5EF4-FFF2-40B4-BE49-F238E27FC236}">
                <a16:creationId xmlns:a16="http://schemas.microsoft.com/office/drawing/2014/main" id="{76DACA14-31B2-452D-A050-B0AA98E77211}"/>
              </a:ext>
            </a:extLst>
          </p:cNvPr>
          <p:cNvSpPr txBox="1"/>
          <p:nvPr/>
        </p:nvSpPr>
        <p:spPr>
          <a:xfrm>
            <a:off x="0" y="5834349"/>
            <a:ext cx="3124200" cy="1015663"/>
          </a:xfrm>
          <a:prstGeom prst="rect">
            <a:avLst/>
          </a:prstGeom>
          <a:noFill/>
        </p:spPr>
        <p:txBody>
          <a:bodyPr wrap="square" rtlCol="0">
            <a:spAutoFit/>
          </a:bodyPr>
          <a:lstStyle/>
          <a:p>
            <a:r>
              <a:rPr lang="en-US" sz="4000" dirty="0">
                <a:solidFill>
                  <a:srgbClr val="0070C0"/>
                </a:solidFill>
              </a:rPr>
              <a:t>Life </a:t>
            </a:r>
            <a:r>
              <a:rPr lang="en-US" sz="4000" dirty="0" err="1">
                <a:solidFill>
                  <a:srgbClr val="0070C0"/>
                </a:solidFill>
              </a:rPr>
              <a:t>i</a:t>
            </a:r>
            <a:r>
              <a:rPr lang="en-US" sz="6000" dirty="0" err="1">
                <a:solidFill>
                  <a:srgbClr val="0070C0"/>
                </a:solidFill>
              </a:rPr>
              <a:t>S</a:t>
            </a:r>
            <a:r>
              <a:rPr lang="en-US" sz="4000" dirty="0">
                <a:solidFill>
                  <a:srgbClr val="0070C0"/>
                </a:solidFill>
              </a:rPr>
              <a:t>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23</a:t>
            </a:fld>
            <a:endParaRPr lang="en-US" dirty="0">
              <a:solidFill>
                <a:schemeClr val="tx1"/>
              </a:solidFill>
            </a:endParaRPr>
          </a:p>
        </p:txBody>
      </p:sp>
    </p:spTree>
    <p:extLst>
      <p:ext uri="{BB962C8B-B14F-4D97-AF65-F5344CB8AC3E}">
        <p14:creationId xmlns:p14="http://schemas.microsoft.com/office/powerpoint/2010/main" val="208017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685800"/>
            <a:ext cx="9296400" cy="914400"/>
          </a:xfrm>
        </p:spPr>
        <p:txBody>
          <a:bodyPr/>
          <a:lstStyle/>
          <a:p>
            <a:pPr eaLnBrk="1" hangingPunct="1"/>
            <a:r>
              <a:rPr lang="en-US" dirty="0"/>
              <a:t>G</a:t>
            </a:r>
            <a:r>
              <a:rPr lang="en-US" sz="2400" dirty="0"/>
              <a:t>7</a:t>
            </a:r>
            <a:r>
              <a:rPr lang="en-US" dirty="0"/>
              <a:t>.  Get and Stay Out of Debt</a:t>
            </a:r>
          </a:p>
        </p:txBody>
      </p:sp>
      <p:sp>
        <p:nvSpPr>
          <p:cNvPr id="24579" name="Rectangle 3"/>
          <p:cNvSpPr>
            <a:spLocks noGrp="1" noChangeArrowheads="1"/>
          </p:cNvSpPr>
          <p:nvPr>
            <p:ph idx="1"/>
          </p:nvPr>
        </p:nvSpPr>
        <p:spPr>
          <a:xfrm>
            <a:off x="914400" y="1600200"/>
            <a:ext cx="7239000" cy="4876800"/>
          </a:xfrm>
        </p:spPr>
        <p:txBody>
          <a:bodyPr/>
          <a:lstStyle/>
          <a:p>
            <a:pPr eaLnBrk="1" hangingPunct="1"/>
            <a:r>
              <a:rPr lang="en-US" dirty="0"/>
              <a:t>Consumer debt slows growth and savings, and is expensive, both economically and spiritually</a:t>
            </a:r>
          </a:p>
          <a:p>
            <a:pPr lvl="1" eaLnBrk="1" hangingPunct="1"/>
            <a:r>
              <a:rPr lang="en-US" dirty="0"/>
              <a:t>James E. Faust stated:</a:t>
            </a:r>
          </a:p>
          <a:p>
            <a:pPr lvl="2" eaLnBrk="1" hangingPunct="1"/>
            <a:r>
              <a:rPr lang="en-US" dirty="0"/>
              <a:t>Over the years the wise counsel of our leaders has been to avoid debt except for the purchase of a home or to pay for an education. I have not heard any of the prophets change this counsel (“</a:t>
            </a:r>
            <a:r>
              <a:rPr lang="en-US" dirty="0">
                <a:hlinkClick r:id="rId2"/>
              </a:rPr>
              <a:t>Doing the Best Things in the Worst Times</a:t>
            </a:r>
            <a:r>
              <a:rPr lang="en-US" dirty="0"/>
              <a:t>,” </a:t>
            </a:r>
            <a:r>
              <a:rPr lang="en-US" i="1" dirty="0"/>
              <a:t>Ensign,</a:t>
            </a:r>
            <a:r>
              <a:rPr lang="en-US" dirty="0"/>
              <a:t> Aug. 1984, 41).</a:t>
            </a:r>
          </a:p>
          <a:p>
            <a:pPr lvl="4" eaLnBrk="1" hangingPunct="1"/>
            <a:r>
              <a:rPr lang="en-US" dirty="0"/>
              <a:t>Sadly, consumer, auto, and credit card debt not paid off monthly are not included in that short list of acceptable debt</a:t>
            </a:r>
          </a:p>
        </p:txBody>
      </p:sp>
      <p:pic>
        <p:nvPicPr>
          <p:cNvPr id="4" name="Picture 3" descr="James Faus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96200" y="1"/>
            <a:ext cx="1409700" cy="1779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Box 4"/>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EC719572-370C-4A12-9391-4DA1C089260D}" type="slidenum">
              <a:rPr lang="en-US" sz="1400">
                <a:solidFill>
                  <a:schemeClr val="tx1"/>
                </a:solidFill>
              </a:rPr>
              <a:pPr algn="ctr" eaLnBrk="1" hangingPunct="1"/>
              <a:t>24</a:t>
            </a:fld>
            <a:endParaRPr lang="en-US" dirty="0">
              <a:solidFill>
                <a:schemeClr val="tx1"/>
              </a:solidFill>
            </a:endParaRPr>
          </a:p>
        </p:txBody>
      </p:sp>
      <p:sp>
        <p:nvSpPr>
          <p:cNvPr id="7" name="TextBox 6">
            <a:hlinkClick r:id="rId4" action="ppaction://hlinksldjump"/>
            <a:extLst>
              <a:ext uri="{FF2B5EF4-FFF2-40B4-BE49-F238E27FC236}">
                <a16:creationId xmlns:a16="http://schemas.microsoft.com/office/drawing/2014/main" id="{76DACA14-31B2-452D-A050-B0AA98E77211}"/>
              </a:ext>
            </a:extLst>
          </p:cNvPr>
          <p:cNvSpPr txBox="1"/>
          <p:nvPr/>
        </p:nvSpPr>
        <p:spPr>
          <a:xfrm>
            <a:off x="8262" y="5842337"/>
            <a:ext cx="3268338" cy="1015663"/>
          </a:xfrm>
          <a:prstGeom prst="rect">
            <a:avLst/>
          </a:prstGeom>
          <a:noFill/>
        </p:spPr>
        <p:txBody>
          <a:bodyPr wrap="square" rtlCol="0">
            <a:spAutoFit/>
          </a:bodyPr>
          <a:lstStyle/>
          <a:p>
            <a:r>
              <a:rPr lang="en-US" sz="4000" dirty="0">
                <a:solidFill>
                  <a:srgbClr val="0070C0"/>
                </a:solidFill>
              </a:rPr>
              <a:t>Life is </a:t>
            </a:r>
            <a:r>
              <a:rPr lang="en-US" sz="6000" dirty="0">
                <a:solidFill>
                  <a:srgbClr val="0070C0"/>
                </a:solidFill>
              </a:rPr>
              <a:t>G</a:t>
            </a:r>
            <a:r>
              <a:rPr lang="en-US" sz="4000" dirty="0">
                <a:solidFill>
                  <a:srgbClr val="0070C0"/>
                </a:solidFill>
              </a:rPr>
              <a:t>ood</a:t>
            </a:r>
          </a:p>
        </p:txBody>
      </p:sp>
    </p:spTree>
    <p:extLst>
      <p:ext uri="{BB962C8B-B14F-4D97-AF65-F5344CB8AC3E}">
        <p14:creationId xmlns:p14="http://schemas.microsoft.com/office/powerpoint/2010/main" val="13676748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57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uiExpand="1" build="p" bldLvl="2"/>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429000" y="4864959"/>
            <a:ext cx="4514276" cy="1916841"/>
          </a:xfrm>
          <a:prstGeom prst="rect">
            <a:avLst/>
          </a:prstGeom>
        </p:spPr>
      </p:pic>
      <p:sp>
        <p:nvSpPr>
          <p:cNvPr id="40962" name="Rectangle 2"/>
          <p:cNvSpPr>
            <a:spLocks noGrp="1" noChangeArrowheads="1"/>
          </p:cNvSpPr>
          <p:nvPr>
            <p:ph type="title"/>
          </p:nvPr>
        </p:nvSpPr>
        <p:spPr/>
        <p:txBody>
          <a:bodyPr/>
          <a:lstStyle/>
          <a:p>
            <a:pPr eaLnBrk="1" hangingPunct="1"/>
            <a:r>
              <a:rPr lang="en-US" dirty="0"/>
              <a:t>Get out of Debt</a:t>
            </a:r>
            <a:r>
              <a:rPr lang="en-US" sz="2400" dirty="0"/>
              <a:t> (continued)</a:t>
            </a:r>
          </a:p>
        </p:txBody>
      </p:sp>
      <p:sp>
        <p:nvSpPr>
          <p:cNvPr id="25603" name="Rectangle 3"/>
          <p:cNvSpPr>
            <a:spLocks noGrp="1" noChangeArrowheads="1"/>
          </p:cNvSpPr>
          <p:nvPr>
            <p:ph idx="1"/>
          </p:nvPr>
        </p:nvSpPr>
        <p:spPr>
          <a:xfrm>
            <a:off x="914400" y="1600200"/>
            <a:ext cx="7315200" cy="4568825"/>
          </a:xfrm>
        </p:spPr>
        <p:txBody>
          <a:bodyPr/>
          <a:lstStyle/>
          <a:p>
            <a:pPr eaLnBrk="1" hangingPunct="1"/>
            <a:r>
              <a:rPr lang="en-US" dirty="0"/>
              <a:t>Be consistent in your thinking</a:t>
            </a:r>
          </a:p>
          <a:p>
            <a:pPr lvl="1" eaLnBrk="1" hangingPunct="1"/>
            <a:r>
              <a:rPr lang="en-US" dirty="0"/>
              <a:t>Debt is an after-tax amount, and what you earn is a before-tax amount.  </a:t>
            </a:r>
          </a:p>
          <a:p>
            <a:pPr lvl="1" eaLnBrk="1" hangingPunct="1"/>
            <a:r>
              <a:rPr lang="en-US" dirty="0"/>
              <a:t>If you are in the 28% federal marginal tax, 10% state tax, pay 10% tithing and 7.65% Social Security/Medicare, you will need to earn $2.25 to spend or pay back $1 of principle or interest</a:t>
            </a:r>
          </a:p>
          <a:p>
            <a:pPr lvl="1" eaLnBrk="1" hangingPunct="1"/>
            <a:r>
              <a:rPr lang="en-US" sz="2400" dirty="0"/>
              <a:t>See </a:t>
            </a:r>
            <a:r>
              <a:rPr lang="en-US" sz="2400" dirty="0">
                <a:hlinkClick r:id="rId3"/>
              </a:rPr>
              <a:t>Loan Amounts </a:t>
            </a:r>
            <a:r>
              <a:rPr lang="en-US" sz="2400" dirty="0"/>
              <a:t>(LT34)</a:t>
            </a:r>
          </a:p>
          <a:p>
            <a:pPr marL="457200" lvl="1" indent="0" eaLnBrk="1" hangingPunct="1">
              <a:buNone/>
            </a:pPr>
            <a:endParaRPr lang="en-US" sz="2400" dirty="0"/>
          </a:p>
        </p:txBody>
      </p:sp>
      <p:sp>
        <p:nvSpPr>
          <p:cNvPr id="40965" name="TextBox 5"/>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4CC9482B-91DB-4602-804C-D0FC2C2D9F83}" type="slidenum">
              <a:rPr lang="en-US" sz="1400">
                <a:solidFill>
                  <a:schemeClr val="tx1"/>
                </a:solidFill>
              </a:rPr>
              <a:pPr algn="ctr" eaLnBrk="1" hangingPunct="1"/>
              <a:t>25</a:t>
            </a:fld>
            <a:endParaRPr lang="en-US" dirty="0">
              <a:solidFill>
                <a:schemeClr val="tx1"/>
              </a:solidFill>
            </a:endParaRPr>
          </a:p>
        </p:txBody>
      </p:sp>
      <p:sp>
        <p:nvSpPr>
          <p:cNvPr id="6" name="TextBox 5">
            <a:extLst>
              <a:ext uri="{FF2B5EF4-FFF2-40B4-BE49-F238E27FC236}">
                <a16:creationId xmlns:a16="http://schemas.microsoft.com/office/drawing/2014/main" id="{76DACA14-31B2-452D-A050-B0AA98E77211}"/>
              </a:ext>
            </a:extLst>
          </p:cNvPr>
          <p:cNvSpPr txBox="1"/>
          <p:nvPr/>
        </p:nvSpPr>
        <p:spPr>
          <a:xfrm>
            <a:off x="8262" y="5842337"/>
            <a:ext cx="3268338" cy="1015663"/>
          </a:xfrm>
          <a:prstGeom prst="rect">
            <a:avLst/>
          </a:prstGeom>
          <a:noFill/>
        </p:spPr>
        <p:txBody>
          <a:bodyPr wrap="square" rtlCol="0">
            <a:spAutoFit/>
          </a:bodyPr>
          <a:lstStyle/>
          <a:p>
            <a:r>
              <a:rPr lang="en-US" sz="4000" dirty="0">
                <a:solidFill>
                  <a:srgbClr val="0070C0"/>
                </a:solidFill>
              </a:rPr>
              <a:t>Life is </a:t>
            </a:r>
            <a:r>
              <a:rPr lang="en-US" sz="6000" dirty="0">
                <a:solidFill>
                  <a:srgbClr val="0070C0"/>
                </a:solidFill>
              </a:rPr>
              <a:t>G</a:t>
            </a:r>
            <a:r>
              <a:rPr lang="en-US" sz="4000" dirty="0">
                <a:solidFill>
                  <a:srgbClr val="0070C0"/>
                </a:solidFill>
              </a:rPr>
              <a:t>ood</a:t>
            </a:r>
          </a:p>
        </p:txBody>
      </p:sp>
      <p:pic>
        <p:nvPicPr>
          <p:cNvPr id="4" name="Picture 3"/>
          <p:cNvPicPr>
            <a:picLocks noChangeAspect="1"/>
          </p:cNvPicPr>
          <p:nvPr/>
        </p:nvPicPr>
        <p:blipFill>
          <a:blip r:embed="rId4"/>
          <a:stretch>
            <a:fillRect/>
          </a:stretch>
        </p:blipFill>
        <p:spPr>
          <a:xfrm>
            <a:off x="7342673" y="6495014"/>
            <a:ext cx="582127" cy="329736"/>
          </a:xfrm>
          <a:prstGeom prst="rect">
            <a:avLst/>
          </a:prstGeom>
        </p:spPr>
      </p:pic>
    </p:spTree>
    <p:extLst>
      <p:ext uri="{BB962C8B-B14F-4D97-AF65-F5344CB8AC3E}">
        <p14:creationId xmlns:p14="http://schemas.microsoft.com/office/powerpoint/2010/main" val="2640306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uiExpand="1" build="p" bldLvl="2"/>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r>
              <a:rPr lang="en-US" dirty="0"/>
              <a:t>Organize your life and have a plan</a:t>
            </a:r>
          </a:p>
          <a:p>
            <a:pPr lvl="1"/>
            <a:r>
              <a:rPr lang="en-US" dirty="0"/>
              <a:t>Know and write down your vision, goals, plans, constraints and accountability</a:t>
            </a:r>
          </a:p>
          <a:p>
            <a:pPr lvl="1"/>
            <a:r>
              <a:rPr lang="en-US" dirty="0">
                <a:hlinkClick r:id="rId2"/>
              </a:rPr>
              <a:t>What is the importance of vision</a:t>
            </a:r>
            <a:r>
              <a:rPr lang="en-US" dirty="0"/>
              <a:t>?</a:t>
            </a:r>
          </a:p>
          <a:p>
            <a:pPr lvl="2"/>
            <a:r>
              <a:rPr lang="en-US" dirty="0"/>
              <a:t>What is your vision for your life?</a:t>
            </a:r>
          </a:p>
          <a:p>
            <a:pPr lvl="3"/>
            <a:r>
              <a:rPr lang="en-US" dirty="0">
                <a:hlinkClick r:id="rId3"/>
              </a:rPr>
              <a:t>What is your mission in life</a:t>
            </a:r>
            <a:r>
              <a:rPr lang="en-US" dirty="0"/>
              <a:t>?</a:t>
            </a:r>
          </a:p>
          <a:p>
            <a:pPr lvl="3"/>
            <a:r>
              <a:rPr lang="en-US" dirty="0"/>
              <a:t>What goals do you want to accomplish before you die?</a:t>
            </a:r>
          </a:p>
          <a:p>
            <a:pPr lvl="3"/>
            <a:r>
              <a:rPr lang="en-US" dirty="0"/>
              <a:t>What are your plans and strategies, constraints and your accountability partners (see </a:t>
            </a:r>
            <a:r>
              <a:rPr lang="en-US" dirty="0">
                <a:hlinkClick r:id="rId4"/>
              </a:rPr>
              <a:t>Planning Your Life:</a:t>
            </a:r>
            <a:r>
              <a:rPr lang="en-US" dirty="0"/>
              <a:t> (LT38))?</a:t>
            </a:r>
          </a:p>
        </p:txBody>
      </p:sp>
      <p:sp>
        <p:nvSpPr>
          <p:cNvPr id="12291" name="Title 2"/>
          <p:cNvSpPr>
            <a:spLocks noGrp="1"/>
          </p:cNvSpPr>
          <p:nvPr>
            <p:ph type="title" idx="4294967295"/>
          </p:nvPr>
        </p:nvSpPr>
        <p:spPr>
          <a:xfrm>
            <a:off x="0" y="665018"/>
            <a:ext cx="9144000" cy="914400"/>
          </a:xfrm>
        </p:spPr>
        <p:txBody>
          <a:bodyPr anchor="ctr"/>
          <a:lstStyle/>
          <a:p>
            <a:r>
              <a:rPr lang="en-US" dirty="0"/>
              <a:t>O</a:t>
            </a:r>
            <a:r>
              <a:rPr lang="en-US" sz="2400" dirty="0"/>
              <a:t>8</a:t>
            </a:r>
            <a:r>
              <a:rPr lang="en-US" dirty="0"/>
              <a:t>.  Organize your Life</a:t>
            </a:r>
            <a:endParaRPr lang="en-US" sz="2800" dirty="0">
              <a:cs typeface="Times New Roman" pitchFamily="18" charset="0"/>
            </a:endParaRPr>
          </a:p>
        </p:txBody>
      </p:sp>
      <p:sp>
        <p:nvSpPr>
          <p:cNvPr id="5" name="TextBox 4">
            <a:hlinkClick r:id="rId5" action="ppaction://hlinksldjump"/>
            <a:extLst>
              <a:ext uri="{FF2B5EF4-FFF2-40B4-BE49-F238E27FC236}">
                <a16:creationId xmlns:a16="http://schemas.microsoft.com/office/drawing/2014/main" id="{76DACA14-31B2-452D-A050-B0AA98E77211}"/>
              </a:ext>
            </a:extLst>
          </p:cNvPr>
          <p:cNvSpPr txBox="1"/>
          <p:nvPr/>
        </p:nvSpPr>
        <p:spPr>
          <a:xfrm>
            <a:off x="-14177" y="5863119"/>
            <a:ext cx="344317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a:t>
            </a:r>
            <a:r>
              <a:rPr lang="en-US" sz="6000" dirty="0" err="1">
                <a:solidFill>
                  <a:srgbClr val="0070C0"/>
                </a:solidFill>
              </a:rPr>
              <a:t>O</a:t>
            </a:r>
            <a:r>
              <a:rPr lang="en-US" sz="4000" dirty="0" err="1">
                <a:solidFill>
                  <a:srgbClr val="0070C0"/>
                </a:solidFill>
              </a:rPr>
              <a:t>od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26</a:t>
            </a:fld>
            <a:endParaRPr lang="en-US" dirty="0">
              <a:solidFill>
                <a:schemeClr val="tx1"/>
              </a:solidFill>
            </a:endParaRPr>
          </a:p>
        </p:txBody>
      </p:sp>
    </p:spTree>
    <p:extLst>
      <p:ext uri="{BB962C8B-B14F-4D97-AF65-F5344CB8AC3E}">
        <p14:creationId xmlns:p14="http://schemas.microsoft.com/office/powerpoint/2010/main" val="30340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14">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685800"/>
            <a:ext cx="9144000" cy="914400"/>
          </a:xfrm>
        </p:spPr>
        <p:txBody>
          <a:bodyPr/>
          <a:lstStyle/>
          <a:p>
            <a:pPr eaLnBrk="1" hangingPunct="1"/>
            <a:r>
              <a:rPr lang="en-US" dirty="0"/>
              <a:t>O</a:t>
            </a:r>
            <a:r>
              <a:rPr lang="en-US" sz="2400" dirty="0"/>
              <a:t>9</a:t>
            </a:r>
            <a:r>
              <a:rPr lang="en-US" dirty="0"/>
              <a:t>.  Operate on a Budget and Protect Yourself</a:t>
            </a:r>
          </a:p>
        </p:txBody>
      </p:sp>
      <p:sp>
        <p:nvSpPr>
          <p:cNvPr id="30723" name="Rectangle 3"/>
          <p:cNvSpPr>
            <a:spLocks noGrp="1" noChangeArrowheads="1"/>
          </p:cNvSpPr>
          <p:nvPr>
            <p:ph idx="1"/>
          </p:nvPr>
        </p:nvSpPr>
        <p:spPr>
          <a:xfrm>
            <a:off x="1676400" y="1600200"/>
            <a:ext cx="6553200" cy="5000625"/>
          </a:xfrm>
        </p:spPr>
        <p:txBody>
          <a:bodyPr/>
          <a:lstStyle/>
          <a:p>
            <a:pPr eaLnBrk="1" hangingPunct="1"/>
            <a:r>
              <a:rPr lang="en-US" dirty="0"/>
              <a:t>Spencer W. Kimball counseled:</a:t>
            </a:r>
          </a:p>
          <a:p>
            <a:pPr lvl="1" eaLnBrk="1" hangingPunct="1"/>
            <a:r>
              <a:rPr lang="en-US" dirty="0"/>
              <a:t>Every family should have a budget. Why, we would not think of going one day without a budget in this Church or our businesses.  We have to know approximately what we may receive, and we certainly must know what we are going to spend.  </a:t>
            </a:r>
            <a:r>
              <a:rPr lang="en-US" i="1" dirty="0"/>
              <a:t>And one of the successes of the Church would have to be that the Brethren watch these things very carefully, and we do not spend that which we do not have </a:t>
            </a:r>
            <a:r>
              <a:rPr lang="en-US" dirty="0"/>
              <a:t>(</a:t>
            </a:r>
            <a:r>
              <a:rPr lang="en-US" dirty="0">
                <a:hlinkClick r:id="rId2"/>
              </a:rPr>
              <a:t>Conference Report</a:t>
            </a:r>
            <a:r>
              <a:rPr lang="en-US" dirty="0"/>
              <a:t>, April 1975, pp. 166-167).</a:t>
            </a:r>
          </a:p>
          <a:p>
            <a:pPr eaLnBrk="1" hangingPunct="1">
              <a:lnSpc>
                <a:spcPct val="90000"/>
              </a:lnSpc>
            </a:pPr>
            <a:endParaRPr lang="en-US" sz="2400" dirty="0"/>
          </a:p>
        </p:txBody>
      </p:sp>
      <p:pic>
        <p:nvPicPr>
          <p:cNvPr id="4" name="Picture 3" descr="SW Kimbal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3050" y="1637506"/>
            <a:ext cx="140335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Box 4"/>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7A4D9A9B-AB87-4EC5-9EDD-7451427B48DD}" type="slidenum">
              <a:rPr lang="en-US" sz="1400">
                <a:solidFill>
                  <a:schemeClr val="tx1"/>
                </a:solidFill>
              </a:rPr>
              <a:pPr algn="ctr" eaLnBrk="1" hangingPunct="1"/>
              <a:t>27</a:t>
            </a:fld>
            <a:endParaRPr lang="en-US" dirty="0">
              <a:solidFill>
                <a:schemeClr val="tx1"/>
              </a:solidFill>
            </a:endParaRPr>
          </a:p>
        </p:txBody>
      </p:sp>
      <p:sp>
        <p:nvSpPr>
          <p:cNvPr id="7" name="TextBox 6">
            <a:hlinkClick r:id="rId4" action="ppaction://hlinksldjump"/>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33114717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2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uiExpand="1" build="p" bldLvl="2"/>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685800"/>
            <a:ext cx="9144000" cy="914400"/>
          </a:xfrm>
        </p:spPr>
        <p:txBody>
          <a:bodyPr/>
          <a:lstStyle/>
          <a:p>
            <a:pPr eaLnBrk="1" hangingPunct="1"/>
            <a:r>
              <a:rPr lang="en-US" dirty="0"/>
              <a:t>Operate on a Budget </a:t>
            </a:r>
            <a:r>
              <a:rPr lang="en-US" sz="2400" dirty="0"/>
              <a:t>(continued)</a:t>
            </a:r>
            <a:endParaRPr lang="en-US" sz="2800" dirty="0"/>
          </a:p>
        </p:txBody>
      </p:sp>
      <p:sp>
        <p:nvSpPr>
          <p:cNvPr id="34819" name="Rectangle 3"/>
          <p:cNvSpPr>
            <a:spLocks noGrp="1" noChangeArrowheads="1"/>
          </p:cNvSpPr>
          <p:nvPr>
            <p:ph idx="1"/>
          </p:nvPr>
        </p:nvSpPr>
        <p:spPr>
          <a:xfrm>
            <a:off x="903288" y="1600200"/>
            <a:ext cx="7631112" cy="5105400"/>
          </a:xfrm>
        </p:spPr>
        <p:txBody>
          <a:bodyPr/>
          <a:lstStyle/>
          <a:p>
            <a:pPr eaLnBrk="1" hangingPunct="1">
              <a:lnSpc>
                <a:spcPct val="90000"/>
              </a:lnSpc>
            </a:pPr>
            <a:r>
              <a:rPr lang="en-US" dirty="0"/>
              <a:t>Make saving a part of every budget</a:t>
            </a:r>
          </a:p>
          <a:p>
            <a:pPr lvl="1" eaLnBrk="1" hangingPunct="1">
              <a:lnSpc>
                <a:spcPct val="90000"/>
              </a:lnSpc>
            </a:pPr>
            <a:r>
              <a:rPr lang="en-US" dirty="0"/>
              <a:t>L. Tom Perry taught:</a:t>
            </a:r>
          </a:p>
          <a:p>
            <a:pPr lvl="2" eaLnBrk="1" hangingPunct="1"/>
            <a:r>
              <a:rPr lang="en-US" dirty="0"/>
              <a:t>After paying your tithing of 10 percent to the Lord, you pay yourself a predetermined amount directly into savings. That leaves you a balance of your income to budget for taxes, food, clothing, shelter, transportation, etc. It is amazing to me that so many people work all of their lives for the grocer, the landlord, the power company, the automobile salesman, and the bank, and yet think so little of their own efforts that they pay themselves nothing (“</a:t>
            </a:r>
            <a:r>
              <a:rPr lang="en-US" dirty="0">
                <a:hlinkClick r:id="rId3"/>
              </a:rPr>
              <a:t>Becoming Self-Reliant</a:t>
            </a:r>
            <a:r>
              <a:rPr lang="en-US" dirty="0"/>
              <a:t>,” </a:t>
            </a:r>
            <a:r>
              <a:rPr lang="en-US" i="1" dirty="0"/>
              <a:t>Ensign, </a:t>
            </a:r>
            <a:r>
              <a:rPr lang="en-US" dirty="0"/>
              <a:t>Nov. 1991, 64).</a:t>
            </a:r>
            <a:br>
              <a:rPr lang="en-US" dirty="0"/>
            </a:br>
            <a:endParaRPr lang="en-US" dirty="0"/>
          </a:p>
        </p:txBody>
      </p:sp>
      <p:pic>
        <p:nvPicPr>
          <p:cNvPr id="4" name="Picture 3" descr="L tom Perry.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117850"/>
            <a:ext cx="163830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TextBox 4"/>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E2AB2246-030C-45DD-AF52-15A8DB8098BC}" type="slidenum">
              <a:rPr lang="en-US" sz="1400">
                <a:solidFill>
                  <a:schemeClr val="tx1"/>
                </a:solidFill>
              </a:rPr>
              <a:pPr algn="ctr" eaLnBrk="1" hangingPunct="1"/>
              <a:t>28</a:t>
            </a:fld>
            <a:endParaRPr lang="en-US" dirty="0">
              <a:solidFill>
                <a:schemeClr val="tx1"/>
              </a:solidFill>
            </a:endParaRPr>
          </a:p>
        </p:txBody>
      </p:sp>
      <p:sp>
        <p:nvSpPr>
          <p:cNvPr id="6" name="TextBox 5">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27421451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uiExpand="1" build="p" bldLvl="2"/>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0" y="685800"/>
            <a:ext cx="9144000" cy="914400"/>
          </a:xfrm>
        </p:spPr>
        <p:txBody>
          <a:bodyPr/>
          <a:lstStyle/>
          <a:p>
            <a:pPr eaLnBrk="1" hangingPunct="1"/>
            <a:r>
              <a:rPr lang="en-US" dirty="0"/>
              <a:t>Operate on a Budget </a:t>
            </a:r>
            <a:r>
              <a:rPr lang="en-US" sz="2400" dirty="0"/>
              <a:t>(continued)</a:t>
            </a:r>
            <a:endParaRPr lang="en-US" sz="2800" dirty="0"/>
          </a:p>
        </p:txBody>
      </p:sp>
      <p:sp>
        <p:nvSpPr>
          <p:cNvPr id="74755" name="Rectangle 3"/>
          <p:cNvSpPr>
            <a:spLocks noGrp="1" noChangeArrowheads="1"/>
          </p:cNvSpPr>
          <p:nvPr>
            <p:ph idx="1"/>
          </p:nvPr>
        </p:nvSpPr>
        <p:spPr>
          <a:xfrm>
            <a:off x="914400" y="1600200"/>
            <a:ext cx="7251700" cy="4724400"/>
          </a:xfrm>
        </p:spPr>
        <p:txBody>
          <a:bodyPr/>
          <a:lstStyle/>
          <a:p>
            <a:pPr eaLnBrk="1" hangingPunct="1"/>
            <a:r>
              <a:rPr lang="en-US" dirty="0"/>
              <a:t>What is a Budget (we call it a saving, income and expense plan)?</a:t>
            </a:r>
          </a:p>
          <a:p>
            <a:pPr lvl="1" eaLnBrk="1" hangingPunct="1"/>
            <a:r>
              <a:rPr lang="en-US" dirty="0"/>
              <a:t>It is the single most important tool in helping us  attain our personal goals.</a:t>
            </a:r>
          </a:p>
          <a:p>
            <a:pPr lvl="2" eaLnBrk="1" hangingPunct="1"/>
            <a:r>
              <a:rPr lang="en-US" dirty="0"/>
              <a:t>It is the process of planning our spending</a:t>
            </a:r>
          </a:p>
          <a:p>
            <a:pPr lvl="2" eaLnBrk="1" hangingPunct="1"/>
            <a:r>
              <a:rPr lang="en-US" dirty="0"/>
              <a:t>It’s making sure our resources are used for the things that matter most—our personal goals</a:t>
            </a:r>
          </a:p>
          <a:p>
            <a:pPr lvl="2" eaLnBrk="1" hangingPunct="1"/>
            <a:r>
              <a:rPr lang="en-US" dirty="0"/>
              <a:t>It gives every dollar a name and a purpose</a:t>
            </a:r>
          </a:p>
          <a:p>
            <a:pPr lvl="2" eaLnBrk="1" hangingPunct="1"/>
            <a:r>
              <a:rPr lang="en-US" dirty="0"/>
              <a:t>See a </a:t>
            </a:r>
            <a:r>
              <a:rPr lang="en-US" dirty="0">
                <a:hlinkClick r:id="rId3"/>
              </a:rPr>
              <a:t>Simple Budget Spreadsheet </a:t>
            </a:r>
            <a:r>
              <a:rPr lang="en-US" dirty="0"/>
              <a:t>(LT4C)</a:t>
            </a:r>
          </a:p>
        </p:txBody>
      </p:sp>
      <p:sp>
        <p:nvSpPr>
          <p:cNvPr id="4403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2803E7AC-B158-4845-BCFE-9D01146B77BE}" type="slidenum">
              <a:rPr lang="en-US" sz="1400">
                <a:solidFill>
                  <a:schemeClr val="tx1"/>
                </a:solidFill>
              </a:rPr>
              <a:pPr algn="ctr" eaLnBrk="1" hangingPunct="1"/>
              <a:t>29</a:t>
            </a:fld>
            <a:endParaRPr lang="en-US" dirty="0">
              <a:solidFill>
                <a:schemeClr val="tx1"/>
              </a:solidFill>
            </a:endParaRPr>
          </a:p>
        </p:txBody>
      </p:sp>
      <p:pic>
        <p:nvPicPr>
          <p:cNvPr id="2" name="Picture 1"/>
          <p:cNvPicPr>
            <a:picLocks noChangeAspect="1"/>
          </p:cNvPicPr>
          <p:nvPr/>
        </p:nvPicPr>
        <p:blipFill>
          <a:blip r:embed="rId4"/>
          <a:stretch>
            <a:fillRect/>
          </a:stretch>
        </p:blipFill>
        <p:spPr>
          <a:xfrm>
            <a:off x="5715000" y="5402534"/>
            <a:ext cx="2667000" cy="1455466"/>
          </a:xfrm>
          <a:prstGeom prst="rect">
            <a:avLst/>
          </a:prstGeom>
        </p:spPr>
      </p:pic>
      <p:sp>
        <p:nvSpPr>
          <p:cNvPr id="6" name="TextBox 5">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3534638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box(in)">
                                      <p:cBhvr>
                                        <p:cTn id="7" dur="500"/>
                                        <p:tgtEl>
                                          <p:spTgt spid="74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4755">
                                            <p:txEl>
                                              <p:pRg st="1" end="1"/>
                                            </p:txEl>
                                          </p:spTgt>
                                        </p:tgtEl>
                                        <p:attrNameLst>
                                          <p:attrName>style.visibility</p:attrName>
                                        </p:attrNameLst>
                                      </p:cBhvr>
                                      <p:to>
                                        <p:strVal val="visible"/>
                                      </p:to>
                                    </p:set>
                                    <p:animEffect transition="in" filter="box(in)">
                                      <p:cBhvr>
                                        <p:cTn id="12" dur="500"/>
                                        <p:tgtEl>
                                          <p:spTgt spid="74755">
                                            <p:txEl>
                                              <p:pRg st="1" end="1"/>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74755">
                                            <p:txEl>
                                              <p:pRg st="2" end="2"/>
                                            </p:txEl>
                                          </p:spTgt>
                                        </p:tgtEl>
                                        <p:attrNameLst>
                                          <p:attrName>style.visibility</p:attrName>
                                        </p:attrNameLst>
                                      </p:cBhvr>
                                      <p:to>
                                        <p:strVal val="visible"/>
                                      </p:to>
                                    </p:set>
                                    <p:animEffect transition="in" filter="box(in)">
                                      <p:cBhvr>
                                        <p:cTn id="15" dur="500"/>
                                        <p:tgtEl>
                                          <p:spTgt spid="74755">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4755">
                                            <p:txEl>
                                              <p:pRg st="3" end="3"/>
                                            </p:txEl>
                                          </p:spTgt>
                                        </p:tgtEl>
                                        <p:attrNameLst>
                                          <p:attrName>style.visibility</p:attrName>
                                        </p:attrNameLst>
                                      </p:cBhvr>
                                      <p:to>
                                        <p:strVal val="visible"/>
                                      </p:to>
                                    </p:set>
                                    <p:animEffect transition="in" filter="box(in)">
                                      <p:cBhvr>
                                        <p:cTn id="18" dur="500"/>
                                        <p:tgtEl>
                                          <p:spTgt spid="74755">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74755">
                                            <p:txEl>
                                              <p:pRg st="4" end="4"/>
                                            </p:txEl>
                                          </p:spTgt>
                                        </p:tgtEl>
                                        <p:attrNameLst>
                                          <p:attrName>style.visibility</p:attrName>
                                        </p:attrNameLst>
                                      </p:cBhvr>
                                      <p:to>
                                        <p:strVal val="visible"/>
                                      </p:to>
                                    </p:set>
                                    <p:animEffect transition="in" filter="box(in)">
                                      <p:cBhvr>
                                        <p:cTn id="21" dur="500"/>
                                        <p:tgtEl>
                                          <p:spTgt spid="74755">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74755">
                                            <p:txEl>
                                              <p:pRg st="5" end="5"/>
                                            </p:txEl>
                                          </p:spTgt>
                                        </p:tgtEl>
                                        <p:attrNameLst>
                                          <p:attrName>style.visibility</p:attrName>
                                        </p:attrNameLst>
                                      </p:cBhvr>
                                      <p:to>
                                        <p:strVal val="visible"/>
                                      </p:to>
                                    </p:set>
                                    <p:animEffect transition="in" filter="box(in)">
                                      <p:cBhvr>
                                        <p:cTn id="24" dur="500"/>
                                        <p:tgtEl>
                                          <p:spTgt spid="74755">
                                            <p:txEl>
                                              <p:pRg st="5" end="5"/>
                                            </p:txEl>
                                          </p:spTgt>
                                        </p:tgtEl>
                                      </p:cBhvr>
                                    </p:animEffect>
                                  </p:childTnLst>
                                </p:cTn>
                              </p:par>
                              <p:par>
                                <p:cTn id="25" presetID="1"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uiExpand="1"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685800"/>
            <a:ext cx="9144000" cy="944563"/>
          </a:xfrm>
        </p:spPr>
        <p:txBody>
          <a:bodyPr/>
          <a:lstStyle/>
          <a:p>
            <a:pPr eaLnBrk="1" hangingPunct="1"/>
            <a:r>
              <a:rPr lang="en-US" altLang="en-US" dirty="0"/>
              <a:t>Remember “</a:t>
            </a:r>
            <a:r>
              <a:rPr lang="en-US" altLang="en-US" dirty="0">
                <a:hlinkClick r:id="rId3"/>
              </a:rPr>
              <a:t>Life is Good</a:t>
            </a:r>
            <a:r>
              <a:rPr lang="en-US" altLang="en-US" dirty="0"/>
              <a:t>”</a:t>
            </a:r>
            <a:endParaRPr lang="en-US" altLang="en-US" sz="2400" dirty="0"/>
          </a:p>
        </p:txBody>
      </p:sp>
      <p:sp>
        <p:nvSpPr>
          <p:cNvPr id="24580" name="Rectangle 3"/>
          <p:cNvSpPr>
            <a:spLocks noGrp="1" noChangeArrowheads="1"/>
          </p:cNvSpPr>
          <p:nvPr>
            <p:ph idx="1"/>
          </p:nvPr>
        </p:nvSpPr>
        <p:spPr>
          <a:xfrm>
            <a:off x="914400" y="1600200"/>
            <a:ext cx="8153400" cy="5257800"/>
          </a:xfrm>
        </p:spPr>
        <p:txBody>
          <a:bodyPr/>
          <a:lstStyle/>
          <a:p>
            <a:r>
              <a:rPr lang="en-US" dirty="0"/>
              <a:t>What do I want you to remember from today?</a:t>
            </a:r>
          </a:p>
          <a:p>
            <a:pPr lvl="1">
              <a:tabLst>
                <a:tab pos="1257300" algn="l"/>
              </a:tabLst>
            </a:pPr>
            <a:r>
              <a:rPr lang="en-US" dirty="0">
                <a:solidFill>
                  <a:srgbClr val="0070C0"/>
                </a:solidFill>
              </a:rPr>
              <a:t>L</a:t>
            </a:r>
            <a:r>
              <a:rPr lang="en-US" dirty="0"/>
              <a:t>	Love God and put and pay Him first</a:t>
            </a:r>
          </a:p>
          <a:p>
            <a:pPr lvl="1">
              <a:tabLst>
                <a:tab pos="1257300" algn="l"/>
              </a:tabLst>
            </a:pPr>
            <a:r>
              <a:rPr lang="en-US" dirty="0">
                <a:solidFill>
                  <a:srgbClr val="0070C0"/>
                </a:solidFill>
              </a:rPr>
              <a:t>I</a:t>
            </a:r>
            <a:r>
              <a:rPr lang="en-US" dirty="0"/>
              <a:t>	Invest wisely, consistent with your risk level</a:t>
            </a:r>
          </a:p>
          <a:p>
            <a:pPr lvl="1">
              <a:tabLst>
                <a:tab pos="1257300" algn="l"/>
              </a:tabLst>
            </a:pPr>
            <a:r>
              <a:rPr lang="en-US" dirty="0">
                <a:solidFill>
                  <a:srgbClr val="0070C0"/>
                </a:solidFill>
              </a:rPr>
              <a:t>F</a:t>
            </a:r>
            <a:r>
              <a:rPr lang="en-US" dirty="0"/>
              <a:t>	Find happiness in your spouse and family</a:t>
            </a:r>
          </a:p>
          <a:p>
            <a:pPr lvl="1">
              <a:tabLst>
                <a:tab pos="1257300" algn="l"/>
              </a:tabLst>
            </a:pPr>
            <a:r>
              <a:rPr lang="en-US" dirty="0">
                <a:solidFill>
                  <a:srgbClr val="0070C0"/>
                </a:solidFill>
              </a:rPr>
              <a:t>E</a:t>
            </a:r>
            <a:r>
              <a:rPr lang="en-US" dirty="0"/>
              <a:t>	Enjoy the journey and give back</a:t>
            </a:r>
          </a:p>
          <a:p>
            <a:pPr lvl="1">
              <a:tabLst>
                <a:tab pos="1257300" algn="l"/>
              </a:tabLst>
            </a:pPr>
            <a:endParaRPr lang="en-US" sz="1200" dirty="0"/>
          </a:p>
          <a:p>
            <a:pPr lvl="1">
              <a:tabLst>
                <a:tab pos="1257300" algn="l"/>
              </a:tabLst>
            </a:pPr>
            <a:r>
              <a:rPr lang="en-US" dirty="0">
                <a:solidFill>
                  <a:srgbClr val="0070C0"/>
                </a:solidFill>
              </a:rPr>
              <a:t>I</a:t>
            </a:r>
            <a:r>
              <a:rPr lang="en-US" dirty="0"/>
              <a:t>	Invest in yourself &amp; family for education/missions</a:t>
            </a:r>
          </a:p>
          <a:p>
            <a:pPr lvl="1">
              <a:tabLst>
                <a:tab pos="1257300" algn="l"/>
              </a:tabLst>
            </a:pPr>
            <a:r>
              <a:rPr lang="en-US" dirty="0">
                <a:solidFill>
                  <a:srgbClr val="0070C0"/>
                </a:solidFill>
              </a:rPr>
              <a:t>S</a:t>
            </a:r>
            <a:r>
              <a:rPr lang="en-US" dirty="0"/>
              <a:t>	Save 20%, build a reserve and save 15% for retirement </a:t>
            </a:r>
          </a:p>
          <a:p>
            <a:pPr lvl="1">
              <a:tabLst>
                <a:tab pos="1257300" algn="l"/>
              </a:tabLst>
            </a:pPr>
            <a:endParaRPr lang="en-US" sz="1200" dirty="0"/>
          </a:p>
          <a:p>
            <a:pPr lvl="1">
              <a:tabLst>
                <a:tab pos="1257300" algn="l"/>
              </a:tabLst>
            </a:pPr>
            <a:r>
              <a:rPr lang="en-US" dirty="0">
                <a:solidFill>
                  <a:srgbClr val="0070C0"/>
                </a:solidFill>
              </a:rPr>
              <a:t>G</a:t>
            </a:r>
            <a:r>
              <a:rPr lang="en-US" dirty="0"/>
              <a:t>	Get and stay out of debt</a:t>
            </a:r>
          </a:p>
          <a:p>
            <a:pPr lvl="1">
              <a:tabLst>
                <a:tab pos="1257300" algn="l"/>
              </a:tabLst>
            </a:pPr>
            <a:r>
              <a:rPr lang="en-US" dirty="0">
                <a:solidFill>
                  <a:srgbClr val="0070C0"/>
                </a:solidFill>
              </a:rPr>
              <a:t>O</a:t>
            </a:r>
            <a:r>
              <a:rPr lang="en-US" dirty="0"/>
              <a:t>	Organize yourself, know your vision, goals &amp; plans</a:t>
            </a:r>
          </a:p>
          <a:p>
            <a:pPr lvl="1">
              <a:tabLst>
                <a:tab pos="1257300" algn="l"/>
              </a:tabLst>
            </a:pPr>
            <a:r>
              <a:rPr lang="en-US" dirty="0">
                <a:solidFill>
                  <a:srgbClr val="0070C0"/>
                </a:solidFill>
              </a:rPr>
              <a:t>O</a:t>
            </a:r>
            <a:r>
              <a:rPr lang="en-US" dirty="0"/>
              <a:t>	Operate on a budget and protect yourself</a:t>
            </a:r>
          </a:p>
          <a:p>
            <a:pPr lvl="1">
              <a:tabLst>
                <a:tab pos="1257300" algn="l"/>
              </a:tabLst>
            </a:pPr>
            <a:r>
              <a:rPr lang="en-US" dirty="0">
                <a:solidFill>
                  <a:srgbClr val="0070C0"/>
                </a:solidFill>
              </a:rPr>
              <a:t>D</a:t>
            </a:r>
            <a:r>
              <a:rPr lang="en-US" dirty="0"/>
              <a:t>	Do good, be good, and become more like Christ </a:t>
            </a:r>
          </a:p>
          <a:p>
            <a:endParaRPr lang="en-US" altLang="en-US" dirty="0"/>
          </a:p>
        </p:txBody>
      </p:sp>
      <p:pic>
        <p:nvPicPr>
          <p:cNvPr id="2" name="Picture 1"/>
          <p:cNvPicPr>
            <a:picLocks noChangeAspect="1"/>
          </p:cNvPicPr>
          <p:nvPr/>
        </p:nvPicPr>
        <p:blipFill>
          <a:blip r:embed="rId4"/>
          <a:stretch>
            <a:fillRect/>
          </a:stretch>
        </p:blipFill>
        <p:spPr>
          <a:xfrm>
            <a:off x="20782" y="96559"/>
            <a:ext cx="1722284" cy="1122641"/>
          </a:xfrm>
          <a:prstGeom prst="rect">
            <a:avLst/>
          </a:prstGeom>
        </p:spPr>
      </p:pic>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a:t>
            </a:fld>
            <a:endParaRPr lang="en-US" dirty="0">
              <a:solidFill>
                <a:schemeClr val="tx1"/>
              </a:solidFill>
            </a:endParaRPr>
          </a:p>
        </p:txBody>
      </p:sp>
    </p:spTree>
    <p:extLst>
      <p:ext uri="{BB962C8B-B14F-4D97-AF65-F5344CB8AC3E}">
        <p14:creationId xmlns:p14="http://schemas.microsoft.com/office/powerpoint/2010/main" val="299251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58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580">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58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580">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580">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4580">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580">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580">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58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85800" y="685800"/>
            <a:ext cx="7772400" cy="914400"/>
          </a:xfrm>
          <a:ln>
            <a:noFill/>
            <a:miter lim="800000"/>
            <a:headEnd/>
            <a:tailEnd/>
          </a:ln>
        </p:spPr>
        <p:txBody>
          <a:bodyPr/>
          <a:lstStyle/>
          <a:p>
            <a:pPr eaLnBrk="1" hangingPunct="1"/>
            <a:r>
              <a:rPr lang="en-US" dirty="0"/>
              <a:t>Budgeting:  The Old Way</a:t>
            </a:r>
            <a:endParaRPr lang="en-US" sz="2400" dirty="0"/>
          </a:p>
        </p:txBody>
      </p:sp>
      <p:sp>
        <p:nvSpPr>
          <p:cNvPr id="112643" name="Text Box 3"/>
          <p:cNvSpPr txBox="1">
            <a:spLocks noChangeArrowheads="1"/>
          </p:cNvSpPr>
          <p:nvPr/>
        </p:nvSpPr>
        <p:spPr bwMode="auto">
          <a:xfrm>
            <a:off x="6553200" y="2457450"/>
            <a:ext cx="2133600" cy="971550"/>
          </a:xfrm>
          <a:prstGeom prst="rect">
            <a:avLst/>
          </a:prstGeom>
          <a:noFill/>
          <a:ln w="25400">
            <a:solidFill>
              <a:schemeClr val="accent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spcBef>
                <a:spcPct val="50000"/>
              </a:spcBef>
            </a:pPr>
            <a:r>
              <a:rPr lang="en-US" sz="2800" dirty="0">
                <a:solidFill>
                  <a:schemeClr val="tx1"/>
                </a:solidFill>
              </a:rPr>
              <a:t>Available for Savings</a:t>
            </a:r>
          </a:p>
        </p:txBody>
      </p:sp>
      <p:sp>
        <p:nvSpPr>
          <p:cNvPr id="112644" name="Line 4"/>
          <p:cNvSpPr>
            <a:spLocks noChangeShapeType="1"/>
          </p:cNvSpPr>
          <p:nvPr/>
        </p:nvSpPr>
        <p:spPr bwMode="auto">
          <a:xfrm>
            <a:off x="6096000" y="2971800"/>
            <a:ext cx="228600" cy="0"/>
          </a:xfrm>
          <a:prstGeom prst="line">
            <a:avLst/>
          </a:prstGeom>
          <a:noFill/>
          <a:ln w="25400">
            <a:solidFill>
              <a:schemeClr val="accent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2645" name="Line 5"/>
          <p:cNvSpPr>
            <a:spLocks noChangeShapeType="1"/>
          </p:cNvSpPr>
          <p:nvPr/>
        </p:nvSpPr>
        <p:spPr bwMode="auto">
          <a:xfrm>
            <a:off x="6096000" y="3048000"/>
            <a:ext cx="228600" cy="0"/>
          </a:xfrm>
          <a:prstGeom prst="line">
            <a:avLst/>
          </a:prstGeom>
          <a:noFill/>
          <a:ln w="25400">
            <a:solidFill>
              <a:schemeClr val="accent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2646" name="Oval 6"/>
          <p:cNvSpPr>
            <a:spLocks noChangeArrowheads="1"/>
          </p:cNvSpPr>
          <p:nvPr/>
        </p:nvSpPr>
        <p:spPr bwMode="auto">
          <a:xfrm>
            <a:off x="876300" y="5162550"/>
            <a:ext cx="7353300" cy="647700"/>
          </a:xfrm>
          <a:prstGeom prst="ellipse">
            <a:avLst/>
          </a:prstGeom>
          <a:noFill/>
          <a:ln w="38100">
            <a:solidFill>
              <a:schemeClr val="accent1"/>
            </a:solidFill>
            <a:round/>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dirty="0">
              <a:solidFill>
                <a:schemeClr val="tx1"/>
              </a:solidFill>
            </a:endParaRPr>
          </a:p>
        </p:txBody>
      </p:sp>
      <p:sp>
        <p:nvSpPr>
          <p:cNvPr id="112647" name="Text Box 7"/>
          <p:cNvSpPr txBox="1">
            <a:spLocks noChangeArrowheads="1"/>
          </p:cNvSpPr>
          <p:nvPr/>
        </p:nvSpPr>
        <p:spPr bwMode="auto">
          <a:xfrm>
            <a:off x="2895600" y="5181600"/>
            <a:ext cx="335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spcBef>
                <a:spcPct val="50000"/>
              </a:spcBef>
            </a:pPr>
            <a:r>
              <a:rPr lang="en-US" sz="3200" dirty="0">
                <a:solidFill>
                  <a:schemeClr val="tx1"/>
                </a:solidFill>
              </a:rPr>
              <a:t>Personal Goals</a:t>
            </a:r>
          </a:p>
        </p:txBody>
      </p:sp>
      <p:sp>
        <p:nvSpPr>
          <p:cNvPr id="112648" name="AutoShape 8"/>
          <p:cNvSpPr>
            <a:spLocks noChangeArrowheads="1"/>
          </p:cNvSpPr>
          <p:nvPr/>
        </p:nvSpPr>
        <p:spPr bwMode="auto">
          <a:xfrm>
            <a:off x="7467600" y="3505200"/>
            <a:ext cx="228600" cy="1733550"/>
          </a:xfrm>
          <a:prstGeom prst="downArrow">
            <a:avLst>
              <a:gd name="adj1" fmla="val 50000"/>
              <a:gd name="adj2" fmla="val 118735"/>
            </a:avLst>
          </a:prstGeom>
          <a:noFill/>
          <a:ln w="381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dirty="0">
              <a:solidFill>
                <a:schemeClr val="tx1"/>
              </a:solidFill>
            </a:endParaRPr>
          </a:p>
        </p:txBody>
      </p:sp>
      <p:sp>
        <p:nvSpPr>
          <p:cNvPr id="112649" name="Text Box 9"/>
          <p:cNvSpPr txBox="1">
            <a:spLocks noChangeArrowheads="1"/>
          </p:cNvSpPr>
          <p:nvPr/>
        </p:nvSpPr>
        <p:spPr bwMode="auto">
          <a:xfrm>
            <a:off x="609600" y="2457450"/>
            <a:ext cx="1295400" cy="969963"/>
          </a:xfrm>
          <a:prstGeom prst="rect">
            <a:avLst/>
          </a:prstGeom>
          <a:noFill/>
          <a:ln w="25400">
            <a:solidFill>
              <a:schemeClr val="accent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endParaRPr lang="en-US" sz="1400" dirty="0">
              <a:solidFill>
                <a:schemeClr val="tx1"/>
              </a:solidFill>
            </a:endParaRPr>
          </a:p>
          <a:p>
            <a:pPr algn="ctr" eaLnBrk="1" hangingPunct="1"/>
            <a:r>
              <a:rPr lang="en-US" sz="2800" dirty="0">
                <a:solidFill>
                  <a:schemeClr val="tx1"/>
                </a:solidFill>
              </a:rPr>
              <a:t>Income</a:t>
            </a:r>
          </a:p>
          <a:p>
            <a:pPr eaLnBrk="1" hangingPunct="1"/>
            <a:endParaRPr lang="en-US" sz="1400" dirty="0">
              <a:solidFill>
                <a:schemeClr val="tx1"/>
              </a:solidFill>
            </a:endParaRPr>
          </a:p>
        </p:txBody>
      </p:sp>
      <p:sp>
        <p:nvSpPr>
          <p:cNvPr id="112650" name="Text Box 10"/>
          <p:cNvSpPr txBox="1">
            <a:spLocks noChangeArrowheads="1"/>
          </p:cNvSpPr>
          <p:nvPr/>
        </p:nvSpPr>
        <p:spPr bwMode="auto">
          <a:xfrm>
            <a:off x="4267200" y="2459038"/>
            <a:ext cx="1600200" cy="969962"/>
          </a:xfrm>
          <a:prstGeom prst="rect">
            <a:avLst/>
          </a:prstGeom>
          <a:noFill/>
          <a:ln w="25400">
            <a:solidFill>
              <a:schemeClr val="accent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endParaRPr lang="en-US" sz="1400" dirty="0">
              <a:solidFill>
                <a:schemeClr val="tx1"/>
              </a:solidFill>
            </a:endParaRPr>
          </a:p>
          <a:p>
            <a:pPr algn="ctr" eaLnBrk="1" hangingPunct="1"/>
            <a:r>
              <a:rPr lang="en-US" sz="2800" dirty="0">
                <a:solidFill>
                  <a:schemeClr val="tx1"/>
                </a:solidFill>
              </a:rPr>
              <a:t>Expenses</a:t>
            </a:r>
          </a:p>
          <a:p>
            <a:pPr eaLnBrk="1" hangingPunct="1"/>
            <a:endParaRPr lang="en-US" sz="1400" dirty="0">
              <a:solidFill>
                <a:schemeClr val="tx1"/>
              </a:solidFill>
            </a:endParaRPr>
          </a:p>
        </p:txBody>
      </p:sp>
      <p:sp>
        <p:nvSpPr>
          <p:cNvPr id="112651" name="Line 11"/>
          <p:cNvSpPr>
            <a:spLocks noChangeShapeType="1"/>
          </p:cNvSpPr>
          <p:nvPr/>
        </p:nvSpPr>
        <p:spPr bwMode="auto">
          <a:xfrm>
            <a:off x="2057400" y="2971800"/>
            <a:ext cx="228600" cy="0"/>
          </a:xfrm>
          <a:prstGeom prst="line">
            <a:avLst/>
          </a:prstGeom>
          <a:noFill/>
          <a:ln w="25400">
            <a:solidFill>
              <a:schemeClr val="accent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2652" name="Text Box 12"/>
          <p:cNvSpPr txBox="1">
            <a:spLocks noChangeArrowheads="1"/>
          </p:cNvSpPr>
          <p:nvPr/>
        </p:nvSpPr>
        <p:spPr bwMode="auto">
          <a:xfrm>
            <a:off x="2438400" y="2459038"/>
            <a:ext cx="1295400" cy="969962"/>
          </a:xfrm>
          <a:prstGeom prst="rect">
            <a:avLst/>
          </a:prstGeom>
          <a:noFill/>
          <a:ln w="25400">
            <a:solidFill>
              <a:schemeClr val="accent1"/>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endParaRPr lang="en-US" sz="1400" dirty="0">
              <a:solidFill>
                <a:schemeClr val="tx1"/>
              </a:solidFill>
            </a:endParaRPr>
          </a:p>
          <a:p>
            <a:pPr algn="ctr" eaLnBrk="1" hangingPunct="1"/>
            <a:r>
              <a:rPr lang="en-US" sz="2800" dirty="0">
                <a:solidFill>
                  <a:schemeClr val="tx1"/>
                </a:solidFill>
              </a:rPr>
              <a:t>Tithing</a:t>
            </a:r>
          </a:p>
          <a:p>
            <a:pPr eaLnBrk="1" hangingPunct="1"/>
            <a:endParaRPr lang="en-US" sz="1400" dirty="0">
              <a:solidFill>
                <a:schemeClr val="tx1"/>
              </a:solidFill>
            </a:endParaRPr>
          </a:p>
        </p:txBody>
      </p:sp>
      <p:sp>
        <p:nvSpPr>
          <p:cNvPr id="112653" name="Line 13"/>
          <p:cNvSpPr>
            <a:spLocks noChangeShapeType="1"/>
          </p:cNvSpPr>
          <p:nvPr/>
        </p:nvSpPr>
        <p:spPr bwMode="auto">
          <a:xfrm>
            <a:off x="3886200" y="2971800"/>
            <a:ext cx="228600" cy="0"/>
          </a:xfrm>
          <a:prstGeom prst="line">
            <a:avLst/>
          </a:prstGeom>
          <a:noFill/>
          <a:ln w="25400">
            <a:solidFill>
              <a:schemeClr val="accent1"/>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45070" name="TextBox 1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EF7914E2-E44C-469D-8FF8-0DAEA6B96F50}" type="slidenum">
              <a:rPr lang="en-US" sz="1400">
                <a:solidFill>
                  <a:schemeClr val="tx1"/>
                </a:solidFill>
              </a:rPr>
              <a:pPr algn="ctr" eaLnBrk="1" hangingPunct="1"/>
              <a:t>30</a:t>
            </a:fld>
            <a:endParaRPr lang="en-US" dirty="0">
              <a:solidFill>
                <a:schemeClr val="tx1"/>
              </a:solidFill>
            </a:endParaRPr>
          </a:p>
        </p:txBody>
      </p:sp>
      <p:pic>
        <p:nvPicPr>
          <p:cNvPr id="3" name="Picture 2"/>
          <p:cNvPicPr>
            <a:picLocks noChangeAspect="1"/>
          </p:cNvPicPr>
          <p:nvPr/>
        </p:nvPicPr>
        <p:blipFill>
          <a:blip r:embed="rId2"/>
          <a:stretch>
            <a:fillRect/>
          </a:stretch>
        </p:blipFill>
        <p:spPr>
          <a:xfrm>
            <a:off x="64431" y="117330"/>
            <a:ext cx="1623738" cy="2176030"/>
          </a:xfrm>
          <a:prstGeom prst="rect">
            <a:avLst/>
          </a:prstGeom>
        </p:spPr>
      </p:pic>
      <p:sp>
        <p:nvSpPr>
          <p:cNvPr id="16" name="TextBox 15">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28106770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2649"/>
                                        </p:tgtEl>
                                        <p:attrNameLst>
                                          <p:attrName>style.visibility</p:attrName>
                                        </p:attrNameLst>
                                      </p:cBhvr>
                                      <p:to>
                                        <p:strVal val="visible"/>
                                      </p:to>
                                    </p:set>
                                    <p:animEffect transition="in" filter="wipe(left)">
                                      <p:cBhvr>
                                        <p:cTn id="7" dur="500"/>
                                        <p:tgtEl>
                                          <p:spTgt spid="112649"/>
                                        </p:tgtEl>
                                      </p:cBhvr>
                                    </p:animEffect>
                                  </p:childTnLst>
                                </p:cTn>
                              </p:par>
                              <p:par>
                                <p:cTn id="8" presetID="1"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par>
                          <p:cTn id="10" fill="hold">
                            <p:stCondLst>
                              <p:cond delay="500"/>
                            </p:stCondLst>
                            <p:childTnLst>
                              <p:par>
                                <p:cTn id="11" presetID="22" presetClass="entr" presetSubtype="8" fill="hold" grpId="0" nodeType="afterEffect">
                                  <p:stCondLst>
                                    <p:cond delay="500"/>
                                  </p:stCondLst>
                                  <p:childTnLst>
                                    <p:set>
                                      <p:cBhvr>
                                        <p:cTn id="12" dur="1" fill="hold">
                                          <p:stCondLst>
                                            <p:cond delay="0"/>
                                          </p:stCondLst>
                                        </p:cTn>
                                        <p:tgtEl>
                                          <p:spTgt spid="112651"/>
                                        </p:tgtEl>
                                        <p:attrNameLst>
                                          <p:attrName>style.visibility</p:attrName>
                                        </p:attrNameLst>
                                      </p:cBhvr>
                                      <p:to>
                                        <p:strVal val="visible"/>
                                      </p:to>
                                    </p:set>
                                    <p:animEffect transition="in" filter="wipe(left)">
                                      <p:cBhvr>
                                        <p:cTn id="13" dur="500"/>
                                        <p:tgtEl>
                                          <p:spTgt spid="112651"/>
                                        </p:tgtEl>
                                      </p:cBhvr>
                                    </p:animEffect>
                                  </p:childTnLst>
                                </p:cTn>
                              </p:par>
                            </p:childTnLst>
                          </p:cTn>
                        </p:par>
                        <p:par>
                          <p:cTn id="14" fill="hold">
                            <p:stCondLst>
                              <p:cond delay="1500"/>
                            </p:stCondLst>
                            <p:childTnLst>
                              <p:par>
                                <p:cTn id="15" presetID="22" presetClass="entr" presetSubtype="8" fill="hold" grpId="0" nodeType="afterEffect">
                                  <p:stCondLst>
                                    <p:cond delay="500"/>
                                  </p:stCondLst>
                                  <p:childTnLst>
                                    <p:set>
                                      <p:cBhvr>
                                        <p:cTn id="16" dur="1" fill="hold">
                                          <p:stCondLst>
                                            <p:cond delay="0"/>
                                          </p:stCondLst>
                                        </p:cTn>
                                        <p:tgtEl>
                                          <p:spTgt spid="112652"/>
                                        </p:tgtEl>
                                        <p:attrNameLst>
                                          <p:attrName>style.visibility</p:attrName>
                                        </p:attrNameLst>
                                      </p:cBhvr>
                                      <p:to>
                                        <p:strVal val="visible"/>
                                      </p:to>
                                    </p:set>
                                    <p:animEffect transition="in" filter="wipe(left)">
                                      <p:cBhvr>
                                        <p:cTn id="17" dur="500"/>
                                        <p:tgtEl>
                                          <p:spTgt spid="112652"/>
                                        </p:tgtEl>
                                      </p:cBhvr>
                                    </p:animEffect>
                                  </p:childTnLst>
                                </p:cTn>
                              </p:par>
                            </p:childTnLst>
                          </p:cTn>
                        </p:par>
                        <p:par>
                          <p:cTn id="18" fill="hold">
                            <p:stCondLst>
                              <p:cond delay="2500"/>
                            </p:stCondLst>
                            <p:childTnLst>
                              <p:par>
                                <p:cTn id="19" presetID="22" presetClass="entr" presetSubtype="8" fill="hold" grpId="0" nodeType="afterEffect">
                                  <p:stCondLst>
                                    <p:cond delay="500"/>
                                  </p:stCondLst>
                                  <p:childTnLst>
                                    <p:set>
                                      <p:cBhvr>
                                        <p:cTn id="20" dur="1" fill="hold">
                                          <p:stCondLst>
                                            <p:cond delay="0"/>
                                          </p:stCondLst>
                                        </p:cTn>
                                        <p:tgtEl>
                                          <p:spTgt spid="112653"/>
                                        </p:tgtEl>
                                        <p:attrNameLst>
                                          <p:attrName>style.visibility</p:attrName>
                                        </p:attrNameLst>
                                      </p:cBhvr>
                                      <p:to>
                                        <p:strVal val="visible"/>
                                      </p:to>
                                    </p:set>
                                    <p:animEffect transition="in" filter="wipe(left)">
                                      <p:cBhvr>
                                        <p:cTn id="21" dur="500"/>
                                        <p:tgtEl>
                                          <p:spTgt spid="112653"/>
                                        </p:tgtEl>
                                      </p:cBhvr>
                                    </p:animEffect>
                                  </p:childTnLst>
                                </p:cTn>
                              </p:par>
                            </p:childTnLst>
                          </p:cTn>
                        </p:par>
                        <p:par>
                          <p:cTn id="22" fill="hold">
                            <p:stCondLst>
                              <p:cond delay="3500"/>
                            </p:stCondLst>
                            <p:childTnLst>
                              <p:par>
                                <p:cTn id="23" presetID="22" presetClass="entr" presetSubtype="8" fill="hold" grpId="0" nodeType="afterEffect">
                                  <p:stCondLst>
                                    <p:cond delay="500"/>
                                  </p:stCondLst>
                                  <p:childTnLst>
                                    <p:set>
                                      <p:cBhvr>
                                        <p:cTn id="24" dur="1" fill="hold">
                                          <p:stCondLst>
                                            <p:cond delay="0"/>
                                          </p:stCondLst>
                                        </p:cTn>
                                        <p:tgtEl>
                                          <p:spTgt spid="112650"/>
                                        </p:tgtEl>
                                        <p:attrNameLst>
                                          <p:attrName>style.visibility</p:attrName>
                                        </p:attrNameLst>
                                      </p:cBhvr>
                                      <p:to>
                                        <p:strVal val="visible"/>
                                      </p:to>
                                    </p:set>
                                    <p:animEffect transition="in" filter="wipe(left)">
                                      <p:cBhvr>
                                        <p:cTn id="25" dur="500"/>
                                        <p:tgtEl>
                                          <p:spTgt spid="112650"/>
                                        </p:tgtEl>
                                      </p:cBhvr>
                                    </p:animEffect>
                                  </p:childTnLst>
                                </p:cTn>
                              </p:par>
                            </p:childTnLst>
                          </p:cTn>
                        </p:par>
                        <p:par>
                          <p:cTn id="26" fill="hold">
                            <p:stCondLst>
                              <p:cond delay="4500"/>
                            </p:stCondLst>
                            <p:childTnLst>
                              <p:par>
                                <p:cTn id="27" presetID="4" presetClass="entr" presetSubtype="16" fill="hold" grpId="0" nodeType="afterEffect">
                                  <p:stCondLst>
                                    <p:cond delay="500"/>
                                  </p:stCondLst>
                                  <p:childTnLst>
                                    <p:set>
                                      <p:cBhvr>
                                        <p:cTn id="28" dur="1" fill="hold">
                                          <p:stCondLst>
                                            <p:cond delay="0"/>
                                          </p:stCondLst>
                                        </p:cTn>
                                        <p:tgtEl>
                                          <p:spTgt spid="112644"/>
                                        </p:tgtEl>
                                        <p:attrNameLst>
                                          <p:attrName>style.visibility</p:attrName>
                                        </p:attrNameLst>
                                      </p:cBhvr>
                                      <p:to>
                                        <p:strVal val="visible"/>
                                      </p:to>
                                    </p:set>
                                    <p:animEffect transition="in" filter="box(in)">
                                      <p:cBhvr>
                                        <p:cTn id="29" dur="500"/>
                                        <p:tgtEl>
                                          <p:spTgt spid="112644"/>
                                        </p:tgtEl>
                                      </p:cBhvr>
                                    </p:animEffect>
                                  </p:childTnLst>
                                </p:cTn>
                              </p:par>
                              <p:par>
                                <p:cTn id="30" presetID="4" presetClass="entr" presetSubtype="16" fill="hold" grpId="0" nodeType="withEffect">
                                  <p:stCondLst>
                                    <p:cond delay="0"/>
                                  </p:stCondLst>
                                  <p:childTnLst>
                                    <p:set>
                                      <p:cBhvr>
                                        <p:cTn id="31" dur="1" fill="hold">
                                          <p:stCondLst>
                                            <p:cond delay="0"/>
                                          </p:stCondLst>
                                        </p:cTn>
                                        <p:tgtEl>
                                          <p:spTgt spid="112645"/>
                                        </p:tgtEl>
                                        <p:attrNameLst>
                                          <p:attrName>style.visibility</p:attrName>
                                        </p:attrNameLst>
                                      </p:cBhvr>
                                      <p:to>
                                        <p:strVal val="visible"/>
                                      </p:to>
                                    </p:set>
                                    <p:animEffect transition="in" filter="box(in)">
                                      <p:cBhvr>
                                        <p:cTn id="32" dur="500"/>
                                        <p:tgtEl>
                                          <p:spTgt spid="112645"/>
                                        </p:tgtEl>
                                      </p:cBhvr>
                                    </p:animEffect>
                                  </p:childTnLst>
                                </p:cTn>
                              </p:par>
                            </p:childTnLst>
                          </p:cTn>
                        </p:par>
                        <p:par>
                          <p:cTn id="33" fill="hold">
                            <p:stCondLst>
                              <p:cond delay="5500"/>
                            </p:stCondLst>
                            <p:childTnLst>
                              <p:par>
                                <p:cTn id="34" presetID="4" presetClass="entr" presetSubtype="16" fill="hold" grpId="0" nodeType="afterEffect">
                                  <p:stCondLst>
                                    <p:cond delay="500"/>
                                  </p:stCondLst>
                                  <p:childTnLst>
                                    <p:set>
                                      <p:cBhvr>
                                        <p:cTn id="35" dur="1" fill="hold">
                                          <p:stCondLst>
                                            <p:cond delay="0"/>
                                          </p:stCondLst>
                                        </p:cTn>
                                        <p:tgtEl>
                                          <p:spTgt spid="112643"/>
                                        </p:tgtEl>
                                        <p:attrNameLst>
                                          <p:attrName>style.visibility</p:attrName>
                                        </p:attrNameLst>
                                      </p:cBhvr>
                                      <p:to>
                                        <p:strVal val="visible"/>
                                      </p:to>
                                    </p:set>
                                    <p:animEffect transition="in" filter="box(in)">
                                      <p:cBhvr>
                                        <p:cTn id="36" dur="500"/>
                                        <p:tgtEl>
                                          <p:spTgt spid="112643"/>
                                        </p:tgtEl>
                                      </p:cBhvr>
                                    </p:animEffect>
                                  </p:childTnLst>
                                </p:cTn>
                              </p:par>
                            </p:childTnLst>
                          </p:cTn>
                        </p:par>
                        <p:par>
                          <p:cTn id="37" fill="hold">
                            <p:stCondLst>
                              <p:cond delay="6500"/>
                            </p:stCondLst>
                            <p:childTnLst>
                              <p:par>
                                <p:cTn id="38" presetID="22" presetClass="entr" presetSubtype="1" fill="hold" grpId="0" nodeType="afterEffect">
                                  <p:stCondLst>
                                    <p:cond delay="500"/>
                                  </p:stCondLst>
                                  <p:childTnLst>
                                    <p:set>
                                      <p:cBhvr>
                                        <p:cTn id="39" dur="1" fill="hold">
                                          <p:stCondLst>
                                            <p:cond delay="0"/>
                                          </p:stCondLst>
                                        </p:cTn>
                                        <p:tgtEl>
                                          <p:spTgt spid="112648"/>
                                        </p:tgtEl>
                                        <p:attrNameLst>
                                          <p:attrName>style.visibility</p:attrName>
                                        </p:attrNameLst>
                                      </p:cBhvr>
                                      <p:to>
                                        <p:strVal val="visible"/>
                                      </p:to>
                                    </p:set>
                                    <p:animEffect transition="in" filter="wipe(up)">
                                      <p:cBhvr>
                                        <p:cTn id="40" dur="500"/>
                                        <p:tgtEl>
                                          <p:spTgt spid="112648"/>
                                        </p:tgtEl>
                                      </p:cBhvr>
                                    </p:animEffect>
                                  </p:childTnLst>
                                </p:cTn>
                              </p:par>
                            </p:childTnLst>
                          </p:cTn>
                        </p:par>
                        <p:par>
                          <p:cTn id="41" fill="hold">
                            <p:stCondLst>
                              <p:cond delay="7500"/>
                            </p:stCondLst>
                            <p:childTnLst>
                              <p:par>
                                <p:cTn id="42" presetID="5" presetClass="entr" presetSubtype="10" fill="hold" grpId="0" nodeType="afterEffect">
                                  <p:stCondLst>
                                    <p:cond delay="500"/>
                                  </p:stCondLst>
                                  <p:childTnLst>
                                    <p:set>
                                      <p:cBhvr>
                                        <p:cTn id="43" dur="1" fill="hold">
                                          <p:stCondLst>
                                            <p:cond delay="0"/>
                                          </p:stCondLst>
                                        </p:cTn>
                                        <p:tgtEl>
                                          <p:spTgt spid="112646"/>
                                        </p:tgtEl>
                                        <p:attrNameLst>
                                          <p:attrName>style.visibility</p:attrName>
                                        </p:attrNameLst>
                                      </p:cBhvr>
                                      <p:to>
                                        <p:strVal val="visible"/>
                                      </p:to>
                                    </p:set>
                                    <p:animEffect transition="in" filter="checkerboard(across)">
                                      <p:cBhvr>
                                        <p:cTn id="44" dur="500"/>
                                        <p:tgtEl>
                                          <p:spTgt spid="112646"/>
                                        </p:tgtEl>
                                      </p:cBhvr>
                                    </p:animEffect>
                                  </p:childTnLst>
                                </p:cTn>
                              </p:par>
                              <p:par>
                                <p:cTn id="45" presetID="5" presetClass="entr" presetSubtype="10" fill="hold" grpId="0" nodeType="withEffect">
                                  <p:stCondLst>
                                    <p:cond delay="0"/>
                                  </p:stCondLst>
                                  <p:childTnLst>
                                    <p:set>
                                      <p:cBhvr>
                                        <p:cTn id="46" dur="1" fill="hold">
                                          <p:stCondLst>
                                            <p:cond delay="0"/>
                                          </p:stCondLst>
                                        </p:cTn>
                                        <p:tgtEl>
                                          <p:spTgt spid="112647"/>
                                        </p:tgtEl>
                                        <p:attrNameLst>
                                          <p:attrName>style.visibility</p:attrName>
                                        </p:attrNameLst>
                                      </p:cBhvr>
                                      <p:to>
                                        <p:strVal val="visible"/>
                                      </p:to>
                                    </p:set>
                                    <p:animEffect transition="in" filter="checkerboard(across)">
                                      <p:cBhvr>
                                        <p:cTn id="47" dur="500"/>
                                        <p:tgtEl>
                                          <p:spTgt spid="1126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animBg="1"/>
      <p:bldP spid="112644" grpId="0" animBg="1"/>
      <p:bldP spid="112645" grpId="0" animBg="1"/>
      <p:bldP spid="112646" grpId="0" animBg="1"/>
      <p:bldP spid="112647" grpId="0"/>
      <p:bldP spid="112648" grpId="0" animBg="1"/>
      <p:bldP spid="112649" grpId="0" animBg="1"/>
      <p:bldP spid="112650" grpId="0" animBg="1"/>
      <p:bldP spid="112651" grpId="0" animBg="1"/>
      <p:bldP spid="112652" grpId="0" animBg="1"/>
      <p:bldP spid="11265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200" y="68849"/>
            <a:ext cx="1905000" cy="1302751"/>
          </a:xfrm>
          <a:prstGeom prst="rect">
            <a:avLst/>
          </a:prstGeom>
        </p:spPr>
      </p:pic>
      <p:sp>
        <p:nvSpPr>
          <p:cNvPr id="46082" name="Rectangle 2"/>
          <p:cNvSpPr>
            <a:spLocks noGrp="1" noChangeArrowheads="1"/>
          </p:cNvSpPr>
          <p:nvPr>
            <p:ph type="title"/>
          </p:nvPr>
        </p:nvSpPr>
        <p:spPr>
          <a:xfrm>
            <a:off x="685800" y="700088"/>
            <a:ext cx="7772400" cy="914400"/>
          </a:xfrm>
          <a:ln>
            <a:noFill/>
            <a:miter lim="800000"/>
            <a:headEnd/>
            <a:tailEnd/>
          </a:ln>
        </p:spPr>
        <p:txBody>
          <a:bodyPr/>
          <a:lstStyle/>
          <a:p>
            <a:pPr eaLnBrk="1" hangingPunct="1"/>
            <a:r>
              <a:rPr lang="en-US" dirty="0"/>
              <a:t>Budgeting:  The Better Way</a:t>
            </a:r>
          </a:p>
        </p:txBody>
      </p:sp>
      <p:sp>
        <p:nvSpPr>
          <p:cNvPr id="113667" name="Line 3"/>
          <p:cNvSpPr>
            <a:spLocks noChangeShapeType="1"/>
          </p:cNvSpPr>
          <p:nvPr/>
        </p:nvSpPr>
        <p:spPr bwMode="auto">
          <a:xfrm>
            <a:off x="7315200" y="2743200"/>
            <a:ext cx="228600" cy="0"/>
          </a:xfrm>
          <a:prstGeom prst="line">
            <a:avLst/>
          </a:prstGeom>
          <a:noFill/>
          <a:ln w="25400">
            <a:solidFill>
              <a:srgbClr val="3399FF"/>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3668" name="Line 4"/>
          <p:cNvSpPr>
            <a:spLocks noChangeShapeType="1"/>
          </p:cNvSpPr>
          <p:nvPr/>
        </p:nvSpPr>
        <p:spPr bwMode="auto">
          <a:xfrm>
            <a:off x="7315200" y="2819400"/>
            <a:ext cx="228600" cy="0"/>
          </a:xfrm>
          <a:prstGeom prst="line">
            <a:avLst/>
          </a:prstGeom>
          <a:noFill/>
          <a:ln w="25400">
            <a:solidFill>
              <a:srgbClr val="3399FF"/>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3669" name="Text Box 5"/>
          <p:cNvSpPr txBox="1">
            <a:spLocks noChangeArrowheads="1"/>
          </p:cNvSpPr>
          <p:nvPr/>
        </p:nvSpPr>
        <p:spPr bwMode="auto">
          <a:xfrm>
            <a:off x="152400" y="2244725"/>
            <a:ext cx="1295400" cy="1184275"/>
          </a:xfrm>
          <a:prstGeom prst="rect">
            <a:avLst/>
          </a:prstGeom>
          <a:noFill/>
          <a:ln w="254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endParaRPr lang="en-US" sz="1800" dirty="0">
              <a:solidFill>
                <a:schemeClr val="tx1"/>
              </a:solidFill>
            </a:endParaRPr>
          </a:p>
          <a:p>
            <a:pPr algn="ctr" eaLnBrk="1" hangingPunct="1"/>
            <a:r>
              <a:rPr lang="en-US" sz="2800" dirty="0">
                <a:solidFill>
                  <a:schemeClr val="tx1"/>
                </a:solidFill>
              </a:rPr>
              <a:t>Income</a:t>
            </a:r>
          </a:p>
          <a:p>
            <a:pPr eaLnBrk="1" hangingPunct="1"/>
            <a:endParaRPr lang="en-US" dirty="0">
              <a:solidFill>
                <a:schemeClr val="tx1"/>
              </a:solidFill>
            </a:endParaRPr>
          </a:p>
        </p:txBody>
      </p:sp>
      <p:sp>
        <p:nvSpPr>
          <p:cNvPr id="113670" name="Text Box 6"/>
          <p:cNvSpPr txBox="1">
            <a:spLocks noChangeArrowheads="1"/>
          </p:cNvSpPr>
          <p:nvPr/>
        </p:nvSpPr>
        <p:spPr bwMode="auto">
          <a:xfrm>
            <a:off x="5638800" y="2244725"/>
            <a:ext cx="1600200" cy="1184275"/>
          </a:xfrm>
          <a:prstGeom prst="rect">
            <a:avLst/>
          </a:prstGeom>
          <a:noFill/>
          <a:ln w="254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endParaRPr lang="en-US" sz="1400" dirty="0">
              <a:solidFill>
                <a:schemeClr val="tx1"/>
              </a:solidFill>
            </a:endParaRPr>
          </a:p>
          <a:p>
            <a:pPr algn="ctr" eaLnBrk="1" hangingPunct="1"/>
            <a:r>
              <a:rPr lang="en-US" sz="2800" dirty="0">
                <a:solidFill>
                  <a:schemeClr val="tx1"/>
                </a:solidFill>
              </a:rPr>
              <a:t>Expenses</a:t>
            </a:r>
          </a:p>
          <a:p>
            <a:pPr eaLnBrk="1" hangingPunct="1"/>
            <a:endParaRPr lang="en-US" sz="2800" dirty="0">
              <a:solidFill>
                <a:schemeClr val="tx1"/>
              </a:solidFill>
            </a:endParaRPr>
          </a:p>
        </p:txBody>
      </p:sp>
      <p:sp>
        <p:nvSpPr>
          <p:cNvPr id="113671" name="Oval 7"/>
          <p:cNvSpPr>
            <a:spLocks noChangeArrowheads="1"/>
          </p:cNvSpPr>
          <p:nvPr/>
        </p:nvSpPr>
        <p:spPr bwMode="auto">
          <a:xfrm>
            <a:off x="876300" y="5238750"/>
            <a:ext cx="7277100" cy="647700"/>
          </a:xfrm>
          <a:prstGeom prst="ellipse">
            <a:avLst/>
          </a:prstGeom>
          <a:noFill/>
          <a:ln w="38100">
            <a:solidFill>
              <a:srgbClr val="3399FF"/>
            </a:solidFill>
            <a:round/>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dirty="0">
              <a:solidFill>
                <a:schemeClr val="tx1"/>
              </a:solidFill>
            </a:endParaRPr>
          </a:p>
        </p:txBody>
      </p:sp>
      <p:sp>
        <p:nvSpPr>
          <p:cNvPr id="113672" name="Text Box 8"/>
          <p:cNvSpPr txBox="1">
            <a:spLocks noChangeArrowheads="1"/>
          </p:cNvSpPr>
          <p:nvPr/>
        </p:nvSpPr>
        <p:spPr bwMode="auto">
          <a:xfrm>
            <a:off x="2895600" y="5257800"/>
            <a:ext cx="335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type="none" w="lg" len="me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eaLnBrk="1" hangingPunct="1">
              <a:spcBef>
                <a:spcPct val="50000"/>
              </a:spcBef>
            </a:pPr>
            <a:r>
              <a:rPr lang="en-US" sz="3200" dirty="0">
                <a:solidFill>
                  <a:schemeClr val="tx1"/>
                </a:solidFill>
              </a:rPr>
              <a:t>Personal Goals</a:t>
            </a:r>
          </a:p>
        </p:txBody>
      </p:sp>
      <p:sp>
        <p:nvSpPr>
          <p:cNvPr id="113673" name="AutoShape 9"/>
          <p:cNvSpPr>
            <a:spLocks noChangeArrowheads="1"/>
          </p:cNvSpPr>
          <p:nvPr/>
        </p:nvSpPr>
        <p:spPr bwMode="auto">
          <a:xfrm>
            <a:off x="7859713" y="3479800"/>
            <a:ext cx="446087" cy="1778000"/>
          </a:xfrm>
          <a:prstGeom prst="downArrow">
            <a:avLst>
              <a:gd name="adj1" fmla="val 43046"/>
              <a:gd name="adj2" fmla="val 131161"/>
            </a:avLst>
          </a:prstGeom>
          <a:noFill/>
          <a:ln w="38100">
            <a:solidFill>
              <a:srgbClr val="66FF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dirty="0">
              <a:solidFill>
                <a:schemeClr val="tx1"/>
              </a:solidFill>
            </a:endParaRPr>
          </a:p>
        </p:txBody>
      </p:sp>
      <p:sp>
        <p:nvSpPr>
          <p:cNvPr id="113674" name="Text Box 10"/>
          <p:cNvSpPr txBox="1">
            <a:spLocks noChangeArrowheads="1"/>
          </p:cNvSpPr>
          <p:nvPr/>
        </p:nvSpPr>
        <p:spPr bwMode="auto">
          <a:xfrm>
            <a:off x="7696200" y="2276475"/>
            <a:ext cx="1219200" cy="1152525"/>
          </a:xfrm>
          <a:prstGeom prst="rect">
            <a:avLst/>
          </a:prstGeom>
          <a:noFill/>
          <a:ln w="254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r>
              <a:rPr lang="en-US" dirty="0">
                <a:solidFill>
                  <a:schemeClr val="tx1"/>
                </a:solidFill>
              </a:rPr>
              <a:t>Other</a:t>
            </a:r>
          </a:p>
          <a:p>
            <a:pPr algn="ctr" eaLnBrk="1" hangingPunct="1"/>
            <a:r>
              <a:rPr lang="en-US" dirty="0">
                <a:solidFill>
                  <a:schemeClr val="tx1"/>
                </a:solidFill>
              </a:rPr>
              <a:t>Savings</a:t>
            </a:r>
          </a:p>
          <a:p>
            <a:pPr eaLnBrk="1" hangingPunct="1"/>
            <a:endParaRPr lang="en-US" sz="2000" dirty="0">
              <a:solidFill>
                <a:schemeClr val="tx1"/>
              </a:solidFill>
            </a:endParaRPr>
          </a:p>
        </p:txBody>
      </p:sp>
      <p:sp>
        <p:nvSpPr>
          <p:cNvPr id="113675" name="Text Box 11"/>
          <p:cNvSpPr txBox="1">
            <a:spLocks noChangeArrowheads="1"/>
          </p:cNvSpPr>
          <p:nvPr/>
        </p:nvSpPr>
        <p:spPr bwMode="auto">
          <a:xfrm>
            <a:off x="1866900" y="2244725"/>
            <a:ext cx="1676400" cy="1169551"/>
          </a:xfrm>
          <a:prstGeom prst="rect">
            <a:avLst/>
          </a:prstGeom>
          <a:noFill/>
          <a:ln w="254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r>
              <a:rPr lang="en-US" sz="2800" dirty="0">
                <a:solidFill>
                  <a:schemeClr val="tx1"/>
                </a:solidFill>
              </a:rPr>
              <a:t>Pay the</a:t>
            </a:r>
            <a:r>
              <a:rPr lang="en-US" dirty="0">
                <a:solidFill>
                  <a:schemeClr val="tx1"/>
                </a:solidFill>
              </a:rPr>
              <a:t> </a:t>
            </a:r>
          </a:p>
          <a:p>
            <a:pPr algn="ctr" eaLnBrk="1" hangingPunct="1"/>
            <a:r>
              <a:rPr lang="en-US" sz="2800" dirty="0">
                <a:solidFill>
                  <a:schemeClr val="tx1"/>
                </a:solidFill>
              </a:rPr>
              <a:t>Lord First</a:t>
            </a:r>
          </a:p>
          <a:p>
            <a:pPr eaLnBrk="1" hangingPunct="1"/>
            <a:endParaRPr lang="en-US" sz="1400" dirty="0">
              <a:solidFill>
                <a:schemeClr val="tx1"/>
              </a:solidFill>
            </a:endParaRPr>
          </a:p>
        </p:txBody>
      </p:sp>
      <p:sp>
        <p:nvSpPr>
          <p:cNvPr id="113676" name="Text Box 12"/>
          <p:cNvSpPr txBox="1">
            <a:spLocks noChangeArrowheads="1"/>
          </p:cNvSpPr>
          <p:nvPr/>
        </p:nvSpPr>
        <p:spPr bwMode="auto">
          <a:xfrm>
            <a:off x="3886200" y="2243138"/>
            <a:ext cx="1371600" cy="1185862"/>
          </a:xfrm>
          <a:prstGeom prst="rect">
            <a:avLst/>
          </a:prstGeom>
          <a:noFill/>
          <a:ln w="25400">
            <a:solidFill>
              <a:srgbClr val="3399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r>
              <a:rPr lang="en-US" sz="2800" dirty="0">
                <a:solidFill>
                  <a:schemeClr val="tx1"/>
                </a:solidFill>
              </a:rPr>
              <a:t>Pay</a:t>
            </a:r>
          </a:p>
          <a:p>
            <a:pPr algn="ctr" eaLnBrk="1" hangingPunct="1"/>
            <a:r>
              <a:rPr lang="en-US" sz="2600" dirty="0">
                <a:solidFill>
                  <a:schemeClr val="tx1"/>
                </a:solidFill>
              </a:rPr>
              <a:t>Yourself</a:t>
            </a:r>
          </a:p>
          <a:p>
            <a:pPr eaLnBrk="1" hangingPunct="1"/>
            <a:endParaRPr lang="en-US" sz="1600" dirty="0">
              <a:solidFill>
                <a:schemeClr val="tx1"/>
              </a:solidFill>
            </a:endParaRPr>
          </a:p>
        </p:txBody>
      </p:sp>
      <p:sp>
        <p:nvSpPr>
          <p:cNvPr id="113677" name="Line 13"/>
          <p:cNvSpPr>
            <a:spLocks noChangeShapeType="1"/>
          </p:cNvSpPr>
          <p:nvPr/>
        </p:nvSpPr>
        <p:spPr bwMode="auto">
          <a:xfrm>
            <a:off x="1524000" y="2819400"/>
            <a:ext cx="228600" cy="0"/>
          </a:xfrm>
          <a:prstGeom prst="line">
            <a:avLst/>
          </a:prstGeom>
          <a:noFill/>
          <a:ln w="25400">
            <a:solidFill>
              <a:srgbClr val="3399FF"/>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3678" name="Line 14"/>
          <p:cNvSpPr>
            <a:spLocks noChangeShapeType="1"/>
          </p:cNvSpPr>
          <p:nvPr/>
        </p:nvSpPr>
        <p:spPr bwMode="auto">
          <a:xfrm>
            <a:off x="3605346" y="2819400"/>
            <a:ext cx="228600" cy="0"/>
          </a:xfrm>
          <a:prstGeom prst="line">
            <a:avLst/>
          </a:prstGeom>
          <a:noFill/>
          <a:ln w="25400">
            <a:solidFill>
              <a:srgbClr val="3399FF"/>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3679" name="Line 15"/>
          <p:cNvSpPr>
            <a:spLocks noChangeShapeType="1"/>
          </p:cNvSpPr>
          <p:nvPr/>
        </p:nvSpPr>
        <p:spPr bwMode="auto">
          <a:xfrm>
            <a:off x="5334000" y="2819400"/>
            <a:ext cx="228600" cy="0"/>
          </a:xfrm>
          <a:prstGeom prst="line">
            <a:avLst/>
          </a:prstGeom>
          <a:noFill/>
          <a:ln w="25400">
            <a:solidFill>
              <a:srgbClr val="3399FF"/>
            </a:solidFill>
            <a:round/>
            <a:headEnd/>
            <a:tailEnd type="none" w="lg" len="med"/>
          </a:ln>
          <a:extLst>
            <a:ext uri="{909E8E84-426E-40DD-AFC4-6F175D3DCCD1}">
              <a14:hiddenFill xmlns:a14="http://schemas.microsoft.com/office/drawing/2010/main">
                <a:noFill/>
              </a14:hiddenFill>
            </a:ext>
          </a:extLst>
        </p:spPr>
        <p:txBody>
          <a:bodyPr>
            <a:spAutoFit/>
          </a:bodyPr>
          <a:lstStyle/>
          <a:p>
            <a:endParaRPr lang="en-US" dirty="0"/>
          </a:p>
        </p:txBody>
      </p:sp>
      <p:sp>
        <p:nvSpPr>
          <p:cNvPr id="113680" name="AutoShape 16"/>
          <p:cNvSpPr>
            <a:spLocks noChangeArrowheads="1"/>
          </p:cNvSpPr>
          <p:nvPr/>
        </p:nvSpPr>
        <p:spPr bwMode="auto">
          <a:xfrm>
            <a:off x="4191000" y="3589338"/>
            <a:ext cx="381000" cy="1516062"/>
          </a:xfrm>
          <a:prstGeom prst="downArrow">
            <a:avLst>
              <a:gd name="adj1" fmla="val 50000"/>
              <a:gd name="adj2" fmla="val 106222"/>
            </a:avLst>
          </a:prstGeom>
          <a:noFill/>
          <a:ln w="38100">
            <a:solidFill>
              <a:srgbClr val="66FFFF"/>
            </a:solidFill>
            <a:miter lim="800000"/>
            <a:headEnd/>
            <a:tailEnd type="none" w="lg"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dirty="0">
              <a:solidFill>
                <a:schemeClr val="tx1"/>
              </a:solidFill>
            </a:endParaRPr>
          </a:p>
        </p:txBody>
      </p:sp>
      <p:sp>
        <p:nvSpPr>
          <p:cNvPr id="46097" name="TextBox 16"/>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19A5DC91-CCDC-4124-924B-11C4D64AB0F5}" type="slidenum">
              <a:rPr lang="en-US" sz="1400">
                <a:solidFill>
                  <a:schemeClr val="tx1"/>
                </a:solidFill>
              </a:rPr>
              <a:pPr algn="ctr" eaLnBrk="1" hangingPunct="1"/>
              <a:t>31</a:t>
            </a:fld>
            <a:endParaRPr lang="en-US" dirty="0">
              <a:solidFill>
                <a:schemeClr val="tx1"/>
              </a:solidFill>
            </a:endParaRPr>
          </a:p>
        </p:txBody>
      </p:sp>
      <p:sp>
        <p:nvSpPr>
          <p:cNvPr id="19" name="TextBox 18">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8344517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wipe(left)">
                                      <p:cBhvr>
                                        <p:cTn id="7" dur="500"/>
                                        <p:tgtEl>
                                          <p:spTgt spid="113669"/>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par>
                                <p:cTn id="10" presetID="22" presetClass="entr" presetSubtype="8" fill="hold" grpId="0" nodeType="withEffect">
                                  <p:stCondLst>
                                    <p:cond delay="500"/>
                                  </p:stCondLst>
                                  <p:childTnLst>
                                    <p:set>
                                      <p:cBhvr>
                                        <p:cTn id="11" dur="1" fill="hold">
                                          <p:stCondLst>
                                            <p:cond delay="0"/>
                                          </p:stCondLst>
                                        </p:cTn>
                                        <p:tgtEl>
                                          <p:spTgt spid="113677"/>
                                        </p:tgtEl>
                                        <p:attrNameLst>
                                          <p:attrName>style.visibility</p:attrName>
                                        </p:attrNameLst>
                                      </p:cBhvr>
                                      <p:to>
                                        <p:strVal val="visible"/>
                                      </p:to>
                                    </p:set>
                                    <p:animEffect transition="in" filter="wipe(left)">
                                      <p:cBhvr>
                                        <p:cTn id="12" dur="500"/>
                                        <p:tgtEl>
                                          <p:spTgt spid="113677"/>
                                        </p:tgtEl>
                                      </p:cBhvr>
                                    </p:animEffect>
                                  </p:childTnLst>
                                </p:cTn>
                              </p:par>
                            </p:childTnLst>
                          </p:cTn>
                        </p:par>
                        <p:par>
                          <p:cTn id="13" fill="hold">
                            <p:stCondLst>
                              <p:cond delay="1000"/>
                            </p:stCondLst>
                            <p:childTnLst>
                              <p:par>
                                <p:cTn id="14" presetID="22" presetClass="entr" presetSubtype="8" fill="hold" grpId="0" nodeType="afterEffect">
                                  <p:stCondLst>
                                    <p:cond delay="500"/>
                                  </p:stCondLst>
                                  <p:childTnLst>
                                    <p:set>
                                      <p:cBhvr>
                                        <p:cTn id="15" dur="1" fill="hold">
                                          <p:stCondLst>
                                            <p:cond delay="0"/>
                                          </p:stCondLst>
                                        </p:cTn>
                                        <p:tgtEl>
                                          <p:spTgt spid="113675"/>
                                        </p:tgtEl>
                                        <p:attrNameLst>
                                          <p:attrName>style.visibility</p:attrName>
                                        </p:attrNameLst>
                                      </p:cBhvr>
                                      <p:to>
                                        <p:strVal val="visible"/>
                                      </p:to>
                                    </p:set>
                                    <p:animEffect transition="in" filter="wipe(left)">
                                      <p:cBhvr>
                                        <p:cTn id="16" dur="500"/>
                                        <p:tgtEl>
                                          <p:spTgt spid="113675"/>
                                        </p:tgtEl>
                                      </p:cBhvr>
                                    </p:animEffect>
                                  </p:childTnLst>
                                </p:cTn>
                              </p:par>
                            </p:childTnLst>
                          </p:cTn>
                        </p:par>
                        <p:par>
                          <p:cTn id="17" fill="hold">
                            <p:stCondLst>
                              <p:cond delay="2000"/>
                            </p:stCondLst>
                            <p:childTnLst>
                              <p:par>
                                <p:cTn id="18" presetID="22" presetClass="entr" presetSubtype="8" fill="hold" grpId="0" nodeType="afterEffect">
                                  <p:stCondLst>
                                    <p:cond delay="500"/>
                                  </p:stCondLst>
                                  <p:childTnLst>
                                    <p:set>
                                      <p:cBhvr>
                                        <p:cTn id="19" dur="1" fill="hold">
                                          <p:stCondLst>
                                            <p:cond delay="0"/>
                                          </p:stCondLst>
                                        </p:cTn>
                                        <p:tgtEl>
                                          <p:spTgt spid="113678"/>
                                        </p:tgtEl>
                                        <p:attrNameLst>
                                          <p:attrName>style.visibility</p:attrName>
                                        </p:attrNameLst>
                                      </p:cBhvr>
                                      <p:to>
                                        <p:strVal val="visible"/>
                                      </p:to>
                                    </p:set>
                                    <p:animEffect transition="in" filter="wipe(left)">
                                      <p:cBhvr>
                                        <p:cTn id="20" dur="500"/>
                                        <p:tgtEl>
                                          <p:spTgt spid="113678"/>
                                        </p:tgtEl>
                                      </p:cBhvr>
                                    </p:animEffect>
                                  </p:childTnLst>
                                </p:cTn>
                              </p:par>
                            </p:childTnLst>
                          </p:cTn>
                        </p:par>
                        <p:par>
                          <p:cTn id="21" fill="hold">
                            <p:stCondLst>
                              <p:cond delay="3000"/>
                            </p:stCondLst>
                            <p:childTnLst>
                              <p:par>
                                <p:cTn id="22" presetID="22" presetClass="entr" presetSubtype="8" fill="hold" grpId="0" nodeType="afterEffect">
                                  <p:stCondLst>
                                    <p:cond delay="500"/>
                                  </p:stCondLst>
                                  <p:childTnLst>
                                    <p:set>
                                      <p:cBhvr>
                                        <p:cTn id="23" dur="1" fill="hold">
                                          <p:stCondLst>
                                            <p:cond delay="0"/>
                                          </p:stCondLst>
                                        </p:cTn>
                                        <p:tgtEl>
                                          <p:spTgt spid="113676"/>
                                        </p:tgtEl>
                                        <p:attrNameLst>
                                          <p:attrName>style.visibility</p:attrName>
                                        </p:attrNameLst>
                                      </p:cBhvr>
                                      <p:to>
                                        <p:strVal val="visible"/>
                                      </p:to>
                                    </p:set>
                                    <p:animEffect transition="in" filter="wipe(left)">
                                      <p:cBhvr>
                                        <p:cTn id="24" dur="500"/>
                                        <p:tgtEl>
                                          <p:spTgt spid="113676"/>
                                        </p:tgtEl>
                                      </p:cBhvr>
                                    </p:animEffect>
                                  </p:childTnLst>
                                </p:cTn>
                              </p:par>
                            </p:childTnLst>
                          </p:cTn>
                        </p:par>
                        <p:par>
                          <p:cTn id="25" fill="hold">
                            <p:stCondLst>
                              <p:cond delay="4000"/>
                            </p:stCondLst>
                            <p:childTnLst>
                              <p:par>
                                <p:cTn id="26" presetID="22" presetClass="entr" presetSubtype="1" fill="hold" grpId="0" nodeType="afterEffect">
                                  <p:stCondLst>
                                    <p:cond delay="500"/>
                                  </p:stCondLst>
                                  <p:childTnLst>
                                    <p:set>
                                      <p:cBhvr>
                                        <p:cTn id="27" dur="1" fill="hold">
                                          <p:stCondLst>
                                            <p:cond delay="0"/>
                                          </p:stCondLst>
                                        </p:cTn>
                                        <p:tgtEl>
                                          <p:spTgt spid="113680"/>
                                        </p:tgtEl>
                                        <p:attrNameLst>
                                          <p:attrName>style.visibility</p:attrName>
                                        </p:attrNameLst>
                                      </p:cBhvr>
                                      <p:to>
                                        <p:strVal val="visible"/>
                                      </p:to>
                                    </p:set>
                                    <p:animEffect transition="in" filter="wipe(up)">
                                      <p:cBhvr>
                                        <p:cTn id="28" dur="500"/>
                                        <p:tgtEl>
                                          <p:spTgt spid="113680"/>
                                        </p:tgtEl>
                                      </p:cBhvr>
                                    </p:animEffect>
                                  </p:childTnLst>
                                </p:cTn>
                              </p:par>
                            </p:childTnLst>
                          </p:cTn>
                        </p:par>
                        <p:par>
                          <p:cTn id="29" fill="hold">
                            <p:stCondLst>
                              <p:cond delay="5000"/>
                            </p:stCondLst>
                            <p:childTnLst>
                              <p:par>
                                <p:cTn id="30" presetID="5" presetClass="entr" presetSubtype="10" fill="hold" grpId="0" nodeType="afterEffect">
                                  <p:stCondLst>
                                    <p:cond delay="500"/>
                                  </p:stCondLst>
                                  <p:childTnLst>
                                    <p:set>
                                      <p:cBhvr>
                                        <p:cTn id="31" dur="1" fill="hold">
                                          <p:stCondLst>
                                            <p:cond delay="0"/>
                                          </p:stCondLst>
                                        </p:cTn>
                                        <p:tgtEl>
                                          <p:spTgt spid="113671"/>
                                        </p:tgtEl>
                                        <p:attrNameLst>
                                          <p:attrName>style.visibility</p:attrName>
                                        </p:attrNameLst>
                                      </p:cBhvr>
                                      <p:to>
                                        <p:strVal val="visible"/>
                                      </p:to>
                                    </p:set>
                                    <p:animEffect transition="in" filter="checkerboard(across)">
                                      <p:cBhvr>
                                        <p:cTn id="32" dur="500"/>
                                        <p:tgtEl>
                                          <p:spTgt spid="113671"/>
                                        </p:tgtEl>
                                      </p:cBhvr>
                                    </p:animEffect>
                                  </p:childTnLst>
                                </p:cTn>
                              </p:par>
                              <p:par>
                                <p:cTn id="33" presetID="5" presetClass="entr" presetSubtype="10" fill="hold" grpId="0" nodeType="withEffect">
                                  <p:stCondLst>
                                    <p:cond delay="0"/>
                                  </p:stCondLst>
                                  <p:childTnLst>
                                    <p:set>
                                      <p:cBhvr>
                                        <p:cTn id="34" dur="1" fill="hold">
                                          <p:stCondLst>
                                            <p:cond delay="0"/>
                                          </p:stCondLst>
                                        </p:cTn>
                                        <p:tgtEl>
                                          <p:spTgt spid="113672"/>
                                        </p:tgtEl>
                                        <p:attrNameLst>
                                          <p:attrName>style.visibility</p:attrName>
                                        </p:attrNameLst>
                                      </p:cBhvr>
                                      <p:to>
                                        <p:strVal val="visible"/>
                                      </p:to>
                                    </p:set>
                                    <p:animEffect transition="in" filter="checkerboard(across)">
                                      <p:cBhvr>
                                        <p:cTn id="35" dur="500"/>
                                        <p:tgtEl>
                                          <p:spTgt spid="113672"/>
                                        </p:tgtEl>
                                      </p:cBhvr>
                                    </p:animEffect>
                                  </p:childTnLst>
                                </p:cTn>
                              </p:par>
                            </p:childTnLst>
                          </p:cTn>
                        </p:par>
                        <p:par>
                          <p:cTn id="36" fill="hold">
                            <p:stCondLst>
                              <p:cond delay="6000"/>
                            </p:stCondLst>
                            <p:childTnLst>
                              <p:par>
                                <p:cTn id="37" presetID="22" presetClass="entr" presetSubtype="8" fill="hold" grpId="0" nodeType="afterEffect">
                                  <p:stCondLst>
                                    <p:cond delay="500"/>
                                  </p:stCondLst>
                                  <p:childTnLst>
                                    <p:set>
                                      <p:cBhvr>
                                        <p:cTn id="38" dur="1" fill="hold">
                                          <p:stCondLst>
                                            <p:cond delay="0"/>
                                          </p:stCondLst>
                                        </p:cTn>
                                        <p:tgtEl>
                                          <p:spTgt spid="113679"/>
                                        </p:tgtEl>
                                        <p:attrNameLst>
                                          <p:attrName>style.visibility</p:attrName>
                                        </p:attrNameLst>
                                      </p:cBhvr>
                                      <p:to>
                                        <p:strVal val="visible"/>
                                      </p:to>
                                    </p:set>
                                    <p:animEffect transition="in" filter="wipe(left)">
                                      <p:cBhvr>
                                        <p:cTn id="39" dur="500"/>
                                        <p:tgtEl>
                                          <p:spTgt spid="113679"/>
                                        </p:tgtEl>
                                      </p:cBhvr>
                                    </p:animEffect>
                                  </p:childTnLst>
                                </p:cTn>
                              </p:par>
                            </p:childTnLst>
                          </p:cTn>
                        </p:par>
                        <p:par>
                          <p:cTn id="40" fill="hold">
                            <p:stCondLst>
                              <p:cond delay="7000"/>
                            </p:stCondLst>
                            <p:childTnLst>
                              <p:par>
                                <p:cTn id="41" presetID="22" presetClass="entr" presetSubtype="8" fill="hold" grpId="0" nodeType="afterEffect">
                                  <p:stCondLst>
                                    <p:cond delay="500"/>
                                  </p:stCondLst>
                                  <p:childTnLst>
                                    <p:set>
                                      <p:cBhvr>
                                        <p:cTn id="42" dur="1" fill="hold">
                                          <p:stCondLst>
                                            <p:cond delay="0"/>
                                          </p:stCondLst>
                                        </p:cTn>
                                        <p:tgtEl>
                                          <p:spTgt spid="113670"/>
                                        </p:tgtEl>
                                        <p:attrNameLst>
                                          <p:attrName>style.visibility</p:attrName>
                                        </p:attrNameLst>
                                      </p:cBhvr>
                                      <p:to>
                                        <p:strVal val="visible"/>
                                      </p:to>
                                    </p:set>
                                    <p:animEffect transition="in" filter="wipe(left)">
                                      <p:cBhvr>
                                        <p:cTn id="43" dur="500"/>
                                        <p:tgtEl>
                                          <p:spTgt spid="113670"/>
                                        </p:tgtEl>
                                      </p:cBhvr>
                                    </p:animEffect>
                                  </p:childTnLst>
                                </p:cTn>
                              </p:par>
                            </p:childTnLst>
                          </p:cTn>
                        </p:par>
                        <p:par>
                          <p:cTn id="44" fill="hold">
                            <p:stCondLst>
                              <p:cond delay="8000"/>
                            </p:stCondLst>
                            <p:childTnLst>
                              <p:par>
                                <p:cTn id="45" presetID="1" presetClass="entr" presetSubtype="0" fill="hold" grpId="0" nodeType="afterEffect">
                                  <p:stCondLst>
                                    <p:cond delay="500"/>
                                  </p:stCondLst>
                                  <p:childTnLst>
                                    <p:set>
                                      <p:cBhvr>
                                        <p:cTn id="46" dur="1" fill="hold">
                                          <p:stCondLst>
                                            <p:cond delay="0"/>
                                          </p:stCondLst>
                                        </p:cTn>
                                        <p:tgtEl>
                                          <p:spTgt spid="113668"/>
                                        </p:tgtEl>
                                        <p:attrNameLst>
                                          <p:attrName>style.visibility</p:attrName>
                                        </p:attrNameLst>
                                      </p:cBhvr>
                                      <p:to>
                                        <p:strVal val="visible"/>
                                      </p:to>
                                    </p:set>
                                  </p:childTnLst>
                                </p:cTn>
                              </p:par>
                              <p:par>
                                <p:cTn id="47" presetID="1" presetClass="entr" presetSubtype="0" fill="hold" grpId="0" nodeType="withEffect">
                                  <p:stCondLst>
                                    <p:cond delay="500"/>
                                  </p:stCondLst>
                                  <p:childTnLst>
                                    <p:set>
                                      <p:cBhvr>
                                        <p:cTn id="48" dur="1" fill="hold">
                                          <p:stCondLst>
                                            <p:cond delay="0"/>
                                          </p:stCondLst>
                                        </p:cTn>
                                        <p:tgtEl>
                                          <p:spTgt spid="113667"/>
                                        </p:tgtEl>
                                        <p:attrNameLst>
                                          <p:attrName>style.visibility</p:attrName>
                                        </p:attrNameLst>
                                      </p:cBhvr>
                                      <p:to>
                                        <p:strVal val="visible"/>
                                      </p:to>
                                    </p:set>
                                  </p:childTnLst>
                                </p:cTn>
                              </p:par>
                            </p:childTnLst>
                          </p:cTn>
                        </p:par>
                        <p:par>
                          <p:cTn id="49" fill="hold">
                            <p:stCondLst>
                              <p:cond delay="8500"/>
                            </p:stCondLst>
                            <p:childTnLst>
                              <p:par>
                                <p:cTn id="50" presetID="22" presetClass="entr" presetSubtype="8" fill="hold" grpId="0" nodeType="afterEffect">
                                  <p:stCondLst>
                                    <p:cond delay="500"/>
                                  </p:stCondLst>
                                  <p:childTnLst>
                                    <p:set>
                                      <p:cBhvr>
                                        <p:cTn id="51" dur="1" fill="hold">
                                          <p:stCondLst>
                                            <p:cond delay="0"/>
                                          </p:stCondLst>
                                        </p:cTn>
                                        <p:tgtEl>
                                          <p:spTgt spid="113674"/>
                                        </p:tgtEl>
                                        <p:attrNameLst>
                                          <p:attrName>style.visibility</p:attrName>
                                        </p:attrNameLst>
                                      </p:cBhvr>
                                      <p:to>
                                        <p:strVal val="visible"/>
                                      </p:to>
                                    </p:set>
                                    <p:animEffect transition="in" filter="wipe(left)">
                                      <p:cBhvr>
                                        <p:cTn id="52" dur="500"/>
                                        <p:tgtEl>
                                          <p:spTgt spid="113674"/>
                                        </p:tgtEl>
                                      </p:cBhvr>
                                    </p:animEffect>
                                  </p:childTnLst>
                                </p:cTn>
                              </p:par>
                              <p:par>
                                <p:cTn id="53" presetID="22" presetClass="entr" presetSubtype="1" fill="hold" grpId="0" nodeType="withEffect">
                                  <p:stCondLst>
                                    <p:cond delay="500"/>
                                  </p:stCondLst>
                                  <p:childTnLst>
                                    <p:set>
                                      <p:cBhvr>
                                        <p:cTn id="54" dur="1" fill="hold">
                                          <p:stCondLst>
                                            <p:cond delay="0"/>
                                          </p:stCondLst>
                                        </p:cTn>
                                        <p:tgtEl>
                                          <p:spTgt spid="113673"/>
                                        </p:tgtEl>
                                        <p:attrNameLst>
                                          <p:attrName>style.visibility</p:attrName>
                                        </p:attrNameLst>
                                      </p:cBhvr>
                                      <p:to>
                                        <p:strVal val="visible"/>
                                      </p:to>
                                    </p:set>
                                    <p:animEffect transition="in" filter="wipe(up)">
                                      <p:cBhvr>
                                        <p:cTn id="55" dur="500"/>
                                        <p:tgtEl>
                                          <p:spTgt spid="113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animBg="1"/>
      <p:bldP spid="113668" grpId="0" animBg="1"/>
      <p:bldP spid="113669" grpId="0" animBg="1"/>
      <p:bldP spid="113670" grpId="0" animBg="1"/>
      <p:bldP spid="113671" grpId="0" animBg="1"/>
      <p:bldP spid="113672" grpId="0"/>
      <p:bldP spid="113673" grpId="0" animBg="1"/>
      <p:bldP spid="113674" grpId="0" animBg="1"/>
      <p:bldP spid="113675" grpId="0" animBg="1"/>
      <p:bldP spid="113676" grpId="0" animBg="1"/>
      <p:bldP spid="113677" grpId="0" animBg="1"/>
      <p:bldP spid="113678" grpId="0" animBg="1"/>
      <p:bldP spid="113679" grpId="0" animBg="1"/>
      <p:bldP spid="113680"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0" y="685800"/>
            <a:ext cx="9144000" cy="914400"/>
          </a:xfrm>
        </p:spPr>
        <p:txBody>
          <a:bodyPr/>
          <a:lstStyle/>
          <a:p>
            <a:pPr eaLnBrk="1" hangingPunct="1"/>
            <a:r>
              <a:rPr lang="en-US" dirty="0"/>
              <a:t>Operate on a Budget </a:t>
            </a:r>
            <a:r>
              <a:rPr lang="en-US" sz="2400" dirty="0"/>
              <a:t>(continued)</a:t>
            </a:r>
          </a:p>
        </p:txBody>
      </p:sp>
      <p:sp>
        <p:nvSpPr>
          <p:cNvPr id="21508" name="Rectangle 6"/>
          <p:cNvSpPr>
            <a:spLocks noGrp="1" noChangeArrowheads="1"/>
          </p:cNvSpPr>
          <p:nvPr>
            <p:ph idx="1"/>
          </p:nvPr>
        </p:nvSpPr>
        <p:spPr>
          <a:xfrm>
            <a:off x="1600200" y="1600200"/>
            <a:ext cx="6629400" cy="5257800"/>
          </a:xfrm>
        </p:spPr>
        <p:txBody>
          <a:bodyPr/>
          <a:lstStyle/>
          <a:p>
            <a:pPr eaLnBrk="1" hangingPunct="1"/>
            <a:r>
              <a:rPr lang="en-US" dirty="0"/>
              <a:t>Marvin J. Ashton stated:</a:t>
            </a:r>
            <a:r>
              <a:rPr lang="en-US" sz="3600" dirty="0"/>
              <a:t>	</a:t>
            </a:r>
          </a:p>
          <a:p>
            <a:pPr lvl="1" eaLnBrk="1" hangingPunct="1"/>
            <a:r>
              <a:rPr lang="en-US" dirty="0"/>
              <a:t>Some claim living within a budget takes the fun out of life and is too restrictive. But those who avoid the inconvenience of a budget must suffer the pains of living outside of it. The Church operates within a budget. Successful business functions within a budget. Families free of crushing debt have a budget. </a:t>
            </a:r>
            <a:r>
              <a:rPr lang="en-US" i="1" dirty="0"/>
              <a:t>Budget guidelines encourage better performance and management</a:t>
            </a:r>
            <a:r>
              <a:rPr lang="en-US" dirty="0">
                <a:solidFill>
                  <a:srgbClr val="000000"/>
                </a:solidFill>
              </a:rPr>
              <a:t> </a:t>
            </a:r>
            <a:r>
              <a:rPr lang="en-US" dirty="0"/>
              <a:t>(italics added,</a:t>
            </a:r>
            <a:r>
              <a:rPr lang="en-US" dirty="0">
                <a:solidFill>
                  <a:srgbClr val="000000"/>
                </a:solidFill>
              </a:rPr>
              <a:t> </a:t>
            </a:r>
            <a:r>
              <a:rPr lang="en-US" dirty="0"/>
              <a:t>“</a:t>
            </a:r>
            <a:r>
              <a:rPr lang="en-US" dirty="0">
                <a:hlinkClick r:id="rId3"/>
              </a:rPr>
              <a:t>It’s No Fun Being Poor</a:t>
            </a:r>
            <a:r>
              <a:rPr lang="en-US" dirty="0"/>
              <a:t>,” </a:t>
            </a:r>
            <a:r>
              <a:rPr lang="en-US" i="1" dirty="0"/>
              <a:t>Ensign, </a:t>
            </a:r>
            <a:r>
              <a:rPr lang="en-US" dirty="0"/>
              <a:t>Sept. 1982, 72).</a:t>
            </a:r>
          </a:p>
        </p:txBody>
      </p:sp>
      <p:pic>
        <p:nvPicPr>
          <p:cNvPr id="4" name="Picture 3" descr="ashto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508250"/>
            <a:ext cx="1981200"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Box 4"/>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F6306E97-E617-4D5E-977D-8AF8CCDE51BB}" type="slidenum">
              <a:rPr lang="en-US" sz="1400">
                <a:solidFill>
                  <a:schemeClr val="tx1"/>
                </a:solidFill>
              </a:rPr>
              <a:pPr algn="ctr" eaLnBrk="1" hangingPunct="1"/>
              <a:t>32</a:t>
            </a:fld>
            <a:endParaRPr lang="en-US" dirty="0">
              <a:solidFill>
                <a:schemeClr val="tx1"/>
              </a:solidFill>
            </a:endParaRPr>
          </a:p>
        </p:txBody>
      </p:sp>
      <p:sp>
        <p:nvSpPr>
          <p:cNvPr id="6" name="TextBox 5">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23182619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8">
                                            <p:txEl>
                                              <p:pRg st="0" end="0"/>
                                            </p:txEl>
                                          </p:spTgt>
                                        </p:tgtEl>
                                        <p:attrNameLst>
                                          <p:attrName>style.visibility</p:attrName>
                                        </p:attrNameLst>
                                      </p:cBhvr>
                                      <p:to>
                                        <p:strVal val="visible"/>
                                      </p:to>
                                    </p:set>
                                    <p:animEffect transition="in" filter="box(in)">
                                      <p:cBhvr>
                                        <p:cTn id="7" dur="500"/>
                                        <p:tgtEl>
                                          <p:spTgt spid="2150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8">
                                            <p:txEl>
                                              <p:pRg st="1" end="1"/>
                                            </p:txEl>
                                          </p:spTgt>
                                        </p:tgtEl>
                                        <p:attrNameLst>
                                          <p:attrName>style.visibility</p:attrName>
                                        </p:attrNameLst>
                                      </p:cBhvr>
                                      <p:to>
                                        <p:strVal val="visible"/>
                                      </p:to>
                                    </p:set>
                                    <p:animEffect transition="in" filter="box(in)">
                                      <p:cBhvr>
                                        <p:cTn id="12" dur="500"/>
                                        <p:tgtEl>
                                          <p:spTgt spid="21508">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uiExpand="1" build="p" bldLvl="2"/>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r>
              <a:rPr lang="en-US" dirty="0"/>
              <a:t>Have adequate </a:t>
            </a:r>
            <a:r>
              <a:rPr lang="en-US" dirty="0">
                <a:hlinkClick r:id="rId2"/>
              </a:rPr>
              <a:t>auto, homeowners/renters</a:t>
            </a:r>
            <a:r>
              <a:rPr lang="en-US" dirty="0"/>
              <a:t>,  </a:t>
            </a:r>
            <a:r>
              <a:rPr lang="en-US" dirty="0">
                <a:hlinkClick r:id="rId3"/>
              </a:rPr>
              <a:t>health</a:t>
            </a:r>
            <a:r>
              <a:rPr lang="en-US" dirty="0"/>
              <a:t> and </a:t>
            </a:r>
            <a:r>
              <a:rPr lang="en-US" u="sng" dirty="0">
                <a:hlinkClick r:id="rId4"/>
              </a:rPr>
              <a:t>life insurance</a:t>
            </a:r>
            <a:endParaRPr lang="en-US" dirty="0"/>
          </a:p>
          <a:p>
            <a:pPr lvl="1"/>
            <a:r>
              <a:rPr lang="en-US" dirty="0"/>
              <a:t>Generally, auto</a:t>
            </a:r>
            <a:r>
              <a:rPr lang="en-US" dirty="0">
                <a:hlinkClick r:id="rId2"/>
              </a:rPr>
              <a:t> </a:t>
            </a:r>
            <a:r>
              <a:rPr lang="en-US" dirty="0"/>
              <a:t>coverage of 100/300/100 is a good starting point for students (you will likely need higher limits)</a:t>
            </a:r>
          </a:p>
          <a:p>
            <a:pPr lvl="1"/>
            <a:r>
              <a:rPr lang="en-US" dirty="0"/>
              <a:t>Get renter’s insurance from your auto insurance company—its really cheap</a:t>
            </a:r>
          </a:p>
          <a:p>
            <a:pPr lvl="1"/>
            <a:r>
              <a:rPr lang="en-US" dirty="0"/>
              <a:t>Get health insurance  that meets your needs/budget</a:t>
            </a:r>
          </a:p>
          <a:p>
            <a:pPr lvl="1"/>
            <a:r>
              <a:rPr lang="en-US" dirty="0"/>
              <a:t>Get adequate life insurance (but be careful of those wanting to sell you cash value and indexed universal life policies when you likely can do better with cheaper term policies)</a:t>
            </a:r>
          </a:p>
        </p:txBody>
      </p:sp>
      <p:sp>
        <p:nvSpPr>
          <p:cNvPr id="12291" name="Title 2"/>
          <p:cNvSpPr>
            <a:spLocks noGrp="1"/>
          </p:cNvSpPr>
          <p:nvPr>
            <p:ph type="title" idx="4294967295"/>
          </p:nvPr>
        </p:nvSpPr>
        <p:spPr>
          <a:xfrm>
            <a:off x="0" y="685800"/>
            <a:ext cx="9144000" cy="914400"/>
          </a:xfrm>
        </p:spPr>
        <p:txBody>
          <a:bodyPr anchor="ctr"/>
          <a:lstStyle/>
          <a:p>
            <a:r>
              <a:rPr lang="en-US" dirty="0"/>
              <a:t>Protect Yourself with Insurance</a:t>
            </a:r>
            <a:endParaRPr lang="en-US" sz="2400" dirty="0">
              <a:cs typeface="Times New Roman" pitchFamily="18" charset="0"/>
            </a:endParaRPr>
          </a:p>
        </p:txBody>
      </p:sp>
      <p:sp>
        <p:nvSpPr>
          <p:cNvPr id="4" name="TextBox 3">
            <a:extLst>
              <a:ext uri="{FF2B5EF4-FFF2-40B4-BE49-F238E27FC236}">
                <a16:creationId xmlns:a16="http://schemas.microsoft.com/office/drawing/2014/main" id="{76DACA14-31B2-452D-A050-B0AA98E77211}"/>
              </a:ext>
            </a:extLst>
          </p:cNvPr>
          <p:cNvSpPr txBox="1"/>
          <p:nvPr/>
        </p:nvSpPr>
        <p:spPr>
          <a:xfrm>
            <a:off x="10098" y="5837214"/>
            <a:ext cx="3418902"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a:t>
            </a:r>
            <a:r>
              <a:rPr lang="en-US" sz="6000" dirty="0" err="1">
                <a:solidFill>
                  <a:srgbClr val="0070C0"/>
                </a:solidFill>
              </a:rPr>
              <a:t>O</a:t>
            </a:r>
            <a:r>
              <a:rPr lang="en-US" sz="4000" dirty="0" err="1">
                <a:solidFill>
                  <a:srgbClr val="0070C0"/>
                </a:solidFill>
              </a:rPr>
              <a:t>d</a:t>
            </a:r>
            <a:endParaRPr lang="en-US" sz="4000" dirty="0">
              <a:solidFill>
                <a:srgbClr val="0070C0"/>
              </a:solidFill>
            </a:endParaRP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33</a:t>
            </a:fld>
            <a:endParaRPr lang="en-US" dirty="0">
              <a:solidFill>
                <a:schemeClr val="tx1"/>
              </a:solidFill>
            </a:endParaRPr>
          </a:p>
        </p:txBody>
      </p:sp>
    </p:spTree>
    <p:extLst>
      <p:ext uri="{BB962C8B-B14F-4D97-AF65-F5344CB8AC3E}">
        <p14:creationId xmlns:p14="http://schemas.microsoft.com/office/powerpoint/2010/main" val="303103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Text Placeholder 1"/>
          <p:cNvSpPr>
            <a:spLocks noGrp="1"/>
          </p:cNvSpPr>
          <p:nvPr>
            <p:ph type="body" idx="4294967295"/>
          </p:nvPr>
        </p:nvSpPr>
        <p:spPr>
          <a:xfrm>
            <a:off x="914400" y="1600200"/>
            <a:ext cx="7286625" cy="5257800"/>
          </a:xfrm>
        </p:spPr>
        <p:txBody>
          <a:bodyPr/>
          <a:lstStyle/>
          <a:p>
            <a:pPr>
              <a:spcBef>
                <a:spcPts val="500"/>
              </a:spcBef>
            </a:pPr>
            <a:r>
              <a:rPr lang="en-US" dirty="0"/>
              <a:t>Russell M. Nelson reminds us:</a:t>
            </a:r>
          </a:p>
          <a:p>
            <a:pPr lvl="1">
              <a:spcBef>
                <a:spcPts val="500"/>
              </a:spcBef>
            </a:pPr>
            <a:r>
              <a:rPr lang="en-US" dirty="0"/>
              <a:t>“We can do better and be better. . . We need to do better and be better because we are in a battle.  The battle with sin is real. . . I bless you with the courage to repent daily and learn how to exercise full priesthood power.  I bless you to communicate the love of the Savior to your wife and children and to all who know you.  I bless you to do better and to be better.  And I bless you that as you make these efforts, you will experience miracles in your life.” (“</a:t>
            </a:r>
            <a:r>
              <a:rPr lang="en-US" dirty="0">
                <a:hlinkClick r:id="rId2"/>
              </a:rPr>
              <a:t>We can Do Better and Be Better</a:t>
            </a:r>
            <a:r>
              <a:rPr lang="en-US" dirty="0"/>
              <a:t>,” </a:t>
            </a:r>
            <a:r>
              <a:rPr lang="en-US" i="1" dirty="0"/>
              <a:t>Ensign</a:t>
            </a:r>
            <a:r>
              <a:rPr lang="en-US" dirty="0"/>
              <a:t>, May 2019).</a:t>
            </a:r>
          </a:p>
        </p:txBody>
      </p:sp>
      <p:sp>
        <p:nvSpPr>
          <p:cNvPr id="12291" name="Title 2"/>
          <p:cNvSpPr>
            <a:spLocks noGrp="1"/>
          </p:cNvSpPr>
          <p:nvPr>
            <p:ph type="title" idx="4294967295"/>
          </p:nvPr>
        </p:nvSpPr>
        <p:spPr>
          <a:xfrm>
            <a:off x="0" y="685800"/>
            <a:ext cx="9144000" cy="914400"/>
          </a:xfrm>
        </p:spPr>
        <p:txBody>
          <a:bodyPr anchor="ctr"/>
          <a:lstStyle/>
          <a:p>
            <a:r>
              <a:rPr lang="en-US" dirty="0"/>
              <a:t>D</a:t>
            </a:r>
            <a:r>
              <a:rPr lang="en-US" sz="2400" dirty="0"/>
              <a:t>10</a:t>
            </a:r>
            <a:r>
              <a:rPr lang="en-US" dirty="0"/>
              <a:t>.  Do Good, Be Good, and Get Better</a:t>
            </a:r>
            <a:endParaRPr lang="en-US" sz="2400" dirty="0">
              <a:cs typeface="Times New Roman" pitchFamily="18" charset="0"/>
            </a:endParaRPr>
          </a:p>
        </p:txBody>
      </p:sp>
      <p:sp>
        <p:nvSpPr>
          <p:cNvPr id="5" name="TextBox 4">
            <a:hlinkClick r:id="rId3" action="ppaction://hlinksldjump"/>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pic>
        <p:nvPicPr>
          <p:cNvPr id="2" name="Picture 1"/>
          <p:cNvPicPr>
            <a:picLocks noChangeAspect="1"/>
          </p:cNvPicPr>
          <p:nvPr/>
        </p:nvPicPr>
        <p:blipFill>
          <a:blip r:embed="rId4"/>
          <a:stretch>
            <a:fillRect/>
          </a:stretch>
        </p:blipFill>
        <p:spPr>
          <a:xfrm>
            <a:off x="76200" y="3605133"/>
            <a:ext cx="1600200" cy="2613171"/>
          </a:xfrm>
          <a:prstGeom prst="rect">
            <a:avLst/>
          </a:prstGeom>
        </p:spPr>
      </p:pic>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34</a:t>
            </a:fld>
            <a:endParaRPr lang="en-US" dirty="0">
              <a:solidFill>
                <a:schemeClr val="tx1"/>
              </a:solidFill>
            </a:endParaRPr>
          </a:p>
        </p:txBody>
      </p:sp>
    </p:spTree>
    <p:extLst>
      <p:ext uri="{BB962C8B-B14F-4D97-AF65-F5344CB8AC3E}">
        <p14:creationId xmlns:p14="http://schemas.microsoft.com/office/powerpoint/2010/main" val="389123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533546" y="4267200"/>
            <a:ext cx="1458054" cy="2466975"/>
          </a:xfrm>
          <a:prstGeom prst="rect">
            <a:avLst/>
          </a:prstGeom>
        </p:spPr>
      </p:pic>
      <p:sp>
        <p:nvSpPr>
          <p:cNvPr id="57346" name="Rectangle 2"/>
          <p:cNvSpPr>
            <a:spLocks noGrp="1" noChangeArrowheads="1"/>
          </p:cNvSpPr>
          <p:nvPr>
            <p:ph type="title"/>
          </p:nvPr>
        </p:nvSpPr>
        <p:spPr>
          <a:xfrm>
            <a:off x="297180" y="685800"/>
            <a:ext cx="8549640" cy="914400"/>
          </a:xfrm>
        </p:spPr>
        <p:txBody>
          <a:bodyPr/>
          <a:lstStyle/>
          <a:p>
            <a:pPr eaLnBrk="1" hangingPunct="1"/>
            <a:r>
              <a:rPr lang="en-US" dirty="0"/>
              <a:t>Do Good, Be Good and Get Better </a:t>
            </a:r>
            <a:r>
              <a:rPr lang="en-US" sz="2800" dirty="0"/>
              <a:t>(continued)</a:t>
            </a:r>
            <a:endParaRPr lang="en-US" sz="2400" dirty="0"/>
          </a:p>
        </p:txBody>
      </p:sp>
      <p:sp>
        <p:nvSpPr>
          <p:cNvPr id="32771" name="Rectangle 3"/>
          <p:cNvSpPr>
            <a:spLocks noGrp="1" noChangeArrowheads="1"/>
          </p:cNvSpPr>
          <p:nvPr>
            <p:ph idx="1"/>
          </p:nvPr>
        </p:nvSpPr>
        <p:spPr>
          <a:xfrm>
            <a:off x="914400" y="1600200"/>
            <a:ext cx="7315200" cy="5029200"/>
          </a:xfrm>
        </p:spPr>
        <p:txBody>
          <a:bodyPr/>
          <a:lstStyle/>
          <a:p>
            <a:pPr eaLnBrk="1" hangingPunct="1">
              <a:lnSpc>
                <a:spcPct val="90000"/>
              </a:lnSpc>
              <a:buFontTx/>
              <a:buNone/>
            </a:pPr>
            <a:r>
              <a:rPr lang="en-US" dirty="0"/>
              <a:t>Part of being getting better is to be more financially wise.  </a:t>
            </a:r>
            <a:endParaRPr lang="en-US" sz="2400" dirty="0"/>
          </a:p>
          <a:p>
            <a:pPr lvl="1" eaLnBrk="1" hangingPunct="1">
              <a:lnSpc>
                <a:spcPct val="90000"/>
              </a:lnSpc>
            </a:pPr>
            <a:r>
              <a:rPr lang="en-US" dirty="0"/>
              <a:t>Average per household debt in the U.S. is $14,500 excluding mortgage debt in 2007</a:t>
            </a:r>
          </a:p>
          <a:p>
            <a:pPr lvl="1" eaLnBrk="1" hangingPunct="1">
              <a:lnSpc>
                <a:spcPct val="90000"/>
              </a:lnSpc>
            </a:pPr>
            <a:r>
              <a:rPr lang="en-US" dirty="0"/>
              <a:t>Credit card users pay 12-20% more than cash users</a:t>
            </a:r>
          </a:p>
          <a:p>
            <a:pPr lvl="1" eaLnBrk="1" hangingPunct="1">
              <a:lnSpc>
                <a:spcPct val="90000"/>
              </a:lnSpc>
            </a:pPr>
            <a:r>
              <a:rPr lang="en-US" dirty="0"/>
              <a:t>40% of American families spend more than they earn</a:t>
            </a:r>
          </a:p>
          <a:p>
            <a:pPr lvl="1" eaLnBrk="1" hangingPunct="1">
              <a:lnSpc>
                <a:spcPct val="90000"/>
              </a:lnSpc>
            </a:pPr>
            <a:r>
              <a:rPr lang="en-US" dirty="0"/>
              <a:t>The typical family pays $1,200 per year in interest </a:t>
            </a:r>
          </a:p>
          <a:p>
            <a:pPr lvl="1" eaLnBrk="1" hangingPunct="1">
              <a:lnSpc>
                <a:spcPct val="90000"/>
              </a:lnSpc>
            </a:pPr>
            <a:r>
              <a:rPr lang="en-US" dirty="0"/>
              <a:t>About 60% of all active credit card accounts are not paid off monthly</a:t>
            </a:r>
          </a:p>
          <a:p>
            <a:pPr lvl="1" eaLnBrk="1" hangingPunct="1">
              <a:lnSpc>
                <a:spcPct val="90000"/>
              </a:lnSpc>
            </a:pPr>
            <a:r>
              <a:rPr lang="en-US" dirty="0"/>
              <a:t>Most couples indicate that finances are a major stress on their marriages</a:t>
            </a:r>
          </a:p>
          <a:p>
            <a:pPr lvl="1" eaLnBrk="1" hangingPunct="1">
              <a:lnSpc>
                <a:spcPct val="90000"/>
              </a:lnSpc>
              <a:buFontTx/>
              <a:buNone/>
            </a:pPr>
            <a:r>
              <a:rPr lang="en-US" dirty="0"/>
              <a:t>                       Sources: available upon request</a:t>
            </a:r>
            <a:r>
              <a:rPr lang="en-US" sz="2800" dirty="0"/>
              <a:t/>
            </a:r>
            <a:br>
              <a:rPr lang="en-US" sz="2800" dirty="0"/>
            </a:br>
            <a:endParaRPr lang="en-US" sz="1200" dirty="0"/>
          </a:p>
        </p:txBody>
      </p:sp>
      <p:sp>
        <p:nvSpPr>
          <p:cNvPr id="5734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3DDB139B-FEBB-4DA5-BEFA-04509FD24EA3}" type="slidenum">
              <a:rPr lang="en-US" sz="1400">
                <a:solidFill>
                  <a:schemeClr val="tx1"/>
                </a:solidFill>
              </a:rPr>
              <a:pPr algn="ctr" eaLnBrk="1" hangingPunct="1"/>
              <a:t>35</a:t>
            </a:fld>
            <a:endParaRPr lang="en-US" dirty="0">
              <a:solidFill>
                <a:schemeClr val="tx1"/>
              </a:solidFill>
            </a:endParaRPr>
          </a:p>
        </p:txBody>
      </p:sp>
      <p:sp>
        <p:nvSpPr>
          <p:cNvPr id="6" name="TextBox 5">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1">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77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77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7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771">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771">
                                            <p:txEl>
                                              <p:pRg st="7" end="7"/>
                                            </p:txEl>
                                          </p:spTgt>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32771">
                                            <p:txEl>
                                              <p:pRg st="0" end="0"/>
                                            </p:txEl>
                                          </p:spTgt>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32771">
                                            <p:txEl>
                                              <p:pRg st="1" end="1"/>
                                            </p:txEl>
                                          </p:spTgt>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32771">
                                            <p:txEl>
                                              <p:pRg st="2" end="2"/>
                                            </p:txEl>
                                          </p:spTgt>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32771">
                                            <p:txEl>
                                              <p:pRg st="3" end="3"/>
                                            </p:txEl>
                                          </p:spTgt>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32771">
                                            <p:txEl>
                                              <p:pRg st="4" end="4"/>
                                            </p:txEl>
                                          </p:spTgt>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32771">
                                            <p:txEl>
                                              <p:pRg st="5" end="5"/>
                                            </p:txEl>
                                          </p:spTgt>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32771">
                                            <p:txEl>
                                              <p:pRg st="6" end="6"/>
                                            </p:txEl>
                                          </p:spTgt>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3277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allAtOnce"/>
      <p:bldP spid="32771" grpId="1"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942975" y="1600200"/>
            <a:ext cx="7286625" cy="4419600"/>
          </a:xfrm>
        </p:spPr>
        <p:txBody>
          <a:bodyPr/>
          <a:lstStyle/>
          <a:p>
            <a:pPr eaLnBrk="1" hangingPunct="1"/>
            <a:r>
              <a:rPr lang="en-US" dirty="0"/>
              <a:t>How do to you get better in your finances?</a:t>
            </a:r>
          </a:p>
          <a:p>
            <a:pPr lvl="1" eaLnBrk="1" hangingPunct="1"/>
            <a:r>
              <a:rPr lang="en-US" sz="2200" dirty="0"/>
              <a:t>There are many sources of good information</a:t>
            </a:r>
          </a:p>
          <a:p>
            <a:pPr lvl="1" eaLnBrk="1" hangingPunct="1"/>
            <a:r>
              <a:rPr lang="en-US" sz="2200" dirty="0"/>
              <a:t>Let me add three other sources to your list:</a:t>
            </a:r>
          </a:p>
          <a:p>
            <a:pPr lvl="2" eaLnBrk="1" hangingPunct="1"/>
            <a:r>
              <a:rPr lang="en-US" sz="2200" dirty="0"/>
              <a:t>1.  The Personal Finances for Self-Reliance program (part of Self Reliance Services)</a:t>
            </a:r>
          </a:p>
          <a:p>
            <a:pPr lvl="3" eaLnBrk="1" hangingPunct="1"/>
            <a:r>
              <a:rPr lang="en-US" dirty="0">
                <a:hlinkClick r:id="rId2"/>
              </a:rPr>
              <a:t>Personal Finances for Self-Reliance </a:t>
            </a:r>
            <a:r>
              <a:rPr lang="en-US" sz="2200" dirty="0"/>
              <a:t>Program</a:t>
            </a:r>
          </a:p>
          <a:p>
            <a:pPr lvl="2" eaLnBrk="1" hangingPunct="1"/>
            <a:r>
              <a:rPr lang="en-US" sz="2200" dirty="0"/>
              <a:t>2.  The LDS Provident Living Website</a:t>
            </a:r>
          </a:p>
          <a:p>
            <a:pPr lvl="3" eaLnBrk="1" hangingPunct="1"/>
            <a:r>
              <a:rPr lang="en-US" sz="2200" dirty="0">
                <a:hlinkClick r:id="rId3"/>
              </a:rPr>
              <a:t>www.providentliving.org</a:t>
            </a:r>
            <a:r>
              <a:rPr lang="en-US" sz="2200" dirty="0"/>
              <a:t>, then Family Finances</a:t>
            </a:r>
          </a:p>
          <a:p>
            <a:pPr lvl="2" eaLnBrk="1" hangingPunct="1"/>
            <a:r>
              <a:rPr lang="en-US" sz="2200" dirty="0"/>
              <a:t>3.  The BYU Marriott School of Management’s Personal Finance website</a:t>
            </a:r>
          </a:p>
          <a:p>
            <a:pPr lvl="3" eaLnBrk="1" hangingPunct="1"/>
            <a:r>
              <a:rPr lang="en-US" sz="2200" dirty="0">
                <a:hlinkClick r:id="rId4"/>
              </a:rPr>
              <a:t>http://personalfinance.byu.net</a:t>
            </a:r>
            <a:endParaRPr lang="en-US" sz="2200" dirty="0"/>
          </a:p>
        </p:txBody>
      </p:sp>
      <p:sp>
        <p:nvSpPr>
          <p:cNvPr id="58372"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061BA254-5E3D-4FC2-9E91-7B26C30CB9A4}" type="slidenum">
              <a:rPr lang="en-US" sz="1400">
                <a:solidFill>
                  <a:schemeClr val="tx1"/>
                </a:solidFill>
              </a:rPr>
              <a:pPr algn="ctr" eaLnBrk="1" hangingPunct="1"/>
              <a:t>36</a:t>
            </a:fld>
            <a:endParaRPr lang="en-US" dirty="0">
              <a:solidFill>
                <a:schemeClr val="tx1"/>
              </a:solidFill>
            </a:endParaRPr>
          </a:p>
        </p:txBody>
      </p:sp>
      <p:sp>
        <p:nvSpPr>
          <p:cNvPr id="5" name="Rectangle 2"/>
          <p:cNvSpPr>
            <a:spLocks noGrp="1" noChangeArrowheads="1"/>
          </p:cNvSpPr>
          <p:nvPr>
            <p:ph type="title"/>
          </p:nvPr>
        </p:nvSpPr>
        <p:spPr>
          <a:xfrm>
            <a:off x="422275" y="671513"/>
            <a:ext cx="8305800" cy="922337"/>
          </a:xfrm>
        </p:spPr>
        <p:txBody>
          <a:bodyPr/>
          <a:lstStyle/>
          <a:p>
            <a:pPr eaLnBrk="1" hangingPunct="1"/>
            <a:r>
              <a:rPr lang="en-US" dirty="0"/>
              <a:t>Do Good, Be Good and Get Better </a:t>
            </a:r>
            <a:r>
              <a:rPr lang="en-US" sz="2800" dirty="0"/>
              <a:t>(continued)</a:t>
            </a:r>
            <a:endParaRPr lang="en-US" sz="2400" dirty="0"/>
          </a:p>
        </p:txBody>
      </p:sp>
      <p:sp>
        <p:nvSpPr>
          <p:cNvPr id="6" name="TextBox 5">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7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7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7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7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7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7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1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14401" y="2407236"/>
            <a:ext cx="3962400" cy="4298364"/>
          </a:xfrm>
          <a:prstGeom prst="rect">
            <a:avLst/>
          </a:prstGeom>
        </p:spPr>
      </p:pic>
      <p:sp>
        <p:nvSpPr>
          <p:cNvPr id="5" name="TextBox 4"/>
          <p:cNvSpPr txBox="1"/>
          <p:nvPr/>
        </p:nvSpPr>
        <p:spPr>
          <a:xfrm>
            <a:off x="5867400" y="2603480"/>
            <a:ext cx="2982998" cy="3785652"/>
          </a:xfrm>
          <a:prstGeom prst="rect">
            <a:avLst/>
          </a:prstGeom>
          <a:noFill/>
          <a:ln w="38100">
            <a:solidFill>
              <a:srgbClr val="00B0F0"/>
            </a:solidFill>
          </a:ln>
        </p:spPr>
        <p:txBody>
          <a:bodyPr wrap="square" rtlCol="0">
            <a:spAutoFit/>
          </a:bodyPr>
          <a:lstStyle/>
          <a:p>
            <a:r>
              <a:rPr lang="en-US" dirty="0">
                <a:solidFill>
                  <a:schemeClr val="tx1"/>
                </a:solidFill>
              </a:rPr>
              <a:t>Take the Personal Finances for Self-Reliance course offered by your Ward.  It is an amazing program that EVERYONE should take carefully and prayerfully.  Start here!</a:t>
            </a:r>
          </a:p>
        </p:txBody>
      </p:sp>
      <p:sp>
        <p:nvSpPr>
          <p:cNvPr id="3" name="TextBox 2"/>
          <p:cNvSpPr txBox="1"/>
          <p:nvPr/>
        </p:nvSpPr>
        <p:spPr>
          <a:xfrm>
            <a:off x="914400" y="1600200"/>
            <a:ext cx="7238999" cy="523220"/>
          </a:xfrm>
          <a:prstGeom prst="rect">
            <a:avLst/>
          </a:prstGeom>
          <a:noFill/>
        </p:spPr>
        <p:txBody>
          <a:bodyPr wrap="square" rtlCol="0">
            <a:spAutoFit/>
          </a:bodyPr>
          <a:lstStyle/>
          <a:p>
            <a:r>
              <a:rPr lang="en-US" sz="2800" dirty="0">
                <a:solidFill>
                  <a:schemeClr val="tx1"/>
                </a:solidFill>
              </a:rPr>
              <a:t>1. Personal Finances for Self-Reliance Program</a:t>
            </a:r>
          </a:p>
        </p:txBody>
      </p:sp>
      <p:sp>
        <p:nvSpPr>
          <p:cNvPr id="6" name="Rectangle 2"/>
          <p:cNvSpPr>
            <a:spLocks noGrp="1" noChangeArrowheads="1"/>
          </p:cNvSpPr>
          <p:nvPr>
            <p:ph type="title"/>
          </p:nvPr>
        </p:nvSpPr>
        <p:spPr>
          <a:xfrm>
            <a:off x="0" y="685800"/>
            <a:ext cx="9144000" cy="914400"/>
          </a:xfrm>
        </p:spPr>
        <p:txBody>
          <a:bodyPr/>
          <a:lstStyle/>
          <a:p>
            <a:pPr eaLnBrk="1" hangingPunct="1"/>
            <a:r>
              <a:rPr lang="en-US" dirty="0"/>
              <a:t>Do Good, Be Good and Get Better </a:t>
            </a:r>
            <a:r>
              <a:rPr lang="en-US" sz="2800" dirty="0"/>
              <a:t>(continued)</a:t>
            </a:r>
            <a:endParaRPr lang="en-US" sz="2400" dirty="0"/>
          </a:p>
        </p:txBody>
      </p:sp>
      <p:sp>
        <p:nvSpPr>
          <p:cNvPr id="7"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37</a:t>
            </a:fld>
            <a:endParaRPr lang="en-US" dirty="0">
              <a:solidFill>
                <a:schemeClr val="tx1"/>
              </a:solidFill>
            </a:endParaRPr>
          </a:p>
        </p:txBody>
      </p:sp>
    </p:spTree>
    <p:extLst>
      <p:ext uri="{BB962C8B-B14F-4D97-AF65-F5344CB8AC3E}">
        <p14:creationId xmlns:p14="http://schemas.microsoft.com/office/powerpoint/2010/main" val="4162612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idx="4294967295"/>
          </p:nvPr>
        </p:nvSpPr>
        <p:spPr>
          <a:xfrm>
            <a:off x="297180" y="685800"/>
            <a:ext cx="8549640" cy="914400"/>
          </a:xfrm>
        </p:spPr>
        <p:txBody>
          <a:bodyPr/>
          <a:lstStyle/>
          <a:p>
            <a:pPr eaLnBrk="1" hangingPunct="1"/>
            <a:r>
              <a:rPr lang="en-US" dirty="0"/>
              <a:t>Do Good, Be Good and Get Better </a:t>
            </a:r>
            <a:r>
              <a:rPr lang="en-US" sz="2800" dirty="0"/>
              <a:t>(continued)</a:t>
            </a:r>
            <a:endParaRPr lang="en-US" dirty="0">
              <a:cs typeface="Times New Roman" pitchFamily="18" charset="0"/>
            </a:endParaRPr>
          </a:p>
        </p:txBody>
      </p:sp>
      <p:sp>
        <p:nvSpPr>
          <p:cNvPr id="4" name="TextBox 3"/>
          <p:cNvSpPr txBox="1"/>
          <p:nvPr/>
        </p:nvSpPr>
        <p:spPr>
          <a:xfrm>
            <a:off x="3581400" y="5837446"/>
            <a:ext cx="4495800" cy="830997"/>
          </a:xfrm>
          <a:prstGeom prst="rect">
            <a:avLst/>
          </a:prstGeom>
          <a:noFill/>
          <a:ln w="38100">
            <a:solidFill>
              <a:srgbClr val="00B0F0"/>
            </a:solidFill>
          </a:ln>
        </p:spPr>
        <p:txBody>
          <a:bodyPr wrap="square" rtlCol="0">
            <a:spAutoFit/>
          </a:bodyPr>
          <a:lstStyle/>
          <a:p>
            <a:pPr algn="ctr"/>
            <a:r>
              <a:rPr lang="en-US" dirty="0">
                <a:solidFill>
                  <a:schemeClr val="tx1"/>
                </a:solidFill>
              </a:rPr>
              <a:t>This is good for guidelines and general finance information</a:t>
            </a:r>
          </a:p>
        </p:txBody>
      </p:sp>
      <p:pic>
        <p:nvPicPr>
          <p:cNvPr id="3" name="Picture 2"/>
          <p:cNvPicPr>
            <a:picLocks noChangeAspect="1"/>
          </p:cNvPicPr>
          <p:nvPr/>
        </p:nvPicPr>
        <p:blipFill>
          <a:blip r:embed="rId2"/>
          <a:stretch>
            <a:fillRect/>
          </a:stretch>
        </p:blipFill>
        <p:spPr>
          <a:xfrm>
            <a:off x="656890" y="1981200"/>
            <a:ext cx="8209016" cy="3683133"/>
          </a:xfrm>
          <a:prstGeom prst="rect">
            <a:avLst/>
          </a:prstGeom>
        </p:spPr>
      </p:pic>
      <p:sp>
        <p:nvSpPr>
          <p:cNvPr id="5" name="TextBox 4"/>
          <p:cNvSpPr txBox="1"/>
          <p:nvPr/>
        </p:nvSpPr>
        <p:spPr>
          <a:xfrm>
            <a:off x="228600" y="5456891"/>
            <a:ext cx="2358189" cy="1200329"/>
          </a:xfrm>
          <a:prstGeom prst="rect">
            <a:avLst/>
          </a:prstGeom>
          <a:noFill/>
          <a:ln w="38100">
            <a:solidFill>
              <a:srgbClr val="00B0F0"/>
            </a:solidFill>
          </a:ln>
        </p:spPr>
        <p:txBody>
          <a:bodyPr wrap="square" rtlCol="0">
            <a:spAutoFit/>
          </a:bodyPr>
          <a:lstStyle/>
          <a:p>
            <a:pPr algn="ctr"/>
            <a:r>
              <a:rPr lang="en-US" dirty="0">
                <a:solidFill>
                  <a:schemeClr val="tx1"/>
                </a:solidFill>
              </a:rPr>
              <a:t>There is lots of inspired counsel for each of us</a:t>
            </a:r>
          </a:p>
        </p:txBody>
      </p:sp>
      <p:sp>
        <p:nvSpPr>
          <p:cNvPr id="2" name="TextBox 1"/>
          <p:cNvSpPr txBox="1"/>
          <p:nvPr/>
        </p:nvSpPr>
        <p:spPr>
          <a:xfrm>
            <a:off x="914400" y="1695326"/>
            <a:ext cx="5638800" cy="523220"/>
          </a:xfrm>
          <a:prstGeom prst="rect">
            <a:avLst/>
          </a:prstGeom>
          <a:noFill/>
        </p:spPr>
        <p:txBody>
          <a:bodyPr wrap="square" rtlCol="0">
            <a:spAutoFit/>
          </a:bodyPr>
          <a:lstStyle/>
          <a:p>
            <a:r>
              <a:rPr lang="en-US" sz="2800" dirty="0">
                <a:solidFill>
                  <a:schemeClr val="tx1"/>
                </a:solidFill>
                <a:cs typeface="Times New Roman" pitchFamily="18" charset="0"/>
              </a:rPr>
              <a:t>2. LDS Provident Living Website</a:t>
            </a:r>
            <a:endParaRPr lang="en-US" sz="2800" dirty="0">
              <a:solidFill>
                <a:schemeClr val="tx1"/>
              </a:solidFill>
            </a:endParaRPr>
          </a:p>
        </p:txBody>
      </p:sp>
      <p:sp>
        <p:nvSpPr>
          <p:cNvPr id="7"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38</a:t>
            </a:fld>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81001" y="2362200"/>
            <a:ext cx="8610600" cy="3886200"/>
          </a:xfrm>
          <a:prstGeom prst="rect">
            <a:avLst/>
          </a:prstGeom>
        </p:spPr>
      </p:pic>
      <p:sp>
        <p:nvSpPr>
          <p:cNvPr id="61442" name="Rectangle 2"/>
          <p:cNvSpPr>
            <a:spLocks noGrp="1" noChangeArrowheads="1"/>
          </p:cNvSpPr>
          <p:nvPr>
            <p:ph type="title"/>
          </p:nvPr>
        </p:nvSpPr>
        <p:spPr>
          <a:xfrm>
            <a:off x="685800" y="678180"/>
            <a:ext cx="7772400" cy="922020"/>
          </a:xfrm>
        </p:spPr>
        <p:txBody>
          <a:bodyPr/>
          <a:lstStyle/>
          <a:p>
            <a:pPr eaLnBrk="1" hangingPunct="1"/>
            <a:r>
              <a:rPr lang="en-US" dirty="0"/>
              <a:t/>
            </a:r>
            <a:br>
              <a:rPr lang="en-US" dirty="0"/>
            </a:br>
            <a:endParaRPr lang="en-US" dirty="0"/>
          </a:p>
        </p:txBody>
      </p:sp>
      <p:sp>
        <p:nvSpPr>
          <p:cNvPr id="61443" name="Rectangle 3"/>
          <p:cNvSpPr>
            <a:spLocks noGrp="1" noChangeArrowheads="1"/>
          </p:cNvSpPr>
          <p:nvPr>
            <p:ph idx="1"/>
          </p:nvPr>
        </p:nvSpPr>
        <p:spPr>
          <a:xfrm>
            <a:off x="890588" y="1771650"/>
            <a:ext cx="7369175" cy="663107"/>
          </a:xfrm>
        </p:spPr>
        <p:txBody>
          <a:bodyPr/>
          <a:lstStyle/>
          <a:p>
            <a:pPr marL="0" indent="0" eaLnBrk="1" hangingPunct="1">
              <a:buNone/>
            </a:pPr>
            <a:r>
              <a:rPr lang="en-US" dirty="0"/>
              <a:t>3. BYU MSB </a:t>
            </a:r>
            <a:r>
              <a:rPr lang="en-US" dirty="0">
                <a:hlinkClick r:id="rId3"/>
              </a:rPr>
              <a:t>Personal Finance Website</a:t>
            </a:r>
            <a:endParaRPr lang="en-US" dirty="0"/>
          </a:p>
        </p:txBody>
      </p:sp>
      <p:sp>
        <p:nvSpPr>
          <p:cNvPr id="5" name="TextBox 4"/>
          <p:cNvSpPr txBox="1"/>
          <p:nvPr/>
        </p:nvSpPr>
        <p:spPr>
          <a:xfrm>
            <a:off x="667439" y="6001526"/>
            <a:ext cx="7932419" cy="830997"/>
          </a:xfrm>
          <a:prstGeom prst="rect">
            <a:avLst/>
          </a:prstGeom>
          <a:noFill/>
          <a:ln w="38100">
            <a:solidFill>
              <a:srgbClr val="00B0F0"/>
            </a:solidFill>
          </a:ln>
        </p:spPr>
        <p:txBody>
          <a:bodyPr wrap="square" rtlCol="0">
            <a:spAutoFit/>
          </a:bodyPr>
          <a:lstStyle/>
          <a:p>
            <a:pPr algn="ctr"/>
            <a:r>
              <a:rPr lang="en-US" dirty="0">
                <a:solidFill>
                  <a:schemeClr val="tx1"/>
                </a:solidFill>
              </a:rPr>
              <a:t>This is for those who want to go beyond Personal Finance basics into the areas discussed today.  Its free and can help!</a:t>
            </a:r>
          </a:p>
        </p:txBody>
      </p:sp>
      <p:sp>
        <p:nvSpPr>
          <p:cNvPr id="7" name="Title 1"/>
          <p:cNvSpPr txBox="1">
            <a:spLocks/>
          </p:cNvSpPr>
          <p:nvPr/>
        </p:nvSpPr>
        <p:spPr bwMode="auto">
          <a:xfrm>
            <a:off x="297180" y="685800"/>
            <a:ext cx="854964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600">
                <a:solidFill>
                  <a:schemeClr val="tx1"/>
                </a:solidFill>
                <a:latin typeface="+mj-lt"/>
                <a:ea typeface="+mj-ea"/>
                <a:cs typeface="+mj-cs"/>
              </a:defRPr>
            </a:lvl1pPr>
            <a:lvl2pPr algn="ctr" rtl="0" eaLnBrk="0" fontAlgn="base" hangingPunct="0">
              <a:spcBef>
                <a:spcPct val="0"/>
              </a:spcBef>
              <a:spcAft>
                <a:spcPct val="0"/>
              </a:spcAft>
              <a:defRPr sz="3600">
                <a:solidFill>
                  <a:schemeClr val="tx1"/>
                </a:solidFill>
                <a:latin typeface="Times New Roman" pitchFamily="18" charset="0"/>
              </a:defRPr>
            </a:lvl2pPr>
            <a:lvl3pPr algn="ctr" rtl="0" eaLnBrk="0" fontAlgn="base" hangingPunct="0">
              <a:spcBef>
                <a:spcPct val="0"/>
              </a:spcBef>
              <a:spcAft>
                <a:spcPct val="0"/>
              </a:spcAft>
              <a:defRPr sz="3600">
                <a:solidFill>
                  <a:schemeClr val="tx1"/>
                </a:solidFill>
                <a:latin typeface="Times New Roman" pitchFamily="18" charset="0"/>
              </a:defRPr>
            </a:lvl3pPr>
            <a:lvl4pPr algn="ctr" rtl="0" eaLnBrk="0" fontAlgn="base" hangingPunct="0">
              <a:spcBef>
                <a:spcPct val="0"/>
              </a:spcBef>
              <a:spcAft>
                <a:spcPct val="0"/>
              </a:spcAft>
              <a:defRPr sz="3600">
                <a:solidFill>
                  <a:schemeClr val="tx1"/>
                </a:solidFill>
                <a:latin typeface="Times New Roman" pitchFamily="18" charset="0"/>
              </a:defRPr>
            </a:lvl4pPr>
            <a:lvl5pPr algn="ctr" rtl="0" eaLnBrk="0" fontAlgn="base" hangingPunct="0">
              <a:spcBef>
                <a:spcPct val="0"/>
              </a:spcBef>
              <a:spcAft>
                <a:spcPct val="0"/>
              </a:spcAft>
              <a:defRPr sz="3600">
                <a:solidFill>
                  <a:schemeClr val="tx1"/>
                </a:solidFill>
                <a:latin typeface="Times New Roman" pitchFamily="18" charset="0"/>
              </a:defRPr>
            </a:lvl5pPr>
            <a:lvl6pPr marL="457200" algn="ctr" rtl="0" eaLnBrk="1" fontAlgn="base" hangingPunct="1">
              <a:spcBef>
                <a:spcPct val="0"/>
              </a:spcBef>
              <a:spcAft>
                <a:spcPct val="0"/>
              </a:spcAft>
              <a:defRPr sz="3600">
                <a:solidFill>
                  <a:schemeClr val="bg1"/>
                </a:solidFill>
                <a:latin typeface="Times New Roman" pitchFamily="18" charset="0"/>
              </a:defRPr>
            </a:lvl6pPr>
            <a:lvl7pPr marL="914400" algn="ctr" rtl="0" eaLnBrk="1" fontAlgn="base" hangingPunct="1">
              <a:spcBef>
                <a:spcPct val="0"/>
              </a:spcBef>
              <a:spcAft>
                <a:spcPct val="0"/>
              </a:spcAft>
              <a:defRPr sz="3600">
                <a:solidFill>
                  <a:schemeClr val="bg1"/>
                </a:solidFill>
                <a:latin typeface="Times New Roman" pitchFamily="18" charset="0"/>
              </a:defRPr>
            </a:lvl7pPr>
            <a:lvl8pPr marL="1371600" algn="ctr" rtl="0" eaLnBrk="1" fontAlgn="base" hangingPunct="1">
              <a:spcBef>
                <a:spcPct val="0"/>
              </a:spcBef>
              <a:spcAft>
                <a:spcPct val="0"/>
              </a:spcAft>
              <a:defRPr sz="3600">
                <a:solidFill>
                  <a:schemeClr val="bg1"/>
                </a:solidFill>
                <a:latin typeface="Times New Roman" pitchFamily="18" charset="0"/>
              </a:defRPr>
            </a:lvl8pPr>
            <a:lvl9pPr marL="1828800" algn="ctr" rtl="0" eaLnBrk="1" fontAlgn="base" hangingPunct="1">
              <a:spcBef>
                <a:spcPct val="0"/>
              </a:spcBef>
              <a:spcAft>
                <a:spcPct val="0"/>
              </a:spcAft>
              <a:defRPr sz="3600">
                <a:solidFill>
                  <a:schemeClr val="bg1"/>
                </a:solidFill>
                <a:latin typeface="Times New Roman" pitchFamily="18" charset="0"/>
              </a:defRPr>
            </a:lvl9pPr>
          </a:lstStyle>
          <a:p>
            <a:pPr eaLnBrk="1" hangingPunct="1"/>
            <a:r>
              <a:rPr lang="en-US" kern="0" dirty="0"/>
              <a:t>Do Good, Be Good and Get Better </a:t>
            </a:r>
            <a:r>
              <a:rPr lang="en-US" sz="2400" kern="0" dirty="0"/>
              <a:t>(continued)</a:t>
            </a:r>
            <a:endParaRPr lang="en-US" sz="3200" kern="0" dirty="0">
              <a:cs typeface="Times New Roman" pitchFamily="18" charset="0"/>
            </a:endParaRPr>
          </a:p>
        </p:txBody>
      </p:sp>
      <p:sp>
        <p:nvSpPr>
          <p:cNvPr id="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39</a:t>
            </a:fld>
            <a:endParaRPr lang="en-US" dirty="0">
              <a:solidFill>
                <a:schemeClr val="tx1"/>
              </a:solidFill>
            </a:endParaRPr>
          </a:p>
        </p:txBody>
      </p:sp>
    </p:spTree>
    <p:extLst>
      <p:ext uri="{BB962C8B-B14F-4D97-AF65-F5344CB8AC3E}">
        <p14:creationId xmlns:p14="http://schemas.microsoft.com/office/powerpoint/2010/main" val="2148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 y="685800"/>
            <a:ext cx="9067800" cy="914400"/>
          </a:xfrm>
        </p:spPr>
        <p:txBody>
          <a:bodyPr/>
          <a:lstStyle/>
          <a:p>
            <a:pPr eaLnBrk="1" hangingPunct="1">
              <a:spcBef>
                <a:spcPct val="25000"/>
              </a:spcBef>
            </a:pPr>
            <a:r>
              <a:rPr lang="en-US" dirty="0"/>
              <a:t>L</a:t>
            </a:r>
            <a:r>
              <a:rPr lang="en-US" sz="2400" dirty="0"/>
              <a:t>1</a:t>
            </a:r>
            <a:r>
              <a:rPr lang="en-US" dirty="0"/>
              <a:t>.  Love the Lord, and Put and Pay Him First</a:t>
            </a:r>
          </a:p>
        </p:txBody>
      </p:sp>
      <p:sp>
        <p:nvSpPr>
          <p:cNvPr id="10243" name="Rectangle 3"/>
          <p:cNvSpPr>
            <a:spLocks noGrp="1" noChangeArrowheads="1"/>
          </p:cNvSpPr>
          <p:nvPr>
            <p:ph idx="1"/>
          </p:nvPr>
        </p:nvSpPr>
        <p:spPr>
          <a:xfrm>
            <a:off x="914400" y="1600200"/>
            <a:ext cx="7315200" cy="5029200"/>
          </a:xfrm>
        </p:spPr>
        <p:txBody>
          <a:bodyPr/>
          <a:lstStyle/>
          <a:p>
            <a:pPr eaLnBrk="1" hangingPunct="1">
              <a:defRPr/>
            </a:pPr>
            <a:r>
              <a:rPr lang="en-US" sz="2800" dirty="0"/>
              <a:t>How do we put and pay God</a:t>
            </a:r>
            <a:r>
              <a:rPr lang="en-US" dirty="0"/>
              <a:t> first?</a:t>
            </a:r>
          </a:p>
          <a:p>
            <a:pPr lvl="1" eaLnBrk="1" hangingPunct="1">
              <a:defRPr/>
            </a:pPr>
            <a:r>
              <a:rPr lang="en-US" dirty="0"/>
              <a:t>We do this as we live His gospel and </a:t>
            </a:r>
            <a:r>
              <a:rPr lang="en-US" dirty="0">
                <a:hlinkClick r:id="rId2"/>
              </a:rPr>
              <a:t>bring Christ more into our lives and finances</a:t>
            </a:r>
            <a:r>
              <a:rPr lang="en-US" dirty="0"/>
              <a:t> </a:t>
            </a:r>
          </a:p>
          <a:p>
            <a:pPr marL="1314450" lvl="2" indent="-457200" eaLnBrk="1" hangingPunct="1">
              <a:buFont typeface="+mj-lt"/>
              <a:buAutoNum type="arabicPeriod"/>
              <a:defRPr/>
            </a:pPr>
            <a:r>
              <a:rPr lang="en-US" dirty="0"/>
              <a:t>We increase our love for and faith in the Savior and His atonement</a:t>
            </a:r>
          </a:p>
          <a:p>
            <a:pPr marL="1314450" lvl="2" indent="-457200" eaLnBrk="1" hangingPunct="1">
              <a:buFont typeface="+mj-lt"/>
              <a:buAutoNum type="arabicPeriod"/>
              <a:defRPr/>
            </a:pPr>
            <a:r>
              <a:rPr lang="en-US" dirty="0"/>
              <a:t>We strive to change daily and become a more converted disciple</a:t>
            </a:r>
          </a:p>
          <a:p>
            <a:pPr marL="1314450" lvl="2" indent="-457200" eaLnBrk="1" hangingPunct="1">
              <a:buFont typeface="+mj-lt"/>
              <a:buAutoNum type="arabicPeriod"/>
              <a:defRPr/>
            </a:pPr>
            <a:r>
              <a:rPr lang="en-US" dirty="0"/>
              <a:t>We apply His words and create our lives and values more closely with Him</a:t>
            </a:r>
          </a:p>
          <a:p>
            <a:pPr marL="1314450" lvl="2" indent="-457200" eaLnBrk="1" hangingPunct="1">
              <a:buFont typeface="+mj-lt"/>
              <a:buAutoNum type="arabicPeriod"/>
              <a:defRPr/>
            </a:pPr>
            <a:r>
              <a:rPr lang="en-US" dirty="0"/>
              <a:t>We always remember Him</a:t>
            </a:r>
          </a:p>
        </p:txBody>
      </p:sp>
      <p:sp>
        <p:nvSpPr>
          <p:cNvPr id="2" name="TextBox 1">
            <a:extLst>
              <a:ext uri="{FF2B5EF4-FFF2-40B4-BE49-F238E27FC236}">
                <a16:creationId xmlns:a16="http://schemas.microsoft.com/office/drawing/2014/main" id="{0D2D2626-A5C7-4884-81E9-CA63FAC58DFE}"/>
              </a:ext>
            </a:extLst>
          </p:cNvPr>
          <p:cNvSpPr txBox="1"/>
          <p:nvPr/>
        </p:nvSpPr>
        <p:spPr>
          <a:xfrm>
            <a:off x="483781" y="4343400"/>
            <a:ext cx="1524000" cy="461665"/>
          </a:xfrm>
          <a:prstGeom prst="rect">
            <a:avLst/>
          </a:prstGeom>
          <a:noFill/>
        </p:spPr>
        <p:txBody>
          <a:bodyPr wrap="square" rtlCol="0">
            <a:spAutoFit/>
          </a:bodyPr>
          <a:lstStyle/>
          <a:p>
            <a:r>
              <a:rPr lang="en-US"/>
              <a:t>L</a:t>
            </a:r>
            <a:endParaRPr lang="en-US" dirty="0"/>
          </a:p>
        </p:txBody>
      </p:sp>
      <p:sp>
        <p:nvSpPr>
          <p:cNvPr id="3" name="TextBox 2">
            <a:hlinkClick r:id="rId3" action="ppaction://hlinksldjump"/>
            <a:extLst>
              <a:ext uri="{FF2B5EF4-FFF2-40B4-BE49-F238E27FC236}">
                <a16:creationId xmlns:a16="http://schemas.microsoft.com/office/drawing/2014/main" id="{76DACA14-31B2-452D-A050-B0AA98E77211}"/>
              </a:ext>
            </a:extLst>
          </p:cNvPr>
          <p:cNvSpPr txBox="1"/>
          <p:nvPr/>
        </p:nvSpPr>
        <p:spPr>
          <a:xfrm>
            <a:off x="0" y="5867400"/>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a:t>
            </a:fld>
            <a:endParaRPr lang="en-US" dirty="0">
              <a:solidFill>
                <a:schemeClr val="tx1"/>
              </a:solidFill>
            </a:endParaRPr>
          </a:p>
        </p:txBody>
      </p:sp>
    </p:spTree>
    <p:extLst>
      <p:ext uri="{BB962C8B-B14F-4D97-AF65-F5344CB8AC3E}">
        <p14:creationId xmlns:p14="http://schemas.microsoft.com/office/powerpoint/2010/main" val="417080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TextBox 4"/>
          <p:cNvSpPr txBox="1"/>
          <p:nvPr/>
        </p:nvSpPr>
        <p:spPr>
          <a:xfrm>
            <a:off x="315473" y="2843748"/>
            <a:ext cx="2046727" cy="3785652"/>
          </a:xfrm>
          <a:prstGeom prst="rect">
            <a:avLst/>
          </a:prstGeom>
          <a:noFill/>
          <a:ln w="38100">
            <a:solidFill>
              <a:srgbClr val="00B0F0"/>
            </a:solidFill>
          </a:ln>
        </p:spPr>
        <p:txBody>
          <a:bodyPr wrap="square" rtlCol="0">
            <a:spAutoFit/>
          </a:bodyPr>
          <a:lstStyle/>
          <a:p>
            <a:pPr algn="ctr"/>
            <a:r>
              <a:rPr lang="en-US" dirty="0">
                <a:solidFill>
                  <a:schemeClr val="tx1"/>
                </a:solidFill>
              </a:rPr>
              <a:t>Each section contains Learning Outcomes, Readings, PowerPoints, Videos, and Assignments and Learning Tools</a:t>
            </a:r>
          </a:p>
        </p:txBody>
      </p:sp>
      <p:sp>
        <p:nvSpPr>
          <p:cNvPr id="6" name="Title 1"/>
          <p:cNvSpPr>
            <a:spLocks noGrp="1"/>
          </p:cNvSpPr>
          <p:nvPr>
            <p:ph type="title"/>
          </p:nvPr>
        </p:nvSpPr>
        <p:spPr>
          <a:xfrm>
            <a:off x="297180" y="685800"/>
            <a:ext cx="8549640" cy="914400"/>
          </a:xfrm>
        </p:spPr>
        <p:txBody>
          <a:bodyPr/>
          <a:lstStyle/>
          <a:p>
            <a:pPr eaLnBrk="1" hangingPunct="1"/>
            <a:r>
              <a:rPr lang="en-US" dirty="0"/>
              <a:t>Do Good, Be Good and Get Better </a:t>
            </a:r>
            <a:r>
              <a:rPr lang="en-US" sz="2400" dirty="0"/>
              <a:t>(continued)</a:t>
            </a:r>
            <a:endParaRPr lang="en-US" sz="3200" dirty="0">
              <a:cs typeface="Times New Roman" pitchFamily="18" charset="0"/>
            </a:endParaRPr>
          </a:p>
        </p:txBody>
      </p:sp>
      <p:pic>
        <p:nvPicPr>
          <p:cNvPr id="4" name="Content Placeholder 3"/>
          <p:cNvPicPr>
            <a:picLocks noGrp="1" noChangeAspect="1"/>
          </p:cNvPicPr>
          <p:nvPr>
            <p:ph idx="1"/>
          </p:nvPr>
        </p:nvPicPr>
        <p:blipFill>
          <a:blip r:embed="rId2"/>
          <a:stretch>
            <a:fillRect/>
          </a:stretch>
        </p:blipFill>
        <p:spPr>
          <a:xfrm>
            <a:off x="2667000" y="1600200"/>
            <a:ext cx="6179820" cy="5029200"/>
          </a:xfrm>
          <a:prstGeom prst="rect">
            <a:avLst/>
          </a:prstGeom>
        </p:spPr>
      </p:pic>
      <p:sp>
        <p:nvSpPr>
          <p:cNvPr id="7"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40</a:t>
            </a:fld>
            <a:endParaRPr lang="en-US" dirty="0">
              <a:solidFill>
                <a:schemeClr val="tx1"/>
              </a:solidFill>
            </a:endParaRPr>
          </a:p>
        </p:txBody>
      </p:sp>
    </p:spTree>
    <p:extLst>
      <p:ext uri="{BB962C8B-B14F-4D97-AF65-F5344CB8AC3E}">
        <p14:creationId xmlns:p14="http://schemas.microsoft.com/office/powerpoint/2010/main" val="365893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5750" y="685800"/>
            <a:ext cx="8801100" cy="914400"/>
          </a:xfrm>
        </p:spPr>
        <p:txBody>
          <a:bodyPr/>
          <a:lstStyle/>
          <a:p>
            <a:pPr eaLnBrk="1" hangingPunct="1"/>
            <a:r>
              <a:rPr lang="en-US" dirty="0"/>
              <a:t>Do Good, Be Good and Get Better </a:t>
            </a:r>
            <a:r>
              <a:rPr lang="en-US" altLang="en-US" sz="2400" dirty="0"/>
              <a:t>(continued)</a:t>
            </a:r>
          </a:p>
        </p:txBody>
      </p:sp>
      <p:sp>
        <p:nvSpPr>
          <p:cNvPr id="16387" name="Rectangle 3"/>
          <p:cNvSpPr>
            <a:spLocks noGrp="1" noChangeArrowheads="1"/>
          </p:cNvSpPr>
          <p:nvPr>
            <p:ph idx="1"/>
          </p:nvPr>
        </p:nvSpPr>
        <p:spPr>
          <a:xfrm>
            <a:off x="919163" y="1600200"/>
            <a:ext cx="7286625" cy="5024438"/>
          </a:xfrm>
        </p:spPr>
        <p:txBody>
          <a:bodyPr/>
          <a:lstStyle/>
          <a:p>
            <a:pPr eaLnBrk="1" hangingPunct="1"/>
            <a:r>
              <a:rPr lang="en-US" altLang="en-US" dirty="0"/>
              <a:t>To be and get better, we must remember the “ifs ”</a:t>
            </a:r>
          </a:p>
          <a:p>
            <a:pPr lvl="1" eaLnBrk="1" hangingPunct="1"/>
            <a:r>
              <a:rPr lang="en-US" altLang="en-US" dirty="0"/>
              <a:t>These are not just the things we must know, but things we must do!</a:t>
            </a:r>
          </a:p>
        </p:txBody>
      </p:sp>
      <p:pic>
        <p:nvPicPr>
          <p:cNvPr id="2" name="Picture 1"/>
          <p:cNvPicPr>
            <a:picLocks noChangeAspect="1"/>
          </p:cNvPicPr>
          <p:nvPr/>
        </p:nvPicPr>
        <p:blipFill>
          <a:blip r:embed="rId2"/>
          <a:stretch>
            <a:fillRect/>
          </a:stretch>
        </p:blipFill>
        <p:spPr>
          <a:xfrm>
            <a:off x="5715000" y="3584539"/>
            <a:ext cx="3086100" cy="3003088"/>
          </a:xfrm>
          <a:prstGeom prst="rect">
            <a:avLst/>
          </a:prstGeom>
        </p:spPr>
      </p:pic>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41</a:t>
            </a:fld>
            <a:endParaRPr lang="en-US" dirty="0">
              <a:solidFill>
                <a:schemeClr val="tx1"/>
              </a:solidFill>
            </a:endParaRPr>
          </a:p>
        </p:txBody>
      </p:sp>
    </p:spTree>
    <p:extLst>
      <p:ext uri="{BB962C8B-B14F-4D97-AF65-F5344CB8AC3E}">
        <p14:creationId xmlns:p14="http://schemas.microsoft.com/office/powerpoint/2010/main" val="23633289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53287" y="4267200"/>
            <a:ext cx="1852613"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ext Placeholder 1"/>
          <p:cNvSpPr>
            <a:spLocks noGrp="1"/>
          </p:cNvSpPr>
          <p:nvPr>
            <p:ph type="body" idx="4294967295"/>
          </p:nvPr>
        </p:nvSpPr>
        <p:spPr>
          <a:xfrm>
            <a:off x="914400" y="1600200"/>
            <a:ext cx="7286625" cy="4419600"/>
          </a:xfrm>
        </p:spPr>
        <p:txBody>
          <a:bodyPr/>
          <a:lstStyle/>
          <a:p>
            <a:pPr eaLnBrk="1" hangingPunct="1"/>
            <a:r>
              <a:rPr lang="en-US" altLang="en-US" dirty="0"/>
              <a:t>a. The scriptures make us wise . . . </a:t>
            </a:r>
            <a:r>
              <a:rPr lang="en-US" altLang="en-US" i="1" dirty="0"/>
              <a:t>if </a:t>
            </a:r>
            <a:r>
              <a:rPr lang="en-US" altLang="en-US" dirty="0"/>
              <a:t>we learn from them and obey the commandments</a:t>
            </a:r>
          </a:p>
          <a:p>
            <a:pPr lvl="1" eaLnBrk="1" hangingPunct="1"/>
            <a:r>
              <a:rPr lang="en-US" altLang="en-US" dirty="0"/>
              <a:t>It is not enough to read the scriptures—we must read, think, ponder, pray and obey the commandments</a:t>
            </a:r>
          </a:p>
          <a:p>
            <a:pPr lvl="2" eaLnBrk="1" hangingPunct="1"/>
            <a:r>
              <a:rPr lang="en-US" altLang="en-US" dirty="0"/>
              <a:t>O remember, my son, and learn wisdom in thy youth; yea, learn in thy youth to keep the commandments of God (</a:t>
            </a:r>
            <a:r>
              <a:rPr lang="en-US" altLang="en-US" dirty="0">
                <a:hlinkClick r:id="rId3"/>
              </a:rPr>
              <a:t>Alma 37:35</a:t>
            </a:r>
            <a:r>
              <a:rPr lang="en-US" altLang="en-US" dirty="0"/>
              <a:t>).</a:t>
            </a:r>
          </a:p>
        </p:txBody>
      </p:sp>
      <p:sp>
        <p:nvSpPr>
          <p:cNvPr id="22531" name="Rectangle 2"/>
          <p:cNvSpPr>
            <a:spLocks noGrp="1" noChangeArrowheads="1"/>
          </p:cNvSpPr>
          <p:nvPr>
            <p:ph type="title" idx="4294967295"/>
          </p:nvPr>
        </p:nvSpPr>
        <p:spPr>
          <a:xfrm>
            <a:off x="297180" y="685800"/>
            <a:ext cx="8549640" cy="914400"/>
          </a:xfrm>
        </p:spPr>
        <p:txBody>
          <a:bodyPr/>
          <a:lstStyle/>
          <a:p>
            <a:pPr eaLnBrk="1" hangingPunct="1"/>
            <a:r>
              <a:rPr lang="en-US" dirty="0"/>
              <a:t>Do Good, Be Good and Get Better </a:t>
            </a:r>
            <a:r>
              <a:rPr lang="en-US" altLang="en-US" sz="2400" dirty="0"/>
              <a:t>(continued)</a:t>
            </a:r>
          </a:p>
        </p:txBody>
      </p:sp>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Tree>
    <p:extLst>
      <p:ext uri="{BB962C8B-B14F-4D97-AF65-F5344CB8AC3E}">
        <p14:creationId xmlns:p14="http://schemas.microsoft.com/office/powerpoint/2010/main" val="4186060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338">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3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uiExpand="1" build="p" bldLvl="2"/>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97180" y="685800"/>
            <a:ext cx="8549640" cy="914400"/>
          </a:xfrm>
        </p:spPr>
        <p:txBody>
          <a:bodyPr/>
          <a:lstStyle/>
          <a:p>
            <a:pPr eaLnBrk="1" hangingPunct="1"/>
            <a:r>
              <a:rPr lang="en-US" dirty="0"/>
              <a:t>Do Good, Be Good and Get Better </a:t>
            </a:r>
            <a:r>
              <a:rPr lang="en-US" altLang="en-US" sz="2400" dirty="0"/>
              <a:t>(continued)</a:t>
            </a:r>
          </a:p>
        </p:txBody>
      </p:sp>
      <p:sp>
        <p:nvSpPr>
          <p:cNvPr id="18435" name="Rectangle 3"/>
          <p:cNvSpPr>
            <a:spLocks noGrp="1" noChangeArrowheads="1"/>
          </p:cNvSpPr>
          <p:nvPr>
            <p:ph idx="1"/>
          </p:nvPr>
        </p:nvSpPr>
        <p:spPr>
          <a:xfrm>
            <a:off x="919163" y="1600200"/>
            <a:ext cx="7310437" cy="5024438"/>
          </a:xfrm>
        </p:spPr>
        <p:txBody>
          <a:bodyPr/>
          <a:lstStyle/>
          <a:p>
            <a:pPr eaLnBrk="1" hangingPunct="1"/>
            <a:r>
              <a:rPr lang="en-US" altLang="en-US" dirty="0"/>
              <a:t>b.  The Savior makes us holy . . . </a:t>
            </a:r>
            <a:r>
              <a:rPr lang="en-US" altLang="en-US" i="1" dirty="0"/>
              <a:t>if </a:t>
            </a:r>
            <a:r>
              <a:rPr lang="en-US" altLang="en-US" dirty="0"/>
              <a:t>we repent and apply the atonement in our lives</a:t>
            </a:r>
          </a:p>
          <a:p>
            <a:pPr lvl="1" eaLnBrk="1" hangingPunct="1">
              <a:spcBef>
                <a:spcPts val="400"/>
              </a:spcBef>
            </a:pPr>
            <a:r>
              <a:rPr lang="en-US" altLang="en-US" dirty="0"/>
              <a:t>It is not enough to have a Savior—we must repent and take advantage of His amazing atonement</a:t>
            </a:r>
          </a:p>
          <a:p>
            <a:pPr lvl="2" eaLnBrk="1" hangingPunct="1">
              <a:spcBef>
                <a:spcPts val="400"/>
              </a:spcBef>
            </a:pPr>
            <a:r>
              <a:rPr lang="en-US" altLang="en-US" dirty="0"/>
              <a:t> For, behold, the Lord your Redeemer suffered death in the flesh; wherefore he suffered the pain of all men, that all men might repent and come unto him.  And he hath risen again from the dead, that he might bring all men unto him, on conditions of repentance (</a:t>
            </a:r>
            <a:r>
              <a:rPr lang="en-US" altLang="en-US" dirty="0">
                <a:hlinkClick r:id="rId2"/>
              </a:rPr>
              <a:t>D&amp;C 18:11-12</a:t>
            </a:r>
            <a:r>
              <a:rPr lang="en-US" altLang="en-US" dirty="0"/>
              <a:t>).</a:t>
            </a:r>
          </a:p>
          <a:p>
            <a:pPr lvl="3" eaLnBrk="1" hangingPunct="1"/>
            <a:endParaRPr lang="en-US" alt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7009" y="3438365"/>
            <a:ext cx="1384307"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43</a:t>
            </a:fld>
            <a:endParaRPr lang="en-US" dirty="0">
              <a:solidFill>
                <a:schemeClr val="tx1"/>
              </a:solidFill>
            </a:endParaRPr>
          </a:p>
        </p:txBody>
      </p:sp>
    </p:spTree>
    <p:extLst>
      <p:ext uri="{BB962C8B-B14F-4D97-AF65-F5344CB8AC3E}">
        <p14:creationId xmlns:p14="http://schemas.microsoft.com/office/powerpoint/2010/main" val="3319007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84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43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97180" y="685800"/>
            <a:ext cx="8549640" cy="914400"/>
          </a:xfrm>
        </p:spPr>
        <p:txBody>
          <a:bodyPr/>
          <a:lstStyle/>
          <a:p>
            <a:pPr eaLnBrk="1" hangingPunct="1"/>
            <a:r>
              <a:rPr lang="en-US" dirty="0"/>
              <a:t>Do Good, Be Good and Get Better </a:t>
            </a:r>
            <a:r>
              <a:rPr lang="en-US" altLang="en-US" sz="2400" dirty="0"/>
              <a:t>(continued)</a:t>
            </a:r>
          </a:p>
        </p:txBody>
      </p:sp>
      <p:sp>
        <p:nvSpPr>
          <p:cNvPr id="19459" name="Rectangle 3"/>
          <p:cNvSpPr>
            <a:spLocks noGrp="1" noChangeArrowheads="1"/>
          </p:cNvSpPr>
          <p:nvPr>
            <p:ph idx="1"/>
          </p:nvPr>
        </p:nvSpPr>
        <p:spPr>
          <a:xfrm>
            <a:off x="919163" y="1600200"/>
            <a:ext cx="7615237" cy="5024438"/>
          </a:xfrm>
        </p:spPr>
        <p:txBody>
          <a:bodyPr/>
          <a:lstStyle/>
          <a:p>
            <a:pPr eaLnBrk="1" hangingPunct="1"/>
            <a:r>
              <a:rPr lang="en-US" altLang="en-US" dirty="0"/>
              <a:t>c.  The storms make us strong . . . </a:t>
            </a:r>
            <a:r>
              <a:rPr lang="en-US" altLang="en-US" i="1" dirty="0"/>
              <a:t>if </a:t>
            </a:r>
            <a:r>
              <a:rPr lang="en-US" altLang="en-US" dirty="0"/>
              <a:t>we learn the lessons God wants us to learn from them</a:t>
            </a:r>
          </a:p>
          <a:p>
            <a:pPr lvl="2" eaLnBrk="1" hangingPunct="1">
              <a:lnSpc>
                <a:spcPct val="95000"/>
              </a:lnSpc>
              <a:spcBef>
                <a:spcPts val="500"/>
              </a:spcBef>
            </a:pPr>
            <a:r>
              <a:rPr lang="en-US" altLang="en-US" dirty="0"/>
              <a:t>Nevertheless, . . . thou knowest the greatness of God; and he shall consecrate thine afflictions for thy gain (</a:t>
            </a:r>
            <a:r>
              <a:rPr lang="en-US" altLang="en-US" dirty="0">
                <a:hlinkClick r:id="rId2"/>
              </a:rPr>
              <a:t>2 Nephi 2:2</a:t>
            </a:r>
            <a:r>
              <a:rPr lang="en-US" altLang="en-US" dirty="0"/>
              <a:t>).</a:t>
            </a:r>
          </a:p>
          <a:p>
            <a:pPr lvl="2" eaLnBrk="1" hangingPunct="1">
              <a:lnSpc>
                <a:spcPct val="95000"/>
              </a:lnSpc>
              <a:spcBef>
                <a:spcPts val="500"/>
              </a:spcBef>
            </a:pPr>
            <a:r>
              <a:rPr lang="en-US" altLang="en-US" dirty="0"/>
              <a:t>And if men come unto me I will show unto them their weakness. I give unto men weakness that they may be humble; and my grace is sufficient for all men that humble themselves before me; for if they humble themselves before me, and have faith in me, then will I make weak things become strong unto them (</a:t>
            </a:r>
            <a:r>
              <a:rPr lang="en-US" altLang="en-US" dirty="0">
                <a:hlinkClick r:id="rId3"/>
              </a:rPr>
              <a:t>Ether 12:27</a:t>
            </a:r>
            <a:r>
              <a:rPr lang="en-US" altLang="en-US" dirty="0"/>
              <a:t>).</a:t>
            </a:r>
          </a:p>
          <a:p>
            <a:pPr lvl="1" eaLnBrk="1" hangingPunct="1"/>
            <a:endParaRPr lang="en-US" alt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7180" y="3334786"/>
            <a:ext cx="1798638" cy="252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6DACA14-31B2-452D-A050-B0AA98E77211}"/>
              </a:ext>
            </a:extLst>
          </p:cNvPr>
          <p:cNvSpPr txBox="1"/>
          <p:nvPr/>
        </p:nvSpPr>
        <p:spPr>
          <a:xfrm>
            <a:off x="0" y="5824049"/>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44</a:t>
            </a:fld>
            <a:endParaRPr lang="en-US" dirty="0">
              <a:solidFill>
                <a:schemeClr val="tx1"/>
              </a:solidFill>
            </a:endParaRPr>
          </a:p>
        </p:txBody>
      </p:sp>
    </p:spTree>
    <p:extLst>
      <p:ext uri="{BB962C8B-B14F-4D97-AF65-F5344CB8AC3E}">
        <p14:creationId xmlns:p14="http://schemas.microsoft.com/office/powerpoint/2010/main" val="32533845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Text Placeholder 1"/>
          <p:cNvSpPr>
            <a:spLocks noGrp="1"/>
          </p:cNvSpPr>
          <p:nvPr>
            <p:ph type="body" idx="4294967295"/>
          </p:nvPr>
        </p:nvSpPr>
        <p:spPr>
          <a:xfrm>
            <a:off x="914400" y="1600200"/>
            <a:ext cx="7318375" cy="5021263"/>
          </a:xfrm>
        </p:spPr>
        <p:txBody>
          <a:bodyPr/>
          <a:lstStyle/>
          <a:p>
            <a:pPr eaLnBrk="1" hangingPunct="1">
              <a:spcBef>
                <a:spcPts val="500"/>
              </a:spcBef>
              <a:defRPr/>
            </a:pPr>
            <a:r>
              <a:rPr lang="en-US" altLang="en-US" dirty="0"/>
              <a:t>The Brother of Jared knew about storms</a:t>
            </a:r>
          </a:p>
          <a:p>
            <a:pPr lvl="1" eaLnBrk="1" hangingPunct="1">
              <a:spcBef>
                <a:spcPts val="500"/>
              </a:spcBef>
              <a:defRPr/>
            </a:pPr>
            <a:r>
              <a:rPr lang="en-US" altLang="en-US" dirty="0"/>
              <a:t>When the brother of Jared came to the ocean on his way to the “promised land,” he had three problems, and the Lord helped the brother of Jared with each</a:t>
            </a:r>
          </a:p>
          <a:p>
            <a:pPr lvl="2" indent="-285750" eaLnBrk="1" hangingPunct="1">
              <a:spcBef>
                <a:spcPts val="500"/>
              </a:spcBef>
              <a:defRPr/>
            </a:pPr>
            <a:r>
              <a:rPr lang="en-US" altLang="en-US" dirty="0"/>
              <a:t>The Lord instructed him to put in holes for air</a:t>
            </a:r>
          </a:p>
          <a:p>
            <a:pPr lvl="3" indent="-285750" eaLnBrk="1" hangingPunct="1">
              <a:spcBef>
                <a:spcPts val="500"/>
              </a:spcBef>
              <a:defRPr/>
            </a:pPr>
            <a:r>
              <a:rPr lang="en-US" altLang="en-US" dirty="0"/>
              <a:t>He will instruct us in our lives as well</a:t>
            </a:r>
          </a:p>
          <a:p>
            <a:pPr lvl="2" indent="-285750" eaLnBrk="1" hangingPunct="1">
              <a:spcBef>
                <a:spcPts val="500"/>
              </a:spcBef>
              <a:defRPr/>
            </a:pPr>
            <a:r>
              <a:rPr lang="en-US" altLang="en-US" dirty="0"/>
              <a:t>The Lord touched the stones, which gave light</a:t>
            </a:r>
          </a:p>
          <a:p>
            <a:pPr lvl="3" indent="-285750" eaLnBrk="1" hangingPunct="1">
              <a:spcBef>
                <a:spcPts val="500"/>
              </a:spcBef>
              <a:defRPr/>
            </a:pPr>
            <a:r>
              <a:rPr lang="en-US" altLang="en-US" dirty="0"/>
              <a:t>He will touch us and give us “light” as well</a:t>
            </a:r>
          </a:p>
          <a:p>
            <a:pPr lvl="2" indent="-285750" eaLnBrk="1" hangingPunct="1">
              <a:spcBef>
                <a:spcPts val="500"/>
              </a:spcBef>
              <a:defRPr/>
            </a:pPr>
            <a:r>
              <a:rPr lang="en-US" altLang="en-US" dirty="0"/>
              <a:t>The Lord sent the storms to take Jared and his family toward the “promised land”</a:t>
            </a:r>
          </a:p>
          <a:p>
            <a:pPr lvl="4" eaLnBrk="1" hangingPunct="1">
              <a:spcBef>
                <a:spcPts val="500"/>
              </a:spcBef>
              <a:defRPr/>
            </a:pPr>
            <a:r>
              <a:rPr lang="en-US" altLang="en-US" dirty="0"/>
              <a:t>Likewise, the storms which He sends us today will take us to our “promised land” as well</a:t>
            </a:r>
          </a:p>
        </p:txBody>
      </p:sp>
      <p:sp>
        <p:nvSpPr>
          <p:cNvPr id="25603" name="Title 2"/>
          <p:cNvSpPr>
            <a:spLocks noGrp="1"/>
          </p:cNvSpPr>
          <p:nvPr>
            <p:ph type="title" idx="4294967295"/>
          </p:nvPr>
        </p:nvSpPr>
        <p:spPr>
          <a:xfrm>
            <a:off x="297180" y="685800"/>
            <a:ext cx="8549640" cy="914400"/>
          </a:xfrm>
        </p:spPr>
        <p:txBody>
          <a:bodyPr/>
          <a:lstStyle/>
          <a:p>
            <a:pPr eaLnBrk="1" hangingPunct="1"/>
            <a:r>
              <a:rPr lang="en-US" dirty="0"/>
              <a:t>Do Good, Be Good and Get Better </a:t>
            </a:r>
            <a:r>
              <a:rPr lang="en-US" altLang="en-US" sz="2400" dirty="0"/>
              <a:t>(continued)</a:t>
            </a:r>
            <a:r>
              <a:rPr lang="en-US" altLang="en-US" dirty="0"/>
              <a:t>	</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7180" y="3414712"/>
            <a:ext cx="1644063" cy="230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45</a:t>
            </a:fld>
            <a:endParaRPr lang="en-US" dirty="0">
              <a:solidFill>
                <a:schemeClr val="tx1"/>
              </a:solidFill>
            </a:endParaRPr>
          </a:p>
        </p:txBody>
      </p:sp>
    </p:spTree>
    <p:extLst>
      <p:ext uri="{BB962C8B-B14F-4D97-AF65-F5344CB8AC3E}">
        <p14:creationId xmlns:p14="http://schemas.microsoft.com/office/powerpoint/2010/main" val="11921825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86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8610">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861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861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8610">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86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uiExpand="1" build="p" bldLvl="2"/>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97180" y="685800"/>
            <a:ext cx="8549640" cy="914400"/>
          </a:xfrm>
        </p:spPr>
        <p:txBody>
          <a:bodyPr/>
          <a:lstStyle/>
          <a:p>
            <a:pPr eaLnBrk="1" hangingPunct="1"/>
            <a:r>
              <a:rPr lang="en-US" dirty="0"/>
              <a:t>Do Good, Be Good and Get Better </a:t>
            </a:r>
            <a:r>
              <a:rPr lang="en-US" altLang="en-US" sz="2400" dirty="0"/>
              <a:t>(continued)</a:t>
            </a:r>
          </a:p>
        </p:txBody>
      </p:sp>
      <p:sp>
        <p:nvSpPr>
          <p:cNvPr id="21507" name="Rectangle 3"/>
          <p:cNvSpPr>
            <a:spLocks noGrp="1" noChangeArrowheads="1"/>
          </p:cNvSpPr>
          <p:nvPr>
            <p:ph idx="1"/>
          </p:nvPr>
        </p:nvSpPr>
        <p:spPr>
          <a:xfrm>
            <a:off x="919163" y="1600200"/>
            <a:ext cx="7286625" cy="5024438"/>
          </a:xfrm>
        </p:spPr>
        <p:txBody>
          <a:bodyPr/>
          <a:lstStyle/>
          <a:p>
            <a:pPr eaLnBrk="1" hangingPunct="1"/>
            <a:r>
              <a:rPr lang="en-US" altLang="en-US" dirty="0"/>
              <a:t>The Lord is in our storms</a:t>
            </a:r>
          </a:p>
          <a:p>
            <a:pPr lvl="1" eaLnBrk="1" hangingPunct="1"/>
            <a:r>
              <a:rPr lang="en-US" altLang="en-US" dirty="0"/>
              <a:t>He is trying to teach us those things which will take us to our “promised land,” to return to His presence</a:t>
            </a:r>
          </a:p>
          <a:p>
            <a:pPr lvl="2" eaLnBrk="1" hangingPunct="1"/>
            <a:r>
              <a:rPr lang="en-US" altLang="en-US" dirty="0"/>
              <a:t>If we learn the lessons He is trying to teach us, we will become stronger, more valiant in the testimony of Christ, more willing and able to serve, and more ready for the next storm</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49668" y="4173284"/>
            <a:ext cx="18669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46</a:t>
            </a:fld>
            <a:endParaRPr lang="en-US" dirty="0">
              <a:solidFill>
                <a:schemeClr val="tx1"/>
              </a:solidFill>
            </a:endParaRPr>
          </a:p>
        </p:txBody>
      </p:sp>
    </p:spTree>
    <p:extLst>
      <p:ext uri="{BB962C8B-B14F-4D97-AF65-F5344CB8AC3E}">
        <p14:creationId xmlns:p14="http://schemas.microsoft.com/office/powerpoint/2010/main" val="7337611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20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50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685800"/>
            <a:ext cx="8153400" cy="914400"/>
          </a:xfrm>
        </p:spPr>
        <p:txBody>
          <a:bodyPr/>
          <a:lstStyle/>
          <a:p>
            <a:pPr eaLnBrk="1" hangingPunct="1"/>
            <a:r>
              <a:rPr lang="en-US" dirty="0"/>
              <a:t>Do Good, Be Good and Get Better </a:t>
            </a:r>
            <a:r>
              <a:rPr lang="en-US" altLang="en-US" sz="2400" dirty="0"/>
              <a:t>(continued)</a:t>
            </a:r>
          </a:p>
        </p:txBody>
      </p:sp>
      <p:sp>
        <p:nvSpPr>
          <p:cNvPr id="22531" name="Rectangle 3"/>
          <p:cNvSpPr>
            <a:spLocks noGrp="1" noChangeArrowheads="1"/>
          </p:cNvSpPr>
          <p:nvPr>
            <p:ph idx="1"/>
          </p:nvPr>
        </p:nvSpPr>
        <p:spPr>
          <a:xfrm>
            <a:off x="906463" y="1600200"/>
            <a:ext cx="7780337" cy="5000625"/>
          </a:xfrm>
        </p:spPr>
        <p:txBody>
          <a:bodyPr/>
          <a:lstStyle/>
          <a:p>
            <a:pPr eaLnBrk="1" hangingPunct="1"/>
            <a:r>
              <a:rPr lang="en-US" altLang="en-US" dirty="0"/>
              <a:t>d. We can “be of good cheer”. . . IF we heed Christ and His prophet’s counsel</a:t>
            </a:r>
          </a:p>
          <a:p>
            <a:pPr lvl="1" eaLnBrk="1" hangingPunct="1"/>
            <a:r>
              <a:rPr lang="en-US" altLang="en-US" dirty="0"/>
              <a:t>I testify to you that our promised blessings are beyond measure. Though the storm clouds may gather, though the rains may pour down upon us, our knowledge of the gospel and our love of our Heavenly Father and of our Savior will comfort and sustain us and bring joy to our hearts as we walk uprightly and keep the commandments. There will be nothing in this world that can defeat us.  My beloved brothers and sisters, fear not. Be of good cheer. </a:t>
            </a:r>
            <a:r>
              <a:rPr lang="en-US" altLang="en-US" i="1" dirty="0"/>
              <a:t>The future is as bright as your faith</a:t>
            </a:r>
            <a:r>
              <a:rPr lang="en-US" altLang="en-US" dirty="0"/>
              <a:t> </a:t>
            </a:r>
            <a:r>
              <a:rPr lang="en-US" altLang="en-US" sz="2000" dirty="0"/>
              <a:t>(italics added, Thomas S. Monson, “</a:t>
            </a:r>
            <a:r>
              <a:rPr lang="en-US" altLang="en-US" sz="2000" dirty="0">
                <a:hlinkClick r:id="rId2"/>
              </a:rPr>
              <a:t>Be of Good</a:t>
            </a:r>
          </a:p>
          <a:p>
            <a:pPr lvl="4" eaLnBrk="1" hangingPunct="1"/>
            <a:r>
              <a:rPr lang="en-US" altLang="en-US" sz="2000" dirty="0">
                <a:hlinkClick r:id="rId2"/>
              </a:rPr>
              <a:t> Cheer</a:t>
            </a:r>
            <a:r>
              <a:rPr lang="en-US" altLang="en-US" sz="2000" dirty="0"/>
              <a:t>,” </a:t>
            </a:r>
            <a:r>
              <a:rPr lang="en-US" altLang="en-US" sz="2000" i="1" dirty="0"/>
              <a:t>Ensign,</a:t>
            </a:r>
            <a:r>
              <a:rPr lang="en-US" altLang="en-US" sz="2000" dirty="0"/>
              <a:t> May 2009, 92).</a:t>
            </a:r>
          </a:p>
        </p:txBody>
      </p:sp>
      <p:pic>
        <p:nvPicPr>
          <p:cNvPr id="66564" name="Picture 5" descr="thomas_mons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95600"/>
            <a:ext cx="15700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76DACA14-31B2-452D-A050-B0AA98E77211}"/>
              </a:ext>
            </a:extLst>
          </p:cNvPr>
          <p:cNvSpPr txBox="1"/>
          <p:nvPr/>
        </p:nvSpPr>
        <p:spPr>
          <a:xfrm>
            <a:off x="-2757" y="5838665"/>
            <a:ext cx="3355557" cy="1015663"/>
          </a:xfrm>
          <a:prstGeom prst="rect">
            <a:avLst/>
          </a:prstGeom>
          <a:noFill/>
        </p:spPr>
        <p:txBody>
          <a:bodyPr wrap="square" rtlCol="0">
            <a:spAutoFit/>
          </a:bodyPr>
          <a:lstStyle/>
          <a:p>
            <a:r>
              <a:rPr lang="en-US" sz="4000" dirty="0">
                <a:solidFill>
                  <a:srgbClr val="0070C0"/>
                </a:solidFill>
              </a:rPr>
              <a:t>Life is </a:t>
            </a:r>
            <a:r>
              <a:rPr lang="en-US" sz="4000" dirty="0" err="1">
                <a:solidFill>
                  <a:srgbClr val="0070C0"/>
                </a:solidFill>
              </a:rPr>
              <a:t>Goo</a:t>
            </a:r>
            <a:r>
              <a:rPr lang="en-US" sz="6000" dirty="0" err="1">
                <a:solidFill>
                  <a:srgbClr val="0070C0"/>
                </a:solidFill>
              </a:rPr>
              <a:t>D</a:t>
            </a:r>
            <a:endParaRPr lang="en-US" sz="4000" dirty="0">
              <a:solidFill>
                <a:srgbClr val="0070C0"/>
              </a:solidFill>
            </a:endParaRPr>
          </a:p>
        </p:txBody>
      </p:sp>
      <p:sp>
        <p:nvSpPr>
          <p:cNvPr id="7"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47</a:t>
            </a:fld>
            <a:endParaRPr lang="en-US" dirty="0">
              <a:solidFill>
                <a:schemeClr val="tx1"/>
              </a:solidFill>
            </a:endParaRPr>
          </a:p>
        </p:txBody>
      </p:sp>
    </p:spTree>
    <p:extLst>
      <p:ext uri="{BB962C8B-B14F-4D97-AF65-F5344CB8AC3E}">
        <p14:creationId xmlns:p14="http://schemas.microsoft.com/office/powerpoint/2010/main" val="2248360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66564"/>
                                        </p:tgtEl>
                                        <p:attrNameLst>
                                          <p:attrName>style.visibility</p:attrName>
                                        </p:attrNameLst>
                                      </p:cBhvr>
                                      <p:to>
                                        <p:strVal val="visible"/>
                                      </p:to>
                                    </p:set>
                                    <p:animEffect transition="in" filter="dissolve">
                                      <p:cBhvr>
                                        <p:cTn id="9" dur="500"/>
                                        <p:tgtEl>
                                          <p:spTgt spid="6656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2531">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Title 1"/>
          <p:cNvSpPr>
            <a:spLocks noGrp="1"/>
          </p:cNvSpPr>
          <p:nvPr>
            <p:ph type="title" idx="4294967295"/>
          </p:nvPr>
        </p:nvSpPr>
        <p:spPr>
          <a:xfrm>
            <a:off x="457200" y="655572"/>
            <a:ext cx="8229600" cy="944628"/>
          </a:xfrm>
        </p:spPr>
        <p:txBody>
          <a:bodyPr/>
          <a:lstStyle/>
          <a:p>
            <a:pPr eaLnBrk="1" hangingPunct="1"/>
            <a:r>
              <a:rPr lang="en-US" dirty="0"/>
              <a:t>Do Good, Be Good and Get Better </a:t>
            </a:r>
            <a:r>
              <a:rPr lang="en-US" altLang="en-US" sz="2400" dirty="0"/>
              <a:t>(continued)</a:t>
            </a:r>
            <a:endParaRPr lang="en-US" sz="2400" dirty="0"/>
          </a:p>
        </p:txBody>
      </p:sp>
      <p:sp>
        <p:nvSpPr>
          <p:cNvPr id="3" name="Text Placeholder 2"/>
          <p:cNvSpPr>
            <a:spLocks noGrp="1"/>
          </p:cNvSpPr>
          <p:nvPr>
            <p:ph type="body" idx="4294967295"/>
          </p:nvPr>
        </p:nvSpPr>
        <p:spPr>
          <a:xfrm>
            <a:off x="914400" y="1600200"/>
            <a:ext cx="7315200" cy="4525963"/>
          </a:xfrm>
        </p:spPr>
        <p:txBody>
          <a:bodyPr/>
          <a:lstStyle/>
          <a:p>
            <a:pPr eaLnBrk="1" hangingPunct="1">
              <a:buFont typeface="Arial" pitchFamily="34" charset="0"/>
              <a:buChar char="•"/>
              <a:defRPr/>
            </a:pPr>
            <a:r>
              <a:rPr lang="en-US" dirty="0"/>
              <a:t>I know that if we strive to obey the Lord’s commandments and seek to be like our Savior, we will all come to know, in spite of all the storms, that:</a:t>
            </a:r>
          </a:p>
          <a:p>
            <a:pPr eaLnBrk="1" hangingPunct="1">
              <a:buFont typeface="Arial" pitchFamily="34" charset="0"/>
              <a:buChar char="•"/>
              <a:defRPr/>
            </a:pPr>
            <a:endParaRPr lang="en-US" sz="2400" dirty="0"/>
          </a:p>
          <a:p>
            <a:pPr lvl="3" eaLnBrk="1" hangingPunct="1">
              <a:buFont typeface="Arial" pitchFamily="34" charset="0"/>
              <a:buChar char="•"/>
              <a:defRPr/>
            </a:pPr>
            <a:r>
              <a:rPr lang="en-US" sz="2800" i="1" dirty="0"/>
              <a:t>For verily, I say unto you, that great things await you </a:t>
            </a:r>
            <a:r>
              <a:rPr lang="en-US" sz="2800" dirty="0"/>
              <a:t>(</a:t>
            </a:r>
            <a:r>
              <a:rPr lang="en-US" sz="2800" dirty="0">
                <a:hlinkClick r:id="rId3"/>
              </a:rPr>
              <a:t>D&amp;C 45:62</a:t>
            </a:r>
            <a:r>
              <a:rPr lang="en-US" sz="2800" dirty="0"/>
              <a:t>).</a:t>
            </a:r>
          </a:p>
          <a:p>
            <a:pPr marL="457200" lvl="1" indent="0" eaLnBrk="1" hangingPunct="1">
              <a:buFont typeface="Arial" pitchFamily="34" charset="0"/>
              <a:buNone/>
              <a:defRPr/>
            </a:pPr>
            <a:endParaRPr lang="en-US" sz="1800" dirty="0"/>
          </a:p>
          <a:p>
            <a:pPr marL="1771650" lvl="4" indent="0" eaLnBrk="1" hangingPunct="1">
              <a:buNone/>
              <a:defRPr/>
            </a:pPr>
            <a:r>
              <a:rPr lang="en-US" dirty="0"/>
              <a:t>For great things truly await you as you remember and follow that “Life is Good!”</a:t>
            </a:r>
          </a:p>
        </p:txBody>
      </p:sp>
      <p:sp>
        <p:nvSpPr>
          <p:cNvPr id="87044"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8FA4E885-C2E8-4F4E-BADE-9310CB33B4A1}" type="slidenum">
              <a:rPr lang="en-US" sz="1400">
                <a:solidFill>
                  <a:schemeClr val="tx1"/>
                </a:solidFill>
              </a:rPr>
              <a:pPr algn="ctr" eaLnBrk="1" hangingPunct="1"/>
              <a:t>48</a:t>
            </a:fld>
            <a:endParaRPr lang="en-US" dirty="0">
              <a:solidFill>
                <a:schemeClr val="tx1"/>
              </a:solidFill>
            </a:endParaRPr>
          </a:p>
        </p:txBody>
      </p:sp>
      <p:pic>
        <p:nvPicPr>
          <p:cNvPr id="2" name="Picture 1"/>
          <p:cNvPicPr>
            <a:picLocks noChangeAspect="1"/>
          </p:cNvPicPr>
          <p:nvPr/>
        </p:nvPicPr>
        <p:blipFill>
          <a:blip r:embed="rId4"/>
          <a:stretch>
            <a:fillRect/>
          </a:stretch>
        </p:blipFill>
        <p:spPr>
          <a:xfrm>
            <a:off x="152400" y="3581400"/>
            <a:ext cx="2147440" cy="3114675"/>
          </a:xfrm>
          <a:prstGeom prst="rect">
            <a:avLst/>
          </a:prstGeom>
        </p:spPr>
      </p:pic>
      <p:sp>
        <p:nvSpPr>
          <p:cNvPr id="7" name="TextBox 6">
            <a:extLst>
              <a:ext uri="{FF2B5EF4-FFF2-40B4-BE49-F238E27FC236}">
                <a16:creationId xmlns:a16="http://schemas.microsoft.com/office/drawing/2014/main" id="{76DACA14-31B2-452D-A050-B0AA98E77211}"/>
              </a:ext>
            </a:extLst>
          </p:cNvPr>
          <p:cNvSpPr txBox="1"/>
          <p:nvPr/>
        </p:nvSpPr>
        <p:spPr>
          <a:xfrm>
            <a:off x="3424865" y="6057176"/>
            <a:ext cx="3355557" cy="707886"/>
          </a:xfrm>
          <a:prstGeom prst="rect">
            <a:avLst/>
          </a:prstGeom>
          <a:noFill/>
        </p:spPr>
        <p:txBody>
          <a:bodyPr wrap="square" rtlCol="0">
            <a:spAutoFit/>
          </a:bodyPr>
          <a:lstStyle/>
          <a:p>
            <a:r>
              <a:rPr lang="en-US" sz="4000" dirty="0">
                <a:solidFill>
                  <a:srgbClr val="0070C0"/>
                </a:solidFill>
              </a:rPr>
              <a:t>Life is Good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barn(inVertical)">
                                      <p:cBhvr>
                                        <p:cTn id="14" dur="500"/>
                                        <p:tgtEl>
                                          <p:spTgt spid="3">
                                            <p:txEl>
                                              <p:pRg st="2" end="2"/>
                                            </p:txEl>
                                          </p:spTgt>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Title 1"/>
          <p:cNvSpPr>
            <a:spLocks noGrp="1"/>
          </p:cNvSpPr>
          <p:nvPr>
            <p:ph type="title" idx="4294967295"/>
          </p:nvPr>
        </p:nvSpPr>
        <p:spPr>
          <a:xfrm>
            <a:off x="457200" y="655572"/>
            <a:ext cx="8229600" cy="944628"/>
          </a:xfrm>
        </p:spPr>
        <p:txBody>
          <a:bodyPr/>
          <a:lstStyle/>
          <a:p>
            <a:pPr eaLnBrk="1" hangingPunct="1"/>
            <a:r>
              <a:rPr lang="en-US" dirty="0"/>
              <a:t>Appendix</a:t>
            </a:r>
            <a:endParaRPr lang="en-US" sz="2400" dirty="0"/>
          </a:p>
        </p:txBody>
      </p:sp>
      <p:sp>
        <p:nvSpPr>
          <p:cNvPr id="3" name="Text Placeholder 2"/>
          <p:cNvSpPr>
            <a:spLocks noGrp="1"/>
          </p:cNvSpPr>
          <p:nvPr>
            <p:ph type="body" idx="4294967295"/>
          </p:nvPr>
        </p:nvSpPr>
        <p:spPr>
          <a:xfrm>
            <a:off x="914400" y="1600200"/>
            <a:ext cx="7772400" cy="4525963"/>
          </a:xfrm>
        </p:spPr>
        <p:txBody>
          <a:bodyPr/>
          <a:lstStyle/>
          <a:p>
            <a:pPr lvl="1">
              <a:tabLst>
                <a:tab pos="1257300" algn="l"/>
              </a:tabLst>
            </a:pPr>
            <a:r>
              <a:rPr lang="en-US" dirty="0">
                <a:solidFill>
                  <a:srgbClr val="0070C0"/>
                </a:solidFill>
              </a:rPr>
              <a:t>L</a:t>
            </a:r>
            <a:r>
              <a:rPr lang="en-US" dirty="0"/>
              <a:t>	</a:t>
            </a:r>
            <a:r>
              <a:rPr lang="en-US" dirty="0">
                <a:hlinkClick r:id="rId2" action="ppaction://hlinksldjump"/>
              </a:rPr>
              <a:t>Love the Lord </a:t>
            </a:r>
            <a:r>
              <a:rPr lang="en-US" dirty="0"/>
              <a:t>and put and pay Him first</a:t>
            </a:r>
          </a:p>
          <a:p>
            <a:pPr lvl="1">
              <a:tabLst>
                <a:tab pos="1257300" algn="l"/>
              </a:tabLst>
            </a:pPr>
            <a:r>
              <a:rPr lang="en-US" dirty="0">
                <a:solidFill>
                  <a:srgbClr val="0070C0"/>
                </a:solidFill>
              </a:rPr>
              <a:t>I</a:t>
            </a:r>
            <a:r>
              <a:rPr lang="en-US" dirty="0"/>
              <a:t>	</a:t>
            </a:r>
            <a:r>
              <a:rPr lang="en-US" dirty="0">
                <a:hlinkClick r:id="rId3" action="ppaction://hlinksldjump"/>
              </a:rPr>
              <a:t>Invest wisely</a:t>
            </a:r>
            <a:r>
              <a:rPr lang="en-US" dirty="0"/>
              <a:t>, consistent with your risk</a:t>
            </a:r>
          </a:p>
          <a:p>
            <a:pPr lvl="1">
              <a:tabLst>
                <a:tab pos="1257300" algn="l"/>
              </a:tabLst>
            </a:pPr>
            <a:r>
              <a:rPr lang="en-US" dirty="0">
                <a:solidFill>
                  <a:srgbClr val="0070C0"/>
                </a:solidFill>
              </a:rPr>
              <a:t>F</a:t>
            </a:r>
            <a:r>
              <a:rPr lang="en-US" dirty="0"/>
              <a:t>	</a:t>
            </a:r>
            <a:r>
              <a:rPr lang="en-US" dirty="0">
                <a:hlinkClick r:id="rId4" action="ppaction://hlinksldjump"/>
              </a:rPr>
              <a:t>Find happiness </a:t>
            </a:r>
            <a:r>
              <a:rPr lang="en-US" dirty="0"/>
              <a:t>in your spouse and family</a:t>
            </a:r>
          </a:p>
          <a:p>
            <a:pPr lvl="1">
              <a:tabLst>
                <a:tab pos="1257300" algn="l"/>
              </a:tabLst>
            </a:pPr>
            <a:r>
              <a:rPr lang="en-US" dirty="0">
                <a:solidFill>
                  <a:srgbClr val="0070C0"/>
                </a:solidFill>
              </a:rPr>
              <a:t>E</a:t>
            </a:r>
            <a:r>
              <a:rPr lang="en-US" dirty="0"/>
              <a:t>	</a:t>
            </a:r>
            <a:r>
              <a:rPr lang="en-US" dirty="0">
                <a:hlinkClick r:id="rId5" action="ppaction://hlinksldjump"/>
              </a:rPr>
              <a:t>Enjoy the journey </a:t>
            </a:r>
            <a:r>
              <a:rPr lang="en-US" dirty="0"/>
              <a:t>and give back</a:t>
            </a:r>
          </a:p>
          <a:p>
            <a:pPr lvl="1">
              <a:tabLst>
                <a:tab pos="1257300" algn="l"/>
              </a:tabLst>
            </a:pPr>
            <a:endParaRPr lang="en-US" sz="1200" dirty="0"/>
          </a:p>
          <a:p>
            <a:pPr lvl="1">
              <a:tabLst>
                <a:tab pos="1257300" algn="l"/>
              </a:tabLst>
            </a:pPr>
            <a:r>
              <a:rPr lang="en-US" dirty="0">
                <a:solidFill>
                  <a:srgbClr val="0070C0"/>
                </a:solidFill>
              </a:rPr>
              <a:t>I</a:t>
            </a:r>
            <a:r>
              <a:rPr lang="en-US" dirty="0"/>
              <a:t>	</a:t>
            </a:r>
            <a:r>
              <a:rPr lang="en-US" dirty="0">
                <a:hlinkClick r:id="rId6" action="ppaction://hlinksldjump"/>
              </a:rPr>
              <a:t>Invest in yourself/family </a:t>
            </a:r>
            <a:r>
              <a:rPr lang="en-US" dirty="0"/>
              <a:t>for education/missions</a:t>
            </a:r>
          </a:p>
          <a:p>
            <a:pPr lvl="1">
              <a:tabLst>
                <a:tab pos="1257300" algn="l"/>
              </a:tabLst>
            </a:pPr>
            <a:r>
              <a:rPr lang="en-US" dirty="0">
                <a:solidFill>
                  <a:srgbClr val="0070C0"/>
                </a:solidFill>
              </a:rPr>
              <a:t>S</a:t>
            </a:r>
            <a:r>
              <a:rPr lang="en-US" dirty="0"/>
              <a:t>	</a:t>
            </a:r>
            <a:r>
              <a:rPr lang="en-US" dirty="0">
                <a:hlinkClick r:id="rId7" action="ppaction://hlinksldjump"/>
              </a:rPr>
              <a:t>Save 20%, </a:t>
            </a:r>
            <a:r>
              <a:rPr lang="en-US" dirty="0"/>
              <a:t>build a reserve and save 15% for retirement </a:t>
            </a:r>
          </a:p>
          <a:p>
            <a:pPr lvl="1">
              <a:tabLst>
                <a:tab pos="1257300" algn="l"/>
              </a:tabLst>
            </a:pPr>
            <a:endParaRPr lang="en-US" sz="1200" dirty="0"/>
          </a:p>
          <a:p>
            <a:pPr lvl="1">
              <a:tabLst>
                <a:tab pos="1257300" algn="l"/>
              </a:tabLst>
            </a:pPr>
            <a:r>
              <a:rPr lang="en-US" dirty="0">
                <a:solidFill>
                  <a:srgbClr val="0070C0"/>
                </a:solidFill>
              </a:rPr>
              <a:t>G</a:t>
            </a:r>
            <a:r>
              <a:rPr lang="en-US" dirty="0"/>
              <a:t>	</a:t>
            </a:r>
            <a:r>
              <a:rPr lang="en-US" dirty="0">
                <a:hlinkClick r:id="rId8" action="ppaction://hlinksldjump"/>
              </a:rPr>
              <a:t>Get and stay out of debt</a:t>
            </a:r>
            <a:endParaRPr lang="en-US" dirty="0"/>
          </a:p>
          <a:p>
            <a:pPr lvl="1">
              <a:tabLst>
                <a:tab pos="1257300" algn="l"/>
              </a:tabLst>
            </a:pPr>
            <a:r>
              <a:rPr lang="en-US" dirty="0">
                <a:solidFill>
                  <a:srgbClr val="0070C0"/>
                </a:solidFill>
              </a:rPr>
              <a:t>O</a:t>
            </a:r>
            <a:r>
              <a:rPr lang="en-US" dirty="0"/>
              <a:t>	</a:t>
            </a:r>
            <a:r>
              <a:rPr lang="en-US" dirty="0">
                <a:hlinkClick r:id="rId9" action="ppaction://hlinksldjump"/>
              </a:rPr>
              <a:t>Organize yourself, </a:t>
            </a:r>
            <a:r>
              <a:rPr lang="en-US" dirty="0"/>
              <a:t>know vision, goals &amp; plans</a:t>
            </a:r>
          </a:p>
          <a:p>
            <a:pPr lvl="1">
              <a:tabLst>
                <a:tab pos="1257300" algn="l"/>
              </a:tabLst>
            </a:pPr>
            <a:r>
              <a:rPr lang="en-US" dirty="0">
                <a:solidFill>
                  <a:srgbClr val="0070C0"/>
                </a:solidFill>
              </a:rPr>
              <a:t>O</a:t>
            </a:r>
            <a:r>
              <a:rPr lang="en-US" dirty="0"/>
              <a:t>	</a:t>
            </a:r>
            <a:r>
              <a:rPr lang="en-US" dirty="0">
                <a:hlinkClick r:id="rId10" action="ppaction://hlinksldjump"/>
              </a:rPr>
              <a:t>Operate on a budget </a:t>
            </a:r>
            <a:r>
              <a:rPr lang="en-US" dirty="0"/>
              <a:t>and protect yourself</a:t>
            </a:r>
          </a:p>
          <a:p>
            <a:pPr lvl="1">
              <a:tabLst>
                <a:tab pos="1257300" algn="l"/>
              </a:tabLst>
            </a:pPr>
            <a:r>
              <a:rPr lang="en-US" dirty="0">
                <a:solidFill>
                  <a:srgbClr val="0070C0"/>
                </a:solidFill>
              </a:rPr>
              <a:t>D</a:t>
            </a:r>
            <a:r>
              <a:rPr lang="en-US" dirty="0"/>
              <a:t>	</a:t>
            </a:r>
            <a:r>
              <a:rPr lang="en-US" dirty="0">
                <a:hlinkClick r:id="rId11" action="ppaction://hlinksldjump"/>
              </a:rPr>
              <a:t>Do good, be good, and become more like Christ </a:t>
            </a:r>
            <a:endParaRPr lang="en-US" dirty="0"/>
          </a:p>
        </p:txBody>
      </p:sp>
      <p:sp>
        <p:nvSpPr>
          <p:cNvPr id="87044"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8FA4E885-C2E8-4F4E-BADE-9310CB33B4A1}" type="slidenum">
              <a:rPr lang="en-US" sz="1400">
                <a:solidFill>
                  <a:schemeClr val="tx1"/>
                </a:solidFill>
              </a:rPr>
              <a:pPr algn="ctr" eaLnBrk="1" hangingPunct="1"/>
              <a:t>49</a:t>
            </a:fld>
            <a:endParaRPr lang="en-US" dirty="0">
              <a:solidFill>
                <a:schemeClr val="tx1"/>
              </a:solidFill>
            </a:endParaRPr>
          </a:p>
        </p:txBody>
      </p:sp>
    </p:spTree>
    <p:extLst>
      <p:ext uri="{BB962C8B-B14F-4D97-AF65-F5344CB8AC3E}">
        <p14:creationId xmlns:p14="http://schemas.microsoft.com/office/powerpoint/2010/main" val="7284428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arn(inVertical)">
                                      <p:cBhvr>
                                        <p:cTn id="19" dur="500"/>
                                        <p:tgtEl>
                                          <p:spTgt spid="3">
                                            <p:txEl>
                                              <p:pRg st="5" end="5"/>
                                            </p:txEl>
                                          </p:spTgt>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arn(inVertical)">
                                      <p:cBhvr>
                                        <p:cTn id="22" dur="500"/>
                                        <p:tgtEl>
                                          <p:spTgt spid="3">
                                            <p:txEl>
                                              <p:pRg st="6" end="6"/>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barn(inVertical)">
                                      <p:cBhvr>
                                        <p:cTn id="25" dur="500"/>
                                        <p:tgtEl>
                                          <p:spTgt spid="3">
                                            <p:txEl>
                                              <p:pRg st="8" end="8"/>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barn(inVertical)">
                                      <p:cBhvr>
                                        <p:cTn id="28" dur="500"/>
                                        <p:tgtEl>
                                          <p:spTgt spid="3">
                                            <p:txEl>
                                              <p:pRg st="9" end="9"/>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barn(inVertical)">
                                      <p:cBhvr>
                                        <p:cTn id="31" dur="500"/>
                                        <p:tgtEl>
                                          <p:spTgt spid="3">
                                            <p:txEl>
                                              <p:pRg st="10" end="10"/>
                                            </p:txEl>
                                          </p:spTgt>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3">
                                            <p:txEl>
                                              <p:pRg st="11" end="11"/>
                                            </p:txEl>
                                          </p:spTgt>
                                        </p:tgtEl>
                                        <p:attrNameLst>
                                          <p:attrName>style.visibility</p:attrName>
                                        </p:attrNameLst>
                                      </p:cBhvr>
                                      <p:to>
                                        <p:strVal val="visible"/>
                                      </p:to>
                                    </p:set>
                                    <p:animEffect transition="in" filter="barn(inVertical)">
                                      <p:cBhvr>
                                        <p:cTn id="3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685800"/>
            <a:ext cx="9144000" cy="914400"/>
          </a:xfrm>
        </p:spPr>
        <p:txBody>
          <a:bodyPr/>
          <a:lstStyle/>
          <a:p>
            <a:pPr eaLnBrk="1" hangingPunct="1">
              <a:spcBef>
                <a:spcPct val="25000"/>
              </a:spcBef>
            </a:pPr>
            <a:r>
              <a:rPr lang="en-US" dirty="0"/>
              <a:t>L</a:t>
            </a:r>
            <a:r>
              <a:rPr lang="en-US" sz="2400" dirty="0"/>
              <a:t>1</a:t>
            </a:r>
            <a:r>
              <a:rPr lang="en-US" dirty="0"/>
              <a:t>.  Love the Lord, and Put and Pay Him First</a:t>
            </a:r>
          </a:p>
        </p:txBody>
      </p:sp>
      <p:sp>
        <p:nvSpPr>
          <p:cNvPr id="10243" name="Rectangle 3"/>
          <p:cNvSpPr>
            <a:spLocks noGrp="1" noChangeArrowheads="1"/>
          </p:cNvSpPr>
          <p:nvPr>
            <p:ph idx="1"/>
          </p:nvPr>
        </p:nvSpPr>
        <p:spPr>
          <a:xfrm>
            <a:off x="914400" y="1600200"/>
            <a:ext cx="7467600" cy="5029200"/>
          </a:xfrm>
        </p:spPr>
        <p:txBody>
          <a:bodyPr/>
          <a:lstStyle/>
          <a:p>
            <a:pPr marL="457200" lvl="1" indent="0" eaLnBrk="1" hangingPunct="1">
              <a:buNone/>
              <a:defRPr/>
            </a:pPr>
            <a:r>
              <a:rPr lang="en-US" sz="2800" dirty="0"/>
              <a:t>1. We increase our love for and faith in the Savior and His atonement</a:t>
            </a:r>
          </a:p>
          <a:p>
            <a:pPr lvl="1" eaLnBrk="1" hangingPunct="1">
              <a:defRPr/>
            </a:pPr>
            <a:r>
              <a:rPr lang="en-US" dirty="0"/>
              <a:t>We study, pray, learn more about Him, and act on His amazing atonement</a:t>
            </a:r>
          </a:p>
          <a:p>
            <a:pPr lvl="1" eaLnBrk="1" hangingPunct="1">
              <a:defRPr/>
            </a:pPr>
            <a:r>
              <a:rPr lang="en-US" dirty="0"/>
              <a:t>We understand that He has prepared a “customized curriculum” called life for each of His children</a:t>
            </a:r>
          </a:p>
          <a:p>
            <a:pPr lvl="1" eaLnBrk="1" hangingPunct="1">
              <a:defRPr/>
            </a:pPr>
            <a:r>
              <a:rPr lang="en-US" dirty="0"/>
              <a:t>We realize that </a:t>
            </a:r>
            <a:r>
              <a:rPr lang="en-US" dirty="0">
                <a:solidFill>
                  <a:srgbClr val="0070C0"/>
                </a:solidFill>
                <a:hlinkClick r:id="rId2"/>
              </a:rPr>
              <a:t>Personal Finance is simply part of living the gospel of Jesus Christ</a:t>
            </a:r>
            <a:r>
              <a:rPr lang="en-US" dirty="0">
                <a:solidFill>
                  <a:srgbClr val="0070C0"/>
                </a:solidFill>
              </a:rPr>
              <a:t> </a:t>
            </a:r>
            <a:r>
              <a:rPr lang="en-US" sz="2200" dirty="0"/>
              <a:t> and is provided to help us live meaningful and happy lives and to return with our families to Him</a:t>
            </a:r>
          </a:p>
        </p:txBody>
      </p:sp>
      <p:sp>
        <p:nvSpPr>
          <p:cNvPr id="2" name="TextBox 1">
            <a:extLst>
              <a:ext uri="{FF2B5EF4-FFF2-40B4-BE49-F238E27FC236}">
                <a16:creationId xmlns:a16="http://schemas.microsoft.com/office/drawing/2014/main" id="{0D2D2626-A5C7-4884-81E9-CA63FAC58DFE}"/>
              </a:ext>
            </a:extLst>
          </p:cNvPr>
          <p:cNvSpPr txBox="1"/>
          <p:nvPr/>
        </p:nvSpPr>
        <p:spPr>
          <a:xfrm>
            <a:off x="483781" y="4343400"/>
            <a:ext cx="1524000" cy="461665"/>
          </a:xfrm>
          <a:prstGeom prst="rect">
            <a:avLst/>
          </a:prstGeom>
          <a:noFill/>
        </p:spPr>
        <p:txBody>
          <a:bodyPr wrap="square" rtlCol="0">
            <a:spAutoFit/>
          </a:bodyPr>
          <a:lstStyle/>
          <a:p>
            <a:r>
              <a:rPr lang="en-US"/>
              <a:t>L</a:t>
            </a:r>
            <a:endParaRPr lang="en-US" dirty="0"/>
          </a:p>
        </p:txBody>
      </p:sp>
      <p:sp>
        <p:nvSpPr>
          <p:cNvPr id="3" name="TextBox 2">
            <a:hlinkClick r:id="rId3" action="ppaction://hlinksldjump"/>
            <a:extLst>
              <a:ext uri="{FF2B5EF4-FFF2-40B4-BE49-F238E27FC236}">
                <a16:creationId xmlns:a16="http://schemas.microsoft.com/office/drawing/2014/main" id="{76DACA14-31B2-452D-A050-B0AA98E77211}"/>
              </a:ext>
            </a:extLst>
          </p:cNvPr>
          <p:cNvSpPr txBox="1"/>
          <p:nvPr/>
        </p:nvSpPr>
        <p:spPr>
          <a:xfrm>
            <a:off x="0" y="5867400"/>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
        <p:nvSpPr>
          <p:cNvPr id="6"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5</a:t>
            </a:fld>
            <a:endParaRPr lang="en-US" dirty="0">
              <a:solidFill>
                <a:schemeClr val="tx1"/>
              </a:solidFill>
            </a:endParaRPr>
          </a:p>
        </p:txBody>
      </p:sp>
    </p:spTree>
    <p:extLst>
      <p:ext uri="{BB962C8B-B14F-4D97-AF65-F5344CB8AC3E}">
        <p14:creationId xmlns:p14="http://schemas.microsoft.com/office/powerpoint/2010/main" val="261025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Title 1"/>
          <p:cNvSpPr>
            <a:spLocks noGrp="1"/>
          </p:cNvSpPr>
          <p:nvPr>
            <p:ph type="title" idx="4294967295"/>
          </p:nvPr>
        </p:nvSpPr>
        <p:spPr>
          <a:xfrm>
            <a:off x="457200" y="655572"/>
            <a:ext cx="8229600" cy="944628"/>
          </a:xfrm>
        </p:spPr>
        <p:txBody>
          <a:bodyPr/>
          <a:lstStyle/>
          <a:p>
            <a:pPr eaLnBrk="1" hangingPunct="1"/>
            <a:r>
              <a:rPr lang="en-US" dirty="0"/>
              <a:t>Sources</a:t>
            </a:r>
            <a:endParaRPr lang="en-US" sz="2400" dirty="0"/>
          </a:p>
        </p:txBody>
      </p:sp>
      <p:sp>
        <p:nvSpPr>
          <p:cNvPr id="3" name="Text Placeholder 2"/>
          <p:cNvSpPr>
            <a:spLocks noGrp="1"/>
          </p:cNvSpPr>
          <p:nvPr>
            <p:ph type="body" idx="4294967295"/>
          </p:nvPr>
        </p:nvSpPr>
        <p:spPr>
          <a:xfrm>
            <a:off x="914400" y="1600200"/>
            <a:ext cx="7315200" cy="4525963"/>
          </a:xfrm>
        </p:spPr>
        <p:txBody>
          <a:bodyPr/>
          <a:lstStyle/>
          <a:p>
            <a:pPr eaLnBrk="1" hangingPunct="1">
              <a:buFont typeface="Arial" pitchFamily="34" charset="0"/>
              <a:buChar char="•"/>
              <a:defRPr/>
            </a:pPr>
            <a:r>
              <a:rPr lang="en-US" dirty="0"/>
              <a:t>Slides and hyperlinks are from the BYU Marriott School Personal Finance website at </a:t>
            </a:r>
            <a:r>
              <a:rPr lang="en-US" dirty="0">
                <a:hlinkClick r:id="rId2"/>
              </a:rPr>
              <a:t>http://personalfinance.byu.edu</a:t>
            </a:r>
            <a:endParaRPr lang="en-US" dirty="0"/>
          </a:p>
          <a:p>
            <a:pPr eaLnBrk="1" hangingPunct="1">
              <a:buFont typeface="Arial" pitchFamily="34" charset="0"/>
              <a:buChar char="•"/>
              <a:defRPr/>
            </a:pPr>
            <a:r>
              <a:rPr lang="en-US" dirty="0"/>
              <a:t>Please feel free to use this resource and to share it with others</a:t>
            </a:r>
          </a:p>
          <a:p>
            <a:pPr eaLnBrk="1" hangingPunct="1">
              <a:buFont typeface="Arial" pitchFamily="34" charset="0"/>
              <a:buChar char="•"/>
              <a:defRPr/>
            </a:pPr>
            <a:r>
              <a:rPr lang="en-US" dirty="0"/>
              <a:t>There is no advertising, no paid pages, and we receive nothing from putting this resource together.  Our only goal is to help you get your financial houses more in order as</a:t>
            </a:r>
          </a:p>
        </p:txBody>
      </p:sp>
      <p:sp>
        <p:nvSpPr>
          <p:cNvPr id="87044"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8FA4E885-C2E8-4F4E-BADE-9310CB33B4A1}" type="slidenum">
              <a:rPr lang="en-US" sz="1400">
                <a:solidFill>
                  <a:schemeClr val="tx1"/>
                </a:solidFill>
              </a:rPr>
              <a:pPr algn="ctr" eaLnBrk="1" hangingPunct="1"/>
              <a:t>50</a:t>
            </a:fld>
            <a:endParaRPr lang="en-US" dirty="0">
              <a:solidFill>
                <a:schemeClr val="tx1"/>
              </a:solidFill>
            </a:endParaRPr>
          </a:p>
        </p:txBody>
      </p:sp>
      <p:sp>
        <p:nvSpPr>
          <p:cNvPr id="7" name="TextBox 6">
            <a:extLst>
              <a:ext uri="{FF2B5EF4-FFF2-40B4-BE49-F238E27FC236}">
                <a16:creationId xmlns:a16="http://schemas.microsoft.com/office/drawing/2014/main" id="{76DACA14-31B2-452D-A050-B0AA98E77211}"/>
              </a:ext>
            </a:extLst>
          </p:cNvPr>
          <p:cNvSpPr txBox="1"/>
          <p:nvPr/>
        </p:nvSpPr>
        <p:spPr>
          <a:xfrm>
            <a:off x="10886" y="6179911"/>
            <a:ext cx="3355557" cy="707886"/>
          </a:xfrm>
          <a:prstGeom prst="rect">
            <a:avLst/>
          </a:prstGeom>
          <a:noFill/>
        </p:spPr>
        <p:txBody>
          <a:bodyPr wrap="square" rtlCol="0">
            <a:spAutoFit/>
          </a:bodyPr>
          <a:lstStyle/>
          <a:p>
            <a:r>
              <a:rPr lang="en-US" sz="4000" dirty="0">
                <a:solidFill>
                  <a:srgbClr val="0070C0"/>
                </a:solidFill>
              </a:rPr>
              <a:t>Life is Good</a:t>
            </a:r>
          </a:p>
        </p:txBody>
      </p:sp>
    </p:spTree>
    <p:extLst>
      <p:ext uri="{BB962C8B-B14F-4D97-AF65-F5344CB8AC3E}">
        <p14:creationId xmlns:p14="http://schemas.microsoft.com/office/powerpoint/2010/main" val="42646091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Title 1"/>
          <p:cNvSpPr>
            <a:spLocks noGrp="1"/>
          </p:cNvSpPr>
          <p:nvPr>
            <p:ph type="title" idx="4294967295"/>
          </p:nvPr>
        </p:nvSpPr>
        <p:spPr>
          <a:xfrm>
            <a:off x="457200" y="655572"/>
            <a:ext cx="8229600" cy="944628"/>
          </a:xfrm>
        </p:spPr>
        <p:txBody>
          <a:bodyPr/>
          <a:lstStyle/>
          <a:p>
            <a:pPr eaLnBrk="1" hangingPunct="1"/>
            <a:r>
              <a:rPr lang="en-US" dirty="0"/>
              <a:t>Helpful Learning Tools</a:t>
            </a:r>
            <a:endParaRPr lang="en-US" sz="2400" dirty="0"/>
          </a:p>
        </p:txBody>
      </p:sp>
      <p:sp>
        <p:nvSpPr>
          <p:cNvPr id="3" name="Text Placeholder 2"/>
          <p:cNvSpPr>
            <a:spLocks noGrp="1"/>
          </p:cNvSpPr>
          <p:nvPr>
            <p:ph type="body" idx="4294967295"/>
          </p:nvPr>
        </p:nvSpPr>
        <p:spPr>
          <a:xfrm>
            <a:off x="914400" y="1600200"/>
            <a:ext cx="7772400" cy="4525963"/>
          </a:xfrm>
        </p:spPr>
        <p:txBody>
          <a:bodyPr/>
          <a:lstStyle/>
          <a:p>
            <a:pPr eaLnBrk="1" hangingPunct="1">
              <a:buFont typeface="Arial" pitchFamily="34" charset="0"/>
              <a:buChar char="•"/>
              <a:defRPr/>
            </a:pPr>
            <a:r>
              <a:rPr lang="en-US" dirty="0">
                <a:hlinkClick r:id="rId2"/>
              </a:rPr>
              <a:t>PFP Table of Contents </a:t>
            </a:r>
            <a:r>
              <a:rPr lang="en-US" dirty="0"/>
              <a:t>(LT01)</a:t>
            </a:r>
          </a:p>
          <a:p>
            <a:pPr eaLnBrk="1" hangingPunct="1">
              <a:buFont typeface="Arial" pitchFamily="34" charset="0"/>
              <a:buChar char="•"/>
              <a:defRPr/>
            </a:pPr>
            <a:r>
              <a:rPr lang="en-US" dirty="0">
                <a:hlinkClick r:id="rId3"/>
              </a:rPr>
              <a:t>Completed PFP</a:t>
            </a:r>
            <a:r>
              <a:rPr lang="en-US" dirty="0"/>
              <a:t> (LT02A)</a:t>
            </a:r>
          </a:p>
          <a:p>
            <a:pPr eaLnBrk="1" hangingPunct="1">
              <a:buFont typeface="Arial" pitchFamily="34" charset="0"/>
              <a:buChar char="•"/>
              <a:defRPr/>
            </a:pPr>
            <a:r>
              <a:rPr lang="en-US" dirty="0">
                <a:hlinkClick r:id="rId4"/>
              </a:rPr>
              <a:t>Simple Budget </a:t>
            </a:r>
            <a:r>
              <a:rPr lang="en-US" dirty="0"/>
              <a:t>(LT04C)</a:t>
            </a:r>
          </a:p>
          <a:p>
            <a:pPr eaLnBrk="1" hangingPunct="1">
              <a:buFont typeface="Arial" pitchFamily="34" charset="0"/>
              <a:buChar char="•"/>
              <a:defRPr/>
            </a:pPr>
            <a:r>
              <a:rPr lang="en-US" dirty="0">
                <a:hlinkClick r:id="rId5"/>
              </a:rPr>
              <a:t>Simple Balance Sheet and Ratios </a:t>
            </a:r>
            <a:r>
              <a:rPr lang="en-US" dirty="0"/>
              <a:t>(LT04B)</a:t>
            </a:r>
          </a:p>
          <a:p>
            <a:pPr eaLnBrk="1" hangingPunct="1">
              <a:buFont typeface="Arial" pitchFamily="34" charset="0"/>
              <a:buChar char="•"/>
              <a:defRPr/>
            </a:pPr>
            <a:r>
              <a:rPr lang="en-US" dirty="0">
                <a:hlinkClick r:id="rId6"/>
              </a:rPr>
              <a:t>Investment Plan Example Template </a:t>
            </a:r>
            <a:r>
              <a:rPr lang="en-US" dirty="0"/>
              <a:t>(LT05A)</a:t>
            </a:r>
          </a:p>
          <a:p>
            <a:pPr eaLnBrk="1" hangingPunct="1">
              <a:buFont typeface="Arial" pitchFamily="34" charset="0"/>
              <a:buChar char="•"/>
              <a:defRPr/>
            </a:pPr>
            <a:r>
              <a:rPr lang="en-US" dirty="0">
                <a:hlinkClick r:id="rId7"/>
              </a:rPr>
              <a:t>Retirement Planning Needs </a:t>
            </a:r>
            <a:r>
              <a:rPr lang="en-US" dirty="0"/>
              <a:t>(LT06)</a:t>
            </a:r>
          </a:p>
          <a:p>
            <a:pPr eaLnBrk="1" hangingPunct="1">
              <a:buFont typeface="Arial" pitchFamily="34" charset="0"/>
              <a:buChar char="•"/>
              <a:defRPr/>
            </a:pPr>
            <a:r>
              <a:rPr lang="en-US" dirty="0">
                <a:hlinkClick r:id="rId8"/>
              </a:rPr>
              <a:t>Using Morningstar to Select Funds </a:t>
            </a:r>
            <a:r>
              <a:rPr lang="en-US" dirty="0"/>
              <a:t>(LT07)</a:t>
            </a:r>
          </a:p>
          <a:p>
            <a:pPr eaLnBrk="1" hangingPunct="1">
              <a:buFont typeface="Arial" pitchFamily="34" charset="0"/>
              <a:buChar char="•"/>
              <a:defRPr/>
            </a:pPr>
            <a:r>
              <a:rPr lang="en-US" dirty="0">
                <a:hlinkClick r:id="rId9"/>
              </a:rPr>
              <a:t>Maximum Mortgage Payments for LDS </a:t>
            </a:r>
            <a:r>
              <a:rPr lang="en-US" dirty="0"/>
              <a:t>(LT11)</a:t>
            </a:r>
          </a:p>
          <a:p>
            <a:pPr eaLnBrk="1" hangingPunct="1">
              <a:buFont typeface="Arial" pitchFamily="34" charset="0"/>
              <a:buChar char="•"/>
              <a:defRPr/>
            </a:pPr>
            <a:r>
              <a:rPr lang="en-US" dirty="0">
                <a:hlinkClick r:id="rId10"/>
              </a:rPr>
              <a:t>Excel Financial Calculator </a:t>
            </a:r>
            <a:r>
              <a:rPr lang="en-US" dirty="0"/>
              <a:t>(LT12)</a:t>
            </a:r>
          </a:p>
        </p:txBody>
      </p:sp>
      <p:sp>
        <p:nvSpPr>
          <p:cNvPr id="87044"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8FA4E885-C2E8-4F4E-BADE-9310CB33B4A1}" type="slidenum">
              <a:rPr lang="en-US" sz="1400">
                <a:solidFill>
                  <a:schemeClr val="tx1"/>
                </a:solidFill>
              </a:rPr>
              <a:pPr algn="ctr" eaLnBrk="1" hangingPunct="1"/>
              <a:t>51</a:t>
            </a:fld>
            <a:endParaRPr lang="en-US" dirty="0">
              <a:solidFill>
                <a:schemeClr val="tx1"/>
              </a:solidFill>
            </a:endParaRPr>
          </a:p>
        </p:txBody>
      </p:sp>
      <p:sp>
        <p:nvSpPr>
          <p:cNvPr id="7" name="TextBox 6">
            <a:extLst>
              <a:ext uri="{FF2B5EF4-FFF2-40B4-BE49-F238E27FC236}">
                <a16:creationId xmlns:a16="http://schemas.microsoft.com/office/drawing/2014/main" id="{76DACA14-31B2-452D-A050-B0AA98E77211}"/>
              </a:ext>
            </a:extLst>
          </p:cNvPr>
          <p:cNvSpPr txBox="1"/>
          <p:nvPr/>
        </p:nvSpPr>
        <p:spPr>
          <a:xfrm>
            <a:off x="0" y="6117457"/>
            <a:ext cx="3355557" cy="707886"/>
          </a:xfrm>
          <a:prstGeom prst="rect">
            <a:avLst/>
          </a:prstGeom>
          <a:noFill/>
        </p:spPr>
        <p:txBody>
          <a:bodyPr wrap="square" rtlCol="0">
            <a:spAutoFit/>
          </a:bodyPr>
          <a:lstStyle/>
          <a:p>
            <a:r>
              <a:rPr lang="en-US" sz="4000" dirty="0">
                <a:solidFill>
                  <a:srgbClr val="0070C0"/>
                </a:solidFill>
              </a:rPr>
              <a:t>Life is Good</a:t>
            </a:r>
          </a:p>
        </p:txBody>
      </p:sp>
    </p:spTree>
    <p:extLst>
      <p:ext uri="{BB962C8B-B14F-4D97-AF65-F5344CB8AC3E}">
        <p14:creationId xmlns:p14="http://schemas.microsoft.com/office/powerpoint/2010/main" val="13328276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arn(inVertical)">
                                      <p:cBhvr>
                                        <p:cTn id="19" dur="500"/>
                                        <p:tgtEl>
                                          <p:spTgt spid="3">
                                            <p:txEl>
                                              <p:pRg st="4" end="4"/>
                                            </p:txEl>
                                          </p:spTgt>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arn(inVertical)">
                                      <p:cBhvr>
                                        <p:cTn id="25" dur="500"/>
                                        <p:tgtEl>
                                          <p:spTgt spid="3">
                                            <p:txEl>
                                              <p:pRg st="6" end="6"/>
                                            </p:txEl>
                                          </p:spTgt>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barn(inVertical)">
                                      <p:cBhvr>
                                        <p:cTn id="28" dur="500"/>
                                        <p:tgtEl>
                                          <p:spTgt spid="3">
                                            <p:txEl>
                                              <p:pRg st="7" end="7"/>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barn(inVertical)">
                                      <p:cBhvr>
                                        <p:cTn id="31" dur="500"/>
                                        <p:tgtEl>
                                          <p:spTgt spid="3">
                                            <p:txEl>
                                              <p:pRg st="8" end="8"/>
                                            </p:txEl>
                                          </p:spTgt>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89560" y="685800"/>
            <a:ext cx="8549640" cy="914400"/>
          </a:xfrm>
        </p:spPr>
        <p:txBody>
          <a:bodyPr/>
          <a:lstStyle/>
          <a:p>
            <a:pPr eaLnBrk="1" hangingPunct="1">
              <a:spcBef>
                <a:spcPct val="25000"/>
              </a:spcBef>
            </a:pPr>
            <a:r>
              <a:rPr lang="en-US" dirty="0"/>
              <a:t>Love the Lord </a:t>
            </a:r>
            <a:r>
              <a:rPr lang="en-US" sz="2400" dirty="0"/>
              <a:t>(continued)</a:t>
            </a:r>
            <a:endParaRPr lang="en-US" dirty="0"/>
          </a:p>
        </p:txBody>
      </p:sp>
      <p:sp>
        <p:nvSpPr>
          <p:cNvPr id="10243" name="Rectangle 3"/>
          <p:cNvSpPr>
            <a:spLocks noGrp="1" noChangeArrowheads="1"/>
          </p:cNvSpPr>
          <p:nvPr>
            <p:ph idx="1"/>
          </p:nvPr>
        </p:nvSpPr>
        <p:spPr>
          <a:xfrm>
            <a:off x="914400" y="1600200"/>
            <a:ext cx="7315200" cy="5029200"/>
          </a:xfrm>
        </p:spPr>
        <p:txBody>
          <a:bodyPr/>
          <a:lstStyle/>
          <a:p>
            <a:pPr lvl="1" eaLnBrk="1" hangingPunct="1">
              <a:defRPr/>
            </a:pPr>
            <a:r>
              <a:rPr lang="en-US" sz="2800" dirty="0"/>
              <a:t>2. We strive to change daily and become a more converted disciple</a:t>
            </a:r>
          </a:p>
          <a:p>
            <a:pPr lvl="2"/>
            <a:r>
              <a:rPr lang="en-US" sz="2200" dirty="0"/>
              <a:t>Boyd K. Packer said: “True doctrine, understood, changes attitudes and behavior. The study of the doctrines of the gospel will improve behavior quicker than a study of behavior will improve behavior. (“</a:t>
            </a:r>
            <a:r>
              <a:rPr lang="en-US" sz="2200" u="sng" dirty="0">
                <a:hlinkClick r:id="rId2"/>
              </a:rPr>
              <a:t>Little Children</a:t>
            </a:r>
            <a:r>
              <a:rPr lang="en-US" sz="2200" dirty="0"/>
              <a:t>,” </a:t>
            </a:r>
            <a:r>
              <a:rPr lang="en-US" sz="2200" i="1" dirty="0"/>
              <a:t>Ensign, </a:t>
            </a:r>
            <a:r>
              <a:rPr lang="en-US" sz="2200" dirty="0"/>
              <a:t>Nov. 1986, 17.)</a:t>
            </a:r>
          </a:p>
          <a:p>
            <a:pPr lvl="2" eaLnBrk="1" hangingPunct="1">
              <a:defRPr/>
            </a:pPr>
            <a:r>
              <a:rPr lang="en-US" sz="2200" dirty="0"/>
              <a:t>David A. Bednar added, “President Packer did not teach that simply knowing true doctrine changes us. Rather, doctrine must be understood. . . Thus, true doctrine confirmed in the heart as true by the witness of the Holy Ghost changes attitudes and behavior. (</a:t>
            </a:r>
            <a:r>
              <a:rPr lang="en-US" sz="2200" u="sng" dirty="0"/>
              <a:t>Increase in Learning</a:t>
            </a:r>
            <a:r>
              <a:rPr lang="en-US" sz="2200" dirty="0"/>
              <a:t>, Deseret Book, 2011, p. 154.)</a:t>
            </a:r>
          </a:p>
        </p:txBody>
      </p:sp>
      <p:sp>
        <p:nvSpPr>
          <p:cNvPr id="4" name="TextBox 3">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a:solidFill>
                  <a:srgbClr val="0070C0"/>
                </a:solidFill>
              </a:rPr>
              <a:t>L</a:t>
            </a:r>
            <a:r>
              <a:rPr lang="en-US" sz="4000">
                <a:solidFill>
                  <a:srgbClr val="0070C0"/>
                </a:solidFill>
              </a:rPr>
              <a:t>ife is Good</a:t>
            </a:r>
            <a:endParaRPr lang="en-US" sz="4000" dirty="0">
              <a:solidFill>
                <a:srgbClr val="0070C0"/>
              </a:solidFill>
            </a:endParaRPr>
          </a:p>
        </p:txBody>
      </p:sp>
      <p:sp>
        <p:nvSpPr>
          <p:cNvPr id="5"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6</a:t>
            </a:fld>
            <a:endParaRPr lang="en-US" dirty="0">
              <a:solidFill>
                <a:schemeClr val="tx1"/>
              </a:solidFill>
            </a:endParaRPr>
          </a:p>
        </p:txBody>
      </p:sp>
    </p:spTree>
    <p:extLst>
      <p:ext uri="{BB962C8B-B14F-4D97-AF65-F5344CB8AC3E}">
        <p14:creationId xmlns:p14="http://schemas.microsoft.com/office/powerpoint/2010/main" val="21019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685800" y="685800"/>
            <a:ext cx="7772400" cy="914400"/>
          </a:xfrm>
        </p:spPr>
        <p:txBody>
          <a:bodyPr/>
          <a:lstStyle/>
          <a:p>
            <a:pPr eaLnBrk="1" hangingPunct="1"/>
            <a:r>
              <a:rPr lang="en-US" dirty="0"/>
              <a:t>Love the Lord </a:t>
            </a:r>
            <a:r>
              <a:rPr lang="en-US" sz="2400" dirty="0"/>
              <a:t>(continued)</a:t>
            </a:r>
            <a:endParaRPr lang="en-US" dirty="0">
              <a:cs typeface="Times New Roman" pitchFamily="18" charset="0"/>
            </a:endParaRPr>
          </a:p>
        </p:txBody>
      </p:sp>
      <p:sp>
        <p:nvSpPr>
          <p:cNvPr id="8195" name="Text Placeholder 2"/>
          <p:cNvSpPr>
            <a:spLocks noGrp="1"/>
          </p:cNvSpPr>
          <p:nvPr>
            <p:ph type="body" idx="4294967295"/>
          </p:nvPr>
        </p:nvSpPr>
        <p:spPr>
          <a:xfrm>
            <a:off x="914400" y="1600200"/>
            <a:ext cx="7362825" cy="5181600"/>
          </a:xfrm>
        </p:spPr>
        <p:txBody>
          <a:bodyPr/>
          <a:lstStyle/>
          <a:p>
            <a:pPr eaLnBrk="1" hangingPunct="1"/>
            <a:r>
              <a:rPr lang="en-US" dirty="0">
                <a:hlinkClick r:id="rId2"/>
              </a:rPr>
              <a:t>Doctrines and principles, confirmed by the Spirit, change behavior</a:t>
            </a:r>
            <a:endParaRPr lang="en-US" dirty="0"/>
          </a:p>
          <a:p>
            <a:pPr lvl="1" eaLnBrk="1" hangingPunct="1"/>
            <a:r>
              <a:rPr lang="en-US" dirty="0"/>
              <a:t>What are the key doctrines of Finance?</a:t>
            </a:r>
          </a:p>
          <a:p>
            <a:pPr lvl="2" eaLnBrk="1" hangingPunct="1"/>
            <a:r>
              <a:rPr lang="en-US" dirty="0"/>
              <a:t>Spiritual:  </a:t>
            </a:r>
          </a:p>
          <a:p>
            <a:pPr lvl="3" eaLnBrk="1" hangingPunct="1"/>
            <a:r>
              <a:rPr lang="en-US" dirty="0"/>
              <a:t>To bring us to Jesus Christ</a:t>
            </a:r>
          </a:p>
          <a:p>
            <a:pPr lvl="2" eaLnBrk="1" hangingPunct="1"/>
            <a:r>
              <a:rPr lang="en-US" dirty="0"/>
              <a:t>Temporal: </a:t>
            </a:r>
          </a:p>
          <a:p>
            <a:pPr lvl="3" eaLnBrk="1" hangingPunct="1"/>
            <a:r>
              <a:rPr lang="en-US" dirty="0"/>
              <a:t>To help us be wiser stewards</a:t>
            </a:r>
          </a:p>
          <a:p>
            <a:pPr lvl="2" eaLnBrk="1" hangingPunct="1"/>
            <a:r>
              <a:rPr lang="en-US" dirty="0"/>
              <a:t>Family:  </a:t>
            </a:r>
          </a:p>
          <a:p>
            <a:pPr lvl="3" eaLnBrk="1" hangingPunct="1"/>
            <a:r>
              <a:rPr lang="en-US" dirty="0"/>
              <a:t>To return with our families back to God</a:t>
            </a:r>
          </a:p>
          <a:p>
            <a:pPr lvl="2" eaLnBrk="1" hangingPunct="1"/>
            <a:r>
              <a:rPr lang="en-US" dirty="0"/>
              <a:t>Individual:  </a:t>
            </a:r>
          </a:p>
          <a:p>
            <a:pPr lvl="4" eaLnBrk="1" hangingPunct="1"/>
            <a:r>
              <a:rPr lang="en-US" dirty="0"/>
              <a:t>To accomplish our divine missions</a:t>
            </a:r>
          </a:p>
        </p:txBody>
      </p:sp>
      <p:sp>
        <p:nvSpPr>
          <p:cNvPr id="2662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7</a:t>
            </a:fld>
            <a:endParaRPr lang="en-US" dirty="0">
              <a:solidFill>
                <a:schemeClr val="tx1"/>
              </a:solidFill>
            </a:endParaRPr>
          </a:p>
        </p:txBody>
      </p:sp>
      <p:sp>
        <p:nvSpPr>
          <p:cNvPr id="5" name="TextBox 4">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Tree>
    <p:extLst>
      <p:ext uri="{BB962C8B-B14F-4D97-AF65-F5344CB8AC3E}">
        <p14:creationId xmlns:p14="http://schemas.microsoft.com/office/powerpoint/2010/main" val="27312064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19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95">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19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Title 1"/>
          <p:cNvSpPr>
            <a:spLocks noGrp="1"/>
          </p:cNvSpPr>
          <p:nvPr>
            <p:ph type="title" idx="4294967295"/>
          </p:nvPr>
        </p:nvSpPr>
        <p:spPr>
          <a:xfrm>
            <a:off x="685800" y="685800"/>
            <a:ext cx="7772400" cy="914400"/>
          </a:xfrm>
        </p:spPr>
        <p:txBody>
          <a:bodyPr/>
          <a:lstStyle/>
          <a:p>
            <a:pPr eaLnBrk="1" hangingPunct="1"/>
            <a:r>
              <a:rPr lang="en-US" dirty="0"/>
              <a:t>Love the Lord </a:t>
            </a:r>
            <a:r>
              <a:rPr lang="en-US" sz="2400" dirty="0"/>
              <a:t>(continued)</a:t>
            </a:r>
            <a:endParaRPr lang="en-US" dirty="0">
              <a:cs typeface="Times New Roman" pitchFamily="18" charset="0"/>
            </a:endParaRPr>
          </a:p>
        </p:txBody>
      </p:sp>
      <p:sp>
        <p:nvSpPr>
          <p:cNvPr id="8195" name="Text Placeholder 2"/>
          <p:cNvSpPr>
            <a:spLocks noGrp="1"/>
          </p:cNvSpPr>
          <p:nvPr>
            <p:ph type="body" idx="4294967295"/>
          </p:nvPr>
        </p:nvSpPr>
        <p:spPr>
          <a:xfrm>
            <a:off x="914400" y="1600200"/>
            <a:ext cx="7362825" cy="5181600"/>
          </a:xfrm>
        </p:spPr>
        <p:txBody>
          <a:bodyPr/>
          <a:lstStyle/>
          <a:p>
            <a:pPr eaLnBrk="1" hangingPunct="1"/>
            <a:r>
              <a:rPr lang="en-US" dirty="0"/>
              <a:t>What are the key principles of Finance?</a:t>
            </a:r>
          </a:p>
          <a:p>
            <a:pPr lvl="1" eaLnBrk="1" hangingPunct="1"/>
            <a:r>
              <a:rPr lang="en-US" dirty="0"/>
              <a:t>Ownership:  </a:t>
            </a:r>
          </a:p>
          <a:p>
            <a:pPr lvl="2" eaLnBrk="1" hangingPunct="1"/>
            <a:r>
              <a:rPr lang="en-US" dirty="0"/>
              <a:t>We do not own the things we have and are</a:t>
            </a:r>
          </a:p>
          <a:p>
            <a:pPr lvl="1" eaLnBrk="1" hangingPunct="1"/>
            <a:r>
              <a:rPr lang="en-US" dirty="0"/>
              <a:t>Stewardship: </a:t>
            </a:r>
          </a:p>
          <a:p>
            <a:pPr lvl="2" eaLnBrk="1" hangingPunct="1"/>
            <a:r>
              <a:rPr lang="en-US" dirty="0"/>
              <a:t>We are stewards over all God has blessed us with</a:t>
            </a:r>
          </a:p>
          <a:p>
            <a:pPr lvl="1" eaLnBrk="1" hangingPunct="1"/>
            <a:r>
              <a:rPr lang="en-US" dirty="0"/>
              <a:t>Agency:  </a:t>
            </a:r>
          </a:p>
          <a:p>
            <a:pPr lvl="2" eaLnBrk="1" hangingPunct="1"/>
            <a:r>
              <a:rPr lang="en-US" dirty="0"/>
              <a:t>The right to choose is one or God’s greatest gifts to his children</a:t>
            </a:r>
          </a:p>
          <a:p>
            <a:pPr lvl="1" eaLnBrk="1" hangingPunct="1"/>
            <a:r>
              <a:rPr lang="en-US" dirty="0"/>
              <a:t>Accountability: </a:t>
            </a:r>
          </a:p>
          <a:p>
            <a:pPr lvl="2" eaLnBrk="1" hangingPunct="1"/>
            <a:r>
              <a:rPr lang="en-US" dirty="0"/>
              <a:t>We will be held accountable for all our choices, including our financial ones</a:t>
            </a:r>
          </a:p>
        </p:txBody>
      </p:sp>
      <p:sp>
        <p:nvSpPr>
          <p:cNvPr id="26628" name="TextBox 3"/>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9049D9BB-610E-4DCB-B34F-9118B9F16C14}" type="slidenum">
              <a:rPr lang="en-US" sz="1400">
                <a:solidFill>
                  <a:schemeClr val="tx1"/>
                </a:solidFill>
              </a:rPr>
              <a:pPr algn="ctr" eaLnBrk="1" hangingPunct="1"/>
              <a:t>8</a:t>
            </a:fld>
            <a:endParaRPr lang="en-US" dirty="0">
              <a:solidFill>
                <a:schemeClr val="tx1"/>
              </a:solidFill>
            </a:endParaRPr>
          </a:p>
        </p:txBody>
      </p:sp>
      <p:sp>
        <p:nvSpPr>
          <p:cNvPr id="5" name="TextBox 4">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Tree>
    <p:extLst>
      <p:ext uri="{BB962C8B-B14F-4D97-AF65-F5344CB8AC3E}">
        <p14:creationId xmlns:p14="http://schemas.microsoft.com/office/powerpoint/2010/main" val="41082601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19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19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bldLvl="2"/>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a:xfrm>
            <a:off x="0" y="685800"/>
            <a:ext cx="9144000" cy="914400"/>
          </a:xfrm>
        </p:spPr>
        <p:txBody>
          <a:bodyPr lIns="92075" tIns="46038" rIns="92075" bIns="46038" anchor="ctr"/>
          <a:lstStyle/>
          <a:p>
            <a:pPr eaLnBrk="1" hangingPunct="1"/>
            <a:r>
              <a:rPr lang="en-US" dirty="0"/>
              <a:t>Love the Lord </a:t>
            </a:r>
            <a:r>
              <a:rPr lang="en-US" sz="2400" dirty="0"/>
              <a:t>(continued)</a:t>
            </a:r>
          </a:p>
        </p:txBody>
      </p:sp>
      <p:sp>
        <p:nvSpPr>
          <p:cNvPr id="16387" name="Rectangle 2"/>
          <p:cNvSpPr>
            <a:spLocks noGrp="1" noChangeArrowheads="1"/>
          </p:cNvSpPr>
          <p:nvPr>
            <p:ph idx="1"/>
          </p:nvPr>
        </p:nvSpPr>
        <p:spPr>
          <a:xfrm>
            <a:off x="914400" y="1600200"/>
            <a:ext cx="7315200" cy="5257800"/>
          </a:xfrm>
        </p:spPr>
        <p:txBody>
          <a:bodyPr/>
          <a:lstStyle/>
          <a:p>
            <a:pPr lvl="1" eaLnBrk="1" hangingPunct="1"/>
            <a:r>
              <a:rPr lang="en-US" dirty="0"/>
              <a:t>On the questions of what is really ours, Elder Neal A. Maxwell stated:</a:t>
            </a:r>
          </a:p>
          <a:p>
            <a:pPr lvl="2" eaLnBrk="1" hangingPunct="1">
              <a:lnSpc>
                <a:spcPct val="95000"/>
              </a:lnSpc>
            </a:pPr>
            <a:r>
              <a:rPr lang="en-US" dirty="0"/>
              <a:t>The submission of one’s will is really the only uniquely personal thing we have to place on God’s altar. </a:t>
            </a:r>
            <a:r>
              <a:rPr lang="en-US" i="1" dirty="0"/>
              <a:t>The many other things we “give,” brothers and sisters, are actually the things He has already given or loaned to us.</a:t>
            </a:r>
            <a:r>
              <a:rPr lang="en-US" dirty="0"/>
              <a:t> However, when you and I finally submit ourselves, by letting our individual wills be swallowed up in God’s will, then we are really giving something to Him! </a:t>
            </a:r>
            <a:r>
              <a:rPr lang="en-US" i="1" dirty="0"/>
              <a:t>It is the only possession which is truly ours to give!</a:t>
            </a:r>
            <a:r>
              <a:rPr lang="en-US" dirty="0"/>
              <a:t> </a:t>
            </a:r>
            <a:r>
              <a:rPr lang="en-US" i="1" dirty="0"/>
              <a:t>(italics added, </a:t>
            </a:r>
            <a:r>
              <a:rPr lang="en-US" dirty="0"/>
              <a:t>“</a:t>
            </a:r>
            <a:r>
              <a:rPr lang="en-US" dirty="0">
                <a:hlinkClick r:id="rId2"/>
              </a:rPr>
              <a:t>Swallowed Up in the Will of the Father</a:t>
            </a:r>
            <a:r>
              <a:rPr lang="en-US" dirty="0"/>
              <a:t>,” </a:t>
            </a:r>
            <a:r>
              <a:rPr lang="en-US" i="1" dirty="0"/>
              <a:t>Ensign,</a:t>
            </a:r>
            <a:r>
              <a:rPr lang="en-US" dirty="0"/>
              <a:t> Nov. 1995, 22).</a:t>
            </a:r>
          </a:p>
        </p:txBody>
      </p:sp>
      <p:sp>
        <p:nvSpPr>
          <p:cNvPr id="20484" name="Rectangle 4"/>
          <p:cNvSpPr>
            <a:spLocks noChangeArrowheads="1"/>
          </p:cNvSpPr>
          <p:nvPr/>
        </p:nvSpPr>
        <p:spPr bwMode="auto">
          <a:xfrm>
            <a:off x="838200" y="1905000"/>
            <a:ext cx="7924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2100" dirty="0"/>
          </a:p>
        </p:txBody>
      </p:sp>
      <p:pic>
        <p:nvPicPr>
          <p:cNvPr id="5" name="Picture 4" descr="Neal_A_Maxwel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19400"/>
            <a:ext cx="1843314"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5"/>
          <p:cNvSpPr txBox="1">
            <a:spLocks noChangeArrowheads="1"/>
          </p:cNvSpPr>
          <p:nvPr/>
        </p:nvSpPr>
        <p:spPr bwMode="auto">
          <a:xfrm>
            <a:off x="8229600" y="6169025"/>
            <a:ext cx="914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1"/>
                </a:solidFill>
                <a:latin typeface="Times New Roman" pitchFamily="18" charset="0"/>
                <a:cs typeface="Arial" charset="0"/>
              </a:defRPr>
            </a:lvl1pPr>
            <a:lvl2pPr marL="742950" indent="-285750" eaLnBrk="0" hangingPunct="0">
              <a:defRPr sz="2400">
                <a:solidFill>
                  <a:schemeClr val="bg1"/>
                </a:solidFill>
                <a:latin typeface="Times New Roman" pitchFamily="18" charset="0"/>
                <a:cs typeface="Arial" charset="0"/>
              </a:defRPr>
            </a:lvl2pPr>
            <a:lvl3pPr marL="1143000" indent="-228600" eaLnBrk="0" hangingPunct="0">
              <a:defRPr sz="2400">
                <a:solidFill>
                  <a:schemeClr val="bg1"/>
                </a:solidFill>
                <a:latin typeface="Times New Roman" pitchFamily="18" charset="0"/>
                <a:cs typeface="Arial" charset="0"/>
              </a:defRPr>
            </a:lvl3pPr>
            <a:lvl4pPr marL="1600200" indent="-228600" eaLnBrk="0" hangingPunct="0">
              <a:defRPr sz="2400">
                <a:solidFill>
                  <a:schemeClr val="bg1"/>
                </a:solidFill>
                <a:latin typeface="Times New Roman" pitchFamily="18" charset="0"/>
                <a:cs typeface="Arial" charset="0"/>
              </a:defRPr>
            </a:lvl4pPr>
            <a:lvl5pPr marL="2057400" indent="-228600" eaLnBrk="0" hangingPunct="0">
              <a:defRPr sz="2400">
                <a:solidFill>
                  <a:schemeClr val="bg1"/>
                </a:solidFill>
                <a:latin typeface="Times New Roman" pitchFamily="18" charset="0"/>
                <a:cs typeface="Arial" charset="0"/>
              </a:defRPr>
            </a:lvl5pPr>
            <a:lvl6pPr marL="2514600" indent="-228600" eaLnBrk="0" fontAlgn="base" hangingPunct="0">
              <a:spcBef>
                <a:spcPct val="0"/>
              </a:spcBef>
              <a:spcAft>
                <a:spcPct val="0"/>
              </a:spcAft>
              <a:defRPr sz="2400">
                <a:solidFill>
                  <a:schemeClr val="bg1"/>
                </a:solidFill>
                <a:latin typeface="Times New Roman" pitchFamily="18" charset="0"/>
                <a:cs typeface="Arial" charset="0"/>
              </a:defRPr>
            </a:lvl6pPr>
            <a:lvl7pPr marL="2971800" indent="-228600" eaLnBrk="0" fontAlgn="base" hangingPunct="0">
              <a:spcBef>
                <a:spcPct val="0"/>
              </a:spcBef>
              <a:spcAft>
                <a:spcPct val="0"/>
              </a:spcAft>
              <a:defRPr sz="2400">
                <a:solidFill>
                  <a:schemeClr val="bg1"/>
                </a:solidFill>
                <a:latin typeface="Times New Roman" pitchFamily="18" charset="0"/>
                <a:cs typeface="Arial" charset="0"/>
              </a:defRPr>
            </a:lvl7pPr>
            <a:lvl8pPr marL="3429000" indent="-228600" eaLnBrk="0" fontAlgn="base" hangingPunct="0">
              <a:spcBef>
                <a:spcPct val="0"/>
              </a:spcBef>
              <a:spcAft>
                <a:spcPct val="0"/>
              </a:spcAft>
              <a:defRPr sz="2400">
                <a:solidFill>
                  <a:schemeClr val="bg1"/>
                </a:solidFill>
                <a:latin typeface="Times New Roman" pitchFamily="18" charset="0"/>
                <a:cs typeface="Arial" charset="0"/>
              </a:defRPr>
            </a:lvl8pPr>
            <a:lvl9pPr marL="3886200" indent="-228600" eaLnBrk="0" fontAlgn="base" hangingPunct="0">
              <a:spcBef>
                <a:spcPct val="0"/>
              </a:spcBef>
              <a:spcAft>
                <a:spcPct val="0"/>
              </a:spcAft>
              <a:defRPr sz="2400">
                <a:solidFill>
                  <a:schemeClr val="bg1"/>
                </a:solidFill>
                <a:latin typeface="Times New Roman" pitchFamily="18" charset="0"/>
                <a:cs typeface="Arial" charset="0"/>
              </a:defRPr>
            </a:lvl9pPr>
          </a:lstStyle>
          <a:p>
            <a:pPr algn="ctr" eaLnBrk="1" hangingPunct="1"/>
            <a:fld id="{6A01F368-9DA2-4318-A7F9-09D5FCB8D8D0}" type="slidenum">
              <a:rPr lang="en-US" sz="1400">
                <a:solidFill>
                  <a:schemeClr val="tx1"/>
                </a:solidFill>
              </a:rPr>
              <a:pPr algn="ctr" eaLnBrk="1" hangingPunct="1"/>
              <a:t>9</a:t>
            </a:fld>
            <a:endParaRPr lang="en-US" dirty="0">
              <a:solidFill>
                <a:schemeClr val="tx1"/>
              </a:solidFill>
            </a:endParaRPr>
          </a:p>
        </p:txBody>
      </p:sp>
      <p:sp>
        <p:nvSpPr>
          <p:cNvPr id="7" name="TextBox 6">
            <a:extLst>
              <a:ext uri="{FF2B5EF4-FFF2-40B4-BE49-F238E27FC236}">
                <a16:creationId xmlns:a16="http://schemas.microsoft.com/office/drawing/2014/main" id="{76DACA14-31B2-452D-A050-B0AA98E77211}"/>
              </a:ext>
            </a:extLst>
          </p:cNvPr>
          <p:cNvSpPr txBox="1"/>
          <p:nvPr/>
        </p:nvSpPr>
        <p:spPr>
          <a:xfrm>
            <a:off x="0" y="5842337"/>
            <a:ext cx="2909777" cy="1015663"/>
          </a:xfrm>
          <a:prstGeom prst="rect">
            <a:avLst/>
          </a:prstGeom>
          <a:noFill/>
        </p:spPr>
        <p:txBody>
          <a:bodyPr wrap="square" rtlCol="0">
            <a:spAutoFit/>
          </a:bodyPr>
          <a:lstStyle/>
          <a:p>
            <a:r>
              <a:rPr lang="en-US" sz="6000" dirty="0">
                <a:solidFill>
                  <a:srgbClr val="0070C0"/>
                </a:solidFill>
              </a:rPr>
              <a:t>L</a:t>
            </a:r>
            <a:r>
              <a:rPr lang="en-US" sz="4000" dirty="0">
                <a:solidFill>
                  <a:srgbClr val="0070C0"/>
                </a:solidFill>
              </a:rPr>
              <a:t>ife is Good</a:t>
            </a:r>
          </a:p>
        </p:txBody>
      </p:sp>
    </p:spTree>
    <p:extLst>
      <p:ext uri="{BB962C8B-B14F-4D97-AF65-F5344CB8AC3E}">
        <p14:creationId xmlns:p14="http://schemas.microsoft.com/office/powerpoint/2010/main" val="34245515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theme/theme1.xml><?xml version="1.0" encoding="utf-8"?>
<a:theme xmlns:a="http://schemas.openxmlformats.org/drawingml/2006/main" name="EW2012-Theme1">
  <a:themeElements>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ast Bay Presentation 21Jan05">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East Bay Presentation 21Jan05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ast Bay Presentation 21Jan05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ast Bay Presentation 21Jan05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ast Bay Presentation 21Jan05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ast Bay Presentation 21Jan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ast Bay Presentation 21Jan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ast Bay Presentation 21Jan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EW2012-Theme1</Template>
  <TotalTime>15614</TotalTime>
  <Words>4503</Words>
  <Application>Microsoft Office PowerPoint</Application>
  <PresentationFormat>On-screen Show (4:3)</PresentationFormat>
  <Paragraphs>429</Paragraphs>
  <Slides>51</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51</vt:i4>
      </vt:variant>
    </vt:vector>
  </HeadingPairs>
  <TitlesOfParts>
    <vt:vector size="55" baseType="lpstr">
      <vt:lpstr>Arial</vt:lpstr>
      <vt:lpstr>Times New Roman</vt:lpstr>
      <vt:lpstr>Wingdings</vt:lpstr>
      <vt:lpstr>EW2012-Theme1</vt:lpstr>
      <vt:lpstr>BYU Student Alumni Association BYU MPA Class BYU Student Family Housing</vt:lpstr>
      <vt:lpstr>Abstract</vt:lpstr>
      <vt:lpstr>Remember “Life is Good”</vt:lpstr>
      <vt:lpstr>L1.  Love the Lord, and Put and Pay Him First</vt:lpstr>
      <vt:lpstr>L1.  Love the Lord, and Put and Pay Him First</vt:lpstr>
      <vt:lpstr>Love the Lord (continued)</vt:lpstr>
      <vt:lpstr>Love the Lord (continued)</vt:lpstr>
      <vt:lpstr>Love the Lord (continued)</vt:lpstr>
      <vt:lpstr>Love the Lord (continued)</vt:lpstr>
      <vt:lpstr>Love the Lord (continued)</vt:lpstr>
      <vt:lpstr>Love the Lord (continued)</vt:lpstr>
      <vt:lpstr>Love the Lord (continued)</vt:lpstr>
      <vt:lpstr>I2. Invest Wisely, Consistent with Your Risk</vt:lpstr>
      <vt:lpstr>Invest Wisely (continued)</vt:lpstr>
      <vt:lpstr>Invest Wisely (continued)</vt:lpstr>
      <vt:lpstr>Invest Wisely (continued)</vt:lpstr>
      <vt:lpstr>Invest Wisely: The Hourglass Top</vt:lpstr>
      <vt:lpstr>Invest Wisely:  The Hourglass Bottom</vt:lpstr>
      <vt:lpstr>Invest Wisely (continued)</vt:lpstr>
      <vt:lpstr>F3.  Find happiness where it is to be found</vt:lpstr>
      <vt:lpstr>E4.  Enjoy the Journey and Give Back</vt:lpstr>
      <vt:lpstr>I5.  Invest in yourself and family</vt:lpstr>
      <vt:lpstr>S6.  Save 20% of Everything You Earn</vt:lpstr>
      <vt:lpstr>G7.  Get and Stay Out of Debt</vt:lpstr>
      <vt:lpstr>Get out of Debt (continued)</vt:lpstr>
      <vt:lpstr>O8.  Organize your Life</vt:lpstr>
      <vt:lpstr>O9.  Operate on a Budget and Protect Yourself</vt:lpstr>
      <vt:lpstr>Operate on a Budget (continued)</vt:lpstr>
      <vt:lpstr>Operate on a Budget (continued)</vt:lpstr>
      <vt:lpstr>Budgeting:  The Old Way</vt:lpstr>
      <vt:lpstr>Budgeting:  The Better Way</vt:lpstr>
      <vt:lpstr>Operate on a Budget (continued)</vt:lpstr>
      <vt:lpstr>Protect Yourself with Insurance</vt:lpstr>
      <vt:lpstr>D10.  Do Good, Be Good, and Get Better</vt:lpstr>
      <vt:lpstr>Do Good, Be Good and Get Better (continued)</vt:lpstr>
      <vt:lpstr>Do Good, Be Good and Get Better (continued)</vt:lpstr>
      <vt:lpstr>Do Good, Be Good and Get Better (continued)</vt:lpstr>
      <vt:lpstr>Do Good, Be Good and Get Better (continued)</vt:lpstr>
      <vt:lpstr> </vt:lpstr>
      <vt:lpstr>Do Good, Be Good and Get Better (continued)</vt:lpstr>
      <vt:lpstr>Do Good, Be Good and Get Better (continued)</vt:lpstr>
      <vt:lpstr>Do Good, Be Good and Get Better (continued)</vt:lpstr>
      <vt:lpstr>Do Good, Be Good and Get Better (continued)</vt:lpstr>
      <vt:lpstr>Do Good, Be Good and Get Better (continued)</vt:lpstr>
      <vt:lpstr>Do Good, Be Good and Get Better (continued) </vt:lpstr>
      <vt:lpstr>Do Good, Be Good and Get Better (continued)</vt:lpstr>
      <vt:lpstr>Do Good, Be Good and Get Better (continued)</vt:lpstr>
      <vt:lpstr>Do Good, Be Good and Get Better (continued)</vt:lpstr>
      <vt:lpstr>Appendix</vt:lpstr>
      <vt:lpstr>Sources</vt:lpstr>
      <vt:lpstr>Helpful Learning Tools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Buying a Home</dc:title>
  <dc:creator>Bryan Sudweeks</dc:creator>
  <cp:lastModifiedBy>Bryan Sudweeks</cp:lastModifiedBy>
  <cp:revision>638</cp:revision>
  <cp:lastPrinted>2020-02-26T14:28:25Z</cp:lastPrinted>
  <dcterms:created xsi:type="dcterms:W3CDTF">2002-03-22T18:45:52Z</dcterms:created>
  <dcterms:modified xsi:type="dcterms:W3CDTF">2020-03-02T18:27:00Z</dcterms:modified>
</cp:coreProperties>
</file>