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64"/>
  </p:notesMasterIdLst>
  <p:handoutMasterIdLst>
    <p:handoutMasterId r:id="rId65"/>
  </p:handoutMasterIdLst>
  <p:sldIdLst>
    <p:sldId id="386" r:id="rId2"/>
    <p:sldId id="387" r:id="rId3"/>
    <p:sldId id="419" r:id="rId4"/>
    <p:sldId id="481" r:id="rId5"/>
    <p:sldId id="519" r:id="rId6"/>
    <p:sldId id="516" r:id="rId7"/>
    <p:sldId id="483" r:id="rId8"/>
    <p:sldId id="509" r:id="rId9"/>
    <p:sldId id="515" r:id="rId10"/>
    <p:sldId id="484" r:id="rId11"/>
    <p:sldId id="501" r:id="rId12"/>
    <p:sldId id="502" r:id="rId13"/>
    <p:sldId id="394" r:id="rId14"/>
    <p:sldId id="518" r:id="rId15"/>
    <p:sldId id="462" r:id="rId16"/>
    <p:sldId id="463" r:id="rId17"/>
    <p:sldId id="464" r:id="rId18"/>
    <p:sldId id="465" r:id="rId19"/>
    <p:sldId id="523" r:id="rId20"/>
    <p:sldId id="489" r:id="rId21"/>
    <p:sldId id="485" r:id="rId22"/>
    <p:sldId id="524" r:id="rId23"/>
    <p:sldId id="525" r:id="rId24"/>
    <p:sldId id="466" r:id="rId25"/>
    <p:sldId id="468" r:id="rId26"/>
    <p:sldId id="469" r:id="rId27"/>
    <p:sldId id="470" r:id="rId28"/>
    <p:sldId id="472" r:id="rId29"/>
    <p:sldId id="473" r:id="rId30"/>
    <p:sldId id="474" r:id="rId31"/>
    <p:sldId id="475" r:id="rId32"/>
    <p:sldId id="476" r:id="rId33"/>
    <p:sldId id="477" r:id="rId34"/>
    <p:sldId id="478" r:id="rId35"/>
    <p:sldId id="479" r:id="rId36"/>
    <p:sldId id="480" r:id="rId37"/>
    <p:sldId id="499" r:id="rId38"/>
    <p:sldId id="527" r:id="rId39"/>
    <p:sldId id="514" r:id="rId40"/>
    <p:sldId id="461" r:id="rId41"/>
    <p:sldId id="517" r:id="rId42"/>
    <p:sldId id="504" r:id="rId43"/>
    <p:sldId id="505" r:id="rId44"/>
    <p:sldId id="506" r:id="rId45"/>
    <p:sldId id="512" r:id="rId46"/>
    <p:sldId id="417" r:id="rId47"/>
    <p:sldId id="439" r:id="rId48"/>
    <p:sldId id="440" r:id="rId49"/>
    <p:sldId id="490" r:id="rId50"/>
    <p:sldId id="526" r:id="rId51"/>
    <p:sldId id="460" r:id="rId52"/>
    <p:sldId id="441" r:id="rId53"/>
    <p:sldId id="459" r:id="rId54"/>
    <p:sldId id="443" r:id="rId55"/>
    <p:sldId id="482" r:id="rId56"/>
    <p:sldId id="492" r:id="rId57"/>
    <p:sldId id="493" r:id="rId58"/>
    <p:sldId id="494" r:id="rId59"/>
    <p:sldId id="495" r:id="rId60"/>
    <p:sldId id="496" r:id="rId61"/>
    <p:sldId id="497" r:id="rId62"/>
    <p:sldId id="508" r:id="rId63"/>
  </p:sldIdLst>
  <p:sldSz cx="9144000" cy="6858000" type="screen4x3"/>
  <p:notesSz cx="7010400" cy="9296400"/>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5pPr>
    <a:lvl6pPr marL="2286000" algn="l" defTabSz="914400" rtl="0" eaLnBrk="1" latinLnBrk="0" hangingPunct="1">
      <a:defRPr sz="2800" kern="1200">
        <a:solidFill>
          <a:schemeClr val="tx1"/>
        </a:solidFill>
        <a:latin typeface="Times New Roman" panose="02020603050405020304" pitchFamily="18" charset="0"/>
        <a:ea typeface="+mn-ea"/>
        <a:cs typeface="+mn-cs"/>
      </a:defRPr>
    </a:lvl6pPr>
    <a:lvl7pPr marL="2743200" algn="l" defTabSz="914400" rtl="0" eaLnBrk="1" latinLnBrk="0" hangingPunct="1">
      <a:defRPr sz="2800" kern="1200">
        <a:solidFill>
          <a:schemeClr val="tx1"/>
        </a:solidFill>
        <a:latin typeface="Times New Roman" panose="02020603050405020304" pitchFamily="18" charset="0"/>
        <a:ea typeface="+mn-ea"/>
        <a:cs typeface="+mn-cs"/>
      </a:defRPr>
    </a:lvl7pPr>
    <a:lvl8pPr marL="3200400" algn="l" defTabSz="914400" rtl="0" eaLnBrk="1" latinLnBrk="0" hangingPunct="1">
      <a:defRPr sz="2800" kern="1200">
        <a:solidFill>
          <a:schemeClr val="tx1"/>
        </a:solidFill>
        <a:latin typeface="Times New Roman" panose="02020603050405020304" pitchFamily="18" charset="0"/>
        <a:ea typeface="+mn-ea"/>
        <a:cs typeface="+mn-cs"/>
      </a:defRPr>
    </a:lvl8pPr>
    <a:lvl9pPr marL="3657600" algn="l" defTabSz="914400" rtl="0" eaLnBrk="1" latinLnBrk="0" hangingPunct="1">
      <a:defRPr sz="2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57" userDrawn="1">
          <p15:clr>
            <a:srgbClr val="A4A3A4"/>
          </p15:clr>
        </p15:guide>
        <p15:guide id="3"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yan Sudweeks" initials="BS" lastIdx="1" clrIdx="0">
    <p:extLst>
      <p:ext uri="{19B8F6BF-5375-455C-9EA6-DF929625EA0E}">
        <p15:presenceInfo xmlns:p15="http://schemas.microsoft.com/office/powerpoint/2012/main" userId="S-1-5-21-213226363-371733006-173644503-112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FE0C"/>
    <a:srgbClr val="A8EEFC"/>
    <a:srgbClr val="AAEB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2" autoAdjust="0"/>
    <p:restoredTop sz="86447" autoAdjust="0"/>
  </p:normalViewPr>
  <p:slideViewPr>
    <p:cSldViewPr>
      <p:cViewPr varScale="1">
        <p:scale>
          <a:sx n="68" d="100"/>
          <a:sy n="68" d="100"/>
        </p:scale>
        <p:origin x="66" y="90"/>
      </p:cViewPr>
      <p:guideLst>
        <p:guide orient="horz" pos="2160"/>
        <p:guide pos="2880"/>
      </p:guideLst>
    </p:cSldViewPr>
  </p:slideViewPr>
  <p:outlineViewPr>
    <p:cViewPr>
      <p:scale>
        <a:sx n="33" d="100"/>
        <a:sy n="33" d="100"/>
      </p:scale>
      <p:origin x="0" y="53928"/>
    </p:cViewPr>
  </p:outlineViewPr>
  <p:notesTextViewPr>
    <p:cViewPr>
      <p:scale>
        <a:sx n="100" d="100"/>
        <a:sy n="100" d="100"/>
      </p:scale>
      <p:origin x="0" y="0"/>
    </p:cViewPr>
  </p:notesTextViewPr>
  <p:sorterViewPr>
    <p:cViewPr>
      <p:scale>
        <a:sx n="66" d="100"/>
        <a:sy n="66" d="100"/>
      </p:scale>
      <p:origin x="0" y="5586"/>
    </p:cViewPr>
  </p:sorterViewPr>
  <p:notesViewPr>
    <p:cSldViewPr>
      <p:cViewPr varScale="1">
        <p:scale>
          <a:sx n="84" d="100"/>
          <a:sy n="84" d="100"/>
        </p:scale>
        <p:origin x="-3768" y="-84"/>
      </p:cViewPr>
      <p:guideLst>
        <p:guide orient="horz" pos="2929"/>
        <p:guide pos="2257"/>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9-17T09:59:28.454" idx="1">
    <p:pos x="10" y="10"/>
    <p:text/>
    <p:extLst>
      <p:ext uri="{C676402C-5697-4E1C-873F-D02D1690AC5C}">
        <p15:threadingInfo xmlns:p15="http://schemas.microsoft.com/office/powerpoint/2012/main" timeZoneBias="3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0D134BB4-4D2F-457E-A2F0-F162205C791C}"/>
              </a:ext>
            </a:extLst>
          </p:cNvPr>
          <p:cNvSpPr>
            <a:spLocks noChangeArrowheads="1"/>
          </p:cNvSpPr>
          <p:nvPr/>
        </p:nvSpPr>
        <p:spPr bwMode="auto">
          <a:xfrm>
            <a:off x="1544638" y="122238"/>
            <a:ext cx="3919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361" tIns="45370" rIns="92361" bIns="45370"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algn="ctr">
              <a:defRPr/>
            </a:pPr>
            <a:r>
              <a:rPr lang="en-US" altLang="en-US" sz="1400" dirty="0"/>
              <a:t>Debt and Debt Reduction Strategies </a:t>
            </a:r>
          </a:p>
          <a:p>
            <a:pPr algn="ctr">
              <a:defRPr/>
            </a:pPr>
            <a:r>
              <a:rPr lang="en-US" altLang="en-US" sz="1200" dirty="0"/>
              <a:t>Personal Finance: Another Perspective</a:t>
            </a:r>
          </a:p>
        </p:txBody>
      </p:sp>
      <p:sp>
        <p:nvSpPr>
          <p:cNvPr id="60419" name="Rectangle 3">
            <a:extLst>
              <a:ext uri="{FF2B5EF4-FFF2-40B4-BE49-F238E27FC236}">
                <a16:creationId xmlns:a16="http://schemas.microsoft.com/office/drawing/2014/main" id="{BB1F231B-9BBD-421C-81DD-18921D494FB0}"/>
              </a:ext>
            </a:extLst>
          </p:cNvPr>
          <p:cNvSpPr>
            <a:spLocks noChangeArrowheads="1"/>
          </p:cNvSpPr>
          <p:nvPr/>
        </p:nvSpPr>
        <p:spPr bwMode="auto">
          <a:xfrm>
            <a:off x="3341689" y="8753475"/>
            <a:ext cx="4032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r">
              <a:defRPr/>
            </a:pPr>
            <a:fld id="{88B51C59-BEB4-4317-A568-D7D8B752D70F}" type="slidenum">
              <a:rPr lang="en-US" altLang="en-US" sz="1400" smtClean="0"/>
              <a:pPr algn="r">
                <a:defRPr/>
              </a:pPr>
              <a:t>‹#›</a:t>
            </a:fld>
            <a:endParaRPr lang="en-US" altLang="en-US" sz="1400"/>
          </a:p>
        </p:txBody>
      </p:sp>
    </p:spTree>
    <p:extLst>
      <p:ext uri="{BB962C8B-B14F-4D97-AF65-F5344CB8AC3E}">
        <p14:creationId xmlns:p14="http://schemas.microsoft.com/office/powerpoint/2010/main" val="2999417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8A54798A-D647-42B5-9E3E-4465405BD3BF}"/>
              </a:ext>
            </a:extLst>
          </p:cNvPr>
          <p:cNvSpPr>
            <a:spLocks noGrp="1" noChangeArrowheads="1"/>
          </p:cNvSpPr>
          <p:nvPr>
            <p:ph type="body" sz="quarter" idx="3"/>
          </p:nvPr>
        </p:nvSpPr>
        <p:spPr bwMode="auto">
          <a:xfrm>
            <a:off x="935039" y="4416427"/>
            <a:ext cx="5140325" cy="4183063"/>
          </a:xfrm>
          <a:prstGeom prst="rect">
            <a:avLst/>
          </a:prstGeom>
          <a:noFill/>
          <a:ln w="12700">
            <a:noFill/>
            <a:miter lim="800000"/>
            <a:headEnd/>
            <a:tailEnd/>
          </a:ln>
          <a:effectLst/>
        </p:spPr>
        <p:txBody>
          <a:bodyPr vert="horz" wrap="square" lIns="92361" tIns="45370" rIns="92361" bIns="4537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3" name="Rectangle 3">
            <a:extLst>
              <a:ext uri="{FF2B5EF4-FFF2-40B4-BE49-F238E27FC236}">
                <a16:creationId xmlns:a16="http://schemas.microsoft.com/office/drawing/2014/main" id="{2FE3C1A6-5E64-4C57-B300-A85BE3AF9C81}"/>
              </a:ext>
            </a:extLst>
          </p:cNvPr>
          <p:cNvSpPr>
            <a:spLocks noGrp="1" noRot="1" noChangeAspect="1" noChangeArrowheads="1" noTextEdit="1"/>
          </p:cNvSpPr>
          <p:nvPr>
            <p:ph type="sldImg" idx="2"/>
          </p:nvPr>
        </p:nvSpPr>
        <p:spPr bwMode="auto">
          <a:xfrm>
            <a:off x="1190625" y="704850"/>
            <a:ext cx="4629150" cy="34718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4">
            <a:extLst>
              <a:ext uri="{FF2B5EF4-FFF2-40B4-BE49-F238E27FC236}">
                <a16:creationId xmlns:a16="http://schemas.microsoft.com/office/drawing/2014/main" id="{2C385132-249B-4AEC-8EAF-942DB98B7C51}"/>
              </a:ext>
            </a:extLst>
          </p:cNvPr>
          <p:cNvSpPr>
            <a:spLocks noChangeArrowheads="1"/>
          </p:cNvSpPr>
          <p:nvPr/>
        </p:nvSpPr>
        <p:spPr bwMode="auto">
          <a:xfrm>
            <a:off x="71438" y="93664"/>
            <a:ext cx="15414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a:defRPr/>
            </a:pPr>
            <a:r>
              <a:rPr lang="en-US" altLang="en-US" sz="1400"/>
              <a:t>Prentice-Hall, Inc.</a:t>
            </a:r>
          </a:p>
        </p:txBody>
      </p:sp>
      <p:sp>
        <p:nvSpPr>
          <p:cNvPr id="57349" name="Rectangle 5">
            <a:extLst>
              <a:ext uri="{FF2B5EF4-FFF2-40B4-BE49-F238E27FC236}">
                <a16:creationId xmlns:a16="http://schemas.microsoft.com/office/drawing/2014/main" id="{3ACD24D2-42A4-4291-A07E-02C35BA45CF6}"/>
              </a:ext>
            </a:extLst>
          </p:cNvPr>
          <p:cNvSpPr>
            <a:spLocks noChangeArrowheads="1"/>
          </p:cNvSpPr>
          <p:nvPr/>
        </p:nvSpPr>
        <p:spPr bwMode="auto">
          <a:xfrm>
            <a:off x="6534151" y="8896350"/>
            <a:ext cx="4048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r">
              <a:defRPr/>
            </a:pPr>
            <a:fld id="{C3F133F7-BCF8-4DF6-AE9E-3B2D1DD57747}" type="slidenum">
              <a:rPr lang="en-US" altLang="en-US" sz="1400" smtClean="0"/>
              <a:pPr algn="r">
                <a:defRPr/>
              </a:pPr>
              <a:t>‹#›</a:t>
            </a:fld>
            <a:endParaRPr lang="en-US" altLang="en-US" sz="1400"/>
          </a:p>
        </p:txBody>
      </p:sp>
    </p:spTree>
    <p:extLst>
      <p:ext uri="{BB962C8B-B14F-4D97-AF65-F5344CB8AC3E}">
        <p14:creationId xmlns:p14="http://schemas.microsoft.com/office/powerpoint/2010/main" val="119300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EFDE1280-EF6F-45ED-A0A7-89205D8E3489}"/>
              </a:ext>
            </a:extLst>
          </p:cNvPr>
          <p:cNvSpPr>
            <a:spLocks noGrp="1" noRot="1" noChangeAspect="1" noChangeArrowheads="1" noTextEdit="1"/>
          </p:cNvSpPr>
          <p:nvPr>
            <p:ph type="sldImg"/>
          </p:nvPr>
        </p:nvSpPr>
        <p:spPr>
          <a:ln/>
        </p:spPr>
      </p:sp>
      <p:sp>
        <p:nvSpPr>
          <p:cNvPr id="8195" name="Notes Placeholder 2">
            <a:extLst>
              <a:ext uri="{FF2B5EF4-FFF2-40B4-BE49-F238E27FC236}">
                <a16:creationId xmlns:a16="http://schemas.microsoft.com/office/drawing/2014/main" id="{3521C228-EFEB-41EF-8F0C-89981563594D}"/>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15AA897-F58E-447F-BD35-DAAE8C12DD1C}"/>
              </a:ext>
            </a:extLst>
          </p:cNvPr>
          <p:cNvSpPr>
            <a:spLocks noGrp="1" noRot="1" noChangeAspect="1" noChangeArrowheads="1" noTextEdit="1"/>
          </p:cNvSpPr>
          <p:nvPr>
            <p:ph type="sldImg"/>
          </p:nvPr>
        </p:nvSpPr>
        <p:spPr>
          <a:ln/>
        </p:spPr>
      </p:sp>
      <p:sp>
        <p:nvSpPr>
          <p:cNvPr id="10243" name="Rectangle 3">
            <a:extLst>
              <a:ext uri="{FF2B5EF4-FFF2-40B4-BE49-F238E27FC236}">
                <a16:creationId xmlns:a16="http://schemas.microsoft.com/office/drawing/2014/main" id="{A8B79CA5-11D2-4102-8E9D-8F0A05C31773}"/>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54716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17FC42F-D7DD-4CAC-8937-4255196EDB10}"/>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F588DF34-A041-4F97-985D-60D2C70D6727}"/>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681393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17FC42F-D7DD-4CAC-8937-4255196EDB10}"/>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F588DF34-A041-4F97-985D-60D2C70D6727}"/>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3968966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5B886A8B-10D9-4F3D-9C91-9D6D612102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3596E2EF-FBD4-45E8-ADE4-90BE17371875}"/>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6" name="Slide Number Placeholder 3">
            <a:extLst>
              <a:ext uri="{FF2B5EF4-FFF2-40B4-BE49-F238E27FC236}">
                <a16:creationId xmlns:a16="http://schemas.microsoft.com/office/drawing/2014/main" id="{FFEFFB3C-1BA8-4357-A918-908B0932D481}"/>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defRPr/>
            </a:pPr>
            <a:fld id="{48E01E71-451D-4C9C-B193-8D807B7B1A63}" type="slidenum">
              <a:rPr lang="en-US" altLang="en-US" sz="1400" smtClean="0"/>
              <a:pPr eaLnBrk="1" hangingPunct="1">
                <a:defRPr/>
              </a:pPr>
              <a:t>‹#›</a:t>
            </a:fld>
            <a:endParaRPr lang="en-US" altLang="en-US" sz="1400"/>
          </a:p>
        </p:txBody>
      </p:sp>
      <p:sp>
        <p:nvSpPr>
          <p:cNvPr id="7" name="Rectangle 8">
            <a:extLst>
              <a:ext uri="{FF2B5EF4-FFF2-40B4-BE49-F238E27FC236}">
                <a16:creationId xmlns:a16="http://schemas.microsoft.com/office/drawing/2014/main" id="{FA4703F6-0828-4C82-AE3B-5700003D12D5}"/>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pic>
        <p:nvPicPr>
          <p:cNvPr id="8" name="Picture 5">
            <a:extLst>
              <a:ext uri="{FF2B5EF4-FFF2-40B4-BE49-F238E27FC236}">
                <a16:creationId xmlns:a16="http://schemas.microsoft.com/office/drawing/2014/main" id="{789496C0-DF25-4095-8BF5-46BC11CFD5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a:extLst>
              <a:ext uri="{FF2B5EF4-FFF2-40B4-BE49-F238E27FC236}">
                <a16:creationId xmlns:a16="http://schemas.microsoft.com/office/drawing/2014/main" id="{0D368DE1-BD11-4B4A-B5CF-67FEC3CB809C}"/>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10" name="Rectangle 8">
            <a:extLst>
              <a:ext uri="{FF2B5EF4-FFF2-40B4-BE49-F238E27FC236}">
                <a16:creationId xmlns:a16="http://schemas.microsoft.com/office/drawing/2014/main" id="{3CB59F22-D3D8-46B2-B00E-B0F950A7E1E7}"/>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40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69E0CC72-B487-4B92-9EC4-A3FFFE1B4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D8441F0C-C635-43D3-92E0-4444B12B1DC0}"/>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6" name="Slide Number Placeholder 3">
            <a:extLst>
              <a:ext uri="{FF2B5EF4-FFF2-40B4-BE49-F238E27FC236}">
                <a16:creationId xmlns:a16="http://schemas.microsoft.com/office/drawing/2014/main" id="{B65F3ECF-6EEE-4A2F-A2E3-D0FF887443D5}"/>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defRPr/>
            </a:pPr>
            <a:fld id="{E23CB52D-E86E-40CB-8DA3-A78CB3422E43}" type="slidenum">
              <a:rPr lang="en-US" altLang="en-US" sz="1400" smtClean="0"/>
              <a:pPr eaLnBrk="1" hangingPunct="1">
                <a:defRPr/>
              </a:pPr>
              <a:t>‹#›</a:t>
            </a:fld>
            <a:endParaRPr lang="en-US" altLang="en-US" sz="1400"/>
          </a:p>
        </p:txBody>
      </p:sp>
      <p:sp>
        <p:nvSpPr>
          <p:cNvPr id="7" name="Rectangle 8">
            <a:extLst>
              <a:ext uri="{FF2B5EF4-FFF2-40B4-BE49-F238E27FC236}">
                <a16:creationId xmlns:a16="http://schemas.microsoft.com/office/drawing/2014/main" id="{775B5781-B544-4F03-98C5-6E63EFED0D8B}"/>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1757901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540415"/>
            <a:ext cx="77724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8138"/>
            <a:ext cx="3567113" cy="4114800"/>
          </a:xfrm>
        </p:spPr>
        <p:txBody>
          <a:bodyPr/>
          <a:lstStyle/>
          <a:p>
            <a:pPr lvl="0"/>
            <a:r>
              <a:rPr lang="en-US" noProof="0"/>
              <a:t>Click icon to add clip art</a:t>
            </a:r>
            <a:endParaRPr lang="en-US" noProof="0" dirty="0"/>
          </a:p>
        </p:txBody>
      </p:sp>
      <p:sp>
        <p:nvSpPr>
          <p:cNvPr id="5" name="Rectangle 6">
            <a:extLst>
              <a:ext uri="{FF2B5EF4-FFF2-40B4-BE49-F238E27FC236}">
                <a16:creationId xmlns:a16="http://schemas.microsoft.com/office/drawing/2014/main" id="{DB32E3FB-B78F-445B-8003-BD59D0A63828}"/>
              </a:ext>
            </a:extLst>
          </p:cNvPr>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ltLang="en-US"/>
          </a:p>
        </p:txBody>
      </p:sp>
    </p:spTree>
    <p:extLst>
      <p:ext uri="{BB962C8B-B14F-4D97-AF65-F5344CB8AC3E}">
        <p14:creationId xmlns:p14="http://schemas.microsoft.com/office/powerpoint/2010/main" val="1189092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355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D55759D-215E-4869-9D4C-B0F80AA195D4}"/>
              </a:ext>
            </a:extLst>
          </p:cNvPr>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a:extLst>
              <a:ext uri="{FF2B5EF4-FFF2-40B4-BE49-F238E27FC236}">
                <a16:creationId xmlns:a16="http://schemas.microsoft.com/office/drawing/2014/main" id="{80C97758-DB29-4D8B-9524-0B8847326013}"/>
              </a:ext>
            </a:extLst>
          </p:cNvPr>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a:extLst>
              <a:ext uri="{FF2B5EF4-FFF2-40B4-BE49-F238E27FC236}">
                <a16:creationId xmlns:a16="http://schemas.microsoft.com/office/drawing/2014/main" id="{6973499C-2325-4334-B733-8EF0D14596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a:extLst>
              <a:ext uri="{FF2B5EF4-FFF2-40B4-BE49-F238E27FC236}">
                <a16:creationId xmlns:a16="http://schemas.microsoft.com/office/drawing/2014/main" id="{F83834CA-CA2F-4AB5-96F1-023C6C71684B}"/>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1030" name="Slide Number Placeholder 3">
            <a:extLst>
              <a:ext uri="{FF2B5EF4-FFF2-40B4-BE49-F238E27FC236}">
                <a16:creationId xmlns:a16="http://schemas.microsoft.com/office/drawing/2014/main" id="{27E7CB6A-28B5-44A1-A040-FAEB19D964D0}"/>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eaLnBrk="1" hangingPunct="1">
              <a:defRPr/>
            </a:pPr>
            <a:fld id="{EDC30F4E-DF76-49C1-AA89-56EF62E35B5C}" type="slidenum">
              <a:rPr lang="en-US" altLang="en-US" sz="1400" smtClean="0"/>
              <a:pPr algn="ctr" eaLnBrk="1" hangingPunct="1">
                <a:defRPr/>
              </a:pPr>
              <a:t>‹#›</a:t>
            </a:fld>
            <a:endParaRPr lang="en-US" altLang="en-US" sz="1400"/>
          </a:p>
        </p:txBody>
      </p:sp>
      <p:sp>
        <p:nvSpPr>
          <p:cNvPr id="1031" name="Rectangle 8">
            <a:extLst>
              <a:ext uri="{FF2B5EF4-FFF2-40B4-BE49-F238E27FC236}">
                <a16:creationId xmlns:a16="http://schemas.microsoft.com/office/drawing/2014/main" id="{FF657BC7-CA16-4809-AB5A-3A86ECA6EF97}"/>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4"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ia4fa6opon9hz2t/TT01-08%20-%20PFP%20Loans%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hyperlink" Target="https://www.dropbox.com/s/7zftj4ekhuljlw8/TT34%20-%20Loan%20Amounts%20to%20Pay%20Back.xlsx?dl=0"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www.dropbox.com/s/7zftj4ekhuljlw8/TT34%20-%20Loan%20Amounts%20to%20Pay%20Back.xlsx?dl=0"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churchofjesuschrist.org/study/ensign/1984/08/contents?lang=en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5D53D95-A469-4EA0-B521-F75C05081E58}"/>
              </a:ext>
            </a:extLst>
          </p:cNvPr>
          <p:cNvSpPr>
            <a:spLocks noGrp="1" noChangeArrowheads="1"/>
          </p:cNvSpPr>
          <p:nvPr>
            <p:ph type="title"/>
          </p:nvPr>
        </p:nvSpPr>
        <p:spPr>
          <a:xfrm>
            <a:off x="685800" y="457200"/>
            <a:ext cx="7772400" cy="1905000"/>
          </a:xfrm>
        </p:spPr>
        <p:txBody>
          <a:bodyPr/>
          <a:lstStyle/>
          <a:p>
            <a:pPr eaLnBrk="1" hangingPunct="1"/>
            <a:r>
              <a:rPr lang="en-US" altLang="en-US" sz="3200"/>
              <a:t>Personal Finance: Another Perspective</a:t>
            </a:r>
          </a:p>
        </p:txBody>
      </p:sp>
      <p:sp>
        <p:nvSpPr>
          <p:cNvPr id="7171" name="Rectangle 3">
            <a:extLst>
              <a:ext uri="{FF2B5EF4-FFF2-40B4-BE49-F238E27FC236}">
                <a16:creationId xmlns:a16="http://schemas.microsoft.com/office/drawing/2014/main" id="{BFBD7989-8E6D-49E9-908D-E3CE217F9998}"/>
              </a:ext>
            </a:extLst>
          </p:cNvPr>
          <p:cNvSpPr>
            <a:spLocks noGrp="1" noChangeArrowheads="1"/>
          </p:cNvSpPr>
          <p:nvPr>
            <p:ph idx="1"/>
          </p:nvPr>
        </p:nvSpPr>
        <p:spPr>
          <a:xfrm>
            <a:off x="933450" y="2133600"/>
            <a:ext cx="7277100" cy="2806700"/>
          </a:xfrm>
        </p:spPr>
        <p:txBody>
          <a:bodyPr/>
          <a:lstStyle/>
          <a:p>
            <a:pPr algn="ctr" eaLnBrk="1" hangingPunct="1">
              <a:buFont typeface="Wingdings" panose="05000000000000000000" pitchFamily="2" charset="2"/>
              <a:buNone/>
            </a:pPr>
            <a:endParaRPr lang="en-US" altLang="en-US" sz="4400" dirty="0"/>
          </a:p>
          <a:p>
            <a:pPr algn="ctr" eaLnBrk="1" hangingPunct="1">
              <a:buFont typeface="Wingdings" panose="05000000000000000000" pitchFamily="2" charset="2"/>
              <a:buNone/>
            </a:pPr>
            <a:r>
              <a:rPr lang="en-US" altLang="en-US" sz="4400" dirty="0"/>
              <a:t>Debt: </a:t>
            </a:r>
          </a:p>
          <a:p>
            <a:pPr algn="ctr" eaLnBrk="1" hangingPunct="1">
              <a:buFont typeface="Wingdings" panose="05000000000000000000" pitchFamily="2" charset="2"/>
              <a:buNone/>
            </a:pPr>
            <a:r>
              <a:rPr lang="en-US" altLang="en-US" sz="4400" dirty="0"/>
              <a:t>Avoid It Like the Plague </a:t>
            </a:r>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r>
              <a:rPr lang="en-US" altLang="en-US" sz="2400" dirty="0"/>
              <a:t>Updated 2019-09-13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9231C672-C1AF-4FA6-9857-52A1C710BC5C}"/>
              </a:ext>
            </a:extLst>
          </p:cNvPr>
          <p:cNvSpPr>
            <a:spLocks noGrp="1" noChangeArrowheads="1"/>
          </p:cNvSpPr>
          <p:nvPr>
            <p:ph type="title"/>
          </p:nvPr>
        </p:nvSpPr>
        <p:spPr>
          <a:xfrm>
            <a:off x="-208089" y="685800"/>
            <a:ext cx="9404604" cy="914400"/>
          </a:xfrm>
        </p:spPr>
        <p:txBody>
          <a:bodyPr/>
          <a:lstStyle/>
          <a:p>
            <a:pPr eaLnBrk="1" hangingPunct="1"/>
            <a:r>
              <a:rPr lang="en-US" altLang="en-US" dirty="0"/>
              <a:t>B. Understand Principles of Using Debt Wisely </a:t>
            </a:r>
            <a:endParaRPr lang="en-US" altLang="en-US" sz="1800" dirty="0"/>
          </a:p>
        </p:txBody>
      </p:sp>
      <p:sp>
        <p:nvSpPr>
          <p:cNvPr id="472067" name="Rectangle 3">
            <a:extLst>
              <a:ext uri="{FF2B5EF4-FFF2-40B4-BE49-F238E27FC236}">
                <a16:creationId xmlns:a16="http://schemas.microsoft.com/office/drawing/2014/main" id="{6E8178AA-B394-4B4E-903A-5986CEA10E52}"/>
              </a:ext>
            </a:extLst>
          </p:cNvPr>
          <p:cNvSpPr>
            <a:spLocks noGrp="1" noChangeArrowheads="1"/>
          </p:cNvSpPr>
          <p:nvPr>
            <p:ph idx="1"/>
          </p:nvPr>
        </p:nvSpPr>
        <p:spPr>
          <a:xfrm>
            <a:off x="914400" y="1600200"/>
            <a:ext cx="7466013" cy="4800600"/>
          </a:xfrm>
        </p:spPr>
        <p:txBody>
          <a:bodyPr/>
          <a:lstStyle/>
          <a:p>
            <a:pPr eaLnBrk="1" hangingPunct="1">
              <a:spcBef>
                <a:spcPts val="300"/>
              </a:spcBef>
            </a:pPr>
            <a:r>
              <a:rPr lang="en-US" altLang="en-US" dirty="0"/>
              <a:t>Principles</a:t>
            </a:r>
          </a:p>
          <a:p>
            <a:pPr lvl="1" eaLnBrk="1" hangingPunct="1">
              <a:spcBef>
                <a:spcPts val="300"/>
              </a:spcBef>
            </a:pPr>
            <a:r>
              <a:rPr lang="en-US" altLang="en-US" dirty="0"/>
              <a:t>1.  Know yourself, your vision and your goals. </a:t>
            </a:r>
          </a:p>
          <a:p>
            <a:pPr lvl="1" eaLnBrk="1" hangingPunct="1">
              <a:spcBef>
                <a:spcPts val="300"/>
              </a:spcBef>
            </a:pPr>
            <a:r>
              <a:rPr lang="en-US" altLang="en-US" dirty="0"/>
              <a:t>2.  Seek, receive and act on the Spirit’s guidance.  </a:t>
            </a:r>
          </a:p>
          <a:p>
            <a:pPr lvl="1" eaLnBrk="1" hangingPunct="1">
              <a:spcBef>
                <a:spcPts val="300"/>
              </a:spcBef>
            </a:pPr>
            <a:r>
              <a:rPr lang="en-US" altLang="en-US" dirty="0"/>
              <a:t>3.  Understand the key areas of debt and know where you are financially. </a:t>
            </a:r>
          </a:p>
          <a:p>
            <a:pPr lvl="1" eaLnBrk="1" hangingPunct="1">
              <a:spcBef>
                <a:spcPts val="300"/>
              </a:spcBef>
            </a:pPr>
            <a:r>
              <a:rPr lang="en-US" altLang="en-US" dirty="0"/>
              <a:t>4.  Set your goals and resolve to not go into debt except for a modest home and education as guided</a:t>
            </a:r>
          </a:p>
          <a:p>
            <a:pPr lvl="1" eaLnBrk="1" hangingPunct="1">
              <a:spcBef>
                <a:spcPts val="300"/>
              </a:spcBef>
            </a:pPr>
            <a:r>
              <a:rPr lang="en-US" altLang="en-US" dirty="0"/>
              <a:t>5. Pay as you go.</a:t>
            </a:r>
          </a:p>
          <a:p>
            <a:pPr eaLnBrk="1" hangingPunct="1">
              <a:spcBef>
                <a:spcPts val="300"/>
              </a:spcBef>
            </a:pPr>
            <a:r>
              <a:rPr lang="en-US" altLang="en-US" sz="2400" dirty="0"/>
              <a:t>If in debt add:</a:t>
            </a:r>
          </a:p>
          <a:p>
            <a:pPr lvl="1" eaLnBrk="1" hangingPunct="1">
              <a:spcBef>
                <a:spcPts val="300"/>
              </a:spcBef>
            </a:pPr>
            <a:r>
              <a:rPr lang="en-US" altLang="en-US" dirty="0"/>
              <a:t>6.  Prioritize your debts (if you cannot repay them).  Give priority to secured debts and immediate needs</a:t>
            </a:r>
          </a:p>
          <a:p>
            <a:pPr lvl="1" eaLnBrk="1" hangingPunct="1">
              <a:spcBef>
                <a:spcPts val="300"/>
              </a:spcBef>
            </a:pPr>
            <a:r>
              <a:rPr lang="en-US" altLang="en-US" dirty="0"/>
              <a:t>7.  Develop a repayment plan and automate it</a:t>
            </a:r>
          </a:p>
          <a:p>
            <a:pPr lvl="1" eaLnBrk="1" hangingPunct="1">
              <a:spcBef>
                <a:spcPts val="300"/>
              </a:spcBef>
            </a:pPr>
            <a:r>
              <a:rPr lang="en-US" altLang="en-US" dirty="0"/>
              <a:t>8.  Avoid any new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72067">
                                            <p:txEl>
                                              <p:pRg st="6" end="6"/>
                                            </p:txEl>
                                          </p:spTgt>
                                        </p:tgtEl>
                                        <p:attrNameLst>
                                          <p:attrName>style.visibility</p:attrName>
                                        </p:attrNameLst>
                                      </p:cBhvr>
                                      <p:to>
                                        <p:strVal val="visible"/>
                                      </p:to>
                                    </p:set>
                                    <p:anim calcmode="lin" valueType="num">
                                      <p:cBhvr additive="base">
                                        <p:cTn id="35"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72067">
                                            <p:txEl>
                                              <p:pRg st="7" end="7"/>
                                            </p:txEl>
                                          </p:spTgt>
                                        </p:tgtEl>
                                        <p:attrNameLst>
                                          <p:attrName>style.visibility</p:attrName>
                                        </p:attrNameLst>
                                      </p:cBhvr>
                                      <p:to>
                                        <p:strVal val="visible"/>
                                      </p:to>
                                    </p:set>
                                    <p:anim calcmode="lin" valueType="num">
                                      <p:cBhvr additive="base">
                                        <p:cTn id="39"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72067">
                                            <p:txEl>
                                              <p:pRg st="8" end="8"/>
                                            </p:txEl>
                                          </p:spTgt>
                                        </p:tgtEl>
                                        <p:attrNameLst>
                                          <p:attrName>style.visibility</p:attrName>
                                        </p:attrNameLst>
                                      </p:cBhvr>
                                      <p:to>
                                        <p:strVal val="visible"/>
                                      </p:to>
                                    </p:set>
                                    <p:anim calcmode="lin" valueType="num">
                                      <p:cBhvr additive="base">
                                        <p:cTn id="43"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72067">
                                            <p:txEl>
                                              <p:pRg st="8" end="8"/>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72067">
                                            <p:txEl>
                                              <p:pRg st="9" end="9"/>
                                            </p:txEl>
                                          </p:spTgt>
                                        </p:tgtEl>
                                        <p:attrNameLst>
                                          <p:attrName>style.visibility</p:attrName>
                                        </p:attrNameLst>
                                      </p:cBhvr>
                                      <p:to>
                                        <p:strVal val="visible"/>
                                      </p:to>
                                    </p:set>
                                    <p:anim calcmode="lin" valueType="num">
                                      <p:cBhvr additive="base">
                                        <p:cTn id="47" dur="500" fill="hold"/>
                                        <p:tgtEl>
                                          <p:spTgt spid="472067">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720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B499FBE-A3D0-487F-B4FE-FD07E979703A}"/>
              </a:ext>
            </a:extLst>
          </p:cNvPr>
          <p:cNvSpPr>
            <a:spLocks noGrp="1" noChangeArrowheads="1"/>
          </p:cNvSpPr>
          <p:nvPr>
            <p:ph type="title"/>
          </p:nvPr>
        </p:nvSpPr>
        <p:spPr/>
        <p:txBody>
          <a:bodyPr/>
          <a:lstStyle/>
          <a:p>
            <a:pPr eaLnBrk="1" hangingPunct="1"/>
            <a:r>
              <a:rPr lang="en-US" altLang="en-US" dirty="0"/>
              <a:t>Using Debt Wisely</a:t>
            </a:r>
            <a:r>
              <a:rPr lang="en-US" altLang="en-US" sz="4800" dirty="0"/>
              <a:t> </a:t>
            </a:r>
            <a:r>
              <a:rPr lang="en-US" altLang="en-US" sz="2400" dirty="0"/>
              <a:t>(continued)</a:t>
            </a:r>
            <a:endParaRPr lang="en-US" altLang="en-US" sz="1800" dirty="0"/>
          </a:p>
        </p:txBody>
      </p:sp>
      <p:sp>
        <p:nvSpPr>
          <p:cNvPr id="472067" name="Rectangle 3">
            <a:extLst>
              <a:ext uri="{FF2B5EF4-FFF2-40B4-BE49-F238E27FC236}">
                <a16:creationId xmlns:a16="http://schemas.microsoft.com/office/drawing/2014/main" id="{F3C8F887-FAD2-470B-B0B0-74426D23583C}"/>
              </a:ext>
            </a:extLst>
          </p:cNvPr>
          <p:cNvSpPr>
            <a:spLocks noGrp="1" noChangeArrowheads="1"/>
          </p:cNvSpPr>
          <p:nvPr>
            <p:ph idx="1"/>
          </p:nvPr>
        </p:nvSpPr>
        <p:spPr>
          <a:xfrm>
            <a:off x="914400" y="1600200"/>
            <a:ext cx="7848600" cy="4800600"/>
          </a:xfrm>
        </p:spPr>
        <p:txBody>
          <a:bodyPr/>
          <a:lstStyle/>
          <a:p>
            <a:pPr eaLnBrk="1" hangingPunct="1"/>
            <a:r>
              <a:rPr lang="en-US" altLang="en-US" sz="2400" u="sng" dirty="0"/>
              <a:t>Principles					Doctrines</a:t>
            </a:r>
          </a:p>
          <a:p>
            <a:pPr lvl="1" eaLnBrk="1" hangingPunct="1">
              <a:spcBef>
                <a:spcPts val="300"/>
              </a:spcBef>
            </a:pPr>
            <a:r>
              <a:rPr lang="en-US" altLang="en-US" dirty="0"/>
              <a:t>Know yourself, your vision and goals	Identity</a:t>
            </a:r>
          </a:p>
          <a:p>
            <a:pPr lvl="1" eaLnBrk="1" hangingPunct="1">
              <a:spcBef>
                <a:spcPts val="300"/>
              </a:spcBef>
            </a:pPr>
            <a:r>
              <a:rPr lang="en-US" altLang="en-US" dirty="0"/>
              <a:t>Seek, receive and act on guidance	Obedience</a:t>
            </a:r>
          </a:p>
          <a:p>
            <a:pPr lvl="1" eaLnBrk="1" hangingPunct="1">
              <a:spcBef>
                <a:spcPts val="300"/>
              </a:spcBef>
            </a:pPr>
            <a:r>
              <a:rPr lang="en-US" altLang="en-US" dirty="0"/>
              <a:t>Understand the key areas of debt 	Accountability</a:t>
            </a:r>
          </a:p>
          <a:p>
            <a:pPr lvl="1" eaLnBrk="1" hangingPunct="1">
              <a:spcBef>
                <a:spcPts val="300"/>
              </a:spcBef>
            </a:pPr>
            <a:r>
              <a:rPr lang="en-US" altLang="en-US" dirty="0"/>
              <a:t>Make home/education your only debt 	Agency</a:t>
            </a:r>
          </a:p>
          <a:p>
            <a:pPr lvl="1" eaLnBrk="1" hangingPunct="1">
              <a:spcBef>
                <a:spcPts val="300"/>
              </a:spcBef>
            </a:pPr>
            <a:r>
              <a:rPr lang="en-US" altLang="en-US" dirty="0"/>
              <a:t>Pay as you go				Stewardship</a:t>
            </a:r>
          </a:p>
          <a:p>
            <a:pPr marL="457200" lvl="1" indent="0" eaLnBrk="1" hangingPunct="1">
              <a:buNone/>
            </a:pPr>
            <a:r>
              <a:rPr lang="en-US" altLang="en-US" dirty="0"/>
              <a:t>If in debt add:</a:t>
            </a:r>
          </a:p>
          <a:p>
            <a:pPr lvl="1" eaLnBrk="1" hangingPunct="1"/>
            <a:r>
              <a:rPr lang="en-US" altLang="en-US" dirty="0"/>
              <a:t>In in debt, prioritize your debts		Stewardship</a:t>
            </a:r>
          </a:p>
          <a:p>
            <a:pPr lvl="1" eaLnBrk="1" hangingPunct="1"/>
            <a:r>
              <a:rPr lang="en-US" altLang="en-US" dirty="0"/>
              <a:t>Develop a plan for debt elimination	Stewardship</a:t>
            </a:r>
          </a:p>
          <a:p>
            <a:pPr lvl="1" eaLnBrk="1" hangingPunct="1"/>
            <a:r>
              <a:rPr lang="en-US" altLang="en-US" dirty="0"/>
              <a:t>Avoid any new debt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calcmode="lin" valueType="num">
                                      <p:cBhvr additive="base">
                                        <p:cTn id="37"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72067">
                                            <p:txEl>
                                              <p:pRg st="8" end="8"/>
                                            </p:txEl>
                                          </p:spTgt>
                                        </p:tgtEl>
                                        <p:attrNameLst>
                                          <p:attrName>style.visibility</p:attrName>
                                        </p:attrNameLst>
                                      </p:cBhvr>
                                      <p:to>
                                        <p:strVal val="visible"/>
                                      </p:to>
                                    </p:set>
                                    <p:anim calcmode="lin" valueType="num">
                                      <p:cBhvr additive="base">
                                        <p:cTn id="41"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7206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72067">
                                            <p:txEl>
                                              <p:pRg st="9" end="9"/>
                                            </p:txEl>
                                          </p:spTgt>
                                        </p:tgtEl>
                                        <p:attrNameLst>
                                          <p:attrName>style.visibility</p:attrName>
                                        </p:attrNameLst>
                                      </p:cBhvr>
                                      <p:to>
                                        <p:strVal val="visible"/>
                                      </p:to>
                                    </p:set>
                                    <p:anim calcmode="lin" valueType="num">
                                      <p:cBhvr additive="base">
                                        <p:cTn id="45" dur="500" fill="hold"/>
                                        <p:tgtEl>
                                          <p:spTgt spid="47206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720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909F052-7C88-4891-819B-2434B426AB6A}"/>
              </a:ext>
            </a:extLst>
          </p:cNvPr>
          <p:cNvSpPr>
            <a:spLocks noGrp="1" noChangeArrowheads="1"/>
          </p:cNvSpPr>
          <p:nvPr>
            <p:ph type="title"/>
          </p:nvPr>
        </p:nvSpPr>
        <p:spPr/>
        <p:txBody>
          <a:bodyPr/>
          <a:lstStyle/>
          <a:p>
            <a:pPr eaLnBrk="1" hangingPunct="1"/>
            <a:r>
              <a:rPr lang="en-US" altLang="en-US"/>
              <a:t>Using Debt Wisely</a:t>
            </a:r>
            <a:r>
              <a:rPr lang="en-US" altLang="en-US" sz="4800"/>
              <a:t> </a:t>
            </a:r>
            <a:r>
              <a:rPr lang="en-US" altLang="en-US" sz="2400"/>
              <a:t>(continued)</a:t>
            </a:r>
            <a:endParaRPr lang="en-US" altLang="en-US" sz="1800"/>
          </a:p>
        </p:txBody>
      </p:sp>
      <p:sp>
        <p:nvSpPr>
          <p:cNvPr id="472067" name="Rectangle 3">
            <a:extLst>
              <a:ext uri="{FF2B5EF4-FFF2-40B4-BE49-F238E27FC236}">
                <a16:creationId xmlns:a16="http://schemas.microsoft.com/office/drawing/2014/main" id="{0DA812DB-3376-4834-8470-320D792F2115}"/>
              </a:ext>
            </a:extLst>
          </p:cNvPr>
          <p:cNvSpPr>
            <a:spLocks noGrp="1" noChangeArrowheads="1"/>
          </p:cNvSpPr>
          <p:nvPr>
            <p:ph idx="1"/>
          </p:nvPr>
        </p:nvSpPr>
        <p:spPr>
          <a:xfrm>
            <a:off x="914401" y="1600200"/>
            <a:ext cx="7239000" cy="4800600"/>
          </a:xfrm>
        </p:spPr>
        <p:txBody>
          <a:bodyPr/>
          <a:lstStyle/>
          <a:p>
            <a:pPr algn="ctr" eaLnBrk="1" hangingPunct="1"/>
            <a:r>
              <a:rPr lang="en-US" altLang="en-US" i="1" dirty="0"/>
              <a:t>From Obedience to Consecration</a:t>
            </a:r>
          </a:p>
          <a:p>
            <a:pPr lvl="1" eaLnBrk="1" hangingPunct="1"/>
            <a:r>
              <a:rPr lang="en-US" altLang="en-US" dirty="0"/>
              <a:t>I am child of God (identity), living so the Spirit can guide me (obedience), showing what I believe by my actions, and choosing to delay gratification (accountability).  I am using my agency to save for things and not borrow (stewardship), and learning the lessons God would have me learn through distinguishing between my wants and needs (agency) so I can accomplish my individual mission and individual and family vision and goals.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20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EE4785A-E30E-44E5-A9AE-2E96BB79019E}"/>
              </a:ext>
            </a:extLst>
          </p:cNvPr>
          <p:cNvSpPr>
            <a:spLocks noGrp="1" noChangeArrowheads="1"/>
          </p:cNvSpPr>
          <p:nvPr>
            <p:ph type="title"/>
          </p:nvPr>
        </p:nvSpPr>
        <p:spPr>
          <a:xfrm>
            <a:off x="685800" y="457200"/>
            <a:ext cx="7772400" cy="1143000"/>
          </a:xfrm>
        </p:spPr>
        <p:txBody>
          <a:bodyPr/>
          <a:lstStyle/>
          <a:p>
            <a:pPr eaLnBrk="1" hangingPunct="1">
              <a:lnSpc>
                <a:spcPct val="150000"/>
              </a:lnSpc>
              <a:buClr>
                <a:schemeClr val="tx2"/>
              </a:buClr>
              <a:buFont typeface="Wingdings" panose="05000000000000000000" pitchFamily="2" charset="2"/>
              <a:buNone/>
            </a:pPr>
            <a:r>
              <a:rPr lang="en-US" altLang="en-US"/>
              <a:t>Questions</a:t>
            </a:r>
          </a:p>
        </p:txBody>
      </p:sp>
      <p:sp>
        <p:nvSpPr>
          <p:cNvPr id="295939" name="Rectangle 3">
            <a:extLst>
              <a:ext uri="{FF2B5EF4-FFF2-40B4-BE49-F238E27FC236}">
                <a16:creationId xmlns:a16="http://schemas.microsoft.com/office/drawing/2014/main" id="{A3E860D9-4787-49C7-BFE7-11444B367D0B}"/>
              </a:ext>
            </a:extLst>
          </p:cNvPr>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Any questions on what our leaders have said regarding debt?</a:t>
            </a:r>
            <a:endParaRPr lang="en-US" altLang="en-US" sz="2400" dirty="0"/>
          </a:p>
          <a:p>
            <a:pPr eaLnBrk="1" hangingPunct="1">
              <a:lnSpc>
                <a:spcPct val="90000"/>
              </a:lnSpc>
              <a:spcBef>
                <a:spcPct val="0"/>
              </a:spcBef>
              <a:buFont typeface="Wingdings" panose="05000000000000000000" pitchFamily="2" charset="2"/>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Content Placeholder 3">
            <a:extLst>
              <a:ext uri="{FF2B5EF4-FFF2-40B4-BE49-F238E27FC236}">
                <a16:creationId xmlns:a16="http://schemas.microsoft.com/office/drawing/2014/main" id="{7207E39B-7FBE-4F25-86C0-DC7224E6E88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57400" y="2286000"/>
            <a:ext cx="5181600" cy="4298482"/>
          </a:xfrm>
          <a:ln>
            <a:solidFill>
              <a:srgbClr val="FF0000"/>
            </a:solidFill>
            <a:miter lim="800000"/>
            <a:headEnd/>
            <a:tailEnd/>
          </a:ln>
        </p:spPr>
      </p:pic>
      <p:sp>
        <p:nvSpPr>
          <p:cNvPr id="4" name="Rectangle 2">
            <a:extLst>
              <a:ext uri="{FF2B5EF4-FFF2-40B4-BE49-F238E27FC236}">
                <a16:creationId xmlns:a16="http://schemas.microsoft.com/office/drawing/2014/main" id="{7219AEF5-640B-4EB4-97E3-3C7F1C1CDBD3}"/>
              </a:ext>
            </a:extLst>
          </p:cNvPr>
          <p:cNvSpPr>
            <a:spLocks noGrp="1" noChangeArrowheads="1"/>
          </p:cNvSpPr>
          <p:nvPr>
            <p:ph type="title"/>
          </p:nvPr>
        </p:nvSpPr>
        <p:spPr/>
        <p:txBody>
          <a:bodyPr/>
          <a:lstStyle/>
          <a:p>
            <a:pPr marL="762000" indent="-762000" eaLnBrk="1" hangingPunct="1"/>
            <a:r>
              <a:rPr lang="en-US" altLang="en-US" sz="3200" dirty="0"/>
              <a:t>B. Know How to Develop and </a:t>
            </a:r>
            <a:br>
              <a:rPr lang="en-US" altLang="en-US" sz="3200" dirty="0"/>
            </a:br>
            <a:r>
              <a:rPr lang="en-US" altLang="en-US" sz="3200" dirty="0"/>
              <a:t>Use Debt Reduction Strategies</a:t>
            </a:r>
          </a:p>
        </p:txBody>
      </p:sp>
      <p:sp>
        <p:nvSpPr>
          <p:cNvPr id="2" name="TextBox 1"/>
          <p:cNvSpPr txBox="1"/>
          <p:nvPr/>
        </p:nvSpPr>
        <p:spPr>
          <a:xfrm>
            <a:off x="914400" y="1600200"/>
            <a:ext cx="6400800" cy="533400"/>
          </a:xfrm>
          <a:prstGeom prst="rect">
            <a:avLst/>
          </a:prstGeom>
          <a:noFill/>
        </p:spPr>
        <p:txBody>
          <a:bodyPr wrap="square" rtlCol="0">
            <a:spAutoFit/>
          </a:bodyPr>
          <a:lstStyle/>
          <a:p>
            <a:pPr marL="457200" indent="-457200">
              <a:buFont typeface="Arial" panose="020B0604020202020204" pitchFamily="34" charset="0"/>
              <a:buChar char="•"/>
            </a:pPr>
            <a:r>
              <a:rPr lang="en-US" dirty="0"/>
              <a:t>If you never get your first ticket . . .</a:t>
            </a:r>
          </a:p>
        </p:txBody>
      </p:sp>
    </p:spTree>
    <p:extLst>
      <p:ext uri="{BB962C8B-B14F-4D97-AF65-F5344CB8AC3E}">
        <p14:creationId xmlns:p14="http://schemas.microsoft.com/office/powerpoint/2010/main" val="186522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5203" name="Rectangle 3">
            <a:extLst>
              <a:ext uri="{FF2B5EF4-FFF2-40B4-BE49-F238E27FC236}">
                <a16:creationId xmlns:a16="http://schemas.microsoft.com/office/drawing/2014/main" id="{59B4AF7A-D8A5-4723-BD1B-A5D4053C9812}"/>
              </a:ext>
            </a:extLst>
          </p:cNvPr>
          <p:cNvSpPr>
            <a:spLocks noGrp="1" noChangeArrowheads="1"/>
          </p:cNvSpPr>
          <p:nvPr>
            <p:ph idx="1"/>
          </p:nvPr>
        </p:nvSpPr>
        <p:spPr>
          <a:xfrm>
            <a:off x="914400" y="1600200"/>
            <a:ext cx="7391400" cy="5216525"/>
          </a:xfrm>
        </p:spPr>
        <p:txBody>
          <a:bodyPr/>
          <a:lstStyle/>
          <a:p>
            <a:pPr marL="609600" indent="-609600" eaLnBrk="1" hangingPunct="1"/>
            <a:r>
              <a:rPr lang="en-US" altLang="en-US" sz="2400" dirty="0"/>
              <a:t>What is the process of you (or helping others) getting out of debt?  What should you do?</a:t>
            </a:r>
          </a:p>
          <a:p>
            <a:pPr marL="990600" lvl="1" indent="-533400" eaLnBrk="1" hangingPunct="1"/>
            <a:r>
              <a:rPr lang="en-US" altLang="en-US" dirty="0"/>
              <a:t>1.  Accept that you have a debt problem. Keep it in perspective</a:t>
            </a:r>
          </a:p>
          <a:p>
            <a:pPr marL="990600" lvl="1" indent="-533400" eaLnBrk="1" hangingPunct="1"/>
            <a:r>
              <a:rPr lang="en-US" altLang="en-US" dirty="0"/>
              <a:t>2. Write down your vision and goals so you know where you want to be.  Stop incurring new debt</a:t>
            </a:r>
          </a:p>
          <a:p>
            <a:pPr marL="990600" lvl="1" indent="-533400" eaLnBrk="1" hangingPunct="1"/>
            <a:r>
              <a:rPr lang="en-US" altLang="en-US" dirty="0"/>
              <a:t>3. See where you are by making a list of </a:t>
            </a:r>
            <a:r>
              <a:rPr lang="en-US" altLang="en-US" b="1" i="1" u="sng" dirty="0"/>
              <a:t>all</a:t>
            </a:r>
            <a:r>
              <a:rPr lang="en-US" altLang="en-US" dirty="0"/>
              <a:t> your bills and debts.  Admit the need to change your habits and lifestyle if being debt free is important</a:t>
            </a:r>
          </a:p>
          <a:p>
            <a:pPr marL="990600" lvl="1" indent="-533400" eaLnBrk="1" hangingPunct="1"/>
            <a:r>
              <a:rPr lang="en-US" altLang="en-US" dirty="0"/>
              <a:t>4. Look for one-shot ways of reducing debt</a:t>
            </a:r>
          </a:p>
          <a:p>
            <a:pPr marL="990600" lvl="1" indent="-533400" eaLnBrk="1" hangingPunct="1"/>
            <a:r>
              <a:rPr lang="en-US" altLang="en-US" dirty="0"/>
              <a:t>5. Organize a Debt Repayment Plan, and </a:t>
            </a:r>
          </a:p>
          <a:p>
            <a:pPr marL="990600" lvl="1" indent="-533400" eaLnBrk="1" hangingPunct="1"/>
            <a:r>
              <a:rPr lang="en-US" altLang="en-US" dirty="0"/>
              <a:t>6. Follow through on the Plan until total debt elimination</a:t>
            </a:r>
            <a:endParaRPr lang="en-US" altLang="en-US" sz="1800" dirty="0"/>
          </a:p>
          <a:p>
            <a:pPr marL="609600" indent="-609600" eaLnBrk="1" hangingPunct="1">
              <a:lnSpc>
                <a:spcPct val="150000"/>
              </a:lnSpc>
              <a:buFont typeface="Wingdings" panose="05000000000000000000" pitchFamily="2" charset="2"/>
              <a:buNone/>
            </a:pPr>
            <a:endParaRPr lang="en-US" altLang="en-US" sz="2000" dirty="0"/>
          </a:p>
        </p:txBody>
      </p:sp>
      <p:sp>
        <p:nvSpPr>
          <p:cNvPr id="4" name="Rectangle 2">
            <a:extLst>
              <a:ext uri="{FF2B5EF4-FFF2-40B4-BE49-F238E27FC236}">
                <a16:creationId xmlns:a16="http://schemas.microsoft.com/office/drawing/2014/main" id="{1487829B-0BA3-4F6F-9980-CBB260A7728E}"/>
              </a:ext>
            </a:extLst>
          </p:cNvPr>
          <p:cNvSpPr>
            <a:spLocks noGrp="1" noChangeArrowheads="1"/>
          </p:cNvSpPr>
          <p:nvPr>
            <p:ph type="title"/>
          </p:nvPr>
        </p:nvSpPr>
        <p:spPr>
          <a:xfrm>
            <a:off x="685800" y="685800"/>
            <a:ext cx="7772400" cy="944628"/>
          </a:xfrm>
        </p:spPr>
        <p:txBody>
          <a:bodyPr/>
          <a:lstStyle/>
          <a:p>
            <a:pPr eaLnBrk="1" hangingPunct="1">
              <a:buClr>
                <a:schemeClr val="tx2"/>
              </a:buClr>
              <a:buFont typeface="Wingdings" panose="05000000000000000000" pitchFamily="2" charset="2"/>
              <a:buNone/>
            </a:pPr>
            <a:r>
              <a:rPr lang="en-US" altLang="en-US" dirty="0"/>
              <a:t>Debt Reduction Strategies </a:t>
            </a:r>
            <a:r>
              <a:rPr lang="en-US" altLang="en-US" sz="2400" dirty="0"/>
              <a:t>(continued)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5203">
                                            <p:txEl>
                                              <p:pRg st="0" end="0"/>
                                            </p:txEl>
                                          </p:spTgt>
                                        </p:tgtEl>
                                        <p:attrNameLst>
                                          <p:attrName>style.visibility</p:attrName>
                                        </p:attrNameLst>
                                      </p:cBhvr>
                                      <p:to>
                                        <p:strVal val="visible"/>
                                      </p:to>
                                    </p:set>
                                    <p:anim calcmode="lin" valueType="num">
                                      <p:cBhvr additive="base">
                                        <p:cTn id="7" dur="500" fill="hold"/>
                                        <p:tgtEl>
                                          <p:spTgt spid="435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5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5203">
                                            <p:txEl>
                                              <p:pRg st="1" end="1"/>
                                            </p:txEl>
                                          </p:spTgt>
                                        </p:tgtEl>
                                        <p:attrNameLst>
                                          <p:attrName>style.visibility</p:attrName>
                                        </p:attrNameLst>
                                      </p:cBhvr>
                                      <p:to>
                                        <p:strVal val="visible"/>
                                      </p:to>
                                    </p:set>
                                    <p:anim calcmode="lin" valueType="num">
                                      <p:cBhvr additive="base">
                                        <p:cTn id="13" dur="500" fill="hold"/>
                                        <p:tgtEl>
                                          <p:spTgt spid="435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52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35203">
                                            <p:txEl>
                                              <p:pRg st="2" end="2"/>
                                            </p:txEl>
                                          </p:spTgt>
                                        </p:tgtEl>
                                        <p:attrNameLst>
                                          <p:attrName>style.visibility</p:attrName>
                                        </p:attrNameLst>
                                      </p:cBhvr>
                                      <p:to>
                                        <p:strVal val="visible"/>
                                      </p:to>
                                    </p:set>
                                    <p:anim calcmode="lin" valueType="num">
                                      <p:cBhvr additive="base">
                                        <p:cTn id="17" dur="500" fill="hold"/>
                                        <p:tgtEl>
                                          <p:spTgt spid="4352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352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35203">
                                            <p:txEl>
                                              <p:pRg st="3" end="3"/>
                                            </p:txEl>
                                          </p:spTgt>
                                        </p:tgtEl>
                                        <p:attrNameLst>
                                          <p:attrName>style.visibility</p:attrName>
                                        </p:attrNameLst>
                                      </p:cBhvr>
                                      <p:to>
                                        <p:strVal val="visible"/>
                                      </p:to>
                                    </p:set>
                                    <p:anim calcmode="lin" valueType="num">
                                      <p:cBhvr additive="base">
                                        <p:cTn id="21" dur="500" fill="hold"/>
                                        <p:tgtEl>
                                          <p:spTgt spid="4352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352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35203">
                                            <p:txEl>
                                              <p:pRg st="4" end="4"/>
                                            </p:txEl>
                                          </p:spTgt>
                                        </p:tgtEl>
                                        <p:attrNameLst>
                                          <p:attrName>style.visibility</p:attrName>
                                        </p:attrNameLst>
                                      </p:cBhvr>
                                      <p:to>
                                        <p:strVal val="visible"/>
                                      </p:to>
                                    </p:set>
                                    <p:anim calcmode="lin" valueType="num">
                                      <p:cBhvr additive="base">
                                        <p:cTn id="25" dur="500" fill="hold"/>
                                        <p:tgtEl>
                                          <p:spTgt spid="43520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520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35203">
                                            <p:txEl>
                                              <p:pRg st="5" end="5"/>
                                            </p:txEl>
                                          </p:spTgt>
                                        </p:tgtEl>
                                        <p:attrNameLst>
                                          <p:attrName>style.visibility</p:attrName>
                                        </p:attrNameLst>
                                      </p:cBhvr>
                                      <p:to>
                                        <p:strVal val="visible"/>
                                      </p:to>
                                    </p:set>
                                    <p:anim calcmode="lin" valueType="num">
                                      <p:cBhvr additive="base">
                                        <p:cTn id="29" dur="500" fill="hold"/>
                                        <p:tgtEl>
                                          <p:spTgt spid="43520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3520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35203">
                                            <p:txEl>
                                              <p:pRg st="6" end="6"/>
                                            </p:txEl>
                                          </p:spTgt>
                                        </p:tgtEl>
                                        <p:attrNameLst>
                                          <p:attrName>style.visibility</p:attrName>
                                        </p:attrNameLst>
                                      </p:cBhvr>
                                      <p:to>
                                        <p:strVal val="visible"/>
                                      </p:to>
                                    </p:set>
                                    <p:anim calcmode="lin" valueType="num">
                                      <p:cBhvr additive="base">
                                        <p:cTn id="33" dur="500" fill="hold"/>
                                        <p:tgtEl>
                                          <p:spTgt spid="43520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3520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3" grpId="0" uiExpand="1"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1487829B-0BA3-4F6F-9980-CBB260A7728E}"/>
              </a:ext>
            </a:extLst>
          </p:cNvPr>
          <p:cNvSpPr>
            <a:spLocks noGrp="1" noChangeArrowheads="1"/>
          </p:cNvSpPr>
          <p:nvPr>
            <p:ph type="title"/>
          </p:nvPr>
        </p:nvSpPr>
        <p:spPr>
          <a:xfrm>
            <a:off x="673100" y="701230"/>
            <a:ext cx="7772400" cy="898970"/>
          </a:xfrm>
        </p:spPr>
        <p:txBody>
          <a:bodyPr/>
          <a:lstStyle/>
          <a:p>
            <a:pPr eaLnBrk="1" hangingPunct="1">
              <a:buClr>
                <a:schemeClr val="tx2"/>
              </a:buClr>
              <a:buFont typeface="Wingdings" panose="05000000000000000000" pitchFamily="2" charset="2"/>
              <a:buNone/>
            </a:pPr>
            <a:r>
              <a:rPr lang="en-US" altLang="en-US" dirty="0"/>
              <a:t>Debt Reduction Strategies </a:t>
            </a:r>
            <a:r>
              <a:rPr lang="en-US" altLang="en-US" sz="2400" dirty="0"/>
              <a:t>(continued)</a:t>
            </a:r>
          </a:p>
        </p:txBody>
      </p:sp>
      <p:sp>
        <p:nvSpPr>
          <p:cNvPr id="436227" name="Rectangle 3">
            <a:extLst>
              <a:ext uri="{FF2B5EF4-FFF2-40B4-BE49-F238E27FC236}">
                <a16:creationId xmlns:a16="http://schemas.microsoft.com/office/drawing/2014/main" id="{20B6185A-934B-41EE-9E86-11F40821B238}"/>
              </a:ext>
            </a:extLst>
          </p:cNvPr>
          <p:cNvSpPr>
            <a:spLocks noGrp="1" noChangeArrowheads="1"/>
          </p:cNvSpPr>
          <p:nvPr>
            <p:ph idx="1"/>
          </p:nvPr>
        </p:nvSpPr>
        <p:spPr>
          <a:xfrm>
            <a:off x="914400" y="1600200"/>
            <a:ext cx="7315200" cy="4800600"/>
          </a:xfrm>
        </p:spPr>
        <p:txBody>
          <a:bodyPr/>
          <a:lstStyle/>
          <a:p>
            <a:pPr eaLnBrk="1" hangingPunct="1">
              <a:buClr>
                <a:schemeClr val="folHlink"/>
              </a:buClr>
            </a:pPr>
            <a:r>
              <a:rPr lang="en-US" altLang="en-US" dirty="0"/>
              <a:t>What are debt reduction </a:t>
            </a:r>
            <a:r>
              <a:rPr lang="en-US" altLang="en-US" sz="2000" dirty="0"/>
              <a:t>(or elimination)</a:t>
            </a:r>
            <a:r>
              <a:rPr lang="en-US" altLang="en-US" dirty="0"/>
              <a:t> strategies?</a:t>
            </a:r>
          </a:p>
          <a:p>
            <a:pPr lvl="2" eaLnBrk="1" hangingPunct="1">
              <a:buClr>
                <a:schemeClr val="folHlink"/>
              </a:buClr>
            </a:pPr>
            <a:r>
              <a:rPr lang="en-US" altLang="en-US" dirty="0"/>
              <a:t>Methods of reducing or paying off debt</a:t>
            </a:r>
          </a:p>
          <a:p>
            <a:pPr lvl="1" eaLnBrk="1" hangingPunct="1">
              <a:buClr>
                <a:schemeClr val="folHlink"/>
              </a:buClr>
            </a:pPr>
            <a:r>
              <a:rPr lang="en-US" altLang="en-US" dirty="0"/>
              <a:t>Why should you understand these strategies even if you do not have any debt?</a:t>
            </a:r>
          </a:p>
          <a:p>
            <a:pPr lvl="2" eaLnBrk="1" hangingPunct="1">
              <a:buClr>
                <a:schemeClr val="folHlink"/>
              </a:buClr>
            </a:pPr>
            <a:r>
              <a:rPr lang="en-US" altLang="en-US" dirty="0"/>
              <a:t>You will be working with others who do</a:t>
            </a:r>
          </a:p>
          <a:p>
            <a:pPr lvl="1" eaLnBrk="1" hangingPunct="1">
              <a:buClr>
                <a:schemeClr val="folHlink"/>
              </a:buClr>
            </a:pPr>
            <a:r>
              <a:rPr lang="en-US" altLang="en-US" dirty="0"/>
              <a:t>Are there different types of strategies?</a:t>
            </a:r>
          </a:p>
          <a:p>
            <a:pPr lvl="2" eaLnBrk="1" hangingPunct="1">
              <a:buClr>
                <a:schemeClr val="folHlink"/>
              </a:buClr>
            </a:pPr>
            <a:r>
              <a:rPr lang="en-US" altLang="en-US" dirty="0"/>
              <a:t>a. Personal Strategies: Highest, smallest, replace.  </a:t>
            </a:r>
            <a:r>
              <a:rPr lang="en-US" altLang="en-US" dirty="0">
                <a:hlinkClick r:id="rId2"/>
              </a:rPr>
              <a:t>Debt Elimination Spreadsheet with Accelerator</a:t>
            </a:r>
            <a:r>
              <a:rPr lang="en-US" altLang="en-US" dirty="0"/>
              <a:t> (LT20) may help</a:t>
            </a:r>
          </a:p>
          <a:p>
            <a:pPr lvl="2" eaLnBrk="1" hangingPunct="1">
              <a:buClr>
                <a:schemeClr val="folHlink"/>
              </a:buClr>
            </a:pPr>
            <a:r>
              <a:rPr lang="en-US" altLang="en-US" dirty="0"/>
              <a:t>b. Counseling Strategies: Consolidation and negotiation</a:t>
            </a:r>
          </a:p>
          <a:p>
            <a:pPr lvl="2" eaLnBrk="1" hangingPunct="1">
              <a:buClr>
                <a:schemeClr val="folHlink"/>
              </a:buClr>
            </a:pPr>
            <a:r>
              <a:rPr lang="en-US" altLang="en-US" dirty="0"/>
              <a:t>c. Legal Strategies: Bankruptcy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6227">
                                            <p:txEl>
                                              <p:pRg st="0" end="0"/>
                                            </p:txEl>
                                          </p:spTgt>
                                        </p:tgtEl>
                                        <p:attrNameLst>
                                          <p:attrName>style.visibility</p:attrName>
                                        </p:attrNameLst>
                                      </p:cBhvr>
                                      <p:to>
                                        <p:strVal val="visible"/>
                                      </p:to>
                                    </p:set>
                                    <p:anim calcmode="lin" valueType="num">
                                      <p:cBhvr additive="base">
                                        <p:cTn id="7" dur="500" fill="hold"/>
                                        <p:tgtEl>
                                          <p:spTgt spid="436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6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6227">
                                            <p:txEl>
                                              <p:pRg st="1" end="1"/>
                                            </p:txEl>
                                          </p:spTgt>
                                        </p:tgtEl>
                                        <p:attrNameLst>
                                          <p:attrName>style.visibility</p:attrName>
                                        </p:attrNameLst>
                                      </p:cBhvr>
                                      <p:to>
                                        <p:strVal val="visible"/>
                                      </p:to>
                                    </p:set>
                                    <p:anim calcmode="lin" valueType="num">
                                      <p:cBhvr additive="base">
                                        <p:cTn id="13" dur="500" fill="hold"/>
                                        <p:tgtEl>
                                          <p:spTgt spid="436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6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6227">
                                            <p:txEl>
                                              <p:pRg st="2" end="2"/>
                                            </p:txEl>
                                          </p:spTgt>
                                        </p:tgtEl>
                                        <p:attrNameLst>
                                          <p:attrName>style.visibility</p:attrName>
                                        </p:attrNameLst>
                                      </p:cBhvr>
                                      <p:to>
                                        <p:strVal val="visible"/>
                                      </p:to>
                                    </p:set>
                                    <p:anim calcmode="lin" valueType="num">
                                      <p:cBhvr additive="base">
                                        <p:cTn id="17" dur="500" fill="hold"/>
                                        <p:tgtEl>
                                          <p:spTgt spid="436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6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6227">
                                            <p:txEl>
                                              <p:pRg st="3" end="3"/>
                                            </p:txEl>
                                          </p:spTgt>
                                        </p:tgtEl>
                                        <p:attrNameLst>
                                          <p:attrName>style.visibility</p:attrName>
                                        </p:attrNameLst>
                                      </p:cBhvr>
                                      <p:to>
                                        <p:strVal val="visible"/>
                                      </p:to>
                                    </p:set>
                                    <p:anim calcmode="lin" valueType="num">
                                      <p:cBhvr additive="base">
                                        <p:cTn id="21" dur="500" fill="hold"/>
                                        <p:tgtEl>
                                          <p:spTgt spid="436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6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36227">
                                            <p:txEl>
                                              <p:pRg st="4" end="4"/>
                                            </p:txEl>
                                          </p:spTgt>
                                        </p:tgtEl>
                                        <p:attrNameLst>
                                          <p:attrName>style.visibility</p:attrName>
                                        </p:attrNameLst>
                                      </p:cBhvr>
                                      <p:to>
                                        <p:strVal val="visible"/>
                                      </p:to>
                                    </p:set>
                                    <p:anim calcmode="lin" valueType="num">
                                      <p:cBhvr additive="base">
                                        <p:cTn id="25" dur="500" fill="hold"/>
                                        <p:tgtEl>
                                          <p:spTgt spid="436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6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36227">
                                            <p:txEl>
                                              <p:pRg st="5" end="5"/>
                                            </p:txEl>
                                          </p:spTgt>
                                        </p:tgtEl>
                                        <p:attrNameLst>
                                          <p:attrName>style.visibility</p:attrName>
                                        </p:attrNameLst>
                                      </p:cBhvr>
                                      <p:to>
                                        <p:strVal val="visible"/>
                                      </p:to>
                                    </p:set>
                                    <p:anim calcmode="lin" valueType="num">
                                      <p:cBhvr additive="base">
                                        <p:cTn id="29" dur="500" fill="hold"/>
                                        <p:tgtEl>
                                          <p:spTgt spid="436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362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36227">
                                            <p:txEl>
                                              <p:pRg st="6" end="6"/>
                                            </p:txEl>
                                          </p:spTgt>
                                        </p:tgtEl>
                                        <p:attrNameLst>
                                          <p:attrName>style.visibility</p:attrName>
                                        </p:attrNameLst>
                                      </p:cBhvr>
                                      <p:to>
                                        <p:strVal val="visible"/>
                                      </p:to>
                                    </p:set>
                                    <p:anim calcmode="lin" valueType="num">
                                      <p:cBhvr additive="base">
                                        <p:cTn id="33" dur="500" fill="hold"/>
                                        <p:tgtEl>
                                          <p:spTgt spid="4362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622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36227">
                                            <p:txEl>
                                              <p:pRg st="7" end="7"/>
                                            </p:txEl>
                                          </p:spTgt>
                                        </p:tgtEl>
                                        <p:attrNameLst>
                                          <p:attrName>style.visibility</p:attrName>
                                        </p:attrNameLst>
                                      </p:cBhvr>
                                      <p:to>
                                        <p:strVal val="visible"/>
                                      </p:to>
                                    </p:set>
                                    <p:anim calcmode="lin" valueType="num">
                                      <p:cBhvr additive="base">
                                        <p:cTn id="37" dur="500" fill="hold"/>
                                        <p:tgtEl>
                                          <p:spTgt spid="43622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622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27"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DC0AA18D-0D8E-4758-92A9-33BD9AEA4B8A}"/>
              </a:ext>
            </a:extLst>
          </p:cNvPr>
          <p:cNvSpPr>
            <a:spLocks noGrp="1" noChangeArrowheads="1"/>
          </p:cNvSpPr>
          <p:nvPr>
            <p:ph type="title"/>
          </p:nvPr>
        </p:nvSpPr>
        <p:spPr>
          <a:xfrm>
            <a:off x="304800" y="685800"/>
            <a:ext cx="8534400" cy="944628"/>
          </a:xfrm>
        </p:spPr>
        <p:txBody>
          <a:bodyPr/>
          <a:lstStyle/>
          <a:p>
            <a:pPr eaLnBrk="1" hangingPunct="1"/>
            <a:r>
              <a:rPr lang="en-US" altLang="en-US" dirty="0"/>
              <a:t>a. Personal: Expensive Debt First</a:t>
            </a:r>
          </a:p>
        </p:txBody>
      </p:sp>
      <p:sp>
        <p:nvSpPr>
          <p:cNvPr id="437251" name="Rectangle 3">
            <a:extLst>
              <a:ext uri="{FF2B5EF4-FFF2-40B4-BE49-F238E27FC236}">
                <a16:creationId xmlns:a16="http://schemas.microsoft.com/office/drawing/2014/main" id="{859ED280-8962-49EB-8411-76DE2BFEB821}"/>
              </a:ext>
            </a:extLst>
          </p:cNvPr>
          <p:cNvSpPr>
            <a:spLocks noGrp="1" noChangeArrowheads="1"/>
          </p:cNvSpPr>
          <p:nvPr>
            <p:ph type="body" sz="half" idx="1"/>
          </p:nvPr>
        </p:nvSpPr>
        <p:spPr>
          <a:xfrm>
            <a:off x="914400" y="1600200"/>
            <a:ext cx="7315200" cy="5105400"/>
          </a:xfrm>
        </p:spPr>
        <p:txBody>
          <a:bodyPr/>
          <a:lstStyle/>
          <a:p>
            <a:pPr eaLnBrk="1" hangingPunct="1"/>
            <a:r>
              <a:rPr lang="en-US" altLang="en-US" dirty="0"/>
              <a:t>Logic:  Pay off your most expensive debts first</a:t>
            </a:r>
          </a:p>
          <a:p>
            <a:pPr lvl="1" eaLnBrk="1" hangingPunct="1"/>
            <a:r>
              <a:rPr lang="en-US" altLang="en-US" dirty="0"/>
              <a:t>List all debts and order by highest interest rate</a:t>
            </a:r>
          </a:p>
          <a:p>
            <a:pPr lvl="1" eaLnBrk="1" hangingPunct="1"/>
            <a:r>
              <a:rPr lang="en-US" altLang="en-US" dirty="0"/>
              <a:t>Setup  a spreadsheet with rows = months and  columns = creditors</a:t>
            </a:r>
          </a:p>
          <a:p>
            <a:pPr lvl="1" eaLnBrk="1" hangingPunct="1"/>
            <a:r>
              <a:rPr lang="en-US" altLang="en-US" dirty="0"/>
              <a:t>Start with debt with highest interest rate</a:t>
            </a:r>
          </a:p>
          <a:p>
            <a:pPr lvl="2" eaLnBrk="1" hangingPunct="1"/>
            <a:r>
              <a:rPr lang="en-US" altLang="en-US" dirty="0"/>
              <a:t>This way you are paying off the most expensive debt first (and you will be saving the most)</a:t>
            </a:r>
          </a:p>
          <a:p>
            <a:pPr lvl="1" eaLnBrk="1" hangingPunct="1"/>
            <a:r>
              <a:rPr lang="en-US" altLang="en-US" dirty="0"/>
              <a:t>Once the most expensive debt is paid off, keep paying </a:t>
            </a:r>
            <a:r>
              <a:rPr lang="en-US" altLang="en-US" b="1" i="1" u="sng" dirty="0"/>
              <a:t>the same amount</a:t>
            </a:r>
            <a:r>
              <a:rPr lang="en-US" altLang="en-US" dirty="0"/>
              <a:t> until all debts are paid off</a:t>
            </a:r>
          </a:p>
          <a:p>
            <a:pPr lvl="2" eaLnBrk="1" hangingPunct="1"/>
            <a:r>
              <a:rPr lang="en-US" altLang="en-US" dirty="0"/>
              <a:t>This is the method recommend in Marvin J. Ashton’s “One for the Money” article (see </a:t>
            </a:r>
            <a:r>
              <a:rPr lang="en-US" altLang="en-US" dirty="0">
                <a:hlinkClick r:id="rId2"/>
              </a:rPr>
              <a:t>Debt Elimination Spreadsheet with Accelerator</a:t>
            </a:r>
            <a:r>
              <a:rPr lang="en-US" altLang="en-US" dirty="0"/>
              <a:t> TT20)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7251">
                                            <p:txEl>
                                              <p:pRg st="0" end="0"/>
                                            </p:txEl>
                                          </p:spTgt>
                                        </p:tgtEl>
                                        <p:attrNameLst>
                                          <p:attrName>style.visibility</p:attrName>
                                        </p:attrNameLst>
                                      </p:cBhvr>
                                      <p:to>
                                        <p:strVal val="visible"/>
                                      </p:to>
                                    </p:set>
                                    <p:animEffect transition="in" filter="blinds(horizontal)">
                                      <p:cBhvr>
                                        <p:cTn id="7" dur="500"/>
                                        <p:tgtEl>
                                          <p:spTgt spid="4372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7251">
                                            <p:txEl>
                                              <p:pRg st="1" end="1"/>
                                            </p:txEl>
                                          </p:spTgt>
                                        </p:tgtEl>
                                        <p:attrNameLst>
                                          <p:attrName>style.visibility</p:attrName>
                                        </p:attrNameLst>
                                      </p:cBhvr>
                                      <p:to>
                                        <p:strVal val="visible"/>
                                      </p:to>
                                    </p:set>
                                    <p:animEffect transition="in" filter="blinds(horizontal)">
                                      <p:cBhvr>
                                        <p:cTn id="12" dur="500"/>
                                        <p:tgtEl>
                                          <p:spTgt spid="43725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37251">
                                            <p:txEl>
                                              <p:pRg st="2" end="2"/>
                                            </p:txEl>
                                          </p:spTgt>
                                        </p:tgtEl>
                                        <p:attrNameLst>
                                          <p:attrName>style.visibility</p:attrName>
                                        </p:attrNameLst>
                                      </p:cBhvr>
                                      <p:to>
                                        <p:strVal val="visible"/>
                                      </p:to>
                                    </p:set>
                                    <p:animEffect transition="in" filter="blinds(horizontal)">
                                      <p:cBhvr>
                                        <p:cTn id="15" dur="500"/>
                                        <p:tgtEl>
                                          <p:spTgt spid="43725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37251">
                                            <p:txEl>
                                              <p:pRg st="3" end="3"/>
                                            </p:txEl>
                                          </p:spTgt>
                                        </p:tgtEl>
                                        <p:attrNameLst>
                                          <p:attrName>style.visibility</p:attrName>
                                        </p:attrNameLst>
                                      </p:cBhvr>
                                      <p:to>
                                        <p:strVal val="visible"/>
                                      </p:to>
                                    </p:set>
                                    <p:animEffect transition="in" filter="blinds(horizontal)">
                                      <p:cBhvr>
                                        <p:cTn id="18" dur="500"/>
                                        <p:tgtEl>
                                          <p:spTgt spid="43725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37251">
                                            <p:txEl>
                                              <p:pRg st="4" end="4"/>
                                            </p:txEl>
                                          </p:spTgt>
                                        </p:tgtEl>
                                        <p:attrNameLst>
                                          <p:attrName>style.visibility</p:attrName>
                                        </p:attrNameLst>
                                      </p:cBhvr>
                                      <p:to>
                                        <p:strVal val="visible"/>
                                      </p:to>
                                    </p:set>
                                    <p:animEffect transition="in" filter="blinds(horizontal)">
                                      <p:cBhvr>
                                        <p:cTn id="21" dur="500"/>
                                        <p:tgtEl>
                                          <p:spTgt spid="437251">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37251">
                                            <p:txEl>
                                              <p:pRg st="5" end="5"/>
                                            </p:txEl>
                                          </p:spTgt>
                                        </p:tgtEl>
                                        <p:attrNameLst>
                                          <p:attrName>style.visibility</p:attrName>
                                        </p:attrNameLst>
                                      </p:cBhvr>
                                      <p:to>
                                        <p:strVal val="visible"/>
                                      </p:to>
                                    </p:set>
                                    <p:animEffect transition="in" filter="blinds(horizontal)">
                                      <p:cBhvr>
                                        <p:cTn id="24" dur="500"/>
                                        <p:tgtEl>
                                          <p:spTgt spid="437251">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37251">
                                            <p:txEl>
                                              <p:pRg st="6" end="6"/>
                                            </p:txEl>
                                          </p:spTgt>
                                        </p:tgtEl>
                                        <p:attrNameLst>
                                          <p:attrName>style.visibility</p:attrName>
                                        </p:attrNameLst>
                                      </p:cBhvr>
                                      <p:to>
                                        <p:strVal val="visible"/>
                                      </p:to>
                                    </p:set>
                                    <p:animEffect transition="in" filter="blinds(horizontal)">
                                      <p:cBhvr>
                                        <p:cTn id="27" dur="500"/>
                                        <p:tgtEl>
                                          <p:spTgt spid="4372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1"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F19540B7-148E-4789-8EA5-4E28A6817426}"/>
              </a:ext>
            </a:extLst>
          </p:cNvPr>
          <p:cNvSpPr>
            <a:spLocks noGrp="1" noChangeArrowheads="1"/>
          </p:cNvSpPr>
          <p:nvPr>
            <p:ph type="title"/>
          </p:nvPr>
        </p:nvSpPr>
        <p:spPr>
          <a:xfrm>
            <a:off x="288925" y="685800"/>
            <a:ext cx="8550275" cy="944563"/>
          </a:xfrm>
        </p:spPr>
        <p:txBody>
          <a:bodyPr/>
          <a:lstStyle/>
          <a:p>
            <a:pPr marL="762000" indent="-762000" eaLnBrk="1" hangingPunct="1"/>
            <a:r>
              <a:rPr lang="en-US" altLang="en-US" dirty="0"/>
              <a:t>Expensive Debt First</a:t>
            </a:r>
            <a:endParaRPr lang="en-US" altLang="en-US" sz="3200" u="sng" dirty="0"/>
          </a:p>
        </p:txBody>
      </p:sp>
      <p:sp>
        <p:nvSpPr>
          <p:cNvPr id="32771" name="Slide Number Placeholder 4">
            <a:extLst>
              <a:ext uri="{FF2B5EF4-FFF2-40B4-BE49-F238E27FC236}">
                <a16:creationId xmlns:a16="http://schemas.microsoft.com/office/drawing/2014/main" id="{2C864F3C-DCD4-42D6-9053-466F5526BCE5}"/>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77BDACB-DEE2-4DF7-9BE4-CB2B81AE928A}" type="slidenum">
              <a:rPr lang="en-US" altLang="en-US" sz="1600" smtClean="0"/>
              <a:pPr>
                <a:spcBef>
                  <a:spcPct val="0"/>
                </a:spcBef>
                <a:buFontTx/>
                <a:buNone/>
              </a:pPr>
              <a:t>18</a:t>
            </a:fld>
            <a:endParaRPr lang="en-US" altLang="en-US" sz="1600"/>
          </a:p>
        </p:txBody>
      </p:sp>
      <p:pic>
        <p:nvPicPr>
          <p:cNvPr id="32772" name="Picture 250">
            <a:extLst>
              <a:ext uri="{FF2B5EF4-FFF2-40B4-BE49-F238E27FC236}">
                <a16:creationId xmlns:a16="http://schemas.microsoft.com/office/drawing/2014/main" id="{C2D965B6-366C-47F6-A483-113F384A76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8686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88925" y="685800"/>
            <a:ext cx="8550275" cy="944563"/>
          </a:xfrm>
        </p:spPr>
        <p:txBody>
          <a:bodyPr/>
          <a:lstStyle/>
          <a:p>
            <a:pPr marL="762000" indent="-762000" eaLnBrk="1" hangingPunct="1"/>
            <a:r>
              <a:rPr lang="en-US" altLang="en-US" dirty="0"/>
              <a:t>Debt Elimination: Expensive Debt First</a:t>
            </a:r>
            <a:endParaRPr lang="en-US" altLang="en-US" sz="3200" u="sng" dirty="0"/>
          </a:p>
        </p:txBody>
      </p:sp>
      <p:pic>
        <p:nvPicPr>
          <p:cNvPr id="4" name="Picture 3"/>
          <p:cNvPicPr>
            <a:picLocks noChangeAspect="1"/>
          </p:cNvPicPr>
          <p:nvPr/>
        </p:nvPicPr>
        <p:blipFill>
          <a:blip r:embed="rId3"/>
          <a:stretch>
            <a:fillRect/>
          </a:stretch>
        </p:blipFill>
        <p:spPr>
          <a:xfrm>
            <a:off x="914400" y="1630363"/>
            <a:ext cx="7500424" cy="5227637"/>
          </a:xfrm>
          <a:prstGeom prst="rect">
            <a:avLst/>
          </a:prstGeom>
        </p:spPr>
      </p:pic>
    </p:spTree>
    <p:extLst>
      <p:ext uri="{BB962C8B-B14F-4D97-AF65-F5344CB8AC3E}">
        <p14:creationId xmlns:p14="http://schemas.microsoft.com/office/powerpoint/2010/main" val="56315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E7F0807-B851-4273-8014-FEAC52399C10}"/>
              </a:ext>
            </a:extLst>
          </p:cNvPr>
          <p:cNvSpPr>
            <a:spLocks noGrp="1" noChangeArrowheads="1"/>
          </p:cNvSpPr>
          <p:nvPr>
            <p:ph type="ctrTitle"/>
          </p:nvPr>
        </p:nvSpPr>
        <p:spPr>
          <a:xfrm>
            <a:off x="685800" y="533400"/>
            <a:ext cx="7772400" cy="1143000"/>
          </a:xfrm>
        </p:spPr>
        <p:txBody>
          <a:bodyPr/>
          <a:lstStyle/>
          <a:p>
            <a:pPr eaLnBrk="1" hangingPunct="1"/>
            <a:r>
              <a:rPr lang="en-US" altLang="en-US" sz="4000"/>
              <a:t>Objectives</a:t>
            </a:r>
          </a:p>
        </p:txBody>
      </p:sp>
      <p:sp>
        <p:nvSpPr>
          <p:cNvPr id="9219" name="Rectangle 3">
            <a:extLst>
              <a:ext uri="{FF2B5EF4-FFF2-40B4-BE49-F238E27FC236}">
                <a16:creationId xmlns:a16="http://schemas.microsoft.com/office/drawing/2014/main" id="{E2E20DD8-00D3-4BF8-BCD8-5CF7FA70E300}"/>
              </a:ext>
            </a:extLst>
          </p:cNvPr>
          <p:cNvSpPr>
            <a:spLocks noGrp="1" noChangeArrowheads="1"/>
          </p:cNvSpPr>
          <p:nvPr>
            <p:ph type="subTitle" idx="1"/>
          </p:nvPr>
        </p:nvSpPr>
        <p:spPr>
          <a:xfrm>
            <a:off x="914400" y="1600200"/>
            <a:ext cx="7315200" cy="4470400"/>
          </a:xfrm>
        </p:spPr>
        <p:txBody>
          <a:bodyPr/>
          <a:lstStyle/>
          <a:p>
            <a:pPr marL="685800" indent="-685800" algn="l" eaLnBrk="1" hangingPunct="1">
              <a:lnSpc>
                <a:spcPct val="90000"/>
              </a:lnSpc>
            </a:pPr>
            <a:r>
              <a:rPr lang="en-US" altLang="en-US" sz="3200" dirty="0"/>
              <a:t>A. Understand our leader’s counsel on debt</a:t>
            </a:r>
          </a:p>
          <a:p>
            <a:pPr marL="685800" indent="-685800" algn="l" eaLnBrk="1" hangingPunct="1">
              <a:lnSpc>
                <a:spcPct val="90000"/>
              </a:lnSpc>
            </a:pPr>
            <a:r>
              <a:rPr lang="en-US" altLang="en-US" sz="3200" dirty="0"/>
              <a:t>B. Understand the principles of using debt wisely</a:t>
            </a:r>
          </a:p>
          <a:p>
            <a:pPr marL="685800" indent="-685800" algn="l" eaLnBrk="1" hangingPunct="1">
              <a:lnSpc>
                <a:spcPct val="90000"/>
              </a:lnSpc>
            </a:pPr>
            <a:r>
              <a:rPr lang="en-US" altLang="en-US" sz="3200" dirty="0"/>
              <a:t>C. Know how to develop and use debt reduction strategies</a:t>
            </a:r>
          </a:p>
          <a:p>
            <a:pPr marL="685800" indent="-685800" algn="l" eaLnBrk="1" hangingPunct="1">
              <a:lnSpc>
                <a:spcPct val="90000"/>
              </a:lnSpc>
            </a:pPr>
            <a:r>
              <a:rPr lang="en-US" altLang="en-US" sz="3200" dirty="0"/>
              <a:t>D. Understand and develop a Consumer Loan and Debt Plan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238A0691-68FD-4ABD-B572-B6AAC8C4F998}"/>
              </a:ext>
            </a:extLst>
          </p:cNvPr>
          <p:cNvSpPr>
            <a:spLocks noGrp="1" noChangeArrowheads="1"/>
          </p:cNvSpPr>
          <p:nvPr>
            <p:ph type="title"/>
          </p:nvPr>
        </p:nvSpPr>
        <p:spPr>
          <a:xfrm>
            <a:off x="685800" y="653546"/>
            <a:ext cx="7772400" cy="974147"/>
          </a:xfrm>
        </p:spPr>
        <p:txBody>
          <a:bodyPr/>
          <a:lstStyle/>
          <a:p>
            <a:pPr eaLnBrk="1" hangingPunct="1"/>
            <a:r>
              <a:rPr lang="en-US" altLang="en-US" dirty="0"/>
              <a:t>b. Personal: Smallest Debt First</a:t>
            </a:r>
          </a:p>
        </p:txBody>
      </p:sp>
      <p:sp>
        <p:nvSpPr>
          <p:cNvPr id="489475" name="Rectangle 3">
            <a:extLst>
              <a:ext uri="{FF2B5EF4-FFF2-40B4-BE49-F238E27FC236}">
                <a16:creationId xmlns:a16="http://schemas.microsoft.com/office/drawing/2014/main" id="{89CB8EEA-87BC-4A3F-B9EA-432337FA72B9}"/>
              </a:ext>
            </a:extLst>
          </p:cNvPr>
          <p:cNvSpPr>
            <a:spLocks noGrp="1" noChangeArrowheads="1"/>
          </p:cNvSpPr>
          <p:nvPr>
            <p:ph idx="1"/>
          </p:nvPr>
        </p:nvSpPr>
        <p:spPr>
          <a:xfrm>
            <a:off x="914400" y="1600200"/>
            <a:ext cx="7315200" cy="5257800"/>
          </a:xfrm>
        </p:spPr>
        <p:txBody>
          <a:bodyPr/>
          <a:lstStyle/>
          <a:p>
            <a:pPr eaLnBrk="1" hangingPunct="1"/>
            <a:r>
              <a:rPr lang="en-US" altLang="en-US" sz="2400" dirty="0"/>
              <a:t>Logic:  Pay of the smallest debts first.  Then take the money saved to pay off all your other debts</a:t>
            </a:r>
          </a:p>
          <a:p>
            <a:pPr lvl="1" eaLnBrk="1" hangingPunct="1"/>
            <a:r>
              <a:rPr lang="en-US" altLang="en-US" dirty="0"/>
              <a:t>List all debts, and order from smallest to largest</a:t>
            </a:r>
          </a:p>
          <a:p>
            <a:pPr lvl="2" eaLnBrk="1" hangingPunct="1"/>
            <a:r>
              <a:rPr lang="en-US" altLang="en-US" dirty="0"/>
              <a:t>The goal is to pay off the largest number of debts as soon as you can</a:t>
            </a:r>
          </a:p>
          <a:p>
            <a:pPr lvl="1" eaLnBrk="1" hangingPunct="1"/>
            <a:r>
              <a:rPr lang="en-US" altLang="en-US" dirty="0"/>
              <a:t>If you have additional money, use a payoff accelerator amount</a:t>
            </a:r>
          </a:p>
          <a:p>
            <a:pPr lvl="2" eaLnBrk="1" hangingPunct="1"/>
            <a:r>
              <a:rPr lang="en-US" altLang="en-US" dirty="0"/>
              <a:t>This is an amount over and above your minimum monthly payments, and apply it to your first debt payment</a:t>
            </a:r>
          </a:p>
          <a:p>
            <a:pPr lvl="1" eaLnBrk="1" hangingPunct="1"/>
            <a:r>
              <a:rPr lang="en-US" altLang="en-US" dirty="0"/>
              <a:t>Target in on one debt at a time until it is paid off. Then continue paying the same amount on your remaining debts until they are all paid off (</a:t>
            </a:r>
            <a:r>
              <a:rPr lang="en-US" altLang="en-US" dirty="0">
                <a:hlinkClick r:id="rId2"/>
              </a:rPr>
              <a:t>LT20</a:t>
            </a:r>
            <a:r>
              <a:rPr lang="en-US" altLang="en-US" dirty="0"/>
              <a:t>)</a:t>
            </a: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94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94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894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894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894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894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475" grpId="0" uiExpand="1"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Slide Number Placeholder 1">
            <a:extLst>
              <a:ext uri="{FF2B5EF4-FFF2-40B4-BE49-F238E27FC236}">
                <a16:creationId xmlns:a16="http://schemas.microsoft.com/office/drawing/2014/main" id="{7E776A97-56DD-47F1-9E00-9459B1F232BE}"/>
              </a:ext>
            </a:extLst>
          </p:cNvPr>
          <p:cNvSpPr>
            <a:spLocks noGrp="1"/>
          </p:cNvSpPr>
          <p:nvPr>
            <p:ph type="sldNum" sz="quarter" idx="4294967295"/>
          </p:nvPr>
        </p:nvSpPr>
        <p:spPr bwMode="auto">
          <a:xfrm>
            <a:off x="82296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B6DD569-8292-43B5-BDE8-2F55AB3286B7}" type="slidenum">
              <a:rPr lang="en-US" altLang="en-US" sz="1600"/>
              <a:pPr>
                <a:spcBef>
                  <a:spcPct val="0"/>
                </a:spcBef>
                <a:buFontTx/>
                <a:buNone/>
              </a:pPr>
              <a:t>21</a:t>
            </a:fld>
            <a:endParaRPr lang="en-US" altLang="en-US" sz="1600"/>
          </a:p>
        </p:txBody>
      </p:sp>
      <p:sp>
        <p:nvSpPr>
          <p:cNvPr id="34819" name="Rectangle 7">
            <a:extLst>
              <a:ext uri="{FF2B5EF4-FFF2-40B4-BE49-F238E27FC236}">
                <a16:creationId xmlns:a16="http://schemas.microsoft.com/office/drawing/2014/main" id="{9399678B-EC60-40AF-9DFF-BA8C74D2B099}"/>
              </a:ext>
            </a:extLst>
          </p:cNvPr>
          <p:cNvSpPr>
            <a:spLocks noGrp="1" noChangeArrowheads="1"/>
          </p:cNvSpPr>
          <p:nvPr>
            <p:ph type="title" idx="4294967295"/>
          </p:nvPr>
        </p:nvSpPr>
        <p:spPr>
          <a:xfrm>
            <a:off x="685800" y="698500"/>
            <a:ext cx="7772400" cy="944563"/>
          </a:xfrm>
        </p:spPr>
        <p:txBody>
          <a:bodyPr/>
          <a:lstStyle/>
          <a:p>
            <a:pPr eaLnBrk="1" hangingPunct="1"/>
            <a:r>
              <a:rPr lang="en-US" altLang="en-US" dirty="0"/>
              <a:t>Smallest Debt First</a:t>
            </a:r>
          </a:p>
        </p:txBody>
      </p:sp>
      <p:pic>
        <p:nvPicPr>
          <p:cNvPr id="34820" name="Picture 6">
            <a:extLst>
              <a:ext uri="{FF2B5EF4-FFF2-40B4-BE49-F238E27FC236}">
                <a16:creationId xmlns:a16="http://schemas.microsoft.com/office/drawing/2014/main" id="{013C9FB7-9E6F-4C9A-9497-AFB987AE5B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8534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7"/>
          <p:cNvSpPr>
            <a:spLocks noGrp="1" noChangeArrowheads="1"/>
          </p:cNvSpPr>
          <p:nvPr>
            <p:ph type="title" idx="4294967295"/>
          </p:nvPr>
        </p:nvSpPr>
        <p:spPr>
          <a:xfrm>
            <a:off x="685800" y="698500"/>
            <a:ext cx="7772400" cy="944563"/>
          </a:xfrm>
        </p:spPr>
        <p:txBody>
          <a:bodyPr/>
          <a:lstStyle/>
          <a:p>
            <a:pPr eaLnBrk="1" hangingPunct="1"/>
            <a:r>
              <a:rPr lang="en-US" altLang="en-US"/>
              <a:t>Debt Elimination: Smallest Debt First</a:t>
            </a:r>
          </a:p>
        </p:txBody>
      </p:sp>
      <p:pic>
        <p:nvPicPr>
          <p:cNvPr id="5" name="Picture 4"/>
          <p:cNvPicPr>
            <a:picLocks noChangeAspect="1"/>
          </p:cNvPicPr>
          <p:nvPr/>
        </p:nvPicPr>
        <p:blipFill>
          <a:blip r:embed="rId2"/>
          <a:stretch>
            <a:fillRect/>
          </a:stretch>
        </p:blipFill>
        <p:spPr>
          <a:xfrm>
            <a:off x="1066799" y="1643063"/>
            <a:ext cx="7210829" cy="5214937"/>
          </a:xfrm>
          <a:prstGeom prst="rect">
            <a:avLst/>
          </a:prstGeom>
        </p:spPr>
      </p:pic>
    </p:spTree>
    <p:extLst>
      <p:ext uri="{BB962C8B-B14F-4D97-AF65-F5344CB8AC3E}">
        <p14:creationId xmlns:p14="http://schemas.microsoft.com/office/powerpoint/2010/main" val="236030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7"/>
          <p:cNvSpPr>
            <a:spLocks noGrp="1" noChangeArrowheads="1"/>
          </p:cNvSpPr>
          <p:nvPr>
            <p:ph type="title" idx="4294967295"/>
          </p:nvPr>
        </p:nvSpPr>
        <p:spPr>
          <a:xfrm>
            <a:off x="685800" y="698500"/>
            <a:ext cx="7772400" cy="944563"/>
          </a:xfrm>
        </p:spPr>
        <p:txBody>
          <a:bodyPr/>
          <a:lstStyle/>
          <a:p>
            <a:pPr eaLnBrk="1" hangingPunct="1"/>
            <a:r>
              <a:rPr lang="en-US" altLang="en-US" dirty="0"/>
              <a:t>Does it Matter Which Method You Use?</a:t>
            </a:r>
          </a:p>
        </p:txBody>
      </p:sp>
      <p:sp>
        <p:nvSpPr>
          <p:cNvPr id="4" name="Content Placeholder 2"/>
          <p:cNvSpPr txBox="1">
            <a:spLocks noChangeArrowheads="1"/>
          </p:cNvSpPr>
          <p:nvPr/>
        </p:nvSpPr>
        <p:spPr>
          <a:xfrm>
            <a:off x="928688" y="1608138"/>
            <a:ext cx="7286625" cy="44196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a:lstStyle>
          <a:p>
            <a:r>
              <a:rPr lang="en-US" altLang="en-US" kern="0" dirty="0"/>
              <a:t>Does it matter with method you use?</a:t>
            </a:r>
          </a:p>
          <a:p>
            <a:pPr lvl="1"/>
            <a:r>
              <a:rPr lang="en-US" altLang="en-US" kern="0" dirty="0"/>
              <a:t>Not really</a:t>
            </a:r>
          </a:p>
          <a:p>
            <a:pPr lvl="2"/>
            <a:r>
              <a:rPr lang="en-US" altLang="en-US" kern="0" dirty="0"/>
              <a:t>Using pay the highest interest rate first, you saved $40.47 in interest</a:t>
            </a:r>
          </a:p>
          <a:p>
            <a:pPr lvl="2"/>
            <a:r>
              <a:rPr lang="en-US" altLang="en-US" kern="0" dirty="0"/>
              <a:t>Using the pay smallest balance first, you saved $37.38</a:t>
            </a:r>
          </a:p>
          <a:p>
            <a:pPr lvl="3"/>
            <a:r>
              <a:rPr lang="en-US" altLang="en-US" kern="0" dirty="0"/>
              <a:t>The difference is only $3.09</a:t>
            </a:r>
          </a:p>
          <a:p>
            <a:pPr lvl="3"/>
            <a:r>
              <a:rPr lang="en-US" altLang="en-US" kern="0" dirty="0"/>
              <a:t>The important thing is that you DO IT!!!!</a:t>
            </a:r>
          </a:p>
          <a:p>
            <a:pPr lvl="2"/>
            <a:endParaRPr lang="en-US" altLang="en-US" kern="0" dirty="0"/>
          </a:p>
          <a:p>
            <a:pPr lvl="1"/>
            <a:endParaRPr lang="en-US" altLang="en-US" kern="0" dirty="0"/>
          </a:p>
          <a:p>
            <a:pPr lvl="1"/>
            <a:endParaRPr lang="en-US" altLang="en-US" kern="0" dirty="0"/>
          </a:p>
        </p:txBody>
      </p:sp>
    </p:spTree>
    <p:extLst>
      <p:ext uri="{BB962C8B-B14F-4D97-AF65-F5344CB8AC3E}">
        <p14:creationId xmlns:p14="http://schemas.microsoft.com/office/powerpoint/2010/main" val="237381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FDA51FBB-05E1-4E7E-9600-3D121CD269E4}"/>
              </a:ext>
            </a:extLst>
          </p:cNvPr>
          <p:cNvSpPr>
            <a:spLocks noGrp="1" noChangeArrowheads="1"/>
          </p:cNvSpPr>
          <p:nvPr>
            <p:ph type="title"/>
          </p:nvPr>
        </p:nvSpPr>
        <p:spPr>
          <a:xfrm>
            <a:off x="0" y="685800"/>
            <a:ext cx="9144000" cy="944628"/>
          </a:xfrm>
        </p:spPr>
        <p:txBody>
          <a:bodyPr/>
          <a:lstStyle/>
          <a:p>
            <a:pPr marL="60325" indent="-34925" eaLnBrk="1" hangingPunct="1"/>
            <a:r>
              <a:rPr lang="en-US" altLang="en-US" dirty="0"/>
              <a:t>c. Personal: Exchange Secured Debt</a:t>
            </a:r>
          </a:p>
        </p:txBody>
      </p:sp>
      <p:sp>
        <p:nvSpPr>
          <p:cNvPr id="439299" name="Rectangle 3">
            <a:extLst>
              <a:ext uri="{FF2B5EF4-FFF2-40B4-BE49-F238E27FC236}">
                <a16:creationId xmlns:a16="http://schemas.microsoft.com/office/drawing/2014/main" id="{78D014F6-B315-4432-AB19-AE819ADFEBBB}"/>
              </a:ext>
            </a:extLst>
          </p:cNvPr>
          <p:cNvSpPr>
            <a:spLocks noGrp="1" noChangeArrowheads="1"/>
          </p:cNvSpPr>
          <p:nvPr>
            <p:ph idx="1"/>
          </p:nvPr>
        </p:nvSpPr>
        <p:spPr>
          <a:xfrm>
            <a:off x="914400" y="1600200"/>
            <a:ext cx="7239000" cy="4114800"/>
          </a:xfrm>
        </p:spPr>
        <p:txBody>
          <a:bodyPr/>
          <a:lstStyle/>
          <a:p>
            <a:pPr eaLnBrk="1" hangingPunct="1"/>
            <a:r>
              <a:rPr lang="en-US" altLang="en-US" dirty="0"/>
              <a:t>Home Equity Loans</a:t>
            </a:r>
          </a:p>
          <a:p>
            <a:pPr lvl="1" eaLnBrk="1" hangingPunct="1"/>
            <a:r>
              <a:rPr lang="en-US" altLang="en-US" dirty="0"/>
              <a:t>If you have equity in your home, you can consolidate your debts with a home equity loan which will replace your unsecured debt with secured debt.  Is it a good idea?</a:t>
            </a:r>
          </a:p>
          <a:p>
            <a:pPr lvl="2" eaLnBrk="1" hangingPunct="1">
              <a:buClr>
                <a:schemeClr val="folHlink"/>
              </a:buClr>
            </a:pPr>
            <a:r>
              <a:rPr lang="en-US" altLang="en-US" dirty="0"/>
              <a:t>That depends:</a:t>
            </a:r>
          </a:p>
          <a:p>
            <a:pPr lvl="3" eaLnBrk="1" hangingPunct="1">
              <a:buClr>
                <a:schemeClr val="folHlink"/>
              </a:buClr>
            </a:pPr>
            <a:r>
              <a:rPr lang="en-US" altLang="en-US" dirty="0"/>
              <a:t>Have you addressed the original problem which got you into debt in the first place?</a:t>
            </a:r>
          </a:p>
          <a:p>
            <a:pPr lvl="3" eaLnBrk="1" hangingPunct="1">
              <a:buClr>
                <a:schemeClr val="folHlink"/>
              </a:buClr>
            </a:pPr>
            <a:r>
              <a:rPr lang="en-US" altLang="en-US" dirty="0"/>
              <a:t>Is your job stable enough so that you could take on additional long-term debt?</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9299">
                                            <p:txEl>
                                              <p:pRg st="0" end="0"/>
                                            </p:txEl>
                                          </p:spTgt>
                                        </p:tgtEl>
                                        <p:attrNameLst>
                                          <p:attrName>style.visibility</p:attrName>
                                        </p:attrNameLst>
                                      </p:cBhvr>
                                      <p:to>
                                        <p:strVal val="visible"/>
                                      </p:to>
                                    </p:set>
                                    <p:anim calcmode="lin" valueType="num">
                                      <p:cBhvr additive="base">
                                        <p:cTn id="7" dur="500" fill="hold"/>
                                        <p:tgtEl>
                                          <p:spTgt spid="439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9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9299">
                                            <p:txEl>
                                              <p:pRg st="1" end="1"/>
                                            </p:txEl>
                                          </p:spTgt>
                                        </p:tgtEl>
                                        <p:attrNameLst>
                                          <p:attrName>style.visibility</p:attrName>
                                        </p:attrNameLst>
                                      </p:cBhvr>
                                      <p:to>
                                        <p:strVal val="visible"/>
                                      </p:to>
                                    </p:set>
                                    <p:anim calcmode="lin" valueType="num">
                                      <p:cBhvr additive="base">
                                        <p:cTn id="13" dur="500" fill="hold"/>
                                        <p:tgtEl>
                                          <p:spTgt spid="439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9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9299">
                                            <p:txEl>
                                              <p:pRg st="2" end="2"/>
                                            </p:txEl>
                                          </p:spTgt>
                                        </p:tgtEl>
                                        <p:attrNameLst>
                                          <p:attrName>style.visibility</p:attrName>
                                        </p:attrNameLst>
                                      </p:cBhvr>
                                      <p:to>
                                        <p:strVal val="visible"/>
                                      </p:to>
                                    </p:set>
                                    <p:anim calcmode="lin" valueType="num">
                                      <p:cBhvr additive="base">
                                        <p:cTn id="17" dur="500" fill="hold"/>
                                        <p:tgtEl>
                                          <p:spTgt spid="439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9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9299">
                                            <p:txEl>
                                              <p:pRg st="3" end="3"/>
                                            </p:txEl>
                                          </p:spTgt>
                                        </p:tgtEl>
                                        <p:attrNameLst>
                                          <p:attrName>style.visibility</p:attrName>
                                        </p:attrNameLst>
                                      </p:cBhvr>
                                      <p:to>
                                        <p:strVal val="visible"/>
                                      </p:to>
                                    </p:set>
                                    <p:anim calcmode="lin" valueType="num">
                                      <p:cBhvr additive="base">
                                        <p:cTn id="21" dur="500" fill="hold"/>
                                        <p:tgtEl>
                                          <p:spTgt spid="439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9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39299">
                                            <p:txEl>
                                              <p:pRg st="4" end="4"/>
                                            </p:txEl>
                                          </p:spTgt>
                                        </p:tgtEl>
                                        <p:attrNameLst>
                                          <p:attrName>style.visibility</p:attrName>
                                        </p:attrNameLst>
                                      </p:cBhvr>
                                      <p:to>
                                        <p:strVal val="visible"/>
                                      </p:to>
                                    </p:set>
                                    <p:anim calcmode="lin" valueType="num">
                                      <p:cBhvr additive="base">
                                        <p:cTn id="25" dur="500" fill="hold"/>
                                        <p:tgtEl>
                                          <p:spTgt spid="439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92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299" grpId="0" uiExpand="1"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81C11483-0E86-4287-AB7E-BB46D24D4568}"/>
              </a:ext>
            </a:extLst>
          </p:cNvPr>
          <p:cNvSpPr>
            <a:spLocks noGrp="1" noChangeArrowheads="1"/>
          </p:cNvSpPr>
          <p:nvPr>
            <p:ph type="title"/>
          </p:nvPr>
        </p:nvSpPr>
        <p:spPr>
          <a:xfrm>
            <a:off x="685800" y="533400"/>
            <a:ext cx="7772400" cy="1143000"/>
          </a:xfrm>
        </p:spPr>
        <p:txBody>
          <a:bodyPr/>
          <a:lstStyle/>
          <a:p>
            <a:pPr eaLnBrk="1" hangingPunct="1">
              <a:buClr>
                <a:schemeClr val="folHlink"/>
              </a:buClr>
              <a:buFont typeface="Wingdings" panose="05000000000000000000" pitchFamily="2" charset="2"/>
              <a:buNone/>
            </a:pPr>
            <a:r>
              <a:rPr lang="en-US" altLang="en-US" sz="3200" dirty="0"/>
              <a:t>Home Equity Loans </a:t>
            </a:r>
            <a:r>
              <a:rPr lang="en-US" altLang="en-US" sz="2400" dirty="0"/>
              <a:t>(continued)</a:t>
            </a:r>
          </a:p>
        </p:txBody>
      </p:sp>
      <p:sp>
        <p:nvSpPr>
          <p:cNvPr id="441347" name="Rectangle 3">
            <a:extLst>
              <a:ext uri="{FF2B5EF4-FFF2-40B4-BE49-F238E27FC236}">
                <a16:creationId xmlns:a16="http://schemas.microsoft.com/office/drawing/2014/main" id="{7A477B10-41EF-4B16-85A4-B6344E8582ED}"/>
              </a:ext>
            </a:extLst>
          </p:cNvPr>
          <p:cNvSpPr>
            <a:spLocks noGrp="1" noChangeArrowheads="1"/>
          </p:cNvSpPr>
          <p:nvPr>
            <p:ph idx="1"/>
          </p:nvPr>
        </p:nvSpPr>
        <p:spPr>
          <a:xfrm>
            <a:off x="914400" y="1600200"/>
            <a:ext cx="7315200" cy="4987925"/>
          </a:xfrm>
        </p:spPr>
        <p:txBody>
          <a:bodyPr/>
          <a:lstStyle/>
          <a:p>
            <a:pPr eaLnBrk="1" hangingPunct="1">
              <a:buClr>
                <a:schemeClr val="folHlink"/>
              </a:buClr>
            </a:pPr>
            <a:r>
              <a:rPr lang="en-US" altLang="en-US" sz="2400" dirty="0"/>
              <a:t>Benefits</a:t>
            </a:r>
          </a:p>
          <a:p>
            <a:pPr lvl="1" eaLnBrk="1" hangingPunct="1">
              <a:buClr>
                <a:schemeClr val="folHlink"/>
              </a:buClr>
            </a:pPr>
            <a:r>
              <a:rPr lang="en-US" altLang="en-US" dirty="0"/>
              <a:t>Reduce monthly payments, as rates on secured debt (house) is less than unsecured debt (credit cards)</a:t>
            </a:r>
          </a:p>
          <a:p>
            <a:pPr eaLnBrk="1" hangingPunct="1">
              <a:buClr>
                <a:schemeClr val="folHlink"/>
              </a:buClr>
            </a:pPr>
            <a:r>
              <a:rPr lang="en-US" altLang="en-US" sz="2400" dirty="0"/>
              <a:t>Concerns</a:t>
            </a:r>
          </a:p>
          <a:p>
            <a:pPr lvl="1" eaLnBrk="1" hangingPunct="1">
              <a:buClr>
                <a:schemeClr val="folHlink"/>
              </a:buClr>
            </a:pPr>
            <a:r>
              <a:rPr lang="en-US" altLang="en-US" dirty="0"/>
              <a:t>Interest is no longer tax deductible</a:t>
            </a:r>
          </a:p>
          <a:p>
            <a:pPr lvl="1" eaLnBrk="1" hangingPunct="1">
              <a:buClr>
                <a:schemeClr val="folHlink"/>
              </a:buClr>
            </a:pPr>
            <a:r>
              <a:rPr lang="en-US" altLang="en-US" dirty="0"/>
              <a:t>You may pay more in interest as rates are lower but you spread payments over more years</a:t>
            </a:r>
          </a:p>
          <a:p>
            <a:pPr lvl="1" eaLnBrk="1" hangingPunct="1">
              <a:buClr>
                <a:schemeClr val="folHlink"/>
              </a:buClr>
            </a:pPr>
            <a:r>
              <a:rPr lang="en-US" altLang="en-US" dirty="0"/>
              <a:t>Experience has shown that 80% of those that take out a home equity loan are back to where they were in debt within three years.  </a:t>
            </a:r>
          </a:p>
          <a:p>
            <a:pPr lvl="2" eaLnBrk="1" hangingPunct="1">
              <a:buClr>
                <a:schemeClr val="folHlink"/>
              </a:buClr>
            </a:pPr>
            <a:r>
              <a:rPr lang="en-US" altLang="en-US" dirty="0"/>
              <a:t>The habit hasn’t changed, the spending will continue again, and now they lose </a:t>
            </a:r>
            <a:r>
              <a:rPr lang="en-US" altLang="en-US" b="1" i="1" u="sng" dirty="0"/>
              <a:t>both their credit rating</a:t>
            </a:r>
            <a:r>
              <a:rPr lang="en-US" altLang="en-US" dirty="0"/>
              <a:t> </a:t>
            </a:r>
            <a:r>
              <a:rPr lang="en-US" altLang="en-US" b="1" i="1" u="sng" dirty="0"/>
              <a:t>and their house</a:t>
            </a:r>
            <a:r>
              <a:rPr lang="en-US" altLang="en-US"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1347">
                                            <p:txEl>
                                              <p:pRg st="0" end="0"/>
                                            </p:txEl>
                                          </p:spTgt>
                                        </p:tgtEl>
                                        <p:attrNameLst>
                                          <p:attrName>style.visibility</p:attrName>
                                        </p:attrNameLst>
                                      </p:cBhvr>
                                      <p:to>
                                        <p:strVal val="visible"/>
                                      </p:to>
                                    </p:set>
                                    <p:anim calcmode="lin" valueType="num">
                                      <p:cBhvr additive="base">
                                        <p:cTn id="7" dur="500" fill="hold"/>
                                        <p:tgtEl>
                                          <p:spTgt spid="4413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13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1347">
                                            <p:txEl>
                                              <p:pRg st="1" end="1"/>
                                            </p:txEl>
                                          </p:spTgt>
                                        </p:tgtEl>
                                        <p:attrNameLst>
                                          <p:attrName>style.visibility</p:attrName>
                                        </p:attrNameLst>
                                      </p:cBhvr>
                                      <p:to>
                                        <p:strVal val="visible"/>
                                      </p:to>
                                    </p:set>
                                    <p:anim calcmode="lin" valueType="num">
                                      <p:cBhvr additive="base">
                                        <p:cTn id="11" dur="500" fill="hold"/>
                                        <p:tgtEl>
                                          <p:spTgt spid="4413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413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41347">
                                            <p:txEl>
                                              <p:pRg st="2" end="2"/>
                                            </p:txEl>
                                          </p:spTgt>
                                        </p:tgtEl>
                                        <p:attrNameLst>
                                          <p:attrName>style.visibility</p:attrName>
                                        </p:attrNameLst>
                                      </p:cBhvr>
                                      <p:to>
                                        <p:strVal val="visible"/>
                                      </p:to>
                                    </p:set>
                                    <p:anim calcmode="lin" valueType="num">
                                      <p:cBhvr additive="base">
                                        <p:cTn id="17" dur="500" fill="hold"/>
                                        <p:tgtEl>
                                          <p:spTgt spid="4413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13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1347">
                                            <p:txEl>
                                              <p:pRg st="3" end="3"/>
                                            </p:txEl>
                                          </p:spTgt>
                                        </p:tgtEl>
                                        <p:attrNameLst>
                                          <p:attrName>style.visibility</p:attrName>
                                        </p:attrNameLst>
                                      </p:cBhvr>
                                      <p:to>
                                        <p:strVal val="visible"/>
                                      </p:to>
                                    </p:set>
                                    <p:anim calcmode="lin" valueType="num">
                                      <p:cBhvr additive="base">
                                        <p:cTn id="21" dur="500" fill="hold"/>
                                        <p:tgtEl>
                                          <p:spTgt spid="4413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13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1347">
                                            <p:txEl>
                                              <p:pRg st="4" end="4"/>
                                            </p:txEl>
                                          </p:spTgt>
                                        </p:tgtEl>
                                        <p:attrNameLst>
                                          <p:attrName>style.visibility</p:attrName>
                                        </p:attrNameLst>
                                      </p:cBhvr>
                                      <p:to>
                                        <p:strVal val="visible"/>
                                      </p:to>
                                    </p:set>
                                    <p:anim calcmode="lin" valueType="num">
                                      <p:cBhvr additive="base">
                                        <p:cTn id="25" dur="500" fill="hold"/>
                                        <p:tgtEl>
                                          <p:spTgt spid="4413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13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1347">
                                            <p:txEl>
                                              <p:pRg st="5" end="5"/>
                                            </p:txEl>
                                          </p:spTgt>
                                        </p:tgtEl>
                                        <p:attrNameLst>
                                          <p:attrName>style.visibility</p:attrName>
                                        </p:attrNameLst>
                                      </p:cBhvr>
                                      <p:to>
                                        <p:strVal val="visible"/>
                                      </p:to>
                                    </p:set>
                                    <p:anim calcmode="lin" valueType="num">
                                      <p:cBhvr additive="base">
                                        <p:cTn id="29" dur="500" fill="hold"/>
                                        <p:tgtEl>
                                          <p:spTgt spid="4413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13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1347">
                                            <p:txEl>
                                              <p:pRg st="6" end="6"/>
                                            </p:txEl>
                                          </p:spTgt>
                                        </p:tgtEl>
                                        <p:attrNameLst>
                                          <p:attrName>style.visibility</p:attrName>
                                        </p:attrNameLst>
                                      </p:cBhvr>
                                      <p:to>
                                        <p:strVal val="visible"/>
                                      </p:to>
                                    </p:set>
                                    <p:anim calcmode="lin" valueType="num">
                                      <p:cBhvr additive="base">
                                        <p:cTn id="33" dur="500" fill="hold"/>
                                        <p:tgtEl>
                                          <p:spTgt spid="4413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13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7FE35CAF-3FCC-44F5-8CF8-360EE468711A}"/>
              </a:ext>
            </a:extLst>
          </p:cNvPr>
          <p:cNvSpPr>
            <a:spLocks noGrp="1" noChangeArrowheads="1"/>
          </p:cNvSpPr>
          <p:nvPr>
            <p:ph type="title"/>
          </p:nvPr>
        </p:nvSpPr>
        <p:spPr>
          <a:xfrm>
            <a:off x="0" y="685800"/>
            <a:ext cx="9144000" cy="914400"/>
          </a:xfrm>
        </p:spPr>
        <p:txBody>
          <a:bodyPr/>
          <a:lstStyle/>
          <a:p>
            <a:pPr eaLnBrk="1" hangingPunct="1"/>
            <a:r>
              <a:rPr lang="en-US" altLang="en-US" dirty="0"/>
              <a:t>Counseling: Credit Counseling Agencies</a:t>
            </a:r>
          </a:p>
        </p:txBody>
      </p:sp>
      <p:sp>
        <p:nvSpPr>
          <p:cNvPr id="442371" name="Rectangle 3">
            <a:extLst>
              <a:ext uri="{FF2B5EF4-FFF2-40B4-BE49-F238E27FC236}">
                <a16:creationId xmlns:a16="http://schemas.microsoft.com/office/drawing/2014/main" id="{6198DAB0-0276-4550-9A91-DF91B77DD8DF}"/>
              </a:ext>
            </a:extLst>
          </p:cNvPr>
          <p:cNvSpPr>
            <a:spLocks noGrp="1" noChangeArrowheads="1"/>
          </p:cNvSpPr>
          <p:nvPr>
            <p:ph idx="1"/>
          </p:nvPr>
        </p:nvSpPr>
        <p:spPr>
          <a:xfrm>
            <a:off x="914400" y="1600200"/>
            <a:ext cx="7315200" cy="5257800"/>
          </a:xfrm>
        </p:spPr>
        <p:txBody>
          <a:bodyPr/>
          <a:lstStyle/>
          <a:p>
            <a:pPr eaLnBrk="1" hangingPunct="1"/>
            <a:r>
              <a:rPr lang="en-US" altLang="en-US" dirty="0"/>
              <a:t>Counseling Strategies:  Credit Counseling Agencies (CCAs)</a:t>
            </a:r>
          </a:p>
          <a:p>
            <a:pPr lvl="1" eaLnBrk="1" hangingPunct="1"/>
            <a:r>
              <a:rPr lang="en-US" altLang="en-US" dirty="0"/>
              <a:t>If you are too far in debt, you can get help 3 places</a:t>
            </a:r>
          </a:p>
          <a:p>
            <a:pPr lvl="2" eaLnBrk="1" hangingPunct="1"/>
            <a:r>
              <a:rPr lang="en-US" altLang="en-US" dirty="0"/>
              <a:t>1. Non-profit credit counseling agencies (consolidation)</a:t>
            </a:r>
          </a:p>
          <a:p>
            <a:pPr lvl="2" eaLnBrk="1" hangingPunct="1"/>
            <a:r>
              <a:rPr lang="en-US" altLang="en-US" dirty="0"/>
              <a:t>2. For-profit credit counseling agencies (debt consolidation and negotiation).  Be careful here!</a:t>
            </a:r>
          </a:p>
          <a:p>
            <a:pPr lvl="2" eaLnBrk="1" hangingPunct="1"/>
            <a:r>
              <a:rPr lang="en-US" altLang="en-US" dirty="0"/>
              <a:t>3. Legal help--Bankruptcy</a:t>
            </a:r>
          </a:p>
          <a:p>
            <a:pPr lvl="1" eaLnBrk="1" hangingPunct="1"/>
            <a:r>
              <a:rPr lang="en-US" altLang="en-US" dirty="0"/>
              <a:t>Regardless of your choice, check the company out with the Better Business Bureau before you commit to anything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2371">
                                            <p:txEl>
                                              <p:pRg st="0" end="0"/>
                                            </p:txEl>
                                          </p:spTgt>
                                        </p:tgtEl>
                                        <p:attrNameLst>
                                          <p:attrName>style.visibility</p:attrName>
                                        </p:attrNameLst>
                                      </p:cBhvr>
                                      <p:to>
                                        <p:strVal val="visible"/>
                                      </p:to>
                                    </p:set>
                                    <p:anim calcmode="lin" valueType="num">
                                      <p:cBhvr additive="base">
                                        <p:cTn id="7" dur="500" fill="hold"/>
                                        <p:tgtEl>
                                          <p:spTgt spid="442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2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2371">
                                            <p:txEl>
                                              <p:pRg st="1" end="1"/>
                                            </p:txEl>
                                          </p:spTgt>
                                        </p:tgtEl>
                                        <p:attrNameLst>
                                          <p:attrName>style.visibility</p:attrName>
                                        </p:attrNameLst>
                                      </p:cBhvr>
                                      <p:to>
                                        <p:strVal val="visible"/>
                                      </p:to>
                                    </p:set>
                                    <p:anim calcmode="lin" valueType="num">
                                      <p:cBhvr additive="base">
                                        <p:cTn id="13" dur="500" fill="hold"/>
                                        <p:tgtEl>
                                          <p:spTgt spid="4423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2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2371">
                                            <p:txEl>
                                              <p:pRg st="2" end="2"/>
                                            </p:txEl>
                                          </p:spTgt>
                                        </p:tgtEl>
                                        <p:attrNameLst>
                                          <p:attrName>style.visibility</p:attrName>
                                        </p:attrNameLst>
                                      </p:cBhvr>
                                      <p:to>
                                        <p:strVal val="visible"/>
                                      </p:to>
                                    </p:set>
                                    <p:anim calcmode="lin" valueType="num">
                                      <p:cBhvr additive="base">
                                        <p:cTn id="17" dur="500" fill="hold"/>
                                        <p:tgtEl>
                                          <p:spTgt spid="442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23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2371">
                                            <p:txEl>
                                              <p:pRg st="3" end="3"/>
                                            </p:txEl>
                                          </p:spTgt>
                                        </p:tgtEl>
                                        <p:attrNameLst>
                                          <p:attrName>style.visibility</p:attrName>
                                        </p:attrNameLst>
                                      </p:cBhvr>
                                      <p:to>
                                        <p:strVal val="visible"/>
                                      </p:to>
                                    </p:set>
                                    <p:anim calcmode="lin" valueType="num">
                                      <p:cBhvr additive="base">
                                        <p:cTn id="21" dur="500" fill="hold"/>
                                        <p:tgtEl>
                                          <p:spTgt spid="4423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23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2371">
                                            <p:txEl>
                                              <p:pRg st="4" end="4"/>
                                            </p:txEl>
                                          </p:spTgt>
                                        </p:tgtEl>
                                        <p:attrNameLst>
                                          <p:attrName>style.visibility</p:attrName>
                                        </p:attrNameLst>
                                      </p:cBhvr>
                                      <p:to>
                                        <p:strVal val="visible"/>
                                      </p:to>
                                    </p:set>
                                    <p:anim calcmode="lin" valueType="num">
                                      <p:cBhvr additive="base">
                                        <p:cTn id="25" dur="500" fill="hold"/>
                                        <p:tgtEl>
                                          <p:spTgt spid="4423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23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2371">
                                            <p:txEl>
                                              <p:pRg st="5" end="5"/>
                                            </p:txEl>
                                          </p:spTgt>
                                        </p:tgtEl>
                                        <p:attrNameLst>
                                          <p:attrName>style.visibility</p:attrName>
                                        </p:attrNameLst>
                                      </p:cBhvr>
                                      <p:to>
                                        <p:strVal val="visible"/>
                                      </p:to>
                                    </p:set>
                                    <p:anim calcmode="lin" valueType="num">
                                      <p:cBhvr additive="base">
                                        <p:cTn id="29" dur="500" fill="hold"/>
                                        <p:tgtEl>
                                          <p:spTgt spid="4423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23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371"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FDD2C350-C237-4617-B1A5-5B26757991D3}"/>
              </a:ext>
            </a:extLst>
          </p:cNvPr>
          <p:cNvSpPr>
            <a:spLocks noGrp="1" noChangeArrowheads="1"/>
          </p:cNvSpPr>
          <p:nvPr>
            <p:ph type="title"/>
          </p:nvPr>
        </p:nvSpPr>
        <p:spPr>
          <a:xfrm>
            <a:off x="685800" y="533400"/>
            <a:ext cx="7772400" cy="1143000"/>
          </a:xfrm>
        </p:spPr>
        <p:txBody>
          <a:bodyPr/>
          <a:lstStyle/>
          <a:p>
            <a:pPr eaLnBrk="1" hangingPunct="1"/>
            <a:r>
              <a:rPr lang="en-US" altLang="en-US" dirty="0"/>
              <a:t>a. Counseling: Non-profit CCAs</a:t>
            </a:r>
          </a:p>
        </p:txBody>
      </p:sp>
      <p:sp>
        <p:nvSpPr>
          <p:cNvPr id="443395" name="Rectangle 3">
            <a:extLst>
              <a:ext uri="{FF2B5EF4-FFF2-40B4-BE49-F238E27FC236}">
                <a16:creationId xmlns:a16="http://schemas.microsoft.com/office/drawing/2014/main" id="{4D13670C-DF93-4D16-95BF-14435E422B0B}"/>
              </a:ext>
            </a:extLst>
          </p:cNvPr>
          <p:cNvSpPr>
            <a:spLocks noGrp="1" noChangeArrowheads="1"/>
          </p:cNvSpPr>
          <p:nvPr>
            <p:ph idx="1"/>
          </p:nvPr>
        </p:nvSpPr>
        <p:spPr>
          <a:xfrm>
            <a:off x="914400" y="1600200"/>
            <a:ext cx="7315200" cy="5257800"/>
          </a:xfrm>
        </p:spPr>
        <p:txBody>
          <a:bodyPr/>
          <a:lstStyle/>
          <a:p>
            <a:pPr eaLnBrk="1" hangingPunct="1"/>
            <a:r>
              <a:rPr lang="en-US" altLang="en-US" dirty="0"/>
              <a:t>What are non-profit CCAs?</a:t>
            </a:r>
          </a:p>
          <a:p>
            <a:pPr lvl="1" eaLnBrk="1" hangingPunct="1"/>
            <a:r>
              <a:rPr lang="en-US" altLang="en-US" dirty="0"/>
              <a:t>Agencies set up specifically to help people reduce the credit-card debt load in their lives.</a:t>
            </a:r>
          </a:p>
          <a:p>
            <a:pPr eaLnBrk="1" hangingPunct="1"/>
            <a:r>
              <a:rPr lang="en-US" altLang="en-US" sz="2400" dirty="0"/>
              <a:t>What do they cost?</a:t>
            </a:r>
          </a:p>
          <a:p>
            <a:pPr lvl="1" eaLnBrk="1" hangingPunct="1"/>
            <a:r>
              <a:rPr lang="en-US" altLang="en-US" dirty="0"/>
              <a:t>Generally, $15-20 for setup and $12 per month </a:t>
            </a:r>
          </a:p>
          <a:p>
            <a:pPr eaLnBrk="1" hangingPunct="1"/>
            <a:r>
              <a:rPr lang="en-US" altLang="en-US" sz="2400" dirty="0"/>
              <a:t>How do they work?</a:t>
            </a:r>
          </a:p>
          <a:p>
            <a:pPr lvl="1" eaLnBrk="1" hangingPunct="1"/>
            <a:r>
              <a:rPr lang="en-US" altLang="en-US" dirty="0"/>
              <a:t>They have arrangements with many of the credit companies are reimbursed 10% of the money you pay to the credit card companies </a:t>
            </a:r>
          </a:p>
          <a:p>
            <a:pPr eaLnBrk="1" hangingPunct="1"/>
            <a:r>
              <a:rPr lang="en-US" altLang="en-US" sz="2400" dirty="0"/>
              <a:t>Where can I find them?</a:t>
            </a:r>
          </a:p>
          <a:p>
            <a:pPr lvl="1" eaLnBrk="1" hangingPunct="1"/>
            <a:r>
              <a:rPr lang="en-US" altLang="en-US" dirty="0"/>
              <a:t>Call the National Foundation for Credit Counseling (800-388-2227)  </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anim calcmode="lin" valueType="num">
                                      <p:cBhvr additive="base">
                                        <p:cTn id="7" dur="500" fill="hold"/>
                                        <p:tgtEl>
                                          <p:spTgt spid="443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33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3395">
                                            <p:txEl>
                                              <p:pRg st="1" end="1"/>
                                            </p:txEl>
                                          </p:spTgt>
                                        </p:tgtEl>
                                        <p:attrNameLst>
                                          <p:attrName>style.visibility</p:attrName>
                                        </p:attrNameLst>
                                      </p:cBhvr>
                                      <p:to>
                                        <p:strVal val="visible"/>
                                      </p:to>
                                    </p:set>
                                    <p:anim calcmode="lin" valueType="num">
                                      <p:cBhvr additive="base">
                                        <p:cTn id="11" dur="500" fill="hold"/>
                                        <p:tgtEl>
                                          <p:spTgt spid="44339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433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43395">
                                            <p:txEl>
                                              <p:pRg st="2" end="2"/>
                                            </p:txEl>
                                          </p:spTgt>
                                        </p:tgtEl>
                                        <p:attrNameLst>
                                          <p:attrName>style.visibility</p:attrName>
                                        </p:attrNameLst>
                                      </p:cBhvr>
                                      <p:to>
                                        <p:strVal val="visible"/>
                                      </p:to>
                                    </p:set>
                                    <p:anim calcmode="lin" valueType="num">
                                      <p:cBhvr additive="base">
                                        <p:cTn id="17" dur="500" fill="hold"/>
                                        <p:tgtEl>
                                          <p:spTgt spid="4433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33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3395">
                                            <p:txEl>
                                              <p:pRg st="3" end="3"/>
                                            </p:txEl>
                                          </p:spTgt>
                                        </p:tgtEl>
                                        <p:attrNameLst>
                                          <p:attrName>style.visibility</p:attrName>
                                        </p:attrNameLst>
                                      </p:cBhvr>
                                      <p:to>
                                        <p:strVal val="visible"/>
                                      </p:to>
                                    </p:set>
                                    <p:anim calcmode="lin" valueType="num">
                                      <p:cBhvr additive="base">
                                        <p:cTn id="21" dur="500" fill="hold"/>
                                        <p:tgtEl>
                                          <p:spTgt spid="4433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33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3395">
                                            <p:txEl>
                                              <p:pRg st="4" end="4"/>
                                            </p:txEl>
                                          </p:spTgt>
                                        </p:tgtEl>
                                        <p:attrNameLst>
                                          <p:attrName>style.visibility</p:attrName>
                                        </p:attrNameLst>
                                      </p:cBhvr>
                                      <p:to>
                                        <p:strVal val="visible"/>
                                      </p:to>
                                    </p:set>
                                    <p:anim calcmode="lin" valueType="num">
                                      <p:cBhvr additive="base">
                                        <p:cTn id="25" dur="500" fill="hold"/>
                                        <p:tgtEl>
                                          <p:spTgt spid="4433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33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3395">
                                            <p:txEl>
                                              <p:pRg st="5" end="5"/>
                                            </p:txEl>
                                          </p:spTgt>
                                        </p:tgtEl>
                                        <p:attrNameLst>
                                          <p:attrName>style.visibility</p:attrName>
                                        </p:attrNameLst>
                                      </p:cBhvr>
                                      <p:to>
                                        <p:strVal val="visible"/>
                                      </p:to>
                                    </p:set>
                                    <p:anim calcmode="lin" valueType="num">
                                      <p:cBhvr additive="base">
                                        <p:cTn id="29" dur="500" fill="hold"/>
                                        <p:tgtEl>
                                          <p:spTgt spid="4433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33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3395">
                                            <p:txEl>
                                              <p:pRg st="6" end="6"/>
                                            </p:txEl>
                                          </p:spTgt>
                                        </p:tgtEl>
                                        <p:attrNameLst>
                                          <p:attrName>style.visibility</p:attrName>
                                        </p:attrNameLst>
                                      </p:cBhvr>
                                      <p:to>
                                        <p:strVal val="visible"/>
                                      </p:to>
                                    </p:set>
                                    <p:anim calcmode="lin" valueType="num">
                                      <p:cBhvr additive="base">
                                        <p:cTn id="33" dur="500" fill="hold"/>
                                        <p:tgtEl>
                                          <p:spTgt spid="4433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33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3395">
                                            <p:txEl>
                                              <p:pRg st="7" end="7"/>
                                            </p:txEl>
                                          </p:spTgt>
                                        </p:tgtEl>
                                        <p:attrNameLst>
                                          <p:attrName>style.visibility</p:attrName>
                                        </p:attrNameLst>
                                      </p:cBhvr>
                                      <p:to>
                                        <p:strVal val="visible"/>
                                      </p:to>
                                    </p:set>
                                    <p:anim calcmode="lin" valueType="num">
                                      <p:cBhvr additive="base">
                                        <p:cTn id="37" dur="500" fill="hold"/>
                                        <p:tgtEl>
                                          <p:spTgt spid="4433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33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CBEF9285-9407-434F-89F3-65F62FD64441}"/>
              </a:ext>
            </a:extLst>
          </p:cNvPr>
          <p:cNvSpPr>
            <a:spLocks noGrp="1" noChangeArrowheads="1"/>
          </p:cNvSpPr>
          <p:nvPr>
            <p:ph type="title"/>
          </p:nvPr>
        </p:nvSpPr>
        <p:spPr/>
        <p:txBody>
          <a:bodyPr/>
          <a:lstStyle/>
          <a:p>
            <a:pPr eaLnBrk="1" hangingPunct="1"/>
            <a:r>
              <a:rPr lang="en-US" altLang="en-US"/>
              <a:t>Counseling: Non-profit CCAs</a:t>
            </a:r>
            <a:r>
              <a:rPr lang="en-US" altLang="en-US" sz="4000"/>
              <a:t> </a:t>
            </a:r>
            <a:r>
              <a:rPr lang="en-US" altLang="en-US" sz="2000"/>
              <a:t>(continued)</a:t>
            </a:r>
          </a:p>
        </p:txBody>
      </p:sp>
      <p:sp>
        <p:nvSpPr>
          <p:cNvPr id="445443" name="Rectangle 3">
            <a:extLst>
              <a:ext uri="{FF2B5EF4-FFF2-40B4-BE49-F238E27FC236}">
                <a16:creationId xmlns:a16="http://schemas.microsoft.com/office/drawing/2014/main" id="{BA3BA42C-C447-4077-B32F-F3C6251121D8}"/>
              </a:ext>
            </a:extLst>
          </p:cNvPr>
          <p:cNvSpPr>
            <a:spLocks noGrp="1" noChangeArrowheads="1"/>
          </p:cNvSpPr>
          <p:nvPr>
            <p:ph idx="1"/>
          </p:nvPr>
        </p:nvSpPr>
        <p:spPr>
          <a:xfrm>
            <a:off x="914400" y="1600200"/>
            <a:ext cx="7315200" cy="4911725"/>
          </a:xfrm>
        </p:spPr>
        <p:txBody>
          <a:bodyPr/>
          <a:lstStyle/>
          <a:p>
            <a:pPr eaLnBrk="1" hangingPunct="1">
              <a:lnSpc>
                <a:spcPct val="90000"/>
              </a:lnSpc>
            </a:pPr>
            <a:r>
              <a:rPr lang="en-US" altLang="en-US" sz="2400"/>
              <a:t>Questions to ask non-profit agencies?</a:t>
            </a:r>
          </a:p>
          <a:p>
            <a:pPr lvl="1" eaLnBrk="1" hangingPunct="1">
              <a:lnSpc>
                <a:spcPct val="90000"/>
              </a:lnSpc>
            </a:pPr>
            <a:r>
              <a:rPr lang="en-US" altLang="en-US"/>
              <a:t>What is your tax ID?  Are you licensed?</a:t>
            </a:r>
          </a:p>
          <a:p>
            <a:pPr lvl="1" eaLnBrk="1" hangingPunct="1">
              <a:lnSpc>
                <a:spcPct val="90000"/>
              </a:lnSpc>
            </a:pPr>
            <a:r>
              <a:rPr lang="en-US" altLang="en-US"/>
              <a:t>Are they members of the National Foundation of Consumer Credit (NFCC)?</a:t>
            </a:r>
          </a:p>
          <a:p>
            <a:pPr lvl="1" eaLnBrk="1" hangingPunct="1">
              <a:lnSpc>
                <a:spcPct val="90000"/>
              </a:lnSpc>
            </a:pPr>
            <a:r>
              <a:rPr lang="en-US" altLang="en-US"/>
              <a:t>Are they accredited through the Council on Accreditation?</a:t>
            </a:r>
          </a:p>
          <a:p>
            <a:pPr lvl="1" eaLnBrk="1" hangingPunct="1">
              <a:lnSpc>
                <a:spcPct val="90000"/>
              </a:lnSpc>
            </a:pPr>
            <a:r>
              <a:rPr lang="en-US" altLang="en-US"/>
              <a:t>Are their counselors certified by the NFCC?</a:t>
            </a:r>
          </a:p>
          <a:p>
            <a:pPr lvl="1" eaLnBrk="1" hangingPunct="1">
              <a:lnSpc>
                <a:spcPct val="90000"/>
              </a:lnSpc>
            </a:pPr>
            <a:r>
              <a:rPr lang="en-US" altLang="en-US"/>
              <a:t>What is the monthly management fee?  Is it tax deductible?</a:t>
            </a:r>
          </a:p>
          <a:p>
            <a:pPr lvl="1" eaLnBrk="1" hangingPunct="1">
              <a:lnSpc>
                <a:spcPct val="90000"/>
              </a:lnSpc>
            </a:pPr>
            <a:r>
              <a:rPr lang="en-US" altLang="en-US"/>
              <a:t>How long will I be in your program?  (it should never be longer than 5 years)</a:t>
            </a:r>
          </a:p>
          <a:p>
            <a:pPr lvl="1" eaLnBrk="1" hangingPunct="1">
              <a:lnSpc>
                <a:spcPct val="90000"/>
              </a:lnSpc>
            </a:pPr>
            <a:r>
              <a:rPr lang="en-US" altLang="en-US"/>
              <a:t>How much will I be paying each month? (generally, it is taken from a checking or savings account)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5443">
                                            <p:txEl>
                                              <p:pRg st="0" end="0"/>
                                            </p:txEl>
                                          </p:spTgt>
                                        </p:tgtEl>
                                        <p:attrNameLst>
                                          <p:attrName>style.visibility</p:attrName>
                                        </p:attrNameLst>
                                      </p:cBhvr>
                                      <p:to>
                                        <p:strVal val="visible"/>
                                      </p:to>
                                    </p:set>
                                    <p:anim calcmode="lin" valueType="num">
                                      <p:cBhvr additive="base">
                                        <p:cTn id="7" dur="500" fill="hold"/>
                                        <p:tgtEl>
                                          <p:spTgt spid="445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5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5443">
                                            <p:txEl>
                                              <p:pRg st="1" end="1"/>
                                            </p:txEl>
                                          </p:spTgt>
                                        </p:tgtEl>
                                        <p:attrNameLst>
                                          <p:attrName>style.visibility</p:attrName>
                                        </p:attrNameLst>
                                      </p:cBhvr>
                                      <p:to>
                                        <p:strVal val="visible"/>
                                      </p:to>
                                    </p:set>
                                    <p:anim calcmode="lin" valueType="num">
                                      <p:cBhvr additive="base">
                                        <p:cTn id="13" dur="500" fill="hold"/>
                                        <p:tgtEl>
                                          <p:spTgt spid="445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5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5443">
                                            <p:txEl>
                                              <p:pRg st="2" end="2"/>
                                            </p:txEl>
                                          </p:spTgt>
                                        </p:tgtEl>
                                        <p:attrNameLst>
                                          <p:attrName>style.visibility</p:attrName>
                                        </p:attrNameLst>
                                      </p:cBhvr>
                                      <p:to>
                                        <p:strVal val="visible"/>
                                      </p:to>
                                    </p:set>
                                    <p:anim calcmode="lin" valueType="num">
                                      <p:cBhvr additive="base">
                                        <p:cTn id="17" dur="500" fill="hold"/>
                                        <p:tgtEl>
                                          <p:spTgt spid="445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5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5443">
                                            <p:txEl>
                                              <p:pRg st="3" end="3"/>
                                            </p:txEl>
                                          </p:spTgt>
                                        </p:tgtEl>
                                        <p:attrNameLst>
                                          <p:attrName>style.visibility</p:attrName>
                                        </p:attrNameLst>
                                      </p:cBhvr>
                                      <p:to>
                                        <p:strVal val="visible"/>
                                      </p:to>
                                    </p:set>
                                    <p:anim calcmode="lin" valueType="num">
                                      <p:cBhvr additive="base">
                                        <p:cTn id="21" dur="500" fill="hold"/>
                                        <p:tgtEl>
                                          <p:spTgt spid="445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5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5443">
                                            <p:txEl>
                                              <p:pRg st="4" end="4"/>
                                            </p:txEl>
                                          </p:spTgt>
                                        </p:tgtEl>
                                        <p:attrNameLst>
                                          <p:attrName>style.visibility</p:attrName>
                                        </p:attrNameLst>
                                      </p:cBhvr>
                                      <p:to>
                                        <p:strVal val="visible"/>
                                      </p:to>
                                    </p:set>
                                    <p:anim calcmode="lin" valueType="num">
                                      <p:cBhvr additive="base">
                                        <p:cTn id="25" dur="500" fill="hold"/>
                                        <p:tgtEl>
                                          <p:spTgt spid="445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54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5443">
                                            <p:txEl>
                                              <p:pRg st="5" end="5"/>
                                            </p:txEl>
                                          </p:spTgt>
                                        </p:tgtEl>
                                        <p:attrNameLst>
                                          <p:attrName>style.visibility</p:attrName>
                                        </p:attrNameLst>
                                      </p:cBhvr>
                                      <p:to>
                                        <p:strVal val="visible"/>
                                      </p:to>
                                    </p:set>
                                    <p:anim calcmode="lin" valueType="num">
                                      <p:cBhvr additive="base">
                                        <p:cTn id="29" dur="500" fill="hold"/>
                                        <p:tgtEl>
                                          <p:spTgt spid="4454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54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5443">
                                            <p:txEl>
                                              <p:pRg st="6" end="6"/>
                                            </p:txEl>
                                          </p:spTgt>
                                        </p:tgtEl>
                                        <p:attrNameLst>
                                          <p:attrName>style.visibility</p:attrName>
                                        </p:attrNameLst>
                                      </p:cBhvr>
                                      <p:to>
                                        <p:strVal val="visible"/>
                                      </p:to>
                                    </p:set>
                                    <p:anim calcmode="lin" valueType="num">
                                      <p:cBhvr additive="base">
                                        <p:cTn id="33" dur="500" fill="hold"/>
                                        <p:tgtEl>
                                          <p:spTgt spid="4454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544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5443">
                                            <p:txEl>
                                              <p:pRg st="7" end="7"/>
                                            </p:txEl>
                                          </p:spTgt>
                                        </p:tgtEl>
                                        <p:attrNameLst>
                                          <p:attrName>style.visibility</p:attrName>
                                        </p:attrNameLst>
                                      </p:cBhvr>
                                      <p:to>
                                        <p:strVal val="visible"/>
                                      </p:to>
                                    </p:set>
                                    <p:anim calcmode="lin" valueType="num">
                                      <p:cBhvr additive="base">
                                        <p:cTn id="37" dur="500" fill="hold"/>
                                        <p:tgtEl>
                                          <p:spTgt spid="44544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54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3"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68E4160C-B6D6-475C-B359-D689D070FDF8}"/>
              </a:ext>
            </a:extLst>
          </p:cNvPr>
          <p:cNvSpPr>
            <a:spLocks noGrp="1" noChangeArrowheads="1"/>
          </p:cNvSpPr>
          <p:nvPr>
            <p:ph type="title"/>
          </p:nvPr>
        </p:nvSpPr>
        <p:spPr>
          <a:xfrm>
            <a:off x="419100" y="741363"/>
            <a:ext cx="8305800" cy="858837"/>
          </a:xfrm>
        </p:spPr>
        <p:txBody>
          <a:bodyPr/>
          <a:lstStyle/>
          <a:p>
            <a:pPr eaLnBrk="1" hangingPunct="1"/>
            <a:r>
              <a:rPr lang="en-US" altLang="en-US" dirty="0"/>
              <a:t>b. Counseling: For-profit CCAs</a:t>
            </a:r>
          </a:p>
        </p:txBody>
      </p:sp>
      <p:sp>
        <p:nvSpPr>
          <p:cNvPr id="446467" name="Rectangle 3">
            <a:extLst>
              <a:ext uri="{FF2B5EF4-FFF2-40B4-BE49-F238E27FC236}">
                <a16:creationId xmlns:a16="http://schemas.microsoft.com/office/drawing/2014/main" id="{E11B42DC-95B7-4B18-9A2F-FB8075F11FBC}"/>
              </a:ext>
            </a:extLst>
          </p:cNvPr>
          <p:cNvSpPr>
            <a:spLocks noGrp="1" noChangeArrowheads="1"/>
          </p:cNvSpPr>
          <p:nvPr>
            <p:ph idx="1"/>
          </p:nvPr>
        </p:nvSpPr>
        <p:spPr>
          <a:xfrm>
            <a:off x="914400" y="1600200"/>
            <a:ext cx="7239000" cy="5216525"/>
          </a:xfrm>
        </p:spPr>
        <p:txBody>
          <a:bodyPr/>
          <a:lstStyle/>
          <a:p>
            <a:pPr eaLnBrk="1" hangingPunct="1"/>
            <a:r>
              <a:rPr lang="en-US" altLang="en-US" dirty="0"/>
              <a:t>What are For-profit CCA?</a:t>
            </a:r>
          </a:p>
          <a:p>
            <a:pPr lvl="2" eaLnBrk="1" hangingPunct="1"/>
            <a:r>
              <a:rPr lang="en-US" altLang="en-US" dirty="0"/>
              <a:t>Companies whose goal is to make money through helping people get out of debt</a:t>
            </a:r>
          </a:p>
          <a:p>
            <a:pPr lvl="1" eaLnBrk="1" hangingPunct="1"/>
            <a:r>
              <a:rPr lang="en-US" altLang="en-US" dirty="0"/>
              <a:t>How do they work?</a:t>
            </a:r>
          </a:p>
          <a:p>
            <a:pPr lvl="2" eaLnBrk="1" hangingPunct="1"/>
            <a:r>
              <a:rPr lang="en-US" altLang="en-US" dirty="0"/>
              <a:t>Consolidate debt into a single loan with a lower rate. Get homeowners into a interest-only home loan and use the excess cash to pay down debt. </a:t>
            </a:r>
          </a:p>
          <a:p>
            <a:pPr lvl="3" eaLnBrk="1" hangingPunct="1"/>
            <a:r>
              <a:rPr lang="en-US" altLang="en-US" dirty="0"/>
              <a:t>Work with creditors to reduce the interest rate of certain types of loans, especially credit cards.  </a:t>
            </a:r>
          </a:p>
          <a:p>
            <a:pPr lvl="3" eaLnBrk="1" hangingPunct="1"/>
            <a:r>
              <a:rPr lang="en-US" altLang="en-US" dirty="0"/>
              <a:t>They get rebates, make money on loan origination and fees, and/or charge retainer fees upfront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6467">
                                            <p:txEl>
                                              <p:pRg st="0" end="0"/>
                                            </p:txEl>
                                          </p:spTgt>
                                        </p:tgtEl>
                                        <p:attrNameLst>
                                          <p:attrName>style.visibility</p:attrName>
                                        </p:attrNameLst>
                                      </p:cBhvr>
                                      <p:to>
                                        <p:strVal val="visible"/>
                                      </p:to>
                                    </p:set>
                                    <p:anim calcmode="lin" valueType="num">
                                      <p:cBhvr additive="base">
                                        <p:cTn id="7" dur="500" fill="hold"/>
                                        <p:tgtEl>
                                          <p:spTgt spid="446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6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6467">
                                            <p:txEl>
                                              <p:pRg st="1" end="1"/>
                                            </p:txEl>
                                          </p:spTgt>
                                        </p:tgtEl>
                                        <p:attrNameLst>
                                          <p:attrName>style.visibility</p:attrName>
                                        </p:attrNameLst>
                                      </p:cBhvr>
                                      <p:to>
                                        <p:strVal val="visible"/>
                                      </p:to>
                                    </p:set>
                                    <p:anim calcmode="lin" valueType="num">
                                      <p:cBhvr additive="base">
                                        <p:cTn id="13" dur="500" fill="hold"/>
                                        <p:tgtEl>
                                          <p:spTgt spid="4464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64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6467">
                                            <p:txEl>
                                              <p:pRg st="2" end="2"/>
                                            </p:txEl>
                                          </p:spTgt>
                                        </p:tgtEl>
                                        <p:attrNameLst>
                                          <p:attrName>style.visibility</p:attrName>
                                        </p:attrNameLst>
                                      </p:cBhvr>
                                      <p:to>
                                        <p:strVal val="visible"/>
                                      </p:to>
                                    </p:set>
                                    <p:anim calcmode="lin" valueType="num">
                                      <p:cBhvr additive="base">
                                        <p:cTn id="17" dur="500" fill="hold"/>
                                        <p:tgtEl>
                                          <p:spTgt spid="4464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64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6467">
                                            <p:txEl>
                                              <p:pRg st="3" end="3"/>
                                            </p:txEl>
                                          </p:spTgt>
                                        </p:tgtEl>
                                        <p:attrNameLst>
                                          <p:attrName>style.visibility</p:attrName>
                                        </p:attrNameLst>
                                      </p:cBhvr>
                                      <p:to>
                                        <p:strVal val="visible"/>
                                      </p:to>
                                    </p:set>
                                    <p:anim calcmode="lin" valueType="num">
                                      <p:cBhvr additive="base">
                                        <p:cTn id="21" dur="500" fill="hold"/>
                                        <p:tgtEl>
                                          <p:spTgt spid="4464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64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6467">
                                            <p:txEl>
                                              <p:pRg st="4" end="4"/>
                                            </p:txEl>
                                          </p:spTgt>
                                        </p:tgtEl>
                                        <p:attrNameLst>
                                          <p:attrName>style.visibility</p:attrName>
                                        </p:attrNameLst>
                                      </p:cBhvr>
                                      <p:to>
                                        <p:strVal val="visible"/>
                                      </p:to>
                                    </p:set>
                                    <p:anim calcmode="lin" valueType="num">
                                      <p:cBhvr additive="base">
                                        <p:cTn id="25" dur="500" fill="hold"/>
                                        <p:tgtEl>
                                          <p:spTgt spid="4464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64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6467">
                                            <p:txEl>
                                              <p:pRg st="5" end="5"/>
                                            </p:txEl>
                                          </p:spTgt>
                                        </p:tgtEl>
                                        <p:attrNameLst>
                                          <p:attrName>style.visibility</p:attrName>
                                        </p:attrNameLst>
                                      </p:cBhvr>
                                      <p:to>
                                        <p:strVal val="visible"/>
                                      </p:to>
                                    </p:set>
                                    <p:anim calcmode="lin" valueType="num">
                                      <p:cBhvr additive="base">
                                        <p:cTn id="29" dur="500" fill="hold"/>
                                        <p:tgtEl>
                                          <p:spTgt spid="4464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64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02AAB1C-7762-4356-9884-9F89B123B3AF}"/>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Your Personal Financial Plan</a:t>
            </a:r>
          </a:p>
        </p:txBody>
      </p:sp>
      <p:sp>
        <p:nvSpPr>
          <p:cNvPr id="6148" name="Rectangle 3">
            <a:extLst>
              <a:ext uri="{FF2B5EF4-FFF2-40B4-BE49-F238E27FC236}">
                <a16:creationId xmlns:a16="http://schemas.microsoft.com/office/drawing/2014/main" id="{462787C3-5688-4C46-B880-B48DC2105BC1}"/>
              </a:ext>
            </a:extLst>
          </p:cNvPr>
          <p:cNvSpPr>
            <a:spLocks noGrp="1" noChangeArrowheads="1"/>
          </p:cNvSpPr>
          <p:nvPr>
            <p:ph idx="1"/>
          </p:nvPr>
        </p:nvSpPr>
        <p:spPr>
          <a:xfrm>
            <a:off x="914400" y="1600200"/>
            <a:ext cx="7277100" cy="4914900"/>
          </a:xfrm>
        </p:spPr>
        <p:txBody>
          <a:bodyPr/>
          <a:lstStyle/>
          <a:p>
            <a:pPr marL="609600" indent="-609600" eaLnBrk="1" hangingPunct="1">
              <a:buFont typeface="Wingdings" panose="05000000000000000000" pitchFamily="2" charset="2"/>
              <a:buNone/>
            </a:pPr>
            <a:r>
              <a:rPr lang="en-US" altLang="en-US" dirty="0"/>
              <a:t>IX.  Student/Consumer Loans and Debt Reduction? </a:t>
            </a:r>
            <a:r>
              <a:rPr lang="en-US" altLang="en-US" sz="2400" dirty="0"/>
              <a:t>(</a:t>
            </a:r>
            <a:r>
              <a:rPr lang="en-US" altLang="en-US" sz="2400" u="sng" dirty="0">
                <a:hlinkClick r:id="rId2"/>
              </a:rPr>
              <a:t>Loans and Debt Template</a:t>
            </a:r>
            <a:r>
              <a:rPr lang="en-US" altLang="en-US" sz="2400" dirty="0"/>
              <a:t> LT01-08)</a:t>
            </a:r>
            <a:endParaRPr lang="en-US" altLang="en-US" sz="2000" dirty="0"/>
          </a:p>
          <a:p>
            <a:pPr marL="990600" lvl="1" indent="-533400" eaLnBrk="1" hangingPunct="1"/>
            <a:r>
              <a:rPr lang="en-US" altLang="en-US" dirty="0"/>
              <a:t>What is your vision for consumer/student loans and debt outstanding?</a:t>
            </a:r>
          </a:p>
          <a:p>
            <a:pPr marL="990600" lvl="1" indent="-533400" eaLnBrk="1" hangingPunct="1"/>
            <a:r>
              <a:rPr lang="en-US" altLang="en-US" dirty="0"/>
              <a:t>What are your goals and your current situation?</a:t>
            </a:r>
          </a:p>
          <a:p>
            <a:pPr marL="1390650" lvl="2" indent="-533400" eaLnBrk="1" hangingPunct="1"/>
            <a:r>
              <a:rPr lang="en-US" altLang="en-US" dirty="0"/>
              <a:t>What is your current debt situation with interest rates, costs, and other fees?</a:t>
            </a:r>
            <a:endParaRPr lang="en-US" altLang="en-US" sz="2400" dirty="0"/>
          </a:p>
          <a:p>
            <a:pPr marL="990600" lvl="1" indent="-533400" eaLnBrk="1" hangingPunct="1"/>
            <a:r>
              <a:rPr lang="en-US" altLang="en-US" dirty="0"/>
              <a:t>What are your plans and strategies for consumer, student, and other debt?</a:t>
            </a:r>
          </a:p>
          <a:p>
            <a:pPr marL="990600" lvl="1" indent="-533400" eaLnBrk="1" hangingPunct="1"/>
            <a:r>
              <a:rPr lang="en-US" altLang="en-US" dirty="0"/>
              <a:t>If in debt, what is your debt reduction strategy and views on future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985F8806-0460-4DDC-8215-FDC1DD5A07E0}"/>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Counseling: For-profit CCAs </a:t>
            </a:r>
            <a:r>
              <a:rPr lang="en-US" altLang="en-US" sz="1800"/>
              <a:t>(continued)</a:t>
            </a:r>
          </a:p>
        </p:txBody>
      </p:sp>
      <p:sp>
        <p:nvSpPr>
          <p:cNvPr id="447491" name="Rectangle 3">
            <a:extLst>
              <a:ext uri="{FF2B5EF4-FFF2-40B4-BE49-F238E27FC236}">
                <a16:creationId xmlns:a16="http://schemas.microsoft.com/office/drawing/2014/main" id="{8673CB40-D2E8-4921-BD10-98A206D56186}"/>
              </a:ext>
            </a:extLst>
          </p:cNvPr>
          <p:cNvSpPr>
            <a:spLocks noGrp="1" noChangeArrowheads="1"/>
          </p:cNvSpPr>
          <p:nvPr>
            <p:ph idx="1"/>
          </p:nvPr>
        </p:nvSpPr>
        <p:spPr>
          <a:xfrm>
            <a:off x="933450" y="1600200"/>
            <a:ext cx="7277100" cy="4114800"/>
          </a:xfrm>
        </p:spPr>
        <p:txBody>
          <a:bodyPr/>
          <a:lstStyle/>
          <a:p>
            <a:pPr eaLnBrk="1" hangingPunct="1"/>
            <a:r>
              <a:rPr lang="en-US" altLang="en-US"/>
              <a:t>Questions to ask:</a:t>
            </a:r>
          </a:p>
          <a:p>
            <a:pPr lvl="1" eaLnBrk="1" hangingPunct="1"/>
            <a:r>
              <a:rPr lang="en-US" altLang="en-US"/>
              <a:t>What type of  loans will they help you work with?</a:t>
            </a:r>
          </a:p>
          <a:p>
            <a:pPr lvl="1" eaLnBrk="1" hangingPunct="1"/>
            <a:r>
              <a:rPr lang="en-US" altLang="en-US"/>
              <a:t>How much will it cost me?</a:t>
            </a:r>
          </a:p>
          <a:p>
            <a:pPr lvl="1" eaLnBrk="1" hangingPunct="1"/>
            <a:r>
              <a:rPr lang="en-US" altLang="en-US"/>
              <a:t>How do they make their money?</a:t>
            </a:r>
          </a:p>
          <a:p>
            <a:pPr lvl="1" eaLnBrk="1" hangingPunct="1"/>
            <a:r>
              <a:rPr lang="en-US" altLang="en-US"/>
              <a:t>When do they get paid?</a:t>
            </a:r>
          </a:p>
          <a:p>
            <a:pPr lvl="1" eaLnBrk="1" hangingPunct="1"/>
            <a:r>
              <a:rPr lang="en-US" altLang="en-US"/>
              <a:t>What is the monthly management fee?  Is it tax deductible?</a:t>
            </a:r>
          </a:p>
          <a:p>
            <a:pPr lvl="1" eaLnBrk="1" hangingPunct="1"/>
            <a:r>
              <a:rPr lang="en-US" altLang="en-US"/>
              <a:t>How long will I be in your program?  (it should never be longer than 5 years)</a:t>
            </a:r>
          </a:p>
          <a:p>
            <a:pPr lvl="1" eaLnBrk="1" hangingPunct="1"/>
            <a:r>
              <a:rPr lang="en-US" altLang="en-US"/>
              <a:t>How much will I be paying each month? (generally, it is taken from a checking or savings account)</a:t>
            </a:r>
          </a:p>
          <a:p>
            <a:pPr lvl="1" eaLnBrk="1" hangingPunct="1"/>
            <a:r>
              <a:rPr lang="en-US" altLang="en-US"/>
              <a:t>Will I talk only with one person or many people?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7491">
                                            <p:txEl>
                                              <p:pRg st="0" end="0"/>
                                            </p:txEl>
                                          </p:spTgt>
                                        </p:tgtEl>
                                        <p:attrNameLst>
                                          <p:attrName>style.visibility</p:attrName>
                                        </p:attrNameLst>
                                      </p:cBhvr>
                                      <p:to>
                                        <p:strVal val="visible"/>
                                      </p:to>
                                    </p:set>
                                    <p:anim calcmode="lin" valueType="num">
                                      <p:cBhvr additive="base">
                                        <p:cTn id="7" dur="500" fill="hold"/>
                                        <p:tgtEl>
                                          <p:spTgt spid="447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7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7491">
                                            <p:txEl>
                                              <p:pRg st="1" end="1"/>
                                            </p:txEl>
                                          </p:spTgt>
                                        </p:tgtEl>
                                        <p:attrNameLst>
                                          <p:attrName>style.visibility</p:attrName>
                                        </p:attrNameLst>
                                      </p:cBhvr>
                                      <p:to>
                                        <p:strVal val="visible"/>
                                      </p:to>
                                    </p:set>
                                    <p:anim calcmode="lin" valueType="num">
                                      <p:cBhvr additive="base">
                                        <p:cTn id="13" dur="500" fill="hold"/>
                                        <p:tgtEl>
                                          <p:spTgt spid="4474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74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7491">
                                            <p:txEl>
                                              <p:pRg st="2" end="2"/>
                                            </p:txEl>
                                          </p:spTgt>
                                        </p:tgtEl>
                                        <p:attrNameLst>
                                          <p:attrName>style.visibility</p:attrName>
                                        </p:attrNameLst>
                                      </p:cBhvr>
                                      <p:to>
                                        <p:strVal val="visible"/>
                                      </p:to>
                                    </p:set>
                                    <p:anim calcmode="lin" valueType="num">
                                      <p:cBhvr additive="base">
                                        <p:cTn id="17" dur="500" fill="hold"/>
                                        <p:tgtEl>
                                          <p:spTgt spid="4474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74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7491">
                                            <p:txEl>
                                              <p:pRg st="3" end="3"/>
                                            </p:txEl>
                                          </p:spTgt>
                                        </p:tgtEl>
                                        <p:attrNameLst>
                                          <p:attrName>style.visibility</p:attrName>
                                        </p:attrNameLst>
                                      </p:cBhvr>
                                      <p:to>
                                        <p:strVal val="visible"/>
                                      </p:to>
                                    </p:set>
                                    <p:anim calcmode="lin" valueType="num">
                                      <p:cBhvr additive="base">
                                        <p:cTn id="21" dur="500" fill="hold"/>
                                        <p:tgtEl>
                                          <p:spTgt spid="447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74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7491">
                                            <p:txEl>
                                              <p:pRg st="4" end="4"/>
                                            </p:txEl>
                                          </p:spTgt>
                                        </p:tgtEl>
                                        <p:attrNameLst>
                                          <p:attrName>style.visibility</p:attrName>
                                        </p:attrNameLst>
                                      </p:cBhvr>
                                      <p:to>
                                        <p:strVal val="visible"/>
                                      </p:to>
                                    </p:set>
                                    <p:anim calcmode="lin" valueType="num">
                                      <p:cBhvr additive="base">
                                        <p:cTn id="25" dur="500" fill="hold"/>
                                        <p:tgtEl>
                                          <p:spTgt spid="447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74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7491">
                                            <p:txEl>
                                              <p:pRg st="5" end="5"/>
                                            </p:txEl>
                                          </p:spTgt>
                                        </p:tgtEl>
                                        <p:attrNameLst>
                                          <p:attrName>style.visibility</p:attrName>
                                        </p:attrNameLst>
                                      </p:cBhvr>
                                      <p:to>
                                        <p:strVal val="visible"/>
                                      </p:to>
                                    </p:set>
                                    <p:anim calcmode="lin" valueType="num">
                                      <p:cBhvr additive="base">
                                        <p:cTn id="29" dur="500" fill="hold"/>
                                        <p:tgtEl>
                                          <p:spTgt spid="4474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74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7491">
                                            <p:txEl>
                                              <p:pRg st="6" end="6"/>
                                            </p:txEl>
                                          </p:spTgt>
                                        </p:tgtEl>
                                        <p:attrNameLst>
                                          <p:attrName>style.visibility</p:attrName>
                                        </p:attrNameLst>
                                      </p:cBhvr>
                                      <p:to>
                                        <p:strVal val="visible"/>
                                      </p:to>
                                    </p:set>
                                    <p:anim calcmode="lin" valueType="num">
                                      <p:cBhvr additive="base">
                                        <p:cTn id="33" dur="500" fill="hold"/>
                                        <p:tgtEl>
                                          <p:spTgt spid="4474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74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7491">
                                            <p:txEl>
                                              <p:pRg st="7" end="7"/>
                                            </p:txEl>
                                          </p:spTgt>
                                        </p:tgtEl>
                                        <p:attrNameLst>
                                          <p:attrName>style.visibility</p:attrName>
                                        </p:attrNameLst>
                                      </p:cBhvr>
                                      <p:to>
                                        <p:strVal val="visible"/>
                                      </p:to>
                                    </p:set>
                                    <p:anim calcmode="lin" valueType="num">
                                      <p:cBhvr additive="base">
                                        <p:cTn id="37" dur="500" fill="hold"/>
                                        <p:tgtEl>
                                          <p:spTgt spid="4474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749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7491">
                                            <p:txEl>
                                              <p:pRg st="8" end="8"/>
                                            </p:txEl>
                                          </p:spTgt>
                                        </p:tgtEl>
                                        <p:attrNameLst>
                                          <p:attrName>style.visibility</p:attrName>
                                        </p:attrNameLst>
                                      </p:cBhvr>
                                      <p:to>
                                        <p:strVal val="visible"/>
                                      </p:to>
                                    </p:set>
                                    <p:anim calcmode="lin" valueType="num">
                                      <p:cBhvr additive="base">
                                        <p:cTn id="41" dur="500" fill="hold"/>
                                        <p:tgtEl>
                                          <p:spTgt spid="44749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749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1"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6AD91AAE-FF0E-4F0F-8FBC-F904C231B622}"/>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Counseling: Warning Signs</a:t>
            </a:r>
          </a:p>
        </p:txBody>
      </p:sp>
      <p:sp>
        <p:nvSpPr>
          <p:cNvPr id="448515" name="Rectangle 3">
            <a:extLst>
              <a:ext uri="{FF2B5EF4-FFF2-40B4-BE49-F238E27FC236}">
                <a16:creationId xmlns:a16="http://schemas.microsoft.com/office/drawing/2014/main" id="{3512A331-7FE1-48F6-8334-5F7C39990764}"/>
              </a:ext>
            </a:extLst>
          </p:cNvPr>
          <p:cNvSpPr>
            <a:spLocks noGrp="1" noChangeArrowheads="1"/>
          </p:cNvSpPr>
          <p:nvPr>
            <p:ph idx="1"/>
          </p:nvPr>
        </p:nvSpPr>
        <p:spPr>
          <a:xfrm>
            <a:off x="928688" y="1608138"/>
            <a:ext cx="7286625" cy="4419600"/>
          </a:xfrm>
        </p:spPr>
        <p:txBody>
          <a:bodyPr/>
          <a:lstStyle/>
          <a:p>
            <a:pPr eaLnBrk="1" hangingPunct="1"/>
            <a:r>
              <a:rPr lang="en-US" altLang="en-US" dirty="0"/>
              <a:t>Watch for these warning signs and hang up if you sense these:</a:t>
            </a:r>
          </a:p>
          <a:p>
            <a:pPr lvl="1" eaLnBrk="1" hangingPunct="1"/>
            <a:r>
              <a:rPr lang="en-US" altLang="en-US" dirty="0"/>
              <a:t>High up-front fees</a:t>
            </a:r>
          </a:p>
          <a:p>
            <a:pPr lvl="1" eaLnBrk="1" hangingPunct="1"/>
            <a:r>
              <a:rPr lang="en-US" altLang="en-US" dirty="0"/>
              <a:t>Promises things they cannot deliver (i.e., we promise creditors will cut the principle owed by 50%)</a:t>
            </a:r>
          </a:p>
          <a:p>
            <a:pPr lvl="1" eaLnBrk="1" hangingPunct="1"/>
            <a:r>
              <a:rPr lang="en-US" altLang="en-US" dirty="0"/>
              <a:t>Pressure you to sign up for debt-repayment services the moment you call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8515">
                                            <p:txEl>
                                              <p:pRg st="0" end="0"/>
                                            </p:txEl>
                                          </p:spTgt>
                                        </p:tgtEl>
                                        <p:attrNameLst>
                                          <p:attrName>style.visibility</p:attrName>
                                        </p:attrNameLst>
                                      </p:cBhvr>
                                      <p:to>
                                        <p:strVal val="visible"/>
                                      </p:to>
                                    </p:set>
                                    <p:anim calcmode="lin" valueType="num">
                                      <p:cBhvr additive="base">
                                        <p:cTn id="7" dur="500" fill="hold"/>
                                        <p:tgtEl>
                                          <p:spTgt spid="4485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8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8515">
                                            <p:txEl>
                                              <p:pRg st="1" end="1"/>
                                            </p:txEl>
                                          </p:spTgt>
                                        </p:tgtEl>
                                        <p:attrNameLst>
                                          <p:attrName>style.visibility</p:attrName>
                                        </p:attrNameLst>
                                      </p:cBhvr>
                                      <p:to>
                                        <p:strVal val="visible"/>
                                      </p:to>
                                    </p:set>
                                    <p:anim calcmode="lin" valueType="num">
                                      <p:cBhvr additive="base">
                                        <p:cTn id="13" dur="500" fill="hold"/>
                                        <p:tgtEl>
                                          <p:spTgt spid="448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85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8515">
                                            <p:txEl>
                                              <p:pRg st="2" end="2"/>
                                            </p:txEl>
                                          </p:spTgt>
                                        </p:tgtEl>
                                        <p:attrNameLst>
                                          <p:attrName>style.visibility</p:attrName>
                                        </p:attrNameLst>
                                      </p:cBhvr>
                                      <p:to>
                                        <p:strVal val="visible"/>
                                      </p:to>
                                    </p:set>
                                    <p:anim calcmode="lin" valueType="num">
                                      <p:cBhvr additive="base">
                                        <p:cTn id="17" dur="500" fill="hold"/>
                                        <p:tgtEl>
                                          <p:spTgt spid="4485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85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8515">
                                            <p:txEl>
                                              <p:pRg st="3" end="3"/>
                                            </p:txEl>
                                          </p:spTgt>
                                        </p:tgtEl>
                                        <p:attrNameLst>
                                          <p:attrName>style.visibility</p:attrName>
                                        </p:attrNameLst>
                                      </p:cBhvr>
                                      <p:to>
                                        <p:strVal val="visible"/>
                                      </p:to>
                                    </p:set>
                                    <p:anim calcmode="lin" valueType="num">
                                      <p:cBhvr additive="base">
                                        <p:cTn id="21" dur="500" fill="hold"/>
                                        <p:tgtEl>
                                          <p:spTgt spid="4485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851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5" grpId="0" uiExpand="1"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3747A95C-512A-45F3-BAAC-34EB913279FA}"/>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 Chapter 7</a:t>
            </a:r>
          </a:p>
        </p:txBody>
      </p:sp>
      <p:sp>
        <p:nvSpPr>
          <p:cNvPr id="449539" name="Rectangle 3">
            <a:extLst>
              <a:ext uri="{FF2B5EF4-FFF2-40B4-BE49-F238E27FC236}">
                <a16:creationId xmlns:a16="http://schemas.microsoft.com/office/drawing/2014/main" id="{6938B7F7-05B6-46A9-A9D2-5D0920680D2E}"/>
              </a:ext>
            </a:extLst>
          </p:cNvPr>
          <p:cNvSpPr>
            <a:spLocks noGrp="1" noChangeArrowheads="1"/>
          </p:cNvSpPr>
          <p:nvPr>
            <p:ph idx="1"/>
          </p:nvPr>
        </p:nvSpPr>
        <p:spPr>
          <a:xfrm>
            <a:off x="914400" y="1600200"/>
            <a:ext cx="7315200" cy="5105400"/>
          </a:xfrm>
        </p:spPr>
        <p:txBody>
          <a:bodyPr/>
          <a:lstStyle/>
          <a:p>
            <a:pPr eaLnBrk="1" hangingPunct="1"/>
            <a:r>
              <a:rPr lang="en-US" altLang="en-US"/>
              <a:t>Major types of bankruptcy</a:t>
            </a:r>
          </a:p>
          <a:p>
            <a:pPr lvl="1" eaLnBrk="1" hangingPunct="1"/>
            <a:r>
              <a:rPr lang="en-US" altLang="en-US"/>
              <a:t>Chapter 7:</a:t>
            </a:r>
          </a:p>
          <a:p>
            <a:pPr lvl="2" eaLnBrk="1" hangingPunct="1"/>
            <a:r>
              <a:rPr lang="en-US" altLang="en-US"/>
              <a:t>Liquidates assets and uses them to pay creditors according to precedence in the Bankruptcy Code. </a:t>
            </a:r>
          </a:p>
          <a:p>
            <a:pPr lvl="3" eaLnBrk="1" hangingPunct="1"/>
            <a:r>
              <a:rPr lang="en-US" altLang="en-US"/>
              <a:t>It is the quickest, simplest and the most frequently selected (75%) kind of bankruptcy filing.   Certain debts cannot be waived by Chapter 7 bankruptcy such as child support, student loans, drunk driving fines,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9539">
                                            <p:txEl>
                                              <p:pRg st="0" end="0"/>
                                            </p:txEl>
                                          </p:spTgt>
                                        </p:tgtEl>
                                        <p:attrNameLst>
                                          <p:attrName>style.visibility</p:attrName>
                                        </p:attrNameLst>
                                      </p:cBhvr>
                                      <p:to>
                                        <p:strVal val="visible"/>
                                      </p:to>
                                    </p:set>
                                    <p:anim calcmode="lin" valueType="num">
                                      <p:cBhvr additive="base">
                                        <p:cTn id="7" dur="500" fill="hold"/>
                                        <p:tgtEl>
                                          <p:spTgt spid="449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9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9539">
                                            <p:txEl>
                                              <p:pRg st="1" end="1"/>
                                            </p:txEl>
                                          </p:spTgt>
                                        </p:tgtEl>
                                        <p:attrNameLst>
                                          <p:attrName>style.visibility</p:attrName>
                                        </p:attrNameLst>
                                      </p:cBhvr>
                                      <p:to>
                                        <p:strVal val="visible"/>
                                      </p:to>
                                    </p:set>
                                    <p:anim calcmode="lin" valueType="num">
                                      <p:cBhvr additive="base">
                                        <p:cTn id="13" dur="500" fill="hold"/>
                                        <p:tgtEl>
                                          <p:spTgt spid="449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9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9539">
                                            <p:txEl>
                                              <p:pRg st="2" end="2"/>
                                            </p:txEl>
                                          </p:spTgt>
                                        </p:tgtEl>
                                        <p:attrNameLst>
                                          <p:attrName>style.visibility</p:attrName>
                                        </p:attrNameLst>
                                      </p:cBhvr>
                                      <p:to>
                                        <p:strVal val="visible"/>
                                      </p:to>
                                    </p:set>
                                    <p:anim calcmode="lin" valueType="num">
                                      <p:cBhvr additive="base">
                                        <p:cTn id="17" dur="500" fill="hold"/>
                                        <p:tgtEl>
                                          <p:spTgt spid="449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9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9539">
                                            <p:txEl>
                                              <p:pRg st="3" end="3"/>
                                            </p:txEl>
                                          </p:spTgt>
                                        </p:tgtEl>
                                        <p:attrNameLst>
                                          <p:attrName>style.visibility</p:attrName>
                                        </p:attrNameLst>
                                      </p:cBhvr>
                                      <p:to>
                                        <p:strVal val="visible"/>
                                      </p:to>
                                    </p:set>
                                    <p:anim calcmode="lin" valueType="num">
                                      <p:cBhvr additive="base">
                                        <p:cTn id="21" dur="500" fill="hold"/>
                                        <p:tgtEl>
                                          <p:spTgt spid="449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9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39" grpId="0" uiExpand="1"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1A65F44C-2102-46AF-8CC5-7409E8FDF23E}"/>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 Chapter 13</a:t>
            </a:r>
            <a:r>
              <a:rPr lang="en-US" altLang="en-US" sz="4400" dirty="0"/>
              <a:t> </a:t>
            </a:r>
            <a:r>
              <a:rPr lang="en-US" altLang="en-US" sz="2400" dirty="0"/>
              <a:t>(continued)</a:t>
            </a:r>
            <a:r>
              <a:rPr lang="en-US" altLang="en-US" dirty="0"/>
              <a:t> </a:t>
            </a:r>
          </a:p>
        </p:txBody>
      </p:sp>
      <p:sp>
        <p:nvSpPr>
          <p:cNvPr id="450563" name="Rectangle 3">
            <a:extLst>
              <a:ext uri="{FF2B5EF4-FFF2-40B4-BE49-F238E27FC236}">
                <a16:creationId xmlns:a16="http://schemas.microsoft.com/office/drawing/2014/main" id="{275F9872-B571-45D9-B8F9-F765FE09CCF2}"/>
              </a:ext>
            </a:extLst>
          </p:cNvPr>
          <p:cNvSpPr>
            <a:spLocks noGrp="1" noChangeArrowheads="1"/>
          </p:cNvSpPr>
          <p:nvPr>
            <p:ph idx="1"/>
          </p:nvPr>
        </p:nvSpPr>
        <p:spPr>
          <a:xfrm>
            <a:off x="914400" y="1600200"/>
            <a:ext cx="7315200" cy="4419600"/>
          </a:xfrm>
        </p:spPr>
        <p:txBody>
          <a:bodyPr/>
          <a:lstStyle/>
          <a:p>
            <a:pPr lvl="1" eaLnBrk="1" hangingPunct="1">
              <a:buFont typeface="Wingdings" panose="05000000000000000000" pitchFamily="2" charset="2"/>
              <a:buChar char="ü"/>
            </a:pPr>
            <a:r>
              <a:rPr lang="en-US" altLang="en-US"/>
              <a:t>Chapter 13:</a:t>
            </a:r>
          </a:p>
          <a:p>
            <a:pPr lvl="2" eaLnBrk="1" hangingPunct="1"/>
            <a:r>
              <a:rPr lang="en-US" altLang="en-US"/>
              <a:t>A repayment plan in which the court binds both the debtor and the creditors to terms of repayment. </a:t>
            </a:r>
          </a:p>
          <a:p>
            <a:pPr lvl="3" eaLnBrk="1" hangingPunct="1"/>
            <a:r>
              <a:rPr lang="en-US" altLang="en-US"/>
              <a:t>The debtor retains property and makes regular payments to a trustee out of future income to pay creditors over the life of the bankruptcy plan.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63">
                                            <p:txEl>
                                              <p:pRg st="0" end="0"/>
                                            </p:txEl>
                                          </p:spTgt>
                                        </p:tgtEl>
                                        <p:attrNameLst>
                                          <p:attrName>style.visibility</p:attrName>
                                        </p:attrNameLst>
                                      </p:cBhvr>
                                      <p:to>
                                        <p:strVal val="visible"/>
                                      </p:to>
                                    </p:set>
                                    <p:anim calcmode="lin" valueType="num">
                                      <p:cBhvr additive="base">
                                        <p:cTn id="7" dur="500" fill="hold"/>
                                        <p:tgtEl>
                                          <p:spTgt spid="450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63">
                                            <p:txEl>
                                              <p:pRg st="1" end="1"/>
                                            </p:txEl>
                                          </p:spTgt>
                                        </p:tgtEl>
                                        <p:attrNameLst>
                                          <p:attrName>style.visibility</p:attrName>
                                        </p:attrNameLst>
                                      </p:cBhvr>
                                      <p:to>
                                        <p:strVal val="visible"/>
                                      </p:to>
                                    </p:set>
                                    <p:anim calcmode="lin" valueType="num">
                                      <p:cBhvr additive="base">
                                        <p:cTn id="13" dur="500" fill="hold"/>
                                        <p:tgtEl>
                                          <p:spTgt spid="450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0563">
                                            <p:txEl>
                                              <p:pRg st="2" end="2"/>
                                            </p:txEl>
                                          </p:spTgt>
                                        </p:tgtEl>
                                        <p:attrNameLst>
                                          <p:attrName>style.visibility</p:attrName>
                                        </p:attrNameLst>
                                      </p:cBhvr>
                                      <p:to>
                                        <p:strVal val="visible"/>
                                      </p:to>
                                    </p:set>
                                    <p:anim calcmode="lin" valueType="num">
                                      <p:cBhvr additive="base">
                                        <p:cTn id="17" dur="500" fill="hold"/>
                                        <p:tgtEl>
                                          <p:spTgt spid="450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05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3" grpId="0" uiExpand="1" build="p" bldLvl="3"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FB8B6028-16B4-4E3D-947F-070E669B596B}"/>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a:t>
            </a:r>
            <a:r>
              <a:rPr lang="en-US" altLang="en-US" sz="4000" dirty="0"/>
              <a:t> </a:t>
            </a:r>
            <a:r>
              <a:rPr lang="en-US" altLang="en-US" sz="2000" dirty="0"/>
              <a:t>(continued)</a:t>
            </a:r>
          </a:p>
        </p:txBody>
      </p:sp>
      <p:sp>
        <p:nvSpPr>
          <p:cNvPr id="451587" name="Rectangle 3">
            <a:extLst>
              <a:ext uri="{FF2B5EF4-FFF2-40B4-BE49-F238E27FC236}">
                <a16:creationId xmlns:a16="http://schemas.microsoft.com/office/drawing/2014/main" id="{E567572C-DC25-4113-BB45-D2B0AD086868}"/>
              </a:ext>
            </a:extLst>
          </p:cNvPr>
          <p:cNvSpPr>
            <a:spLocks noGrp="1" noChangeArrowheads="1"/>
          </p:cNvSpPr>
          <p:nvPr>
            <p:ph idx="1"/>
          </p:nvPr>
        </p:nvSpPr>
        <p:spPr>
          <a:xfrm>
            <a:off x="928688" y="1608138"/>
            <a:ext cx="7286625" cy="4419600"/>
          </a:xfrm>
        </p:spPr>
        <p:txBody>
          <a:bodyPr/>
          <a:lstStyle/>
          <a:p>
            <a:pPr eaLnBrk="1" hangingPunct="1"/>
            <a:r>
              <a:rPr lang="en-US" altLang="en-US"/>
              <a:t>Interesting facts on bankruptcy</a:t>
            </a:r>
          </a:p>
          <a:p>
            <a:pPr lvl="1" eaLnBrk="1" hangingPunct="1"/>
            <a:r>
              <a:rPr lang="en-US" altLang="en-US"/>
              <a:t>87% of all bankruptcies are due to 3 events:</a:t>
            </a:r>
          </a:p>
          <a:p>
            <a:pPr lvl="2" eaLnBrk="1" hangingPunct="1"/>
            <a:r>
              <a:rPr lang="en-US" altLang="en-US"/>
              <a:t>Divorce, death, or separation</a:t>
            </a:r>
          </a:p>
          <a:p>
            <a:pPr lvl="2" eaLnBrk="1" hangingPunct="1"/>
            <a:r>
              <a:rPr lang="en-US" altLang="en-US"/>
              <a:t>Unpaid medical expenses</a:t>
            </a:r>
          </a:p>
          <a:p>
            <a:pPr lvl="2" eaLnBrk="1" hangingPunct="1"/>
            <a:r>
              <a:rPr lang="en-US" altLang="en-US"/>
              <a:t>Loss of primary source of employment</a:t>
            </a:r>
          </a:p>
          <a:p>
            <a:pPr lvl="1" eaLnBrk="1" hangingPunct="1"/>
            <a:r>
              <a:rPr lang="en-US" altLang="en-US"/>
              <a:t>Eliminate the likelihood of these events and you reduce substantially your chance of filing bankruptcy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1587">
                                            <p:txEl>
                                              <p:pRg st="0" end="0"/>
                                            </p:txEl>
                                          </p:spTgt>
                                        </p:tgtEl>
                                        <p:attrNameLst>
                                          <p:attrName>style.visibility</p:attrName>
                                        </p:attrNameLst>
                                      </p:cBhvr>
                                      <p:to>
                                        <p:strVal val="visible"/>
                                      </p:to>
                                    </p:set>
                                    <p:anim calcmode="lin" valueType="num">
                                      <p:cBhvr additive="base">
                                        <p:cTn id="7" dur="500" fill="hold"/>
                                        <p:tgtEl>
                                          <p:spTgt spid="451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1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1587">
                                            <p:txEl>
                                              <p:pRg st="1" end="1"/>
                                            </p:txEl>
                                          </p:spTgt>
                                        </p:tgtEl>
                                        <p:attrNameLst>
                                          <p:attrName>style.visibility</p:attrName>
                                        </p:attrNameLst>
                                      </p:cBhvr>
                                      <p:to>
                                        <p:strVal val="visible"/>
                                      </p:to>
                                    </p:set>
                                    <p:anim calcmode="lin" valueType="num">
                                      <p:cBhvr additive="base">
                                        <p:cTn id="13" dur="500" fill="hold"/>
                                        <p:tgtEl>
                                          <p:spTgt spid="451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1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1587">
                                            <p:txEl>
                                              <p:pRg st="2" end="2"/>
                                            </p:txEl>
                                          </p:spTgt>
                                        </p:tgtEl>
                                        <p:attrNameLst>
                                          <p:attrName>style.visibility</p:attrName>
                                        </p:attrNameLst>
                                      </p:cBhvr>
                                      <p:to>
                                        <p:strVal val="visible"/>
                                      </p:to>
                                    </p:set>
                                    <p:anim calcmode="lin" valueType="num">
                                      <p:cBhvr additive="base">
                                        <p:cTn id="17" dur="500" fill="hold"/>
                                        <p:tgtEl>
                                          <p:spTgt spid="451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1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1587">
                                            <p:txEl>
                                              <p:pRg st="3" end="3"/>
                                            </p:txEl>
                                          </p:spTgt>
                                        </p:tgtEl>
                                        <p:attrNameLst>
                                          <p:attrName>style.visibility</p:attrName>
                                        </p:attrNameLst>
                                      </p:cBhvr>
                                      <p:to>
                                        <p:strVal val="visible"/>
                                      </p:to>
                                    </p:set>
                                    <p:anim calcmode="lin" valueType="num">
                                      <p:cBhvr additive="base">
                                        <p:cTn id="21" dur="500" fill="hold"/>
                                        <p:tgtEl>
                                          <p:spTgt spid="451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1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1587">
                                            <p:txEl>
                                              <p:pRg st="4" end="4"/>
                                            </p:txEl>
                                          </p:spTgt>
                                        </p:tgtEl>
                                        <p:attrNameLst>
                                          <p:attrName>style.visibility</p:attrName>
                                        </p:attrNameLst>
                                      </p:cBhvr>
                                      <p:to>
                                        <p:strVal val="visible"/>
                                      </p:to>
                                    </p:set>
                                    <p:anim calcmode="lin" valueType="num">
                                      <p:cBhvr additive="base">
                                        <p:cTn id="25" dur="500" fill="hold"/>
                                        <p:tgtEl>
                                          <p:spTgt spid="451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1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51587">
                                            <p:txEl>
                                              <p:pRg st="5" end="5"/>
                                            </p:txEl>
                                          </p:spTgt>
                                        </p:tgtEl>
                                        <p:attrNameLst>
                                          <p:attrName>style.visibility</p:attrName>
                                        </p:attrNameLst>
                                      </p:cBhvr>
                                      <p:to>
                                        <p:strVal val="visible"/>
                                      </p:to>
                                    </p:set>
                                    <p:anim calcmode="lin" valueType="num">
                                      <p:cBhvr additive="base">
                                        <p:cTn id="29" dur="500" fill="hold"/>
                                        <p:tgtEl>
                                          <p:spTgt spid="451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15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87" grpId="0" uiExpand="1"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7CF22C0-3951-499A-A88E-55B4462C6D31}"/>
              </a:ext>
            </a:extLst>
          </p:cNvPr>
          <p:cNvSpPr>
            <a:spLocks noGrp="1" noChangeArrowheads="1"/>
          </p:cNvSpPr>
          <p:nvPr>
            <p:ph type="title"/>
          </p:nvPr>
        </p:nvSpPr>
        <p:spPr>
          <a:xfrm>
            <a:off x="685800" y="685800"/>
            <a:ext cx="7772400" cy="858838"/>
          </a:xfrm>
        </p:spPr>
        <p:txBody>
          <a:bodyPr/>
          <a:lstStyle/>
          <a:p>
            <a:pPr eaLnBrk="1" hangingPunct="1">
              <a:buFont typeface="Wingdings" panose="05000000000000000000" pitchFamily="2" charset="2"/>
              <a:buNone/>
            </a:pPr>
            <a:r>
              <a:rPr lang="en-US" altLang="en-US"/>
              <a:t>Bankruptcy </a:t>
            </a:r>
            <a:r>
              <a:rPr lang="en-US" altLang="en-US" sz="2000"/>
              <a:t>(continued)</a:t>
            </a:r>
          </a:p>
        </p:txBody>
      </p:sp>
      <p:sp>
        <p:nvSpPr>
          <p:cNvPr id="452611" name="Rectangle 3">
            <a:extLst>
              <a:ext uri="{FF2B5EF4-FFF2-40B4-BE49-F238E27FC236}">
                <a16:creationId xmlns:a16="http://schemas.microsoft.com/office/drawing/2014/main" id="{5356A89C-6D04-4A56-B733-82B14638821A}"/>
              </a:ext>
            </a:extLst>
          </p:cNvPr>
          <p:cNvSpPr>
            <a:spLocks noGrp="1" noChangeArrowheads="1"/>
          </p:cNvSpPr>
          <p:nvPr>
            <p:ph idx="1"/>
          </p:nvPr>
        </p:nvSpPr>
        <p:spPr>
          <a:xfrm>
            <a:off x="914400" y="1600200"/>
            <a:ext cx="7315200" cy="5029200"/>
          </a:xfrm>
        </p:spPr>
        <p:txBody>
          <a:bodyPr/>
          <a:lstStyle/>
          <a:p>
            <a:pPr eaLnBrk="1" hangingPunct="1"/>
            <a:r>
              <a:rPr lang="en-US" altLang="en-US"/>
              <a:t>Questions when thinking about bankruptcy</a:t>
            </a:r>
          </a:p>
          <a:p>
            <a:pPr lvl="1" eaLnBrk="1" hangingPunct="1"/>
            <a:r>
              <a:rPr lang="en-US" altLang="en-US"/>
              <a:t>Is it honest?</a:t>
            </a:r>
          </a:p>
          <a:p>
            <a:pPr lvl="2" eaLnBrk="1" hangingPunct="1"/>
            <a:r>
              <a:rPr lang="en-US" altLang="en-US"/>
              <a:t>Is it just a way to get out of debt legally? </a:t>
            </a:r>
          </a:p>
          <a:p>
            <a:pPr lvl="3" eaLnBrk="1" hangingPunct="1"/>
            <a:r>
              <a:rPr lang="en-US" altLang="en-US"/>
              <a:t>Things that are legal may not be honest.</a:t>
            </a:r>
          </a:p>
          <a:p>
            <a:pPr lvl="3" eaLnBrk="1" hangingPunct="1"/>
            <a:r>
              <a:rPr lang="en-US" altLang="en-US"/>
              <a:t>Remember your integrity is worth more than money</a:t>
            </a:r>
          </a:p>
          <a:p>
            <a:pPr lvl="1" eaLnBrk="1" hangingPunct="1"/>
            <a:r>
              <a:rPr lang="en-US" altLang="en-US"/>
              <a:t>Is it really necessary?</a:t>
            </a:r>
          </a:p>
          <a:p>
            <a:pPr lvl="2" eaLnBrk="1" hangingPunct="1"/>
            <a:r>
              <a:rPr lang="en-US" altLang="en-US"/>
              <a:t>It will remain on your credit report for up to 10 years after you make your last payment</a:t>
            </a:r>
          </a:p>
          <a:p>
            <a:pPr lvl="2" eaLnBrk="1" hangingPunct="1"/>
            <a:r>
              <a:rPr lang="en-US" altLang="en-US"/>
              <a:t>It will hurt your chances to get the credit necessary for the purchase of a home or business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2611">
                                            <p:txEl>
                                              <p:pRg st="0" end="0"/>
                                            </p:txEl>
                                          </p:spTgt>
                                        </p:tgtEl>
                                        <p:attrNameLst>
                                          <p:attrName>style.visibility</p:attrName>
                                        </p:attrNameLst>
                                      </p:cBhvr>
                                      <p:to>
                                        <p:strVal val="visible"/>
                                      </p:to>
                                    </p:set>
                                    <p:anim calcmode="lin" valueType="num">
                                      <p:cBhvr additive="base">
                                        <p:cTn id="7" dur="500" fill="hold"/>
                                        <p:tgtEl>
                                          <p:spTgt spid="4526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26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2611">
                                            <p:txEl>
                                              <p:pRg st="1" end="1"/>
                                            </p:txEl>
                                          </p:spTgt>
                                        </p:tgtEl>
                                        <p:attrNameLst>
                                          <p:attrName>style.visibility</p:attrName>
                                        </p:attrNameLst>
                                      </p:cBhvr>
                                      <p:to>
                                        <p:strVal val="visible"/>
                                      </p:to>
                                    </p:set>
                                    <p:anim calcmode="lin" valueType="num">
                                      <p:cBhvr additive="base">
                                        <p:cTn id="13" dur="500" fill="hold"/>
                                        <p:tgtEl>
                                          <p:spTgt spid="4526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26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2611">
                                            <p:txEl>
                                              <p:pRg st="2" end="2"/>
                                            </p:txEl>
                                          </p:spTgt>
                                        </p:tgtEl>
                                        <p:attrNameLst>
                                          <p:attrName>style.visibility</p:attrName>
                                        </p:attrNameLst>
                                      </p:cBhvr>
                                      <p:to>
                                        <p:strVal val="visible"/>
                                      </p:to>
                                    </p:set>
                                    <p:anim calcmode="lin" valueType="num">
                                      <p:cBhvr additive="base">
                                        <p:cTn id="17" dur="500" fill="hold"/>
                                        <p:tgtEl>
                                          <p:spTgt spid="4526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26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2611">
                                            <p:txEl>
                                              <p:pRg st="3" end="3"/>
                                            </p:txEl>
                                          </p:spTgt>
                                        </p:tgtEl>
                                        <p:attrNameLst>
                                          <p:attrName>style.visibility</p:attrName>
                                        </p:attrNameLst>
                                      </p:cBhvr>
                                      <p:to>
                                        <p:strVal val="visible"/>
                                      </p:to>
                                    </p:set>
                                    <p:anim calcmode="lin" valueType="num">
                                      <p:cBhvr additive="base">
                                        <p:cTn id="21" dur="500" fill="hold"/>
                                        <p:tgtEl>
                                          <p:spTgt spid="4526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26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2611">
                                            <p:txEl>
                                              <p:pRg st="4" end="4"/>
                                            </p:txEl>
                                          </p:spTgt>
                                        </p:tgtEl>
                                        <p:attrNameLst>
                                          <p:attrName>style.visibility</p:attrName>
                                        </p:attrNameLst>
                                      </p:cBhvr>
                                      <p:to>
                                        <p:strVal val="visible"/>
                                      </p:to>
                                    </p:set>
                                    <p:anim calcmode="lin" valueType="num">
                                      <p:cBhvr additive="base">
                                        <p:cTn id="25" dur="500" fill="hold"/>
                                        <p:tgtEl>
                                          <p:spTgt spid="4526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26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52611">
                                            <p:txEl>
                                              <p:pRg st="5" end="5"/>
                                            </p:txEl>
                                          </p:spTgt>
                                        </p:tgtEl>
                                        <p:attrNameLst>
                                          <p:attrName>style.visibility</p:attrName>
                                        </p:attrNameLst>
                                      </p:cBhvr>
                                      <p:to>
                                        <p:strVal val="visible"/>
                                      </p:to>
                                    </p:set>
                                    <p:anim calcmode="lin" valueType="num">
                                      <p:cBhvr additive="base">
                                        <p:cTn id="29" dur="500" fill="hold"/>
                                        <p:tgtEl>
                                          <p:spTgt spid="4526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26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52611">
                                            <p:txEl>
                                              <p:pRg st="6" end="6"/>
                                            </p:txEl>
                                          </p:spTgt>
                                        </p:tgtEl>
                                        <p:attrNameLst>
                                          <p:attrName>style.visibility</p:attrName>
                                        </p:attrNameLst>
                                      </p:cBhvr>
                                      <p:to>
                                        <p:strVal val="visible"/>
                                      </p:to>
                                    </p:set>
                                    <p:anim calcmode="lin" valueType="num">
                                      <p:cBhvr additive="base">
                                        <p:cTn id="33" dur="500" fill="hold"/>
                                        <p:tgtEl>
                                          <p:spTgt spid="4526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5261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52611">
                                            <p:txEl>
                                              <p:pRg st="7" end="7"/>
                                            </p:txEl>
                                          </p:spTgt>
                                        </p:tgtEl>
                                        <p:attrNameLst>
                                          <p:attrName>style.visibility</p:attrName>
                                        </p:attrNameLst>
                                      </p:cBhvr>
                                      <p:to>
                                        <p:strVal val="visible"/>
                                      </p:to>
                                    </p:set>
                                    <p:anim calcmode="lin" valueType="num">
                                      <p:cBhvr additive="base">
                                        <p:cTn id="37" dur="500" fill="hold"/>
                                        <p:tgtEl>
                                          <p:spTgt spid="45261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26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uiExpand="1"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CD4FDFE9-411C-4D0A-AE6E-7B699539F905}"/>
              </a:ext>
            </a:extLst>
          </p:cNvPr>
          <p:cNvSpPr>
            <a:spLocks noGrp="1" noChangeArrowheads="1"/>
          </p:cNvSpPr>
          <p:nvPr>
            <p:ph type="title"/>
          </p:nvPr>
        </p:nvSpPr>
        <p:spPr>
          <a:xfrm>
            <a:off x="608013" y="533400"/>
            <a:ext cx="7772400" cy="914400"/>
          </a:xfrm>
        </p:spPr>
        <p:txBody>
          <a:bodyPr/>
          <a:lstStyle/>
          <a:p>
            <a:pPr eaLnBrk="1" hangingPunct="1">
              <a:buFont typeface="Wingdings" panose="05000000000000000000" pitchFamily="2" charset="2"/>
              <a:buNone/>
            </a:pPr>
            <a:r>
              <a:rPr lang="en-US" altLang="en-US"/>
              <a:t>Bankruptcy</a:t>
            </a:r>
            <a:r>
              <a:rPr lang="en-US" altLang="en-US" sz="4000"/>
              <a:t> </a:t>
            </a:r>
            <a:r>
              <a:rPr lang="en-US" altLang="en-US" sz="2400"/>
              <a:t>(continued)</a:t>
            </a:r>
          </a:p>
        </p:txBody>
      </p:sp>
      <p:sp>
        <p:nvSpPr>
          <p:cNvPr id="453635" name="Rectangle 3">
            <a:extLst>
              <a:ext uri="{FF2B5EF4-FFF2-40B4-BE49-F238E27FC236}">
                <a16:creationId xmlns:a16="http://schemas.microsoft.com/office/drawing/2014/main" id="{FD836709-105E-4331-A1D1-3AA735F12598}"/>
              </a:ext>
            </a:extLst>
          </p:cNvPr>
          <p:cNvSpPr>
            <a:spLocks noGrp="1" noChangeArrowheads="1"/>
          </p:cNvSpPr>
          <p:nvPr>
            <p:ph idx="1"/>
          </p:nvPr>
        </p:nvSpPr>
        <p:spPr>
          <a:xfrm>
            <a:off x="419100" y="1600200"/>
            <a:ext cx="8420100" cy="5334000"/>
          </a:xfrm>
        </p:spPr>
        <p:txBody>
          <a:bodyPr/>
          <a:lstStyle/>
          <a:p>
            <a:pPr eaLnBrk="1" hangingPunct="1">
              <a:lnSpc>
                <a:spcPct val="80000"/>
              </a:lnSpc>
              <a:buFont typeface="Wingdings" panose="05000000000000000000" pitchFamily="2" charset="2"/>
              <a:buNone/>
            </a:pPr>
            <a:r>
              <a:rPr lang="en-US" altLang="en-US" sz="2200" dirty="0"/>
              <a:t>L. </a:t>
            </a:r>
            <a:r>
              <a:rPr lang="en-US" altLang="en-US" sz="2200" dirty="0" err="1"/>
              <a:t>Aldin</a:t>
            </a:r>
            <a:r>
              <a:rPr lang="en-US" altLang="en-US" sz="2200" dirty="0"/>
              <a:t> Porter said:</a:t>
            </a:r>
          </a:p>
          <a:p>
            <a:pPr eaLnBrk="1" hangingPunct="1">
              <a:lnSpc>
                <a:spcPct val="90000"/>
              </a:lnSpc>
              <a:buFont typeface="Wingdings" panose="05000000000000000000" pitchFamily="2" charset="2"/>
              <a:buNone/>
            </a:pPr>
            <a:r>
              <a:rPr lang="en-US" altLang="en-US" sz="2200" dirty="0"/>
              <a:t>	Utah is the number-two state in the nation "for per-capita bankruptcy filings“. . . What an indictment of those of us who live in Utah! . . . Our bankruptcy law is on the books for the rare occasion when true disaster strikes a family, and none of us would take away that protection. But I'll also tell you it cannot function as it ought in a society with overextended and, frankly, somewhat dishonest people. The editorial goes on to suggest that the majority [in Utah] are not using chapter 13, [which] permits the applicant to repay his debts over a longer period of time. . . Instead, [60%] applied for chapter 7, which permits one to break his promises . . . and walk away from his debts, leaving his obligations forever unpaid. . . There is a question asked of those who seek a temple recommend that deals with honesty. I sincerely hope that those who have taken unfair advantage of this just and proper law don't carry a temple recommend and feel that they're absolved from responsibilities (Devotional address given February 4, 2001 at BYU).</a:t>
            </a:r>
          </a:p>
          <a:p>
            <a:pPr eaLnBrk="1" hangingPunct="1">
              <a:lnSpc>
                <a:spcPct val="80000"/>
              </a:lnSpc>
            </a:pPr>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3635">
                                            <p:txEl>
                                              <p:pRg st="0" end="0"/>
                                            </p:txEl>
                                          </p:spTgt>
                                        </p:tgtEl>
                                        <p:attrNameLst>
                                          <p:attrName>style.visibility</p:attrName>
                                        </p:attrNameLst>
                                      </p:cBhvr>
                                      <p:to>
                                        <p:strVal val="visible"/>
                                      </p:to>
                                    </p:set>
                                    <p:anim calcmode="lin" valueType="num">
                                      <p:cBhvr additive="base">
                                        <p:cTn id="7" dur="500" fill="hold"/>
                                        <p:tgtEl>
                                          <p:spTgt spid="453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36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3635">
                                            <p:txEl>
                                              <p:pRg st="1" end="1"/>
                                            </p:txEl>
                                          </p:spTgt>
                                        </p:tgtEl>
                                        <p:attrNameLst>
                                          <p:attrName>style.visibility</p:attrName>
                                        </p:attrNameLst>
                                      </p:cBhvr>
                                      <p:to>
                                        <p:strVal val="visible"/>
                                      </p:to>
                                    </p:set>
                                    <p:anim calcmode="lin" valueType="num">
                                      <p:cBhvr additive="base">
                                        <p:cTn id="13" dur="500" fill="hold"/>
                                        <p:tgtEl>
                                          <p:spTgt spid="4536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36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5" grpId="0" uiExpand="1" build="p" bldLvl="3"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3BAFEFD8-4A2D-4ECA-9CFD-E86696F1C820}"/>
              </a:ext>
            </a:extLst>
          </p:cNvPr>
          <p:cNvSpPr>
            <a:spLocks noGrp="1" noChangeArrowheads="1"/>
          </p:cNvSpPr>
          <p:nvPr>
            <p:ph type="title"/>
          </p:nvPr>
        </p:nvSpPr>
        <p:spPr/>
        <p:txBody>
          <a:bodyPr/>
          <a:lstStyle/>
          <a:p>
            <a:r>
              <a:rPr lang="en-US" altLang="en-US" dirty="0"/>
              <a:t>C. Understand and Create you </a:t>
            </a:r>
            <a:br>
              <a:rPr lang="en-US" altLang="en-US" dirty="0"/>
            </a:br>
            <a:r>
              <a:rPr lang="en-US" altLang="en-US" dirty="0"/>
              <a:t>Consumer Loan and Debt Plan</a:t>
            </a:r>
          </a:p>
        </p:txBody>
      </p:sp>
      <p:sp>
        <p:nvSpPr>
          <p:cNvPr id="45059" name="Content Placeholder 2">
            <a:extLst>
              <a:ext uri="{FF2B5EF4-FFF2-40B4-BE49-F238E27FC236}">
                <a16:creationId xmlns:a16="http://schemas.microsoft.com/office/drawing/2014/main" id="{C27341F2-CF18-4046-9072-422B890FCE60}"/>
              </a:ext>
            </a:extLst>
          </p:cNvPr>
          <p:cNvSpPr>
            <a:spLocks noGrp="1" noChangeArrowheads="1"/>
          </p:cNvSpPr>
          <p:nvPr>
            <p:ph idx="1"/>
          </p:nvPr>
        </p:nvSpPr>
        <p:spPr>
          <a:xfrm>
            <a:off x="928688" y="1608138"/>
            <a:ext cx="7286625" cy="4419600"/>
          </a:xfrm>
        </p:spPr>
        <p:txBody>
          <a:bodyPr/>
          <a:lstStyle/>
          <a:p>
            <a:r>
              <a:rPr lang="en-US" altLang="en-US" dirty="0"/>
              <a:t>If you are out of debt, we are pleased and impressed.  It is not an easy thing</a:t>
            </a:r>
          </a:p>
          <a:p>
            <a:pPr lvl="1"/>
            <a:r>
              <a:rPr lang="en-US" altLang="en-US" dirty="0"/>
              <a:t>For those in debt, your Consumer Loans and Debt Plan will consist of four areas:</a:t>
            </a:r>
          </a:p>
          <a:p>
            <a:pPr lvl="2"/>
            <a:r>
              <a:rPr lang="en-US" altLang="en-US" dirty="0"/>
              <a:t>Consumer loans (including auto loans)</a:t>
            </a:r>
          </a:p>
          <a:p>
            <a:pPr lvl="2"/>
            <a:r>
              <a:rPr lang="en-US" altLang="en-US" dirty="0"/>
              <a:t>Student loans</a:t>
            </a:r>
          </a:p>
          <a:p>
            <a:pPr lvl="2"/>
            <a:r>
              <a:rPr lang="en-US" altLang="en-US" dirty="0"/>
              <a:t>Other debt</a:t>
            </a:r>
          </a:p>
          <a:p>
            <a:pPr lvl="2"/>
            <a:r>
              <a:rPr lang="en-US" altLang="en-US" dirty="0"/>
              <a:t>Debt reduction strategies (if in debt)</a:t>
            </a:r>
          </a:p>
          <a:p>
            <a:pPr lvl="2"/>
            <a:r>
              <a:rPr lang="en-US" altLang="en-US" dirty="0"/>
              <a:t>Views on future debt</a:t>
            </a:r>
          </a:p>
          <a:p>
            <a:pPr lvl="2"/>
            <a:endParaRPr lang="en-US" altLang="en-US" dirty="0"/>
          </a:p>
          <a:p>
            <a:pPr lvl="2"/>
            <a:endParaRPr lang="en-US" altLang="en-US" dirty="0"/>
          </a:p>
          <a:p>
            <a:pPr lvl="1"/>
            <a:endParaRPr lang="en-US" altLang="en-US" dirty="0"/>
          </a:p>
          <a:p>
            <a:pPr lvl="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FD601D28-A3D3-45C7-952E-F55D5DCE5B0B}"/>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6083" name="Content Placeholder 2">
            <a:extLst>
              <a:ext uri="{FF2B5EF4-FFF2-40B4-BE49-F238E27FC236}">
                <a16:creationId xmlns:a16="http://schemas.microsoft.com/office/drawing/2014/main" id="{94C25E2B-C0D4-48D2-8C00-420E38EFA3CF}"/>
              </a:ext>
            </a:extLst>
          </p:cNvPr>
          <p:cNvSpPr>
            <a:spLocks noGrp="1" noChangeArrowheads="1"/>
          </p:cNvSpPr>
          <p:nvPr>
            <p:ph idx="1"/>
          </p:nvPr>
        </p:nvSpPr>
        <p:spPr>
          <a:xfrm>
            <a:off x="928688" y="1608138"/>
            <a:ext cx="7286625" cy="4419600"/>
          </a:xfrm>
        </p:spPr>
        <p:txBody>
          <a:bodyPr/>
          <a:lstStyle/>
          <a:p>
            <a:r>
              <a:rPr lang="en-US" altLang="en-US" dirty="0"/>
              <a:t>Start with your views on debt.  What are they?</a:t>
            </a:r>
          </a:p>
          <a:p>
            <a:pPr marL="457200" lvl="1" indent="0">
              <a:buNone/>
            </a:pPr>
            <a:r>
              <a:rPr lang="en-US" altLang="en-US" sz="2200" i="1" dirty="0"/>
              <a:t>Views on Debt</a:t>
            </a:r>
          </a:p>
          <a:p>
            <a:pPr lvl="1"/>
            <a:r>
              <a:rPr lang="en-US" altLang="en-US" sz="2200" dirty="0"/>
              <a:t>I will keep an emergency fund of 3-6 months at all times.  When I use these, I will repay them in 6 months</a:t>
            </a:r>
          </a:p>
          <a:p>
            <a:pPr lvl="1"/>
            <a:r>
              <a:rPr lang="en-US" altLang="en-US" sz="2200" dirty="0"/>
              <a:t>I will avoid debt except for a home and education, and will pay cash for all transportation purchases and toys</a:t>
            </a:r>
          </a:p>
          <a:p>
            <a:pPr lvl="1"/>
            <a:r>
              <a:rPr lang="en-US" altLang="en-US" sz="2200" dirty="0"/>
              <a:t>I may need to borrow for my first car.  If so, I will pay it off within 3 years and pay cash for all future vehicles</a:t>
            </a:r>
          </a:p>
          <a:p>
            <a:pPr lvl="1"/>
            <a:r>
              <a:rPr lang="en-US" altLang="en-US" sz="2200" dirty="0"/>
              <a:t>I will save money for my children’s education and missions by saving $20 per child per month so I will not need to go into debt for these things</a:t>
            </a:r>
          </a:p>
          <a:p>
            <a:pPr lvl="1"/>
            <a:r>
              <a:rPr lang="en-US" altLang="en-US" sz="2200" dirty="0"/>
              <a:t>I will save 20% of my income and will invest wisely.  I will get the company match, save 15% of my income for retirement. I will not borrow against my 401k!</a:t>
            </a:r>
          </a:p>
          <a:p>
            <a:pPr lvl="1"/>
            <a:endParaRPr lang="en-US" altLang="en-US" sz="2200" dirty="0"/>
          </a:p>
        </p:txBody>
      </p:sp>
    </p:spTree>
    <p:extLst>
      <p:ext uri="{BB962C8B-B14F-4D97-AF65-F5344CB8AC3E}">
        <p14:creationId xmlns:p14="http://schemas.microsoft.com/office/powerpoint/2010/main" val="963954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08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FD601D28-A3D3-45C7-952E-F55D5DCE5B0B}"/>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6083" name="Content Placeholder 2">
            <a:extLst>
              <a:ext uri="{FF2B5EF4-FFF2-40B4-BE49-F238E27FC236}">
                <a16:creationId xmlns:a16="http://schemas.microsoft.com/office/drawing/2014/main" id="{94C25E2B-C0D4-48D2-8C00-420E38EFA3CF}"/>
              </a:ext>
            </a:extLst>
          </p:cNvPr>
          <p:cNvSpPr>
            <a:spLocks noGrp="1" noChangeArrowheads="1"/>
          </p:cNvSpPr>
          <p:nvPr>
            <p:ph idx="1"/>
          </p:nvPr>
        </p:nvSpPr>
        <p:spPr>
          <a:xfrm>
            <a:off x="928688" y="1608138"/>
            <a:ext cx="7453312" cy="4419600"/>
          </a:xfrm>
        </p:spPr>
        <p:txBody>
          <a:bodyPr/>
          <a:lstStyle/>
          <a:p>
            <a:r>
              <a:rPr lang="en-US" altLang="en-US" dirty="0"/>
              <a:t>Vision</a:t>
            </a:r>
          </a:p>
          <a:p>
            <a:pPr lvl="1"/>
            <a:r>
              <a:rPr lang="en-US" altLang="en-US" dirty="0"/>
              <a:t>From your “Plan for Life”</a:t>
            </a:r>
          </a:p>
          <a:p>
            <a:r>
              <a:rPr lang="en-US" altLang="en-US" dirty="0"/>
              <a:t>Goals</a:t>
            </a:r>
          </a:p>
          <a:p>
            <a:pPr lvl="1"/>
            <a:r>
              <a:rPr lang="en-US" altLang="en-US" dirty="0"/>
              <a:t>We will always live on a budget and save 20%</a:t>
            </a:r>
          </a:p>
          <a:p>
            <a:pPr lvl="1"/>
            <a:r>
              <a:rPr lang="en-US" altLang="en-US" dirty="0"/>
              <a:t>We will shop around for best rates on necessary debt and avoid unnecessary debt like the plague</a:t>
            </a:r>
          </a:p>
          <a:p>
            <a:pPr lvl="1"/>
            <a:r>
              <a:rPr lang="en-US" altLang="en-US" dirty="0"/>
              <a:t>Consumer Loans. We will never go into debt for consumer products, including autos</a:t>
            </a:r>
          </a:p>
          <a:p>
            <a:pPr lvl="1"/>
            <a:r>
              <a:rPr lang="en-US" altLang="en-US" dirty="0"/>
              <a:t>Student loans.  We will only use subsidized Student loans and will repay them quickly</a:t>
            </a:r>
          </a:p>
          <a:p>
            <a:pPr marL="457200" lvl="1" indent="0">
              <a:buNone/>
            </a:pPr>
            <a:endParaRPr lang="en-US" altLang="en-US" dirty="0"/>
          </a:p>
        </p:txBody>
      </p:sp>
    </p:spTree>
    <p:extLst>
      <p:ext uri="{BB962C8B-B14F-4D97-AF65-F5344CB8AC3E}">
        <p14:creationId xmlns:p14="http://schemas.microsoft.com/office/powerpoint/2010/main" val="3901264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08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187A610-CC41-403A-A3C7-E899449ADC0F}"/>
              </a:ext>
            </a:extLst>
          </p:cNvPr>
          <p:cNvSpPr>
            <a:spLocks noGrp="1" noChangeArrowheads="1"/>
          </p:cNvSpPr>
          <p:nvPr>
            <p:ph type="title"/>
          </p:nvPr>
        </p:nvSpPr>
        <p:spPr>
          <a:xfrm>
            <a:off x="219393" y="685800"/>
            <a:ext cx="8549640" cy="914400"/>
          </a:xfrm>
        </p:spPr>
        <p:txBody>
          <a:bodyPr/>
          <a:lstStyle/>
          <a:p>
            <a:pPr eaLnBrk="1" hangingPunct="1"/>
            <a:r>
              <a:rPr lang="en-US" altLang="en-US" dirty="0"/>
              <a:t>A Lighthearted Look at Debt</a:t>
            </a:r>
          </a:p>
        </p:txBody>
      </p:sp>
      <p:sp>
        <p:nvSpPr>
          <p:cNvPr id="3" name="Content Placeholder 2"/>
          <p:cNvSpPr>
            <a:spLocks noGrp="1"/>
          </p:cNvSpPr>
          <p:nvPr>
            <p:ph idx="1"/>
          </p:nvPr>
        </p:nvSpPr>
        <p:spPr/>
        <p:txBody>
          <a:bodyPr/>
          <a:lstStyle/>
          <a:p>
            <a:r>
              <a:rPr lang="en-US" dirty="0" smtClean="0"/>
              <a:t>Look on the internet for the video “I’m in Debt Up to my Eyeballs.”  It is a lighthearted look at a serious problem</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Consumer Loans and Debt Plan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457200" lvl="1" indent="0" eaLnBrk="1" hangingPunct="1">
              <a:buNone/>
            </a:pPr>
            <a:r>
              <a:rPr lang="en-US" altLang="en-US" i="1" dirty="0"/>
              <a:t>Consumer Loans</a:t>
            </a:r>
          </a:p>
          <a:p>
            <a:pPr lvl="1" eaLnBrk="1" hangingPunct="1"/>
            <a:r>
              <a:rPr lang="en-US" altLang="en-US" dirty="0"/>
              <a:t>We will separate needs from wants</a:t>
            </a:r>
          </a:p>
          <a:p>
            <a:pPr lvl="1" eaLnBrk="1" hangingPunct="1"/>
            <a:r>
              <a:rPr lang="en-US" altLang="en-US" dirty="0"/>
              <a:t>We pay cash for all consumer purchases</a:t>
            </a:r>
          </a:p>
          <a:p>
            <a:pPr lvl="1" eaLnBrk="1" hangingPunct="1"/>
            <a:r>
              <a:rPr lang="en-US" altLang="en-US" dirty="0"/>
              <a:t>We will pay off all credit cards monthly</a:t>
            </a:r>
          </a:p>
          <a:p>
            <a:pPr lvl="1" eaLnBrk="1" hangingPunct="1"/>
            <a:r>
              <a:rPr lang="en-US" altLang="en-US" dirty="0"/>
              <a:t>We avoid debt like the plague</a:t>
            </a:r>
          </a:p>
          <a:p>
            <a:pPr lvl="1" eaLnBrk="1" hangingPunct="1"/>
            <a:r>
              <a:rPr lang="en-US" altLang="en-US" dirty="0"/>
              <a:t>We keep our emergency fund at 4 months and rebuild it quickly once it is drawn down</a:t>
            </a:r>
          </a:p>
          <a:p>
            <a:pPr lvl="1" eaLnBrk="1" hangingPunct="1"/>
            <a:r>
              <a:rPr lang="en-US" altLang="en-US" dirty="0"/>
              <a:t>We defer all wants until we can pay cash for them</a:t>
            </a:r>
          </a:p>
          <a:p>
            <a:pPr lvl="1" eaLnBrk="1" hangingPunct="1"/>
            <a:r>
              <a:rPr lang="en-US" altLang="en-US" dirty="0"/>
              <a:t>We may have to borrow for our first car, but after that, we will pay cash for all transportation needs</a:t>
            </a:r>
          </a:p>
          <a:p>
            <a:pPr lvl="1" eaLnBrk="1" hangingPunct="1"/>
            <a:r>
              <a:rPr lang="en-US" altLang="en-US" dirty="0"/>
              <a:t>We will never buy toys with debt</a:t>
            </a:r>
          </a:p>
          <a:p>
            <a:pPr lvl="1" eaLnBrk="1" hangingPunct="1"/>
            <a:endParaRPr lang="en-US" altLang="en-US" dirty="0"/>
          </a:p>
        </p:txBody>
      </p:sp>
    </p:spTree>
    <p:extLst>
      <p:ext uri="{BB962C8B-B14F-4D97-AF65-F5344CB8AC3E}">
        <p14:creationId xmlns:p14="http://schemas.microsoft.com/office/powerpoint/2010/main" val="92499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0771">
                                            <p:txEl>
                                              <p:pRg st="8" end="8"/>
                                            </p:txEl>
                                          </p:spTgt>
                                        </p:tgtEl>
                                        <p:attrNameLst>
                                          <p:attrName>style.visibility</p:attrName>
                                        </p:attrNameLst>
                                      </p:cBhvr>
                                      <p:to>
                                        <p:strVal val="visible"/>
                                      </p:to>
                                    </p:set>
                                    <p:anim calcmode="lin" valueType="num">
                                      <p:cBhvr additive="base">
                                        <p:cTn id="41" dur="500" fill="hold"/>
                                        <p:tgtEl>
                                          <p:spTgt spid="1607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0771">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60771">
                                            <p:txEl>
                                              <p:pRg st="9" end="9"/>
                                            </p:txEl>
                                          </p:spTgt>
                                        </p:tgtEl>
                                        <p:attrNameLst>
                                          <p:attrName>style.visibility</p:attrName>
                                        </p:attrNameLst>
                                      </p:cBhvr>
                                      <p:to>
                                        <p:strVal val="visible"/>
                                      </p:to>
                                    </p:set>
                                    <p:anim calcmode="lin" valueType="num">
                                      <p:cBhvr additive="base">
                                        <p:cTn id="45" dur="500" fill="hold"/>
                                        <p:tgtEl>
                                          <p:spTgt spid="160771">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6077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Consumer Loans and Debt Plan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457200" lvl="1" indent="0" eaLnBrk="1" hangingPunct="1">
              <a:buNone/>
            </a:pPr>
            <a:r>
              <a:rPr lang="en-US" altLang="en-US" i="1" dirty="0"/>
              <a:t>Student Loans</a:t>
            </a:r>
          </a:p>
          <a:p>
            <a:pPr lvl="1" eaLnBrk="1" hangingPunct="1"/>
            <a:r>
              <a:rPr lang="en-US" altLang="en-US" dirty="0"/>
              <a:t>We will spend loan money only on education</a:t>
            </a:r>
          </a:p>
          <a:p>
            <a:pPr lvl="1" eaLnBrk="1" hangingPunct="1"/>
            <a:r>
              <a:rPr lang="en-US" altLang="en-US" dirty="0"/>
              <a:t>We will seek scholarships as much as possible</a:t>
            </a:r>
          </a:p>
          <a:p>
            <a:pPr lvl="1" eaLnBrk="1" hangingPunct="1"/>
            <a:r>
              <a:rPr lang="en-US" altLang="en-US" dirty="0"/>
              <a:t>We defer all wants until we can pay cash for them and after we have paid off our student loans</a:t>
            </a:r>
          </a:p>
          <a:p>
            <a:pPr lvl="1" eaLnBrk="1" hangingPunct="1"/>
            <a:r>
              <a:rPr lang="en-US" altLang="en-US" dirty="0"/>
              <a:t>We will not buy toys until our student loans are all paid off</a:t>
            </a:r>
          </a:p>
          <a:p>
            <a:pPr lvl="1" eaLnBrk="1" hangingPunct="1"/>
            <a:r>
              <a:rPr lang="en-US" altLang="en-US" dirty="0"/>
              <a:t>We will understand our employment options to help pay off our student loan debt</a:t>
            </a:r>
          </a:p>
          <a:p>
            <a:pPr lvl="1" eaLnBrk="1" hangingPunct="1"/>
            <a:r>
              <a:rPr lang="en-US" altLang="en-US" dirty="0"/>
              <a:t>We build our emergency fund to 3 months and then use the 20%+ to pay down non-subsidized and then subsidized loans</a:t>
            </a:r>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319184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AADB0CF5-6B07-4423-8C53-D9B47BB928C2}"/>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5059" name="Content Placeholder 2">
            <a:extLst>
              <a:ext uri="{FF2B5EF4-FFF2-40B4-BE49-F238E27FC236}">
                <a16:creationId xmlns:a16="http://schemas.microsoft.com/office/drawing/2014/main" id="{EBD848AF-5E7A-4ED4-B9CE-4E15AF5A103E}"/>
              </a:ext>
            </a:extLst>
          </p:cNvPr>
          <p:cNvSpPr>
            <a:spLocks noGrp="1" noChangeArrowheads="1"/>
          </p:cNvSpPr>
          <p:nvPr>
            <p:ph idx="1"/>
          </p:nvPr>
        </p:nvSpPr>
        <p:spPr>
          <a:xfrm>
            <a:off x="928688" y="1608138"/>
            <a:ext cx="7286625" cy="4419600"/>
          </a:xfrm>
        </p:spPr>
        <p:txBody>
          <a:bodyPr/>
          <a:lstStyle/>
          <a:p>
            <a:r>
              <a:rPr lang="en-US" altLang="en-US" dirty="0"/>
              <a:t>Plans and Strategies</a:t>
            </a:r>
          </a:p>
          <a:p>
            <a:pPr marL="461963" lvl="1" indent="-4763" eaLnBrk="1" hangingPunct="1">
              <a:buNone/>
            </a:pPr>
            <a:r>
              <a:rPr lang="en-US" altLang="en-US" dirty="0"/>
              <a:t>	</a:t>
            </a:r>
            <a:r>
              <a:rPr lang="en-US" altLang="en-US" i="1" dirty="0"/>
              <a:t>Debt Reduction</a:t>
            </a:r>
          </a:p>
          <a:p>
            <a:pPr marL="457200" lvl="1" indent="0" eaLnBrk="1" hangingPunct="1">
              <a:buNone/>
            </a:pPr>
            <a:r>
              <a:rPr lang="en-US" altLang="en-US" dirty="0"/>
              <a:t>After school, put enough in the 401k for the match, then save 20% to build our emergency fund. </a:t>
            </a:r>
          </a:p>
          <a:p>
            <a:pPr lvl="1"/>
            <a:r>
              <a:rPr lang="en-US" altLang="en-US" dirty="0"/>
              <a:t>After that, I will use 20-30% to pay off debt as quickly as possible paying the highest interest rate first (</a:t>
            </a:r>
            <a:r>
              <a:rPr lang="en-US" altLang="en-US" dirty="0">
                <a:hlinkClick r:id="rId2"/>
              </a:rPr>
              <a:t>LT20</a:t>
            </a:r>
            <a:r>
              <a:rPr lang="en-US" altLang="en-US" dirty="0"/>
              <a:t>).  Once debt is paid off, continue to pay 20% into savings</a:t>
            </a:r>
          </a:p>
          <a:p>
            <a:pPr lvl="1"/>
            <a:r>
              <a:rPr lang="en-US" altLang="en-US" dirty="0"/>
              <a:t>Continue to live like a student after college, build my emergency fund, then pay 20%+ each month against my debt using the debt snowball method until debt is all gone.  </a:t>
            </a:r>
          </a:p>
          <a:p>
            <a:pPr lvl="1"/>
            <a:r>
              <a:rPr lang="en-US" altLang="en-US" dirty="0"/>
              <a:t>Pay more than your minimum payments on debt</a:t>
            </a:r>
          </a:p>
          <a:p>
            <a:pPr lvl="1"/>
            <a:endParaRPr lang="en-US" altLang="en-US" dirty="0"/>
          </a:p>
          <a:p>
            <a:pPr lvl="1"/>
            <a:endParaRPr lang="en-US" altLang="en-US" dirty="0"/>
          </a:p>
          <a:p>
            <a:pPr lvl="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13BAEF0-A506-4FFD-A0FD-B0943BCF746B}"/>
              </a:ext>
            </a:extLst>
          </p:cNvPr>
          <p:cNvSpPr>
            <a:spLocks noGrp="1" noChangeArrowheads="1"/>
          </p:cNvSpPr>
          <p:nvPr>
            <p:ph type="ctrTitle"/>
          </p:nvPr>
        </p:nvSpPr>
        <p:spPr>
          <a:xfrm>
            <a:off x="0" y="658813"/>
            <a:ext cx="9144000" cy="968375"/>
          </a:xfrm>
        </p:spPr>
        <p:txBody>
          <a:bodyPr/>
          <a:lstStyle/>
          <a:p>
            <a:pPr marL="762000" indent="-762000" eaLnBrk="1" hangingPunct="1"/>
            <a:r>
              <a:rPr lang="en-US" altLang="en-US" dirty="0"/>
              <a:t>Consumer Loans and Debt Plan </a:t>
            </a:r>
            <a:r>
              <a:rPr lang="en-US" altLang="en-US" sz="2400" dirty="0"/>
              <a:t>(continued)</a:t>
            </a:r>
            <a:endParaRPr lang="en-US" altLang="en-US" dirty="0"/>
          </a:p>
        </p:txBody>
      </p:sp>
      <p:sp>
        <p:nvSpPr>
          <p:cNvPr id="346115" name="Rectangle 3">
            <a:extLst>
              <a:ext uri="{FF2B5EF4-FFF2-40B4-BE49-F238E27FC236}">
                <a16:creationId xmlns:a16="http://schemas.microsoft.com/office/drawing/2014/main" id="{73E677DC-A5DD-4654-9A4A-C0F020E48304}"/>
              </a:ext>
            </a:extLst>
          </p:cNvPr>
          <p:cNvSpPr>
            <a:spLocks noGrp="1" noChangeArrowheads="1"/>
          </p:cNvSpPr>
          <p:nvPr>
            <p:ph type="subTitle" idx="1"/>
          </p:nvPr>
        </p:nvSpPr>
        <p:spPr>
          <a:xfrm>
            <a:off x="914400" y="1600200"/>
            <a:ext cx="7277100" cy="5257800"/>
          </a:xfrm>
        </p:spPr>
        <p:txBody>
          <a:bodyPr/>
          <a:lstStyle/>
          <a:p>
            <a:pPr marL="457200" indent="-457200" algn="l" eaLnBrk="1" hangingPunct="1">
              <a:spcBef>
                <a:spcPts val="600"/>
              </a:spcBef>
              <a:buFont typeface="Arial" panose="020B0604020202020204" pitchFamily="34" charset="0"/>
              <a:buChar char="•"/>
              <a:defRPr/>
            </a:pPr>
            <a:r>
              <a:rPr lang="en-US" altLang="en-US" sz="2800" dirty="0"/>
              <a:t>Plans and Strategies </a:t>
            </a:r>
          </a:p>
          <a:p>
            <a:pPr algn="l" eaLnBrk="1" hangingPunct="1">
              <a:spcBef>
                <a:spcPts val="600"/>
              </a:spcBef>
              <a:defRPr/>
            </a:pPr>
            <a:r>
              <a:rPr lang="en-US" altLang="en-US" sz="2400" i="1" dirty="0"/>
              <a:t>       One-off Debt Reduction Strategies</a:t>
            </a:r>
          </a:p>
          <a:p>
            <a:pPr marL="609600" indent="-609600" algn="l" eaLnBrk="1" hangingPunct="1">
              <a:spcBef>
                <a:spcPts val="600"/>
              </a:spcBef>
              <a:buFontTx/>
              <a:buChar char="•"/>
              <a:defRPr/>
            </a:pPr>
            <a:r>
              <a:rPr lang="en-US" altLang="en-US" sz="2400" dirty="0"/>
              <a:t>Increase your debt repayment %.  Pay more, and use 30-50% of income to get out of debt.</a:t>
            </a:r>
          </a:p>
          <a:p>
            <a:pPr marL="609600" indent="-609600" algn="l" eaLnBrk="1" hangingPunct="1">
              <a:spcBef>
                <a:spcPts val="600"/>
              </a:spcBef>
              <a:buFontTx/>
              <a:buChar char="•"/>
              <a:defRPr/>
            </a:pPr>
            <a:r>
              <a:rPr lang="en-US" altLang="en-US" sz="2400" dirty="0"/>
              <a:t>Call the credit card company and request a lower interest rate.  This can reduce your interest costs.  If they will not do this, move your balances to another card that has a lower interest rate (but make sure transfer fees are low)</a:t>
            </a:r>
          </a:p>
          <a:p>
            <a:pPr marL="609600" indent="-609600" algn="l" eaLnBrk="1" hangingPunct="1">
              <a:spcBef>
                <a:spcPts val="600"/>
              </a:spcBef>
              <a:buFontTx/>
              <a:buChar char="•"/>
              <a:defRPr/>
            </a:pPr>
            <a:r>
              <a:rPr lang="en-US" altLang="en-US" sz="2400" dirty="0"/>
              <a:t>Use savings to pay down debt.  Use savings to pay off debt after you have your Emergency Fund </a:t>
            </a:r>
          </a:p>
          <a:p>
            <a:pPr marL="609600" indent="-609600" algn="l" eaLnBrk="1" hangingPunct="1">
              <a:spcBef>
                <a:spcPts val="600"/>
              </a:spcBef>
              <a:buFontTx/>
              <a:buChar char="•"/>
              <a:defRPr/>
            </a:pPr>
            <a:r>
              <a:rPr lang="en-US" altLang="en-US" sz="2400" dirty="0"/>
              <a:t>Use any salary increase to pay down debt.  Live at your previous salary and use increases to pay debt</a:t>
            </a:r>
          </a:p>
          <a:p>
            <a:pPr marL="609600" indent="-609600" eaLnBrk="1" hangingPunct="1">
              <a:lnSpc>
                <a:spcPct val="80000"/>
              </a:lnSpc>
              <a:buFontTx/>
              <a:buNone/>
              <a:defRPr/>
            </a:pPr>
            <a:endParaRPr lang="en-US" altLang="en-US" sz="2400" dirty="0"/>
          </a:p>
          <a:p>
            <a:pPr marL="609600" indent="-609600" eaLnBrk="1" hangingPunct="1">
              <a:lnSpc>
                <a:spcPct val="80000"/>
              </a:lnSpc>
              <a:buFontTx/>
              <a:buNone/>
              <a:defRPr/>
            </a:pPr>
            <a:endParaRPr lang="en-US" altLang="en-US" sz="4400" dirty="0"/>
          </a:p>
        </p:txBody>
      </p:sp>
      <p:sp>
        <p:nvSpPr>
          <p:cNvPr id="56324" name="Rectangle 4">
            <a:extLst>
              <a:ext uri="{FF2B5EF4-FFF2-40B4-BE49-F238E27FC236}">
                <a16:creationId xmlns:a16="http://schemas.microsoft.com/office/drawing/2014/main" id="{BC4C6267-5017-4A5C-A065-6907DE20ED08}"/>
              </a:ext>
            </a:extLst>
          </p:cNvPr>
          <p:cNvSpPr>
            <a:spLocks noChangeArrowheads="1"/>
          </p:cNvSpPr>
          <p:nvPr/>
        </p:nvSpPr>
        <p:spPr bwMode="auto">
          <a:xfrm>
            <a:off x="838200" y="228600"/>
            <a:ext cx="7620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lnSpc>
                <a:spcPct val="90000"/>
              </a:lnSpc>
              <a:buClr>
                <a:srgbClr val="66FFFF"/>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 calcmode="lin" valueType="num">
                                      <p:cBhvr additive="base">
                                        <p:cTn id="7" dur="500" fill="hold"/>
                                        <p:tgtEl>
                                          <p:spTgt spid="346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611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6115">
                                            <p:txEl>
                                              <p:pRg st="1" end="1"/>
                                            </p:txEl>
                                          </p:spTgt>
                                        </p:tgtEl>
                                        <p:attrNameLst>
                                          <p:attrName>style.visibility</p:attrName>
                                        </p:attrNameLst>
                                      </p:cBhvr>
                                      <p:to>
                                        <p:strVal val="visible"/>
                                      </p:to>
                                    </p:set>
                                    <p:anim calcmode="lin" valueType="num">
                                      <p:cBhvr additive="base">
                                        <p:cTn id="11" dur="500" fill="hold"/>
                                        <p:tgtEl>
                                          <p:spTgt spid="34611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61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6115">
                                            <p:txEl>
                                              <p:pRg st="2" end="2"/>
                                            </p:txEl>
                                          </p:spTgt>
                                        </p:tgtEl>
                                        <p:attrNameLst>
                                          <p:attrName>style.visibility</p:attrName>
                                        </p:attrNameLst>
                                      </p:cBhvr>
                                      <p:to>
                                        <p:strVal val="visible"/>
                                      </p:to>
                                    </p:set>
                                    <p:anim calcmode="lin" valueType="num">
                                      <p:cBhvr additive="base">
                                        <p:cTn id="17" dur="500" fill="hold"/>
                                        <p:tgtEl>
                                          <p:spTgt spid="346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6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6115">
                                            <p:txEl>
                                              <p:pRg st="3" end="3"/>
                                            </p:txEl>
                                          </p:spTgt>
                                        </p:tgtEl>
                                        <p:attrNameLst>
                                          <p:attrName>style.visibility</p:attrName>
                                        </p:attrNameLst>
                                      </p:cBhvr>
                                      <p:to>
                                        <p:strVal val="visible"/>
                                      </p:to>
                                    </p:set>
                                    <p:anim calcmode="lin" valueType="num">
                                      <p:cBhvr additive="base">
                                        <p:cTn id="21" dur="500" fill="hold"/>
                                        <p:tgtEl>
                                          <p:spTgt spid="346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6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6115">
                                            <p:txEl>
                                              <p:pRg st="4" end="4"/>
                                            </p:txEl>
                                          </p:spTgt>
                                        </p:tgtEl>
                                        <p:attrNameLst>
                                          <p:attrName>style.visibility</p:attrName>
                                        </p:attrNameLst>
                                      </p:cBhvr>
                                      <p:to>
                                        <p:strVal val="visible"/>
                                      </p:to>
                                    </p:set>
                                    <p:anim calcmode="lin" valueType="num">
                                      <p:cBhvr additive="base">
                                        <p:cTn id="25" dur="500" fill="hold"/>
                                        <p:tgtEl>
                                          <p:spTgt spid="346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61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6115">
                                            <p:txEl>
                                              <p:pRg st="5" end="5"/>
                                            </p:txEl>
                                          </p:spTgt>
                                        </p:tgtEl>
                                        <p:attrNameLst>
                                          <p:attrName>style.visibility</p:attrName>
                                        </p:attrNameLst>
                                      </p:cBhvr>
                                      <p:to>
                                        <p:strVal val="visible"/>
                                      </p:to>
                                    </p:set>
                                    <p:anim calcmode="lin" valueType="num">
                                      <p:cBhvr additive="base">
                                        <p:cTn id="29" dur="500" fill="hold"/>
                                        <p:tgtEl>
                                          <p:spTgt spid="3461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61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allAtOnce"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D5D25B21-D1DA-47F1-B8B6-F5539948ECEE}"/>
              </a:ext>
            </a:extLst>
          </p:cNvPr>
          <p:cNvSpPr>
            <a:spLocks noGrp="1" noChangeArrowheads="1"/>
          </p:cNvSpPr>
          <p:nvPr>
            <p:ph type="ctrTitle"/>
          </p:nvPr>
        </p:nvSpPr>
        <p:spPr>
          <a:xfrm>
            <a:off x="0" y="658813"/>
            <a:ext cx="9144000" cy="968375"/>
          </a:xfrm>
        </p:spPr>
        <p:txBody>
          <a:bodyPr/>
          <a:lstStyle/>
          <a:p>
            <a:pPr marL="762000" indent="-762000" eaLnBrk="1" hangingPunct="1"/>
            <a:r>
              <a:rPr lang="en-US" altLang="en-US" dirty="0"/>
              <a:t>Consumer Loans and Debt Plan </a:t>
            </a:r>
            <a:r>
              <a:rPr lang="en-US" altLang="en-US" sz="2400" dirty="0"/>
              <a:t>(continued)</a:t>
            </a:r>
            <a:endParaRPr lang="en-US" altLang="en-US" dirty="0"/>
          </a:p>
        </p:txBody>
      </p:sp>
      <p:sp>
        <p:nvSpPr>
          <p:cNvPr id="346115" name="Rectangle 3">
            <a:extLst>
              <a:ext uri="{FF2B5EF4-FFF2-40B4-BE49-F238E27FC236}">
                <a16:creationId xmlns:a16="http://schemas.microsoft.com/office/drawing/2014/main" id="{93879464-7976-4535-B59B-2601157DEC46}"/>
              </a:ext>
            </a:extLst>
          </p:cNvPr>
          <p:cNvSpPr>
            <a:spLocks noGrp="1" noChangeArrowheads="1"/>
          </p:cNvSpPr>
          <p:nvPr>
            <p:ph type="subTitle" idx="1"/>
          </p:nvPr>
        </p:nvSpPr>
        <p:spPr>
          <a:xfrm>
            <a:off x="914400" y="1600200"/>
            <a:ext cx="7277100" cy="5257800"/>
          </a:xfrm>
        </p:spPr>
        <p:txBody>
          <a:bodyPr/>
          <a:lstStyle/>
          <a:p>
            <a:pPr algn="l" eaLnBrk="1" hangingPunct="1">
              <a:spcBef>
                <a:spcPts val="600"/>
              </a:spcBef>
            </a:pPr>
            <a:r>
              <a:rPr lang="en-US" altLang="en-US" sz="2400" i="1" dirty="0"/>
              <a:t>       One-off Debt Reduction Strategies </a:t>
            </a:r>
            <a:r>
              <a:rPr lang="en-US" altLang="en-US" sz="2400" dirty="0"/>
              <a:t>(continued)</a:t>
            </a:r>
          </a:p>
          <a:p>
            <a:pPr marL="609600" indent="-609600" algn="l" eaLnBrk="1" hangingPunct="1">
              <a:spcBef>
                <a:spcPts val="600"/>
              </a:spcBef>
              <a:buFontTx/>
              <a:buChar char="•"/>
            </a:pPr>
            <a:r>
              <a:rPr lang="en-US" altLang="en-US" sz="2400" dirty="0"/>
              <a:t>Use your tax refund check entirely to pay down debt</a:t>
            </a:r>
          </a:p>
          <a:p>
            <a:pPr marL="609600" indent="-609600" algn="l" eaLnBrk="1" hangingPunct="1">
              <a:spcBef>
                <a:spcPts val="600"/>
              </a:spcBef>
              <a:buFontTx/>
              <a:buChar char="•"/>
            </a:pPr>
            <a:r>
              <a:rPr lang="en-US" altLang="en-US" sz="2400" dirty="0"/>
              <a:t>Exchange consumer debt for mortgage debt but only if you have equity in your home and you have changed your spending habits</a:t>
            </a:r>
          </a:p>
          <a:p>
            <a:pPr marL="609600" indent="-609600" algn="l" eaLnBrk="1" hangingPunct="1">
              <a:spcBef>
                <a:spcPts val="600"/>
              </a:spcBef>
              <a:buFontTx/>
              <a:buChar char="•"/>
            </a:pPr>
            <a:r>
              <a:rPr lang="en-US" altLang="en-US" sz="2400" dirty="0"/>
              <a:t>Sell assets.  Have a yard sale and sell those things you probably should not have bought in the first place to reduce your debt</a:t>
            </a:r>
          </a:p>
          <a:p>
            <a:pPr marL="609600" indent="-609600" algn="l" eaLnBrk="1" hangingPunct="1">
              <a:spcBef>
                <a:spcPts val="600"/>
              </a:spcBef>
              <a:buFontTx/>
              <a:buChar char="•"/>
            </a:pPr>
            <a:r>
              <a:rPr lang="en-US" altLang="en-US" sz="2400" dirty="0"/>
              <a:t>Look for ways to put more money against debts</a:t>
            </a:r>
          </a:p>
          <a:p>
            <a:pPr marL="609600" indent="-609600" algn="l" eaLnBrk="1" hangingPunct="1">
              <a:spcBef>
                <a:spcPts val="600"/>
              </a:spcBef>
              <a:buFontTx/>
              <a:buChar char="•"/>
            </a:pPr>
            <a:r>
              <a:rPr lang="en-US" altLang="en-US" sz="2400" dirty="0"/>
              <a:t>Try to settle with creditors</a:t>
            </a:r>
          </a:p>
          <a:p>
            <a:pPr marL="609600" indent="-609600" algn="l" eaLnBrk="1" hangingPunct="1">
              <a:spcBef>
                <a:spcPts val="600"/>
              </a:spcBef>
              <a:buFontTx/>
              <a:buChar char="•"/>
            </a:pPr>
            <a:r>
              <a:rPr lang="en-US" altLang="en-US" sz="2400" dirty="0"/>
              <a:t>Go through credit counseling</a:t>
            </a:r>
          </a:p>
          <a:p>
            <a:pPr marL="609600" indent="-609600" algn="l" eaLnBrk="1" hangingPunct="1">
              <a:spcBef>
                <a:spcPts val="600"/>
              </a:spcBef>
              <a:buFontTx/>
              <a:buChar char="•"/>
            </a:pPr>
            <a:endParaRPr lang="en-US" altLang="en-US" sz="2400" dirty="0"/>
          </a:p>
          <a:p>
            <a:pPr marL="609600" indent="-609600" eaLnBrk="1" hangingPunct="1">
              <a:lnSpc>
                <a:spcPct val="80000"/>
              </a:lnSpc>
              <a:buFontTx/>
              <a:buNone/>
            </a:pPr>
            <a:endParaRPr lang="en-US" altLang="en-US" sz="2400" dirty="0"/>
          </a:p>
          <a:p>
            <a:pPr marL="609600" indent="-609600" eaLnBrk="1" hangingPunct="1">
              <a:lnSpc>
                <a:spcPct val="80000"/>
              </a:lnSpc>
              <a:buFontTx/>
              <a:buNone/>
            </a:pPr>
            <a:endParaRPr lang="en-US" altLang="en-US" sz="4400" dirty="0"/>
          </a:p>
        </p:txBody>
      </p:sp>
      <p:sp>
        <p:nvSpPr>
          <p:cNvPr id="57348" name="Rectangle 4">
            <a:extLst>
              <a:ext uri="{FF2B5EF4-FFF2-40B4-BE49-F238E27FC236}">
                <a16:creationId xmlns:a16="http://schemas.microsoft.com/office/drawing/2014/main" id="{C7FB3ACF-8F04-4E9A-9780-DC4D578A10C0}"/>
              </a:ext>
            </a:extLst>
          </p:cNvPr>
          <p:cNvSpPr>
            <a:spLocks noChangeArrowheads="1"/>
          </p:cNvSpPr>
          <p:nvPr/>
        </p:nvSpPr>
        <p:spPr bwMode="auto">
          <a:xfrm>
            <a:off x="838200" y="228600"/>
            <a:ext cx="7620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lnSpc>
                <a:spcPct val="90000"/>
              </a:lnSpc>
              <a:buClr>
                <a:srgbClr val="66FFFF"/>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 calcmode="lin" valueType="num">
                                      <p:cBhvr additive="base">
                                        <p:cTn id="7" dur="500" fill="hold"/>
                                        <p:tgtEl>
                                          <p:spTgt spid="346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61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6115">
                                            <p:txEl>
                                              <p:pRg st="1" end="1"/>
                                            </p:txEl>
                                          </p:spTgt>
                                        </p:tgtEl>
                                        <p:attrNameLst>
                                          <p:attrName>style.visibility</p:attrName>
                                        </p:attrNameLst>
                                      </p:cBhvr>
                                      <p:to>
                                        <p:strVal val="visible"/>
                                      </p:to>
                                    </p:set>
                                    <p:anim calcmode="lin" valueType="num">
                                      <p:cBhvr additive="base">
                                        <p:cTn id="13" dur="500" fill="hold"/>
                                        <p:tgtEl>
                                          <p:spTgt spid="346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61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6115">
                                            <p:txEl>
                                              <p:pRg st="2" end="2"/>
                                            </p:txEl>
                                          </p:spTgt>
                                        </p:tgtEl>
                                        <p:attrNameLst>
                                          <p:attrName>style.visibility</p:attrName>
                                        </p:attrNameLst>
                                      </p:cBhvr>
                                      <p:to>
                                        <p:strVal val="visible"/>
                                      </p:to>
                                    </p:set>
                                    <p:anim calcmode="lin" valueType="num">
                                      <p:cBhvr additive="base">
                                        <p:cTn id="17" dur="500" fill="hold"/>
                                        <p:tgtEl>
                                          <p:spTgt spid="346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6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6115">
                                            <p:txEl>
                                              <p:pRg st="3" end="3"/>
                                            </p:txEl>
                                          </p:spTgt>
                                        </p:tgtEl>
                                        <p:attrNameLst>
                                          <p:attrName>style.visibility</p:attrName>
                                        </p:attrNameLst>
                                      </p:cBhvr>
                                      <p:to>
                                        <p:strVal val="visible"/>
                                      </p:to>
                                    </p:set>
                                    <p:anim calcmode="lin" valueType="num">
                                      <p:cBhvr additive="base">
                                        <p:cTn id="21" dur="500" fill="hold"/>
                                        <p:tgtEl>
                                          <p:spTgt spid="346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6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6115">
                                            <p:txEl>
                                              <p:pRg st="4" end="4"/>
                                            </p:txEl>
                                          </p:spTgt>
                                        </p:tgtEl>
                                        <p:attrNameLst>
                                          <p:attrName>style.visibility</p:attrName>
                                        </p:attrNameLst>
                                      </p:cBhvr>
                                      <p:to>
                                        <p:strVal val="visible"/>
                                      </p:to>
                                    </p:set>
                                    <p:anim calcmode="lin" valueType="num">
                                      <p:cBhvr additive="base">
                                        <p:cTn id="25" dur="500" fill="hold"/>
                                        <p:tgtEl>
                                          <p:spTgt spid="346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61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6115">
                                            <p:txEl>
                                              <p:pRg st="5" end="5"/>
                                            </p:txEl>
                                          </p:spTgt>
                                        </p:tgtEl>
                                        <p:attrNameLst>
                                          <p:attrName>style.visibility</p:attrName>
                                        </p:attrNameLst>
                                      </p:cBhvr>
                                      <p:to>
                                        <p:strVal val="visible"/>
                                      </p:to>
                                    </p:set>
                                    <p:anim calcmode="lin" valueType="num">
                                      <p:cBhvr additive="base">
                                        <p:cTn id="29" dur="500" fill="hold"/>
                                        <p:tgtEl>
                                          <p:spTgt spid="3461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61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46115">
                                            <p:txEl>
                                              <p:pRg st="6" end="6"/>
                                            </p:txEl>
                                          </p:spTgt>
                                        </p:tgtEl>
                                        <p:attrNameLst>
                                          <p:attrName>style.visibility</p:attrName>
                                        </p:attrNameLst>
                                      </p:cBhvr>
                                      <p:to>
                                        <p:strVal val="visible"/>
                                      </p:to>
                                    </p:set>
                                    <p:anim calcmode="lin" valueType="num">
                                      <p:cBhvr additive="base">
                                        <p:cTn id="33" dur="500" fill="hold"/>
                                        <p:tgtEl>
                                          <p:spTgt spid="3461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61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allAtOnce"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Consumer Loans and Debt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377112" cy="4419600"/>
          </a:xfrm>
        </p:spPr>
        <p:txBody>
          <a:bodyPr/>
          <a:lstStyle/>
          <a:p>
            <a:r>
              <a:rPr lang="en-US" altLang="en-US" dirty="0"/>
              <a:t>Constraints</a:t>
            </a:r>
          </a:p>
          <a:p>
            <a:pPr lvl="1"/>
            <a:r>
              <a:rPr lang="en-US" altLang="en-US" dirty="0"/>
              <a:t>Key is living on a budget and saving 20%.  </a:t>
            </a:r>
          </a:p>
          <a:p>
            <a:pPr lvl="1"/>
            <a:r>
              <a:rPr lang="en-US" altLang="en-US" dirty="0"/>
              <a:t>We will stay strong in the gospel, keeping our covenants, attending the temple and serving</a:t>
            </a:r>
          </a:p>
          <a:p>
            <a:pPr lvl="1"/>
            <a:r>
              <a:rPr lang="en-US" altLang="en-US" dirty="0"/>
              <a:t>One half of all unexpected money (bonuses, tax refunds, etc.) will be put toward paying down debt (after our emergency fund).  </a:t>
            </a:r>
          </a:p>
          <a:p>
            <a:r>
              <a:rPr lang="en-US" altLang="en-US" dirty="0"/>
              <a:t>Accountability</a:t>
            </a:r>
          </a:p>
          <a:p>
            <a:pPr lvl="1"/>
            <a:r>
              <a:rPr lang="en-US" altLang="en-US" dirty="0"/>
              <a:t>We will share our vision and goals with our children</a:t>
            </a:r>
          </a:p>
          <a:p>
            <a:pPr lvl="1"/>
            <a:r>
              <a:rPr lang="en-US" altLang="en-US" dirty="0"/>
              <a:t>Children will have daily and weekly indoor jobs, as well as weekly yardwork.  </a:t>
            </a:r>
          </a:p>
          <a:p>
            <a:pPr lvl="1"/>
            <a:r>
              <a:rPr lang="en-US" altLang="en-US" dirty="0"/>
              <a:t>Home is where we teach our children to work. </a:t>
            </a:r>
          </a:p>
          <a:p>
            <a:pPr marL="457200" lvl="1" indent="0">
              <a:buNone/>
            </a:pPr>
            <a:endParaRPr lang="en-US" altLang="en-US" dirty="0"/>
          </a:p>
          <a:p>
            <a:pPr lvl="1"/>
            <a:endParaRPr lang="en-US" altLang="en-US" dirty="0"/>
          </a:p>
          <a:p>
            <a:pPr lvl="1"/>
            <a:endParaRPr lang="en-US" altLang="en-US" dirty="0"/>
          </a:p>
        </p:txBody>
      </p:sp>
    </p:spTree>
    <p:extLst>
      <p:ext uri="{BB962C8B-B14F-4D97-AF65-F5344CB8AC3E}">
        <p14:creationId xmlns:p14="http://schemas.microsoft.com/office/powerpoint/2010/main" val="27813631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397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39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9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39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1026">
            <a:extLst>
              <a:ext uri="{FF2B5EF4-FFF2-40B4-BE49-F238E27FC236}">
                <a16:creationId xmlns:a16="http://schemas.microsoft.com/office/drawing/2014/main" id="{3083A691-DEA6-424E-8013-8B92E14EF08D}"/>
              </a:ext>
            </a:extLst>
          </p:cNvPr>
          <p:cNvSpPr>
            <a:spLocks noGrp="1" noChangeArrowheads="1"/>
          </p:cNvSpPr>
          <p:nvPr>
            <p:ph type="ctrTitle"/>
          </p:nvPr>
        </p:nvSpPr>
        <p:spPr>
          <a:xfrm>
            <a:off x="673100" y="685800"/>
            <a:ext cx="7772400" cy="858838"/>
          </a:xfrm>
        </p:spPr>
        <p:txBody>
          <a:bodyPr/>
          <a:lstStyle/>
          <a:p>
            <a:pPr eaLnBrk="1" hangingPunct="1"/>
            <a:r>
              <a:rPr lang="en-US" altLang="en-US"/>
              <a:t>Review of Objectives</a:t>
            </a:r>
          </a:p>
        </p:txBody>
      </p:sp>
      <p:sp>
        <p:nvSpPr>
          <p:cNvPr id="319491" name="Rectangle 1027">
            <a:extLst>
              <a:ext uri="{FF2B5EF4-FFF2-40B4-BE49-F238E27FC236}">
                <a16:creationId xmlns:a16="http://schemas.microsoft.com/office/drawing/2014/main" id="{DC07D638-1E35-4E25-AB6E-8FD4B3B435C9}"/>
              </a:ext>
            </a:extLst>
          </p:cNvPr>
          <p:cNvSpPr>
            <a:spLocks noGrp="1" noChangeArrowheads="1"/>
          </p:cNvSpPr>
          <p:nvPr>
            <p:ph type="subTitle" idx="1"/>
          </p:nvPr>
        </p:nvSpPr>
        <p:spPr>
          <a:xfrm>
            <a:off x="914400" y="1600200"/>
            <a:ext cx="7200900" cy="4572000"/>
          </a:xfrm>
        </p:spPr>
        <p:txBody>
          <a:bodyPr/>
          <a:lstStyle/>
          <a:p>
            <a:pPr marL="685800" indent="-685800" algn="l" eaLnBrk="1" hangingPunct="1">
              <a:buFont typeface="Wingdings" pitchFamily="2" charset="2"/>
              <a:buAutoNum type="alphaUcPeriod"/>
            </a:pPr>
            <a:r>
              <a:rPr lang="en-US" altLang="en-US" sz="3200" dirty="0"/>
              <a:t>Do you understand our leaders counsel on debt?</a:t>
            </a:r>
          </a:p>
          <a:p>
            <a:pPr marL="685800" indent="-685800" algn="l" eaLnBrk="1" hangingPunct="1"/>
            <a:r>
              <a:rPr lang="en-US" altLang="en-US" sz="3200" dirty="0"/>
              <a:t>B.  Do you understand the principles of using debt wisely?</a:t>
            </a:r>
          </a:p>
          <a:p>
            <a:pPr marL="685800" indent="-685800" algn="l" eaLnBrk="1" hangingPunct="1"/>
            <a:r>
              <a:rPr lang="en-US" altLang="en-US" sz="3200" dirty="0"/>
              <a:t>C.  Do you understand how to develop and use debt reduction strategies?</a:t>
            </a:r>
          </a:p>
          <a:p>
            <a:pPr marL="685800" indent="-685800" algn="l" eaLnBrk="1" hangingPunct="1">
              <a:buFont typeface="Wingdings" pitchFamily="2" charset="2"/>
              <a:buAutoNum type="alphaUcPeriod" startAt="4"/>
            </a:pPr>
            <a:r>
              <a:rPr lang="en-US" altLang="en-US" sz="3200" dirty="0"/>
              <a:t>Do you understand and can you create your Debt </a:t>
            </a:r>
            <a:r>
              <a:rPr lang="en-US" altLang="en-US" sz="3200"/>
              <a:t>Reduction Plan?</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 calcmode="lin" valueType="num">
                                      <p:cBhvr additive="base">
                                        <p:cTn id="7" dur="500" fill="hold"/>
                                        <p:tgtEl>
                                          <p:spTgt spid="319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94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9491">
                                            <p:txEl>
                                              <p:pRg st="1" end="1"/>
                                            </p:txEl>
                                          </p:spTgt>
                                        </p:tgtEl>
                                        <p:attrNameLst>
                                          <p:attrName>style.visibility</p:attrName>
                                        </p:attrNameLst>
                                      </p:cBhvr>
                                      <p:to>
                                        <p:strVal val="visible"/>
                                      </p:to>
                                    </p:set>
                                    <p:anim calcmode="lin" valueType="num">
                                      <p:cBhvr additive="base">
                                        <p:cTn id="11" dur="500" fill="hold"/>
                                        <p:tgtEl>
                                          <p:spTgt spid="3194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949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9491">
                                            <p:txEl>
                                              <p:pRg st="2" end="2"/>
                                            </p:txEl>
                                          </p:spTgt>
                                        </p:tgtEl>
                                        <p:attrNameLst>
                                          <p:attrName>style.visibility</p:attrName>
                                        </p:attrNameLst>
                                      </p:cBhvr>
                                      <p:to>
                                        <p:strVal val="visible"/>
                                      </p:to>
                                    </p:set>
                                    <p:anim calcmode="lin" valueType="num">
                                      <p:cBhvr additive="base">
                                        <p:cTn id="15" dur="500" fill="hold"/>
                                        <p:tgtEl>
                                          <p:spTgt spid="31949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1949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9491">
                                            <p:txEl>
                                              <p:pRg st="3" end="3"/>
                                            </p:txEl>
                                          </p:spTgt>
                                        </p:tgtEl>
                                        <p:attrNameLst>
                                          <p:attrName>style.visibility</p:attrName>
                                        </p:attrNameLst>
                                      </p:cBhvr>
                                      <p:to>
                                        <p:strVal val="visible"/>
                                      </p:to>
                                    </p:set>
                                    <p:anim calcmode="lin" valueType="num">
                                      <p:cBhvr additive="base">
                                        <p:cTn id="19" dur="500" fill="hold"/>
                                        <p:tgtEl>
                                          <p:spTgt spid="3194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94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uiExpand="1" build="p" bldLvl="3"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728B752C-AA3A-4F2E-B574-434B63A9EB66}"/>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a:t>
            </a:r>
          </a:p>
        </p:txBody>
      </p:sp>
      <p:sp>
        <p:nvSpPr>
          <p:cNvPr id="45060" name="Rectangle 3">
            <a:extLst>
              <a:ext uri="{FF2B5EF4-FFF2-40B4-BE49-F238E27FC236}">
                <a16:creationId xmlns:a16="http://schemas.microsoft.com/office/drawing/2014/main" id="{8A202717-0332-482B-8E47-B28A3CFD4487}"/>
              </a:ext>
            </a:extLst>
          </p:cNvPr>
          <p:cNvSpPr>
            <a:spLocks noGrp="1" noChangeArrowheads="1"/>
          </p:cNvSpPr>
          <p:nvPr>
            <p:ph idx="1"/>
          </p:nvPr>
        </p:nvSpPr>
        <p:spPr>
          <a:xfrm>
            <a:off x="914400" y="1600200"/>
            <a:ext cx="7277100" cy="5219700"/>
          </a:xfrm>
        </p:spPr>
        <p:txBody>
          <a:bodyPr/>
          <a:lstStyle/>
          <a:p>
            <a:pPr eaLnBrk="1" hangingPunct="1">
              <a:lnSpc>
                <a:spcPct val="90000"/>
              </a:lnSpc>
              <a:buFont typeface="Wingdings" panose="05000000000000000000" pitchFamily="2" charset="2"/>
              <a:buNone/>
            </a:pPr>
            <a:r>
              <a:rPr lang="en-US" altLang="en-US" sz="2200" dirty="0"/>
              <a:t>Data</a:t>
            </a:r>
          </a:p>
          <a:p>
            <a:pPr eaLnBrk="1" hangingPunct="1">
              <a:lnSpc>
                <a:spcPct val="90000"/>
              </a:lnSpc>
            </a:pPr>
            <a:r>
              <a:rPr lang="en-US" altLang="en-US" sz="2200" dirty="0"/>
              <a:t>A family friend has asked you to help one of their children who is having some financial problems.  The son came over and gave you the following information.  They have four children, ages 18 to 3 months.  Their bills include: mortgage $150,000 at 6%, 2nd mortgage $20,000 at 7.5% (they took out the 2</a:t>
            </a:r>
            <a:r>
              <a:rPr lang="en-US" altLang="en-US" sz="2200" baseline="30000" dirty="0"/>
              <a:t>nd</a:t>
            </a:r>
            <a:r>
              <a:rPr lang="en-US" altLang="en-US" sz="2200" dirty="0"/>
              <a:t> mortgage three years earlier to pay off credit card debt), various financial institutions $10,000 at between 12% an 28% (she lost her job due to the pregnancy), lease on a new truck $18,000, car loan on her car $5,000, and miscellaneous Christmas bills $3,000. After some work and using </a:t>
            </a:r>
            <a:r>
              <a:rPr lang="en-US" altLang="en-US" sz="2200" dirty="0">
                <a:hlinkClick r:id="rId2"/>
              </a:rPr>
              <a:t>LT20</a:t>
            </a:r>
            <a:r>
              <a:rPr lang="en-US" altLang="en-US" sz="2200" dirty="0"/>
              <a:t>, you determined that debt payments represented 83% of their income for living expenses. </a:t>
            </a:r>
          </a:p>
          <a:p>
            <a:pPr eaLnBrk="1" hangingPunct="1">
              <a:lnSpc>
                <a:spcPct val="90000"/>
              </a:lnSpc>
              <a:buFont typeface="Wingdings" panose="05000000000000000000" pitchFamily="2" charset="2"/>
              <a:buNone/>
            </a:pPr>
            <a:r>
              <a:rPr lang="en-US" altLang="en-US" sz="2200" dirty="0"/>
              <a:t>Application</a:t>
            </a:r>
          </a:p>
          <a:p>
            <a:pPr eaLnBrk="1" hangingPunct="1">
              <a:lnSpc>
                <a:spcPct val="90000"/>
              </a:lnSpc>
            </a:pPr>
            <a:r>
              <a:rPr lang="en-US" altLang="en-US" sz="2200" dirty="0"/>
              <a:t>What suggestions do you have to help them get out of debt?</a:t>
            </a:r>
            <a:r>
              <a:rPr lang="en-US" altLang="en-US" sz="16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6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6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87FCBFC6-088B-4D60-888B-39322FACFB3C}"/>
              </a:ext>
            </a:extLst>
          </p:cNvPr>
          <p:cNvSpPr>
            <a:spLocks noGrp="1" noChangeArrowheads="1"/>
          </p:cNvSpPr>
          <p:nvPr>
            <p:ph type="title"/>
          </p:nvPr>
        </p:nvSpPr>
        <p:spPr/>
        <p:txBody>
          <a:bodyPr/>
          <a:lstStyle/>
          <a:p>
            <a:pPr eaLnBrk="1" hangingPunct="1">
              <a:lnSpc>
                <a:spcPct val="90000"/>
              </a:lnSpc>
            </a:pPr>
            <a:r>
              <a:rPr lang="en-US" altLang="en-US"/>
              <a:t>Case Study #1 Answers</a:t>
            </a:r>
          </a:p>
        </p:txBody>
      </p:sp>
      <p:sp>
        <p:nvSpPr>
          <p:cNvPr id="45060" name="Rectangle 3">
            <a:extLst>
              <a:ext uri="{FF2B5EF4-FFF2-40B4-BE49-F238E27FC236}">
                <a16:creationId xmlns:a16="http://schemas.microsoft.com/office/drawing/2014/main" id="{45313A89-0D86-4AD0-9F9E-3FAD174ECC93}"/>
              </a:ext>
            </a:extLst>
          </p:cNvPr>
          <p:cNvSpPr>
            <a:spLocks noGrp="1" noChangeArrowheads="1"/>
          </p:cNvSpPr>
          <p:nvPr>
            <p:ph idx="1"/>
          </p:nvPr>
        </p:nvSpPr>
        <p:spPr>
          <a:xfrm>
            <a:off x="914400" y="1600200"/>
            <a:ext cx="7277100" cy="5067300"/>
          </a:xfrm>
        </p:spPr>
        <p:txBody>
          <a:bodyPr/>
          <a:lstStyle/>
          <a:p>
            <a:pPr eaLnBrk="1" hangingPunct="1"/>
            <a:r>
              <a:rPr lang="en-US" altLang="en-US" dirty="0"/>
              <a:t>The above was a real case that occurred in a few years ago </a:t>
            </a:r>
          </a:p>
          <a:p>
            <a:pPr lvl="1" eaLnBrk="1" hangingPunct="1"/>
            <a:r>
              <a:rPr lang="en-US" altLang="en-US" dirty="0"/>
              <a:t>Following was my process to help</a:t>
            </a:r>
          </a:p>
          <a:p>
            <a:pPr lvl="2" eaLnBrk="1" hangingPunct="1"/>
            <a:r>
              <a:rPr lang="en-US" altLang="en-US" dirty="0"/>
              <a:t>Please know there are other ways to help as well  and that this is not the only way  </a:t>
            </a:r>
          </a:p>
          <a:p>
            <a:pPr lvl="1" eaLnBrk="1" hangingPunct="1"/>
            <a:r>
              <a:rPr lang="en-US" altLang="en-US" dirty="0"/>
              <a:t>Notice that the topics and order that I helped teach this couple are the topics and order that I teach </a:t>
            </a:r>
            <a:r>
              <a:rPr lang="en-US" altLang="en-US" i="1" dirty="0"/>
              <a:t>in this class</a:t>
            </a:r>
            <a:endParaRPr lang="en-US" altLang="en-US" dirty="0"/>
          </a:p>
          <a:p>
            <a:pPr lvl="2" eaLnBrk="1" hangingPunct="1"/>
            <a:r>
              <a:rPr lang="en-US" altLang="en-US" dirty="0"/>
              <a:t>Through thought, prayer, and the guidance of the Spirit, you will know what to do to help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anim calcmode="lin" valueType="num">
                                      <p:cBhvr additive="base">
                                        <p:cTn id="7" dur="500" fill="hold"/>
                                        <p:tgtEl>
                                          <p:spTgt spid="4506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6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60">
                                            <p:txEl>
                                              <p:pRg st="1" end="1"/>
                                            </p:txEl>
                                          </p:spTgt>
                                        </p:tgtEl>
                                        <p:attrNameLst>
                                          <p:attrName>style.visibility</p:attrName>
                                        </p:attrNameLst>
                                      </p:cBhvr>
                                      <p:to>
                                        <p:strVal val="visible"/>
                                      </p:to>
                                    </p:set>
                                    <p:anim calcmode="lin" valueType="num">
                                      <p:cBhvr additive="base">
                                        <p:cTn id="13" dur="500" fill="hold"/>
                                        <p:tgtEl>
                                          <p:spTgt spid="4506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60">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060">
                                            <p:txEl>
                                              <p:pRg st="2" end="2"/>
                                            </p:txEl>
                                          </p:spTgt>
                                        </p:tgtEl>
                                        <p:attrNameLst>
                                          <p:attrName>style.visibility</p:attrName>
                                        </p:attrNameLst>
                                      </p:cBhvr>
                                      <p:to>
                                        <p:strVal val="visible"/>
                                      </p:to>
                                    </p:set>
                                    <p:anim calcmode="lin" valueType="num">
                                      <p:cBhvr additive="base">
                                        <p:cTn id="17" dur="500" fill="hold"/>
                                        <p:tgtEl>
                                          <p:spTgt spid="4506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06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060">
                                            <p:txEl>
                                              <p:pRg st="3" end="3"/>
                                            </p:txEl>
                                          </p:spTgt>
                                        </p:tgtEl>
                                        <p:attrNameLst>
                                          <p:attrName>style.visibility</p:attrName>
                                        </p:attrNameLst>
                                      </p:cBhvr>
                                      <p:to>
                                        <p:strVal val="visible"/>
                                      </p:to>
                                    </p:set>
                                    <p:anim calcmode="lin" valueType="num">
                                      <p:cBhvr additive="base">
                                        <p:cTn id="21" dur="500" fill="hold"/>
                                        <p:tgtEl>
                                          <p:spTgt spid="4506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060">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060">
                                            <p:txEl>
                                              <p:pRg st="4" end="4"/>
                                            </p:txEl>
                                          </p:spTgt>
                                        </p:tgtEl>
                                        <p:attrNameLst>
                                          <p:attrName>style.visibility</p:attrName>
                                        </p:attrNameLst>
                                      </p:cBhvr>
                                      <p:to>
                                        <p:strVal val="visible"/>
                                      </p:to>
                                    </p:set>
                                    <p:anim calcmode="lin" valueType="num">
                                      <p:cBhvr additive="base">
                                        <p:cTn id="25" dur="500" fill="hold"/>
                                        <p:tgtEl>
                                          <p:spTgt spid="4506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6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09ACEBBA-D555-4F3A-BC5F-5E3AA5910CD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endParaRPr lang="en-US" altLang="en-US"/>
          </a:p>
        </p:txBody>
      </p:sp>
      <p:sp>
        <p:nvSpPr>
          <p:cNvPr id="3" name="Content Placeholder 2">
            <a:extLst>
              <a:ext uri="{FF2B5EF4-FFF2-40B4-BE49-F238E27FC236}">
                <a16:creationId xmlns:a16="http://schemas.microsoft.com/office/drawing/2014/main" id="{DBDEE815-BCAB-4FF7-B4F1-9470A5DC41B7}"/>
              </a:ext>
            </a:extLst>
          </p:cNvPr>
          <p:cNvSpPr>
            <a:spLocks noGrp="1" noChangeArrowheads="1"/>
          </p:cNvSpPr>
          <p:nvPr>
            <p:ph idx="1"/>
          </p:nvPr>
        </p:nvSpPr>
        <p:spPr>
          <a:xfrm>
            <a:off x="928688" y="1608138"/>
            <a:ext cx="7286625" cy="4419600"/>
          </a:xfrm>
        </p:spPr>
        <p:txBody>
          <a:bodyPr/>
          <a:lstStyle/>
          <a:p>
            <a:pPr eaLnBrk="1" hangingPunct="1"/>
            <a:r>
              <a:rPr lang="en-US" altLang="en-US" dirty="0"/>
              <a:t>1.  Help them to catch their vision of where they want to be</a:t>
            </a:r>
          </a:p>
          <a:p>
            <a:pPr lvl="1" eaLnBrk="1" hangingPunct="1"/>
            <a:r>
              <a:rPr lang="en-US" altLang="en-US" dirty="0"/>
              <a:t>I shared with them the importance of perspective that personal finance is just part of the gospel of Jesus Christ</a:t>
            </a:r>
          </a:p>
          <a:p>
            <a:pPr lvl="1" eaLnBrk="1" hangingPunct="1"/>
            <a:r>
              <a:rPr lang="en-US" altLang="en-US" dirty="0"/>
              <a:t>I shared with them the “why’s” and “what’s” of personal finance, why the Lord wants us to be financially secure</a:t>
            </a:r>
          </a:p>
          <a:p>
            <a:pPr lvl="1" eaLnBrk="1" hangingPunct="1"/>
            <a:r>
              <a:rPr lang="en-US" altLang="en-US" dirty="0"/>
              <a:t>They recognized they had a debt problem.  They were sick and tired of being sick and tired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728B752C-AA3A-4F2E-B574-434B63A9EB66}"/>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Case Study</a:t>
            </a:r>
          </a:p>
        </p:txBody>
      </p:sp>
      <p:sp>
        <p:nvSpPr>
          <p:cNvPr id="45060" name="Rectangle 3">
            <a:extLst>
              <a:ext uri="{FF2B5EF4-FFF2-40B4-BE49-F238E27FC236}">
                <a16:creationId xmlns:a16="http://schemas.microsoft.com/office/drawing/2014/main" id="{8A202717-0332-482B-8E47-B28A3CFD4487}"/>
              </a:ext>
            </a:extLst>
          </p:cNvPr>
          <p:cNvSpPr>
            <a:spLocks noGrp="1" noChangeArrowheads="1"/>
          </p:cNvSpPr>
          <p:nvPr>
            <p:ph idx="1"/>
          </p:nvPr>
        </p:nvSpPr>
        <p:spPr>
          <a:xfrm>
            <a:off x="914400" y="1600200"/>
            <a:ext cx="7277100" cy="5219700"/>
          </a:xfrm>
        </p:spPr>
        <p:txBody>
          <a:bodyPr/>
          <a:lstStyle/>
          <a:p>
            <a:pPr eaLnBrk="1" hangingPunct="1">
              <a:lnSpc>
                <a:spcPct val="90000"/>
              </a:lnSpc>
              <a:buFont typeface="Wingdings" panose="05000000000000000000" pitchFamily="2" charset="2"/>
              <a:buNone/>
            </a:pPr>
            <a:r>
              <a:rPr lang="en-US" altLang="en-US" sz="2200" dirty="0"/>
              <a:t>Data</a:t>
            </a:r>
          </a:p>
          <a:p>
            <a:pPr eaLnBrk="1" hangingPunct="1">
              <a:lnSpc>
                <a:spcPct val="90000"/>
              </a:lnSpc>
            </a:pPr>
            <a:r>
              <a:rPr lang="en-US" altLang="en-US" sz="2200" dirty="0"/>
              <a:t>A family friend has asked you to help one of their children who is having some financial problems.  The son came over and gave you the following information.  They are married and have four children ages 18 to 3 months.  Their bills include: mortgage $150,000 at 6%, 2nd mortgage $20,000 at 7.5% (they took out the 2</a:t>
            </a:r>
            <a:r>
              <a:rPr lang="en-US" altLang="en-US" sz="2200" baseline="30000" dirty="0"/>
              <a:t>nd</a:t>
            </a:r>
            <a:r>
              <a:rPr lang="en-US" altLang="en-US" sz="2200" dirty="0"/>
              <a:t> mortgage three years earlier to pay off credit card debt), various financial institutions $10,000 at between 12% an 28% (she lost her job due to the pregnancy), lease on a new truck $18,000, car loan on her car $5,000, and miscellaneous Christmas bills $3,000. After some work and using </a:t>
            </a:r>
            <a:r>
              <a:rPr lang="en-US" altLang="en-US" sz="2200" dirty="0">
                <a:hlinkClick r:id="rId2"/>
              </a:rPr>
              <a:t>LT20</a:t>
            </a:r>
            <a:r>
              <a:rPr lang="en-US" altLang="en-US" sz="2200" dirty="0"/>
              <a:t>, you determined that debt payments represented 83% of their income for living expenses. </a:t>
            </a:r>
          </a:p>
          <a:p>
            <a:pPr eaLnBrk="1" hangingPunct="1">
              <a:lnSpc>
                <a:spcPct val="90000"/>
              </a:lnSpc>
              <a:buFont typeface="Wingdings" panose="05000000000000000000" pitchFamily="2" charset="2"/>
              <a:buNone/>
            </a:pPr>
            <a:r>
              <a:rPr lang="en-US" altLang="en-US" sz="2200" dirty="0"/>
              <a:t>Application</a:t>
            </a:r>
          </a:p>
          <a:p>
            <a:pPr eaLnBrk="1" hangingPunct="1">
              <a:lnSpc>
                <a:spcPct val="90000"/>
              </a:lnSpc>
            </a:pPr>
            <a:r>
              <a:rPr lang="en-US" altLang="en-US" sz="2200" dirty="0"/>
              <a:t>What suggestions do you have to help them get out of debt?</a:t>
            </a:r>
            <a:r>
              <a:rPr lang="en-US" altLang="en-US" sz="1600" dirty="0"/>
              <a:t>  </a:t>
            </a:r>
          </a:p>
        </p:txBody>
      </p:sp>
    </p:spTree>
    <p:extLst>
      <p:ext uri="{BB962C8B-B14F-4D97-AF65-F5344CB8AC3E}">
        <p14:creationId xmlns:p14="http://schemas.microsoft.com/office/powerpoint/2010/main" val="7232922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6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6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09ACEBBA-D555-4F3A-BC5F-5E3AA5910CD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endParaRPr lang="en-US" altLang="en-US"/>
          </a:p>
        </p:txBody>
      </p:sp>
      <p:sp>
        <p:nvSpPr>
          <p:cNvPr id="3" name="Content Placeholder 2">
            <a:extLst>
              <a:ext uri="{FF2B5EF4-FFF2-40B4-BE49-F238E27FC236}">
                <a16:creationId xmlns:a16="http://schemas.microsoft.com/office/drawing/2014/main" id="{DBDEE815-BCAB-4FF7-B4F1-9470A5DC41B7}"/>
              </a:ext>
            </a:extLst>
          </p:cNvPr>
          <p:cNvSpPr>
            <a:spLocks noGrp="1" noChangeArrowheads="1"/>
          </p:cNvSpPr>
          <p:nvPr>
            <p:ph idx="1"/>
          </p:nvPr>
        </p:nvSpPr>
        <p:spPr>
          <a:xfrm>
            <a:off x="928688" y="1608138"/>
            <a:ext cx="7286625" cy="4419600"/>
          </a:xfrm>
        </p:spPr>
        <p:txBody>
          <a:bodyPr/>
          <a:lstStyle/>
          <a:p>
            <a:pPr eaLnBrk="1" hangingPunct="1"/>
            <a:r>
              <a:rPr lang="en-US" altLang="en-US" dirty="0"/>
              <a:t>I encouraged them to do the things they should be doing, their daily conduct on the journey</a:t>
            </a:r>
          </a:p>
          <a:p>
            <a:pPr lvl="1" eaLnBrk="1" hangingPunct="1"/>
            <a:r>
              <a:rPr lang="en-US" altLang="en-US" dirty="0"/>
              <a:t>They resolved to come back to Church and be more active</a:t>
            </a:r>
          </a:p>
          <a:p>
            <a:pPr lvl="1" eaLnBrk="1" hangingPunct="1"/>
            <a:r>
              <a:rPr lang="en-US" altLang="en-US" dirty="0"/>
              <a:t>They started back having family home evening</a:t>
            </a:r>
          </a:p>
          <a:p>
            <a:pPr lvl="1" eaLnBrk="1" hangingPunct="1"/>
            <a:r>
              <a:rPr lang="en-US" altLang="en-US" dirty="0"/>
              <a:t>They began working on family scripture study</a:t>
            </a:r>
          </a:p>
        </p:txBody>
      </p:sp>
    </p:spTree>
    <p:extLst>
      <p:ext uri="{BB962C8B-B14F-4D97-AF65-F5344CB8AC3E}">
        <p14:creationId xmlns:p14="http://schemas.microsoft.com/office/powerpoint/2010/main" val="227733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153D8918-72F6-4FA1-A85D-EDE17DA6CCB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47108" name="Rectangle 3">
            <a:extLst>
              <a:ext uri="{FF2B5EF4-FFF2-40B4-BE49-F238E27FC236}">
                <a16:creationId xmlns:a16="http://schemas.microsoft.com/office/drawing/2014/main" id="{44864F8F-B4C5-4C98-A9ED-100CACBC6400}"/>
              </a:ext>
            </a:extLst>
          </p:cNvPr>
          <p:cNvSpPr>
            <a:spLocks noGrp="1" noChangeArrowheads="1"/>
          </p:cNvSpPr>
          <p:nvPr>
            <p:ph idx="1"/>
          </p:nvPr>
        </p:nvSpPr>
        <p:spPr>
          <a:xfrm>
            <a:off x="952500" y="1600200"/>
            <a:ext cx="7277100" cy="4838700"/>
          </a:xfrm>
        </p:spPr>
        <p:txBody>
          <a:bodyPr/>
          <a:lstStyle/>
          <a:p>
            <a:pPr eaLnBrk="1" hangingPunct="1"/>
            <a:r>
              <a:rPr lang="en-US" altLang="en-US" dirty="0"/>
              <a:t>2.  Help them determine what was important to them with their goals  </a:t>
            </a:r>
          </a:p>
          <a:p>
            <a:pPr lvl="1" eaLnBrk="1" hangingPunct="1"/>
            <a:r>
              <a:rPr lang="en-US" altLang="en-US" dirty="0"/>
              <a:t>We helped them think through the process of setting effective goals from their vision, and then they wrote down their goals so they would be working for the right things</a:t>
            </a:r>
          </a:p>
          <a:p>
            <a:pPr lvl="2" eaLnBrk="1" hangingPunct="1"/>
            <a:r>
              <a:rPr lang="en-US" altLang="en-US" dirty="0"/>
              <a:t>We didn’t spend a lot of time together on this area, but we did emphasize its importance and had them do it on their own</a:t>
            </a:r>
          </a:p>
          <a:p>
            <a:pPr lvl="2" eaLnBrk="1" hangingPunct="1"/>
            <a:r>
              <a:rPr lang="en-US" altLang="en-US" dirty="0"/>
              <a:t>Be careful as they have to be working toward their goals—not yours	</a:t>
            </a:r>
          </a:p>
          <a:p>
            <a:pPr lvl="1" eaLnBrk="1" hangingPunct="1"/>
            <a:r>
              <a:rPr lang="en-US" altLang="en-US" dirty="0"/>
              <a:t>They stopped incurring new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3C04EA10-BE31-414A-9E70-FA5D7DCE4710}"/>
              </a:ext>
            </a:extLst>
          </p:cNvPr>
          <p:cNvSpPr>
            <a:spLocks noGrp="1" noChangeArrowheads="1"/>
          </p:cNvSpPr>
          <p:nvPr>
            <p:ph type="title"/>
          </p:nvPr>
        </p:nvSpPr>
        <p:spPr/>
        <p:txBody>
          <a:bodyPr/>
          <a:lstStyle/>
          <a:p>
            <a:pPr eaLnBrk="1" hangingPunct="1">
              <a:lnSpc>
                <a:spcPct val="90000"/>
              </a:lnSpc>
            </a:pPr>
            <a:r>
              <a:rPr lang="en-US" altLang="en-US"/>
              <a:t>Case Study #1 Answers </a:t>
            </a:r>
            <a:r>
              <a:rPr lang="en-US" altLang="en-US" sz="2400"/>
              <a:t>(continued)</a:t>
            </a:r>
          </a:p>
        </p:txBody>
      </p:sp>
      <p:sp>
        <p:nvSpPr>
          <p:cNvPr id="48132" name="Rectangle 3">
            <a:extLst>
              <a:ext uri="{FF2B5EF4-FFF2-40B4-BE49-F238E27FC236}">
                <a16:creationId xmlns:a16="http://schemas.microsoft.com/office/drawing/2014/main" id="{56CF916C-2A2E-4529-8134-4B9EA1BE2830}"/>
              </a:ext>
            </a:extLst>
          </p:cNvPr>
          <p:cNvSpPr>
            <a:spLocks noGrp="1" noChangeArrowheads="1"/>
          </p:cNvSpPr>
          <p:nvPr>
            <p:ph idx="1"/>
          </p:nvPr>
        </p:nvSpPr>
        <p:spPr>
          <a:xfrm>
            <a:off x="914400" y="1600200"/>
            <a:ext cx="7277100" cy="5219700"/>
          </a:xfrm>
        </p:spPr>
        <p:txBody>
          <a:bodyPr/>
          <a:lstStyle/>
          <a:p>
            <a:pPr eaLnBrk="1" hangingPunct="1"/>
            <a:r>
              <a:rPr lang="en-US" altLang="en-US"/>
              <a:t>3.  Help them realize where they were financially and that their habits are not taking them toward their goals</a:t>
            </a:r>
          </a:p>
          <a:p>
            <a:pPr lvl="1" eaLnBrk="1" hangingPunct="1"/>
            <a:r>
              <a:rPr lang="en-US" altLang="en-US"/>
              <a:t>We developed a balance sheet for the family</a:t>
            </a:r>
          </a:p>
          <a:p>
            <a:pPr lvl="2" eaLnBrk="1" hangingPunct="1"/>
            <a:r>
              <a:rPr lang="en-US" altLang="en-US"/>
              <a:t>We determined what assets were available and  owed on each asset – truck, motorcycle, etc.</a:t>
            </a:r>
          </a:p>
          <a:p>
            <a:pPr lvl="1" eaLnBrk="1" hangingPunct="1"/>
            <a:r>
              <a:rPr lang="en-US" altLang="en-US"/>
              <a:t>We developed an income statement and ratios</a:t>
            </a:r>
          </a:p>
          <a:p>
            <a:pPr lvl="2" eaLnBrk="1" hangingPunct="1"/>
            <a:r>
              <a:rPr lang="en-US" altLang="en-US"/>
              <a:t>We worked at finding out how much was available and where it was going   </a:t>
            </a:r>
          </a:p>
          <a:p>
            <a:pPr lvl="1" eaLnBrk="1" hangingPunct="1"/>
            <a:r>
              <a:rPr lang="en-US" altLang="en-US"/>
              <a:t>They knew they had to change to reach their goals</a:t>
            </a:r>
          </a:p>
          <a:p>
            <a:pPr lvl="2" eaLnBrk="1" hangingPunct="1"/>
            <a:r>
              <a:rPr lang="en-US" altLang="en-US"/>
              <a:t>We put the family on a very strict budget</a:t>
            </a:r>
          </a:p>
          <a:p>
            <a:pPr lvl="2" eaLnBrk="1" hangingPunct="1"/>
            <a:r>
              <a:rPr lang="en-US" altLang="en-US"/>
              <a:t>We did leave a little for a date on Friday though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61FAA26B-4ADC-44A0-9155-B08AE2E226F5}"/>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 Answers </a:t>
            </a:r>
            <a:r>
              <a:rPr lang="en-US" altLang="en-US" sz="2400"/>
              <a:t>(continued)</a:t>
            </a:r>
          </a:p>
        </p:txBody>
      </p:sp>
      <p:sp>
        <p:nvSpPr>
          <p:cNvPr id="50180" name="Rectangle 3">
            <a:extLst>
              <a:ext uri="{FF2B5EF4-FFF2-40B4-BE49-F238E27FC236}">
                <a16:creationId xmlns:a16="http://schemas.microsoft.com/office/drawing/2014/main" id="{95DB25D9-1A20-4AF5-8E1A-375A0F9B8F2C}"/>
              </a:ext>
            </a:extLst>
          </p:cNvPr>
          <p:cNvSpPr>
            <a:spLocks noGrp="1" noChangeArrowheads="1"/>
          </p:cNvSpPr>
          <p:nvPr>
            <p:ph idx="1"/>
          </p:nvPr>
        </p:nvSpPr>
        <p:spPr>
          <a:xfrm>
            <a:off x="928688" y="1608138"/>
            <a:ext cx="7286625" cy="4419600"/>
          </a:xfrm>
        </p:spPr>
        <p:txBody>
          <a:bodyPr/>
          <a:lstStyle/>
          <a:p>
            <a:pPr eaLnBrk="1" hangingPunct="1"/>
            <a:r>
              <a:rPr lang="en-US" altLang="en-US" dirty="0"/>
              <a:t>4.  Determine one-off ways of reducing debt</a:t>
            </a:r>
          </a:p>
          <a:p>
            <a:pPr lvl="1" eaLnBrk="1" hangingPunct="1"/>
            <a:r>
              <a:rPr lang="en-US" altLang="en-US" dirty="0"/>
              <a:t>We tried to find one-ways to pay off debt</a:t>
            </a:r>
          </a:p>
          <a:p>
            <a:pPr lvl="2" eaLnBrk="1" hangingPunct="1"/>
            <a:r>
              <a:rPr lang="en-US" altLang="en-US" dirty="0"/>
              <a:t>We had them fill out their income taxes quickly for an early income tax return (January)</a:t>
            </a:r>
          </a:p>
          <a:p>
            <a:pPr lvl="2" eaLnBrk="1" hangingPunct="1"/>
            <a:r>
              <a:rPr lang="en-US" altLang="en-US" dirty="0"/>
              <a:t>We borrowed money against their cash-value insurance policy to reduce assets </a:t>
            </a:r>
          </a:p>
          <a:p>
            <a:pPr lvl="2" eaLnBrk="1" hangingPunct="1"/>
            <a:r>
              <a:rPr lang="en-US" altLang="en-US" dirty="0"/>
              <a:t>We had them sell assets that they could do without, i.e. the leased truck, motorcycle, and old vehicles, etc.</a:t>
            </a:r>
          </a:p>
          <a:p>
            <a:pPr lvl="2" eaLnBrk="1" hangingPunct="1"/>
            <a:r>
              <a:rPr lang="en-US" altLang="en-US" dirty="0"/>
              <a:t>We talked about yard sales, car sales, or anything else they could do to raise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38335894-3D61-4951-ABCF-354E3E7F92B3}"/>
              </a:ext>
            </a:extLst>
          </p:cNvPr>
          <p:cNvSpPr>
            <a:spLocks noGrp="1" noChangeArrowheads="1"/>
          </p:cNvSpPr>
          <p:nvPr>
            <p:ph type="title"/>
          </p:nvPr>
        </p:nvSpPr>
        <p:spPr/>
        <p:txBody>
          <a:bodyPr/>
          <a:lstStyle/>
          <a:p>
            <a:pPr eaLnBrk="1" hangingPunct="1">
              <a:lnSpc>
                <a:spcPct val="90000"/>
              </a:lnSpc>
              <a:buFont typeface="Wingdings" panose="05000000000000000000" pitchFamily="2" charset="2"/>
              <a:buNone/>
            </a:pPr>
            <a:r>
              <a:rPr lang="en-US" altLang="en-US"/>
              <a:t>Case Study #1 Answers </a:t>
            </a:r>
            <a:r>
              <a:rPr lang="en-US" altLang="en-US" sz="2400"/>
              <a:t>(continued)</a:t>
            </a:r>
          </a:p>
        </p:txBody>
      </p:sp>
      <p:sp>
        <p:nvSpPr>
          <p:cNvPr id="51204" name="Rectangle 3">
            <a:extLst>
              <a:ext uri="{FF2B5EF4-FFF2-40B4-BE49-F238E27FC236}">
                <a16:creationId xmlns:a16="http://schemas.microsoft.com/office/drawing/2014/main" id="{EA775761-A035-4D50-83A2-05DC50D78F8E}"/>
              </a:ext>
            </a:extLst>
          </p:cNvPr>
          <p:cNvSpPr>
            <a:spLocks noGrp="1" noChangeArrowheads="1"/>
          </p:cNvSpPr>
          <p:nvPr>
            <p:ph idx="1"/>
          </p:nvPr>
        </p:nvSpPr>
        <p:spPr>
          <a:xfrm>
            <a:off x="928688" y="1608138"/>
            <a:ext cx="7286625" cy="4419600"/>
          </a:xfrm>
        </p:spPr>
        <p:txBody>
          <a:bodyPr/>
          <a:lstStyle/>
          <a:p>
            <a:pPr eaLnBrk="1" hangingPunct="1"/>
            <a:r>
              <a:rPr lang="en-US" altLang="en-US" dirty="0"/>
              <a:t>5.  We helped them organize a debt reduction plan, and committed them to that course of action</a:t>
            </a:r>
          </a:p>
          <a:p>
            <a:pPr lvl="1" eaLnBrk="1" hangingPunct="1"/>
            <a:r>
              <a:rPr lang="en-US" altLang="en-US" dirty="0"/>
              <a:t>We used </a:t>
            </a:r>
            <a:r>
              <a:rPr lang="en-US" altLang="en-US" u="sng" dirty="0">
                <a:hlinkClick r:id="rId2"/>
              </a:rPr>
              <a:t>Debt-Elimination Spreadsheet with Accelerator</a:t>
            </a:r>
            <a:r>
              <a:rPr lang="en-US" altLang="en-US" dirty="0">
                <a:hlinkClick r:id="rId2"/>
              </a:rPr>
              <a:t> </a:t>
            </a:r>
            <a:r>
              <a:rPr lang="en-US" altLang="en-US" dirty="0"/>
              <a:t>(LT20) to prepare a debt reduction plan and then we worked on that plan together</a:t>
            </a:r>
          </a:p>
          <a:p>
            <a:pPr lvl="1" eaLnBrk="1" hangingPunct="1"/>
            <a:r>
              <a:rPr lang="en-US" altLang="en-US" dirty="0"/>
              <a:t>We got other people involved to help them with talking to creditors and paying off their debts</a:t>
            </a:r>
          </a:p>
          <a:p>
            <a:pPr lvl="1" eaLnBrk="1" hangingPunct="1"/>
            <a:r>
              <a:rPr lang="en-US" altLang="en-US" dirty="0"/>
              <a:t>We worked with family, friends, and enlisted their help to work with this couple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6CE619A2-E723-47EB-B6C0-25EB477CC8DA}"/>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52228" name="Rectangle 3">
            <a:extLst>
              <a:ext uri="{FF2B5EF4-FFF2-40B4-BE49-F238E27FC236}">
                <a16:creationId xmlns:a16="http://schemas.microsoft.com/office/drawing/2014/main" id="{5153332C-D3F0-46AB-804F-A97CAA3C710F}"/>
              </a:ext>
            </a:extLst>
          </p:cNvPr>
          <p:cNvSpPr>
            <a:spLocks noGrp="1" noChangeArrowheads="1"/>
          </p:cNvSpPr>
          <p:nvPr>
            <p:ph idx="1"/>
          </p:nvPr>
        </p:nvSpPr>
        <p:spPr>
          <a:xfrm>
            <a:off x="928688" y="1608138"/>
            <a:ext cx="7286625" cy="4419600"/>
          </a:xfrm>
        </p:spPr>
        <p:txBody>
          <a:bodyPr/>
          <a:lstStyle/>
          <a:p>
            <a:pPr eaLnBrk="1" hangingPunct="1">
              <a:lnSpc>
                <a:spcPct val="90000"/>
              </a:lnSpc>
            </a:pPr>
            <a:r>
              <a:rPr lang="en-US" altLang="en-US"/>
              <a:t>6.  We helped them follow through with their plan (until total debt elimination*)</a:t>
            </a:r>
          </a:p>
          <a:p>
            <a:pPr lvl="1" eaLnBrk="1" hangingPunct="1"/>
            <a:r>
              <a:rPr lang="en-US" altLang="en-US"/>
              <a:t>We worked together on their debt reduction plan (not our plan) and held them accountable for it</a:t>
            </a:r>
          </a:p>
          <a:p>
            <a:pPr lvl="1" eaLnBrk="1" hangingPunct="1"/>
            <a:r>
              <a:rPr lang="en-US" altLang="en-US"/>
              <a:t>We met with them weekly to see how they were doing and to encourage them to stick with the Plan</a:t>
            </a:r>
          </a:p>
          <a:p>
            <a:pPr lvl="1" eaLnBrk="1" hangingPunct="1"/>
            <a:r>
              <a:rPr lang="en-US" altLang="en-US"/>
              <a:t>We continued to offer encouragement and support in a non-judgmental manner</a:t>
            </a:r>
          </a:p>
          <a:p>
            <a:pPr lvl="1" eaLnBrk="1" hangingPunct="1">
              <a:lnSpc>
                <a:spcPct val="90000"/>
              </a:lnSpc>
            </a:pPr>
            <a:endParaRPr lang="en-US" altLang="en-US"/>
          </a:p>
          <a:p>
            <a:pPr eaLnBrk="1" hangingPunct="1">
              <a:lnSpc>
                <a:spcPct val="90000"/>
              </a:lnSpc>
              <a:buFont typeface="Wingdings" panose="05000000000000000000" pitchFamily="2" charset="2"/>
              <a:buNone/>
            </a:pPr>
            <a:endParaRPr lang="en-US" alt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536030CD-5617-46DC-B885-D11BA42AFF18}"/>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52228" name="Rectangle 3">
            <a:extLst>
              <a:ext uri="{FF2B5EF4-FFF2-40B4-BE49-F238E27FC236}">
                <a16:creationId xmlns:a16="http://schemas.microsoft.com/office/drawing/2014/main" id="{A0A2EA9E-D836-425D-B167-7DEF1A9451A9}"/>
              </a:ext>
            </a:extLst>
          </p:cNvPr>
          <p:cNvSpPr>
            <a:spLocks noGrp="1" noChangeArrowheads="1"/>
          </p:cNvSpPr>
          <p:nvPr>
            <p:ph idx="1"/>
          </p:nvPr>
        </p:nvSpPr>
        <p:spPr>
          <a:xfrm>
            <a:off x="928688" y="1608138"/>
            <a:ext cx="7451725" cy="4419600"/>
          </a:xfrm>
        </p:spPr>
        <p:txBody>
          <a:bodyPr/>
          <a:lstStyle/>
          <a:p>
            <a:pPr eaLnBrk="1" hangingPunct="1">
              <a:lnSpc>
                <a:spcPct val="90000"/>
              </a:lnSpc>
            </a:pPr>
            <a:r>
              <a:rPr lang="en-US" altLang="en-US"/>
              <a:t>Now, five years later, they are still in debt, but it is much more manageable and they are working to get it all paid off</a:t>
            </a:r>
          </a:p>
          <a:p>
            <a:pPr lvl="1" eaLnBrk="1" hangingPunct="1"/>
            <a:r>
              <a:rPr lang="en-US" altLang="en-US"/>
              <a:t>Was it easy?  No.</a:t>
            </a:r>
          </a:p>
          <a:p>
            <a:pPr lvl="1" eaLnBrk="1" hangingPunct="1"/>
            <a:r>
              <a:rPr lang="en-US" altLang="en-US"/>
              <a:t>Was it worthwhile?  Yes.</a:t>
            </a:r>
          </a:p>
          <a:p>
            <a:pPr lvl="1" eaLnBrk="1" hangingPunct="1"/>
            <a:r>
              <a:rPr lang="en-US" altLang="en-US"/>
              <a:t>Are they doing better with both their temporal and spiritual goals?  Definitely.</a:t>
            </a:r>
          </a:p>
          <a:p>
            <a:pPr lvl="2" eaLnBrk="1" hangingPunct="1"/>
            <a:r>
              <a:rPr lang="en-US" altLang="en-US"/>
              <a:t>The wife shared:  “I just didn’t realize that it would be so hard for so long.  You run into debt, but you crawl out of it!”</a:t>
            </a:r>
          </a:p>
          <a:p>
            <a:pPr eaLnBrk="1" hangingPunct="1">
              <a:lnSpc>
                <a:spcPct val="90000"/>
              </a:lnSpc>
            </a:pPr>
            <a:r>
              <a:rPr lang="en-US" altLang="en-US"/>
              <a:t>*My mistakes (what I would change)</a:t>
            </a:r>
          </a:p>
          <a:p>
            <a:pPr lvl="1" eaLnBrk="1" hangingPunct="1">
              <a:lnSpc>
                <a:spcPct val="90000"/>
              </a:lnSpc>
            </a:pPr>
            <a:r>
              <a:rPr lang="en-US" altLang="en-US"/>
              <a:t>I should have worked longer with them</a:t>
            </a:r>
          </a:p>
          <a:p>
            <a:pPr lvl="1" eaLnBrk="1" hangingPunct="1">
              <a:lnSpc>
                <a:spcPct val="90000"/>
              </a:lnSpc>
            </a:pPr>
            <a:r>
              <a:rPr lang="en-US" altLang="en-US"/>
              <a:t>I should have done better at following up each month</a:t>
            </a:r>
          </a:p>
          <a:p>
            <a:pPr eaLnBrk="1" hangingPunct="1">
              <a:lnSpc>
                <a:spcPct val="90000"/>
              </a:lnSpc>
              <a:buFont typeface="Wingdings" panose="05000000000000000000" pitchFamily="2" charset="2"/>
              <a:buNone/>
            </a:pPr>
            <a:endParaRPr lang="en-US" alt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22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AFB343A0-583A-464D-A44C-D40FEA059977}"/>
              </a:ext>
            </a:extLst>
          </p:cNvPr>
          <p:cNvSpPr>
            <a:spLocks noGrp="1" noChangeArrowheads="1"/>
          </p:cNvSpPr>
          <p:nvPr>
            <p:ph type="title"/>
          </p:nvPr>
        </p:nvSpPr>
        <p:spPr/>
        <p:txBody>
          <a:bodyPr/>
          <a:lstStyle/>
          <a:p>
            <a:pPr eaLnBrk="1" hangingPunct="1"/>
            <a:r>
              <a:rPr lang="en-US" altLang="en-US"/>
              <a:t>Case Study #2</a:t>
            </a:r>
            <a:endParaRPr lang="en-US" altLang="en-US" sz="2400"/>
          </a:p>
        </p:txBody>
      </p:sp>
      <p:sp>
        <p:nvSpPr>
          <p:cNvPr id="52228" name="Rectangle 3">
            <a:extLst>
              <a:ext uri="{FF2B5EF4-FFF2-40B4-BE49-F238E27FC236}">
                <a16:creationId xmlns:a16="http://schemas.microsoft.com/office/drawing/2014/main" id="{112B0F8D-71D1-42E8-B51F-FB81DA1E5D29}"/>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sz="2400" dirty="0"/>
              <a:t>Data</a:t>
            </a:r>
          </a:p>
          <a:p>
            <a:pPr eaLnBrk="1" hangingPunct="1">
              <a:lnSpc>
                <a:spcPct val="90000"/>
              </a:lnSpc>
              <a:defRPr/>
            </a:pPr>
            <a:r>
              <a:rPr lang="en-US" altLang="en-US" sz="2400" dirty="0"/>
              <a:t>Emilee has been thinking about how much she has to earn to pay back her loans once she leaves school.  Assume she will be in the 25% Federal tax bracket after school, living in New York (10% state tax rate) and New York City (5% city tax rate), and she pays 12% gross of her income to charity.</a:t>
            </a:r>
          </a:p>
          <a:p>
            <a:pPr marL="0" indent="0" eaLnBrk="1" hangingPunct="1">
              <a:lnSpc>
                <a:spcPct val="90000"/>
              </a:lnSpc>
              <a:buFontTx/>
              <a:buNone/>
              <a:defRPr/>
            </a:pPr>
            <a:r>
              <a:rPr lang="en-US" altLang="en-US" sz="2400" dirty="0"/>
              <a:t>Calculations</a:t>
            </a:r>
          </a:p>
          <a:p>
            <a:pPr eaLnBrk="1" hangingPunct="1">
              <a:lnSpc>
                <a:spcPct val="90000"/>
              </a:lnSpc>
              <a:defRPr/>
            </a:pPr>
            <a:r>
              <a:rPr lang="en-US" altLang="en-US" sz="2400" dirty="0"/>
              <a:t>How much must she earn to pay back $1.00 in student loans (this assumes 0% interest)?</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CAAEAC98-2B61-40F9-9F6B-E42D3D2ACD02}"/>
              </a:ext>
            </a:extLst>
          </p:cNvPr>
          <p:cNvSpPr>
            <a:spLocks noGrp="1" noChangeArrowheads="1"/>
          </p:cNvSpPr>
          <p:nvPr>
            <p:ph type="title"/>
          </p:nvPr>
        </p:nvSpPr>
        <p:spPr/>
        <p:txBody>
          <a:bodyPr/>
          <a:lstStyle/>
          <a:p>
            <a:pPr eaLnBrk="1" hangingPunct="1"/>
            <a:r>
              <a:rPr lang="en-US" altLang="en-US"/>
              <a:t>Case Study #2 Answer</a:t>
            </a:r>
            <a:endParaRPr lang="en-US" altLang="en-US" sz="2400"/>
          </a:p>
        </p:txBody>
      </p:sp>
      <p:sp>
        <p:nvSpPr>
          <p:cNvPr id="52228" name="Rectangle 3">
            <a:extLst>
              <a:ext uri="{FF2B5EF4-FFF2-40B4-BE49-F238E27FC236}">
                <a16:creationId xmlns:a16="http://schemas.microsoft.com/office/drawing/2014/main" id="{D77894B5-F8A4-42D9-BD32-93266F2FCD04}"/>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To pay back $1.00 in loans:</a:t>
            </a:r>
          </a:p>
          <a:p>
            <a:pPr lvl="1" eaLnBrk="1" hangingPunct="1">
              <a:lnSpc>
                <a:spcPct val="90000"/>
              </a:lnSpc>
              <a:defRPr/>
            </a:pPr>
            <a:r>
              <a:rPr lang="en-US" altLang="en-US" dirty="0"/>
              <a:t>Taxes:</a:t>
            </a:r>
          </a:p>
          <a:p>
            <a:pPr lvl="2" eaLnBrk="1" hangingPunct="1">
              <a:lnSpc>
                <a:spcPct val="90000"/>
              </a:lnSpc>
              <a:defRPr/>
            </a:pPr>
            <a:r>
              <a:rPr lang="en-US" altLang="en-US" dirty="0"/>
              <a:t>Federal tax rate:		25%</a:t>
            </a:r>
          </a:p>
          <a:p>
            <a:pPr lvl="2" eaLnBrk="1" hangingPunct="1">
              <a:lnSpc>
                <a:spcPct val="90000"/>
              </a:lnSpc>
              <a:defRPr/>
            </a:pPr>
            <a:r>
              <a:rPr lang="en-US" altLang="en-US" dirty="0"/>
              <a:t>State tax rate:		10%</a:t>
            </a:r>
          </a:p>
          <a:p>
            <a:pPr lvl="2" eaLnBrk="1" hangingPunct="1">
              <a:lnSpc>
                <a:spcPct val="90000"/>
              </a:lnSpc>
              <a:defRPr/>
            </a:pPr>
            <a:r>
              <a:rPr lang="en-US" altLang="en-US" dirty="0"/>
              <a:t>City tax rate:		  	5%</a:t>
            </a:r>
          </a:p>
          <a:p>
            <a:pPr lvl="2" eaLnBrk="1" hangingPunct="1">
              <a:lnSpc>
                <a:spcPct val="90000"/>
              </a:lnSpc>
              <a:defRPr/>
            </a:pPr>
            <a:r>
              <a:rPr lang="en-US" altLang="en-US" dirty="0"/>
              <a:t>Charitable contributions:	12%</a:t>
            </a:r>
          </a:p>
          <a:p>
            <a:pPr lvl="1" eaLnBrk="1" hangingPunct="1">
              <a:lnSpc>
                <a:spcPct val="90000"/>
              </a:lnSpc>
              <a:defRPr/>
            </a:pPr>
            <a:r>
              <a:rPr lang="en-US" altLang="en-US" dirty="0"/>
              <a:t>The formula is:</a:t>
            </a:r>
          </a:p>
          <a:p>
            <a:pPr lvl="2" eaLnBrk="1" hangingPunct="1">
              <a:lnSpc>
                <a:spcPct val="90000"/>
              </a:lnSpc>
              <a:defRPr/>
            </a:pPr>
            <a:r>
              <a:rPr lang="en-US" altLang="en-US" dirty="0"/>
              <a:t>x - .25x - .10x - .05x - .12x = 1.  Solve for x?</a:t>
            </a:r>
          </a:p>
          <a:p>
            <a:pPr lvl="2" eaLnBrk="1" hangingPunct="1">
              <a:lnSpc>
                <a:spcPct val="90000"/>
              </a:lnSpc>
              <a:defRPr/>
            </a:pPr>
            <a:r>
              <a:rPr lang="en-US" altLang="en-US" dirty="0"/>
              <a:t>X = 2.08  (1/(.25+.10+.05+.12)</a:t>
            </a:r>
          </a:p>
          <a:p>
            <a:pPr lvl="1" eaLnBrk="1" hangingPunct="1">
              <a:lnSpc>
                <a:spcPct val="90000"/>
              </a:lnSpc>
              <a:defRPr/>
            </a:pPr>
            <a:r>
              <a:rPr lang="en-US" altLang="en-US" dirty="0"/>
              <a:t>Emilee must earn $2.08 for every dollar she borrows (and that assumes a 0% interest rate).  That’s expensive </a:t>
            </a:r>
            <a:r>
              <a:rPr lang="en-US" altLang="en-US" sz="1800" dirty="0"/>
              <a:t>(see </a:t>
            </a:r>
            <a:r>
              <a:rPr lang="en-US" u="sng" dirty="0">
                <a:hlinkClick r:id="rId2"/>
              </a:rPr>
              <a:t>Loan Amount to Pay Back</a:t>
            </a:r>
            <a:r>
              <a:rPr lang="en-US" dirty="0"/>
              <a:t> (LT34)</a:t>
            </a:r>
            <a:r>
              <a:rPr lang="en-US" altLang="en-US" sz="1800" dirty="0"/>
              <a:t>)</a:t>
            </a:r>
            <a:endParaRPr lang="en-US" altLang="en-US" dirty="0"/>
          </a:p>
          <a:p>
            <a:pPr marL="914400" lvl="2" indent="0" eaLnBrk="1" hangingPunct="1">
              <a:lnSpc>
                <a:spcPct val="90000"/>
              </a:lnSpc>
              <a:buFontTx/>
              <a:buNone/>
              <a:defRPr/>
            </a:pPr>
            <a:endParaRPr lang="en-US" altLang="en-US" dirty="0"/>
          </a:p>
          <a:p>
            <a:pPr lvl="2" eaLnBrk="1" hangingPunct="1">
              <a:lnSpc>
                <a:spcPct val="90000"/>
              </a:lnSpc>
              <a:defRPr/>
            </a:pPr>
            <a:endParaRPr lang="en-US" altLang="en-US" dirty="0"/>
          </a:p>
        </p:txBody>
      </p:sp>
      <p:pic>
        <p:nvPicPr>
          <p:cNvPr id="2" name="Picture 1">
            <a:extLst>
              <a:ext uri="{FF2B5EF4-FFF2-40B4-BE49-F238E27FC236}">
                <a16:creationId xmlns:a16="http://schemas.microsoft.com/office/drawing/2014/main" id="{85CCEEE6-4E5C-4226-8CE3-AD45E57E3E3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524000"/>
            <a:ext cx="27019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038FBCF1-B799-4232-BE1B-81C2B7EF1B8D}"/>
              </a:ext>
            </a:extLst>
          </p:cNvPr>
          <p:cNvSpPr>
            <a:spLocks noGrp="1" noChangeArrowheads="1"/>
          </p:cNvSpPr>
          <p:nvPr>
            <p:ph type="title"/>
          </p:nvPr>
        </p:nvSpPr>
        <p:spPr/>
        <p:txBody>
          <a:bodyPr/>
          <a:lstStyle/>
          <a:p>
            <a:pPr eaLnBrk="1" hangingPunct="1"/>
            <a:r>
              <a:rPr lang="en-US" altLang="en-US"/>
              <a:t>Case Study #3</a:t>
            </a:r>
            <a:endParaRPr lang="en-US" altLang="en-US" sz="2400"/>
          </a:p>
        </p:txBody>
      </p:sp>
      <p:sp>
        <p:nvSpPr>
          <p:cNvPr id="52228" name="Rectangle 3">
            <a:extLst>
              <a:ext uri="{FF2B5EF4-FFF2-40B4-BE49-F238E27FC236}">
                <a16:creationId xmlns:a16="http://schemas.microsoft.com/office/drawing/2014/main" id="{ADF976D3-3BE6-480D-B768-568A1DC26758}"/>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Data</a:t>
            </a:r>
          </a:p>
          <a:p>
            <a:pPr eaLnBrk="1" hangingPunct="1">
              <a:lnSpc>
                <a:spcPct val="90000"/>
              </a:lnSpc>
              <a:defRPr/>
            </a:pPr>
            <a:r>
              <a:rPr lang="en-US" altLang="en-US" dirty="0"/>
              <a:t>Use the tax and charity information from the previous case. Emilee is in her second to last year in school (24 months till graduation) and is considering a $5,000 alternative loan at 12% and plans to pay it back in 60 months after she graduates.</a:t>
            </a:r>
          </a:p>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How much must she earn to pay back that alternative loan of $5,000 (which is not subsidized and accrues interest while she is in school) at 12% interest over 60 months and including taxes and charitable contributions?</a:t>
            </a:r>
            <a:endParaRPr lang="en-US" altLang="en-US"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187A610-CC41-403A-A3C7-E899449ADC0F}"/>
              </a:ext>
            </a:extLst>
          </p:cNvPr>
          <p:cNvSpPr>
            <a:spLocks noGrp="1" noChangeArrowheads="1"/>
          </p:cNvSpPr>
          <p:nvPr>
            <p:ph type="title"/>
          </p:nvPr>
        </p:nvSpPr>
        <p:spPr>
          <a:xfrm>
            <a:off x="219393" y="685800"/>
            <a:ext cx="8549640" cy="914400"/>
          </a:xfrm>
        </p:spPr>
        <p:txBody>
          <a:bodyPr/>
          <a:lstStyle/>
          <a:p>
            <a:pPr eaLnBrk="1" hangingPunct="1"/>
            <a:r>
              <a:rPr lang="en-US" altLang="en-US" dirty="0"/>
              <a:t>A. Understand our Leader’s Counsel on Debt </a:t>
            </a:r>
          </a:p>
        </p:txBody>
      </p:sp>
      <p:sp>
        <p:nvSpPr>
          <p:cNvPr id="8196" name="Rectangle 3">
            <a:extLst>
              <a:ext uri="{FF2B5EF4-FFF2-40B4-BE49-F238E27FC236}">
                <a16:creationId xmlns:a16="http://schemas.microsoft.com/office/drawing/2014/main" id="{0C09AC16-67C5-4FA0-B49B-94CEFE80D564}"/>
              </a:ext>
            </a:extLst>
          </p:cNvPr>
          <p:cNvSpPr>
            <a:spLocks noGrp="1" noChangeArrowheads="1"/>
          </p:cNvSpPr>
          <p:nvPr>
            <p:ph idx="1"/>
          </p:nvPr>
        </p:nvSpPr>
        <p:spPr>
          <a:xfrm>
            <a:off x="914400" y="1600200"/>
            <a:ext cx="7277100" cy="5219700"/>
          </a:xfrm>
        </p:spPr>
        <p:txBody>
          <a:bodyPr/>
          <a:lstStyle/>
          <a:p>
            <a:pPr eaLnBrk="1" hangingPunct="1"/>
            <a:r>
              <a:rPr lang="en-US" altLang="en-US" sz="2200" dirty="0"/>
              <a:t>J. Reuben Clark said:</a:t>
            </a:r>
          </a:p>
          <a:p>
            <a:pPr lvl="1" eaLnBrk="1" hangingPunct="1"/>
            <a:r>
              <a:rPr lang="en-US" altLang="en-US" sz="2200" dirty="0"/>
              <a:t>It is a rule of our financial and economic life in all the world that interest is to be paid on borrowed money. . . Interest never sleeps nor sickens nor dies; it never goes to the hospital; . . it never visits nor travels; it is never laid off work; it never works on reduced hours; it never pays taxes; it buys no food, it wears no clothes. . . Once in debt, interest is your constant companion every minute of the day and night; you cannot shun it or slip away from it; you cannot dismiss it;. . .and whenever you get in its way or cross its course or fail to meet its demands it crushes you.  So much for the interest we pay.  Whoever borrows should understand what interest is, it is with them every minute of the day and night. (J. Reuben Clark, conference address, April 6, 1938)</a:t>
            </a:r>
          </a:p>
          <a:p>
            <a:pPr eaLnBrk="1" hangingPunct="1">
              <a:lnSpc>
                <a:spcPct val="90000"/>
              </a:lnSpc>
              <a:buFontTx/>
              <a:buNone/>
            </a:pPr>
            <a:endParaRPr lang="en-US" altLang="en-US" sz="2200" dirty="0"/>
          </a:p>
        </p:txBody>
      </p:sp>
      <p:pic>
        <p:nvPicPr>
          <p:cNvPr id="2" name="Picture 1"/>
          <p:cNvPicPr>
            <a:picLocks noChangeAspect="1"/>
          </p:cNvPicPr>
          <p:nvPr/>
        </p:nvPicPr>
        <p:blipFill>
          <a:blip r:embed="rId2"/>
          <a:stretch>
            <a:fillRect/>
          </a:stretch>
        </p:blipFill>
        <p:spPr>
          <a:xfrm>
            <a:off x="219393" y="4781567"/>
            <a:ext cx="1380807" cy="2038334"/>
          </a:xfrm>
          <a:prstGeom prst="rect">
            <a:avLst/>
          </a:prstGeom>
        </p:spPr>
      </p:pic>
    </p:spTree>
    <p:extLst>
      <p:ext uri="{BB962C8B-B14F-4D97-AF65-F5344CB8AC3E}">
        <p14:creationId xmlns:p14="http://schemas.microsoft.com/office/powerpoint/2010/main" val="140268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0ECA3423-504B-4B2F-8969-A10C35CA56F4}"/>
              </a:ext>
            </a:extLst>
          </p:cNvPr>
          <p:cNvSpPr>
            <a:spLocks noGrp="1" noChangeArrowheads="1"/>
          </p:cNvSpPr>
          <p:nvPr>
            <p:ph type="title"/>
          </p:nvPr>
        </p:nvSpPr>
        <p:spPr/>
        <p:txBody>
          <a:bodyPr/>
          <a:lstStyle/>
          <a:p>
            <a:pPr eaLnBrk="1" hangingPunct="1"/>
            <a:r>
              <a:rPr lang="en-US" altLang="en-US"/>
              <a:t>Case Study #3 Answer</a:t>
            </a:r>
            <a:endParaRPr lang="en-US" altLang="en-US" sz="2400"/>
          </a:p>
        </p:txBody>
      </p:sp>
      <p:sp>
        <p:nvSpPr>
          <p:cNvPr id="52228" name="Rectangle 3">
            <a:extLst>
              <a:ext uri="{FF2B5EF4-FFF2-40B4-BE49-F238E27FC236}">
                <a16:creationId xmlns:a16="http://schemas.microsoft.com/office/drawing/2014/main" id="{72ACB9C0-8C11-41FD-9A58-7F3C91D42395}"/>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To pay back $5,000 in student loans requires:</a:t>
            </a:r>
          </a:p>
          <a:p>
            <a:pPr lvl="1" eaLnBrk="1" hangingPunct="1">
              <a:lnSpc>
                <a:spcPct val="90000"/>
              </a:lnSpc>
              <a:defRPr/>
            </a:pPr>
            <a:r>
              <a:rPr lang="en-US" altLang="en-US" dirty="0"/>
              <a:t>At 12% interest and in her second to last year of school, she will add 24 months of interest or $1,349</a:t>
            </a:r>
          </a:p>
          <a:p>
            <a:pPr lvl="2" eaLnBrk="1" hangingPunct="1">
              <a:lnSpc>
                <a:spcPct val="90000"/>
              </a:lnSpc>
              <a:defRPr/>
            </a:pPr>
            <a:r>
              <a:rPr lang="en-US" altLang="en-US" dirty="0" err="1"/>
              <a:t>Pv</a:t>
            </a:r>
            <a:r>
              <a:rPr lang="en-US" altLang="en-US" dirty="0"/>
              <a:t>=5,000, rate = 12%, periods = 2, Solve for FV?</a:t>
            </a:r>
          </a:p>
          <a:p>
            <a:pPr lvl="2" eaLnBrk="1" hangingPunct="1">
              <a:lnSpc>
                <a:spcPct val="90000"/>
              </a:lnSpc>
              <a:defRPr/>
            </a:pPr>
            <a:r>
              <a:rPr lang="en-US" altLang="en-US" dirty="0"/>
              <a:t>Future value = $6,349</a:t>
            </a:r>
          </a:p>
          <a:p>
            <a:pPr lvl="1" eaLnBrk="1" hangingPunct="1">
              <a:lnSpc>
                <a:spcPct val="90000"/>
              </a:lnSpc>
              <a:defRPr/>
            </a:pPr>
            <a:r>
              <a:rPr lang="en-US" altLang="en-US" dirty="0"/>
              <a:t>To pay off $6,349 for 60 months will require a payment of $141.22 per month </a:t>
            </a:r>
          </a:p>
          <a:p>
            <a:pPr lvl="2" eaLnBrk="1" hangingPunct="1">
              <a:lnSpc>
                <a:spcPct val="90000"/>
              </a:lnSpc>
              <a:defRPr/>
            </a:pPr>
            <a:r>
              <a:rPr lang="en-US" altLang="en-US" dirty="0"/>
              <a:t>PV=5,000, rate = 12%/12, Periods = 60 months, Solve for her </a:t>
            </a:r>
            <a:r>
              <a:rPr lang="en-US" altLang="en-US" dirty="0" err="1"/>
              <a:t>Pmt</a:t>
            </a:r>
            <a:r>
              <a:rPr lang="en-US" altLang="en-US" dirty="0"/>
              <a:t> = ?</a:t>
            </a:r>
          </a:p>
          <a:p>
            <a:pPr lvl="2" eaLnBrk="1" hangingPunct="1">
              <a:lnSpc>
                <a:spcPct val="90000"/>
              </a:lnSpc>
              <a:defRPr/>
            </a:pPr>
            <a:r>
              <a:rPr lang="en-US" altLang="en-US" dirty="0"/>
              <a:t>Payment = $141.22</a:t>
            </a:r>
          </a:p>
          <a:p>
            <a:pPr lvl="1" eaLnBrk="1" hangingPunct="1">
              <a:lnSpc>
                <a:spcPct val="90000"/>
              </a:lnSpc>
              <a:defRPr/>
            </a:pPr>
            <a:r>
              <a:rPr lang="en-US" altLang="en-US" dirty="0"/>
              <a:t>Her total payments will be $141.22 * 60 months or</a:t>
            </a:r>
          </a:p>
          <a:p>
            <a:pPr lvl="2" eaLnBrk="1" hangingPunct="1">
              <a:lnSpc>
                <a:spcPct val="90000"/>
              </a:lnSpc>
              <a:defRPr/>
            </a:pPr>
            <a:r>
              <a:rPr lang="en-US" altLang="en-US" dirty="0"/>
              <a:t>Total </a:t>
            </a:r>
            <a:r>
              <a:rPr lang="en-US" altLang="en-US" dirty="0" err="1"/>
              <a:t>Pmts</a:t>
            </a:r>
            <a:r>
              <a:rPr lang="en-US" altLang="en-US" dirty="0"/>
              <a:t> = $8,473 or 68% more than borrowed</a:t>
            </a:r>
          </a:p>
          <a:p>
            <a:pPr marL="914400" lvl="2" indent="0" eaLnBrk="1" hangingPunct="1">
              <a:lnSpc>
                <a:spcPct val="90000"/>
              </a:lnSpc>
              <a:buFontTx/>
              <a:buNone/>
              <a:defRPr/>
            </a:pPr>
            <a:r>
              <a:rPr lang="en-US" altLang="en-US" dirty="0"/>
              <a:t>	</a:t>
            </a:r>
          </a:p>
          <a:p>
            <a:pPr lvl="2" eaLnBrk="1" hangingPunct="1">
              <a:lnSpc>
                <a:spcPct val="90000"/>
              </a:lnSpc>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E203CE4E-CE16-4441-9747-92CED631BD17}"/>
              </a:ext>
            </a:extLst>
          </p:cNvPr>
          <p:cNvSpPr>
            <a:spLocks noGrp="1" noChangeArrowheads="1"/>
          </p:cNvSpPr>
          <p:nvPr>
            <p:ph type="title"/>
          </p:nvPr>
        </p:nvSpPr>
        <p:spPr/>
        <p:txBody>
          <a:bodyPr/>
          <a:lstStyle/>
          <a:p>
            <a:pPr eaLnBrk="1" hangingPunct="1"/>
            <a:r>
              <a:rPr lang="en-US" altLang="en-US"/>
              <a:t>Case Study #3 Answer</a:t>
            </a:r>
            <a:endParaRPr lang="en-US" altLang="en-US" sz="2400"/>
          </a:p>
        </p:txBody>
      </p:sp>
      <p:sp>
        <p:nvSpPr>
          <p:cNvPr id="52228" name="Rectangle 3">
            <a:extLst>
              <a:ext uri="{FF2B5EF4-FFF2-40B4-BE49-F238E27FC236}">
                <a16:creationId xmlns:a16="http://schemas.microsoft.com/office/drawing/2014/main" id="{0EA05794-2F61-4D69-89D8-3A89882F50EA}"/>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sz="2400" dirty="0"/>
              <a:t>To determine how much she needs to earn to pay back this $8,473, we determine:</a:t>
            </a:r>
          </a:p>
          <a:p>
            <a:pPr lvl="1" eaLnBrk="1" hangingPunct="1">
              <a:lnSpc>
                <a:spcPct val="90000"/>
              </a:lnSpc>
              <a:defRPr/>
            </a:pPr>
            <a:r>
              <a:rPr lang="en-US" altLang="en-US" dirty="0"/>
              <a:t>Taxes:</a:t>
            </a:r>
          </a:p>
          <a:p>
            <a:pPr lvl="2" eaLnBrk="1" hangingPunct="1">
              <a:lnSpc>
                <a:spcPct val="90000"/>
              </a:lnSpc>
              <a:defRPr/>
            </a:pPr>
            <a:r>
              <a:rPr lang="en-US" altLang="en-US" dirty="0"/>
              <a:t>Federal tax rate:		25%</a:t>
            </a:r>
          </a:p>
          <a:p>
            <a:pPr lvl="2" eaLnBrk="1" hangingPunct="1">
              <a:lnSpc>
                <a:spcPct val="90000"/>
              </a:lnSpc>
              <a:defRPr/>
            </a:pPr>
            <a:r>
              <a:rPr lang="en-US" altLang="en-US" dirty="0"/>
              <a:t>State tax rate:		10%</a:t>
            </a:r>
          </a:p>
          <a:p>
            <a:pPr lvl="2" eaLnBrk="1" hangingPunct="1">
              <a:lnSpc>
                <a:spcPct val="90000"/>
              </a:lnSpc>
              <a:defRPr/>
            </a:pPr>
            <a:r>
              <a:rPr lang="en-US" altLang="en-US" dirty="0"/>
              <a:t>City tax rate:		  	5%</a:t>
            </a:r>
          </a:p>
          <a:p>
            <a:pPr lvl="2" eaLnBrk="1" hangingPunct="1">
              <a:lnSpc>
                <a:spcPct val="90000"/>
              </a:lnSpc>
              <a:defRPr/>
            </a:pPr>
            <a:r>
              <a:rPr lang="en-US" altLang="en-US" dirty="0"/>
              <a:t>Charitable contributions:	12%</a:t>
            </a:r>
          </a:p>
          <a:p>
            <a:pPr marL="914400" lvl="2" indent="0" eaLnBrk="1" hangingPunct="1">
              <a:lnSpc>
                <a:spcPct val="90000"/>
              </a:lnSpc>
              <a:buFontTx/>
              <a:buNone/>
              <a:defRPr/>
            </a:pPr>
            <a:r>
              <a:rPr lang="en-US" altLang="en-US" dirty="0"/>
              <a:t>The formula is  x-.25x-.10x-.05x-.12x = 1. X = 2.08</a:t>
            </a:r>
          </a:p>
          <a:p>
            <a:pPr lvl="1" eaLnBrk="1" hangingPunct="1">
              <a:lnSpc>
                <a:spcPct val="90000"/>
              </a:lnSpc>
              <a:defRPr/>
            </a:pPr>
            <a:r>
              <a:rPr lang="en-US" altLang="en-US" dirty="0"/>
              <a:t>To pay back this $8,474, Emilee must earn 2.08 * $8,474 or $17,653</a:t>
            </a:r>
          </a:p>
          <a:p>
            <a:pPr lvl="2" eaLnBrk="1" hangingPunct="1">
              <a:lnSpc>
                <a:spcPct val="90000"/>
              </a:lnSpc>
              <a:defRPr/>
            </a:pPr>
            <a:r>
              <a:rPr lang="en-US" altLang="en-US" dirty="0"/>
              <a:t>Emilee must earn $3.53 for every $1.00 she borrows ($17,653/$5,000=3.53).  Very expensive</a:t>
            </a:r>
          </a:p>
          <a:p>
            <a:pPr marL="914400" lvl="2" indent="0" eaLnBrk="1" hangingPunct="1">
              <a:lnSpc>
                <a:spcPct val="90000"/>
              </a:lnSpc>
              <a:buFontTx/>
              <a:buNone/>
              <a:defRPr/>
            </a:pPr>
            <a:r>
              <a:rPr lang="en-US" altLang="en-US" dirty="0"/>
              <a:t>	</a:t>
            </a:r>
          </a:p>
          <a:p>
            <a:pPr lvl="2" eaLnBrk="1" hangingPunct="1">
              <a:lnSpc>
                <a:spcPct val="90000"/>
              </a:lnSpc>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6B424CC6-E7BD-4DD8-94D2-9A467C255275}"/>
              </a:ext>
            </a:extLst>
          </p:cNvPr>
          <p:cNvSpPr>
            <a:spLocks noGrp="1" noChangeArrowheads="1"/>
          </p:cNvSpPr>
          <p:nvPr>
            <p:ph type="title"/>
          </p:nvPr>
        </p:nvSpPr>
        <p:spPr>
          <a:xfrm>
            <a:off x="685800" y="773113"/>
            <a:ext cx="7772400" cy="914400"/>
          </a:xfrm>
        </p:spPr>
        <p:txBody>
          <a:bodyPr/>
          <a:lstStyle/>
          <a:p>
            <a:pPr eaLnBrk="1" hangingPunct="1"/>
            <a:r>
              <a:rPr lang="en-US" altLang="en-US"/>
              <a:t>Case Study #3 Answer</a:t>
            </a:r>
            <a:endParaRPr lang="en-US" altLang="en-US" sz="2400"/>
          </a:p>
        </p:txBody>
      </p:sp>
      <p:sp>
        <p:nvSpPr>
          <p:cNvPr id="74755" name="TextBox 2">
            <a:extLst>
              <a:ext uri="{FF2B5EF4-FFF2-40B4-BE49-F238E27FC236}">
                <a16:creationId xmlns:a16="http://schemas.microsoft.com/office/drawing/2014/main" id="{F2655965-57B8-41C6-9E91-448C3724EA7C}"/>
              </a:ext>
            </a:extLst>
          </p:cNvPr>
          <p:cNvSpPr txBox="1">
            <a:spLocks noChangeArrowheads="1"/>
          </p:cNvSpPr>
          <p:nvPr/>
        </p:nvSpPr>
        <p:spPr bwMode="auto">
          <a:xfrm>
            <a:off x="762000" y="1600200"/>
            <a:ext cx="3581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r>
              <a:rPr lang="en-US" altLang="en-US"/>
              <a:t>For the logic and calculations, see </a:t>
            </a:r>
            <a:r>
              <a:rPr lang="en-US" altLang="en-US" u="sng">
                <a:hlinkClick r:id="rId2"/>
              </a:rPr>
              <a:t>Loan Amount to Pay Back</a:t>
            </a:r>
            <a:r>
              <a:rPr lang="en-US" altLang="en-US"/>
              <a:t> (LT34)</a:t>
            </a:r>
          </a:p>
        </p:txBody>
      </p:sp>
      <p:pic>
        <p:nvPicPr>
          <p:cNvPr id="74756" name="Content Placeholder 4">
            <a:extLst>
              <a:ext uri="{FF2B5EF4-FFF2-40B4-BE49-F238E27FC236}">
                <a16:creationId xmlns:a16="http://schemas.microsoft.com/office/drawing/2014/main" id="{894E80C8-1B7F-4B04-A9D7-3B5F9A3BA5B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529138" y="1600200"/>
            <a:ext cx="4200525" cy="47244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43" name="Rectangle 3">
            <a:extLst>
              <a:ext uri="{FF2B5EF4-FFF2-40B4-BE49-F238E27FC236}">
                <a16:creationId xmlns:a16="http://schemas.microsoft.com/office/drawing/2014/main" id="{BA8D9FF3-E553-438D-94D4-43CA9DDF0C6B}"/>
              </a:ext>
            </a:extLst>
          </p:cNvPr>
          <p:cNvSpPr>
            <a:spLocks noGrp="1" noChangeArrowheads="1"/>
          </p:cNvSpPr>
          <p:nvPr>
            <p:ph idx="1"/>
          </p:nvPr>
        </p:nvSpPr>
        <p:spPr>
          <a:xfrm>
            <a:off x="914400" y="1600200"/>
            <a:ext cx="7315200" cy="5486400"/>
          </a:xfrm>
        </p:spPr>
        <p:txBody>
          <a:bodyPr/>
          <a:lstStyle/>
          <a:p>
            <a:pPr eaLnBrk="1" hangingPunct="1"/>
            <a:r>
              <a:rPr lang="en-US" altLang="en-US" dirty="0"/>
              <a:t>We have been counseled for 6,000 years to</a:t>
            </a:r>
          </a:p>
          <a:p>
            <a:pPr lvl="1" eaLnBrk="1" hangingPunct="1"/>
            <a:r>
              <a:rPr lang="en-US" altLang="en-US" dirty="0"/>
              <a:t>“Pay thy debt and live” (2 Kings 4:7)</a:t>
            </a:r>
          </a:p>
          <a:p>
            <a:pPr eaLnBrk="1" hangingPunct="1"/>
            <a:r>
              <a:rPr lang="en-US" altLang="en-US" sz="2400" dirty="0"/>
              <a:t>More recently, James E. Faust stated:</a:t>
            </a:r>
          </a:p>
          <a:p>
            <a:pPr lvl="1" eaLnBrk="1" hangingPunct="1"/>
            <a:r>
              <a:rPr lang="en-US" altLang="en-US" dirty="0"/>
              <a:t>Over the years the wise counsel of our leaders has been to avoid debt except for the purchase of a home or to pay for an education. I have not heard any of the prophets change this counsel (“</a:t>
            </a:r>
            <a:r>
              <a:rPr lang="en-US" altLang="en-US" dirty="0">
                <a:hlinkClick r:id="rId2"/>
              </a:rPr>
              <a:t>Doing the Best Things in the Worst Times</a:t>
            </a:r>
            <a:r>
              <a:rPr lang="en-US" altLang="en-US" dirty="0"/>
              <a:t>,” </a:t>
            </a:r>
            <a:r>
              <a:rPr lang="en-US" altLang="en-US" i="1" dirty="0"/>
              <a:t>Ensign,</a:t>
            </a:r>
            <a:r>
              <a:rPr lang="en-US" altLang="en-US" dirty="0"/>
              <a:t> August 1984, 41).</a:t>
            </a:r>
          </a:p>
          <a:p>
            <a:pPr eaLnBrk="1" hangingPunct="1">
              <a:lnSpc>
                <a:spcPct val="90000"/>
              </a:lnSpc>
              <a:buClr>
                <a:schemeClr val="folHlink"/>
              </a:buClr>
            </a:pPr>
            <a:endParaRPr lang="en-US" altLang="en-US" sz="2400" dirty="0"/>
          </a:p>
        </p:txBody>
      </p:sp>
      <p:sp>
        <p:nvSpPr>
          <p:cNvPr id="4"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Counsel on Debt </a:t>
            </a:r>
            <a:r>
              <a:rPr lang="en-US" altLang="en-US" sz="2400" dirty="0"/>
              <a:t>(continued)</a:t>
            </a:r>
          </a:p>
        </p:txBody>
      </p:sp>
      <p:pic>
        <p:nvPicPr>
          <p:cNvPr id="2" name="Picture 1"/>
          <p:cNvPicPr>
            <a:picLocks noChangeAspect="1"/>
          </p:cNvPicPr>
          <p:nvPr/>
        </p:nvPicPr>
        <p:blipFill>
          <a:blip r:embed="rId3"/>
          <a:stretch>
            <a:fillRect/>
          </a:stretch>
        </p:blipFill>
        <p:spPr>
          <a:xfrm>
            <a:off x="100012" y="4191000"/>
            <a:ext cx="1628775" cy="2552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71043">
                                            <p:txEl>
                                              <p:pRg st="0" end="0"/>
                                            </p:txEl>
                                          </p:spTgt>
                                        </p:tgtEl>
                                        <p:attrNameLst>
                                          <p:attrName>style.visibility</p:attrName>
                                        </p:attrNameLst>
                                      </p:cBhvr>
                                      <p:to>
                                        <p:strVal val="visible"/>
                                      </p:to>
                                    </p:set>
                                    <p:animEffect transition="in" filter="slide(fromBottom)">
                                      <p:cBhvr>
                                        <p:cTn id="7" dur="500"/>
                                        <p:tgtEl>
                                          <p:spTgt spid="471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71043">
                                            <p:txEl>
                                              <p:pRg st="1" end="1"/>
                                            </p:txEl>
                                          </p:spTgt>
                                        </p:tgtEl>
                                        <p:attrNameLst>
                                          <p:attrName>style.visibility</p:attrName>
                                        </p:attrNameLst>
                                      </p:cBhvr>
                                      <p:to>
                                        <p:strVal val="visible"/>
                                      </p:to>
                                    </p:set>
                                    <p:animEffect transition="in" filter="slide(fromBottom)">
                                      <p:cBhvr>
                                        <p:cTn id="12" dur="500"/>
                                        <p:tgtEl>
                                          <p:spTgt spid="471043">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71043">
                                            <p:txEl>
                                              <p:pRg st="2" end="2"/>
                                            </p:txEl>
                                          </p:spTgt>
                                        </p:tgtEl>
                                        <p:attrNameLst>
                                          <p:attrName>style.visibility</p:attrName>
                                        </p:attrNameLst>
                                      </p:cBhvr>
                                      <p:to>
                                        <p:strVal val="visible"/>
                                      </p:to>
                                    </p:set>
                                    <p:animEffect transition="in" filter="slide(fromBottom)">
                                      <p:cBhvr>
                                        <p:cTn id="15" dur="500"/>
                                        <p:tgtEl>
                                          <p:spTgt spid="471043">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471043">
                                            <p:txEl>
                                              <p:pRg st="3" end="3"/>
                                            </p:txEl>
                                          </p:spTgt>
                                        </p:tgtEl>
                                        <p:attrNameLst>
                                          <p:attrName>style.visibility</p:attrName>
                                        </p:attrNameLst>
                                      </p:cBhvr>
                                      <p:to>
                                        <p:strVal val="visible"/>
                                      </p:to>
                                    </p:set>
                                    <p:animEffect transition="in" filter="slide(fromBottom)">
                                      <p:cBhvr>
                                        <p:cTn id="18" dur="500"/>
                                        <p:tgtEl>
                                          <p:spTgt spid="471043">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3" grpId="0" uiExpand="1"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43" name="Rectangle 3">
            <a:extLst>
              <a:ext uri="{FF2B5EF4-FFF2-40B4-BE49-F238E27FC236}">
                <a16:creationId xmlns:a16="http://schemas.microsoft.com/office/drawing/2014/main" id="{01BDE65C-E3F2-4409-8705-2B0433A9E047}"/>
              </a:ext>
            </a:extLst>
          </p:cNvPr>
          <p:cNvSpPr>
            <a:spLocks noGrp="1" noChangeArrowheads="1"/>
          </p:cNvSpPr>
          <p:nvPr>
            <p:ph idx="1"/>
          </p:nvPr>
        </p:nvSpPr>
        <p:spPr>
          <a:xfrm>
            <a:off x="914400" y="1600200"/>
            <a:ext cx="7315200" cy="5486400"/>
          </a:xfrm>
        </p:spPr>
        <p:txBody>
          <a:bodyPr/>
          <a:lstStyle/>
          <a:p>
            <a:pPr eaLnBrk="1" hangingPunct="1"/>
            <a:r>
              <a:rPr lang="en-US" altLang="en-US" dirty="0"/>
              <a:t>Why is repaying debt so hard?</a:t>
            </a:r>
          </a:p>
          <a:p>
            <a:pPr lvl="1" eaLnBrk="1" hangingPunct="1"/>
            <a:r>
              <a:rPr lang="en-US" altLang="en-US" dirty="0"/>
              <a:t>We are not consistent in our thinking.  With debt, we borrow an after-tax amount, while with  repayment, we must earn a before-tax amount</a:t>
            </a:r>
          </a:p>
        </p:txBody>
      </p:sp>
      <p:sp>
        <p:nvSpPr>
          <p:cNvPr id="7"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Counsel on Debt </a:t>
            </a:r>
            <a:r>
              <a:rPr lang="en-US" altLang="en-US" sz="2400" dirty="0"/>
              <a:t>(continued)</a:t>
            </a:r>
          </a:p>
        </p:txBody>
      </p:sp>
      <p:pic>
        <p:nvPicPr>
          <p:cNvPr id="2" name="Picture 1"/>
          <p:cNvPicPr>
            <a:picLocks noChangeAspect="1"/>
          </p:cNvPicPr>
          <p:nvPr/>
        </p:nvPicPr>
        <p:blipFill>
          <a:blip r:embed="rId2"/>
          <a:stretch>
            <a:fillRect/>
          </a:stretch>
        </p:blipFill>
        <p:spPr>
          <a:xfrm>
            <a:off x="2487706" y="3303494"/>
            <a:ext cx="4169920" cy="3463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71043">
                                            <p:txEl>
                                              <p:pRg st="0" end="0"/>
                                            </p:txEl>
                                          </p:spTgt>
                                        </p:tgtEl>
                                        <p:attrNameLst>
                                          <p:attrName>style.visibility</p:attrName>
                                        </p:attrNameLst>
                                      </p:cBhvr>
                                      <p:to>
                                        <p:strVal val="visible"/>
                                      </p:to>
                                    </p:set>
                                    <p:animEffect transition="in" filter="slide(fromBottom)">
                                      <p:cBhvr>
                                        <p:cTn id="7" dur="500"/>
                                        <p:tgtEl>
                                          <p:spTgt spid="471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71043">
                                            <p:txEl>
                                              <p:pRg st="1" end="1"/>
                                            </p:txEl>
                                          </p:spTgt>
                                        </p:tgtEl>
                                        <p:attrNameLst>
                                          <p:attrName>style.visibility</p:attrName>
                                        </p:attrNameLst>
                                      </p:cBhvr>
                                      <p:to>
                                        <p:strVal val="visible"/>
                                      </p:to>
                                    </p:set>
                                    <p:animEffect transition="in" filter="slide(fromBottom)">
                                      <p:cBhvr>
                                        <p:cTn id="12" dur="500"/>
                                        <p:tgtEl>
                                          <p:spTgt spid="47104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3"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SNL Counsel on Debt </a:t>
            </a:r>
            <a:r>
              <a:rPr lang="en-US" altLang="en-US" sz="2400" dirty="0"/>
              <a:t>(continued)</a:t>
            </a:r>
          </a:p>
        </p:txBody>
      </p:sp>
      <p:sp>
        <p:nvSpPr>
          <p:cNvPr id="3" name="Content Placeholder 2"/>
          <p:cNvSpPr>
            <a:spLocks noGrp="1"/>
          </p:cNvSpPr>
          <p:nvPr>
            <p:ph idx="1"/>
          </p:nvPr>
        </p:nvSpPr>
        <p:spPr/>
        <p:txBody>
          <a:bodyPr/>
          <a:lstStyle/>
          <a:p>
            <a:r>
              <a:rPr lang="en-US" dirty="0" smtClean="0"/>
              <a:t>Look on the internet for the SNL video on “Don’t Buy Stuff you Cannot Afford.”  What they say with humor is </a:t>
            </a:r>
            <a:r>
              <a:rPr lang="en-US" smtClean="0"/>
              <a:t>very clear.</a:t>
            </a:r>
            <a:endParaRPr lang="en-US" dirty="0"/>
          </a:p>
        </p:txBody>
      </p:sp>
    </p:spTree>
    <p:extLst>
      <p:ext uri="{BB962C8B-B14F-4D97-AF65-F5344CB8AC3E}">
        <p14:creationId xmlns:p14="http://schemas.microsoft.com/office/powerpoint/2010/main" val="172999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5156</TotalTime>
  <Pages>50</Pages>
  <Words>4604</Words>
  <Application>Microsoft Office PowerPoint</Application>
  <PresentationFormat>On-screen Show (4:3)</PresentationFormat>
  <Paragraphs>398</Paragraphs>
  <Slides>62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62</vt:i4>
      </vt:variant>
    </vt:vector>
  </HeadingPairs>
  <TitlesOfParts>
    <vt:vector size="66" baseType="lpstr">
      <vt:lpstr>Arial</vt:lpstr>
      <vt:lpstr>Times New Roman</vt:lpstr>
      <vt:lpstr>Wingdings</vt:lpstr>
      <vt:lpstr>BM418-Theme1</vt:lpstr>
      <vt:lpstr>Personal Finance: Another Perspective</vt:lpstr>
      <vt:lpstr>Objectives</vt:lpstr>
      <vt:lpstr>Your Personal Financial Plan</vt:lpstr>
      <vt:lpstr>A Lighthearted Look at Debt</vt:lpstr>
      <vt:lpstr>Case Study</vt:lpstr>
      <vt:lpstr>A. Understand our Leader’s Counsel on Debt </vt:lpstr>
      <vt:lpstr>Counsel on Debt (continued)</vt:lpstr>
      <vt:lpstr>Counsel on Debt (continued)</vt:lpstr>
      <vt:lpstr>SNL Counsel on Debt (continued)</vt:lpstr>
      <vt:lpstr>B. Understand Principles of Using Debt Wisely </vt:lpstr>
      <vt:lpstr>Using Debt Wisely (continued)</vt:lpstr>
      <vt:lpstr>Using Debt Wisely (continued)</vt:lpstr>
      <vt:lpstr>Questions</vt:lpstr>
      <vt:lpstr>B. Know How to Develop and  Use Debt Reduction Strategies</vt:lpstr>
      <vt:lpstr>Debt Reduction Strategies (continued)</vt:lpstr>
      <vt:lpstr>Debt Reduction Strategies (continued)</vt:lpstr>
      <vt:lpstr>a. Personal: Expensive Debt First</vt:lpstr>
      <vt:lpstr>Expensive Debt First</vt:lpstr>
      <vt:lpstr>Debt Elimination: Expensive Debt First</vt:lpstr>
      <vt:lpstr>b. Personal: Smallest Debt First</vt:lpstr>
      <vt:lpstr>Smallest Debt First</vt:lpstr>
      <vt:lpstr>Debt Elimination: Smallest Debt First</vt:lpstr>
      <vt:lpstr>Does it Matter Which Method You Use?</vt:lpstr>
      <vt:lpstr>c. Personal: Exchange Secured Debt</vt:lpstr>
      <vt:lpstr>Home Equity Loans (continued)</vt:lpstr>
      <vt:lpstr>Counseling: Credit Counseling Agencies</vt:lpstr>
      <vt:lpstr>a. Counseling: Non-profit CCAs</vt:lpstr>
      <vt:lpstr>Counseling: Non-profit CCAs (continued)</vt:lpstr>
      <vt:lpstr>b. Counseling: For-profit CCAs</vt:lpstr>
      <vt:lpstr>Counseling: For-profit CCAs (continued)</vt:lpstr>
      <vt:lpstr>Counseling: Warning Signs</vt:lpstr>
      <vt:lpstr>Legal:  Bankruptcy Chapter 7</vt:lpstr>
      <vt:lpstr>Legal: Bankruptcy Chapter 13 (continued) </vt:lpstr>
      <vt:lpstr>Legal: Bankruptcy (continued)</vt:lpstr>
      <vt:lpstr>Bankruptcy (continued)</vt:lpstr>
      <vt:lpstr>Bankruptcy (continued)</vt:lpstr>
      <vt:lpstr>C. Understand and Create you  Consumer Loan and Debt Plan</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Review of Objectives</vt:lpstr>
      <vt:lpstr>Case Study #1</vt:lpstr>
      <vt:lpstr>Case Study #1 Answers</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#2</vt:lpstr>
      <vt:lpstr>Case Study #2 Answer</vt:lpstr>
      <vt:lpstr>Case Study #3</vt:lpstr>
      <vt:lpstr>Case Study #3 Answer</vt:lpstr>
      <vt:lpstr>Case Study #3 Answer</vt:lpstr>
      <vt:lpstr>Case Study #3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Debt and Debt Reduction Strategies</dc:title>
  <dc:subject>Debt and Debt Reduction Strategies</dc:subject>
  <dc:creator>Bryan Sudweeks</dc:creator>
  <cp:lastModifiedBy>Bryan Sudweeks</cp:lastModifiedBy>
  <cp:revision>299</cp:revision>
  <cp:lastPrinted>2019-01-15T21:48:22Z</cp:lastPrinted>
  <dcterms:created xsi:type="dcterms:W3CDTF">1998-03-30T23:37:16Z</dcterms:created>
  <dcterms:modified xsi:type="dcterms:W3CDTF">2019-11-01T18:11:45Z</dcterms:modified>
</cp:coreProperties>
</file>