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49"/>
  </p:notesMasterIdLst>
  <p:handoutMasterIdLst>
    <p:handoutMasterId r:id="rId50"/>
  </p:handoutMasterIdLst>
  <p:sldIdLst>
    <p:sldId id="304" r:id="rId2"/>
    <p:sldId id="302" r:id="rId3"/>
    <p:sldId id="340" r:id="rId4"/>
    <p:sldId id="342" r:id="rId5"/>
    <p:sldId id="343" r:id="rId6"/>
    <p:sldId id="344" r:id="rId7"/>
    <p:sldId id="341" r:id="rId8"/>
    <p:sldId id="345" r:id="rId9"/>
    <p:sldId id="349" r:id="rId10"/>
    <p:sldId id="364" r:id="rId11"/>
    <p:sldId id="346" r:id="rId12"/>
    <p:sldId id="348" r:id="rId13"/>
    <p:sldId id="365" r:id="rId14"/>
    <p:sldId id="350" r:id="rId15"/>
    <p:sldId id="351" r:id="rId16"/>
    <p:sldId id="272" r:id="rId17"/>
    <p:sldId id="316" r:id="rId18"/>
    <p:sldId id="273" r:id="rId19"/>
    <p:sldId id="339" r:id="rId20"/>
    <p:sldId id="378" r:id="rId21"/>
    <p:sldId id="352" r:id="rId22"/>
    <p:sldId id="326" r:id="rId23"/>
    <p:sldId id="274" r:id="rId24"/>
    <p:sldId id="299" r:id="rId25"/>
    <p:sldId id="355" r:id="rId26"/>
    <p:sldId id="356" r:id="rId27"/>
    <p:sldId id="357" r:id="rId28"/>
    <p:sldId id="358" r:id="rId29"/>
    <p:sldId id="359" r:id="rId30"/>
    <p:sldId id="360" r:id="rId31"/>
    <p:sldId id="379" r:id="rId32"/>
    <p:sldId id="366" r:id="rId33"/>
    <p:sldId id="362" r:id="rId34"/>
    <p:sldId id="363" r:id="rId35"/>
    <p:sldId id="380" r:id="rId36"/>
    <p:sldId id="367" r:id="rId37"/>
    <p:sldId id="353" r:id="rId38"/>
    <p:sldId id="368" r:id="rId39"/>
    <p:sldId id="369" r:id="rId40"/>
    <p:sldId id="370" r:id="rId41"/>
    <p:sldId id="372" r:id="rId42"/>
    <p:sldId id="371" r:id="rId43"/>
    <p:sldId id="373" r:id="rId44"/>
    <p:sldId id="374" r:id="rId45"/>
    <p:sldId id="375" r:id="rId46"/>
    <p:sldId id="377" r:id="rId47"/>
    <p:sldId id="376" r:id="rId4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66FFFF"/>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63" autoAdjust="0"/>
    <p:restoredTop sz="86391" autoAdjust="0"/>
  </p:normalViewPr>
  <p:slideViewPr>
    <p:cSldViewPr>
      <p:cViewPr varScale="1">
        <p:scale>
          <a:sx n="59" d="100"/>
          <a:sy n="59" d="100"/>
        </p:scale>
        <p:origin x="84" y="6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195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AAC4D2C7-3840-4E37-A499-747F11857FBF}"/>
              </a:ext>
            </a:extLst>
          </p:cNvPr>
          <p:cNvSpPr>
            <a:spLocks noChangeArrowheads="1"/>
          </p:cNvSpPr>
          <p:nvPr/>
        </p:nvSpPr>
        <p:spPr bwMode="auto">
          <a:xfrm>
            <a:off x="3235325" y="8610600"/>
            <a:ext cx="387350"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a:defRPr/>
            </a:pPr>
            <a:fld id="{6D25DD89-EF35-453E-B1D6-188F0A331212}" type="slidenum">
              <a:rPr lang="en-US" altLang="en-US" sz="1400" smtClean="0">
                <a:latin typeface="Times New Roman" panose="02020603050405020304" pitchFamily="18" charset="0"/>
              </a:rPr>
              <a:pPr algn="r">
                <a:defRPr/>
              </a:pPr>
              <a:t>‹#›</a:t>
            </a:fld>
            <a:endParaRPr lang="en-US" altLang="en-US" sz="1400">
              <a:latin typeface="Times New Roman" panose="02020603050405020304" pitchFamily="18" charset="0"/>
            </a:endParaRPr>
          </a:p>
        </p:txBody>
      </p:sp>
      <p:sp>
        <p:nvSpPr>
          <p:cNvPr id="56323" name="Rectangle 3">
            <a:extLst>
              <a:ext uri="{FF2B5EF4-FFF2-40B4-BE49-F238E27FC236}">
                <a16:creationId xmlns:a16="http://schemas.microsoft.com/office/drawing/2014/main" id="{6BC28139-4E07-4138-8A44-85A1699498F7}"/>
              </a:ext>
            </a:extLst>
          </p:cNvPr>
          <p:cNvSpPr>
            <a:spLocks noChangeArrowheads="1"/>
          </p:cNvSpPr>
          <p:nvPr/>
        </p:nvSpPr>
        <p:spPr bwMode="auto">
          <a:xfrm>
            <a:off x="1600200" y="228600"/>
            <a:ext cx="365760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r>
              <a:rPr lang="en-US" altLang="en-US" sz="1400">
                <a:latin typeface="Times New Roman" panose="02020603050405020304" pitchFamily="18" charset="0"/>
              </a:rPr>
              <a:t>Time Value of Money and Inflation</a:t>
            </a:r>
          </a:p>
          <a:p>
            <a:pPr algn="ctr">
              <a:defRPr/>
            </a:pPr>
            <a:r>
              <a:rPr lang="en-US" altLang="en-US" sz="1400">
                <a:latin typeface="Times New Roman" panose="02020603050405020304" pitchFamily="18" charset="0"/>
              </a:rPr>
              <a:t>Personal Finance: Another Perspective</a:t>
            </a: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AC8582DE-B56D-4E21-8A29-0526F3267ACE}"/>
              </a:ext>
            </a:extLst>
          </p:cNvPr>
          <p:cNvSpPr>
            <a:spLocks noGrp="1" noChangeArrowheads="1"/>
          </p:cNvSpPr>
          <p:nvPr>
            <p:ph type="body" sz="quarter" idx="3"/>
          </p:nvPr>
        </p:nvSpPr>
        <p:spPr bwMode="auto">
          <a:xfrm>
            <a:off x="914400" y="4343400"/>
            <a:ext cx="50292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171" name="Rectangle 3">
            <a:extLst>
              <a:ext uri="{FF2B5EF4-FFF2-40B4-BE49-F238E27FC236}">
                <a16:creationId xmlns:a16="http://schemas.microsoft.com/office/drawing/2014/main" id="{0EED4E11-05EB-47C3-9708-8C3091C445BF}"/>
              </a:ext>
            </a:extLst>
          </p:cNvPr>
          <p:cNvSpPr>
            <a:spLocks noChangeArrowheads="1" noTextEdit="1"/>
          </p:cNvSpPr>
          <p:nvPr>
            <p:ph type="sldImg" idx="2"/>
          </p:nvPr>
        </p:nvSpPr>
        <p:spPr bwMode="auto">
          <a:xfrm>
            <a:off x="1149350" y="692150"/>
            <a:ext cx="4559300" cy="34163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52228" name="Rectangle 4">
            <a:extLst>
              <a:ext uri="{FF2B5EF4-FFF2-40B4-BE49-F238E27FC236}">
                <a16:creationId xmlns:a16="http://schemas.microsoft.com/office/drawing/2014/main" id="{95742003-1128-4AEC-AD99-0E50808F971C}"/>
              </a:ext>
            </a:extLst>
          </p:cNvPr>
          <p:cNvSpPr>
            <a:spLocks noChangeArrowheads="1"/>
          </p:cNvSpPr>
          <p:nvPr/>
        </p:nvSpPr>
        <p:spPr bwMode="auto">
          <a:xfrm>
            <a:off x="6400800" y="8750300"/>
            <a:ext cx="387350"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a:defRPr/>
            </a:pPr>
            <a:fld id="{7AF26E9C-4F66-4B2B-AE61-808C304570AF}" type="slidenum">
              <a:rPr lang="en-US" altLang="en-US" sz="1400" smtClean="0">
                <a:latin typeface="Times New Roman" panose="02020603050405020304" pitchFamily="18" charset="0"/>
              </a:rPr>
              <a:pPr algn="r">
                <a:defRPr/>
              </a:pPr>
              <a:t>‹#›</a:t>
            </a:fld>
            <a:endParaRPr lang="en-US" altLang="en-US" sz="1400">
              <a:latin typeface="Times New Roman" panose="02020603050405020304" pitchFamily="18" charset="0"/>
            </a:endParaRP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3EA24503-B986-4C02-A5B1-C64247388A38}"/>
              </a:ext>
            </a:extLst>
          </p:cNvPr>
          <p:cNvSpPr>
            <a:spLocks noChangeArrowheads="1" noTextEdit="1"/>
          </p:cNvSpPr>
          <p:nvPr>
            <p:ph type="sldImg"/>
          </p:nvPr>
        </p:nvSpPr>
        <p:spPr>
          <a:xfrm>
            <a:off x="1150938" y="692150"/>
            <a:ext cx="4556125" cy="3416300"/>
          </a:xfrm>
          <a:ln cap="flat"/>
        </p:spPr>
      </p:sp>
      <p:sp>
        <p:nvSpPr>
          <p:cNvPr id="25603" name="Rectangle 3">
            <a:extLst>
              <a:ext uri="{FF2B5EF4-FFF2-40B4-BE49-F238E27FC236}">
                <a16:creationId xmlns:a16="http://schemas.microsoft.com/office/drawing/2014/main" id="{FE535B31-0C60-4FDB-9799-50CDA4EC99E6}"/>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7E852DE2-81DF-4046-97D2-9301070D5E1F}"/>
              </a:ext>
            </a:extLst>
          </p:cNvPr>
          <p:cNvSpPr>
            <a:spLocks noChangeArrowheads="1" noTextEdit="1"/>
          </p:cNvSpPr>
          <p:nvPr>
            <p:ph type="sldImg"/>
          </p:nvPr>
        </p:nvSpPr>
        <p:spPr>
          <a:xfrm>
            <a:off x="1150938" y="692150"/>
            <a:ext cx="4556125" cy="3416300"/>
          </a:xfrm>
          <a:ln cap="flat"/>
        </p:spPr>
      </p:sp>
      <p:sp>
        <p:nvSpPr>
          <p:cNvPr id="28675" name="Rectangle 3">
            <a:extLst>
              <a:ext uri="{FF2B5EF4-FFF2-40B4-BE49-F238E27FC236}">
                <a16:creationId xmlns:a16="http://schemas.microsoft.com/office/drawing/2014/main" id="{D7D42707-4023-4528-9DDC-49CDEC280FB6}"/>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95E01100-230F-41CE-82BF-6BD0491D654D}"/>
              </a:ext>
            </a:extLst>
          </p:cNvPr>
          <p:cNvSpPr>
            <a:spLocks noChangeArrowheads="1" noTextEdit="1"/>
          </p:cNvSpPr>
          <p:nvPr>
            <p:ph type="sldImg"/>
          </p:nvPr>
        </p:nvSpPr>
        <p:spPr>
          <a:xfrm>
            <a:off x="1150938" y="692150"/>
            <a:ext cx="4556125" cy="3416300"/>
          </a:xfrm>
          <a:ln cap="flat"/>
        </p:spPr>
      </p:sp>
      <p:sp>
        <p:nvSpPr>
          <p:cNvPr id="34819" name="Rectangle 3">
            <a:extLst>
              <a:ext uri="{FF2B5EF4-FFF2-40B4-BE49-F238E27FC236}">
                <a16:creationId xmlns:a16="http://schemas.microsoft.com/office/drawing/2014/main" id="{C717138A-149C-43F5-98E5-D4A7E1DBF445}"/>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07407888-F4A9-4D7F-A220-4B822883F8ED}"/>
              </a:ext>
            </a:extLst>
          </p:cNvPr>
          <p:cNvSpPr>
            <a:spLocks noGrp="1" noRot="1" noChangeAspect="1" noTextEdit="1"/>
          </p:cNvSpPr>
          <p:nvPr>
            <p:ph type="sldImg"/>
          </p:nvPr>
        </p:nvSpPr>
        <p:spPr>
          <a:xfrm>
            <a:off x="1150938" y="692150"/>
            <a:ext cx="4556125" cy="3416300"/>
          </a:xfrm>
          <a:ln/>
        </p:spPr>
      </p:sp>
      <p:sp>
        <p:nvSpPr>
          <p:cNvPr id="45059" name="Notes Placeholder 2">
            <a:extLst>
              <a:ext uri="{FF2B5EF4-FFF2-40B4-BE49-F238E27FC236}">
                <a16:creationId xmlns:a16="http://schemas.microsoft.com/office/drawing/2014/main" id="{64008451-7FA2-482B-BA03-F7AD575E03A6}"/>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6525FC93-2882-4800-8F01-C3FA39B6EA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a:extLst>
              <a:ext uri="{FF2B5EF4-FFF2-40B4-BE49-F238E27FC236}">
                <a16:creationId xmlns:a16="http://schemas.microsoft.com/office/drawing/2014/main" id="{8116D61D-96D8-4FB4-8C55-97E22731FE76}"/>
              </a:ext>
            </a:extLst>
          </p:cNvPr>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endParaRPr lang="en-US" altLang="en-US"/>
          </a:p>
        </p:txBody>
      </p:sp>
      <p:sp>
        <p:nvSpPr>
          <p:cNvPr id="6" name="Slide Number Placeholder 3">
            <a:extLst>
              <a:ext uri="{FF2B5EF4-FFF2-40B4-BE49-F238E27FC236}">
                <a16:creationId xmlns:a16="http://schemas.microsoft.com/office/drawing/2014/main" id="{5942DF7F-5EC6-4C8C-B0AE-63544ED1888E}"/>
              </a:ext>
            </a:extLst>
          </p:cNvPr>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fld id="{2FF49BA8-920C-4FA2-98C0-2D5CAAC83BA1}" type="slidenum">
              <a:rPr lang="en-US" altLang="en-US" sz="1400" smtClean="0">
                <a:latin typeface="Times New Roman" panose="02020603050405020304" pitchFamily="18" charset="0"/>
              </a:rPr>
              <a:pPr eaLnBrk="1" hangingPunct="1">
                <a:defRPr/>
              </a:pPr>
              <a:t>‹#›</a:t>
            </a:fld>
            <a:endParaRPr lang="en-US" altLang="en-US" sz="1400">
              <a:latin typeface="Times New Roman" panose="02020603050405020304" pitchFamily="18" charset="0"/>
            </a:endParaRPr>
          </a:p>
        </p:txBody>
      </p:sp>
      <p:sp>
        <p:nvSpPr>
          <p:cNvPr id="7" name="Rectangle 8">
            <a:extLst>
              <a:ext uri="{FF2B5EF4-FFF2-40B4-BE49-F238E27FC236}">
                <a16:creationId xmlns:a16="http://schemas.microsoft.com/office/drawing/2014/main" id="{6723FB3F-82A7-4AB6-8B34-F8619B56941F}"/>
              </a:ext>
            </a:extLst>
          </p:cNvPr>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endParaRPr lang="en-US" altLang="en-US"/>
          </a:p>
        </p:txBody>
      </p:sp>
      <p:pic>
        <p:nvPicPr>
          <p:cNvPr id="8" name="Picture 5">
            <a:extLst>
              <a:ext uri="{FF2B5EF4-FFF2-40B4-BE49-F238E27FC236}">
                <a16:creationId xmlns:a16="http://schemas.microsoft.com/office/drawing/2014/main" id="{3E5C7D01-D9B6-4A4F-915B-8512E5555B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6">
            <a:extLst>
              <a:ext uri="{FF2B5EF4-FFF2-40B4-BE49-F238E27FC236}">
                <a16:creationId xmlns:a16="http://schemas.microsoft.com/office/drawing/2014/main" id="{C619AE41-5B28-49A3-9244-4C70C8C74935}"/>
              </a:ext>
            </a:extLst>
          </p:cNvPr>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endParaRPr lang="en-US" altLang="en-US"/>
          </a:p>
        </p:txBody>
      </p:sp>
      <p:sp>
        <p:nvSpPr>
          <p:cNvPr id="10" name="Slide Number Placeholder 3">
            <a:extLst>
              <a:ext uri="{FF2B5EF4-FFF2-40B4-BE49-F238E27FC236}">
                <a16:creationId xmlns:a16="http://schemas.microsoft.com/office/drawing/2014/main" id="{B93F87B9-788C-40A0-9A52-A339485CDB15}"/>
              </a:ext>
            </a:extLst>
          </p:cNvPr>
          <p:cNvSpPr txBox="1">
            <a:spLocks noGrp="1"/>
          </p:cNvSpPr>
          <p:nvPr/>
        </p:nvSpPr>
        <p:spPr bwMode="auto">
          <a:xfrm>
            <a:off x="8267700" y="6172200"/>
            <a:ext cx="533400" cy="457200"/>
          </a:xfrm>
          <a:prstGeom prst="rect">
            <a:avLst/>
          </a:prstGeom>
          <a:noFill/>
          <a:ln w="9525">
            <a:no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fld id="{EED71883-8427-4F4B-977C-3A361E6A5A75}" type="slidenum">
              <a:rPr lang="en-US" altLang="en-US" sz="1400" smtClean="0">
                <a:solidFill>
                  <a:schemeClr val="bg1"/>
                </a:solidFill>
                <a:latin typeface="Times New Roman" panose="02020603050405020304" pitchFamily="18" charset="0"/>
              </a:rPr>
              <a:pPr eaLnBrk="1" hangingPunct="1">
                <a:defRPr/>
              </a:pPr>
              <a:t>‹#›</a:t>
            </a:fld>
            <a:endParaRPr lang="en-US" altLang="en-US" sz="1400">
              <a:solidFill>
                <a:schemeClr val="bg1"/>
              </a:solidFill>
              <a:latin typeface="Times New Roman" panose="02020603050405020304" pitchFamily="18" charset="0"/>
            </a:endParaRPr>
          </a:p>
        </p:txBody>
      </p:sp>
      <p:sp>
        <p:nvSpPr>
          <p:cNvPr id="11" name="Rectangle 8">
            <a:extLst>
              <a:ext uri="{FF2B5EF4-FFF2-40B4-BE49-F238E27FC236}">
                <a16:creationId xmlns:a16="http://schemas.microsoft.com/office/drawing/2014/main" id="{0A931EE1-9268-4988-8B80-D1592201551D}"/>
              </a:ext>
            </a:extLst>
          </p:cNvPr>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endParaRPr lang="en-US" altLang="en-US"/>
          </a:p>
        </p:txBody>
      </p:sp>
      <p:pic>
        <p:nvPicPr>
          <p:cNvPr id="12" name="Picture 2">
            <a:extLst>
              <a:ext uri="{FF2B5EF4-FFF2-40B4-BE49-F238E27FC236}">
                <a16:creationId xmlns:a16="http://schemas.microsoft.com/office/drawing/2014/main" id="{23A53E4F-873F-4258-B54A-1A1B9C0EF7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5675" y="428625"/>
            <a:ext cx="11334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27041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448388A6-1356-4EDD-A34D-D59F86C2A9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a:extLst>
              <a:ext uri="{FF2B5EF4-FFF2-40B4-BE49-F238E27FC236}">
                <a16:creationId xmlns:a16="http://schemas.microsoft.com/office/drawing/2014/main" id="{9A6D661E-2C70-49CE-85C4-F9472660EAA8}"/>
              </a:ext>
            </a:extLst>
          </p:cNvPr>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endParaRPr lang="en-US" altLang="en-US"/>
          </a:p>
        </p:txBody>
      </p:sp>
      <p:sp>
        <p:nvSpPr>
          <p:cNvPr id="6" name="Slide Number Placeholder 3">
            <a:extLst>
              <a:ext uri="{FF2B5EF4-FFF2-40B4-BE49-F238E27FC236}">
                <a16:creationId xmlns:a16="http://schemas.microsoft.com/office/drawing/2014/main" id="{833FAC1C-643F-4338-A53D-97FDA00BB8CE}"/>
              </a:ext>
            </a:extLst>
          </p:cNvPr>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fld id="{9A9D278D-444E-473B-88DF-58748C0C6427}" type="slidenum">
              <a:rPr lang="en-US" altLang="en-US" sz="1400" smtClean="0">
                <a:latin typeface="Times New Roman" panose="02020603050405020304" pitchFamily="18" charset="0"/>
              </a:rPr>
              <a:pPr eaLnBrk="1" hangingPunct="1">
                <a:defRPr/>
              </a:pPr>
              <a:t>‹#›</a:t>
            </a:fld>
            <a:endParaRPr lang="en-US" altLang="en-US" sz="1400">
              <a:latin typeface="Times New Roman" panose="02020603050405020304" pitchFamily="18" charset="0"/>
            </a:endParaRPr>
          </a:p>
        </p:txBody>
      </p:sp>
      <p:sp>
        <p:nvSpPr>
          <p:cNvPr id="7" name="Rectangle 8">
            <a:extLst>
              <a:ext uri="{FF2B5EF4-FFF2-40B4-BE49-F238E27FC236}">
                <a16:creationId xmlns:a16="http://schemas.microsoft.com/office/drawing/2014/main" id="{38747C3B-2C4B-4BBC-B7BA-45A65E3A745C}"/>
              </a:ext>
            </a:extLst>
          </p:cNvPr>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endParaRPr lang="en-US" altLang="en-US"/>
          </a:p>
        </p:txBody>
      </p:sp>
      <p:sp>
        <p:nvSpPr>
          <p:cNvPr id="8" name="TextBox 7">
            <a:extLst>
              <a:ext uri="{FF2B5EF4-FFF2-40B4-BE49-F238E27FC236}">
                <a16:creationId xmlns:a16="http://schemas.microsoft.com/office/drawing/2014/main" id="{CFD17440-2510-46DE-8926-A892E48C340D}"/>
              </a:ext>
            </a:extLst>
          </p:cNvPr>
          <p:cNvSpPr txBox="1">
            <a:spLocks noChangeArrowheads="1"/>
          </p:cNvSpPr>
          <p:nvPr/>
        </p:nvSpPr>
        <p:spPr bwMode="auto">
          <a:xfrm>
            <a:off x="6013450" y="414338"/>
            <a:ext cx="11382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r>
              <a:rPr lang="en-US" altLang="en-US" sz="1200"/>
              <a:t>BM418</a:t>
            </a:r>
          </a:p>
        </p:txBody>
      </p:sp>
      <p:sp>
        <p:nvSpPr>
          <p:cNvPr id="5017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5017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9" name="Slide Number Placeholder 7">
            <a:extLst>
              <a:ext uri="{FF2B5EF4-FFF2-40B4-BE49-F238E27FC236}">
                <a16:creationId xmlns:a16="http://schemas.microsoft.com/office/drawing/2014/main" id="{15966A53-A1FD-4715-8558-600B92187268}"/>
              </a:ext>
            </a:extLst>
          </p:cNvPr>
          <p:cNvSpPr>
            <a:spLocks noGrp="1" noChangeArrowheads="1"/>
          </p:cNvSpPr>
          <p:nvPr>
            <p:ph type="sldNum" sz="quarter" idx="10"/>
          </p:nvPr>
        </p:nvSpPr>
        <p:spPr>
          <a:xfrm>
            <a:off x="6553200" y="6248400"/>
            <a:ext cx="1905000" cy="457200"/>
          </a:xfrm>
          <a:prstGeom prst="rect">
            <a:avLst/>
          </a:prstGeom>
        </p:spPr>
        <p:txBody>
          <a:bodyPr vert="horz" wrap="square" lIns="91440" tIns="45720" rIns="91440" bIns="45720" numCol="1" anchor="t" anchorCtr="0" compatLnSpc="1">
            <a:prstTxWarp prst="textNoShape">
              <a:avLst/>
            </a:prstTxWarp>
          </a:bodyPr>
          <a:lstStyle>
            <a:lvl1pPr algn="r">
              <a:defRPr/>
            </a:lvl1pPr>
          </a:lstStyle>
          <a:p>
            <a:pPr>
              <a:defRPr/>
            </a:pPr>
            <a:fld id="{111BB3C0-996D-4E65-BCC3-C290B8ACEF1A}" type="slidenum">
              <a:rPr lang="en-US" altLang="en-US"/>
              <a:pPr>
                <a:defRPr/>
              </a:pPr>
              <a:t>‹#›</a:t>
            </a:fld>
            <a:endParaRPr lang="en-US" altLang="en-US"/>
          </a:p>
        </p:txBody>
      </p:sp>
    </p:spTree>
    <p:extLst>
      <p:ext uri="{BB962C8B-B14F-4D97-AF65-F5344CB8AC3E}">
        <p14:creationId xmlns:p14="http://schemas.microsoft.com/office/powerpoint/2010/main" val="26362385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165100"/>
            <a:ext cx="7772400" cy="1143000"/>
          </a:xfrm>
        </p:spPr>
        <p:txBody>
          <a:bodyPr/>
          <a:lstStyle/>
          <a:p>
            <a:r>
              <a:rPr lang="en-US"/>
              <a:t>Click to edit Master title style</a:t>
            </a:r>
          </a:p>
        </p:txBody>
      </p:sp>
      <p:sp>
        <p:nvSpPr>
          <p:cNvPr id="3" name="ClipArt Placeholder 2"/>
          <p:cNvSpPr>
            <a:spLocks noGrp="1"/>
          </p:cNvSpPr>
          <p:nvPr>
            <p:ph type="clipArt" sz="half" idx="1"/>
          </p:nvPr>
        </p:nvSpPr>
        <p:spPr>
          <a:xfrm>
            <a:off x="928688" y="1608138"/>
            <a:ext cx="3567112" cy="4114800"/>
          </a:xfrm>
        </p:spPr>
        <p:txBody>
          <a:bodyPr/>
          <a:lstStyle/>
          <a:p>
            <a:pPr lvl="0"/>
            <a:r>
              <a:rPr lang="en-US" noProof="0"/>
              <a:t>Click icon to add clip art</a:t>
            </a:r>
            <a:endParaRPr lang="en-US" noProof="0" dirty="0"/>
          </a:p>
        </p:txBody>
      </p:sp>
      <p:sp>
        <p:nvSpPr>
          <p:cNvPr id="4" name="Text Placeholder 3"/>
          <p:cNvSpPr>
            <a:spLocks noGrp="1"/>
          </p:cNvSpPr>
          <p:nvPr>
            <p:ph type="body" sz="half" idx="2"/>
          </p:nvPr>
        </p:nvSpPr>
        <p:spPr>
          <a:xfrm>
            <a:off x="4648200" y="1608138"/>
            <a:ext cx="3567113"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a:extLst>
              <a:ext uri="{FF2B5EF4-FFF2-40B4-BE49-F238E27FC236}">
                <a16:creationId xmlns:a16="http://schemas.microsoft.com/office/drawing/2014/main" id="{A79037D2-A190-4364-9DB9-8E24CB4E1C58}"/>
              </a:ext>
            </a:extLst>
          </p:cNvPr>
          <p:cNvSpPr>
            <a:spLocks noGrp="1" noChangeArrowheads="1"/>
          </p:cNvSpPr>
          <p:nvPr>
            <p:ph type="sldNum" sz="quarter" idx="10"/>
          </p:nvPr>
        </p:nvSpPr>
        <p:spPr>
          <a:xfrm>
            <a:off x="8139113" y="6161088"/>
            <a:ext cx="766762" cy="45720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EABA7DED-AF93-4014-8293-223B70BA8463}" type="slidenum">
              <a:rPr lang="en-US" altLang="en-US"/>
              <a:pPr>
                <a:defRPr/>
              </a:pPr>
              <a:t>‹#›</a:t>
            </a:fld>
            <a:endParaRPr lang="en-US" altLang="en-US"/>
          </a:p>
        </p:txBody>
      </p:sp>
    </p:spTree>
    <p:extLst>
      <p:ext uri="{BB962C8B-B14F-4D97-AF65-F5344CB8AC3E}">
        <p14:creationId xmlns:p14="http://schemas.microsoft.com/office/powerpoint/2010/main" val="1030797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540415"/>
            <a:ext cx="7772400" cy="1143000"/>
          </a:xfrm>
        </p:spPr>
        <p:txBody>
          <a:bodyPr/>
          <a:lstStyle/>
          <a:p>
            <a:r>
              <a:rPr lang="en-US"/>
              <a:t>Click to edit Master title style</a:t>
            </a:r>
            <a:endParaRPr lang="en-US" dirty="0"/>
          </a:p>
        </p:txBody>
      </p:sp>
      <p:sp>
        <p:nvSpPr>
          <p:cNvPr id="3" name="Text Placeholder 2"/>
          <p:cNvSpPr>
            <a:spLocks noGrp="1"/>
          </p:cNvSpPr>
          <p:nvPr>
            <p:ph type="body" sz="half" idx="1"/>
          </p:nvPr>
        </p:nvSpPr>
        <p:spPr>
          <a:xfrm>
            <a:off x="928688" y="1608138"/>
            <a:ext cx="3567112"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608138"/>
            <a:ext cx="3567113" cy="4114800"/>
          </a:xfrm>
        </p:spPr>
        <p:txBody>
          <a:bodyPr/>
          <a:lstStyle/>
          <a:p>
            <a:pPr lvl="0"/>
            <a:r>
              <a:rPr lang="en-US" noProof="0"/>
              <a:t>Click icon to add clip art</a:t>
            </a:r>
            <a:endParaRPr lang="en-US" noProof="0" dirty="0"/>
          </a:p>
        </p:txBody>
      </p:sp>
      <p:sp>
        <p:nvSpPr>
          <p:cNvPr id="5" name="Rectangle 6">
            <a:extLst>
              <a:ext uri="{FF2B5EF4-FFF2-40B4-BE49-F238E27FC236}">
                <a16:creationId xmlns:a16="http://schemas.microsoft.com/office/drawing/2014/main" id="{2A75200C-67B5-4434-AF8E-2CEC945F6CDE}"/>
              </a:ext>
            </a:extLst>
          </p:cNvPr>
          <p:cNvSpPr>
            <a:spLocks noGrp="1" noChangeArrowheads="1"/>
          </p:cNvSpPr>
          <p:nvPr>
            <p:ph type="sldNum" sz="quarter" idx="10"/>
          </p:nvPr>
        </p:nvSpPr>
        <p:spPr>
          <a:xfrm>
            <a:off x="8139113" y="6161088"/>
            <a:ext cx="766762" cy="45720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855D163E-6935-4FEB-A9F5-74AC3AF7043B}" type="slidenum">
              <a:rPr lang="en-US" altLang="en-US"/>
              <a:pPr>
                <a:defRPr/>
              </a:pPr>
              <a:t>‹#›</a:t>
            </a:fld>
            <a:endParaRPr lang="en-US" altLang="en-US"/>
          </a:p>
        </p:txBody>
      </p:sp>
    </p:spTree>
    <p:extLst>
      <p:ext uri="{BB962C8B-B14F-4D97-AF65-F5344CB8AC3E}">
        <p14:creationId xmlns:p14="http://schemas.microsoft.com/office/powerpoint/2010/main" val="446415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65100"/>
            <a:ext cx="7772400" cy="1143000"/>
          </a:xfrm>
        </p:spPr>
        <p:txBody>
          <a:bodyPr/>
          <a:lstStyle/>
          <a:p>
            <a:r>
              <a:rPr lang="en-US"/>
              <a:t>Click to edit Master title style</a:t>
            </a:r>
          </a:p>
        </p:txBody>
      </p:sp>
      <p:sp>
        <p:nvSpPr>
          <p:cNvPr id="3" name="Text Placeholder 2"/>
          <p:cNvSpPr>
            <a:spLocks noGrp="1"/>
          </p:cNvSpPr>
          <p:nvPr>
            <p:ph type="body" sz="half" idx="1"/>
          </p:nvPr>
        </p:nvSpPr>
        <p:spPr>
          <a:xfrm>
            <a:off x="928688" y="1608138"/>
            <a:ext cx="3567112"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8138"/>
            <a:ext cx="3567113"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a:extLst>
              <a:ext uri="{FF2B5EF4-FFF2-40B4-BE49-F238E27FC236}">
                <a16:creationId xmlns:a16="http://schemas.microsoft.com/office/drawing/2014/main" id="{895752F3-A441-4F31-A7E3-13341C0D02D2}"/>
              </a:ext>
            </a:extLst>
          </p:cNvPr>
          <p:cNvSpPr>
            <a:spLocks noGrp="1" noChangeArrowheads="1"/>
          </p:cNvSpPr>
          <p:nvPr>
            <p:ph type="sldNum" sz="quarter" idx="10"/>
          </p:nvPr>
        </p:nvSpPr>
        <p:spPr>
          <a:xfrm>
            <a:off x="8139113" y="6161088"/>
            <a:ext cx="766762" cy="45720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E10D5746-3C09-45E2-ACA4-8D388401D475}" type="slidenum">
              <a:rPr lang="en-US" altLang="en-US"/>
              <a:pPr>
                <a:defRPr/>
              </a:pPr>
              <a:t>‹#›</a:t>
            </a:fld>
            <a:endParaRPr lang="en-US" altLang="en-US"/>
          </a:p>
        </p:txBody>
      </p:sp>
    </p:spTree>
    <p:extLst>
      <p:ext uri="{BB962C8B-B14F-4D97-AF65-F5344CB8AC3E}">
        <p14:creationId xmlns:p14="http://schemas.microsoft.com/office/powerpoint/2010/main" val="418779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915C6DF-8C3D-4657-A384-6F0B68D7665B}"/>
              </a:ext>
            </a:extLst>
          </p:cNvPr>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a:extLst>
              <a:ext uri="{FF2B5EF4-FFF2-40B4-BE49-F238E27FC236}">
                <a16:creationId xmlns:a16="http://schemas.microsoft.com/office/drawing/2014/main" id="{DDBB3822-C891-47BB-95C3-3DA4E05CFF6F}"/>
              </a:ext>
            </a:extLst>
          </p:cNvPr>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a:extLst>
              <a:ext uri="{FF2B5EF4-FFF2-40B4-BE49-F238E27FC236}">
                <a16:creationId xmlns:a16="http://schemas.microsoft.com/office/drawing/2014/main" id="{7140C92E-7ECB-44FF-9320-A743FC50E96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a:extLst>
              <a:ext uri="{FF2B5EF4-FFF2-40B4-BE49-F238E27FC236}">
                <a16:creationId xmlns:a16="http://schemas.microsoft.com/office/drawing/2014/main" id="{3F09F90C-4ABD-4748-B1FE-60CF58DFDA58}"/>
              </a:ext>
            </a:extLst>
          </p:cNvPr>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endParaRPr lang="en-US" altLang="en-US"/>
          </a:p>
        </p:txBody>
      </p:sp>
      <p:sp>
        <p:nvSpPr>
          <p:cNvPr id="1030" name="Slide Number Placeholder 3">
            <a:extLst>
              <a:ext uri="{FF2B5EF4-FFF2-40B4-BE49-F238E27FC236}">
                <a16:creationId xmlns:a16="http://schemas.microsoft.com/office/drawing/2014/main" id="{F3D021B7-BBEF-465B-9676-D9B9C0EDDC9F}"/>
              </a:ext>
            </a:extLst>
          </p:cNvPr>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fld id="{457BBF10-06DB-42D9-AAA0-8134F1F0D351}" type="slidenum">
              <a:rPr lang="en-US" altLang="en-US" sz="1400" smtClean="0">
                <a:latin typeface="Times New Roman" panose="02020603050405020304" pitchFamily="18" charset="0"/>
              </a:rPr>
              <a:pPr eaLnBrk="1" hangingPunct="1">
                <a:defRPr/>
              </a:pPr>
              <a:t>‹#›</a:t>
            </a:fld>
            <a:endParaRPr lang="en-US" altLang="en-US" sz="1400">
              <a:latin typeface="Times New Roman" panose="02020603050405020304" pitchFamily="18" charset="0"/>
            </a:endParaRPr>
          </a:p>
        </p:txBody>
      </p:sp>
      <p:sp>
        <p:nvSpPr>
          <p:cNvPr id="1031" name="Rectangle 8">
            <a:extLst>
              <a:ext uri="{FF2B5EF4-FFF2-40B4-BE49-F238E27FC236}">
                <a16:creationId xmlns:a16="http://schemas.microsoft.com/office/drawing/2014/main" id="{ECE6B27A-E367-468B-B404-95015C64D5C4}"/>
              </a:ext>
            </a:extLst>
          </p:cNvPr>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endParaRPr lang="en-US" altLang="en-US"/>
          </a:p>
        </p:txBody>
      </p:sp>
      <p:pic>
        <p:nvPicPr>
          <p:cNvPr id="1032" name="Picture 8">
            <a:extLst>
              <a:ext uri="{FF2B5EF4-FFF2-40B4-BE49-F238E27FC236}">
                <a16:creationId xmlns:a16="http://schemas.microsoft.com/office/drawing/2014/main" id="{C71682BA-D46A-4518-AC94-97547EBC1A5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21388" y="398463"/>
            <a:ext cx="11334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1B6ED259-1356-4732-92B6-DC77286FE2B0}"/>
              </a:ext>
            </a:extLst>
          </p:cNvPr>
          <p:cNvSpPr>
            <a:spLocks noGrp="1" noChangeArrowheads="1"/>
          </p:cNvSpPr>
          <p:nvPr>
            <p:ph type="ctrTitle"/>
          </p:nvPr>
        </p:nvSpPr>
        <p:spPr>
          <a:xfrm>
            <a:off x="914400" y="2362200"/>
            <a:ext cx="7848600" cy="3505200"/>
          </a:xfrm>
        </p:spPr>
        <p:txBody>
          <a:bodyPr/>
          <a:lstStyle/>
          <a:p>
            <a:pPr eaLnBrk="1" hangingPunct="1"/>
            <a:r>
              <a:rPr lang="en-US" altLang="en-US"/>
              <a:t>Time Value of Money 2: </a:t>
            </a:r>
            <a:br>
              <a:rPr lang="en-US" altLang="en-US"/>
            </a:br>
            <a:r>
              <a:rPr lang="en-US" altLang="en-US"/>
              <a:t>Inflation, Real Returns, Annuities, and Amortized Loans</a:t>
            </a:r>
            <a:br>
              <a:rPr lang="en-US" altLang="en-US"/>
            </a:br>
            <a:br>
              <a:rPr lang="en-US" altLang="en-US"/>
            </a:br>
            <a:r>
              <a:rPr lang="en-US" altLang="en-US"/>
              <a:t>2019/07/08</a:t>
            </a:r>
            <a:r>
              <a:rPr lang="en-US" altLang="en-US" sz="4000"/>
              <a:t> </a:t>
            </a:r>
            <a:br>
              <a:rPr lang="en-US" altLang="en-US" sz="4000"/>
            </a:br>
            <a:endParaRPr lang="en-US" altLang="en-US" sz="4000"/>
          </a:p>
        </p:txBody>
      </p:sp>
      <p:sp>
        <p:nvSpPr>
          <p:cNvPr id="9219" name="Rectangle 3">
            <a:extLst>
              <a:ext uri="{FF2B5EF4-FFF2-40B4-BE49-F238E27FC236}">
                <a16:creationId xmlns:a16="http://schemas.microsoft.com/office/drawing/2014/main" id="{4C46632C-8B84-409E-9A1B-24DDE71066BE}"/>
              </a:ext>
            </a:extLst>
          </p:cNvPr>
          <p:cNvSpPr>
            <a:spLocks noGrp="1" noChangeArrowheads="1"/>
          </p:cNvSpPr>
          <p:nvPr>
            <p:ph type="subTitle" idx="1"/>
          </p:nvPr>
        </p:nvSpPr>
        <p:spPr>
          <a:xfrm>
            <a:off x="596900" y="1219200"/>
            <a:ext cx="7924800" cy="990600"/>
          </a:xfrm>
        </p:spPr>
        <p:txBody>
          <a:bodyPr/>
          <a:lstStyle/>
          <a:p>
            <a:pPr eaLnBrk="1" hangingPunct="1">
              <a:lnSpc>
                <a:spcPct val="80000"/>
              </a:lnSpc>
            </a:pPr>
            <a:r>
              <a:rPr lang="en-US" altLang="en-US"/>
              <a:t>Personal Finance:  Another Perspective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BAC20EB7-AF14-4FF1-A079-E9D902D0193D}"/>
              </a:ext>
            </a:extLst>
          </p:cNvPr>
          <p:cNvSpPr>
            <a:spLocks noGrp="1" noChangeArrowheads="1"/>
          </p:cNvSpPr>
          <p:nvPr>
            <p:ph type="title"/>
          </p:nvPr>
        </p:nvSpPr>
        <p:spPr/>
        <p:txBody>
          <a:bodyPr/>
          <a:lstStyle/>
          <a:p>
            <a:pPr eaLnBrk="1" hangingPunct="1"/>
            <a:r>
              <a:rPr lang="en-US" altLang="en-US"/>
              <a:t>Real Return Methodology</a:t>
            </a:r>
          </a:p>
        </p:txBody>
      </p:sp>
      <p:sp>
        <p:nvSpPr>
          <p:cNvPr id="18435" name="Rectangle 3">
            <a:extLst>
              <a:ext uri="{FF2B5EF4-FFF2-40B4-BE49-F238E27FC236}">
                <a16:creationId xmlns:a16="http://schemas.microsoft.com/office/drawing/2014/main" id="{F94CC288-5DE3-4FB6-84D4-A08D9AE190B1}"/>
              </a:ext>
            </a:extLst>
          </p:cNvPr>
          <p:cNvSpPr>
            <a:spLocks noGrp="1" noChangeArrowheads="1"/>
          </p:cNvSpPr>
          <p:nvPr>
            <p:ph idx="1"/>
          </p:nvPr>
        </p:nvSpPr>
        <p:spPr>
          <a:xfrm>
            <a:off x="838200" y="1600200"/>
            <a:ext cx="7391400" cy="5029200"/>
          </a:xfrm>
        </p:spPr>
        <p:txBody>
          <a:bodyPr/>
          <a:lstStyle/>
          <a:p>
            <a:pPr eaLnBrk="1" hangingPunct="1"/>
            <a:r>
              <a:rPr lang="en-US" altLang="en-US" sz="2400"/>
              <a:t>While some have argued that it is OK to just subtract inflation (</a:t>
            </a:r>
            <a:r>
              <a:rPr lang="el-GR" altLang="en-US" sz="2400">
                <a:cs typeface="Times New Roman" panose="02020603050405020304" pitchFamily="18" charset="0"/>
              </a:rPr>
              <a:t>π</a:t>
            </a:r>
            <a:r>
              <a:rPr lang="en-US" altLang="en-US" sz="2400"/>
              <a:t>) from your nominal return (r</a:t>
            </a:r>
            <a:r>
              <a:rPr lang="en-US" altLang="en-US" sz="2400" baseline="-25000"/>
              <a:t>nom</a:t>
            </a:r>
            <a:r>
              <a:rPr lang="en-US" altLang="en-US" sz="2400"/>
              <a:t>).  </a:t>
            </a:r>
          </a:p>
          <a:p>
            <a:pPr lvl="1" eaLnBrk="1" hangingPunct="1"/>
            <a:r>
              <a:rPr lang="en-US" altLang="en-US"/>
              <a:t>However, this overstates your real return (r</a:t>
            </a:r>
            <a:r>
              <a:rPr lang="en-US" altLang="en-US" baseline="-25000"/>
              <a:t>real</a:t>
            </a:r>
            <a:r>
              <a:rPr lang="en-US" altLang="en-US"/>
              <a:t>).</a:t>
            </a:r>
          </a:p>
          <a:p>
            <a:pPr eaLnBrk="1" hangingPunct="1"/>
            <a:r>
              <a:rPr lang="en-US" altLang="en-US" sz="2400"/>
              <a:t>The correct formula links (1+r</a:t>
            </a:r>
            <a:r>
              <a:rPr lang="en-US" altLang="en-US" sz="2400" baseline="-25000"/>
              <a:t>real</a:t>
            </a:r>
            <a:r>
              <a:rPr lang="en-US" altLang="en-US" sz="2400"/>
              <a:t>) * (1+</a:t>
            </a:r>
            <a:r>
              <a:rPr lang="el-GR" altLang="en-US" sz="2400">
                <a:cs typeface="Times New Roman" panose="02020603050405020304" pitchFamily="18" charset="0"/>
              </a:rPr>
              <a:t>π</a:t>
            </a:r>
            <a:r>
              <a:rPr lang="en-US" altLang="en-US" sz="2400"/>
              <a:t>) = (1 + r</a:t>
            </a:r>
            <a:r>
              <a:rPr lang="en-US" altLang="en-US" sz="2400" baseline="-25000"/>
              <a:t>nom</a:t>
            </a:r>
            <a:r>
              <a:rPr lang="en-US" altLang="en-US" sz="2400"/>
              <a:t>)</a:t>
            </a:r>
          </a:p>
          <a:p>
            <a:pPr lvl="1" eaLnBrk="1" hangingPunct="1"/>
            <a:r>
              <a:rPr lang="en-US" altLang="en-US"/>
              <a:t>Multiplied out and simplified the answer is: </a:t>
            </a:r>
          </a:p>
          <a:p>
            <a:pPr lvl="2" eaLnBrk="1" hangingPunct="1">
              <a:buFontTx/>
              <a:buNone/>
            </a:pPr>
            <a:r>
              <a:rPr lang="en-US" altLang="en-US"/>
              <a:t> r</a:t>
            </a:r>
            <a:r>
              <a:rPr lang="en-US" altLang="en-US" baseline="-25000"/>
              <a:t>real</a:t>
            </a:r>
            <a:r>
              <a:rPr lang="en-US" altLang="en-US"/>
              <a:t>+ </a:t>
            </a:r>
            <a:r>
              <a:rPr lang="el-GR" altLang="en-US">
                <a:cs typeface="Times New Roman" panose="02020603050405020304" pitchFamily="18" charset="0"/>
              </a:rPr>
              <a:t>π</a:t>
            </a:r>
            <a:r>
              <a:rPr lang="en-US" altLang="en-US"/>
              <a:t> + r</a:t>
            </a:r>
            <a:r>
              <a:rPr lang="en-US" altLang="en-US" baseline="-25000"/>
              <a:t>real </a:t>
            </a:r>
            <a:r>
              <a:rPr lang="el-GR" altLang="en-US">
                <a:cs typeface="Times New Roman" panose="02020603050405020304" pitchFamily="18" charset="0"/>
              </a:rPr>
              <a:t>π</a:t>
            </a:r>
            <a:r>
              <a:rPr lang="en-US" altLang="en-US" baseline="-25000"/>
              <a:t> </a:t>
            </a:r>
            <a:r>
              <a:rPr lang="en-US" altLang="en-US"/>
              <a:t>= r</a:t>
            </a:r>
            <a:r>
              <a:rPr lang="en-US" altLang="en-US" baseline="-25000"/>
              <a:t>nom</a:t>
            </a:r>
          </a:p>
          <a:p>
            <a:pPr lvl="1" eaLnBrk="1" hangingPunct="1"/>
            <a:r>
              <a:rPr lang="en-US" altLang="en-US"/>
              <a:t>Assuming the cross term r</a:t>
            </a:r>
            <a:r>
              <a:rPr lang="en-US" altLang="en-US" baseline="-25000"/>
              <a:t>real </a:t>
            </a:r>
            <a:r>
              <a:rPr lang="el-GR" altLang="en-US">
                <a:cs typeface="Times New Roman" panose="02020603050405020304" pitchFamily="18" charset="0"/>
              </a:rPr>
              <a:t>π</a:t>
            </a:r>
            <a:r>
              <a:rPr lang="en-US" altLang="en-US" baseline="-25000"/>
              <a:t> </a:t>
            </a:r>
            <a:r>
              <a:rPr lang="en-US" altLang="en-US"/>
              <a:t>is small, the formula condenses to: r</a:t>
            </a:r>
            <a:r>
              <a:rPr lang="en-US" altLang="en-US" baseline="-25000"/>
              <a:t>real</a:t>
            </a:r>
            <a:r>
              <a:rPr lang="en-US" altLang="en-US"/>
              <a:t>+ </a:t>
            </a:r>
            <a:r>
              <a:rPr lang="el-GR" altLang="en-US">
                <a:cs typeface="Times New Roman" panose="02020603050405020304" pitchFamily="18" charset="0"/>
              </a:rPr>
              <a:t>π</a:t>
            </a:r>
            <a:r>
              <a:rPr lang="en-US" altLang="en-US"/>
              <a:t> = r</a:t>
            </a:r>
            <a:r>
              <a:rPr lang="en-US" altLang="en-US" baseline="-25000"/>
              <a:t>nom </a:t>
            </a:r>
            <a:r>
              <a:rPr lang="en-US" altLang="en-US"/>
              <a:t>or r</a:t>
            </a:r>
            <a:r>
              <a:rPr lang="en-US" altLang="en-US" baseline="-25000"/>
              <a:t>real</a:t>
            </a:r>
            <a:r>
              <a:rPr lang="en-US" altLang="en-US"/>
              <a:t>= r</a:t>
            </a:r>
            <a:r>
              <a:rPr lang="en-US" altLang="en-US" baseline="-25000"/>
              <a:t>nom </a:t>
            </a:r>
            <a:r>
              <a:rPr lang="en-US" altLang="en-US"/>
              <a:t>-</a:t>
            </a:r>
            <a:r>
              <a:rPr lang="en-US" altLang="en-US" baseline="-25000"/>
              <a:t> </a:t>
            </a:r>
            <a:r>
              <a:rPr lang="el-GR" altLang="en-US">
                <a:cs typeface="Times New Roman" panose="02020603050405020304" pitchFamily="18" charset="0"/>
              </a:rPr>
              <a:t>π</a:t>
            </a:r>
            <a:endParaRPr lang="en-US" altLang="en-US"/>
          </a:p>
          <a:p>
            <a:pPr eaLnBrk="1" hangingPunct="1"/>
            <a:r>
              <a:rPr lang="en-US" altLang="en-US" sz="2400"/>
              <a:t>The correct method is to divide both sides by (1+</a:t>
            </a:r>
            <a:r>
              <a:rPr lang="el-GR" altLang="en-US" sz="2400">
                <a:cs typeface="Times New Roman" panose="02020603050405020304" pitchFamily="18" charset="0"/>
              </a:rPr>
              <a:t>π</a:t>
            </a:r>
            <a:r>
              <a:rPr lang="en-US" altLang="en-US" sz="2400"/>
              <a:t>) and subtract 1 to give:  r</a:t>
            </a:r>
            <a:r>
              <a:rPr lang="en-US" altLang="en-US" sz="2400" baseline="-25000"/>
              <a:t>real  </a:t>
            </a:r>
            <a:r>
              <a:rPr lang="en-US" altLang="en-US" sz="2400"/>
              <a:t>= [(1 + r</a:t>
            </a:r>
            <a:r>
              <a:rPr lang="en-US" altLang="en-US" sz="2400" baseline="-25000"/>
              <a:t>nom</a:t>
            </a:r>
            <a:r>
              <a:rPr lang="en-US" altLang="en-US" sz="2400"/>
              <a:t>)/ (1+</a:t>
            </a:r>
            <a:r>
              <a:rPr lang="el-GR" altLang="en-US" sz="2400">
                <a:cs typeface="Times New Roman" panose="02020603050405020304" pitchFamily="18" charset="0"/>
              </a:rPr>
              <a:t>π</a:t>
            </a:r>
            <a:r>
              <a:rPr lang="en-US" altLang="en-US" sz="2400"/>
              <a:t>)] - 1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7B42EFBB-7813-4CBA-A32C-83E7ABAE7B66}"/>
              </a:ext>
            </a:extLst>
          </p:cNvPr>
          <p:cNvSpPr>
            <a:spLocks noGrp="1" noChangeArrowheads="1"/>
          </p:cNvSpPr>
          <p:nvPr>
            <p:ph type="title"/>
          </p:nvPr>
        </p:nvSpPr>
        <p:spPr>
          <a:xfrm>
            <a:off x="457200" y="533400"/>
            <a:ext cx="8229600" cy="1143000"/>
          </a:xfrm>
        </p:spPr>
        <p:txBody>
          <a:bodyPr/>
          <a:lstStyle/>
          <a:p>
            <a:pPr eaLnBrk="1" hangingPunct="1"/>
            <a:r>
              <a:rPr lang="en-US" altLang="en-US"/>
              <a:t>Investment Problem #3:</a:t>
            </a:r>
            <a:br>
              <a:rPr lang="en-US" altLang="en-US"/>
            </a:br>
            <a:r>
              <a:rPr lang="en-US" altLang="en-US"/>
              <a:t>Real Returns (returns after inflation)</a:t>
            </a:r>
          </a:p>
        </p:txBody>
      </p:sp>
      <p:sp>
        <p:nvSpPr>
          <p:cNvPr id="194563" name="Rectangle 3">
            <a:extLst>
              <a:ext uri="{FF2B5EF4-FFF2-40B4-BE49-F238E27FC236}">
                <a16:creationId xmlns:a16="http://schemas.microsoft.com/office/drawing/2014/main" id="{3AD3951F-7FC7-4B9D-BA9F-9EDDF6D77CD5}"/>
              </a:ext>
            </a:extLst>
          </p:cNvPr>
          <p:cNvSpPr>
            <a:spLocks noGrp="1" noChangeArrowheads="1"/>
          </p:cNvSpPr>
          <p:nvPr>
            <p:ph idx="1"/>
          </p:nvPr>
        </p:nvSpPr>
        <p:spPr>
          <a:xfrm>
            <a:off x="914400" y="1676400"/>
            <a:ext cx="7239000" cy="4987925"/>
          </a:xfrm>
        </p:spPr>
        <p:txBody>
          <a:bodyPr/>
          <a:lstStyle/>
          <a:p>
            <a:pPr eaLnBrk="1" hangingPunct="1"/>
            <a:r>
              <a:rPr lang="en-US" altLang="en-US"/>
              <a:t>Paul just graduated from college and landed a </a:t>
            </a:r>
            <a:r>
              <a:rPr lang="en-US" altLang="en-US">
                <a:latin typeface="Arial" panose="020B0604020202020204" pitchFamily="34" charset="0"/>
              </a:rPr>
              <a:t>“</a:t>
            </a:r>
            <a:r>
              <a:rPr lang="en-US" altLang="en-US"/>
              <a:t>real</a:t>
            </a:r>
            <a:r>
              <a:rPr lang="en-US" altLang="en-US">
                <a:latin typeface="Arial" panose="020B0604020202020204" pitchFamily="34" charset="0"/>
              </a:rPr>
              <a:t>”</a:t>
            </a:r>
            <a:r>
              <a:rPr lang="en-US" altLang="en-US"/>
              <a:t> job that pays $35,000 per year.  </a:t>
            </a:r>
          </a:p>
          <a:p>
            <a:pPr lvl="1" eaLnBrk="1" hangingPunct="1"/>
            <a:r>
              <a:rPr lang="en-US" altLang="en-US"/>
              <a:t>A. What nominal rate will he need to earn in the future to maintain a 2% real return assuming inflation averages 1.96%?  </a:t>
            </a:r>
          </a:p>
          <a:p>
            <a:pPr lvl="1" eaLnBrk="1" hangingPunct="1"/>
            <a:r>
              <a:rPr lang="en-US" altLang="en-US"/>
              <a:t>B. What will his salary be in 10 years in nominal terms?  </a:t>
            </a:r>
          </a:p>
          <a:p>
            <a:pPr lvl="1" eaLnBrk="1" hangingPunct="1"/>
            <a:r>
              <a:rPr lang="en-US" altLang="en-US"/>
              <a:t>C. What will his salary be in 10 years in real terms?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94563">
                                            <p:txEl>
                                              <p:pRg st="0" end="0"/>
                                            </p:txEl>
                                          </p:spTgt>
                                        </p:tgtEl>
                                        <p:attrNameLst>
                                          <p:attrName>style.visibility</p:attrName>
                                        </p:attrNameLst>
                                      </p:cBhvr>
                                      <p:to>
                                        <p:strVal val="visible"/>
                                      </p:to>
                                    </p:set>
                                    <p:animEffect transition="in" filter="box(in)">
                                      <p:cBhvr>
                                        <p:cTn id="7" dur="500"/>
                                        <p:tgtEl>
                                          <p:spTgt spid="1945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94563">
                                            <p:txEl>
                                              <p:pRg st="1" end="1"/>
                                            </p:txEl>
                                          </p:spTgt>
                                        </p:tgtEl>
                                        <p:attrNameLst>
                                          <p:attrName>style.visibility</p:attrName>
                                        </p:attrNameLst>
                                      </p:cBhvr>
                                      <p:to>
                                        <p:strVal val="visible"/>
                                      </p:to>
                                    </p:set>
                                    <p:animEffect transition="in" filter="box(in)">
                                      <p:cBhvr>
                                        <p:cTn id="12" dur="500"/>
                                        <p:tgtEl>
                                          <p:spTgt spid="19456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94563">
                                            <p:txEl>
                                              <p:pRg st="2" end="2"/>
                                            </p:txEl>
                                          </p:spTgt>
                                        </p:tgtEl>
                                        <p:attrNameLst>
                                          <p:attrName>style.visibility</p:attrName>
                                        </p:attrNameLst>
                                      </p:cBhvr>
                                      <p:to>
                                        <p:strVal val="visible"/>
                                      </p:to>
                                    </p:set>
                                    <p:animEffect transition="in" filter="box(in)">
                                      <p:cBhvr>
                                        <p:cTn id="17" dur="500"/>
                                        <p:tgtEl>
                                          <p:spTgt spid="19456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94563">
                                            <p:txEl>
                                              <p:pRg st="3" end="3"/>
                                            </p:txEl>
                                          </p:spTgt>
                                        </p:tgtEl>
                                        <p:attrNameLst>
                                          <p:attrName>style.visibility</p:attrName>
                                        </p:attrNameLst>
                                      </p:cBhvr>
                                      <p:to>
                                        <p:strVal val="visible"/>
                                      </p:to>
                                    </p:set>
                                    <p:animEffect transition="in" filter="box(in)">
                                      <p:cBhvr>
                                        <p:cTn id="22" dur="500"/>
                                        <p:tgtEl>
                                          <p:spTgt spid="1945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3" grpId="0" build="p" bldLvl="2"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1ABDE62E-DC20-4490-96C7-2E58F3DBCB67}"/>
              </a:ext>
            </a:extLst>
          </p:cNvPr>
          <p:cNvSpPr>
            <a:spLocks noGrp="1" noChangeArrowheads="1"/>
          </p:cNvSpPr>
          <p:nvPr>
            <p:ph type="title"/>
          </p:nvPr>
        </p:nvSpPr>
        <p:spPr>
          <a:xfrm>
            <a:off x="457200" y="533400"/>
            <a:ext cx="8229600" cy="1143000"/>
          </a:xfrm>
        </p:spPr>
        <p:txBody>
          <a:bodyPr/>
          <a:lstStyle/>
          <a:p>
            <a:pPr eaLnBrk="1" hangingPunct="1"/>
            <a:r>
              <a:rPr lang="en-US" altLang="en-US"/>
              <a:t>Answer #3:</a:t>
            </a:r>
            <a:br>
              <a:rPr lang="en-US" altLang="en-US"/>
            </a:br>
            <a:r>
              <a:rPr lang="en-US" altLang="en-US"/>
              <a:t>Real Returns</a:t>
            </a:r>
          </a:p>
        </p:txBody>
      </p:sp>
      <p:sp>
        <p:nvSpPr>
          <p:cNvPr id="196611" name="Rectangle 3">
            <a:extLst>
              <a:ext uri="{FF2B5EF4-FFF2-40B4-BE49-F238E27FC236}">
                <a16:creationId xmlns:a16="http://schemas.microsoft.com/office/drawing/2014/main" id="{5594F484-51D5-4182-BF60-52660752E1AB}"/>
              </a:ext>
            </a:extLst>
          </p:cNvPr>
          <p:cNvSpPr>
            <a:spLocks noGrp="1" noChangeArrowheads="1"/>
          </p:cNvSpPr>
          <p:nvPr>
            <p:ph idx="1"/>
          </p:nvPr>
        </p:nvSpPr>
        <p:spPr>
          <a:xfrm>
            <a:off x="939800" y="1651000"/>
            <a:ext cx="7391400" cy="5486400"/>
          </a:xfrm>
        </p:spPr>
        <p:txBody>
          <a:bodyPr/>
          <a:lstStyle/>
          <a:p>
            <a:pPr marL="533400" indent="-533400" eaLnBrk="1" hangingPunct="1">
              <a:buFont typeface="Wingdings" panose="05000000000000000000" pitchFamily="2" charset="2"/>
              <a:buNone/>
            </a:pPr>
            <a:r>
              <a:rPr lang="en-US" altLang="en-US"/>
              <a:t>A. What nominal rate is needed to maintain a 2% real return?</a:t>
            </a:r>
          </a:p>
          <a:p>
            <a:pPr marL="914400" lvl="1" indent="-457200" eaLnBrk="1" hangingPunct="1"/>
            <a:r>
              <a:rPr lang="en-US" altLang="en-US" sz="2800"/>
              <a:t>Real Return = (1 + nominal return)/(1 + inflation) </a:t>
            </a:r>
            <a:r>
              <a:rPr lang="en-US" altLang="en-US" sz="2800">
                <a:latin typeface="Arial" panose="020B0604020202020204" pitchFamily="34" charset="0"/>
              </a:rPr>
              <a:t>–</a:t>
            </a:r>
            <a:r>
              <a:rPr lang="en-US" altLang="en-US" sz="2800"/>
              <a:t> 1</a:t>
            </a:r>
          </a:p>
          <a:p>
            <a:pPr marL="914400" lvl="1" indent="-457200" eaLnBrk="1" hangingPunct="1"/>
            <a:r>
              <a:rPr lang="en-US" altLang="en-US" sz="2800"/>
              <a:t>To make a real return of 2%, he will need to make a nominal return of 4% assuming inflation of 1.96%</a:t>
            </a:r>
          </a:p>
          <a:p>
            <a:pPr marL="1371600" lvl="2" indent="-457200" eaLnBrk="1" hangingPunct="1">
              <a:buFontTx/>
              <a:buNone/>
            </a:pPr>
            <a:r>
              <a:rPr lang="en-US" altLang="en-US" sz="2800"/>
              <a:t>1 + .02 = (1 + x%)/(1.0196)   Solve for x?</a:t>
            </a:r>
          </a:p>
          <a:p>
            <a:pPr marL="1371600" lvl="2" indent="-457200" eaLnBrk="1" hangingPunct="1">
              <a:buFontTx/>
              <a:buNone/>
            </a:pPr>
            <a:r>
              <a:rPr lang="en-US" altLang="en-US" sz="2800"/>
              <a:t>His nominal return must be 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6611">
                                            <p:txEl>
                                              <p:pRg st="0" end="0"/>
                                            </p:txEl>
                                          </p:spTgt>
                                        </p:tgtEl>
                                        <p:attrNameLst>
                                          <p:attrName>style.visibility</p:attrName>
                                        </p:attrNameLst>
                                      </p:cBhvr>
                                      <p:to>
                                        <p:strVal val="visible"/>
                                      </p:to>
                                    </p:set>
                                    <p:anim calcmode="lin" valueType="num">
                                      <p:cBhvr additive="base">
                                        <p:cTn id="7" dur="500" fill="hold"/>
                                        <p:tgtEl>
                                          <p:spTgt spid="1966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66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6611">
                                            <p:txEl>
                                              <p:pRg st="1" end="1"/>
                                            </p:txEl>
                                          </p:spTgt>
                                        </p:tgtEl>
                                        <p:attrNameLst>
                                          <p:attrName>style.visibility</p:attrName>
                                        </p:attrNameLst>
                                      </p:cBhvr>
                                      <p:to>
                                        <p:strVal val="visible"/>
                                      </p:to>
                                    </p:set>
                                    <p:anim calcmode="lin" valueType="num">
                                      <p:cBhvr additive="base">
                                        <p:cTn id="13" dur="500" fill="hold"/>
                                        <p:tgtEl>
                                          <p:spTgt spid="1966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66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96611">
                                            <p:txEl>
                                              <p:pRg st="2" end="2"/>
                                            </p:txEl>
                                          </p:spTgt>
                                        </p:tgtEl>
                                        <p:attrNameLst>
                                          <p:attrName>style.visibility</p:attrName>
                                        </p:attrNameLst>
                                      </p:cBhvr>
                                      <p:to>
                                        <p:strVal val="visible"/>
                                      </p:to>
                                    </p:set>
                                    <p:anim calcmode="lin" valueType="num">
                                      <p:cBhvr additive="base">
                                        <p:cTn id="19" dur="500" fill="hold"/>
                                        <p:tgtEl>
                                          <p:spTgt spid="19661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9661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96611">
                                            <p:txEl>
                                              <p:pRg st="3" end="3"/>
                                            </p:txEl>
                                          </p:spTgt>
                                        </p:tgtEl>
                                        <p:attrNameLst>
                                          <p:attrName>style.visibility</p:attrName>
                                        </p:attrNameLst>
                                      </p:cBhvr>
                                      <p:to>
                                        <p:strVal val="visible"/>
                                      </p:to>
                                    </p:set>
                                    <p:anim calcmode="lin" valueType="num">
                                      <p:cBhvr additive="base">
                                        <p:cTn id="25" dur="500" fill="hold"/>
                                        <p:tgtEl>
                                          <p:spTgt spid="19661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661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96611">
                                            <p:txEl>
                                              <p:pRg st="4" end="4"/>
                                            </p:txEl>
                                          </p:spTgt>
                                        </p:tgtEl>
                                        <p:attrNameLst>
                                          <p:attrName>style.visibility</p:attrName>
                                        </p:attrNameLst>
                                      </p:cBhvr>
                                      <p:to>
                                        <p:strVal val="visible"/>
                                      </p:to>
                                    </p:set>
                                    <p:anim calcmode="lin" valueType="num">
                                      <p:cBhvr additive="base">
                                        <p:cTn id="31" dur="500" fill="hold"/>
                                        <p:tgtEl>
                                          <p:spTgt spid="19661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9661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1" grpId="0" build="p" bldLvl="3"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540B6F41-1BEA-4D60-945E-05C4E4012DE2}"/>
              </a:ext>
            </a:extLst>
          </p:cNvPr>
          <p:cNvSpPr>
            <a:spLocks noGrp="1" noChangeArrowheads="1"/>
          </p:cNvSpPr>
          <p:nvPr>
            <p:ph type="title"/>
          </p:nvPr>
        </p:nvSpPr>
        <p:spPr>
          <a:xfrm>
            <a:off x="457200" y="533400"/>
            <a:ext cx="8229600" cy="1143000"/>
          </a:xfrm>
        </p:spPr>
        <p:txBody>
          <a:bodyPr/>
          <a:lstStyle/>
          <a:p>
            <a:pPr eaLnBrk="1" hangingPunct="1"/>
            <a:r>
              <a:rPr lang="en-US" altLang="en-US"/>
              <a:t>Answer #3:</a:t>
            </a:r>
            <a:br>
              <a:rPr lang="en-US" altLang="en-US"/>
            </a:br>
            <a:r>
              <a:rPr lang="en-US" altLang="en-US"/>
              <a:t>Real Returns </a:t>
            </a:r>
            <a:r>
              <a:rPr lang="en-US" altLang="en-US" sz="2400"/>
              <a:t>(continued)</a:t>
            </a:r>
          </a:p>
        </p:txBody>
      </p:sp>
      <p:sp>
        <p:nvSpPr>
          <p:cNvPr id="21507" name="Rectangle 3">
            <a:extLst>
              <a:ext uri="{FF2B5EF4-FFF2-40B4-BE49-F238E27FC236}">
                <a16:creationId xmlns:a16="http://schemas.microsoft.com/office/drawing/2014/main" id="{1400D0C3-5163-4074-8CFD-D24A1FC24923}"/>
              </a:ext>
            </a:extLst>
          </p:cNvPr>
          <p:cNvSpPr>
            <a:spLocks noGrp="1" noChangeArrowheads="1"/>
          </p:cNvSpPr>
          <p:nvPr>
            <p:ph idx="1"/>
          </p:nvPr>
        </p:nvSpPr>
        <p:spPr>
          <a:xfrm>
            <a:off x="928688" y="1608138"/>
            <a:ext cx="7286625" cy="4419600"/>
          </a:xfrm>
        </p:spPr>
        <p:txBody>
          <a:bodyPr/>
          <a:lstStyle/>
          <a:p>
            <a:pPr eaLnBrk="1" hangingPunct="1">
              <a:lnSpc>
                <a:spcPct val="90000"/>
              </a:lnSpc>
              <a:buFont typeface="Wingdings" panose="05000000000000000000" pitchFamily="2" charset="2"/>
              <a:buNone/>
              <a:defRPr/>
            </a:pPr>
            <a:r>
              <a:rPr lang="en-US" altLang="en-US" dirty="0"/>
              <a:t>B.  What will his salary be in 10 years in nominal terms?</a:t>
            </a:r>
          </a:p>
          <a:p>
            <a:pPr lvl="1" eaLnBrk="1" hangingPunct="1">
              <a:lnSpc>
                <a:spcPct val="90000"/>
              </a:lnSpc>
              <a:defRPr/>
            </a:pPr>
            <a:r>
              <a:rPr lang="en-US" altLang="en-US" dirty="0"/>
              <a:t>Nominal return: -$35,000 = PV,  </a:t>
            </a:r>
          </a:p>
          <a:p>
            <a:pPr marL="457200" lvl="1" indent="0" eaLnBrk="1" hangingPunct="1">
              <a:lnSpc>
                <a:spcPct val="90000"/>
              </a:lnSpc>
              <a:buFontTx/>
              <a:buNone/>
              <a:defRPr/>
            </a:pPr>
            <a:r>
              <a:rPr lang="en-US" altLang="en-US" dirty="0"/>
              <a:t>   4 = I%,  10 = N, P/</a:t>
            </a:r>
            <a:r>
              <a:rPr lang="en-US" altLang="en-US" dirty="0" err="1"/>
              <a:t>Yr</a:t>
            </a:r>
            <a:r>
              <a:rPr lang="en-US" altLang="en-US" dirty="0"/>
              <a:t> = 1, </a:t>
            </a:r>
          </a:p>
          <a:p>
            <a:pPr marL="457200" lvl="1" indent="0" eaLnBrk="1" hangingPunct="1">
              <a:lnSpc>
                <a:spcPct val="90000"/>
              </a:lnSpc>
              <a:buFontTx/>
              <a:buNone/>
              <a:defRPr/>
            </a:pPr>
            <a:r>
              <a:rPr lang="en-US" altLang="en-US" dirty="0"/>
              <a:t>    solve for FV ?</a:t>
            </a:r>
          </a:p>
          <a:p>
            <a:pPr lvl="1" eaLnBrk="1" hangingPunct="1">
              <a:lnSpc>
                <a:spcPct val="90000"/>
              </a:lnSpc>
              <a:defRPr/>
            </a:pPr>
            <a:r>
              <a:rPr lang="en-US" altLang="en-US" dirty="0"/>
              <a:t>	FV =   $51,809</a:t>
            </a:r>
          </a:p>
          <a:p>
            <a:pPr marL="514350" indent="-514350" eaLnBrk="1" hangingPunct="1">
              <a:lnSpc>
                <a:spcPct val="90000"/>
              </a:lnSpc>
              <a:buFont typeface="Wingdings" panose="05000000000000000000" pitchFamily="2" charset="2"/>
              <a:buAutoNum type="alphaUcPeriod" startAt="3"/>
              <a:defRPr/>
            </a:pPr>
            <a:r>
              <a:rPr lang="en-US" altLang="en-US" sz="2400" dirty="0"/>
              <a:t>What will his salary be </a:t>
            </a:r>
          </a:p>
          <a:p>
            <a:pPr marL="0" indent="0" eaLnBrk="1" hangingPunct="1">
              <a:lnSpc>
                <a:spcPct val="90000"/>
              </a:lnSpc>
              <a:buFontTx/>
              <a:buNone/>
              <a:defRPr/>
            </a:pPr>
            <a:r>
              <a:rPr lang="en-US" altLang="en-US" sz="2400" dirty="0"/>
              <a:t>      in 10 years in real terms?</a:t>
            </a:r>
          </a:p>
          <a:p>
            <a:pPr lvl="1" eaLnBrk="1" hangingPunct="1">
              <a:lnSpc>
                <a:spcPct val="90000"/>
              </a:lnSpc>
              <a:defRPr/>
            </a:pPr>
            <a:r>
              <a:rPr lang="en-US" altLang="en-US" dirty="0"/>
              <a:t>Real Return:  -35,000 = PV  </a:t>
            </a:r>
          </a:p>
          <a:p>
            <a:pPr marL="457200" lvl="1" indent="0" eaLnBrk="1" hangingPunct="1">
              <a:lnSpc>
                <a:spcPct val="90000"/>
              </a:lnSpc>
              <a:buFontTx/>
              <a:buNone/>
              <a:defRPr/>
            </a:pPr>
            <a:r>
              <a:rPr lang="en-US" altLang="en-US" dirty="0"/>
              <a:t>    2 = I%, P/</a:t>
            </a:r>
            <a:r>
              <a:rPr lang="en-US" altLang="en-US" dirty="0" err="1"/>
              <a:t>Yr</a:t>
            </a:r>
            <a:r>
              <a:rPr lang="en-US" altLang="en-US" dirty="0"/>
              <a:t> = 1,   10 = N </a:t>
            </a:r>
          </a:p>
          <a:p>
            <a:pPr marL="457200" lvl="1" indent="0" eaLnBrk="1" hangingPunct="1">
              <a:lnSpc>
                <a:spcPct val="90000"/>
              </a:lnSpc>
              <a:buFontTx/>
              <a:buNone/>
              <a:defRPr/>
            </a:pPr>
            <a:r>
              <a:rPr lang="en-US" altLang="en-US" dirty="0"/>
              <a:t>    Solve for FV ? </a:t>
            </a:r>
          </a:p>
          <a:p>
            <a:pPr lvl="1" eaLnBrk="1" hangingPunct="1">
              <a:lnSpc>
                <a:spcPct val="90000"/>
              </a:lnSpc>
              <a:defRPr/>
            </a:pPr>
            <a:r>
              <a:rPr lang="en-US" altLang="en-US" dirty="0"/>
              <a:t>	FV =  $42,665</a:t>
            </a:r>
          </a:p>
        </p:txBody>
      </p:sp>
      <p:pic>
        <p:nvPicPr>
          <p:cNvPr id="21508" name="Picture 1">
            <a:extLst>
              <a:ext uri="{FF2B5EF4-FFF2-40B4-BE49-F238E27FC236}">
                <a16:creationId xmlns:a16="http://schemas.microsoft.com/office/drawing/2014/main" id="{3635D66F-B32D-41CD-A9EC-9E930792F70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88100" y="2133600"/>
            <a:ext cx="253682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2">
            <a:extLst>
              <a:ext uri="{FF2B5EF4-FFF2-40B4-BE49-F238E27FC236}">
                <a16:creationId xmlns:a16="http://schemas.microsoft.com/office/drawing/2014/main" id="{60E8CFCE-0CA7-4F44-BF6E-D1B6760A7AE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32550" y="4452938"/>
            <a:ext cx="2486025"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AB5988B4-1909-4F19-9EEE-BA0AD1412755}"/>
              </a:ext>
            </a:extLst>
          </p:cNvPr>
          <p:cNvSpPr>
            <a:spLocks noGrp="1" noChangeArrowheads="1"/>
          </p:cNvSpPr>
          <p:nvPr>
            <p:ph type="title"/>
          </p:nvPr>
        </p:nvSpPr>
        <p:spPr>
          <a:xfrm>
            <a:off x="457200" y="533400"/>
            <a:ext cx="8229600" cy="1143000"/>
          </a:xfrm>
        </p:spPr>
        <p:txBody>
          <a:bodyPr/>
          <a:lstStyle/>
          <a:p>
            <a:pPr eaLnBrk="1" hangingPunct="1"/>
            <a:r>
              <a:rPr lang="en-US" altLang="en-US"/>
              <a:t>C. Know How to Solve Problems </a:t>
            </a:r>
            <a:br>
              <a:rPr lang="en-US" altLang="en-US"/>
            </a:br>
            <a:r>
              <a:rPr lang="en-US" altLang="en-US"/>
              <a:t>Relating to Annuities</a:t>
            </a:r>
          </a:p>
        </p:txBody>
      </p:sp>
      <p:sp>
        <p:nvSpPr>
          <p:cNvPr id="22531" name="Rectangle 3">
            <a:extLst>
              <a:ext uri="{FF2B5EF4-FFF2-40B4-BE49-F238E27FC236}">
                <a16:creationId xmlns:a16="http://schemas.microsoft.com/office/drawing/2014/main" id="{C9A0A375-54A0-47B1-A6C9-26E66DDD94CE}"/>
              </a:ext>
            </a:extLst>
          </p:cNvPr>
          <p:cNvSpPr>
            <a:spLocks noGrp="1" noChangeArrowheads="1"/>
          </p:cNvSpPr>
          <p:nvPr>
            <p:ph idx="1"/>
          </p:nvPr>
        </p:nvSpPr>
        <p:spPr>
          <a:xfrm>
            <a:off x="990600" y="1600200"/>
            <a:ext cx="7162800" cy="4835525"/>
          </a:xfrm>
        </p:spPr>
        <p:txBody>
          <a:bodyPr/>
          <a:lstStyle/>
          <a:p>
            <a:pPr eaLnBrk="1" hangingPunct="1"/>
            <a:r>
              <a:rPr lang="en-US" altLang="en-US" sz="2400"/>
              <a:t>What is an Annuity?</a:t>
            </a:r>
          </a:p>
          <a:p>
            <a:pPr lvl="1" eaLnBrk="1" hangingPunct="1"/>
            <a:r>
              <a:rPr lang="en-US" altLang="en-US"/>
              <a:t>A series of equal dollar payments coming at the end of each time period for a specified number of time periods, generally months or years.</a:t>
            </a:r>
          </a:p>
          <a:p>
            <a:pPr eaLnBrk="1" hangingPunct="1"/>
            <a:r>
              <a:rPr lang="en-US" altLang="en-US" sz="2400"/>
              <a:t>What is a Compound Annuity?</a:t>
            </a:r>
          </a:p>
          <a:p>
            <a:pPr lvl="1" eaLnBrk="1" hangingPunct="1"/>
            <a:r>
              <a:rPr lang="en-US" altLang="en-US"/>
              <a:t>An investment that involved depositing an equal sum of money at the end of each year for a certain number of year and allowing it to grow</a:t>
            </a:r>
          </a:p>
          <a:p>
            <a:pPr eaLnBrk="1" hangingPunct="1"/>
            <a:r>
              <a:rPr lang="en-US" altLang="en-US" sz="2400"/>
              <a:t>Can you find the Present and Future Value of each of these types?</a:t>
            </a:r>
          </a:p>
          <a:p>
            <a:pPr lvl="1" eaLnBrk="1" hangingPunct="1"/>
            <a:r>
              <a:rPr lang="en-US" altLang="en-US"/>
              <a:t>Yes!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B03D50ED-9B3E-44FC-AF53-703415BB8696}"/>
              </a:ext>
            </a:extLst>
          </p:cNvPr>
          <p:cNvSpPr>
            <a:spLocks noGrp="1" noChangeArrowheads="1"/>
          </p:cNvSpPr>
          <p:nvPr>
            <p:ph type="title"/>
          </p:nvPr>
        </p:nvSpPr>
        <p:spPr>
          <a:xfrm>
            <a:off x="457200" y="533400"/>
            <a:ext cx="8229600" cy="1143000"/>
          </a:xfrm>
        </p:spPr>
        <p:txBody>
          <a:bodyPr/>
          <a:lstStyle/>
          <a:p>
            <a:pPr eaLnBrk="1" hangingPunct="1"/>
            <a:r>
              <a:rPr lang="en-US" altLang="en-US"/>
              <a:t>Solving Problems </a:t>
            </a:r>
            <a:br>
              <a:rPr lang="en-US" altLang="en-US"/>
            </a:br>
            <a:r>
              <a:rPr lang="en-US" altLang="en-US"/>
              <a:t>Relating to Annuities</a:t>
            </a:r>
          </a:p>
        </p:txBody>
      </p:sp>
      <p:sp>
        <p:nvSpPr>
          <p:cNvPr id="23555" name="Rectangle 3">
            <a:extLst>
              <a:ext uri="{FF2B5EF4-FFF2-40B4-BE49-F238E27FC236}">
                <a16:creationId xmlns:a16="http://schemas.microsoft.com/office/drawing/2014/main" id="{677F376D-D094-40E6-A17A-7E15300C1C35}"/>
              </a:ext>
            </a:extLst>
          </p:cNvPr>
          <p:cNvSpPr>
            <a:spLocks noGrp="1" noChangeArrowheads="1"/>
          </p:cNvSpPr>
          <p:nvPr>
            <p:ph idx="1"/>
          </p:nvPr>
        </p:nvSpPr>
        <p:spPr>
          <a:xfrm>
            <a:off x="933450" y="1638300"/>
            <a:ext cx="7219950" cy="5219700"/>
          </a:xfrm>
        </p:spPr>
        <p:txBody>
          <a:bodyPr/>
          <a:lstStyle/>
          <a:p>
            <a:pPr eaLnBrk="1" hangingPunct="1">
              <a:buFont typeface="Wingdings" panose="05000000000000000000" pitchFamily="2" charset="2"/>
              <a:buNone/>
            </a:pPr>
            <a:r>
              <a:rPr lang="en-US" altLang="en-US"/>
              <a:t>Problem:</a:t>
            </a:r>
          </a:p>
          <a:p>
            <a:pPr lvl="1" eaLnBrk="1" hangingPunct="1"/>
            <a:r>
              <a:rPr lang="en-US" altLang="en-US"/>
              <a:t>You want to determine the value of a series of equal dollar payments either currently or at some point in the future</a:t>
            </a:r>
          </a:p>
          <a:p>
            <a:pPr eaLnBrk="1" hangingPunct="1">
              <a:buFont typeface="Wingdings" panose="05000000000000000000" pitchFamily="2" charset="2"/>
              <a:buNone/>
            </a:pPr>
            <a:r>
              <a:rPr lang="en-US" altLang="en-US"/>
              <a:t>Problem Statement:</a:t>
            </a:r>
          </a:p>
          <a:p>
            <a:pPr lvl="1" eaLnBrk="1" hangingPunct="1"/>
            <a:r>
              <a:rPr lang="en-US" altLang="en-US"/>
              <a:t>What will be the future (present) value of a series of annual (monthly) payments x years in the future if my interest rate is y%?</a:t>
            </a:r>
          </a:p>
          <a:p>
            <a:pPr eaLnBrk="1" hangingPunct="1">
              <a:buFont typeface="Wingdings" panose="05000000000000000000" pitchFamily="2" charset="2"/>
              <a:buNone/>
            </a:pPr>
            <a:r>
              <a:rPr lang="en-US" altLang="en-US"/>
              <a:t>Key Information Needed:</a:t>
            </a:r>
          </a:p>
          <a:p>
            <a:pPr lvl="1" eaLnBrk="1" hangingPunct="1"/>
            <a:r>
              <a:rPr lang="en-US" altLang="en-US"/>
              <a:t>Amounts, years in the future and the interest rate</a:t>
            </a:r>
            <a:r>
              <a:rPr lang="en-US" altLang="en-US" sz="2000"/>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32086445-21DE-4AA7-A2F8-B17F6B401CA1}"/>
              </a:ext>
            </a:extLst>
          </p:cNvPr>
          <p:cNvSpPr>
            <a:spLocks noGrp="1" noChangeArrowheads="1"/>
          </p:cNvSpPr>
          <p:nvPr>
            <p:ph type="title"/>
          </p:nvPr>
        </p:nvSpPr>
        <p:spPr>
          <a:xfrm>
            <a:off x="685800" y="533400"/>
            <a:ext cx="7772400" cy="1219200"/>
          </a:xfrm>
          <a:noFill/>
        </p:spPr>
        <p:txBody>
          <a:bodyPr lIns="90488" tIns="44450" rIns="90488" bIns="44450" anchor="b"/>
          <a:lstStyle/>
          <a:p>
            <a:pPr eaLnBrk="1" hangingPunct="1"/>
            <a:r>
              <a:rPr lang="en-US" altLang="en-US"/>
              <a:t>Investment Problem #4:</a:t>
            </a:r>
            <a:br>
              <a:rPr lang="en-US" altLang="en-US"/>
            </a:br>
            <a:r>
              <a:rPr lang="en-US" altLang="en-US"/>
              <a:t>Annuities</a:t>
            </a:r>
          </a:p>
        </p:txBody>
      </p:sp>
      <p:sp>
        <p:nvSpPr>
          <p:cNvPr id="36867" name="Rectangle 3">
            <a:extLst>
              <a:ext uri="{FF2B5EF4-FFF2-40B4-BE49-F238E27FC236}">
                <a16:creationId xmlns:a16="http://schemas.microsoft.com/office/drawing/2014/main" id="{59131409-90E3-4BC6-B1A6-8AEEA7722C2A}"/>
              </a:ext>
            </a:extLst>
          </p:cNvPr>
          <p:cNvSpPr>
            <a:spLocks noGrp="1" noChangeArrowheads="1"/>
          </p:cNvSpPr>
          <p:nvPr>
            <p:ph idx="1"/>
          </p:nvPr>
        </p:nvSpPr>
        <p:spPr>
          <a:xfrm>
            <a:off x="914400" y="1676400"/>
            <a:ext cx="7315200" cy="4495800"/>
          </a:xfrm>
        </p:spPr>
        <p:txBody>
          <a:bodyPr lIns="90488" tIns="44450" rIns="90488" bIns="44450"/>
          <a:lstStyle/>
          <a:p>
            <a:pPr eaLnBrk="1" hangingPunct="1"/>
            <a:r>
              <a:rPr lang="en-US" altLang="en-US"/>
              <a:t>When you retire at age 60, you plan to have $750,000 saved.  Assuming an interest rate of 7% and that you will need payments for 30 years (you expect to die at age 90), how much could you receive each year for your $750,000?</a:t>
            </a:r>
          </a:p>
          <a:p>
            <a:pPr eaLnBrk="1" hangingPunct="1"/>
            <a:endParaRPr lang="en-US" altLang="en-US"/>
          </a:p>
          <a:p>
            <a:pPr lvl="2" eaLnBrk="1" hangingPunct="1"/>
            <a:endParaRPr lang="en-US" altLang="en-US"/>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 calcmode="lin" valueType="num">
                                      <p:cBhvr additive="base">
                                        <p:cTn id="7" dur="5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6867">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bldLvl="3"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0EDACE1F-C300-49F4-A45A-18BCFB59F95A}"/>
              </a:ext>
            </a:extLst>
          </p:cNvPr>
          <p:cNvSpPr>
            <a:spLocks noGrp="1" noChangeArrowheads="1"/>
          </p:cNvSpPr>
          <p:nvPr>
            <p:ph type="title"/>
          </p:nvPr>
        </p:nvSpPr>
        <p:spPr>
          <a:xfrm>
            <a:off x="457200" y="533400"/>
            <a:ext cx="8229600" cy="1143000"/>
          </a:xfrm>
        </p:spPr>
        <p:txBody>
          <a:bodyPr/>
          <a:lstStyle/>
          <a:p>
            <a:pPr eaLnBrk="1" hangingPunct="1"/>
            <a:r>
              <a:rPr lang="en-US" altLang="en-US"/>
              <a:t>Answer #4:</a:t>
            </a:r>
            <a:br>
              <a:rPr lang="en-US" altLang="en-US"/>
            </a:br>
            <a:r>
              <a:rPr lang="en-US" altLang="en-US"/>
              <a:t>Annuities</a:t>
            </a:r>
          </a:p>
        </p:txBody>
      </p:sp>
      <p:sp>
        <p:nvSpPr>
          <p:cNvPr id="26627" name="Rectangle 3">
            <a:extLst>
              <a:ext uri="{FF2B5EF4-FFF2-40B4-BE49-F238E27FC236}">
                <a16:creationId xmlns:a16="http://schemas.microsoft.com/office/drawing/2014/main" id="{33E90621-895A-46A6-8C7C-59B29DA7D7D0}"/>
              </a:ext>
            </a:extLst>
          </p:cNvPr>
          <p:cNvSpPr>
            <a:spLocks noGrp="1" noChangeArrowheads="1"/>
          </p:cNvSpPr>
          <p:nvPr>
            <p:ph idx="1"/>
          </p:nvPr>
        </p:nvSpPr>
        <p:spPr>
          <a:xfrm>
            <a:off x="914400" y="1676400"/>
            <a:ext cx="7315200" cy="4495800"/>
          </a:xfrm>
        </p:spPr>
        <p:txBody>
          <a:bodyPr/>
          <a:lstStyle/>
          <a:p>
            <a:pPr eaLnBrk="1" hangingPunct="1">
              <a:defRPr/>
            </a:pPr>
            <a:r>
              <a:rPr lang="en-US" altLang="en-US" sz="2400" dirty="0"/>
              <a:t>Assuming you need payments for 30 years and interest rates are 7%, you can receive:</a:t>
            </a:r>
          </a:p>
          <a:p>
            <a:pPr lvl="1" eaLnBrk="1" hangingPunct="1">
              <a:defRPr/>
            </a:pPr>
            <a:r>
              <a:rPr lang="en-US" altLang="en-US" dirty="0"/>
              <a:t>-750,000= PV, 30 =  N, </a:t>
            </a:r>
          </a:p>
          <a:p>
            <a:pPr marL="457200" lvl="1" indent="0" eaLnBrk="1" hangingPunct="1">
              <a:buFontTx/>
              <a:buNone/>
              <a:defRPr/>
            </a:pPr>
            <a:r>
              <a:rPr lang="en-US" altLang="en-US" dirty="0"/>
              <a:t>     7 = I%, P/</a:t>
            </a:r>
            <a:r>
              <a:rPr lang="en-US" altLang="en-US" dirty="0" err="1"/>
              <a:t>Yr</a:t>
            </a:r>
            <a:r>
              <a:rPr lang="en-US" altLang="en-US" dirty="0"/>
              <a:t> = 1</a:t>
            </a:r>
          </a:p>
          <a:p>
            <a:pPr marL="457200" lvl="1" indent="0" eaLnBrk="1" hangingPunct="1">
              <a:buFontTx/>
              <a:buNone/>
              <a:defRPr/>
            </a:pPr>
            <a:r>
              <a:rPr lang="en-US" altLang="en-US" dirty="0"/>
              <a:t>     Solve for Payment? </a:t>
            </a:r>
          </a:p>
          <a:p>
            <a:pPr lvl="1" eaLnBrk="1" hangingPunct="1">
              <a:defRPr/>
            </a:pPr>
            <a:r>
              <a:rPr lang="en-US" altLang="en-US" dirty="0"/>
              <a:t>PV of Annuity = $60,440</a:t>
            </a:r>
          </a:p>
          <a:p>
            <a:pPr eaLnBrk="1" hangingPunct="1">
              <a:defRPr/>
            </a:pPr>
            <a:r>
              <a:rPr lang="en-US" altLang="en-US" sz="2400" dirty="0">
                <a:solidFill>
                  <a:schemeClr val="tx2"/>
                </a:solidFill>
              </a:rPr>
              <a:t>Start saving for retirement the </a:t>
            </a:r>
          </a:p>
          <a:p>
            <a:pPr eaLnBrk="1" hangingPunct="1">
              <a:buFont typeface="Wingdings" panose="05000000000000000000" pitchFamily="2" charset="2"/>
              <a:buNone/>
              <a:defRPr/>
            </a:pPr>
            <a:r>
              <a:rPr lang="en-US" altLang="en-US" sz="2400" dirty="0">
                <a:solidFill>
                  <a:schemeClr val="tx2"/>
                </a:solidFill>
              </a:rPr>
              <a:t>     month you graduate.  It will </a:t>
            </a:r>
          </a:p>
          <a:p>
            <a:pPr eaLnBrk="1" hangingPunct="1">
              <a:buFont typeface="Wingdings" panose="05000000000000000000" pitchFamily="2" charset="2"/>
              <a:buNone/>
              <a:defRPr/>
            </a:pPr>
            <a:r>
              <a:rPr lang="en-US" altLang="en-US" sz="2400" dirty="0">
                <a:solidFill>
                  <a:schemeClr val="tx2"/>
                </a:solidFill>
              </a:rPr>
              <a:t>     make a big difference on what </a:t>
            </a:r>
          </a:p>
          <a:p>
            <a:pPr eaLnBrk="1" hangingPunct="1">
              <a:buFont typeface="Wingdings" panose="05000000000000000000" pitchFamily="2" charset="2"/>
              <a:buNone/>
              <a:defRPr/>
            </a:pPr>
            <a:r>
              <a:rPr lang="en-US" altLang="en-US" sz="2400" dirty="0">
                <a:solidFill>
                  <a:schemeClr val="tx2"/>
                </a:solidFill>
              </a:rPr>
              <a:t>     you will be able to retire with!</a:t>
            </a:r>
          </a:p>
        </p:txBody>
      </p:sp>
      <p:pic>
        <p:nvPicPr>
          <p:cNvPr id="26628" name="Picture 1">
            <a:extLst>
              <a:ext uri="{FF2B5EF4-FFF2-40B4-BE49-F238E27FC236}">
                <a16:creationId xmlns:a16="http://schemas.microsoft.com/office/drawing/2014/main" id="{9CF1290F-5831-46AE-9AF7-AAE037A61DE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3276600"/>
            <a:ext cx="3686175" cy="343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B878C33A-4518-4C42-A77D-886D7A53E803}"/>
              </a:ext>
            </a:extLst>
          </p:cNvPr>
          <p:cNvSpPr>
            <a:spLocks noGrp="1" noChangeArrowheads="1"/>
          </p:cNvSpPr>
          <p:nvPr>
            <p:ph type="title"/>
          </p:nvPr>
        </p:nvSpPr>
        <p:spPr>
          <a:xfrm>
            <a:off x="457200" y="533400"/>
            <a:ext cx="8229600" cy="1143000"/>
          </a:xfrm>
          <a:noFill/>
        </p:spPr>
        <p:txBody>
          <a:bodyPr lIns="90488" tIns="44450" rIns="90488" bIns="44450" anchor="b"/>
          <a:lstStyle/>
          <a:p>
            <a:pPr eaLnBrk="1" hangingPunct="1"/>
            <a:r>
              <a:rPr lang="en-US" altLang="en-US"/>
              <a:t>Investment Problem #5:  </a:t>
            </a:r>
            <a:br>
              <a:rPr lang="en-US" altLang="en-US"/>
            </a:br>
            <a:r>
              <a:rPr lang="en-US" altLang="en-US"/>
              <a:t>Compound Annuities</a:t>
            </a:r>
          </a:p>
        </p:txBody>
      </p:sp>
      <p:sp>
        <p:nvSpPr>
          <p:cNvPr id="38915" name="Rectangle 3">
            <a:extLst>
              <a:ext uri="{FF2B5EF4-FFF2-40B4-BE49-F238E27FC236}">
                <a16:creationId xmlns:a16="http://schemas.microsoft.com/office/drawing/2014/main" id="{F9F562C4-E2BC-4365-BDB2-99466CEFBBE2}"/>
              </a:ext>
            </a:extLst>
          </p:cNvPr>
          <p:cNvSpPr>
            <a:spLocks noGrp="1" noChangeArrowheads="1"/>
          </p:cNvSpPr>
          <p:nvPr>
            <p:ph idx="1"/>
          </p:nvPr>
        </p:nvSpPr>
        <p:spPr>
          <a:xfrm>
            <a:off x="685800" y="1641475"/>
            <a:ext cx="4876800" cy="4987925"/>
          </a:xfrm>
        </p:spPr>
        <p:txBody>
          <a:bodyPr lIns="90488" tIns="44450" rIns="90488" bIns="44450"/>
          <a:lstStyle/>
          <a:p>
            <a:pPr eaLnBrk="1" hangingPunct="1"/>
            <a:r>
              <a:rPr lang="en-US" altLang="en-US" sz="2400"/>
              <a:t>You are looking to buy a new Polaris 700 quad or four wheeler to clean the snow from your driveway (ha!).  Instead of borrowing the $7,000 for the quad, you want to save for it each </a:t>
            </a:r>
            <a:r>
              <a:rPr lang="en-US" altLang="en-US" sz="2400" b="1" i="1" u="sng"/>
              <a:t>month</a:t>
            </a:r>
            <a:r>
              <a:rPr lang="en-US" altLang="en-US" sz="2400"/>
              <a:t>.  How much will you need to save each month, assuming you can get 7% on your investments and you want to buy the quad in 50 months?  How much if you can get 7% and want it in 24 months?</a:t>
            </a:r>
            <a:endParaRPr lang="en-US" altLang="en-US"/>
          </a:p>
        </p:txBody>
      </p:sp>
      <p:grpSp>
        <p:nvGrpSpPr>
          <p:cNvPr id="27652" name="Group 8">
            <a:extLst>
              <a:ext uri="{FF2B5EF4-FFF2-40B4-BE49-F238E27FC236}">
                <a16:creationId xmlns:a16="http://schemas.microsoft.com/office/drawing/2014/main" id="{ADECC670-C1BD-4E82-A055-F7E0AB38C660}"/>
              </a:ext>
            </a:extLst>
          </p:cNvPr>
          <p:cNvGrpSpPr>
            <a:grpSpLocks/>
          </p:cNvGrpSpPr>
          <p:nvPr/>
        </p:nvGrpSpPr>
        <p:grpSpPr bwMode="auto">
          <a:xfrm>
            <a:off x="2741613" y="2941638"/>
            <a:ext cx="3660775" cy="976312"/>
            <a:chOff x="0" y="0"/>
            <a:chExt cx="2306" cy="615"/>
          </a:xfrm>
        </p:grpSpPr>
        <p:sp>
          <p:nvSpPr>
            <p:cNvPr id="27657" name="Rectangle 5">
              <a:extLst>
                <a:ext uri="{FF2B5EF4-FFF2-40B4-BE49-F238E27FC236}">
                  <a16:creationId xmlns:a16="http://schemas.microsoft.com/office/drawing/2014/main" id="{48C3BCA4-2657-4561-9F02-9427927D70F9}"/>
                </a:ext>
              </a:extLst>
            </p:cNvPr>
            <p:cNvSpPr>
              <a:spLocks noChangeArrowheads="1"/>
            </p:cNvSpPr>
            <p:nvPr/>
          </p:nvSpPr>
          <p:spPr bwMode="auto">
            <a:xfrm>
              <a:off x="0" y="0"/>
              <a:ext cx="2306"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endParaRPr lang="en-US" altLang="en-US" sz="1800">
                <a:latin typeface="Arial" panose="020B0604020202020204" pitchFamily="34" charset="0"/>
              </a:endParaRPr>
            </a:p>
          </p:txBody>
        </p:sp>
        <p:sp>
          <p:nvSpPr>
            <p:cNvPr id="27658" name="Rectangle 6">
              <a:extLst>
                <a:ext uri="{FF2B5EF4-FFF2-40B4-BE49-F238E27FC236}">
                  <a16:creationId xmlns:a16="http://schemas.microsoft.com/office/drawing/2014/main" id="{35011ACD-11E4-4DE8-9541-87E982CC392A}"/>
                </a:ext>
              </a:extLst>
            </p:cNvPr>
            <p:cNvSpPr>
              <a:spLocks noChangeArrowheads="1"/>
            </p:cNvSpPr>
            <p:nvPr/>
          </p:nvSpPr>
          <p:spPr bwMode="auto">
            <a:xfrm>
              <a:off x="0" y="0"/>
              <a:ext cx="2306" cy="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r>
                <a:rPr lang="en-US" altLang="en-US" sz="800">
                  <a:solidFill>
                    <a:srgbClr val="000000"/>
                  </a:solidFill>
                  <a:latin typeface="Verdana" panose="020B0604030504040204" pitchFamily="34" charset="0"/>
                  <a:hlinkClick r:id=""/>
                </a:rPr>
                <a:t>  </a:t>
              </a:r>
              <a:r>
                <a:rPr lang="en-US" altLang="en-US" sz="5800">
                  <a:solidFill>
                    <a:srgbClr val="000000"/>
                  </a:solidFill>
                  <a:latin typeface="Verdana" panose="020B0604030504040204" pitchFamily="34" charset="0"/>
                </a:rPr>
                <a:t> </a:t>
              </a:r>
              <a:r>
                <a:rPr lang="en-US" altLang="en-US" sz="800">
                  <a:solidFill>
                    <a:srgbClr val="000000"/>
                  </a:solidFill>
                  <a:latin typeface="Verdana" panose="020B0604030504040204" pitchFamily="34" charset="0"/>
                </a:rPr>
                <a:t>                                    </a:t>
              </a:r>
            </a:p>
          </p:txBody>
        </p:sp>
      </p:grpSp>
      <p:grpSp>
        <p:nvGrpSpPr>
          <p:cNvPr id="27653" name="Group 12">
            <a:extLst>
              <a:ext uri="{FF2B5EF4-FFF2-40B4-BE49-F238E27FC236}">
                <a16:creationId xmlns:a16="http://schemas.microsoft.com/office/drawing/2014/main" id="{01D2812C-C18E-47CD-9904-EFD0B4F69C7F}"/>
              </a:ext>
            </a:extLst>
          </p:cNvPr>
          <p:cNvGrpSpPr>
            <a:grpSpLocks/>
          </p:cNvGrpSpPr>
          <p:nvPr/>
        </p:nvGrpSpPr>
        <p:grpSpPr bwMode="auto">
          <a:xfrm flipV="1">
            <a:off x="-1844675" y="7086600"/>
            <a:ext cx="12833350" cy="228600"/>
            <a:chOff x="0" y="0"/>
            <a:chExt cx="8084" cy="1959"/>
          </a:xfrm>
        </p:grpSpPr>
        <p:sp>
          <p:nvSpPr>
            <p:cNvPr id="27655" name="Rectangle 11">
              <a:extLst>
                <a:ext uri="{FF2B5EF4-FFF2-40B4-BE49-F238E27FC236}">
                  <a16:creationId xmlns:a16="http://schemas.microsoft.com/office/drawing/2014/main" id="{6A9180CC-70B4-49D6-8D26-006D4237C8AF}"/>
                </a:ext>
              </a:extLst>
            </p:cNvPr>
            <p:cNvSpPr>
              <a:spLocks noChangeArrowheads="1"/>
            </p:cNvSpPr>
            <p:nvPr/>
          </p:nvSpPr>
          <p:spPr bwMode="auto">
            <a:xfrm>
              <a:off x="0" y="0"/>
              <a:ext cx="8084" cy="1959"/>
            </a:xfrm>
            <a:prstGeom prst="rect">
              <a:avLst/>
            </a:prstGeom>
            <a:solidFill>
              <a:srgbClr val="9ABBEC"/>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endParaRPr lang="en-US" altLang="en-US" sz="1800">
                <a:latin typeface="Arial" panose="020B0604020202020204" pitchFamily="34" charset="0"/>
              </a:endParaRPr>
            </a:p>
          </p:txBody>
        </p:sp>
        <p:sp>
          <p:nvSpPr>
            <p:cNvPr id="27656" name="Rectangle 9">
              <a:extLst>
                <a:ext uri="{FF2B5EF4-FFF2-40B4-BE49-F238E27FC236}">
                  <a16:creationId xmlns:a16="http://schemas.microsoft.com/office/drawing/2014/main" id="{F483D594-8497-44B0-96D3-6A109F77D610}"/>
                </a:ext>
              </a:extLst>
            </p:cNvPr>
            <p:cNvSpPr>
              <a:spLocks noChangeArrowheads="1"/>
            </p:cNvSpPr>
            <p:nvPr/>
          </p:nvSpPr>
          <p:spPr bwMode="auto">
            <a:xfrm>
              <a:off x="0" y="0"/>
              <a:ext cx="8084" cy="1959"/>
            </a:xfrm>
            <a:prstGeom prst="rect">
              <a:avLst/>
            </a:prstGeom>
            <a:solidFill>
              <a:srgbClr val="9ABBEC"/>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r>
                <a:rPr lang="en-US" altLang="en-US" sz="2400"/>
                <a:t> </a:t>
              </a:r>
              <a:r>
                <a:rPr lang="en-US" altLang="en-US" sz="19800"/>
                <a:t> </a:t>
              </a:r>
              <a:r>
                <a:rPr lang="en-US" altLang="en-US" sz="2400"/>
                <a:t>                                                            </a:t>
              </a:r>
            </a:p>
          </p:txBody>
        </p:sp>
      </p:grpSp>
      <p:pic>
        <p:nvPicPr>
          <p:cNvPr id="27654" name="Picture 10" descr="Sportsman 700 Twin Front 3/4 View">
            <a:extLst>
              <a:ext uri="{FF2B5EF4-FFF2-40B4-BE49-F238E27FC236}">
                <a16:creationId xmlns:a16="http://schemas.microsoft.com/office/drawing/2014/main" id="{F617FCA9-D58E-499A-BE85-DC6E4FBE1A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2743200"/>
            <a:ext cx="34290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 calcmode="lin" valueType="num">
                                      <p:cBhvr additive="base">
                                        <p:cTn id="7" dur="500" fill="hold"/>
                                        <p:tgtEl>
                                          <p:spTgt spid="3891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89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2F4D5F58-75C9-4FD7-A550-1DE3113E7E06}"/>
              </a:ext>
            </a:extLst>
          </p:cNvPr>
          <p:cNvSpPr>
            <a:spLocks noGrp="1" noChangeArrowheads="1"/>
          </p:cNvSpPr>
          <p:nvPr>
            <p:ph type="title"/>
          </p:nvPr>
        </p:nvSpPr>
        <p:spPr>
          <a:xfrm>
            <a:off x="457200" y="533400"/>
            <a:ext cx="8229600" cy="1143000"/>
          </a:xfrm>
        </p:spPr>
        <p:txBody>
          <a:bodyPr/>
          <a:lstStyle/>
          <a:p>
            <a:pPr eaLnBrk="1" hangingPunct="1"/>
            <a:r>
              <a:rPr lang="en-US" altLang="en-US"/>
              <a:t>Answer #5:</a:t>
            </a:r>
            <a:br>
              <a:rPr lang="en-US" altLang="en-US"/>
            </a:br>
            <a:r>
              <a:rPr lang="en-US" altLang="en-US"/>
              <a:t>Compound Annuities</a:t>
            </a:r>
          </a:p>
        </p:txBody>
      </p:sp>
      <p:sp>
        <p:nvSpPr>
          <p:cNvPr id="184323" name="Rectangle 3">
            <a:extLst>
              <a:ext uri="{FF2B5EF4-FFF2-40B4-BE49-F238E27FC236}">
                <a16:creationId xmlns:a16="http://schemas.microsoft.com/office/drawing/2014/main" id="{1E9B7DCD-F4AD-4CED-91DA-5052A2CA09F7}"/>
              </a:ext>
            </a:extLst>
          </p:cNvPr>
          <p:cNvSpPr>
            <a:spLocks noGrp="1" noChangeArrowheads="1"/>
          </p:cNvSpPr>
          <p:nvPr>
            <p:ph idx="1"/>
          </p:nvPr>
        </p:nvSpPr>
        <p:spPr>
          <a:xfrm>
            <a:off x="914400" y="1676400"/>
            <a:ext cx="4648200" cy="4495800"/>
          </a:xfrm>
        </p:spPr>
        <p:txBody>
          <a:bodyPr/>
          <a:lstStyle/>
          <a:p>
            <a:pPr eaLnBrk="1" hangingPunct="1">
              <a:defRPr/>
            </a:pPr>
            <a:r>
              <a:rPr lang="en-US" altLang="en-US" dirty="0"/>
              <a:t>50 Months:</a:t>
            </a:r>
          </a:p>
          <a:p>
            <a:pPr lvl="1" eaLnBrk="1" hangingPunct="1">
              <a:defRPr/>
            </a:pPr>
            <a:r>
              <a:rPr lang="en-US" altLang="en-US" dirty="0"/>
              <a:t>Clear memories, set payments to 12 (monthly), set to end mode</a:t>
            </a:r>
          </a:p>
          <a:p>
            <a:pPr lvl="1" eaLnBrk="1" hangingPunct="1">
              <a:defRPr/>
            </a:pPr>
            <a:r>
              <a:rPr lang="en-US" altLang="en-US" dirty="0"/>
              <a:t>-7,000 = FV, 50/12 = N, 7 = I%,     P/</a:t>
            </a:r>
            <a:r>
              <a:rPr lang="en-US" altLang="en-US" dirty="0" err="1"/>
              <a:t>Yr</a:t>
            </a:r>
            <a:r>
              <a:rPr lang="en-US" altLang="en-US" dirty="0"/>
              <a:t> = 12, Solve for  PMT = ?</a:t>
            </a:r>
          </a:p>
          <a:p>
            <a:pPr lvl="1" eaLnBrk="1" hangingPunct="1">
              <a:defRPr/>
            </a:pPr>
            <a:r>
              <a:rPr lang="en-US" altLang="en-US" dirty="0">
                <a:cs typeface="Times New Roman" panose="02020603050405020304" pitchFamily="18" charset="0"/>
              </a:rPr>
              <a:t>Note that for N, it needs to be an annual number, or 50/12 </a:t>
            </a:r>
          </a:p>
          <a:p>
            <a:pPr lvl="1" eaLnBrk="1" hangingPunct="1">
              <a:defRPr/>
            </a:pPr>
            <a:r>
              <a:rPr lang="en-US" altLang="en-US" dirty="0">
                <a:cs typeface="Times New Roman" panose="02020603050405020304" pitchFamily="18" charset="0"/>
              </a:rPr>
              <a:t>You will need to save  </a:t>
            </a:r>
          </a:p>
          <a:p>
            <a:pPr marL="457200" lvl="1" indent="0" eaLnBrk="1" hangingPunct="1">
              <a:buFontTx/>
              <a:buNone/>
              <a:defRPr/>
            </a:pPr>
            <a:r>
              <a:rPr lang="en-US" altLang="en-US" dirty="0">
                <a:cs typeface="Times New Roman" panose="02020603050405020304" pitchFamily="18" charset="0"/>
              </a:rPr>
              <a:t>    $120.98 each month to </a:t>
            </a:r>
          </a:p>
          <a:p>
            <a:pPr marL="457200" lvl="1" indent="0" eaLnBrk="1" hangingPunct="1">
              <a:buFontTx/>
              <a:buNone/>
              <a:defRPr/>
            </a:pPr>
            <a:r>
              <a:rPr lang="en-US" altLang="en-US" dirty="0">
                <a:cs typeface="Times New Roman" panose="02020603050405020304" pitchFamily="18" charset="0"/>
              </a:rPr>
              <a:t>     have it in 50 months</a:t>
            </a:r>
          </a:p>
        </p:txBody>
      </p:sp>
      <p:pic>
        <p:nvPicPr>
          <p:cNvPr id="29700" name="Picture 2">
            <a:extLst>
              <a:ext uri="{FF2B5EF4-FFF2-40B4-BE49-F238E27FC236}">
                <a16:creationId xmlns:a16="http://schemas.microsoft.com/office/drawing/2014/main" id="{816EBD90-7C2F-4263-B085-A2CC26CE648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2786063"/>
            <a:ext cx="3371850" cy="3852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4323">
                                            <p:txEl>
                                              <p:pRg st="0" end="0"/>
                                            </p:txEl>
                                          </p:spTgt>
                                        </p:tgtEl>
                                        <p:attrNameLst>
                                          <p:attrName>style.visibility</p:attrName>
                                        </p:attrNameLst>
                                      </p:cBhvr>
                                      <p:to>
                                        <p:strVal val="visible"/>
                                      </p:to>
                                    </p:set>
                                    <p:animEffect transition="in" filter="blinds(horizontal)">
                                      <p:cBhvr>
                                        <p:cTn id="7" dur="500"/>
                                        <p:tgtEl>
                                          <p:spTgt spid="1843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84323">
                                            <p:txEl>
                                              <p:pRg st="1" end="1"/>
                                            </p:txEl>
                                          </p:spTgt>
                                        </p:tgtEl>
                                        <p:attrNameLst>
                                          <p:attrName>style.visibility</p:attrName>
                                        </p:attrNameLst>
                                      </p:cBhvr>
                                      <p:to>
                                        <p:strVal val="visible"/>
                                      </p:to>
                                    </p:set>
                                    <p:animEffect transition="in" filter="blinds(horizontal)">
                                      <p:cBhvr>
                                        <p:cTn id="12" dur="500"/>
                                        <p:tgtEl>
                                          <p:spTgt spid="18432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84323">
                                            <p:txEl>
                                              <p:pRg st="2" end="2"/>
                                            </p:txEl>
                                          </p:spTgt>
                                        </p:tgtEl>
                                        <p:attrNameLst>
                                          <p:attrName>style.visibility</p:attrName>
                                        </p:attrNameLst>
                                      </p:cBhvr>
                                      <p:to>
                                        <p:strVal val="visible"/>
                                      </p:to>
                                    </p:set>
                                    <p:animEffect transition="in" filter="blinds(horizontal)">
                                      <p:cBhvr>
                                        <p:cTn id="17" dur="500"/>
                                        <p:tgtEl>
                                          <p:spTgt spid="18432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84323">
                                            <p:txEl>
                                              <p:pRg st="3" end="3"/>
                                            </p:txEl>
                                          </p:spTgt>
                                        </p:tgtEl>
                                        <p:attrNameLst>
                                          <p:attrName>style.visibility</p:attrName>
                                        </p:attrNameLst>
                                      </p:cBhvr>
                                      <p:to>
                                        <p:strVal val="visible"/>
                                      </p:to>
                                    </p:set>
                                    <p:animEffect transition="in" filter="blinds(horizontal)">
                                      <p:cBhvr>
                                        <p:cTn id="22" dur="500"/>
                                        <p:tgtEl>
                                          <p:spTgt spid="18432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84323">
                                            <p:txEl>
                                              <p:pRg st="4" end="4"/>
                                            </p:txEl>
                                          </p:spTgt>
                                        </p:tgtEl>
                                        <p:attrNameLst>
                                          <p:attrName>style.visibility</p:attrName>
                                        </p:attrNameLst>
                                      </p:cBhvr>
                                      <p:to>
                                        <p:strVal val="visible"/>
                                      </p:to>
                                    </p:set>
                                    <p:animEffect transition="in" filter="blinds(horizontal)">
                                      <p:cBhvr>
                                        <p:cTn id="27" dur="500"/>
                                        <p:tgtEl>
                                          <p:spTgt spid="184323">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84323">
                                            <p:txEl>
                                              <p:pRg st="5" end="5"/>
                                            </p:txEl>
                                          </p:spTgt>
                                        </p:tgtEl>
                                        <p:attrNameLst>
                                          <p:attrName>style.visibility</p:attrName>
                                        </p:attrNameLst>
                                      </p:cBhvr>
                                      <p:to>
                                        <p:strVal val="visible"/>
                                      </p:to>
                                    </p:set>
                                    <p:animEffect transition="in" filter="blinds(horizontal)">
                                      <p:cBhvr>
                                        <p:cTn id="32" dur="500"/>
                                        <p:tgtEl>
                                          <p:spTgt spid="184323">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84323">
                                            <p:txEl>
                                              <p:pRg st="6" end="6"/>
                                            </p:txEl>
                                          </p:spTgt>
                                        </p:tgtEl>
                                        <p:attrNameLst>
                                          <p:attrName>style.visibility</p:attrName>
                                        </p:attrNameLst>
                                      </p:cBhvr>
                                      <p:to>
                                        <p:strVal val="visible"/>
                                      </p:to>
                                    </p:set>
                                    <p:animEffect transition="in" filter="blinds(horizontal)">
                                      <p:cBhvr>
                                        <p:cTn id="37" dur="500"/>
                                        <p:tgtEl>
                                          <p:spTgt spid="18432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3" grpId="0" build="p" bldLvl="2"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CB9A0C9D-4C6A-43B0-AC0B-A31FF0CBF311}"/>
              </a:ext>
            </a:extLst>
          </p:cNvPr>
          <p:cNvSpPr>
            <a:spLocks noGrp="1" noChangeArrowheads="1"/>
          </p:cNvSpPr>
          <p:nvPr>
            <p:ph type="ctrTitle"/>
          </p:nvPr>
        </p:nvSpPr>
        <p:spPr>
          <a:xfrm>
            <a:off x="685800" y="533400"/>
            <a:ext cx="7772400" cy="1143000"/>
          </a:xfrm>
        </p:spPr>
        <p:txBody>
          <a:bodyPr/>
          <a:lstStyle/>
          <a:p>
            <a:pPr eaLnBrk="1" hangingPunct="1"/>
            <a:r>
              <a:rPr lang="en-US" altLang="en-US"/>
              <a:t>Objectives</a:t>
            </a:r>
          </a:p>
        </p:txBody>
      </p:sp>
      <p:sp>
        <p:nvSpPr>
          <p:cNvPr id="10243" name="Rectangle 3">
            <a:extLst>
              <a:ext uri="{FF2B5EF4-FFF2-40B4-BE49-F238E27FC236}">
                <a16:creationId xmlns:a16="http://schemas.microsoft.com/office/drawing/2014/main" id="{76BAC4BC-152B-438D-BEE5-356EC78E5CA6}"/>
              </a:ext>
            </a:extLst>
          </p:cNvPr>
          <p:cNvSpPr>
            <a:spLocks noGrp="1" noChangeArrowheads="1"/>
          </p:cNvSpPr>
          <p:nvPr>
            <p:ph type="subTitle" idx="1"/>
          </p:nvPr>
        </p:nvSpPr>
        <p:spPr>
          <a:xfrm>
            <a:off x="990600" y="1663700"/>
            <a:ext cx="7162800" cy="5143500"/>
          </a:xfrm>
        </p:spPr>
        <p:txBody>
          <a:bodyPr/>
          <a:lstStyle/>
          <a:p>
            <a:pPr marL="609600" indent="-609600" algn="l" eaLnBrk="1" hangingPunct="1">
              <a:spcBef>
                <a:spcPct val="25000"/>
              </a:spcBef>
              <a:spcAft>
                <a:spcPct val="25000"/>
              </a:spcAft>
            </a:pPr>
            <a:r>
              <a:rPr lang="en-US" altLang="en-US" sz="2800"/>
              <a:t>A. Understand the impact of inflation on investing</a:t>
            </a:r>
          </a:p>
          <a:p>
            <a:pPr marL="609600" indent="-609600" algn="l" eaLnBrk="1" hangingPunct="1">
              <a:spcBef>
                <a:spcPct val="25000"/>
              </a:spcBef>
              <a:spcAft>
                <a:spcPct val="25000"/>
              </a:spcAft>
            </a:pPr>
            <a:r>
              <a:rPr lang="en-US" altLang="en-US" sz="2800"/>
              <a:t>B.  Understand how to calculate real returns</a:t>
            </a:r>
          </a:p>
          <a:p>
            <a:pPr marL="609600" indent="-609600" algn="l" eaLnBrk="1" hangingPunct="1">
              <a:spcBef>
                <a:spcPct val="25000"/>
              </a:spcBef>
              <a:spcAft>
                <a:spcPct val="25000"/>
              </a:spcAft>
            </a:pPr>
            <a:r>
              <a:rPr lang="en-US" altLang="en-US" sz="2800"/>
              <a:t>C. Know how to solve problems relating to Annuities, Future Value of an annuity, and Present Value of an annuity</a:t>
            </a:r>
          </a:p>
          <a:p>
            <a:pPr marL="609600" indent="-609600" algn="l" eaLnBrk="1" hangingPunct="1">
              <a:spcBef>
                <a:spcPct val="25000"/>
              </a:spcBef>
              <a:spcAft>
                <a:spcPct val="25000"/>
              </a:spcAft>
            </a:pPr>
            <a:r>
              <a:rPr lang="en-US" altLang="en-US" sz="2800"/>
              <a:t>D. Know how to solve problems relating to amortized loans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00E03269-A4AB-4A34-9424-E26986ADF251}"/>
              </a:ext>
            </a:extLst>
          </p:cNvPr>
          <p:cNvSpPr>
            <a:spLocks noGrp="1" noChangeArrowheads="1"/>
          </p:cNvSpPr>
          <p:nvPr>
            <p:ph type="title"/>
          </p:nvPr>
        </p:nvSpPr>
        <p:spPr>
          <a:xfrm>
            <a:off x="457200" y="533400"/>
            <a:ext cx="8229600" cy="1143000"/>
          </a:xfrm>
        </p:spPr>
        <p:txBody>
          <a:bodyPr/>
          <a:lstStyle/>
          <a:p>
            <a:pPr eaLnBrk="1" hangingPunct="1"/>
            <a:r>
              <a:rPr lang="en-US" altLang="en-US"/>
              <a:t>Answer #5:</a:t>
            </a:r>
            <a:br>
              <a:rPr lang="en-US" altLang="en-US"/>
            </a:br>
            <a:r>
              <a:rPr lang="en-US" altLang="en-US"/>
              <a:t>Compound Annuities</a:t>
            </a:r>
          </a:p>
        </p:txBody>
      </p:sp>
      <p:sp>
        <p:nvSpPr>
          <p:cNvPr id="184323" name="Rectangle 3">
            <a:extLst>
              <a:ext uri="{FF2B5EF4-FFF2-40B4-BE49-F238E27FC236}">
                <a16:creationId xmlns:a16="http://schemas.microsoft.com/office/drawing/2014/main" id="{B26F0DDF-3664-48DD-B770-DB2DF5074F63}"/>
              </a:ext>
            </a:extLst>
          </p:cNvPr>
          <p:cNvSpPr>
            <a:spLocks noGrp="1" noChangeArrowheads="1"/>
          </p:cNvSpPr>
          <p:nvPr>
            <p:ph idx="1"/>
          </p:nvPr>
        </p:nvSpPr>
        <p:spPr>
          <a:xfrm>
            <a:off x="914400" y="1676400"/>
            <a:ext cx="7315200" cy="4495800"/>
          </a:xfrm>
        </p:spPr>
        <p:txBody>
          <a:bodyPr/>
          <a:lstStyle/>
          <a:p>
            <a:pPr eaLnBrk="1" hangingPunct="1">
              <a:defRPr/>
            </a:pPr>
            <a:r>
              <a:rPr lang="en-US" altLang="en-US" dirty="0">
                <a:cs typeface="Times New Roman" panose="02020603050405020304" pitchFamily="18" charset="0"/>
              </a:rPr>
              <a:t>24 months:</a:t>
            </a:r>
          </a:p>
          <a:p>
            <a:pPr lvl="1" eaLnBrk="1" hangingPunct="1">
              <a:defRPr/>
            </a:pPr>
            <a:r>
              <a:rPr lang="en-US" altLang="en-US" dirty="0"/>
              <a:t>Clear memories, set payments to 12 (monthly), set to end mode</a:t>
            </a:r>
          </a:p>
          <a:p>
            <a:pPr marL="457200" lvl="1" indent="0" eaLnBrk="1" hangingPunct="1">
              <a:buFontTx/>
              <a:buNone/>
              <a:defRPr/>
            </a:pPr>
            <a:r>
              <a:rPr lang="en-US" altLang="en-US" dirty="0"/>
              <a:t>    -7,000 = FV, 24/12 = N, </a:t>
            </a:r>
          </a:p>
          <a:p>
            <a:pPr marL="457200" lvl="1" indent="0" eaLnBrk="1" hangingPunct="1">
              <a:buFontTx/>
              <a:buNone/>
              <a:defRPr/>
            </a:pPr>
            <a:r>
              <a:rPr lang="en-US" altLang="en-US" dirty="0"/>
              <a:t>     P/</a:t>
            </a:r>
            <a:r>
              <a:rPr lang="en-US" altLang="en-US" dirty="0" err="1"/>
              <a:t>Yr</a:t>
            </a:r>
            <a:r>
              <a:rPr lang="en-US" altLang="en-US" dirty="0"/>
              <a:t> = 12, 7 = I%,  </a:t>
            </a:r>
          </a:p>
          <a:p>
            <a:pPr marL="457200" lvl="1" indent="0" eaLnBrk="1" hangingPunct="1">
              <a:buFontTx/>
              <a:buNone/>
              <a:defRPr/>
            </a:pPr>
            <a:r>
              <a:rPr lang="en-US" altLang="en-US" dirty="0"/>
              <a:t>Solve for PMT = ?</a:t>
            </a:r>
          </a:p>
          <a:p>
            <a:pPr lvl="1" eaLnBrk="1" hangingPunct="1">
              <a:defRPr/>
            </a:pPr>
            <a:r>
              <a:rPr lang="en-US" altLang="en-US" dirty="0">
                <a:cs typeface="Times New Roman" panose="02020603050405020304" pitchFamily="18" charset="0"/>
              </a:rPr>
              <a:t>You will need to save  </a:t>
            </a:r>
          </a:p>
          <a:p>
            <a:pPr marL="457200" lvl="1" indent="0" eaLnBrk="1" hangingPunct="1">
              <a:buFontTx/>
              <a:buNone/>
              <a:defRPr/>
            </a:pPr>
            <a:r>
              <a:rPr lang="en-US" altLang="en-US" dirty="0">
                <a:cs typeface="Times New Roman" panose="02020603050405020304" pitchFamily="18" charset="0"/>
              </a:rPr>
              <a:t>    $272.57 each month to </a:t>
            </a:r>
          </a:p>
          <a:p>
            <a:pPr marL="457200" lvl="1" indent="0" eaLnBrk="1" hangingPunct="1">
              <a:buFontTx/>
              <a:buNone/>
              <a:defRPr/>
            </a:pPr>
            <a:r>
              <a:rPr lang="en-US" altLang="en-US" dirty="0">
                <a:cs typeface="Times New Roman" panose="02020603050405020304" pitchFamily="18" charset="0"/>
              </a:rPr>
              <a:t>    have it in 24 months</a:t>
            </a:r>
          </a:p>
        </p:txBody>
      </p:sp>
      <p:pic>
        <p:nvPicPr>
          <p:cNvPr id="30724" name="Picture 2">
            <a:extLst>
              <a:ext uri="{FF2B5EF4-FFF2-40B4-BE49-F238E27FC236}">
                <a16:creationId xmlns:a16="http://schemas.microsoft.com/office/drawing/2014/main" id="{27935940-7B4D-46DE-B096-BC218DC1398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2628900"/>
            <a:ext cx="3686175" cy="420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4323">
                                            <p:txEl>
                                              <p:pRg st="0" end="0"/>
                                            </p:txEl>
                                          </p:spTgt>
                                        </p:tgtEl>
                                        <p:attrNameLst>
                                          <p:attrName>style.visibility</p:attrName>
                                        </p:attrNameLst>
                                      </p:cBhvr>
                                      <p:to>
                                        <p:strVal val="visible"/>
                                      </p:to>
                                    </p:set>
                                    <p:animEffect transition="in" filter="blinds(horizontal)">
                                      <p:cBhvr>
                                        <p:cTn id="7" dur="500"/>
                                        <p:tgtEl>
                                          <p:spTgt spid="1843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84323">
                                            <p:txEl>
                                              <p:pRg st="1" end="1"/>
                                            </p:txEl>
                                          </p:spTgt>
                                        </p:tgtEl>
                                        <p:attrNameLst>
                                          <p:attrName>style.visibility</p:attrName>
                                        </p:attrNameLst>
                                      </p:cBhvr>
                                      <p:to>
                                        <p:strVal val="visible"/>
                                      </p:to>
                                    </p:set>
                                    <p:animEffect transition="in" filter="blinds(horizontal)">
                                      <p:cBhvr>
                                        <p:cTn id="12" dur="500"/>
                                        <p:tgtEl>
                                          <p:spTgt spid="18432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84323">
                                            <p:txEl>
                                              <p:pRg st="2" end="2"/>
                                            </p:txEl>
                                          </p:spTgt>
                                        </p:tgtEl>
                                        <p:attrNameLst>
                                          <p:attrName>style.visibility</p:attrName>
                                        </p:attrNameLst>
                                      </p:cBhvr>
                                      <p:to>
                                        <p:strVal val="visible"/>
                                      </p:to>
                                    </p:set>
                                    <p:animEffect transition="in" filter="blinds(horizontal)">
                                      <p:cBhvr>
                                        <p:cTn id="17" dur="500"/>
                                        <p:tgtEl>
                                          <p:spTgt spid="18432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84323">
                                            <p:txEl>
                                              <p:pRg st="3" end="3"/>
                                            </p:txEl>
                                          </p:spTgt>
                                        </p:tgtEl>
                                        <p:attrNameLst>
                                          <p:attrName>style.visibility</p:attrName>
                                        </p:attrNameLst>
                                      </p:cBhvr>
                                      <p:to>
                                        <p:strVal val="visible"/>
                                      </p:to>
                                    </p:set>
                                    <p:animEffect transition="in" filter="blinds(horizontal)">
                                      <p:cBhvr>
                                        <p:cTn id="22" dur="500"/>
                                        <p:tgtEl>
                                          <p:spTgt spid="18432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84323">
                                            <p:txEl>
                                              <p:pRg st="4" end="4"/>
                                            </p:txEl>
                                          </p:spTgt>
                                        </p:tgtEl>
                                        <p:attrNameLst>
                                          <p:attrName>style.visibility</p:attrName>
                                        </p:attrNameLst>
                                      </p:cBhvr>
                                      <p:to>
                                        <p:strVal val="visible"/>
                                      </p:to>
                                    </p:set>
                                    <p:animEffect transition="in" filter="blinds(horizontal)">
                                      <p:cBhvr>
                                        <p:cTn id="27" dur="500"/>
                                        <p:tgtEl>
                                          <p:spTgt spid="184323">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84323">
                                            <p:txEl>
                                              <p:pRg st="5" end="5"/>
                                            </p:txEl>
                                          </p:spTgt>
                                        </p:tgtEl>
                                        <p:attrNameLst>
                                          <p:attrName>style.visibility</p:attrName>
                                        </p:attrNameLst>
                                      </p:cBhvr>
                                      <p:to>
                                        <p:strVal val="visible"/>
                                      </p:to>
                                    </p:set>
                                    <p:animEffect transition="in" filter="blinds(horizontal)">
                                      <p:cBhvr>
                                        <p:cTn id="32" dur="500"/>
                                        <p:tgtEl>
                                          <p:spTgt spid="184323">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84323">
                                            <p:txEl>
                                              <p:pRg st="6" end="6"/>
                                            </p:txEl>
                                          </p:spTgt>
                                        </p:tgtEl>
                                        <p:attrNameLst>
                                          <p:attrName>style.visibility</p:attrName>
                                        </p:attrNameLst>
                                      </p:cBhvr>
                                      <p:to>
                                        <p:strVal val="visible"/>
                                      </p:to>
                                    </p:set>
                                    <p:animEffect transition="in" filter="blinds(horizontal)">
                                      <p:cBhvr>
                                        <p:cTn id="37" dur="500"/>
                                        <p:tgtEl>
                                          <p:spTgt spid="184323">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84323">
                                            <p:txEl>
                                              <p:pRg st="7" end="7"/>
                                            </p:txEl>
                                          </p:spTgt>
                                        </p:tgtEl>
                                        <p:attrNameLst>
                                          <p:attrName>style.visibility</p:attrName>
                                        </p:attrNameLst>
                                      </p:cBhvr>
                                      <p:to>
                                        <p:strVal val="visible"/>
                                      </p:to>
                                    </p:set>
                                    <p:animEffect transition="in" filter="blinds(horizontal)">
                                      <p:cBhvr>
                                        <p:cTn id="42" dur="500"/>
                                        <p:tgtEl>
                                          <p:spTgt spid="18432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3" grpId="0" build="p" bldLvl="2"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F16A800C-3922-47BA-9DBC-4E334A702227}"/>
              </a:ext>
            </a:extLst>
          </p:cNvPr>
          <p:cNvSpPr>
            <a:spLocks noGrp="1" noChangeArrowheads="1"/>
          </p:cNvSpPr>
          <p:nvPr>
            <p:ph type="title"/>
          </p:nvPr>
        </p:nvSpPr>
        <p:spPr>
          <a:xfrm>
            <a:off x="457200" y="533400"/>
            <a:ext cx="8229600" cy="1143000"/>
          </a:xfrm>
        </p:spPr>
        <p:txBody>
          <a:bodyPr/>
          <a:lstStyle/>
          <a:p>
            <a:pPr eaLnBrk="1" hangingPunct="1"/>
            <a:r>
              <a:rPr lang="en-US" altLang="en-US"/>
              <a:t>Investment Problem #6:</a:t>
            </a:r>
            <a:br>
              <a:rPr lang="en-US" altLang="en-US"/>
            </a:br>
            <a:r>
              <a:rPr lang="en-US" altLang="en-US"/>
              <a:t>Present Value of an Annuity</a:t>
            </a:r>
          </a:p>
        </p:txBody>
      </p:sp>
      <p:sp>
        <p:nvSpPr>
          <p:cNvPr id="31747" name="Rectangle 3">
            <a:extLst>
              <a:ext uri="{FF2B5EF4-FFF2-40B4-BE49-F238E27FC236}">
                <a16:creationId xmlns:a16="http://schemas.microsoft.com/office/drawing/2014/main" id="{C13B4B3E-2024-48B6-848C-4B2AE51A3F27}"/>
              </a:ext>
            </a:extLst>
          </p:cNvPr>
          <p:cNvSpPr>
            <a:spLocks noGrp="1" noChangeArrowheads="1"/>
          </p:cNvSpPr>
          <p:nvPr>
            <p:ph idx="1"/>
          </p:nvPr>
        </p:nvSpPr>
        <p:spPr>
          <a:xfrm>
            <a:off x="928688" y="1608138"/>
            <a:ext cx="7286625" cy="4419600"/>
          </a:xfrm>
        </p:spPr>
        <p:txBody>
          <a:bodyPr/>
          <a:lstStyle/>
          <a:p>
            <a:pPr marL="609600" indent="-609600" eaLnBrk="1" hangingPunct="1"/>
            <a:r>
              <a:rPr lang="en-US" altLang="en-US"/>
              <a:t>Two people wish to buy your house.  The first offers you $200,000 today, while the second offers you 25 annual payments of $14,200 each. </a:t>
            </a:r>
          </a:p>
          <a:p>
            <a:pPr marL="990600" lvl="1" indent="-533400" eaLnBrk="1" hangingPunct="1"/>
            <a:r>
              <a:rPr lang="en-US" altLang="en-US"/>
              <a:t>What is the present value of each offer, assuming a 5% discount rate?  </a:t>
            </a:r>
          </a:p>
          <a:p>
            <a:pPr marL="990600" lvl="1" indent="-533400" eaLnBrk="1" hangingPunct="1"/>
            <a:r>
              <a:rPr lang="en-US" altLang="en-US"/>
              <a:t> Who would you sell it to?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1026">
            <a:extLst>
              <a:ext uri="{FF2B5EF4-FFF2-40B4-BE49-F238E27FC236}">
                <a16:creationId xmlns:a16="http://schemas.microsoft.com/office/drawing/2014/main" id="{D58D9752-EB2A-4F2E-911A-CC5538DEB6D9}"/>
              </a:ext>
            </a:extLst>
          </p:cNvPr>
          <p:cNvSpPr>
            <a:spLocks noGrp="1" noChangeArrowheads="1"/>
          </p:cNvSpPr>
          <p:nvPr>
            <p:ph type="title"/>
          </p:nvPr>
        </p:nvSpPr>
        <p:spPr>
          <a:xfrm>
            <a:off x="457200" y="533400"/>
            <a:ext cx="8229600" cy="1143000"/>
          </a:xfrm>
        </p:spPr>
        <p:txBody>
          <a:bodyPr/>
          <a:lstStyle/>
          <a:p>
            <a:pPr eaLnBrk="1" hangingPunct="1"/>
            <a:r>
              <a:rPr lang="en-US" altLang="en-US"/>
              <a:t>Answer #6:</a:t>
            </a:r>
            <a:br>
              <a:rPr lang="en-US" altLang="en-US"/>
            </a:br>
            <a:r>
              <a:rPr lang="en-US" altLang="en-US"/>
              <a:t> Present Value of Annuities</a:t>
            </a:r>
          </a:p>
        </p:txBody>
      </p:sp>
      <p:sp>
        <p:nvSpPr>
          <p:cNvPr id="156675" name="Rectangle 1027">
            <a:extLst>
              <a:ext uri="{FF2B5EF4-FFF2-40B4-BE49-F238E27FC236}">
                <a16:creationId xmlns:a16="http://schemas.microsoft.com/office/drawing/2014/main" id="{333B3ADE-75E4-48B5-BEB6-894AFA94EBE9}"/>
              </a:ext>
            </a:extLst>
          </p:cNvPr>
          <p:cNvSpPr>
            <a:spLocks noGrp="1" noChangeArrowheads="1"/>
          </p:cNvSpPr>
          <p:nvPr>
            <p:ph type="body" sz="half" idx="1"/>
          </p:nvPr>
        </p:nvSpPr>
        <p:spPr>
          <a:xfrm>
            <a:off x="952500" y="1654175"/>
            <a:ext cx="7353300" cy="5140325"/>
          </a:xfrm>
        </p:spPr>
        <p:txBody>
          <a:bodyPr/>
          <a:lstStyle/>
          <a:p>
            <a:pPr marL="533400" indent="-533400" eaLnBrk="1" hangingPunct="1">
              <a:buFont typeface="Wingdings" panose="05000000000000000000" pitchFamily="2" charset="2"/>
              <a:buNone/>
              <a:defRPr/>
            </a:pPr>
            <a:r>
              <a:rPr lang="en-US" altLang="en-US" sz="2400" dirty="0"/>
              <a:t>A.  What is the Present Value of each offer:</a:t>
            </a:r>
          </a:p>
          <a:p>
            <a:pPr marL="914400" lvl="1" indent="-457200" eaLnBrk="1" hangingPunct="1">
              <a:buFontTx/>
              <a:buNone/>
              <a:defRPr/>
            </a:pPr>
            <a:r>
              <a:rPr lang="en-US" altLang="en-US" dirty="0"/>
              <a:t>Offer 1:  Present value = $200,000</a:t>
            </a:r>
          </a:p>
          <a:p>
            <a:pPr marL="914400" lvl="1" indent="-457200" eaLnBrk="1" hangingPunct="1">
              <a:buFontTx/>
              <a:buNone/>
              <a:defRPr/>
            </a:pPr>
            <a:r>
              <a:rPr lang="en-US" altLang="en-US" dirty="0"/>
              <a:t>Offer 2:  Clear memories, set 1 payment year and end of period</a:t>
            </a:r>
          </a:p>
          <a:p>
            <a:pPr marL="1371600" lvl="2" indent="-457200" eaLnBrk="1" hangingPunct="1">
              <a:defRPr/>
            </a:pPr>
            <a:r>
              <a:rPr lang="en-US" altLang="en-US" dirty="0"/>
              <a:t>-14,200 = PMT, 25 = N, 5 = I%, Solve for PV?</a:t>
            </a:r>
          </a:p>
          <a:p>
            <a:pPr marL="1371600" lvl="2" indent="-457200" eaLnBrk="1" hangingPunct="1">
              <a:defRPr/>
            </a:pPr>
            <a:r>
              <a:rPr lang="en-US" altLang="en-US" dirty="0">
                <a:cs typeface="Times New Roman" panose="02020603050405020304" pitchFamily="18" charset="0"/>
              </a:rPr>
              <a:t>Present Value of Offer 2 = $200,134</a:t>
            </a:r>
          </a:p>
          <a:p>
            <a:pPr marL="533400" indent="-533400" eaLnBrk="1" hangingPunct="1">
              <a:buFont typeface="Wingdings" panose="05000000000000000000" pitchFamily="2" charset="2"/>
              <a:buNone/>
              <a:defRPr/>
            </a:pPr>
            <a:r>
              <a:rPr lang="en-US" altLang="en-US" sz="2400" dirty="0">
                <a:cs typeface="Times New Roman" panose="02020603050405020304" pitchFamily="18" charset="0"/>
              </a:rPr>
              <a:t>B. Which is the better offer?</a:t>
            </a:r>
          </a:p>
          <a:p>
            <a:pPr marL="914400" lvl="1" indent="-457200" eaLnBrk="1" hangingPunct="1">
              <a:buFont typeface="Wingdings" panose="05000000000000000000" pitchFamily="2" charset="2"/>
              <a:buNone/>
              <a:defRPr/>
            </a:pPr>
            <a:r>
              <a:rPr lang="en-US" altLang="en-US" dirty="0">
                <a:cs typeface="Times New Roman" panose="02020603050405020304" pitchFamily="18" charset="0"/>
              </a:rPr>
              <a:t>Offer 1 and Offer 2 are roughly the same  </a:t>
            </a:r>
          </a:p>
          <a:p>
            <a:pPr marL="914400" lvl="1" indent="-457200" eaLnBrk="1" hangingPunct="1">
              <a:defRPr/>
            </a:pPr>
            <a:r>
              <a:rPr lang="en-US" altLang="en-US" dirty="0">
                <a:cs typeface="Times New Roman" panose="02020603050405020304" pitchFamily="18" charset="0"/>
              </a:rPr>
              <a:t>Take either one (one is more certain)</a:t>
            </a:r>
          </a:p>
          <a:p>
            <a:pPr marL="914400" lvl="1" indent="-457200" eaLnBrk="1" hangingPunct="1">
              <a:defRPr/>
            </a:pPr>
            <a:r>
              <a:rPr lang="en-US" altLang="en-US" dirty="0">
                <a:solidFill>
                  <a:schemeClr val="tx2"/>
                </a:solidFill>
                <a:cs typeface="Times New Roman" panose="02020603050405020304" pitchFamily="18" charset="0"/>
              </a:rPr>
              <a:t>Know how to evaluate </a:t>
            </a:r>
          </a:p>
          <a:p>
            <a:pPr marL="457200" lvl="1" indent="0" eaLnBrk="1" hangingPunct="1">
              <a:buFontTx/>
              <a:buNone/>
              <a:defRPr/>
            </a:pPr>
            <a:r>
              <a:rPr lang="en-US" altLang="en-US" dirty="0">
                <a:solidFill>
                  <a:schemeClr val="tx2"/>
                </a:solidFill>
                <a:cs typeface="Times New Roman" panose="02020603050405020304" pitchFamily="18" charset="0"/>
              </a:rPr>
              <a:t>      different cash flows!</a:t>
            </a:r>
          </a:p>
          <a:p>
            <a:pPr marL="533400" indent="-533400" eaLnBrk="1" hangingPunct="1">
              <a:buFont typeface="Wingdings" panose="05000000000000000000" pitchFamily="2" charset="2"/>
              <a:buNone/>
              <a:defRPr/>
            </a:pPr>
            <a:endParaRPr lang="en-US" altLang="en-US" sz="2400" dirty="0"/>
          </a:p>
        </p:txBody>
      </p:sp>
      <p:pic>
        <p:nvPicPr>
          <p:cNvPr id="32772" name="Picture 1">
            <a:extLst>
              <a:ext uri="{FF2B5EF4-FFF2-40B4-BE49-F238E27FC236}">
                <a16:creationId xmlns:a16="http://schemas.microsoft.com/office/drawing/2014/main" id="{DEF77002-D99E-4E5E-A66C-9FBBA9B4285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4089400"/>
            <a:ext cx="2228850" cy="2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6675">
                                            <p:txEl>
                                              <p:pRg st="0" end="0"/>
                                            </p:txEl>
                                          </p:spTgt>
                                        </p:tgtEl>
                                        <p:attrNameLst>
                                          <p:attrName>style.visibility</p:attrName>
                                        </p:attrNameLst>
                                      </p:cBhvr>
                                      <p:to>
                                        <p:strVal val="visible"/>
                                      </p:to>
                                    </p:set>
                                    <p:anim calcmode="lin" valueType="num">
                                      <p:cBhvr additive="base">
                                        <p:cTn id="7" dur="500" fill="hold"/>
                                        <p:tgtEl>
                                          <p:spTgt spid="1566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66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6675">
                                            <p:txEl>
                                              <p:pRg st="1" end="1"/>
                                            </p:txEl>
                                          </p:spTgt>
                                        </p:tgtEl>
                                        <p:attrNameLst>
                                          <p:attrName>style.visibility</p:attrName>
                                        </p:attrNameLst>
                                      </p:cBhvr>
                                      <p:to>
                                        <p:strVal val="visible"/>
                                      </p:to>
                                    </p:set>
                                    <p:anim calcmode="lin" valueType="num">
                                      <p:cBhvr additive="base">
                                        <p:cTn id="13" dur="500" fill="hold"/>
                                        <p:tgtEl>
                                          <p:spTgt spid="1566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667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6675">
                                            <p:txEl>
                                              <p:pRg st="2" end="2"/>
                                            </p:txEl>
                                          </p:spTgt>
                                        </p:tgtEl>
                                        <p:attrNameLst>
                                          <p:attrName>style.visibility</p:attrName>
                                        </p:attrNameLst>
                                      </p:cBhvr>
                                      <p:to>
                                        <p:strVal val="visible"/>
                                      </p:to>
                                    </p:set>
                                    <p:anim calcmode="lin" valueType="num">
                                      <p:cBhvr additive="base">
                                        <p:cTn id="19" dur="500" fill="hold"/>
                                        <p:tgtEl>
                                          <p:spTgt spid="15667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5667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56675">
                                            <p:txEl>
                                              <p:pRg st="3" end="3"/>
                                            </p:txEl>
                                          </p:spTgt>
                                        </p:tgtEl>
                                        <p:attrNameLst>
                                          <p:attrName>style.visibility</p:attrName>
                                        </p:attrNameLst>
                                      </p:cBhvr>
                                      <p:to>
                                        <p:strVal val="visible"/>
                                      </p:to>
                                    </p:set>
                                    <p:anim calcmode="lin" valueType="num">
                                      <p:cBhvr additive="base">
                                        <p:cTn id="25" dur="500" fill="hold"/>
                                        <p:tgtEl>
                                          <p:spTgt spid="15667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667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56675">
                                            <p:txEl>
                                              <p:pRg st="4" end="4"/>
                                            </p:txEl>
                                          </p:spTgt>
                                        </p:tgtEl>
                                        <p:attrNameLst>
                                          <p:attrName>style.visibility</p:attrName>
                                        </p:attrNameLst>
                                      </p:cBhvr>
                                      <p:to>
                                        <p:strVal val="visible"/>
                                      </p:to>
                                    </p:set>
                                    <p:anim calcmode="lin" valueType="num">
                                      <p:cBhvr additive="base">
                                        <p:cTn id="31" dur="500" fill="hold"/>
                                        <p:tgtEl>
                                          <p:spTgt spid="15667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5667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56675">
                                            <p:txEl>
                                              <p:pRg st="5" end="5"/>
                                            </p:txEl>
                                          </p:spTgt>
                                        </p:tgtEl>
                                        <p:attrNameLst>
                                          <p:attrName>style.visibility</p:attrName>
                                        </p:attrNameLst>
                                      </p:cBhvr>
                                      <p:to>
                                        <p:strVal val="visible"/>
                                      </p:to>
                                    </p:set>
                                    <p:anim calcmode="lin" valueType="num">
                                      <p:cBhvr additive="base">
                                        <p:cTn id="37" dur="500" fill="hold"/>
                                        <p:tgtEl>
                                          <p:spTgt spid="15667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5667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56675">
                                            <p:txEl>
                                              <p:pRg st="6" end="6"/>
                                            </p:txEl>
                                          </p:spTgt>
                                        </p:tgtEl>
                                        <p:attrNameLst>
                                          <p:attrName>style.visibility</p:attrName>
                                        </p:attrNameLst>
                                      </p:cBhvr>
                                      <p:to>
                                        <p:strVal val="visible"/>
                                      </p:to>
                                    </p:set>
                                    <p:anim calcmode="lin" valueType="num">
                                      <p:cBhvr additive="base">
                                        <p:cTn id="43" dur="500" fill="hold"/>
                                        <p:tgtEl>
                                          <p:spTgt spid="15667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5667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56675">
                                            <p:txEl>
                                              <p:pRg st="7" end="7"/>
                                            </p:txEl>
                                          </p:spTgt>
                                        </p:tgtEl>
                                        <p:attrNameLst>
                                          <p:attrName>style.visibility</p:attrName>
                                        </p:attrNameLst>
                                      </p:cBhvr>
                                      <p:to>
                                        <p:strVal val="visible"/>
                                      </p:to>
                                    </p:set>
                                    <p:anim calcmode="lin" valueType="num">
                                      <p:cBhvr additive="base">
                                        <p:cTn id="49" dur="500" fill="hold"/>
                                        <p:tgtEl>
                                          <p:spTgt spid="156675">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5667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56675">
                                            <p:txEl>
                                              <p:pRg st="8" end="8"/>
                                            </p:txEl>
                                          </p:spTgt>
                                        </p:tgtEl>
                                        <p:attrNameLst>
                                          <p:attrName>style.visibility</p:attrName>
                                        </p:attrNameLst>
                                      </p:cBhvr>
                                      <p:to>
                                        <p:strVal val="visible"/>
                                      </p:to>
                                    </p:set>
                                    <p:anim calcmode="lin" valueType="num">
                                      <p:cBhvr additive="base">
                                        <p:cTn id="55" dur="500" fill="hold"/>
                                        <p:tgtEl>
                                          <p:spTgt spid="156675">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156675">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56675">
                                            <p:txEl>
                                              <p:pRg st="9" end="9"/>
                                            </p:txEl>
                                          </p:spTgt>
                                        </p:tgtEl>
                                        <p:attrNameLst>
                                          <p:attrName>style.visibility</p:attrName>
                                        </p:attrNameLst>
                                      </p:cBhvr>
                                      <p:to>
                                        <p:strVal val="visible"/>
                                      </p:to>
                                    </p:set>
                                    <p:anim calcmode="lin" valueType="num">
                                      <p:cBhvr additive="base">
                                        <p:cTn id="61" dur="500" fill="hold"/>
                                        <p:tgtEl>
                                          <p:spTgt spid="156675">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156675">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5" grpId="0" build="p" bldLvl="3"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1026">
            <a:extLst>
              <a:ext uri="{FF2B5EF4-FFF2-40B4-BE49-F238E27FC236}">
                <a16:creationId xmlns:a16="http://schemas.microsoft.com/office/drawing/2014/main" id="{E8E67BFC-A16C-4A66-82C2-6B018B060646}"/>
              </a:ext>
            </a:extLst>
          </p:cNvPr>
          <p:cNvSpPr>
            <a:spLocks noGrp="1" noChangeArrowheads="1"/>
          </p:cNvSpPr>
          <p:nvPr>
            <p:ph type="title"/>
          </p:nvPr>
        </p:nvSpPr>
        <p:spPr>
          <a:xfrm>
            <a:off x="457200" y="533400"/>
            <a:ext cx="8229600" cy="1143000"/>
          </a:xfrm>
          <a:noFill/>
        </p:spPr>
        <p:txBody>
          <a:bodyPr lIns="90488" tIns="44450" rIns="90488" bIns="44450" anchor="b"/>
          <a:lstStyle/>
          <a:p>
            <a:pPr eaLnBrk="1" hangingPunct="1"/>
            <a:r>
              <a:rPr lang="en-US" altLang="en-US"/>
              <a:t>Investment Problem #7:</a:t>
            </a:r>
            <a:br>
              <a:rPr lang="en-US" altLang="en-US"/>
            </a:br>
            <a:r>
              <a:rPr lang="en-US" altLang="en-US"/>
              <a:t>FV of an Annuity</a:t>
            </a:r>
            <a:r>
              <a:rPr lang="en-US" altLang="en-US" sz="3200"/>
              <a:t> </a:t>
            </a:r>
            <a:endParaRPr lang="en-US" altLang="en-US" sz="2800"/>
          </a:p>
        </p:txBody>
      </p:sp>
      <p:sp>
        <p:nvSpPr>
          <p:cNvPr id="40963" name="Rectangle 1027">
            <a:extLst>
              <a:ext uri="{FF2B5EF4-FFF2-40B4-BE49-F238E27FC236}">
                <a16:creationId xmlns:a16="http://schemas.microsoft.com/office/drawing/2014/main" id="{E3EDF7A2-6FB6-4A4B-BC41-5A8B0FF64D97}"/>
              </a:ext>
            </a:extLst>
          </p:cNvPr>
          <p:cNvSpPr>
            <a:spLocks noGrp="1" noChangeArrowheads="1"/>
          </p:cNvSpPr>
          <p:nvPr>
            <p:ph idx="1"/>
          </p:nvPr>
        </p:nvSpPr>
        <p:spPr>
          <a:xfrm>
            <a:off x="928688" y="1608138"/>
            <a:ext cx="7286625" cy="4419600"/>
          </a:xfrm>
        </p:spPr>
        <p:txBody>
          <a:bodyPr lIns="90488" tIns="44450" rIns="90488" bIns="44450"/>
          <a:lstStyle/>
          <a:p>
            <a:pPr marL="609600" indent="-609600" eaLnBrk="1" hangingPunct="1"/>
            <a:r>
              <a:rPr lang="en-US" altLang="en-US" sz="2400"/>
              <a:t>Josephine, age 22, started working full time and plans to deposit $3,000 annually into an IRA earning 6%.  How much will he have (FV) in:</a:t>
            </a:r>
          </a:p>
          <a:p>
            <a:pPr marL="1447800" lvl="2" indent="-533400" eaLnBrk="1" hangingPunct="1"/>
            <a:r>
              <a:rPr lang="en-US" altLang="en-US"/>
              <a:t>20 years?</a:t>
            </a:r>
          </a:p>
          <a:p>
            <a:pPr marL="1447800" lvl="2" indent="-533400" eaLnBrk="1" hangingPunct="1"/>
            <a:r>
              <a:rPr lang="en-US" altLang="en-US"/>
              <a:t>30 Years?</a:t>
            </a:r>
          </a:p>
          <a:p>
            <a:pPr marL="1447800" lvl="2" indent="-533400" eaLnBrk="1" hangingPunct="1"/>
            <a:r>
              <a:rPr lang="en-US" altLang="en-US"/>
              <a:t>40 Years?</a:t>
            </a:r>
          </a:p>
          <a:p>
            <a:pPr marL="609600" indent="-609600" eaLnBrk="1" hangingPunct="1"/>
            <a:r>
              <a:rPr lang="en-US" altLang="en-US" sz="2400"/>
              <a:t>If she increased her investment return to 8%, how much would he have after each of the three time periods?</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 calcmode="lin" valueType="num">
                                      <p:cBhvr additive="base">
                                        <p:cTn id="7" dur="500" fill="hold"/>
                                        <p:tgtEl>
                                          <p:spTgt spid="4096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4096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40963">
                                            <p:txEl>
                                              <p:pRg st="1" end="1"/>
                                            </p:txEl>
                                          </p:spTgt>
                                        </p:tgtEl>
                                        <p:attrNameLst>
                                          <p:attrName>style.visibility</p:attrName>
                                        </p:attrNameLst>
                                      </p:cBhvr>
                                      <p:to>
                                        <p:strVal val="visible"/>
                                      </p:to>
                                    </p:set>
                                    <p:anim calcmode="lin" valueType="num">
                                      <p:cBhvr additive="base">
                                        <p:cTn id="13" dur="500" fill="hold"/>
                                        <p:tgtEl>
                                          <p:spTgt spid="4096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4096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3" fill="hold" grpId="0" nodeType="clickEffect">
                                  <p:stCondLst>
                                    <p:cond delay="0"/>
                                  </p:stCondLst>
                                  <p:childTnLst>
                                    <p:set>
                                      <p:cBhvr>
                                        <p:cTn id="18" dur="1" fill="hold">
                                          <p:stCondLst>
                                            <p:cond delay="0"/>
                                          </p:stCondLst>
                                        </p:cTn>
                                        <p:tgtEl>
                                          <p:spTgt spid="40963">
                                            <p:txEl>
                                              <p:pRg st="2" end="2"/>
                                            </p:txEl>
                                          </p:spTgt>
                                        </p:tgtEl>
                                        <p:attrNameLst>
                                          <p:attrName>style.visibility</p:attrName>
                                        </p:attrNameLst>
                                      </p:cBhvr>
                                      <p:to>
                                        <p:strVal val="visible"/>
                                      </p:to>
                                    </p:set>
                                    <p:anim calcmode="lin" valueType="num">
                                      <p:cBhvr additive="base">
                                        <p:cTn id="19" dur="500" fill="hold"/>
                                        <p:tgtEl>
                                          <p:spTgt spid="4096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4096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3" fill="hold" grpId="0" nodeType="clickEffect">
                                  <p:stCondLst>
                                    <p:cond delay="0"/>
                                  </p:stCondLst>
                                  <p:childTnLst>
                                    <p:set>
                                      <p:cBhvr>
                                        <p:cTn id="24" dur="1" fill="hold">
                                          <p:stCondLst>
                                            <p:cond delay="0"/>
                                          </p:stCondLst>
                                        </p:cTn>
                                        <p:tgtEl>
                                          <p:spTgt spid="40963">
                                            <p:txEl>
                                              <p:pRg st="3" end="3"/>
                                            </p:txEl>
                                          </p:spTgt>
                                        </p:tgtEl>
                                        <p:attrNameLst>
                                          <p:attrName>style.visibility</p:attrName>
                                        </p:attrNameLst>
                                      </p:cBhvr>
                                      <p:to>
                                        <p:strVal val="visible"/>
                                      </p:to>
                                    </p:set>
                                    <p:anim calcmode="lin" valueType="num">
                                      <p:cBhvr additive="base">
                                        <p:cTn id="25" dur="500" fill="hold"/>
                                        <p:tgtEl>
                                          <p:spTgt spid="4096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40963">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3" fill="hold" grpId="0" nodeType="clickEffect">
                                  <p:stCondLst>
                                    <p:cond delay="0"/>
                                  </p:stCondLst>
                                  <p:childTnLst>
                                    <p:set>
                                      <p:cBhvr>
                                        <p:cTn id="30" dur="1" fill="hold">
                                          <p:stCondLst>
                                            <p:cond delay="0"/>
                                          </p:stCondLst>
                                        </p:cTn>
                                        <p:tgtEl>
                                          <p:spTgt spid="40963">
                                            <p:txEl>
                                              <p:pRg st="4" end="4"/>
                                            </p:txEl>
                                          </p:spTgt>
                                        </p:tgtEl>
                                        <p:attrNameLst>
                                          <p:attrName>style.visibility</p:attrName>
                                        </p:attrNameLst>
                                      </p:cBhvr>
                                      <p:to>
                                        <p:strVal val="visible"/>
                                      </p:to>
                                    </p:set>
                                    <p:anim calcmode="lin" valueType="num">
                                      <p:cBhvr additive="base">
                                        <p:cTn id="31" dur="500" fill="hold"/>
                                        <p:tgtEl>
                                          <p:spTgt spid="40963">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40963">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bldLvl="3"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7676B7BA-D735-43EC-A36D-5A2A584ADBD1}"/>
              </a:ext>
            </a:extLst>
          </p:cNvPr>
          <p:cNvSpPr>
            <a:spLocks noGrp="1" noChangeArrowheads="1"/>
          </p:cNvSpPr>
          <p:nvPr>
            <p:ph type="title"/>
          </p:nvPr>
        </p:nvSpPr>
        <p:spPr>
          <a:xfrm>
            <a:off x="457200" y="533400"/>
            <a:ext cx="8229600" cy="1143000"/>
          </a:xfrm>
        </p:spPr>
        <p:txBody>
          <a:bodyPr/>
          <a:lstStyle/>
          <a:p>
            <a:pPr eaLnBrk="1" hangingPunct="1"/>
            <a:r>
              <a:rPr lang="en-US" altLang="en-US"/>
              <a:t>Answer #7:</a:t>
            </a:r>
            <a:br>
              <a:rPr lang="en-US" altLang="en-US"/>
            </a:br>
            <a:r>
              <a:rPr lang="en-US" altLang="en-US"/>
              <a:t>Present Value of an Annuity</a:t>
            </a:r>
          </a:p>
        </p:txBody>
      </p:sp>
      <p:sp>
        <p:nvSpPr>
          <p:cNvPr id="34819" name="Rectangle 3">
            <a:extLst>
              <a:ext uri="{FF2B5EF4-FFF2-40B4-BE49-F238E27FC236}">
                <a16:creationId xmlns:a16="http://schemas.microsoft.com/office/drawing/2014/main" id="{C9150947-CAAE-4275-B838-311A1D29B460}"/>
              </a:ext>
            </a:extLst>
          </p:cNvPr>
          <p:cNvSpPr>
            <a:spLocks noGrp="1" noChangeArrowheads="1"/>
          </p:cNvSpPr>
          <p:nvPr>
            <p:ph idx="1"/>
          </p:nvPr>
        </p:nvSpPr>
        <p:spPr>
          <a:xfrm>
            <a:off x="914400" y="1676400"/>
            <a:ext cx="7315200" cy="4835525"/>
          </a:xfrm>
        </p:spPr>
        <p:txBody>
          <a:bodyPr/>
          <a:lstStyle/>
          <a:p>
            <a:pPr eaLnBrk="1" hangingPunct="1">
              <a:defRPr/>
            </a:pPr>
            <a:r>
              <a:rPr lang="en-US" altLang="en-US" dirty="0"/>
              <a:t>6% interest, $3,000 PMT</a:t>
            </a:r>
          </a:p>
          <a:p>
            <a:pPr lvl="1" eaLnBrk="1" hangingPunct="1">
              <a:defRPr/>
            </a:pPr>
            <a:r>
              <a:rPr lang="en-US" altLang="en-US" dirty="0"/>
              <a:t>20 Years = $110,357</a:t>
            </a:r>
          </a:p>
          <a:p>
            <a:pPr lvl="1" eaLnBrk="1" hangingPunct="1">
              <a:defRPr/>
            </a:pPr>
            <a:r>
              <a:rPr lang="en-US" altLang="en-US" dirty="0"/>
              <a:t>30 Years = $237,175</a:t>
            </a:r>
          </a:p>
          <a:p>
            <a:pPr lvl="1" eaLnBrk="1" hangingPunct="1">
              <a:defRPr/>
            </a:pPr>
            <a:r>
              <a:rPr lang="en-US" altLang="en-US" dirty="0"/>
              <a:t>40 Years = $464,286</a:t>
            </a:r>
          </a:p>
          <a:p>
            <a:pPr eaLnBrk="1" hangingPunct="1">
              <a:defRPr/>
            </a:pPr>
            <a:r>
              <a:rPr lang="en-US" altLang="en-US" dirty="0"/>
              <a:t>8% Interest</a:t>
            </a:r>
          </a:p>
          <a:p>
            <a:pPr lvl="1" eaLnBrk="1" hangingPunct="1">
              <a:defRPr/>
            </a:pPr>
            <a:r>
              <a:rPr lang="en-US" altLang="en-US" dirty="0"/>
              <a:t>20 Years = $137,286  ($26,929 more)</a:t>
            </a:r>
          </a:p>
          <a:p>
            <a:pPr lvl="1" eaLnBrk="1" hangingPunct="1">
              <a:defRPr/>
            </a:pPr>
            <a:r>
              <a:rPr lang="en-US" altLang="en-US" dirty="0"/>
              <a:t>30 Years = $339,850  ($10,675 more)</a:t>
            </a:r>
          </a:p>
          <a:p>
            <a:pPr lvl="1" eaLnBrk="1" hangingPunct="1">
              <a:defRPr/>
            </a:pPr>
            <a:r>
              <a:rPr lang="en-US" altLang="en-US" dirty="0"/>
              <a:t>40 Years = $777,170  ($312,884 more)</a:t>
            </a:r>
          </a:p>
          <a:p>
            <a:pPr eaLnBrk="1" hangingPunct="1">
              <a:defRPr/>
            </a:pPr>
            <a:r>
              <a:rPr lang="en-US" altLang="en-US" dirty="0">
                <a:solidFill>
                  <a:schemeClr val="tx2"/>
                </a:solidFill>
              </a:rPr>
              <a:t>Your rate of return and time make </a:t>
            </a:r>
          </a:p>
          <a:p>
            <a:pPr marL="0" indent="0" eaLnBrk="1" hangingPunct="1">
              <a:buFontTx/>
              <a:buNone/>
              <a:defRPr/>
            </a:pPr>
            <a:r>
              <a:rPr lang="en-US" altLang="en-US" dirty="0">
                <a:solidFill>
                  <a:schemeClr val="tx2"/>
                </a:solidFill>
              </a:rPr>
              <a:t>    a big difference!</a:t>
            </a:r>
          </a:p>
          <a:p>
            <a:pPr eaLnBrk="1" hangingPunct="1">
              <a:defRPr/>
            </a:pPr>
            <a:endParaRPr lang="en-US" altLang="en-US" dirty="0"/>
          </a:p>
          <a:p>
            <a:pPr eaLnBrk="1" hangingPunct="1">
              <a:defRPr/>
            </a:pPr>
            <a:endParaRPr lang="en-US" altLang="en-US" dirty="0"/>
          </a:p>
          <a:p>
            <a:pPr eaLnBrk="1" hangingPunct="1">
              <a:spcAft>
                <a:spcPct val="65000"/>
              </a:spcAft>
              <a:buFont typeface="Wingdings" panose="05000000000000000000" pitchFamily="2" charset="2"/>
              <a:buChar char="Ø"/>
              <a:defRPr/>
            </a:pPr>
            <a:endParaRPr lang="en-US" altLang="en-US" sz="4800" dirty="0"/>
          </a:p>
        </p:txBody>
      </p:sp>
      <p:pic>
        <p:nvPicPr>
          <p:cNvPr id="35844" name="Picture 1">
            <a:extLst>
              <a:ext uri="{FF2B5EF4-FFF2-40B4-BE49-F238E27FC236}">
                <a16:creationId xmlns:a16="http://schemas.microsoft.com/office/drawing/2014/main" id="{F015836F-0DB5-491E-B984-526A8BB16E0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1549400"/>
            <a:ext cx="2238375" cy="252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Picture 2">
            <a:extLst>
              <a:ext uri="{FF2B5EF4-FFF2-40B4-BE49-F238E27FC236}">
                <a16:creationId xmlns:a16="http://schemas.microsoft.com/office/drawing/2014/main" id="{62431055-4202-4D82-94E6-E93FE574891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46888" y="4160838"/>
            <a:ext cx="2173287" cy="247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432BEFFC-A777-40CB-8A92-E2272B87786B}"/>
              </a:ext>
            </a:extLst>
          </p:cNvPr>
          <p:cNvSpPr>
            <a:spLocks noGrp="1" noChangeArrowheads="1"/>
          </p:cNvSpPr>
          <p:nvPr>
            <p:ph type="title"/>
          </p:nvPr>
        </p:nvSpPr>
        <p:spPr>
          <a:xfrm>
            <a:off x="457200" y="533400"/>
            <a:ext cx="8229600" cy="1143000"/>
          </a:xfrm>
        </p:spPr>
        <p:txBody>
          <a:bodyPr/>
          <a:lstStyle/>
          <a:p>
            <a:pPr marL="838200" indent="-838200" eaLnBrk="1" hangingPunct="1">
              <a:spcAft>
                <a:spcPct val="65000"/>
              </a:spcAft>
              <a:buClr>
                <a:schemeClr val="tx2"/>
              </a:buClr>
              <a:buFont typeface="Wingdings" panose="05000000000000000000" pitchFamily="2" charset="2"/>
              <a:buNone/>
            </a:pPr>
            <a:r>
              <a:rPr lang="en-US" altLang="en-US"/>
              <a:t>D. Know how to solve problems </a:t>
            </a:r>
            <a:br>
              <a:rPr lang="en-US" altLang="en-US"/>
            </a:br>
            <a:r>
              <a:rPr lang="en-US" altLang="en-US"/>
              <a:t>relating to Amortized Loans</a:t>
            </a:r>
          </a:p>
        </p:txBody>
      </p:sp>
      <p:sp>
        <p:nvSpPr>
          <p:cNvPr id="212995" name="Rectangle 3">
            <a:extLst>
              <a:ext uri="{FF2B5EF4-FFF2-40B4-BE49-F238E27FC236}">
                <a16:creationId xmlns:a16="http://schemas.microsoft.com/office/drawing/2014/main" id="{574FA2C8-EB0E-4BA4-8831-0A9D6CB72F68}"/>
              </a:ext>
            </a:extLst>
          </p:cNvPr>
          <p:cNvSpPr>
            <a:spLocks noGrp="1" noChangeArrowheads="1"/>
          </p:cNvSpPr>
          <p:nvPr>
            <p:ph idx="1"/>
          </p:nvPr>
        </p:nvSpPr>
        <p:spPr>
          <a:xfrm>
            <a:off x="952500" y="1689100"/>
            <a:ext cx="7200900" cy="4495800"/>
          </a:xfrm>
        </p:spPr>
        <p:txBody>
          <a:bodyPr/>
          <a:lstStyle/>
          <a:p>
            <a:pPr eaLnBrk="1" hangingPunct="1"/>
            <a:r>
              <a:rPr lang="en-US" altLang="en-US"/>
              <a:t>What is an Amortized Loan?</a:t>
            </a:r>
          </a:p>
          <a:p>
            <a:pPr lvl="1" eaLnBrk="1" hangingPunct="1"/>
            <a:r>
              <a:rPr lang="en-US" altLang="en-US"/>
              <a:t>A loan paid off in equal installments, both principle and interest </a:t>
            </a:r>
          </a:p>
          <a:p>
            <a:pPr lvl="2" eaLnBrk="1" hangingPunct="1"/>
            <a:r>
              <a:rPr lang="en-US" altLang="en-US"/>
              <a:t>With an amortized loan the interest payment declines as your outstanding principal declines; therefore, with each payment you will be paying an increasing amount towards the principal of the loan.</a:t>
            </a:r>
          </a:p>
          <a:p>
            <a:pPr lvl="3" eaLnBrk="1" hangingPunct="1"/>
            <a:r>
              <a:rPr lang="en-US" altLang="en-US"/>
              <a:t>Examples -- car loans or home mortgages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2995">
                                            <p:txEl>
                                              <p:pRg st="0" end="0"/>
                                            </p:txEl>
                                          </p:spTgt>
                                        </p:tgtEl>
                                        <p:attrNameLst>
                                          <p:attrName>style.visibility</p:attrName>
                                        </p:attrNameLst>
                                      </p:cBhvr>
                                      <p:to>
                                        <p:strVal val="visible"/>
                                      </p:to>
                                    </p:set>
                                    <p:anim calcmode="lin" valueType="num">
                                      <p:cBhvr additive="base">
                                        <p:cTn id="7" dur="500" fill="hold"/>
                                        <p:tgtEl>
                                          <p:spTgt spid="2129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29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2995">
                                            <p:txEl>
                                              <p:pRg st="1" end="1"/>
                                            </p:txEl>
                                          </p:spTgt>
                                        </p:tgtEl>
                                        <p:attrNameLst>
                                          <p:attrName>style.visibility</p:attrName>
                                        </p:attrNameLst>
                                      </p:cBhvr>
                                      <p:to>
                                        <p:strVal val="visible"/>
                                      </p:to>
                                    </p:set>
                                    <p:anim calcmode="lin" valueType="num">
                                      <p:cBhvr additive="base">
                                        <p:cTn id="13" dur="500" fill="hold"/>
                                        <p:tgtEl>
                                          <p:spTgt spid="2129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299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12995">
                                            <p:txEl>
                                              <p:pRg st="2" end="2"/>
                                            </p:txEl>
                                          </p:spTgt>
                                        </p:tgtEl>
                                        <p:attrNameLst>
                                          <p:attrName>style.visibility</p:attrName>
                                        </p:attrNameLst>
                                      </p:cBhvr>
                                      <p:to>
                                        <p:strVal val="visible"/>
                                      </p:to>
                                    </p:set>
                                    <p:anim calcmode="lin" valueType="num">
                                      <p:cBhvr additive="base">
                                        <p:cTn id="19" dur="500" fill="hold"/>
                                        <p:tgtEl>
                                          <p:spTgt spid="21299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12995">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2995">
                                            <p:txEl>
                                              <p:pRg st="3" end="3"/>
                                            </p:txEl>
                                          </p:spTgt>
                                        </p:tgtEl>
                                        <p:attrNameLst>
                                          <p:attrName>style.visibility</p:attrName>
                                        </p:attrNameLst>
                                      </p:cBhvr>
                                      <p:to>
                                        <p:strVal val="visible"/>
                                      </p:to>
                                    </p:set>
                                    <p:anim calcmode="lin" valueType="num">
                                      <p:cBhvr additive="base">
                                        <p:cTn id="23" dur="500" fill="hold"/>
                                        <p:tgtEl>
                                          <p:spTgt spid="212995">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1299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5" grpId="0" build="p" bldLvl="3"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74A176F9-B2FF-4322-9757-8670144E301D}"/>
              </a:ext>
            </a:extLst>
          </p:cNvPr>
          <p:cNvSpPr>
            <a:spLocks noGrp="1" noChangeArrowheads="1"/>
          </p:cNvSpPr>
          <p:nvPr>
            <p:ph type="title"/>
          </p:nvPr>
        </p:nvSpPr>
        <p:spPr/>
        <p:txBody>
          <a:bodyPr/>
          <a:lstStyle/>
          <a:p>
            <a:pPr eaLnBrk="1" hangingPunct="1"/>
            <a:r>
              <a:rPr lang="en-US" altLang="en-US"/>
              <a:t>Solving Amortized Loan Problems</a:t>
            </a:r>
          </a:p>
        </p:txBody>
      </p:sp>
      <p:sp>
        <p:nvSpPr>
          <p:cNvPr id="214019" name="Rectangle 3">
            <a:extLst>
              <a:ext uri="{FF2B5EF4-FFF2-40B4-BE49-F238E27FC236}">
                <a16:creationId xmlns:a16="http://schemas.microsoft.com/office/drawing/2014/main" id="{B69DD481-B08C-42B5-932B-69E01D936CB0}"/>
              </a:ext>
            </a:extLst>
          </p:cNvPr>
          <p:cNvSpPr>
            <a:spLocks noGrp="1" noChangeArrowheads="1"/>
          </p:cNvSpPr>
          <p:nvPr>
            <p:ph idx="1"/>
          </p:nvPr>
        </p:nvSpPr>
        <p:spPr>
          <a:xfrm>
            <a:off x="933450" y="1638300"/>
            <a:ext cx="7219950" cy="4495800"/>
          </a:xfrm>
        </p:spPr>
        <p:txBody>
          <a:bodyPr/>
          <a:lstStyle/>
          <a:p>
            <a:pPr eaLnBrk="1" hangingPunct="1"/>
            <a:r>
              <a:rPr lang="en-US" altLang="en-US"/>
              <a:t>Problem:</a:t>
            </a:r>
          </a:p>
          <a:p>
            <a:pPr lvl="1" eaLnBrk="1" hangingPunct="1"/>
            <a:r>
              <a:rPr lang="en-US" altLang="en-US"/>
              <a:t>You want to determine either the payment, time or interest rate necessary for a loan</a:t>
            </a:r>
          </a:p>
          <a:p>
            <a:pPr eaLnBrk="1" hangingPunct="1"/>
            <a:r>
              <a:rPr lang="en-US" altLang="en-US"/>
              <a:t>Problem Statement:</a:t>
            </a:r>
          </a:p>
          <a:p>
            <a:pPr lvl="1" eaLnBrk="1" hangingPunct="1"/>
            <a:r>
              <a:rPr lang="en-US" altLang="en-US"/>
              <a:t>If I want to borrow z amount for x years at y% interest, what will be my p or payment?</a:t>
            </a:r>
          </a:p>
          <a:p>
            <a:pPr eaLnBrk="1" hangingPunct="1"/>
            <a:r>
              <a:rPr lang="en-US" altLang="en-US"/>
              <a:t>Key Information Needed:</a:t>
            </a:r>
          </a:p>
          <a:p>
            <a:pPr lvl="1" eaLnBrk="1" hangingPunct="1"/>
            <a:r>
              <a:rPr lang="en-US" altLang="en-US"/>
              <a:t>Borrowed amount, years, interest rates, and payments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4019">
                                            <p:txEl>
                                              <p:pRg st="0" end="0"/>
                                            </p:txEl>
                                          </p:spTgt>
                                        </p:tgtEl>
                                        <p:attrNameLst>
                                          <p:attrName>style.visibility</p:attrName>
                                        </p:attrNameLst>
                                      </p:cBhvr>
                                      <p:to>
                                        <p:strVal val="visible"/>
                                      </p:to>
                                    </p:set>
                                    <p:anim calcmode="lin" valueType="num">
                                      <p:cBhvr additive="base">
                                        <p:cTn id="7" dur="500" fill="hold"/>
                                        <p:tgtEl>
                                          <p:spTgt spid="2140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40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4019">
                                            <p:txEl>
                                              <p:pRg st="1" end="1"/>
                                            </p:txEl>
                                          </p:spTgt>
                                        </p:tgtEl>
                                        <p:attrNameLst>
                                          <p:attrName>style.visibility</p:attrName>
                                        </p:attrNameLst>
                                      </p:cBhvr>
                                      <p:to>
                                        <p:strVal val="visible"/>
                                      </p:to>
                                    </p:set>
                                    <p:anim calcmode="lin" valueType="num">
                                      <p:cBhvr additive="base">
                                        <p:cTn id="13" dur="500" fill="hold"/>
                                        <p:tgtEl>
                                          <p:spTgt spid="2140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40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14019">
                                            <p:txEl>
                                              <p:pRg st="2" end="2"/>
                                            </p:txEl>
                                          </p:spTgt>
                                        </p:tgtEl>
                                        <p:attrNameLst>
                                          <p:attrName>style.visibility</p:attrName>
                                        </p:attrNameLst>
                                      </p:cBhvr>
                                      <p:to>
                                        <p:strVal val="visible"/>
                                      </p:to>
                                    </p:set>
                                    <p:anim calcmode="lin" valueType="num">
                                      <p:cBhvr additive="base">
                                        <p:cTn id="19" dur="500" fill="hold"/>
                                        <p:tgtEl>
                                          <p:spTgt spid="21401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140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14019">
                                            <p:txEl>
                                              <p:pRg st="3" end="3"/>
                                            </p:txEl>
                                          </p:spTgt>
                                        </p:tgtEl>
                                        <p:attrNameLst>
                                          <p:attrName>style.visibility</p:attrName>
                                        </p:attrNameLst>
                                      </p:cBhvr>
                                      <p:to>
                                        <p:strVal val="visible"/>
                                      </p:to>
                                    </p:set>
                                    <p:anim calcmode="lin" valueType="num">
                                      <p:cBhvr additive="base">
                                        <p:cTn id="25" dur="500" fill="hold"/>
                                        <p:tgtEl>
                                          <p:spTgt spid="21401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401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14019">
                                            <p:txEl>
                                              <p:pRg st="4" end="4"/>
                                            </p:txEl>
                                          </p:spTgt>
                                        </p:tgtEl>
                                        <p:attrNameLst>
                                          <p:attrName>style.visibility</p:attrName>
                                        </p:attrNameLst>
                                      </p:cBhvr>
                                      <p:to>
                                        <p:strVal val="visible"/>
                                      </p:to>
                                    </p:set>
                                    <p:anim calcmode="lin" valueType="num">
                                      <p:cBhvr additive="base">
                                        <p:cTn id="31" dur="500" fill="hold"/>
                                        <p:tgtEl>
                                          <p:spTgt spid="21401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1401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14019">
                                            <p:txEl>
                                              <p:pRg st="5" end="5"/>
                                            </p:txEl>
                                          </p:spTgt>
                                        </p:tgtEl>
                                        <p:attrNameLst>
                                          <p:attrName>style.visibility</p:attrName>
                                        </p:attrNameLst>
                                      </p:cBhvr>
                                      <p:to>
                                        <p:strVal val="visible"/>
                                      </p:to>
                                    </p:set>
                                    <p:anim calcmode="lin" valueType="num">
                                      <p:cBhvr additive="base">
                                        <p:cTn id="37" dur="500" fill="hold"/>
                                        <p:tgtEl>
                                          <p:spTgt spid="214019">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1401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019" grpId="0" build="p" bldLvl="5"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E780E8B3-9D1D-4382-B3B5-B3277B937932}"/>
              </a:ext>
            </a:extLst>
          </p:cNvPr>
          <p:cNvSpPr>
            <a:spLocks noGrp="1" noChangeArrowheads="1"/>
          </p:cNvSpPr>
          <p:nvPr>
            <p:ph type="title"/>
          </p:nvPr>
        </p:nvSpPr>
        <p:spPr>
          <a:xfrm>
            <a:off x="457200" y="533400"/>
            <a:ext cx="8229600" cy="1143000"/>
          </a:xfrm>
        </p:spPr>
        <p:txBody>
          <a:bodyPr/>
          <a:lstStyle/>
          <a:p>
            <a:pPr eaLnBrk="1" hangingPunct="1"/>
            <a:r>
              <a:rPr lang="en-US" altLang="en-US"/>
              <a:t>Investment Problem #8:</a:t>
            </a:r>
            <a:br>
              <a:rPr lang="en-US" altLang="en-US"/>
            </a:br>
            <a:r>
              <a:rPr lang="en-US" altLang="en-US"/>
              <a:t>Buying a Car </a:t>
            </a:r>
            <a:r>
              <a:rPr lang="en-US" altLang="en-US" sz="2400"/>
              <a:t>(With Four </a:t>
            </a:r>
            <a:r>
              <a:rPr lang="en-US" altLang="en-US" sz="2400">
                <a:latin typeface="Arial" panose="020B0604020202020204" pitchFamily="34" charset="0"/>
              </a:rPr>
              <a:t>“</a:t>
            </a:r>
            <a:r>
              <a:rPr lang="en-US" altLang="en-US" sz="2400"/>
              <a:t>Easy</a:t>
            </a:r>
            <a:r>
              <a:rPr lang="en-US" altLang="en-US" sz="2400">
                <a:latin typeface="Arial" panose="020B0604020202020204" pitchFamily="34" charset="0"/>
              </a:rPr>
              <a:t>”</a:t>
            </a:r>
            <a:r>
              <a:rPr lang="en-US" altLang="en-US" sz="2400"/>
              <a:t> Payments)</a:t>
            </a:r>
          </a:p>
        </p:txBody>
      </p:sp>
      <p:sp>
        <p:nvSpPr>
          <p:cNvPr id="215043" name="Rectangle 3">
            <a:extLst>
              <a:ext uri="{FF2B5EF4-FFF2-40B4-BE49-F238E27FC236}">
                <a16:creationId xmlns:a16="http://schemas.microsoft.com/office/drawing/2014/main" id="{69F0D2AC-59CD-4794-862B-AE3BF4EE1820}"/>
              </a:ext>
            </a:extLst>
          </p:cNvPr>
          <p:cNvSpPr>
            <a:spLocks noGrp="1" noChangeArrowheads="1"/>
          </p:cNvSpPr>
          <p:nvPr>
            <p:ph type="body" sz="half" idx="1"/>
          </p:nvPr>
        </p:nvSpPr>
        <p:spPr>
          <a:xfrm>
            <a:off x="933450" y="1638300"/>
            <a:ext cx="7296150" cy="2514600"/>
          </a:xfrm>
        </p:spPr>
        <p:txBody>
          <a:bodyPr/>
          <a:lstStyle/>
          <a:p>
            <a:pPr marL="0" indent="0" eaLnBrk="1" hangingPunct="1">
              <a:tabLst>
                <a:tab pos="1020763" algn="l"/>
              </a:tabLst>
            </a:pPr>
            <a:r>
              <a:rPr lang="en-US" altLang="en-US" sz="2400"/>
              <a:t>What are the annual payments to borrow $36,000 at 15% interest for a new Suburban SUV with four annual payments?  How much interest will you have paid for the SUV?</a:t>
            </a:r>
          </a:p>
        </p:txBody>
      </p:sp>
      <p:pic>
        <p:nvPicPr>
          <p:cNvPr id="38916" name="Picture 1" descr="suburban">
            <a:extLst>
              <a:ext uri="{FF2B5EF4-FFF2-40B4-BE49-F238E27FC236}">
                <a16:creationId xmlns:a16="http://schemas.microsoft.com/office/drawing/2014/main" id="{E40CDE95-842B-422F-BF63-B435D3EA4A76}"/>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2057400" y="3429000"/>
            <a:ext cx="5029200" cy="3021013"/>
          </a:xfrm>
          <a:noFill/>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043">
                                            <p:txEl>
                                              <p:pRg st="0" end="0"/>
                                            </p:txEl>
                                          </p:spTgt>
                                        </p:tgtEl>
                                        <p:attrNameLst>
                                          <p:attrName>style.visibility</p:attrName>
                                        </p:attrNameLst>
                                      </p:cBhvr>
                                      <p:to>
                                        <p:strVal val="visible"/>
                                      </p:to>
                                    </p:set>
                                    <p:anim calcmode="lin" valueType="num">
                                      <p:cBhvr additive="base">
                                        <p:cTn id="7" dur="500" fill="hold"/>
                                        <p:tgtEl>
                                          <p:spTgt spid="2150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504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43"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6AFB47B3-68BA-4624-AB48-39646AAE4B7F}"/>
              </a:ext>
            </a:extLst>
          </p:cNvPr>
          <p:cNvSpPr>
            <a:spLocks noGrp="1" noChangeArrowheads="1"/>
          </p:cNvSpPr>
          <p:nvPr>
            <p:ph type="title"/>
          </p:nvPr>
        </p:nvSpPr>
        <p:spPr>
          <a:xfrm>
            <a:off x="457200" y="533400"/>
            <a:ext cx="8229600" cy="1143000"/>
          </a:xfrm>
        </p:spPr>
        <p:txBody>
          <a:bodyPr/>
          <a:lstStyle/>
          <a:p>
            <a:pPr eaLnBrk="1" hangingPunct="1"/>
            <a:r>
              <a:rPr lang="en-US" altLang="en-US"/>
              <a:t>Answer #8:</a:t>
            </a:r>
            <a:br>
              <a:rPr lang="en-US" altLang="en-US"/>
            </a:br>
            <a:r>
              <a:rPr lang="en-US" altLang="en-US"/>
              <a:t>  Buying that SUV</a:t>
            </a:r>
          </a:p>
        </p:txBody>
      </p:sp>
      <p:sp>
        <p:nvSpPr>
          <p:cNvPr id="216067" name="Rectangle 3">
            <a:extLst>
              <a:ext uri="{FF2B5EF4-FFF2-40B4-BE49-F238E27FC236}">
                <a16:creationId xmlns:a16="http://schemas.microsoft.com/office/drawing/2014/main" id="{E52CEDA8-F68C-44B2-B0DD-5C8750B5B06F}"/>
              </a:ext>
            </a:extLst>
          </p:cNvPr>
          <p:cNvSpPr>
            <a:spLocks noGrp="1" noChangeArrowheads="1"/>
          </p:cNvSpPr>
          <p:nvPr>
            <p:ph type="body" sz="half" idx="1"/>
          </p:nvPr>
        </p:nvSpPr>
        <p:spPr>
          <a:xfrm>
            <a:off x="965200" y="1676400"/>
            <a:ext cx="7188200" cy="4424363"/>
          </a:xfrm>
        </p:spPr>
        <p:txBody>
          <a:bodyPr/>
          <a:lstStyle/>
          <a:p>
            <a:pPr eaLnBrk="1" hangingPunct="1">
              <a:buFont typeface="Wingdings" panose="05000000000000000000" pitchFamily="2" charset="2"/>
              <a:buNone/>
              <a:defRPr/>
            </a:pPr>
            <a:r>
              <a:rPr lang="en-US" altLang="en-US" sz="2400" dirty="0">
                <a:cs typeface="Arial" panose="020B0604020202020204" pitchFamily="34" charset="0"/>
              </a:rPr>
              <a:t>A. Clear memories, set payments to annual and to end mode</a:t>
            </a:r>
          </a:p>
          <a:p>
            <a:pPr lvl="1" eaLnBrk="1" hangingPunct="1">
              <a:buFontTx/>
              <a:buNone/>
              <a:defRPr/>
            </a:pPr>
            <a:r>
              <a:rPr lang="en-US" altLang="en-US" dirty="0">
                <a:cs typeface="Arial" panose="020B0604020202020204" pitchFamily="34" charset="0"/>
              </a:rPr>
              <a:t>PV = -36,000, N = 4, I = 15, P/</a:t>
            </a:r>
            <a:r>
              <a:rPr lang="en-US" altLang="en-US" dirty="0" err="1">
                <a:cs typeface="Arial" panose="020B0604020202020204" pitchFamily="34" charset="0"/>
              </a:rPr>
              <a:t>Yr</a:t>
            </a:r>
            <a:r>
              <a:rPr lang="en-US" altLang="en-US" dirty="0">
                <a:cs typeface="Arial" panose="020B0604020202020204" pitchFamily="34" charset="0"/>
              </a:rPr>
              <a:t> =1</a:t>
            </a:r>
          </a:p>
          <a:p>
            <a:pPr lvl="1" eaLnBrk="1" hangingPunct="1">
              <a:buFontTx/>
              <a:buNone/>
              <a:defRPr/>
            </a:pPr>
            <a:r>
              <a:rPr lang="en-US" altLang="en-US" dirty="0">
                <a:cs typeface="Arial" panose="020B0604020202020204" pitchFamily="34" charset="0"/>
              </a:rPr>
              <a:t>Solve for PMT = ?</a:t>
            </a:r>
          </a:p>
          <a:p>
            <a:pPr lvl="1" eaLnBrk="1" hangingPunct="1">
              <a:buFontTx/>
              <a:buNone/>
              <a:defRPr/>
            </a:pPr>
            <a:r>
              <a:rPr lang="en-US" altLang="en-US" dirty="0">
                <a:cs typeface="Arial" panose="020B0604020202020204" pitchFamily="34" charset="0"/>
              </a:rPr>
              <a:t>PMT</a:t>
            </a:r>
            <a:r>
              <a:rPr lang="en-US" altLang="en-US" dirty="0"/>
              <a:t> = $12,609.55 </a:t>
            </a:r>
            <a:r>
              <a:rPr lang="en-US" altLang="en-US" dirty="0">
                <a:cs typeface="Arial" panose="020B0604020202020204" pitchFamily="34" charset="0"/>
              </a:rPr>
              <a:t> </a:t>
            </a:r>
            <a:endParaRPr lang="en-US" altLang="en-US" dirty="0"/>
          </a:p>
          <a:p>
            <a:pPr marL="457200" indent="-457200" eaLnBrk="1" hangingPunct="1">
              <a:buFont typeface="Wingdings" panose="05000000000000000000" pitchFamily="2" charset="2"/>
              <a:buAutoNum type="alphaUcPeriod" startAt="2"/>
              <a:defRPr/>
            </a:pPr>
            <a:r>
              <a:rPr lang="en-US" altLang="en-US" sz="2400" dirty="0"/>
              <a:t>Interest Paid = 12,609.55 * 4 = </a:t>
            </a:r>
          </a:p>
          <a:p>
            <a:pPr marL="0" indent="0" eaLnBrk="1" hangingPunct="1">
              <a:buFontTx/>
              <a:buNone/>
              <a:defRPr/>
            </a:pPr>
            <a:r>
              <a:rPr lang="en-US" altLang="en-US" sz="2400" dirty="0"/>
              <a:t>      $50,438.2 </a:t>
            </a:r>
            <a:r>
              <a:rPr lang="en-US" altLang="en-US" sz="2400" dirty="0">
                <a:latin typeface="Arial" panose="020B0604020202020204" pitchFamily="34" charset="0"/>
              </a:rPr>
              <a:t>–</a:t>
            </a:r>
            <a:r>
              <a:rPr lang="en-US" altLang="en-US" sz="2400" dirty="0"/>
              <a:t> $36,000 = $14,438.21 </a:t>
            </a:r>
          </a:p>
          <a:p>
            <a:pPr marL="0" indent="0" eaLnBrk="1" hangingPunct="1">
              <a:buFontTx/>
              <a:buNone/>
              <a:defRPr/>
            </a:pPr>
            <a:r>
              <a:rPr lang="en-US" altLang="en-US" sz="2400" dirty="0"/>
              <a:t>      (that is the cost of another car!)</a:t>
            </a:r>
          </a:p>
          <a:p>
            <a:pPr lvl="1" eaLnBrk="1" hangingPunct="1">
              <a:buFont typeface="Wingdings" panose="05000000000000000000" pitchFamily="2" charset="2"/>
              <a:buNone/>
              <a:defRPr/>
            </a:pPr>
            <a:r>
              <a:rPr lang="en-US" altLang="en-US" dirty="0">
                <a:solidFill>
                  <a:schemeClr val="tx2"/>
                </a:solidFill>
              </a:rPr>
              <a:t>Buy the car, but not on credit.  </a:t>
            </a:r>
          </a:p>
          <a:p>
            <a:pPr lvl="1" eaLnBrk="1" hangingPunct="1">
              <a:buFont typeface="Wingdings" panose="05000000000000000000" pitchFamily="2" charset="2"/>
              <a:buNone/>
              <a:defRPr/>
            </a:pPr>
            <a:r>
              <a:rPr lang="en-US" altLang="en-US" dirty="0">
                <a:solidFill>
                  <a:schemeClr val="tx2"/>
                </a:solidFill>
              </a:rPr>
              <a:t>Save for it!</a:t>
            </a:r>
          </a:p>
        </p:txBody>
      </p:sp>
      <p:pic>
        <p:nvPicPr>
          <p:cNvPr id="39940" name="Picture 1">
            <a:extLst>
              <a:ext uri="{FF2B5EF4-FFF2-40B4-BE49-F238E27FC236}">
                <a16:creationId xmlns:a16="http://schemas.microsoft.com/office/drawing/2014/main" id="{FC7692B7-0B1F-4CFB-8444-DBE4921945B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07100" y="3200400"/>
            <a:ext cx="3003550" cy="340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6067">
                                            <p:txEl>
                                              <p:pRg st="0" end="0"/>
                                            </p:txEl>
                                          </p:spTgt>
                                        </p:tgtEl>
                                        <p:attrNameLst>
                                          <p:attrName>style.visibility</p:attrName>
                                        </p:attrNameLst>
                                      </p:cBhvr>
                                      <p:to>
                                        <p:strVal val="visible"/>
                                      </p:to>
                                    </p:set>
                                    <p:anim calcmode="lin" valueType="num">
                                      <p:cBhvr additive="base">
                                        <p:cTn id="7" dur="500" fill="hold"/>
                                        <p:tgtEl>
                                          <p:spTgt spid="2160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60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6067">
                                            <p:txEl>
                                              <p:pRg st="1" end="1"/>
                                            </p:txEl>
                                          </p:spTgt>
                                        </p:tgtEl>
                                        <p:attrNameLst>
                                          <p:attrName>style.visibility</p:attrName>
                                        </p:attrNameLst>
                                      </p:cBhvr>
                                      <p:to>
                                        <p:strVal val="visible"/>
                                      </p:to>
                                    </p:set>
                                    <p:anim calcmode="lin" valueType="num">
                                      <p:cBhvr additive="base">
                                        <p:cTn id="13" dur="500" fill="hold"/>
                                        <p:tgtEl>
                                          <p:spTgt spid="2160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60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16067">
                                            <p:txEl>
                                              <p:pRg st="2" end="2"/>
                                            </p:txEl>
                                          </p:spTgt>
                                        </p:tgtEl>
                                        <p:attrNameLst>
                                          <p:attrName>style.visibility</p:attrName>
                                        </p:attrNameLst>
                                      </p:cBhvr>
                                      <p:to>
                                        <p:strVal val="visible"/>
                                      </p:to>
                                    </p:set>
                                    <p:anim calcmode="lin" valueType="num">
                                      <p:cBhvr additive="base">
                                        <p:cTn id="19" dur="500" fill="hold"/>
                                        <p:tgtEl>
                                          <p:spTgt spid="21606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160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16067">
                                            <p:txEl>
                                              <p:pRg st="3" end="3"/>
                                            </p:txEl>
                                          </p:spTgt>
                                        </p:tgtEl>
                                        <p:attrNameLst>
                                          <p:attrName>style.visibility</p:attrName>
                                        </p:attrNameLst>
                                      </p:cBhvr>
                                      <p:to>
                                        <p:strVal val="visible"/>
                                      </p:to>
                                    </p:set>
                                    <p:anim calcmode="lin" valueType="num">
                                      <p:cBhvr additive="base">
                                        <p:cTn id="25" dur="500" fill="hold"/>
                                        <p:tgtEl>
                                          <p:spTgt spid="21606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606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16067">
                                            <p:txEl>
                                              <p:pRg st="4" end="4"/>
                                            </p:txEl>
                                          </p:spTgt>
                                        </p:tgtEl>
                                        <p:attrNameLst>
                                          <p:attrName>style.visibility</p:attrName>
                                        </p:attrNameLst>
                                      </p:cBhvr>
                                      <p:to>
                                        <p:strVal val="visible"/>
                                      </p:to>
                                    </p:set>
                                    <p:anim calcmode="lin" valueType="num">
                                      <p:cBhvr additive="base">
                                        <p:cTn id="31" dur="500" fill="hold"/>
                                        <p:tgtEl>
                                          <p:spTgt spid="21606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1606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16067">
                                            <p:txEl>
                                              <p:pRg st="5" end="5"/>
                                            </p:txEl>
                                          </p:spTgt>
                                        </p:tgtEl>
                                        <p:attrNameLst>
                                          <p:attrName>style.visibility</p:attrName>
                                        </p:attrNameLst>
                                      </p:cBhvr>
                                      <p:to>
                                        <p:strVal val="visible"/>
                                      </p:to>
                                    </p:set>
                                    <p:anim calcmode="lin" valueType="num">
                                      <p:cBhvr additive="base">
                                        <p:cTn id="37" dur="500" fill="hold"/>
                                        <p:tgtEl>
                                          <p:spTgt spid="21606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1606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16067">
                                            <p:txEl>
                                              <p:pRg st="6" end="6"/>
                                            </p:txEl>
                                          </p:spTgt>
                                        </p:tgtEl>
                                        <p:attrNameLst>
                                          <p:attrName>style.visibility</p:attrName>
                                        </p:attrNameLst>
                                      </p:cBhvr>
                                      <p:to>
                                        <p:strVal val="visible"/>
                                      </p:to>
                                    </p:set>
                                    <p:anim calcmode="lin" valueType="num">
                                      <p:cBhvr additive="base">
                                        <p:cTn id="43" dur="500" fill="hold"/>
                                        <p:tgtEl>
                                          <p:spTgt spid="21606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1606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16067">
                                            <p:txEl>
                                              <p:pRg st="7" end="7"/>
                                            </p:txEl>
                                          </p:spTgt>
                                        </p:tgtEl>
                                        <p:attrNameLst>
                                          <p:attrName>style.visibility</p:attrName>
                                        </p:attrNameLst>
                                      </p:cBhvr>
                                      <p:to>
                                        <p:strVal val="visible"/>
                                      </p:to>
                                    </p:set>
                                    <p:anim calcmode="lin" valueType="num">
                                      <p:cBhvr additive="base">
                                        <p:cTn id="49" dur="500" fill="hold"/>
                                        <p:tgtEl>
                                          <p:spTgt spid="216067">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216067">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216067">
                                            <p:txEl>
                                              <p:pRg st="8" end="8"/>
                                            </p:txEl>
                                          </p:spTgt>
                                        </p:tgtEl>
                                        <p:attrNameLst>
                                          <p:attrName>style.visibility</p:attrName>
                                        </p:attrNameLst>
                                      </p:cBhvr>
                                      <p:to>
                                        <p:strVal val="visible"/>
                                      </p:to>
                                    </p:set>
                                    <p:anim calcmode="lin" valueType="num">
                                      <p:cBhvr additive="base">
                                        <p:cTn id="55" dur="500" fill="hold"/>
                                        <p:tgtEl>
                                          <p:spTgt spid="216067">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216067">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067" grpId="0" build="p" bldLvl="3"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026">
            <a:extLst>
              <a:ext uri="{FF2B5EF4-FFF2-40B4-BE49-F238E27FC236}">
                <a16:creationId xmlns:a16="http://schemas.microsoft.com/office/drawing/2014/main" id="{630B797D-4D02-40BC-AD0F-E966816678E2}"/>
              </a:ext>
            </a:extLst>
          </p:cNvPr>
          <p:cNvSpPr>
            <a:spLocks noGrp="1" noChangeArrowheads="1"/>
          </p:cNvSpPr>
          <p:nvPr>
            <p:ph type="title"/>
          </p:nvPr>
        </p:nvSpPr>
        <p:spPr>
          <a:xfrm>
            <a:off x="457200" y="533400"/>
            <a:ext cx="8229600" cy="1143000"/>
          </a:xfrm>
        </p:spPr>
        <p:txBody>
          <a:bodyPr/>
          <a:lstStyle/>
          <a:p>
            <a:pPr eaLnBrk="1" hangingPunct="1"/>
            <a:r>
              <a:rPr lang="en-US" altLang="en-US"/>
              <a:t>Investment Problem #9:</a:t>
            </a:r>
            <a:br>
              <a:rPr lang="en-US" altLang="en-US"/>
            </a:br>
            <a:r>
              <a:rPr lang="en-US" altLang="en-US"/>
              <a:t>Buying a House</a:t>
            </a:r>
          </a:p>
        </p:txBody>
      </p:sp>
      <p:sp>
        <p:nvSpPr>
          <p:cNvPr id="40963" name="Rectangle 1027">
            <a:extLst>
              <a:ext uri="{FF2B5EF4-FFF2-40B4-BE49-F238E27FC236}">
                <a16:creationId xmlns:a16="http://schemas.microsoft.com/office/drawing/2014/main" id="{F6F58B08-F59E-4971-8733-D4D9393C26BC}"/>
              </a:ext>
            </a:extLst>
          </p:cNvPr>
          <p:cNvSpPr>
            <a:spLocks noGrp="1" noChangeArrowheads="1"/>
          </p:cNvSpPr>
          <p:nvPr>
            <p:ph type="body" sz="half" idx="1"/>
          </p:nvPr>
        </p:nvSpPr>
        <p:spPr>
          <a:xfrm>
            <a:off x="914400" y="1641475"/>
            <a:ext cx="7315200" cy="5216525"/>
          </a:xfrm>
        </p:spPr>
        <p:txBody>
          <a:bodyPr/>
          <a:lstStyle/>
          <a:p>
            <a:pPr eaLnBrk="1" hangingPunct="1">
              <a:lnSpc>
                <a:spcPct val="90000"/>
              </a:lnSpc>
            </a:pPr>
            <a:r>
              <a:rPr lang="en-US" altLang="en-US" sz="2400"/>
              <a:t>Calculate the </a:t>
            </a:r>
            <a:r>
              <a:rPr lang="en-US" altLang="en-US" sz="2400" b="1" i="1" u="sng"/>
              <a:t>monthly</a:t>
            </a:r>
            <a:r>
              <a:rPr lang="en-US" altLang="en-US" sz="2400"/>
              <a:t> payments for a $250,000 mortgage loaned in each of the following ways:</a:t>
            </a:r>
          </a:p>
          <a:p>
            <a:pPr lvl="1" eaLnBrk="1" hangingPunct="1">
              <a:lnSpc>
                <a:spcPct val="90000"/>
              </a:lnSpc>
            </a:pPr>
            <a:r>
              <a:rPr lang="en-US" altLang="en-US"/>
              <a:t>30 year fixed at 4.5%</a:t>
            </a:r>
          </a:p>
          <a:p>
            <a:pPr lvl="1" eaLnBrk="1" hangingPunct="1">
              <a:lnSpc>
                <a:spcPct val="90000"/>
              </a:lnSpc>
            </a:pPr>
            <a:r>
              <a:rPr lang="en-US" altLang="en-US"/>
              <a:t>15 year fixed at 3.75%</a:t>
            </a:r>
          </a:p>
          <a:p>
            <a:pPr lvl="1" eaLnBrk="1" hangingPunct="1">
              <a:lnSpc>
                <a:spcPct val="90000"/>
              </a:lnSpc>
            </a:pPr>
            <a:r>
              <a:rPr lang="en-US" altLang="en-US"/>
              <a:t>20 year fixed at 4.125%</a:t>
            </a:r>
          </a:p>
          <a:p>
            <a:pPr lvl="1" eaLnBrk="1" hangingPunct="1">
              <a:lnSpc>
                <a:spcPct val="90000"/>
              </a:lnSpc>
            </a:pPr>
            <a:r>
              <a:rPr lang="en-US" altLang="en-US"/>
              <a:t>What are the total payments on each loan and which is the best option for a homeowner who, after reviewing his budget, can afford $1,550 per month?  </a:t>
            </a:r>
          </a:p>
          <a:p>
            <a:pPr eaLnBrk="1" hangingPunct="1">
              <a:lnSpc>
                <a:spcPct val="90000"/>
              </a:lnSpc>
            </a:pPr>
            <a:r>
              <a:rPr lang="en-US" altLang="en-US" sz="2400"/>
              <a:t>Note:  some calculators require you to set the payments to 12 (for monthly payments) and also require you to take the interest rate and divide by 12.  Others just require you to set the payments to 12.  Determine what your calculator requires before solving problems requiring monthly data!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E815A115-5714-49B8-99EF-5B625D5EF3DC}"/>
              </a:ext>
            </a:extLst>
          </p:cNvPr>
          <p:cNvSpPr>
            <a:spLocks noGrp="1" noChangeArrowheads="1"/>
          </p:cNvSpPr>
          <p:nvPr>
            <p:ph type="title"/>
          </p:nvPr>
        </p:nvSpPr>
        <p:spPr>
          <a:xfrm>
            <a:off x="444500" y="609600"/>
            <a:ext cx="8229600" cy="1143000"/>
          </a:xfrm>
        </p:spPr>
        <p:txBody>
          <a:bodyPr/>
          <a:lstStyle/>
          <a:p>
            <a:pPr marL="685800" indent="-685800" eaLnBrk="1" hangingPunct="1">
              <a:spcAft>
                <a:spcPct val="65000"/>
              </a:spcAft>
              <a:buFont typeface="Wingdings" panose="05000000000000000000" pitchFamily="2" charset="2"/>
              <a:buAutoNum type="alphaUcPeriod"/>
            </a:pPr>
            <a:r>
              <a:rPr lang="en-US" altLang="en-US"/>
              <a:t>Understand the Impact </a:t>
            </a:r>
            <a:br>
              <a:rPr lang="en-US" altLang="en-US"/>
            </a:br>
            <a:r>
              <a:rPr lang="en-US" altLang="en-US"/>
              <a:t>of Inflation on Investing</a:t>
            </a:r>
          </a:p>
        </p:txBody>
      </p:sp>
      <p:sp>
        <p:nvSpPr>
          <p:cNvPr id="187395" name="Rectangle 3">
            <a:extLst>
              <a:ext uri="{FF2B5EF4-FFF2-40B4-BE49-F238E27FC236}">
                <a16:creationId xmlns:a16="http://schemas.microsoft.com/office/drawing/2014/main" id="{62593E5B-08BC-4A90-8DC6-0F4FC6EB9A35}"/>
              </a:ext>
            </a:extLst>
          </p:cNvPr>
          <p:cNvSpPr>
            <a:spLocks noGrp="1" noChangeArrowheads="1"/>
          </p:cNvSpPr>
          <p:nvPr>
            <p:ph idx="1"/>
          </p:nvPr>
        </p:nvSpPr>
        <p:spPr>
          <a:xfrm>
            <a:off x="933450" y="1638300"/>
            <a:ext cx="7296150" cy="4495800"/>
          </a:xfrm>
        </p:spPr>
        <p:txBody>
          <a:bodyPr/>
          <a:lstStyle/>
          <a:p>
            <a:pPr marL="533400" indent="-533400" eaLnBrk="1" hangingPunct="1"/>
            <a:r>
              <a:rPr lang="en-US" altLang="en-US"/>
              <a:t>What is inflation?</a:t>
            </a:r>
          </a:p>
          <a:p>
            <a:pPr marL="990600" lvl="1" indent="-533400" eaLnBrk="1" hangingPunct="1"/>
            <a:r>
              <a:rPr lang="en-US" altLang="en-US"/>
              <a:t>Inflation is the increase in the volume of money and credit relative to available goods and services resulting in a continuing rise in the general price level</a:t>
            </a:r>
          </a:p>
          <a:p>
            <a:pPr marL="1447800" lvl="2" indent="-533400" eaLnBrk="1" hangingPunct="1">
              <a:buFont typeface="Times New Roman" panose="02020603050405020304" pitchFamily="18" charset="0"/>
              <a:buChar char="•"/>
            </a:pPr>
            <a:r>
              <a:rPr lang="en-US" altLang="en-US"/>
              <a:t>In other words, your money can buy less goods and services than it could before.</a:t>
            </a:r>
          </a:p>
          <a:p>
            <a:pPr marL="1447800" lvl="2" indent="-533400" eaLnBrk="1" hangingPunct="1">
              <a:buFont typeface="Times New Roman" panose="02020603050405020304" pitchFamily="18" charset="0"/>
              <a:buChar char="•"/>
            </a:pPr>
            <a:r>
              <a:rPr lang="en-US" altLang="en-US"/>
              <a:t>To compensate, you must pay more money (for the same amount of goods)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grpId="0" nodeType="clickEffect">
                                  <p:stCondLst>
                                    <p:cond delay="0"/>
                                  </p:stCondLst>
                                  <p:childTnLst>
                                    <p:set>
                                      <p:cBhvr>
                                        <p:cTn id="6" dur="1" fill="hold">
                                          <p:stCondLst>
                                            <p:cond delay="0"/>
                                          </p:stCondLst>
                                        </p:cTn>
                                        <p:tgtEl>
                                          <p:spTgt spid="187395">
                                            <p:txEl>
                                              <p:pRg st="0" end="0"/>
                                            </p:txEl>
                                          </p:spTgt>
                                        </p:tgtEl>
                                        <p:attrNameLst>
                                          <p:attrName>style.visibility</p:attrName>
                                        </p:attrNameLst>
                                      </p:cBhvr>
                                      <p:to>
                                        <p:strVal val="visible"/>
                                      </p:to>
                                    </p:set>
                                    <p:anim calcmode="lin" valueType="num">
                                      <p:cBhvr additive="base">
                                        <p:cTn id="7" dur="500" fill="hold"/>
                                        <p:tgtEl>
                                          <p:spTgt spid="18739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87395">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187395">
                                            <p:txEl>
                                              <p:pRg st="1" end="1"/>
                                            </p:txEl>
                                          </p:spTgt>
                                        </p:tgtEl>
                                        <p:attrNameLst>
                                          <p:attrName>style.visibility</p:attrName>
                                        </p:attrNameLst>
                                      </p:cBhvr>
                                      <p:to>
                                        <p:strVal val="visible"/>
                                      </p:to>
                                    </p:set>
                                    <p:anim calcmode="lin" valueType="num">
                                      <p:cBhvr additive="base">
                                        <p:cTn id="13" dur="500" fill="hold"/>
                                        <p:tgtEl>
                                          <p:spTgt spid="187395">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87395">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3" fill="hold" grpId="0" nodeType="clickEffect">
                                  <p:stCondLst>
                                    <p:cond delay="0"/>
                                  </p:stCondLst>
                                  <p:childTnLst>
                                    <p:set>
                                      <p:cBhvr>
                                        <p:cTn id="18" dur="1" fill="hold">
                                          <p:stCondLst>
                                            <p:cond delay="0"/>
                                          </p:stCondLst>
                                        </p:cTn>
                                        <p:tgtEl>
                                          <p:spTgt spid="187395">
                                            <p:txEl>
                                              <p:pRg st="2" end="2"/>
                                            </p:txEl>
                                          </p:spTgt>
                                        </p:tgtEl>
                                        <p:attrNameLst>
                                          <p:attrName>style.visibility</p:attrName>
                                        </p:attrNameLst>
                                      </p:cBhvr>
                                      <p:to>
                                        <p:strVal val="visible"/>
                                      </p:to>
                                    </p:set>
                                    <p:anim calcmode="lin" valueType="num">
                                      <p:cBhvr additive="base">
                                        <p:cTn id="19" dur="500" fill="hold"/>
                                        <p:tgtEl>
                                          <p:spTgt spid="187395">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87395">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3" fill="hold" grpId="0" nodeType="clickEffect">
                                  <p:stCondLst>
                                    <p:cond delay="0"/>
                                  </p:stCondLst>
                                  <p:childTnLst>
                                    <p:set>
                                      <p:cBhvr>
                                        <p:cTn id="24" dur="1" fill="hold">
                                          <p:stCondLst>
                                            <p:cond delay="0"/>
                                          </p:stCondLst>
                                        </p:cTn>
                                        <p:tgtEl>
                                          <p:spTgt spid="187395">
                                            <p:txEl>
                                              <p:pRg st="3" end="3"/>
                                            </p:txEl>
                                          </p:spTgt>
                                        </p:tgtEl>
                                        <p:attrNameLst>
                                          <p:attrName>style.visibility</p:attrName>
                                        </p:attrNameLst>
                                      </p:cBhvr>
                                      <p:to>
                                        <p:strVal val="visible"/>
                                      </p:to>
                                    </p:set>
                                    <p:anim calcmode="lin" valueType="num">
                                      <p:cBhvr additive="base">
                                        <p:cTn id="25" dur="500" fill="hold"/>
                                        <p:tgtEl>
                                          <p:spTgt spid="187395">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87395">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395" grpId="0" build="p" bldLvl="4"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58652A2C-79EA-4973-A52E-1ECF01F98B7C}"/>
              </a:ext>
            </a:extLst>
          </p:cNvPr>
          <p:cNvSpPr>
            <a:spLocks noGrp="1" noChangeArrowheads="1"/>
          </p:cNvSpPr>
          <p:nvPr>
            <p:ph type="title"/>
          </p:nvPr>
        </p:nvSpPr>
        <p:spPr>
          <a:xfrm>
            <a:off x="685800" y="457200"/>
            <a:ext cx="7772400" cy="1219200"/>
          </a:xfrm>
        </p:spPr>
        <p:txBody>
          <a:bodyPr/>
          <a:lstStyle/>
          <a:p>
            <a:pPr eaLnBrk="1" hangingPunct="1"/>
            <a:r>
              <a:rPr lang="en-US" altLang="en-US"/>
              <a:t>Answer #9:</a:t>
            </a:r>
            <a:br>
              <a:rPr lang="en-US" altLang="en-US"/>
            </a:br>
            <a:r>
              <a:rPr lang="en-US" altLang="en-US"/>
              <a:t>The House</a:t>
            </a:r>
          </a:p>
        </p:txBody>
      </p:sp>
      <p:sp>
        <p:nvSpPr>
          <p:cNvPr id="40963" name="Rectangle 3">
            <a:extLst>
              <a:ext uri="{FF2B5EF4-FFF2-40B4-BE49-F238E27FC236}">
                <a16:creationId xmlns:a16="http://schemas.microsoft.com/office/drawing/2014/main" id="{77CAC298-E152-4D1C-AB88-4827BA9F7A83}"/>
              </a:ext>
            </a:extLst>
          </p:cNvPr>
          <p:cNvSpPr>
            <a:spLocks noGrp="1" noChangeArrowheads="1"/>
          </p:cNvSpPr>
          <p:nvPr>
            <p:ph type="body" sz="half" idx="1"/>
          </p:nvPr>
        </p:nvSpPr>
        <p:spPr>
          <a:xfrm>
            <a:off x="990600" y="1651000"/>
            <a:ext cx="7620000" cy="5638800"/>
          </a:xfrm>
        </p:spPr>
        <p:txBody>
          <a:bodyPr/>
          <a:lstStyle/>
          <a:p>
            <a:pPr eaLnBrk="1" hangingPunct="1">
              <a:defRPr/>
            </a:pPr>
            <a:r>
              <a:rPr lang="en-US" altLang="en-US" sz="2400" dirty="0">
                <a:cs typeface="Times New Roman" panose="02020603050405020304" pitchFamily="18" charset="0"/>
              </a:rPr>
              <a:t>30 year at 4.5%</a:t>
            </a:r>
          </a:p>
          <a:p>
            <a:pPr lvl="1" eaLnBrk="1" hangingPunct="1">
              <a:defRPr/>
            </a:pPr>
            <a:r>
              <a:rPr lang="en-US" altLang="en-US" dirty="0">
                <a:cs typeface="Times New Roman" panose="02020603050405020304" pitchFamily="18" charset="0"/>
              </a:rPr>
              <a:t>Clear memories, set to monthly payments, and set to end mode</a:t>
            </a:r>
          </a:p>
          <a:p>
            <a:pPr marL="457200" lvl="1" indent="0" eaLnBrk="1" hangingPunct="1">
              <a:buFontTx/>
              <a:buNone/>
              <a:defRPr/>
            </a:pPr>
            <a:r>
              <a:rPr lang="en-US" altLang="en-US" dirty="0">
                <a:cs typeface="Times New Roman" panose="02020603050405020304" pitchFamily="18" charset="0"/>
              </a:rPr>
              <a:t>    -250,000 = PV, 30 = N, </a:t>
            </a:r>
          </a:p>
          <a:p>
            <a:pPr marL="457200" lvl="1" indent="0" eaLnBrk="1" hangingPunct="1">
              <a:buFontTx/>
              <a:buNone/>
              <a:defRPr/>
            </a:pPr>
            <a:r>
              <a:rPr lang="en-US" altLang="en-US" dirty="0">
                <a:cs typeface="Times New Roman" panose="02020603050405020304" pitchFamily="18" charset="0"/>
              </a:rPr>
              <a:t>    4.5% = I, P/</a:t>
            </a:r>
            <a:r>
              <a:rPr lang="en-US" altLang="en-US" dirty="0" err="1">
                <a:cs typeface="Times New Roman" panose="02020603050405020304" pitchFamily="18" charset="0"/>
              </a:rPr>
              <a:t>Yr</a:t>
            </a:r>
            <a:r>
              <a:rPr lang="en-US" altLang="en-US" dirty="0">
                <a:cs typeface="Times New Roman" panose="02020603050405020304" pitchFamily="18" charset="0"/>
              </a:rPr>
              <a:t> = 12</a:t>
            </a:r>
          </a:p>
          <a:p>
            <a:pPr marL="457200" lvl="1" indent="0" eaLnBrk="1" hangingPunct="1">
              <a:buFontTx/>
              <a:buNone/>
              <a:defRPr/>
            </a:pPr>
            <a:r>
              <a:rPr lang="en-US" altLang="en-US" dirty="0">
                <a:cs typeface="Times New Roman" panose="02020603050405020304" pitchFamily="18" charset="0"/>
              </a:rPr>
              <a:t>    Solve for PMT?	</a:t>
            </a:r>
          </a:p>
          <a:p>
            <a:pPr lvl="1" eaLnBrk="1" hangingPunct="1">
              <a:defRPr/>
            </a:pPr>
            <a:r>
              <a:rPr lang="en-US" altLang="en-US" dirty="0">
                <a:cs typeface="Times New Roman" panose="02020603050405020304" pitchFamily="18" charset="0"/>
              </a:rPr>
              <a:t>PMT = $1,267</a:t>
            </a:r>
          </a:p>
        </p:txBody>
      </p:sp>
      <p:pic>
        <p:nvPicPr>
          <p:cNvPr id="41988" name="Picture 1">
            <a:extLst>
              <a:ext uri="{FF2B5EF4-FFF2-40B4-BE49-F238E27FC236}">
                <a16:creationId xmlns:a16="http://schemas.microsoft.com/office/drawing/2014/main" id="{7E295232-C4AC-4681-98D1-D8DAD3A449F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49925" y="2743200"/>
            <a:ext cx="3394075" cy="380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BE997C28-EBC5-4E8A-9BB7-08BEDB64AACB}"/>
              </a:ext>
            </a:extLst>
          </p:cNvPr>
          <p:cNvSpPr>
            <a:spLocks noGrp="1" noChangeArrowheads="1"/>
          </p:cNvSpPr>
          <p:nvPr>
            <p:ph type="title"/>
          </p:nvPr>
        </p:nvSpPr>
        <p:spPr>
          <a:xfrm>
            <a:off x="685800" y="457200"/>
            <a:ext cx="7772400" cy="1219200"/>
          </a:xfrm>
        </p:spPr>
        <p:txBody>
          <a:bodyPr/>
          <a:lstStyle/>
          <a:p>
            <a:pPr eaLnBrk="1" hangingPunct="1"/>
            <a:r>
              <a:rPr lang="en-US" altLang="en-US"/>
              <a:t>Answer #9:</a:t>
            </a:r>
            <a:br>
              <a:rPr lang="en-US" altLang="en-US"/>
            </a:br>
            <a:r>
              <a:rPr lang="en-US" altLang="en-US"/>
              <a:t>The House</a:t>
            </a:r>
          </a:p>
        </p:txBody>
      </p:sp>
      <p:sp>
        <p:nvSpPr>
          <p:cNvPr id="43011" name="Rectangle 3">
            <a:extLst>
              <a:ext uri="{FF2B5EF4-FFF2-40B4-BE49-F238E27FC236}">
                <a16:creationId xmlns:a16="http://schemas.microsoft.com/office/drawing/2014/main" id="{8C05ACB8-7B2E-4DC1-B922-7D3D521F1DCC}"/>
              </a:ext>
            </a:extLst>
          </p:cNvPr>
          <p:cNvSpPr>
            <a:spLocks noGrp="1" noChangeArrowheads="1"/>
          </p:cNvSpPr>
          <p:nvPr>
            <p:ph type="body" sz="half" idx="1"/>
          </p:nvPr>
        </p:nvSpPr>
        <p:spPr>
          <a:xfrm>
            <a:off x="990600" y="1651000"/>
            <a:ext cx="7620000" cy="5638800"/>
          </a:xfrm>
        </p:spPr>
        <p:txBody>
          <a:bodyPr/>
          <a:lstStyle/>
          <a:p>
            <a:pPr eaLnBrk="1" hangingPunct="1"/>
            <a:r>
              <a:rPr lang="en-US" altLang="en-US" sz="2400">
                <a:cs typeface="Times New Roman" panose="02020603050405020304" pitchFamily="18" charset="0"/>
              </a:rPr>
              <a:t>15 year at 3.75%</a:t>
            </a:r>
          </a:p>
          <a:p>
            <a:pPr lvl="1" eaLnBrk="1" hangingPunct="1"/>
            <a:r>
              <a:rPr lang="en-US" altLang="en-US">
                <a:cs typeface="Times New Roman" panose="02020603050405020304" pitchFamily="18" charset="0"/>
              </a:rPr>
              <a:t>Clear memories, set to monthly payments, and end mode</a:t>
            </a:r>
          </a:p>
          <a:p>
            <a:pPr lvl="1" eaLnBrk="1" hangingPunct="1"/>
            <a:r>
              <a:rPr lang="en-US" altLang="en-US">
                <a:cs typeface="Times New Roman" panose="02020603050405020304" pitchFamily="18" charset="0"/>
              </a:rPr>
              <a:t>-250,000 = PV 15 = N </a:t>
            </a:r>
          </a:p>
          <a:p>
            <a:pPr lvl="1" eaLnBrk="1" hangingPunct="1"/>
            <a:r>
              <a:rPr lang="en-US" altLang="en-US">
                <a:cs typeface="Times New Roman" panose="02020603050405020304" pitchFamily="18" charset="0"/>
              </a:rPr>
              <a:t>3.75% = I, P/Yr = 12</a:t>
            </a:r>
          </a:p>
          <a:p>
            <a:pPr lvl="1" eaLnBrk="1" hangingPunct="1"/>
            <a:r>
              <a:rPr lang="en-US" altLang="en-US">
                <a:cs typeface="Times New Roman" panose="02020603050405020304" pitchFamily="18" charset="0"/>
              </a:rPr>
              <a:t>Solve for PMT?	</a:t>
            </a:r>
          </a:p>
          <a:p>
            <a:pPr lvl="1" eaLnBrk="1" hangingPunct="1"/>
            <a:r>
              <a:rPr lang="en-US" altLang="en-US">
                <a:cs typeface="Times New Roman" panose="02020603050405020304" pitchFamily="18" charset="0"/>
              </a:rPr>
              <a:t>PMT = $1,818</a:t>
            </a:r>
          </a:p>
        </p:txBody>
      </p:sp>
      <p:pic>
        <p:nvPicPr>
          <p:cNvPr id="43012" name="Picture 2">
            <a:extLst>
              <a:ext uri="{FF2B5EF4-FFF2-40B4-BE49-F238E27FC236}">
                <a16:creationId xmlns:a16="http://schemas.microsoft.com/office/drawing/2014/main" id="{30B775E3-703A-46A1-8EB2-98A8FEC2587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643563" y="2870200"/>
            <a:ext cx="3500437" cy="397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F830FC93-4F2E-4DED-9782-98BA5CADAF19}"/>
              </a:ext>
            </a:extLst>
          </p:cNvPr>
          <p:cNvSpPr>
            <a:spLocks noGrp="1" noChangeArrowheads="1"/>
          </p:cNvSpPr>
          <p:nvPr>
            <p:ph type="title"/>
          </p:nvPr>
        </p:nvSpPr>
        <p:spPr/>
        <p:txBody>
          <a:bodyPr/>
          <a:lstStyle/>
          <a:p>
            <a:pPr eaLnBrk="1" hangingPunct="1"/>
            <a:r>
              <a:rPr lang="en-US" altLang="en-US"/>
              <a:t>Answer #9:</a:t>
            </a:r>
            <a:br>
              <a:rPr lang="en-US" altLang="en-US"/>
            </a:br>
            <a:r>
              <a:rPr lang="en-US" altLang="en-US"/>
              <a:t>The House </a:t>
            </a:r>
            <a:r>
              <a:rPr lang="en-US" altLang="en-US" sz="2400"/>
              <a:t>(continued)</a:t>
            </a:r>
          </a:p>
        </p:txBody>
      </p:sp>
      <p:sp>
        <p:nvSpPr>
          <p:cNvPr id="44035" name="Rectangle 3">
            <a:extLst>
              <a:ext uri="{FF2B5EF4-FFF2-40B4-BE49-F238E27FC236}">
                <a16:creationId xmlns:a16="http://schemas.microsoft.com/office/drawing/2014/main" id="{5E29FF24-FCCB-4786-9B33-4FFA299614F9}"/>
              </a:ext>
            </a:extLst>
          </p:cNvPr>
          <p:cNvSpPr>
            <a:spLocks noGrp="1" noChangeArrowheads="1"/>
          </p:cNvSpPr>
          <p:nvPr>
            <p:ph idx="1"/>
          </p:nvPr>
        </p:nvSpPr>
        <p:spPr>
          <a:xfrm>
            <a:off x="928688" y="1608138"/>
            <a:ext cx="7286625" cy="4419600"/>
          </a:xfrm>
        </p:spPr>
        <p:txBody>
          <a:bodyPr/>
          <a:lstStyle/>
          <a:p>
            <a:pPr eaLnBrk="1" hangingPunct="1">
              <a:lnSpc>
                <a:spcPct val="90000"/>
              </a:lnSpc>
            </a:pPr>
            <a:r>
              <a:rPr lang="en-US" altLang="en-US" sz="2400">
                <a:cs typeface="Times New Roman" panose="02020603050405020304" pitchFamily="18" charset="0"/>
              </a:rPr>
              <a:t>20 year at 4.125%</a:t>
            </a:r>
          </a:p>
          <a:p>
            <a:pPr lvl="1" eaLnBrk="1" hangingPunct="1">
              <a:lnSpc>
                <a:spcPct val="90000"/>
              </a:lnSpc>
            </a:pPr>
            <a:r>
              <a:rPr lang="en-US" altLang="en-US">
                <a:cs typeface="Times New Roman" panose="02020603050405020304" pitchFamily="18" charset="0"/>
              </a:rPr>
              <a:t>Clear memories, set to monthly payments, and end mode</a:t>
            </a:r>
          </a:p>
          <a:p>
            <a:pPr lvl="1" eaLnBrk="1" hangingPunct="1">
              <a:lnSpc>
                <a:spcPct val="90000"/>
              </a:lnSpc>
            </a:pPr>
            <a:r>
              <a:rPr lang="en-US" altLang="en-US">
                <a:cs typeface="Times New Roman" panose="02020603050405020304" pitchFamily="18" charset="0"/>
              </a:rPr>
              <a:t>-250,000 = PV 20 = N </a:t>
            </a:r>
          </a:p>
          <a:p>
            <a:pPr lvl="1" eaLnBrk="1" hangingPunct="1">
              <a:lnSpc>
                <a:spcPct val="90000"/>
              </a:lnSpc>
            </a:pPr>
            <a:r>
              <a:rPr lang="en-US" altLang="en-US">
                <a:cs typeface="Times New Roman" panose="02020603050405020304" pitchFamily="18" charset="0"/>
              </a:rPr>
              <a:t>4.125% = I, P/Yr = 12</a:t>
            </a:r>
          </a:p>
          <a:p>
            <a:pPr lvl="1" eaLnBrk="1" hangingPunct="1">
              <a:lnSpc>
                <a:spcPct val="90000"/>
              </a:lnSpc>
            </a:pPr>
            <a:r>
              <a:rPr lang="en-US" altLang="en-US">
                <a:cs typeface="Times New Roman" panose="02020603050405020304" pitchFamily="18" charset="0"/>
              </a:rPr>
              <a:t>Solve for PMT?	</a:t>
            </a:r>
          </a:p>
          <a:p>
            <a:pPr lvl="1" eaLnBrk="1" hangingPunct="1">
              <a:lnSpc>
                <a:spcPct val="90000"/>
              </a:lnSpc>
            </a:pPr>
            <a:r>
              <a:rPr lang="en-US" altLang="en-US">
                <a:cs typeface="Times New Roman" panose="02020603050405020304" pitchFamily="18" charset="0"/>
              </a:rPr>
              <a:t>PMT = $1,531</a:t>
            </a:r>
          </a:p>
          <a:p>
            <a:pPr eaLnBrk="1" hangingPunct="1">
              <a:lnSpc>
                <a:spcPct val="90000"/>
              </a:lnSpc>
            </a:pPr>
            <a:r>
              <a:rPr lang="en-US" altLang="en-US" sz="2400">
                <a:cs typeface="Times New Roman" panose="02020603050405020304" pitchFamily="18" charset="0"/>
              </a:rPr>
              <a:t>The safest option would be the 20-year fixed rate mortgage at 4.125 percent. It allows the homebuyer to pay off the home in ten less years than the 30 year loan and to save $77,250 in interest costs versus the 30 year loan.</a:t>
            </a:r>
            <a:r>
              <a:rPr lang="en-US" altLang="en-US" sz="2400" b="1">
                <a:cs typeface="Times New Roman" panose="02020603050405020304" pitchFamily="18" charset="0"/>
              </a:rPr>
              <a: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6FB6294C-C828-446E-BF57-5D092EE6AFD9}"/>
              </a:ext>
            </a:extLst>
          </p:cNvPr>
          <p:cNvSpPr>
            <a:spLocks noGrp="1" noChangeArrowheads="1"/>
          </p:cNvSpPr>
          <p:nvPr>
            <p:ph type="title"/>
          </p:nvPr>
        </p:nvSpPr>
        <p:spPr>
          <a:xfrm>
            <a:off x="457200" y="533400"/>
            <a:ext cx="8229600" cy="1143000"/>
          </a:xfrm>
        </p:spPr>
        <p:txBody>
          <a:bodyPr/>
          <a:lstStyle/>
          <a:p>
            <a:pPr eaLnBrk="1" hangingPunct="1"/>
            <a:r>
              <a:rPr lang="en-US" altLang="en-US">
                <a:cs typeface="Times New Roman" panose="02020603050405020304" pitchFamily="18" charset="0"/>
              </a:rPr>
              <a:t>Investment Problem #10:</a:t>
            </a:r>
            <a:br>
              <a:rPr lang="en-US" altLang="en-US">
                <a:cs typeface="Times New Roman" panose="02020603050405020304" pitchFamily="18" charset="0"/>
              </a:rPr>
            </a:br>
            <a:r>
              <a:rPr lang="en-US" altLang="en-US">
                <a:cs typeface="Times New Roman" panose="02020603050405020304" pitchFamily="18" charset="0"/>
              </a:rPr>
              <a:t>Becoming a Millionaire</a:t>
            </a:r>
          </a:p>
        </p:txBody>
      </p:sp>
      <p:sp>
        <p:nvSpPr>
          <p:cNvPr id="46083" name="Rectangle 3">
            <a:extLst>
              <a:ext uri="{FF2B5EF4-FFF2-40B4-BE49-F238E27FC236}">
                <a16:creationId xmlns:a16="http://schemas.microsoft.com/office/drawing/2014/main" id="{9270AB12-BDB9-4500-8159-9D4B0F4B6ED8}"/>
              </a:ext>
            </a:extLst>
          </p:cNvPr>
          <p:cNvSpPr>
            <a:spLocks noGrp="1" noChangeArrowheads="1"/>
          </p:cNvSpPr>
          <p:nvPr>
            <p:ph type="body" sz="half" idx="1"/>
          </p:nvPr>
        </p:nvSpPr>
        <p:spPr>
          <a:xfrm>
            <a:off x="914400" y="1600200"/>
            <a:ext cx="7315200" cy="4454525"/>
          </a:xfrm>
        </p:spPr>
        <p:txBody>
          <a:bodyPr/>
          <a:lstStyle/>
          <a:p>
            <a:pPr eaLnBrk="1" hangingPunct="1"/>
            <a:r>
              <a:rPr lang="en-US" altLang="en-US" sz="2400"/>
              <a:t>Your buddy thinks that to become a millionaire is totally beyond his earning abilities.  You, the financial wizard that you are, plan to show her otherwise.  Assuming your friend is 25 years old, and will retire at age 65, and assuming an 6% interest rate, how much will she have to save each month to reach her goal of becoming a millionaire when she retires?</a:t>
            </a:r>
          </a:p>
          <a:p>
            <a:pPr eaLnBrk="1" hangingPunct="1"/>
            <a:r>
              <a:rPr lang="en-US" altLang="en-US" sz="2400"/>
              <a:t>How much each month if she earns 8% on her investments?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6476AD34-202A-4BD5-968D-E3455084E538}"/>
              </a:ext>
            </a:extLst>
          </p:cNvPr>
          <p:cNvSpPr>
            <a:spLocks noGrp="1" noChangeArrowheads="1"/>
          </p:cNvSpPr>
          <p:nvPr>
            <p:ph type="title"/>
          </p:nvPr>
        </p:nvSpPr>
        <p:spPr>
          <a:xfrm>
            <a:off x="457200" y="533400"/>
            <a:ext cx="8229600" cy="1143000"/>
          </a:xfrm>
        </p:spPr>
        <p:txBody>
          <a:bodyPr/>
          <a:lstStyle/>
          <a:p>
            <a:pPr eaLnBrk="1" hangingPunct="1"/>
            <a:r>
              <a:rPr lang="en-US" altLang="en-US"/>
              <a:t>Answer #10:</a:t>
            </a:r>
            <a:br>
              <a:rPr lang="en-US" altLang="en-US"/>
            </a:br>
            <a:r>
              <a:rPr lang="en-US" altLang="en-US"/>
              <a:t>the Millionaire</a:t>
            </a:r>
          </a:p>
        </p:txBody>
      </p:sp>
      <p:sp>
        <p:nvSpPr>
          <p:cNvPr id="44035" name="Rectangle 3">
            <a:extLst>
              <a:ext uri="{FF2B5EF4-FFF2-40B4-BE49-F238E27FC236}">
                <a16:creationId xmlns:a16="http://schemas.microsoft.com/office/drawing/2014/main" id="{6C04AAA9-D905-4E01-B108-76BDEFF3C976}"/>
              </a:ext>
            </a:extLst>
          </p:cNvPr>
          <p:cNvSpPr>
            <a:spLocks noGrp="1" noChangeArrowheads="1"/>
          </p:cNvSpPr>
          <p:nvPr>
            <p:ph type="body" sz="half" idx="1"/>
          </p:nvPr>
        </p:nvSpPr>
        <p:spPr>
          <a:xfrm>
            <a:off x="933450" y="1638300"/>
            <a:ext cx="7296150" cy="4495800"/>
          </a:xfrm>
        </p:spPr>
        <p:txBody>
          <a:bodyPr/>
          <a:lstStyle/>
          <a:p>
            <a:pPr eaLnBrk="1" hangingPunct="1">
              <a:defRPr/>
            </a:pPr>
            <a:r>
              <a:rPr lang="en-US" altLang="en-US" sz="2400" dirty="0"/>
              <a:t>At 6% interest:</a:t>
            </a:r>
          </a:p>
          <a:p>
            <a:pPr lvl="1" eaLnBrk="1" hangingPunct="1">
              <a:defRPr/>
            </a:pPr>
            <a:r>
              <a:rPr lang="en-US" altLang="en-US" dirty="0"/>
              <a:t>Clear your memory and set payments to monthly.  FV = 1,000,000 N = 40, </a:t>
            </a:r>
          </a:p>
          <a:p>
            <a:pPr marL="457200" lvl="1" indent="0" eaLnBrk="1" hangingPunct="1">
              <a:buFontTx/>
              <a:buNone/>
              <a:defRPr/>
            </a:pPr>
            <a:r>
              <a:rPr lang="en-US" altLang="en-US" dirty="0"/>
              <a:t>    P/</a:t>
            </a:r>
            <a:r>
              <a:rPr lang="en-US" altLang="en-US" dirty="0" err="1"/>
              <a:t>Yr</a:t>
            </a:r>
            <a:r>
              <a:rPr lang="en-US" altLang="en-US" dirty="0"/>
              <a:t> = 12, I = 6%, </a:t>
            </a:r>
          </a:p>
          <a:p>
            <a:pPr marL="457200" lvl="1" indent="0" eaLnBrk="1" hangingPunct="1">
              <a:buFontTx/>
              <a:buNone/>
              <a:defRPr/>
            </a:pPr>
            <a:r>
              <a:rPr lang="en-US" altLang="en-US" dirty="0"/>
              <a:t>    Solve for Payment (PMT)  </a:t>
            </a:r>
          </a:p>
          <a:p>
            <a:pPr lvl="1" eaLnBrk="1" hangingPunct="1">
              <a:defRPr/>
            </a:pPr>
            <a:r>
              <a:rPr lang="en-US" altLang="en-US" dirty="0"/>
              <a:t>PMT = $502.14</a:t>
            </a:r>
          </a:p>
          <a:p>
            <a:pPr eaLnBrk="1" hangingPunct="1">
              <a:defRPr/>
            </a:pPr>
            <a:endParaRPr lang="en-US" altLang="en-US" sz="2400" dirty="0"/>
          </a:p>
          <a:p>
            <a:pPr eaLnBrk="1" hangingPunct="1">
              <a:defRPr/>
            </a:pPr>
            <a:endParaRPr lang="en-US" altLang="en-US" sz="2400" dirty="0"/>
          </a:p>
        </p:txBody>
      </p:sp>
      <p:pic>
        <p:nvPicPr>
          <p:cNvPr id="47108" name="Picture 1">
            <a:extLst>
              <a:ext uri="{FF2B5EF4-FFF2-40B4-BE49-F238E27FC236}">
                <a16:creationId xmlns:a16="http://schemas.microsoft.com/office/drawing/2014/main" id="{7A8B4498-C4E5-4F8D-BB7A-6F84633BEC9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72100" y="3124200"/>
            <a:ext cx="3743325" cy="348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F89C0D67-8372-4B0B-81E5-9969DA31128D}"/>
              </a:ext>
            </a:extLst>
          </p:cNvPr>
          <p:cNvSpPr>
            <a:spLocks noGrp="1" noChangeArrowheads="1"/>
          </p:cNvSpPr>
          <p:nvPr>
            <p:ph type="title"/>
          </p:nvPr>
        </p:nvSpPr>
        <p:spPr>
          <a:xfrm>
            <a:off x="457200" y="533400"/>
            <a:ext cx="8229600" cy="1143000"/>
          </a:xfrm>
        </p:spPr>
        <p:txBody>
          <a:bodyPr/>
          <a:lstStyle/>
          <a:p>
            <a:pPr eaLnBrk="1" hangingPunct="1"/>
            <a:r>
              <a:rPr lang="en-US" altLang="en-US"/>
              <a:t>Answer #10:</a:t>
            </a:r>
            <a:br>
              <a:rPr lang="en-US" altLang="en-US"/>
            </a:br>
            <a:r>
              <a:rPr lang="en-US" altLang="en-US"/>
              <a:t>the Millionaire</a:t>
            </a:r>
          </a:p>
        </p:txBody>
      </p:sp>
      <p:sp>
        <p:nvSpPr>
          <p:cNvPr id="44035" name="Rectangle 3">
            <a:extLst>
              <a:ext uri="{FF2B5EF4-FFF2-40B4-BE49-F238E27FC236}">
                <a16:creationId xmlns:a16="http://schemas.microsoft.com/office/drawing/2014/main" id="{0F6E3F09-AF4A-4CA1-B3AD-AA71CD1994A0}"/>
              </a:ext>
            </a:extLst>
          </p:cNvPr>
          <p:cNvSpPr>
            <a:spLocks noGrp="1" noChangeArrowheads="1"/>
          </p:cNvSpPr>
          <p:nvPr>
            <p:ph type="body" sz="half" idx="1"/>
          </p:nvPr>
        </p:nvSpPr>
        <p:spPr>
          <a:xfrm>
            <a:off x="933450" y="1638300"/>
            <a:ext cx="7296150" cy="4495800"/>
          </a:xfrm>
        </p:spPr>
        <p:txBody>
          <a:bodyPr/>
          <a:lstStyle/>
          <a:p>
            <a:pPr eaLnBrk="1" hangingPunct="1">
              <a:defRPr/>
            </a:pPr>
            <a:r>
              <a:rPr lang="en-US" altLang="en-US" sz="2400" dirty="0"/>
              <a:t>At 8% interest:</a:t>
            </a:r>
          </a:p>
          <a:p>
            <a:pPr lvl="1" eaLnBrk="1" hangingPunct="1">
              <a:defRPr/>
            </a:pPr>
            <a:r>
              <a:rPr lang="en-US" altLang="en-US" dirty="0"/>
              <a:t>Clear your memory and set payments to monthly.  FV = 1,000,000 N = 40, </a:t>
            </a:r>
          </a:p>
          <a:p>
            <a:pPr marL="457200" lvl="1" indent="0" eaLnBrk="1" hangingPunct="1">
              <a:buFontTx/>
              <a:buNone/>
              <a:defRPr/>
            </a:pPr>
            <a:r>
              <a:rPr lang="en-US" altLang="en-US" dirty="0"/>
              <a:t>    P/</a:t>
            </a:r>
            <a:r>
              <a:rPr lang="en-US" altLang="en-US" dirty="0" err="1"/>
              <a:t>Yr</a:t>
            </a:r>
            <a:r>
              <a:rPr lang="en-US" altLang="en-US" dirty="0"/>
              <a:t> = 12, I = 8%, </a:t>
            </a:r>
          </a:p>
          <a:p>
            <a:pPr marL="457200" lvl="1" indent="0" eaLnBrk="1" hangingPunct="1">
              <a:buFontTx/>
              <a:buNone/>
              <a:defRPr/>
            </a:pPr>
            <a:r>
              <a:rPr lang="en-US" altLang="en-US" dirty="0"/>
              <a:t>    Solve for Payment (PMT)  </a:t>
            </a:r>
          </a:p>
          <a:p>
            <a:pPr lvl="1" eaLnBrk="1" hangingPunct="1">
              <a:defRPr/>
            </a:pPr>
            <a:r>
              <a:rPr lang="en-US" altLang="en-US" dirty="0"/>
              <a:t>PMT = $286.45</a:t>
            </a:r>
          </a:p>
          <a:p>
            <a:pPr lvl="1" eaLnBrk="1" hangingPunct="1">
              <a:defRPr/>
            </a:pPr>
            <a:endParaRPr lang="en-US" altLang="en-US" dirty="0"/>
          </a:p>
          <a:p>
            <a:pPr lvl="1" eaLnBrk="1" hangingPunct="1">
              <a:defRPr/>
            </a:pPr>
            <a:endParaRPr lang="en-US" altLang="en-US" dirty="0"/>
          </a:p>
          <a:p>
            <a:pPr lvl="1" eaLnBrk="1" hangingPunct="1">
              <a:defRPr/>
            </a:pPr>
            <a:endParaRPr lang="en-US" altLang="en-US" dirty="0"/>
          </a:p>
          <a:p>
            <a:pPr eaLnBrk="1" hangingPunct="1">
              <a:defRPr/>
            </a:pPr>
            <a:r>
              <a:rPr lang="en-US" altLang="en-US" sz="2400" dirty="0">
                <a:solidFill>
                  <a:schemeClr val="tx2"/>
                </a:solidFill>
              </a:rPr>
              <a:t>Its not that hard to become a millionaire if you will invest a specific amount every month!</a:t>
            </a:r>
          </a:p>
          <a:p>
            <a:pPr eaLnBrk="1" hangingPunct="1">
              <a:defRPr/>
            </a:pPr>
            <a:endParaRPr lang="en-US" altLang="en-US" sz="2400" dirty="0"/>
          </a:p>
          <a:p>
            <a:pPr eaLnBrk="1" hangingPunct="1">
              <a:defRPr/>
            </a:pPr>
            <a:endParaRPr lang="en-US" altLang="en-US" sz="2400" dirty="0"/>
          </a:p>
        </p:txBody>
      </p:sp>
      <p:pic>
        <p:nvPicPr>
          <p:cNvPr id="48132" name="Picture 2">
            <a:extLst>
              <a:ext uri="{FF2B5EF4-FFF2-40B4-BE49-F238E27FC236}">
                <a16:creationId xmlns:a16="http://schemas.microsoft.com/office/drawing/2014/main" id="{3A0084E6-ED5A-4D06-B861-12C63DD8B54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2590800"/>
            <a:ext cx="2444750" cy="273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CF7A2F86-8941-4C07-B9BE-EFEE01C08AAA}"/>
              </a:ext>
            </a:extLst>
          </p:cNvPr>
          <p:cNvSpPr>
            <a:spLocks noGrp="1" noChangeArrowheads="1"/>
          </p:cNvSpPr>
          <p:nvPr>
            <p:ph type="title"/>
          </p:nvPr>
        </p:nvSpPr>
        <p:spPr>
          <a:xfrm>
            <a:off x="685800" y="539750"/>
            <a:ext cx="7772400" cy="1143000"/>
          </a:xfrm>
        </p:spPr>
        <p:txBody>
          <a:bodyPr/>
          <a:lstStyle/>
          <a:p>
            <a:pPr eaLnBrk="1" hangingPunct="1"/>
            <a:r>
              <a:rPr lang="en-US" altLang="en-US">
                <a:cs typeface="Times New Roman" panose="02020603050405020304" pitchFamily="18" charset="0"/>
              </a:rPr>
              <a:t>Questions</a:t>
            </a:r>
          </a:p>
        </p:txBody>
      </p:sp>
      <p:sp>
        <p:nvSpPr>
          <p:cNvPr id="49155" name="Rectangle 3">
            <a:extLst>
              <a:ext uri="{FF2B5EF4-FFF2-40B4-BE49-F238E27FC236}">
                <a16:creationId xmlns:a16="http://schemas.microsoft.com/office/drawing/2014/main" id="{6079D651-AC2D-4FFD-B458-86CFF2DE9934}"/>
              </a:ext>
            </a:extLst>
          </p:cNvPr>
          <p:cNvSpPr>
            <a:spLocks noGrp="1" noChangeArrowheads="1"/>
          </p:cNvSpPr>
          <p:nvPr>
            <p:ph type="body" sz="half" idx="1"/>
          </p:nvPr>
        </p:nvSpPr>
        <p:spPr>
          <a:xfrm>
            <a:off x="933450" y="1638300"/>
            <a:ext cx="7170738" cy="4495800"/>
          </a:xfrm>
        </p:spPr>
        <p:txBody>
          <a:bodyPr/>
          <a:lstStyle/>
          <a:p>
            <a:pPr eaLnBrk="1" hangingPunct="1"/>
            <a:r>
              <a:rPr lang="en-US" altLang="en-US">
                <a:cs typeface="Times New Roman" panose="02020603050405020304" pitchFamily="18" charset="0"/>
              </a:rPr>
              <a:t>Are you comfortable with solving amortized loan problems?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6C6044B1-C24F-4223-91CE-2B14A72A9223}"/>
              </a:ext>
            </a:extLst>
          </p:cNvPr>
          <p:cNvSpPr>
            <a:spLocks noGrp="1" noChangeArrowheads="1"/>
          </p:cNvSpPr>
          <p:nvPr>
            <p:ph type="ctrTitle"/>
          </p:nvPr>
        </p:nvSpPr>
        <p:spPr>
          <a:xfrm>
            <a:off x="685800" y="533400"/>
            <a:ext cx="7772400" cy="1143000"/>
          </a:xfrm>
        </p:spPr>
        <p:txBody>
          <a:bodyPr/>
          <a:lstStyle/>
          <a:p>
            <a:pPr eaLnBrk="1" hangingPunct="1"/>
            <a:r>
              <a:rPr lang="en-US" altLang="en-US"/>
              <a:t>Review of Objectives</a:t>
            </a:r>
          </a:p>
        </p:txBody>
      </p:sp>
      <p:sp>
        <p:nvSpPr>
          <p:cNvPr id="208899" name="Rectangle 3">
            <a:extLst>
              <a:ext uri="{FF2B5EF4-FFF2-40B4-BE49-F238E27FC236}">
                <a16:creationId xmlns:a16="http://schemas.microsoft.com/office/drawing/2014/main" id="{2EC1D669-A1B2-4A7B-B343-801C70A3ECC9}"/>
              </a:ext>
            </a:extLst>
          </p:cNvPr>
          <p:cNvSpPr>
            <a:spLocks noGrp="1" noChangeArrowheads="1"/>
          </p:cNvSpPr>
          <p:nvPr>
            <p:ph type="subTitle" idx="1"/>
          </p:nvPr>
        </p:nvSpPr>
        <p:spPr>
          <a:xfrm>
            <a:off x="990600" y="1676400"/>
            <a:ext cx="7239000" cy="5143500"/>
          </a:xfrm>
        </p:spPr>
        <p:txBody>
          <a:bodyPr/>
          <a:lstStyle/>
          <a:p>
            <a:pPr marL="609600" indent="-609600" algn="l" eaLnBrk="1" hangingPunct="1"/>
            <a:r>
              <a:rPr lang="en-US" altLang="en-US" sz="2800"/>
              <a:t>A. Do you understand the impact of inflation on investing?</a:t>
            </a:r>
          </a:p>
          <a:p>
            <a:pPr marL="609600" indent="-609600" algn="l" eaLnBrk="1" hangingPunct="1"/>
            <a:r>
              <a:rPr lang="en-US" altLang="en-US" sz="2800"/>
              <a:t>B.  Do you know how to calculate real returns?</a:t>
            </a:r>
          </a:p>
          <a:p>
            <a:pPr marL="609600" indent="-609600" algn="l" eaLnBrk="1" hangingPunct="1"/>
            <a:r>
              <a:rPr lang="en-US" altLang="en-US" sz="2800"/>
              <a:t>C. Can you solve problems relating to Annuities, Future Value of an annuity, and Present Value of an annuity?</a:t>
            </a:r>
          </a:p>
          <a:p>
            <a:pPr marL="609600" indent="-609600" algn="l" eaLnBrk="1" hangingPunct="1"/>
            <a:r>
              <a:rPr lang="en-US" altLang="en-US" sz="2800"/>
              <a:t>D. Do you know how to solve problems relating to amortized loans?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8899">
                                            <p:txEl>
                                              <p:pRg st="0" end="0"/>
                                            </p:txEl>
                                          </p:spTgt>
                                        </p:tgtEl>
                                        <p:attrNameLst>
                                          <p:attrName>style.visibility</p:attrName>
                                        </p:attrNameLst>
                                      </p:cBhvr>
                                      <p:to>
                                        <p:strVal val="visible"/>
                                      </p:to>
                                    </p:set>
                                    <p:anim calcmode="lin" valueType="num">
                                      <p:cBhvr additive="base">
                                        <p:cTn id="7" dur="500" fill="hold"/>
                                        <p:tgtEl>
                                          <p:spTgt spid="2088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88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8899">
                                            <p:txEl>
                                              <p:pRg st="1" end="1"/>
                                            </p:txEl>
                                          </p:spTgt>
                                        </p:tgtEl>
                                        <p:attrNameLst>
                                          <p:attrName>style.visibility</p:attrName>
                                        </p:attrNameLst>
                                      </p:cBhvr>
                                      <p:to>
                                        <p:strVal val="visible"/>
                                      </p:to>
                                    </p:set>
                                    <p:anim calcmode="lin" valueType="num">
                                      <p:cBhvr additive="base">
                                        <p:cTn id="13" dur="500" fill="hold"/>
                                        <p:tgtEl>
                                          <p:spTgt spid="2088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88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8899">
                                            <p:txEl>
                                              <p:pRg st="2" end="2"/>
                                            </p:txEl>
                                          </p:spTgt>
                                        </p:tgtEl>
                                        <p:attrNameLst>
                                          <p:attrName>style.visibility</p:attrName>
                                        </p:attrNameLst>
                                      </p:cBhvr>
                                      <p:to>
                                        <p:strVal val="visible"/>
                                      </p:to>
                                    </p:set>
                                    <p:anim calcmode="lin" valueType="num">
                                      <p:cBhvr additive="base">
                                        <p:cTn id="19" dur="500" fill="hold"/>
                                        <p:tgtEl>
                                          <p:spTgt spid="20889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088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8899">
                                            <p:txEl>
                                              <p:pRg st="3" end="3"/>
                                            </p:txEl>
                                          </p:spTgt>
                                        </p:tgtEl>
                                        <p:attrNameLst>
                                          <p:attrName>style.visibility</p:attrName>
                                        </p:attrNameLst>
                                      </p:cBhvr>
                                      <p:to>
                                        <p:strVal val="visible"/>
                                      </p:to>
                                    </p:set>
                                    <p:anim calcmode="lin" valueType="num">
                                      <p:cBhvr additive="base">
                                        <p:cTn id="25" dur="500" fill="hold"/>
                                        <p:tgtEl>
                                          <p:spTgt spid="20889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889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899" grpId="0" build="p" bldLvl="3"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19A2B7EA-FB0B-48D5-BA32-75747EF7AB94}"/>
              </a:ext>
            </a:extLst>
          </p:cNvPr>
          <p:cNvSpPr>
            <a:spLocks noGrp="1" noChangeArrowheads="1"/>
          </p:cNvSpPr>
          <p:nvPr>
            <p:ph type="title"/>
          </p:nvPr>
        </p:nvSpPr>
        <p:spPr/>
        <p:txBody>
          <a:bodyPr/>
          <a:lstStyle/>
          <a:p>
            <a:pPr eaLnBrk="1" hangingPunct="1"/>
            <a:r>
              <a:rPr lang="en-US" altLang="en-US"/>
              <a:t>Case Study #1</a:t>
            </a:r>
          </a:p>
        </p:txBody>
      </p:sp>
      <p:sp>
        <p:nvSpPr>
          <p:cNvPr id="51203" name="Rectangle 3">
            <a:extLst>
              <a:ext uri="{FF2B5EF4-FFF2-40B4-BE49-F238E27FC236}">
                <a16:creationId xmlns:a16="http://schemas.microsoft.com/office/drawing/2014/main" id="{BC64130A-D569-4909-A3DB-DB6D380E09A5}"/>
              </a:ext>
            </a:extLst>
          </p:cNvPr>
          <p:cNvSpPr>
            <a:spLocks noGrp="1" noChangeArrowheads="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sz="2400"/>
              <a:t>Data</a:t>
            </a:r>
          </a:p>
          <a:p>
            <a:pPr eaLnBrk="1" hangingPunct="1"/>
            <a:r>
              <a:rPr lang="en-US" altLang="en-US" sz="2400"/>
              <a:t>Lee is thirty-five years old and makes a $4,000 payment </a:t>
            </a:r>
            <a:r>
              <a:rPr lang="en-US" altLang="en-US" sz="2400" i="1"/>
              <a:t>every year</a:t>
            </a:r>
            <a:r>
              <a:rPr lang="en-US" altLang="en-US" sz="2400"/>
              <a:t> into a Roth Individual Retirement Account (IRA) (this is an annuity) for thirty years. </a:t>
            </a:r>
          </a:p>
          <a:p>
            <a:pPr eaLnBrk="1" hangingPunct="1">
              <a:buFont typeface="Wingdings" panose="05000000000000000000" pitchFamily="2" charset="2"/>
              <a:buNone/>
            </a:pPr>
            <a:r>
              <a:rPr lang="en-US" altLang="en-US" sz="2400"/>
              <a:t>Calculations</a:t>
            </a:r>
          </a:p>
          <a:p>
            <a:pPr eaLnBrk="1" hangingPunct="1"/>
            <a:r>
              <a:rPr lang="en-US" altLang="en-US" sz="2400"/>
              <a:t>Assuming the discount, or interest, rate Lee will earn is 6%, what will be the value of his Roth IRA investment when he retires in </a:t>
            </a:r>
            <a:r>
              <a:rPr lang="en-US" altLang="en-US" sz="2400" i="1"/>
              <a:t>30 years</a:t>
            </a:r>
            <a:r>
              <a:rPr lang="en-US" altLang="en-US" sz="2400"/>
              <a:t> (this is future value)? </a:t>
            </a:r>
          </a:p>
          <a:p>
            <a:pPr eaLnBrk="1" hangingPunct="1">
              <a:buFont typeface="Wingdings" panose="05000000000000000000" pitchFamily="2" charset="2"/>
              <a:buNone/>
            </a:pPr>
            <a:r>
              <a:rPr lang="en-US" altLang="en-US" sz="2400"/>
              <a:t>	Note:  The math formula is a bit tricky. The formula is:</a:t>
            </a:r>
          </a:p>
          <a:p>
            <a:pPr eaLnBrk="1" hangingPunct="1">
              <a:buFont typeface="Wingdings" panose="05000000000000000000" pitchFamily="2" charset="2"/>
              <a:buNone/>
            </a:pPr>
            <a:r>
              <a:rPr lang="en-US" altLang="en-US" sz="2400"/>
              <a:t>		 FVn = Payment * (FVIFAi,n) </a:t>
            </a:r>
            <a:endParaRPr lang="en-US" altLang="en-US" sz="2400" b="1"/>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10DBF16D-083A-4FA7-AE51-E2D7B365678C}"/>
              </a:ext>
            </a:extLst>
          </p:cNvPr>
          <p:cNvSpPr>
            <a:spLocks noGrp="1" noChangeArrowheads="1"/>
          </p:cNvSpPr>
          <p:nvPr>
            <p:ph type="title"/>
          </p:nvPr>
        </p:nvSpPr>
        <p:spPr/>
        <p:txBody>
          <a:bodyPr/>
          <a:lstStyle/>
          <a:p>
            <a:pPr eaLnBrk="1" hangingPunct="1"/>
            <a:r>
              <a:rPr lang="en-US" altLang="en-US"/>
              <a:t>Case Study #1 Answers</a:t>
            </a:r>
          </a:p>
        </p:txBody>
      </p:sp>
      <p:sp>
        <p:nvSpPr>
          <p:cNvPr id="52227" name="Rectangle 3">
            <a:extLst>
              <a:ext uri="{FF2B5EF4-FFF2-40B4-BE49-F238E27FC236}">
                <a16:creationId xmlns:a16="http://schemas.microsoft.com/office/drawing/2014/main" id="{AAFCAB6B-1A13-4074-8AFE-7CB7EF14758E}"/>
              </a:ext>
            </a:extLst>
          </p:cNvPr>
          <p:cNvSpPr>
            <a:spLocks noGrp="1" noChangeArrowheads="1"/>
          </p:cNvSpPr>
          <p:nvPr>
            <p:ph idx="1"/>
          </p:nvPr>
        </p:nvSpPr>
        <p:spPr>
          <a:xfrm>
            <a:off x="933450" y="1638300"/>
            <a:ext cx="7315200" cy="5219700"/>
          </a:xfrm>
        </p:spPr>
        <p:txBody>
          <a:bodyPr/>
          <a:lstStyle/>
          <a:p>
            <a:pPr eaLnBrk="1" hangingPunct="1"/>
            <a:r>
              <a:rPr lang="en-US" altLang="en-US" sz="2400"/>
              <a:t>There are two ways for Lee to solve the problem.  Using the math formula, the problem is solved:</a:t>
            </a:r>
          </a:p>
          <a:p>
            <a:pPr eaLnBrk="1" hangingPunct="1"/>
            <a:r>
              <a:rPr lang="en-US" altLang="en-US" sz="2400"/>
              <a:t>FV</a:t>
            </a:r>
            <a:r>
              <a:rPr lang="en-US" altLang="en-US" sz="2400" baseline="-25000"/>
              <a:t>n,i</a:t>
            </a:r>
            <a:r>
              <a:rPr lang="en-US" altLang="en-US" sz="2400"/>
              <a:t> = Payment * [(1 + i)</a:t>
            </a:r>
            <a:r>
              <a:rPr lang="en-US" altLang="en-US" sz="2400" baseline="30000"/>
              <a:t>n</a:t>
            </a:r>
            <a:r>
              <a:rPr lang="en-US" altLang="en-US" sz="2400"/>
              <a:t> –1] /i = FV = $4,000 * [(1.06)30 –1]/.06 = $316,232.74</a:t>
            </a:r>
          </a:p>
          <a:p>
            <a:pPr eaLnBrk="1" hangingPunct="1"/>
            <a:r>
              <a:rPr lang="en-US" altLang="en-US" sz="2400"/>
              <a:t>Using a financial calculator, clear the calculator’s memory and solve the problem this way:</a:t>
            </a:r>
          </a:p>
          <a:p>
            <a:pPr eaLnBrk="1" hangingPunct="1"/>
            <a:r>
              <a:rPr lang="en-US" altLang="en-US" sz="2400"/>
              <a:t>	1 = P/Y (payments per year)</a:t>
            </a:r>
          </a:p>
          <a:p>
            <a:pPr eaLnBrk="1" hangingPunct="1"/>
            <a:r>
              <a:rPr lang="en-US" altLang="en-US" sz="2400"/>
              <a:t>	4,000 = PMT (payment)</a:t>
            </a:r>
          </a:p>
          <a:p>
            <a:pPr eaLnBrk="1" hangingPunct="1"/>
            <a:r>
              <a:rPr lang="en-US" altLang="en-US" sz="2400"/>
              <a:t>	6 = I (interest rate)</a:t>
            </a:r>
          </a:p>
          <a:p>
            <a:pPr eaLnBrk="1" hangingPunct="1"/>
            <a:r>
              <a:rPr lang="en-US" altLang="en-US" sz="2400"/>
              <a:t>	30 = N (number of years)</a:t>
            </a:r>
          </a:p>
          <a:p>
            <a:pPr eaLnBrk="1" hangingPunct="1"/>
            <a:r>
              <a:rPr lang="en-US" altLang="en-US" sz="2400"/>
              <a:t>	Solve for FV = $316,232.74</a:t>
            </a:r>
            <a:endParaRPr lang="en-US" altLang="en-US" sz="2400" b="1"/>
          </a:p>
        </p:txBody>
      </p:sp>
      <p:pic>
        <p:nvPicPr>
          <p:cNvPr id="52228" name="Picture 1">
            <a:extLst>
              <a:ext uri="{FF2B5EF4-FFF2-40B4-BE49-F238E27FC236}">
                <a16:creationId xmlns:a16="http://schemas.microsoft.com/office/drawing/2014/main" id="{9433CCAC-1047-4C61-8EAA-930A124CE7E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3825875"/>
            <a:ext cx="2609850" cy="290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3A7C150E-4ECE-4AEB-AD09-E4607639DD13}"/>
              </a:ext>
            </a:extLst>
          </p:cNvPr>
          <p:cNvSpPr>
            <a:spLocks noGrp="1" noChangeArrowheads="1"/>
          </p:cNvSpPr>
          <p:nvPr>
            <p:ph type="title"/>
          </p:nvPr>
        </p:nvSpPr>
        <p:spPr/>
        <p:txBody>
          <a:bodyPr/>
          <a:lstStyle/>
          <a:p>
            <a:pPr eaLnBrk="1" hangingPunct="1"/>
            <a:r>
              <a:rPr lang="en-US" altLang="en-US"/>
              <a:t>Inflation</a:t>
            </a:r>
            <a:r>
              <a:rPr lang="en-US" altLang="en-US" sz="3200"/>
              <a:t> </a:t>
            </a:r>
            <a:r>
              <a:rPr lang="en-US" altLang="en-US" sz="2400"/>
              <a:t>(continued)</a:t>
            </a:r>
          </a:p>
        </p:txBody>
      </p:sp>
      <p:sp>
        <p:nvSpPr>
          <p:cNvPr id="189443" name="Rectangle 3">
            <a:extLst>
              <a:ext uri="{FF2B5EF4-FFF2-40B4-BE49-F238E27FC236}">
                <a16:creationId xmlns:a16="http://schemas.microsoft.com/office/drawing/2014/main" id="{70AAC892-98AB-42F8-9D34-547DDC5233DB}"/>
              </a:ext>
            </a:extLst>
          </p:cNvPr>
          <p:cNvSpPr>
            <a:spLocks noGrp="1" noChangeArrowheads="1"/>
          </p:cNvSpPr>
          <p:nvPr>
            <p:ph idx="1"/>
          </p:nvPr>
        </p:nvSpPr>
        <p:spPr>
          <a:xfrm>
            <a:off x="928688" y="1608138"/>
            <a:ext cx="7286625" cy="4419600"/>
          </a:xfrm>
        </p:spPr>
        <p:txBody>
          <a:bodyPr/>
          <a:lstStyle/>
          <a:p>
            <a:pPr eaLnBrk="1" hangingPunct="1"/>
            <a:r>
              <a:rPr lang="en-US" altLang="en-US"/>
              <a:t>What is the impact of inflation on investing?</a:t>
            </a:r>
          </a:p>
          <a:p>
            <a:pPr lvl="1" eaLnBrk="1" hangingPunct="1"/>
            <a:r>
              <a:rPr lang="en-US" altLang="en-US"/>
              <a:t>Inflation has a negative impact on your investments</a:t>
            </a:r>
          </a:p>
          <a:p>
            <a:pPr lvl="2" eaLnBrk="1" hangingPunct="1"/>
            <a:r>
              <a:rPr lang="en-US" altLang="en-US"/>
              <a:t>You have the same amount of money but your money can buy less</a:t>
            </a:r>
          </a:p>
          <a:p>
            <a:pPr lvl="3" eaLnBrk="1" hangingPunct="1"/>
            <a:r>
              <a:rPr lang="en-US" altLang="en-US"/>
              <a:t>Inflation forces us to save more, because our dollars will be worth less in the future.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grpId="0" nodeType="clickEffect">
                                  <p:stCondLst>
                                    <p:cond delay="0"/>
                                  </p:stCondLst>
                                  <p:childTnLst>
                                    <p:set>
                                      <p:cBhvr>
                                        <p:cTn id="6" dur="1" fill="hold">
                                          <p:stCondLst>
                                            <p:cond delay="0"/>
                                          </p:stCondLst>
                                        </p:cTn>
                                        <p:tgtEl>
                                          <p:spTgt spid="189443">
                                            <p:txEl>
                                              <p:pRg st="0" end="0"/>
                                            </p:txEl>
                                          </p:spTgt>
                                        </p:tgtEl>
                                        <p:attrNameLst>
                                          <p:attrName>style.visibility</p:attrName>
                                        </p:attrNameLst>
                                      </p:cBhvr>
                                      <p:to>
                                        <p:strVal val="visible"/>
                                      </p:to>
                                    </p:set>
                                    <p:anim calcmode="lin" valueType="num">
                                      <p:cBhvr additive="base">
                                        <p:cTn id="7" dur="500" fill="hold"/>
                                        <p:tgtEl>
                                          <p:spTgt spid="18944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8944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189443">
                                            <p:txEl>
                                              <p:pRg st="1" end="1"/>
                                            </p:txEl>
                                          </p:spTgt>
                                        </p:tgtEl>
                                        <p:attrNameLst>
                                          <p:attrName>style.visibility</p:attrName>
                                        </p:attrNameLst>
                                      </p:cBhvr>
                                      <p:to>
                                        <p:strVal val="visible"/>
                                      </p:to>
                                    </p:set>
                                    <p:anim calcmode="lin" valueType="num">
                                      <p:cBhvr additive="base">
                                        <p:cTn id="13" dur="500" fill="hold"/>
                                        <p:tgtEl>
                                          <p:spTgt spid="18944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8944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3" fill="hold" grpId="0" nodeType="clickEffect">
                                  <p:stCondLst>
                                    <p:cond delay="0"/>
                                  </p:stCondLst>
                                  <p:childTnLst>
                                    <p:set>
                                      <p:cBhvr>
                                        <p:cTn id="18" dur="1" fill="hold">
                                          <p:stCondLst>
                                            <p:cond delay="0"/>
                                          </p:stCondLst>
                                        </p:cTn>
                                        <p:tgtEl>
                                          <p:spTgt spid="189443">
                                            <p:txEl>
                                              <p:pRg st="2" end="2"/>
                                            </p:txEl>
                                          </p:spTgt>
                                        </p:tgtEl>
                                        <p:attrNameLst>
                                          <p:attrName>style.visibility</p:attrName>
                                        </p:attrNameLst>
                                      </p:cBhvr>
                                      <p:to>
                                        <p:strVal val="visible"/>
                                      </p:to>
                                    </p:set>
                                    <p:anim calcmode="lin" valueType="num">
                                      <p:cBhvr additive="base">
                                        <p:cTn id="19" dur="500" fill="hold"/>
                                        <p:tgtEl>
                                          <p:spTgt spid="18944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8944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3" fill="hold" grpId="0" nodeType="clickEffect">
                                  <p:stCondLst>
                                    <p:cond delay="0"/>
                                  </p:stCondLst>
                                  <p:childTnLst>
                                    <p:set>
                                      <p:cBhvr>
                                        <p:cTn id="24" dur="1" fill="hold">
                                          <p:stCondLst>
                                            <p:cond delay="0"/>
                                          </p:stCondLst>
                                        </p:cTn>
                                        <p:tgtEl>
                                          <p:spTgt spid="189443">
                                            <p:txEl>
                                              <p:pRg st="3" end="3"/>
                                            </p:txEl>
                                          </p:spTgt>
                                        </p:tgtEl>
                                        <p:attrNameLst>
                                          <p:attrName>style.visibility</p:attrName>
                                        </p:attrNameLst>
                                      </p:cBhvr>
                                      <p:to>
                                        <p:strVal val="visible"/>
                                      </p:to>
                                    </p:set>
                                    <p:anim calcmode="lin" valueType="num">
                                      <p:cBhvr additive="base">
                                        <p:cTn id="25" dur="500" fill="hold"/>
                                        <p:tgtEl>
                                          <p:spTgt spid="18944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89443">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3" grpId="0" build="p" bldLvl="4"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a:extLst>
              <a:ext uri="{FF2B5EF4-FFF2-40B4-BE49-F238E27FC236}">
                <a16:creationId xmlns:a16="http://schemas.microsoft.com/office/drawing/2014/main" id="{0215E601-14F3-4231-8600-7F707291B858}"/>
              </a:ext>
            </a:extLst>
          </p:cNvPr>
          <p:cNvSpPr>
            <a:spLocks noGrp="1" noChangeArrowheads="1"/>
          </p:cNvSpPr>
          <p:nvPr>
            <p:ph type="title"/>
          </p:nvPr>
        </p:nvSpPr>
        <p:spPr/>
        <p:txBody>
          <a:bodyPr/>
          <a:lstStyle/>
          <a:p>
            <a:pPr eaLnBrk="1" hangingPunct="1"/>
            <a:r>
              <a:rPr lang="en-US" altLang="en-US"/>
              <a:t>Case Study #2</a:t>
            </a:r>
          </a:p>
        </p:txBody>
      </p:sp>
      <p:sp>
        <p:nvSpPr>
          <p:cNvPr id="53251" name="Rectangle 3">
            <a:extLst>
              <a:ext uri="{FF2B5EF4-FFF2-40B4-BE49-F238E27FC236}">
                <a16:creationId xmlns:a16="http://schemas.microsoft.com/office/drawing/2014/main" id="{D40B037D-8957-4357-A966-2630C18513A9}"/>
              </a:ext>
            </a:extLst>
          </p:cNvPr>
          <p:cNvSpPr>
            <a:spLocks noGrp="1" noChangeArrowheads="1"/>
          </p:cNvSpPr>
          <p:nvPr>
            <p:ph idx="1"/>
          </p:nvPr>
        </p:nvSpPr>
        <p:spPr>
          <a:xfrm>
            <a:off x="928688" y="1608138"/>
            <a:ext cx="7286625" cy="4419600"/>
          </a:xfrm>
        </p:spPr>
        <p:txBody>
          <a:bodyPr/>
          <a:lstStyle/>
          <a:p>
            <a:pPr eaLnBrk="1" hangingPunct="1">
              <a:lnSpc>
                <a:spcPct val="90000"/>
              </a:lnSpc>
              <a:buFont typeface="Wingdings" panose="05000000000000000000" pitchFamily="2" charset="2"/>
              <a:buNone/>
            </a:pPr>
            <a:r>
              <a:rPr lang="en-US" altLang="en-US"/>
              <a:t>Data</a:t>
            </a:r>
          </a:p>
          <a:p>
            <a:pPr eaLnBrk="1" hangingPunct="1">
              <a:lnSpc>
                <a:spcPct val="90000"/>
              </a:lnSpc>
            </a:pPr>
            <a:r>
              <a:rPr lang="en-US" altLang="en-US"/>
              <a:t>Janice will make a </a:t>
            </a:r>
            <a:r>
              <a:rPr lang="en-US" altLang="en-US" i="1"/>
              <a:t>yearly</a:t>
            </a:r>
            <a:r>
              <a:rPr lang="en-US" altLang="en-US"/>
              <a:t> $2,000 payment (this is an annuity) for forty years into a traditional IRA account. </a:t>
            </a:r>
          </a:p>
          <a:p>
            <a:pPr eaLnBrk="1" hangingPunct="1">
              <a:lnSpc>
                <a:spcPct val="90000"/>
              </a:lnSpc>
              <a:buFont typeface="Wingdings" panose="05000000000000000000" pitchFamily="2" charset="2"/>
              <a:buNone/>
            </a:pPr>
            <a:r>
              <a:rPr lang="en-US" altLang="en-US"/>
              <a:t>Calculations</a:t>
            </a:r>
          </a:p>
          <a:p>
            <a:pPr eaLnBrk="1" hangingPunct="1">
              <a:lnSpc>
                <a:spcPct val="90000"/>
              </a:lnSpc>
            </a:pPr>
            <a:r>
              <a:rPr lang="en-US" altLang="en-US"/>
              <a:t>Given that the discount, or interest, rate is 6 percent, what is the </a:t>
            </a:r>
            <a:r>
              <a:rPr lang="en-US" altLang="en-US" i="1"/>
              <a:t>current value</a:t>
            </a:r>
            <a:r>
              <a:rPr lang="en-US" altLang="en-US"/>
              <a:t> (that is, the present value) of Janice’s investment in today’s dollars? The math formula is: 	</a:t>
            </a:r>
          </a:p>
          <a:p>
            <a:pPr eaLnBrk="1" hangingPunct="1">
              <a:lnSpc>
                <a:spcPct val="90000"/>
              </a:lnSpc>
              <a:buFont typeface="Wingdings" panose="05000000000000000000" pitchFamily="2" charset="2"/>
              <a:buNone/>
            </a:pPr>
            <a:r>
              <a:rPr lang="en-US" altLang="en-US"/>
              <a:t>	PV</a:t>
            </a:r>
            <a:r>
              <a:rPr lang="en-US" altLang="en-US" baseline="-25000"/>
              <a:t>n,i</a:t>
            </a:r>
            <a:r>
              <a:rPr lang="en-US" altLang="en-US"/>
              <a:t> = Payment * (PVIFA</a:t>
            </a:r>
            <a:r>
              <a:rPr lang="en-US" altLang="en-US" baseline="-25000"/>
              <a:t>n,i</a:t>
            </a:r>
            <a:r>
              <a:rPr lang="en-US" altLang="en-US"/>
              <a:t>)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D193AD04-6562-49AC-A3BA-E5368AFC95F7}"/>
              </a:ext>
            </a:extLst>
          </p:cNvPr>
          <p:cNvSpPr>
            <a:spLocks noGrp="1" noChangeArrowheads="1"/>
          </p:cNvSpPr>
          <p:nvPr>
            <p:ph type="title"/>
          </p:nvPr>
        </p:nvSpPr>
        <p:spPr/>
        <p:txBody>
          <a:bodyPr/>
          <a:lstStyle/>
          <a:p>
            <a:pPr eaLnBrk="1" hangingPunct="1"/>
            <a:r>
              <a:rPr lang="en-US" altLang="en-US"/>
              <a:t>Case Study #2 Answer</a:t>
            </a:r>
          </a:p>
        </p:txBody>
      </p:sp>
      <p:sp>
        <p:nvSpPr>
          <p:cNvPr id="54275" name="Rectangle 3">
            <a:extLst>
              <a:ext uri="{FF2B5EF4-FFF2-40B4-BE49-F238E27FC236}">
                <a16:creationId xmlns:a16="http://schemas.microsoft.com/office/drawing/2014/main" id="{7B5C1F0D-BA5C-4922-8052-F2BB07B97A57}"/>
              </a:ext>
            </a:extLst>
          </p:cNvPr>
          <p:cNvSpPr>
            <a:spLocks noGrp="1" noChangeArrowheads="1"/>
          </p:cNvSpPr>
          <p:nvPr>
            <p:ph idx="1"/>
          </p:nvPr>
        </p:nvSpPr>
        <p:spPr>
          <a:xfrm>
            <a:off x="933450" y="1638300"/>
            <a:ext cx="7315200" cy="4914900"/>
          </a:xfrm>
        </p:spPr>
        <p:txBody>
          <a:bodyPr/>
          <a:lstStyle/>
          <a:p>
            <a:pPr eaLnBrk="1" hangingPunct="1"/>
            <a:r>
              <a:rPr lang="en-US" altLang="en-US" sz="2400"/>
              <a:t>Using the math formula, the calculation is:</a:t>
            </a:r>
          </a:p>
          <a:p>
            <a:pPr eaLnBrk="1" hangingPunct="1"/>
            <a:r>
              <a:rPr lang="en-US" altLang="en-US" sz="2400"/>
              <a:t>PV</a:t>
            </a:r>
            <a:r>
              <a:rPr lang="en-US" altLang="en-US" sz="2400" baseline="-25000"/>
              <a:t>n,i</a:t>
            </a:r>
            <a:r>
              <a:rPr lang="en-US" altLang="en-US" sz="2400"/>
              <a:t> = Payment * [ 1–( 1/(1 + i)</a:t>
            </a:r>
            <a:r>
              <a:rPr lang="en-US" altLang="en-US" sz="2400" baseline="30000"/>
              <a:t>n</a:t>
            </a:r>
            <a:r>
              <a:rPr lang="en-US" altLang="en-US" sz="2400"/>
              <a:t> )]/i = PV = 2,000 * [1–(1/(1.06)40] /.06 = $30,092.59 </a:t>
            </a:r>
          </a:p>
          <a:p>
            <a:pPr eaLnBrk="1" hangingPunct="1"/>
            <a:r>
              <a:rPr lang="en-US" altLang="en-US" sz="2400"/>
              <a:t>Using the financial calculator, the calculation is:</a:t>
            </a:r>
          </a:p>
          <a:p>
            <a:pPr eaLnBrk="1" hangingPunct="1"/>
            <a:r>
              <a:rPr lang="en-US" altLang="en-US" sz="2400"/>
              <a:t>Clear memories and use the following:</a:t>
            </a:r>
          </a:p>
          <a:p>
            <a:pPr eaLnBrk="1" hangingPunct="1"/>
            <a:r>
              <a:rPr lang="en-US" altLang="en-US" sz="2400"/>
              <a:t>	1 = P/Y (payments per year)</a:t>
            </a:r>
          </a:p>
          <a:p>
            <a:pPr eaLnBrk="1" hangingPunct="1"/>
            <a:r>
              <a:rPr lang="en-US" altLang="en-US" sz="2400"/>
              <a:t>	2,000 = PMT (payment)</a:t>
            </a:r>
          </a:p>
          <a:p>
            <a:pPr eaLnBrk="1" hangingPunct="1"/>
            <a:r>
              <a:rPr lang="en-US" altLang="en-US" sz="2400"/>
              <a:t>	6 = I (interest rate)</a:t>
            </a:r>
          </a:p>
          <a:p>
            <a:pPr eaLnBrk="1" hangingPunct="1"/>
            <a:r>
              <a:rPr lang="en-US" altLang="en-US" sz="2400"/>
              <a:t>	40 = N (number of years)</a:t>
            </a:r>
          </a:p>
          <a:p>
            <a:pPr eaLnBrk="1" hangingPunct="1"/>
            <a:r>
              <a:rPr lang="en-US" altLang="en-US" sz="2400"/>
              <a:t>	Solve for PV = $30,092.59</a:t>
            </a:r>
          </a:p>
        </p:txBody>
      </p:sp>
      <p:pic>
        <p:nvPicPr>
          <p:cNvPr id="54276" name="Picture 1">
            <a:extLst>
              <a:ext uri="{FF2B5EF4-FFF2-40B4-BE49-F238E27FC236}">
                <a16:creationId xmlns:a16="http://schemas.microsoft.com/office/drawing/2014/main" id="{4A11EB16-5237-40D1-95F2-32283BDCDCF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3416300"/>
            <a:ext cx="3009900" cy="340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9406C8AC-5CA0-4EDF-9612-9C873E033450}"/>
              </a:ext>
            </a:extLst>
          </p:cNvPr>
          <p:cNvSpPr>
            <a:spLocks noGrp="1" noChangeArrowheads="1"/>
          </p:cNvSpPr>
          <p:nvPr>
            <p:ph type="title"/>
          </p:nvPr>
        </p:nvSpPr>
        <p:spPr/>
        <p:txBody>
          <a:bodyPr/>
          <a:lstStyle/>
          <a:p>
            <a:pPr eaLnBrk="1" hangingPunct="1"/>
            <a:r>
              <a:rPr lang="en-US" altLang="en-US"/>
              <a:t>Case Study #3</a:t>
            </a:r>
          </a:p>
        </p:txBody>
      </p:sp>
      <p:sp>
        <p:nvSpPr>
          <p:cNvPr id="55299" name="Rectangle 3">
            <a:extLst>
              <a:ext uri="{FF2B5EF4-FFF2-40B4-BE49-F238E27FC236}">
                <a16:creationId xmlns:a16="http://schemas.microsoft.com/office/drawing/2014/main" id="{F90B04BE-5EA3-46AF-8819-E846DF51EFD3}"/>
              </a:ext>
            </a:extLst>
          </p:cNvPr>
          <p:cNvSpPr>
            <a:spLocks noGrp="1" noChangeArrowheads="1"/>
          </p:cNvSpPr>
          <p:nvPr>
            <p:ph idx="1"/>
          </p:nvPr>
        </p:nvSpPr>
        <p:spPr>
          <a:xfrm>
            <a:off x="928688" y="1608138"/>
            <a:ext cx="7286625" cy="4419600"/>
          </a:xfrm>
        </p:spPr>
        <p:txBody>
          <a:bodyPr/>
          <a:lstStyle/>
          <a:p>
            <a:pPr eaLnBrk="1" hangingPunct="1">
              <a:lnSpc>
                <a:spcPct val="90000"/>
              </a:lnSpc>
              <a:buFont typeface="Wingdings" panose="05000000000000000000" pitchFamily="2" charset="2"/>
              <a:buNone/>
            </a:pPr>
            <a:r>
              <a:rPr lang="en-US" altLang="en-US"/>
              <a:t>Data</a:t>
            </a:r>
          </a:p>
          <a:p>
            <a:pPr eaLnBrk="1" hangingPunct="1">
              <a:lnSpc>
                <a:spcPct val="90000"/>
              </a:lnSpc>
            </a:pPr>
            <a:r>
              <a:rPr lang="en-US" altLang="en-US"/>
              <a:t>Brady wants to</a:t>
            </a:r>
            <a:r>
              <a:rPr lang="en-US" altLang="en-US" b="1"/>
              <a:t> </a:t>
            </a:r>
            <a:r>
              <a:rPr lang="en-US" altLang="en-US"/>
              <a:t>borrow $20,000 dollars for a new car at 13 percent interest. </a:t>
            </a:r>
          </a:p>
          <a:p>
            <a:pPr eaLnBrk="1" hangingPunct="1">
              <a:lnSpc>
                <a:spcPct val="90000"/>
              </a:lnSpc>
              <a:buFont typeface="Wingdings" panose="05000000000000000000" pitchFamily="2" charset="2"/>
              <a:buNone/>
            </a:pPr>
            <a:r>
              <a:rPr lang="en-US" altLang="en-US"/>
              <a:t>Calculations</a:t>
            </a:r>
          </a:p>
          <a:p>
            <a:pPr eaLnBrk="1" hangingPunct="1">
              <a:lnSpc>
                <a:spcPct val="90000"/>
              </a:lnSpc>
            </a:pPr>
            <a:r>
              <a:rPr lang="en-US" altLang="en-US"/>
              <a:t>He wants to repay the loan in five </a:t>
            </a:r>
            <a:r>
              <a:rPr lang="en-US" altLang="en-US" i="1"/>
              <a:t>annual</a:t>
            </a:r>
            <a:r>
              <a:rPr lang="en-US" altLang="en-US" i="1" u="sng"/>
              <a:t> </a:t>
            </a:r>
            <a:r>
              <a:rPr lang="en-US" altLang="en-US"/>
              <a:t>payments (this is an annuity).  How much will he have to pay </a:t>
            </a:r>
            <a:r>
              <a:rPr lang="en-US" altLang="en-US" i="1"/>
              <a:t>each year</a:t>
            </a:r>
            <a:r>
              <a:rPr lang="en-US" altLang="en-US"/>
              <a:t> (this indicates present value)? The math formula is the formula that was used in the previous problem, i.e.:</a:t>
            </a:r>
          </a:p>
          <a:p>
            <a:pPr eaLnBrk="1" hangingPunct="1">
              <a:lnSpc>
                <a:spcPct val="90000"/>
              </a:lnSpc>
            </a:pPr>
            <a:r>
              <a:rPr lang="en-US" altLang="en-US"/>
              <a:t>	PV</a:t>
            </a:r>
            <a:r>
              <a:rPr lang="en-US" altLang="en-US" baseline="-25000"/>
              <a:t>n</a:t>
            </a:r>
            <a:r>
              <a:rPr lang="en-US" altLang="en-US"/>
              <a:t> = Payment * (PVIFA</a:t>
            </a:r>
            <a:r>
              <a:rPr lang="en-US" altLang="en-US" baseline="-25000"/>
              <a:t>i,n</a:t>
            </a:r>
            <a:r>
              <a:rPr lang="en-US" altLang="en-US"/>
              <a:t>)</a:t>
            </a:r>
            <a:endParaRPr lang="en-US" altLang="en-US" b="1"/>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669F1B3B-11FD-4046-A419-62790B4647DD}"/>
              </a:ext>
            </a:extLst>
          </p:cNvPr>
          <p:cNvSpPr>
            <a:spLocks noGrp="1" noChangeArrowheads="1"/>
          </p:cNvSpPr>
          <p:nvPr>
            <p:ph type="title"/>
          </p:nvPr>
        </p:nvSpPr>
        <p:spPr/>
        <p:txBody>
          <a:bodyPr/>
          <a:lstStyle/>
          <a:p>
            <a:pPr eaLnBrk="1" hangingPunct="1"/>
            <a:r>
              <a:rPr lang="en-US" altLang="en-US"/>
              <a:t>Case Study #3 Answer</a:t>
            </a:r>
          </a:p>
        </p:txBody>
      </p:sp>
      <p:sp>
        <p:nvSpPr>
          <p:cNvPr id="56323" name="Rectangle 3">
            <a:extLst>
              <a:ext uri="{FF2B5EF4-FFF2-40B4-BE49-F238E27FC236}">
                <a16:creationId xmlns:a16="http://schemas.microsoft.com/office/drawing/2014/main" id="{FE9C37EF-AA3A-44E9-9AFE-7FE8A7C2459D}"/>
              </a:ext>
            </a:extLst>
          </p:cNvPr>
          <p:cNvSpPr>
            <a:spLocks noGrp="1" noChangeArrowheads="1"/>
          </p:cNvSpPr>
          <p:nvPr>
            <p:ph idx="1"/>
          </p:nvPr>
        </p:nvSpPr>
        <p:spPr>
          <a:xfrm>
            <a:off x="928688" y="1608138"/>
            <a:ext cx="7286625" cy="4419600"/>
          </a:xfrm>
        </p:spPr>
        <p:txBody>
          <a:bodyPr/>
          <a:lstStyle/>
          <a:p>
            <a:pPr eaLnBrk="1" hangingPunct="1">
              <a:lnSpc>
                <a:spcPct val="90000"/>
              </a:lnSpc>
            </a:pPr>
            <a:r>
              <a:rPr lang="en-US" altLang="en-US" sz="2400"/>
              <a:t>Using the math formula, put Brady’s borrowed amount into the equation and solve for your payment. PV</a:t>
            </a:r>
            <a:r>
              <a:rPr lang="en-US" altLang="en-US" sz="2400" baseline="-25000"/>
              <a:t>i,n</a:t>
            </a:r>
            <a:r>
              <a:rPr lang="en-US" altLang="en-US" sz="2400"/>
              <a:t> = Payment * [ 1–( 1/(1 + i)</a:t>
            </a:r>
            <a:r>
              <a:rPr lang="en-US" altLang="en-US" sz="2400" baseline="30000"/>
              <a:t>n</a:t>
            </a:r>
            <a:r>
              <a:rPr lang="en-US" altLang="en-US" sz="2400"/>
              <a:t> )]/i = PV = $20,000 = Payment * [1–(1/(1.13)5] /.13 = $5,686.29 per year.</a:t>
            </a:r>
          </a:p>
          <a:p>
            <a:pPr eaLnBrk="1" hangingPunct="1">
              <a:lnSpc>
                <a:spcPct val="90000"/>
              </a:lnSpc>
            </a:pPr>
            <a:r>
              <a:rPr lang="en-US" altLang="en-US" sz="2400"/>
              <a:t>Using a financial calculator, clear the calculator’s memory and use the following:</a:t>
            </a:r>
          </a:p>
          <a:p>
            <a:pPr eaLnBrk="1" hangingPunct="1">
              <a:lnSpc>
                <a:spcPct val="90000"/>
              </a:lnSpc>
            </a:pPr>
            <a:r>
              <a:rPr lang="en-US" altLang="en-US" sz="2400"/>
              <a:t>	1 = P/Y (payments per year)</a:t>
            </a:r>
          </a:p>
          <a:p>
            <a:pPr eaLnBrk="1" hangingPunct="1">
              <a:lnSpc>
                <a:spcPct val="90000"/>
              </a:lnSpc>
            </a:pPr>
            <a:r>
              <a:rPr lang="en-US" altLang="en-US" sz="2400"/>
              <a:t>	20000 = PV 	</a:t>
            </a:r>
          </a:p>
          <a:p>
            <a:pPr eaLnBrk="1" hangingPunct="1">
              <a:lnSpc>
                <a:spcPct val="90000"/>
              </a:lnSpc>
            </a:pPr>
            <a:r>
              <a:rPr lang="en-US" altLang="en-US" sz="2400"/>
              <a:t>	13 = I (interest rate)</a:t>
            </a:r>
          </a:p>
          <a:p>
            <a:pPr eaLnBrk="1" hangingPunct="1">
              <a:lnSpc>
                <a:spcPct val="90000"/>
              </a:lnSpc>
            </a:pPr>
            <a:r>
              <a:rPr lang="en-US" altLang="en-US" sz="2400"/>
              <a:t>	5 = N (number of years)</a:t>
            </a:r>
          </a:p>
          <a:p>
            <a:pPr eaLnBrk="1" hangingPunct="1">
              <a:lnSpc>
                <a:spcPct val="90000"/>
              </a:lnSpc>
            </a:pPr>
            <a:r>
              <a:rPr lang="en-US" altLang="en-US" sz="2400"/>
              <a:t>	Solve for PMT = $5,686.29</a:t>
            </a:r>
          </a:p>
        </p:txBody>
      </p:sp>
      <p:pic>
        <p:nvPicPr>
          <p:cNvPr id="56324" name="Picture 1">
            <a:extLst>
              <a:ext uri="{FF2B5EF4-FFF2-40B4-BE49-F238E27FC236}">
                <a16:creationId xmlns:a16="http://schemas.microsoft.com/office/drawing/2014/main" id="{0BEC0E33-CE81-43A9-95F2-FAA4442D086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3398838"/>
            <a:ext cx="3048000" cy="345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07539EA4-3B5F-4BCB-9D59-4C0C12EC251E}"/>
              </a:ext>
            </a:extLst>
          </p:cNvPr>
          <p:cNvSpPr>
            <a:spLocks noGrp="1" noChangeArrowheads="1"/>
          </p:cNvSpPr>
          <p:nvPr>
            <p:ph type="title"/>
          </p:nvPr>
        </p:nvSpPr>
        <p:spPr/>
        <p:txBody>
          <a:bodyPr/>
          <a:lstStyle/>
          <a:p>
            <a:pPr eaLnBrk="1" hangingPunct="1"/>
            <a:r>
              <a:rPr lang="en-US" altLang="en-US"/>
              <a:t>Case Study #4</a:t>
            </a:r>
          </a:p>
        </p:txBody>
      </p:sp>
      <p:sp>
        <p:nvSpPr>
          <p:cNvPr id="57347" name="Rectangle 3">
            <a:extLst>
              <a:ext uri="{FF2B5EF4-FFF2-40B4-BE49-F238E27FC236}">
                <a16:creationId xmlns:a16="http://schemas.microsoft.com/office/drawing/2014/main" id="{0939578F-DAC2-44C0-AF61-B695EFF96B9C}"/>
              </a:ext>
            </a:extLst>
          </p:cNvPr>
          <p:cNvSpPr>
            <a:spLocks noGrp="1" noChangeArrowheads="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a:t>Data</a:t>
            </a:r>
          </a:p>
          <a:p>
            <a:pPr eaLnBrk="1" hangingPunct="1"/>
            <a:r>
              <a:rPr lang="en-US" altLang="en-US"/>
              <a:t>Kaili has reviewed the impact of inflation in the late 1970s.  She reviewed one of her parent’s investments during that time period.  Inflation was 20 percent and her parent’s investment made a 30 percent return. </a:t>
            </a:r>
          </a:p>
          <a:p>
            <a:pPr eaLnBrk="1" hangingPunct="1">
              <a:buFont typeface="Wingdings" panose="05000000000000000000" pitchFamily="2" charset="2"/>
              <a:buNone/>
            </a:pPr>
            <a:r>
              <a:rPr lang="en-US" altLang="en-US"/>
              <a:t>Calculations</a:t>
            </a:r>
          </a:p>
          <a:p>
            <a:pPr eaLnBrk="1" hangingPunct="1"/>
            <a:r>
              <a:rPr lang="en-US" altLang="en-US"/>
              <a:t>What was her parent’s real return on this investment during that period?</a:t>
            </a:r>
            <a:endParaRPr lang="en-US" altLang="en-US" b="1"/>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a:extLst>
              <a:ext uri="{FF2B5EF4-FFF2-40B4-BE49-F238E27FC236}">
                <a16:creationId xmlns:a16="http://schemas.microsoft.com/office/drawing/2014/main" id="{EADB9FB1-28BB-4356-8DBA-1E7129D42126}"/>
              </a:ext>
            </a:extLst>
          </p:cNvPr>
          <p:cNvSpPr>
            <a:spLocks noGrp="1" noChangeArrowheads="1"/>
          </p:cNvSpPr>
          <p:nvPr>
            <p:ph type="title"/>
          </p:nvPr>
        </p:nvSpPr>
        <p:spPr/>
        <p:txBody>
          <a:bodyPr/>
          <a:lstStyle/>
          <a:p>
            <a:pPr eaLnBrk="1" hangingPunct="1"/>
            <a:r>
              <a:rPr lang="en-US" altLang="en-US"/>
              <a:t>Case Study #4 Answers</a:t>
            </a:r>
          </a:p>
        </p:txBody>
      </p:sp>
      <p:sp>
        <p:nvSpPr>
          <p:cNvPr id="58371" name="Rectangle 3">
            <a:extLst>
              <a:ext uri="{FF2B5EF4-FFF2-40B4-BE49-F238E27FC236}">
                <a16:creationId xmlns:a16="http://schemas.microsoft.com/office/drawing/2014/main" id="{159DE23C-CB1D-4E3E-902D-378806F5E6F7}"/>
              </a:ext>
            </a:extLst>
          </p:cNvPr>
          <p:cNvSpPr>
            <a:spLocks noGrp="1" noChangeArrowheads="1"/>
          </p:cNvSpPr>
          <p:nvPr>
            <p:ph idx="1"/>
          </p:nvPr>
        </p:nvSpPr>
        <p:spPr>
          <a:xfrm>
            <a:off x="928688" y="1608138"/>
            <a:ext cx="7286625" cy="4419600"/>
          </a:xfrm>
        </p:spPr>
        <p:txBody>
          <a:bodyPr/>
          <a:lstStyle/>
          <a:p>
            <a:pPr eaLnBrk="1" hangingPunct="1"/>
            <a:r>
              <a:rPr lang="en-US" altLang="en-US" sz="2400"/>
              <a:t>The traditional (and incorrect) method for calculating real returns is:</a:t>
            </a:r>
          </a:p>
          <a:p>
            <a:pPr lvl="1" eaLnBrk="1" hangingPunct="1"/>
            <a:r>
              <a:rPr lang="en-US" altLang="en-US"/>
              <a:t>Nominal return – inflation = real return. This formula would give her a real return of 10%.  </a:t>
            </a:r>
          </a:p>
          <a:p>
            <a:pPr lvl="2" eaLnBrk="1" hangingPunct="1"/>
            <a:r>
              <a:rPr lang="en-US" altLang="en-US"/>
              <a:t>30% – 20% = 10%</a:t>
            </a:r>
          </a:p>
          <a:p>
            <a:pPr lvl="1" eaLnBrk="1" hangingPunct="1"/>
            <a:r>
              <a:rPr lang="en-US" altLang="en-US"/>
              <a:t>The correct method is: (1 + nominal return)/(1 + inflation) – 1 = real return or  (1.30/1.20)–1 = 8.33%</a:t>
            </a:r>
          </a:p>
          <a:p>
            <a:pPr eaLnBrk="1" hangingPunct="1"/>
            <a:r>
              <a:rPr lang="en-US" altLang="en-US" sz="2400"/>
              <a:t>In this example, the traditional method overstates the real return by 20 percent ((10%/8.33%) –1). Be very careful of inflation, especially high inflation!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F4D37E59-97FF-4D2C-93F2-5AE54FBC3697}"/>
              </a:ext>
            </a:extLst>
          </p:cNvPr>
          <p:cNvSpPr>
            <a:spLocks noGrp="1" noChangeArrowheads="1"/>
          </p:cNvSpPr>
          <p:nvPr>
            <p:ph type="title"/>
          </p:nvPr>
        </p:nvSpPr>
        <p:spPr/>
        <p:txBody>
          <a:bodyPr/>
          <a:lstStyle/>
          <a:p>
            <a:pPr eaLnBrk="1" hangingPunct="1"/>
            <a:r>
              <a:rPr lang="en-US" altLang="en-US"/>
              <a:t>Case Study #4 Answers</a:t>
            </a:r>
          </a:p>
        </p:txBody>
      </p:sp>
      <p:sp>
        <p:nvSpPr>
          <p:cNvPr id="59395" name="Rectangle 3">
            <a:extLst>
              <a:ext uri="{FF2B5EF4-FFF2-40B4-BE49-F238E27FC236}">
                <a16:creationId xmlns:a16="http://schemas.microsoft.com/office/drawing/2014/main" id="{E5F72A4E-6A1A-40CA-B38B-EB0F3E0DC7B0}"/>
              </a:ext>
            </a:extLst>
          </p:cNvPr>
          <p:cNvSpPr>
            <a:spLocks noGrp="1" noChangeArrowheads="1"/>
          </p:cNvSpPr>
          <p:nvPr>
            <p:ph idx="1"/>
          </p:nvPr>
        </p:nvSpPr>
        <p:spPr>
          <a:xfrm>
            <a:off x="928688" y="1608138"/>
            <a:ext cx="7286625" cy="4419600"/>
          </a:xfrm>
        </p:spPr>
        <p:txBody>
          <a:bodyPr/>
          <a:lstStyle/>
          <a:p>
            <a:pPr eaLnBrk="1" hangingPunct="1">
              <a:lnSpc>
                <a:spcPct val="90000"/>
              </a:lnSpc>
            </a:pPr>
            <a:r>
              <a:rPr lang="en-US" altLang="en-US" sz="2400"/>
              <a:t>The correct formula for calculating inflation is very similar to a single period  geometric return.  The formula is:</a:t>
            </a:r>
          </a:p>
          <a:p>
            <a:pPr lvl="1" eaLnBrk="1" hangingPunct="1">
              <a:lnSpc>
                <a:spcPct val="90000"/>
              </a:lnSpc>
            </a:pPr>
            <a:r>
              <a:rPr lang="en-US" altLang="en-US"/>
              <a:t> (1 + real return) * (1 + inflation) = (1 + nominal return).  </a:t>
            </a:r>
          </a:p>
          <a:p>
            <a:pPr lvl="1" eaLnBrk="1" hangingPunct="1">
              <a:lnSpc>
                <a:spcPct val="90000"/>
              </a:lnSpc>
            </a:pPr>
            <a:r>
              <a:rPr lang="en-US" altLang="en-US"/>
              <a:t> If you multiply out the left side [(1 + real return) * (1 + inflation)], you get [1 + inflation + real return + a cross-term which is inflation * real return].  If you assume this cross-term is small or zero, then the formula condenses to:</a:t>
            </a:r>
          </a:p>
          <a:p>
            <a:pPr lvl="1" eaLnBrk="1" hangingPunct="1">
              <a:lnSpc>
                <a:spcPct val="90000"/>
              </a:lnSpc>
            </a:pPr>
            <a:r>
              <a:rPr lang="en-US" altLang="en-US"/>
              <a:t>Real return + inflation = nominal return which is an approximation.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3E3724B6-E1A9-4C2C-A7F3-13109C52ADDA}"/>
              </a:ext>
            </a:extLst>
          </p:cNvPr>
          <p:cNvSpPr>
            <a:spLocks noGrp="1" noChangeArrowheads="1"/>
          </p:cNvSpPr>
          <p:nvPr>
            <p:ph type="title"/>
          </p:nvPr>
        </p:nvSpPr>
        <p:spPr/>
        <p:txBody>
          <a:bodyPr/>
          <a:lstStyle/>
          <a:p>
            <a:pPr eaLnBrk="1" hangingPunct="1"/>
            <a:r>
              <a:rPr lang="en-US" altLang="en-US"/>
              <a:t>Case Study #4 Answers</a:t>
            </a:r>
          </a:p>
        </p:txBody>
      </p:sp>
      <p:sp>
        <p:nvSpPr>
          <p:cNvPr id="60419" name="Rectangle 3">
            <a:extLst>
              <a:ext uri="{FF2B5EF4-FFF2-40B4-BE49-F238E27FC236}">
                <a16:creationId xmlns:a16="http://schemas.microsoft.com/office/drawing/2014/main" id="{B56E14DF-6C48-41C1-86FA-6A6B078D8BDA}"/>
              </a:ext>
            </a:extLst>
          </p:cNvPr>
          <p:cNvSpPr>
            <a:spLocks noGrp="1" noChangeArrowheads="1"/>
          </p:cNvSpPr>
          <p:nvPr>
            <p:ph idx="1"/>
          </p:nvPr>
        </p:nvSpPr>
        <p:spPr>
          <a:xfrm>
            <a:off x="928688" y="1608138"/>
            <a:ext cx="7286625" cy="4419600"/>
          </a:xfrm>
        </p:spPr>
        <p:txBody>
          <a:bodyPr/>
          <a:lstStyle/>
          <a:p>
            <a:pPr eaLnBrk="1" hangingPunct="1"/>
            <a:r>
              <a:rPr lang="en-US" altLang="en-US"/>
              <a:t>The correct way to solve for the real return is to begin with the above formula:  </a:t>
            </a:r>
          </a:p>
          <a:p>
            <a:pPr lvl="1" eaLnBrk="1" hangingPunct="1"/>
            <a:r>
              <a:rPr lang="en-US" altLang="en-US"/>
              <a:t>(1 + real return) * (1 + inflation) = </a:t>
            </a:r>
          </a:p>
          <a:p>
            <a:pPr lvl="1" eaLnBrk="1" hangingPunct="1"/>
            <a:r>
              <a:rPr lang="en-US" altLang="en-US"/>
              <a:t>(1 + nominal return)  </a:t>
            </a:r>
          </a:p>
          <a:p>
            <a:pPr lvl="1" eaLnBrk="1" hangingPunct="1"/>
            <a:r>
              <a:rPr lang="en-US" altLang="en-US"/>
              <a:t>Divide both sides by (1 + inflation) and subtract 1 from both sides and you get the </a:t>
            </a:r>
          </a:p>
          <a:p>
            <a:pPr lvl="1" eaLnBrk="1" hangingPunct="1"/>
            <a:r>
              <a:rPr lang="en-US" altLang="en-US"/>
              <a:t>formula discussed earlier:</a:t>
            </a:r>
          </a:p>
          <a:p>
            <a:pPr lvl="2" eaLnBrk="1" hangingPunct="1"/>
            <a:r>
              <a:rPr lang="en-US" altLang="en-US"/>
              <a:t>Real Return = </a:t>
            </a:r>
            <a:r>
              <a:rPr lang="en-US" altLang="en-US" u="sng"/>
              <a:t>(1 + nominal return)</a:t>
            </a:r>
            <a:r>
              <a:rPr lang="en-US" altLang="en-US"/>
              <a:t>  - 1	  </a:t>
            </a:r>
          </a:p>
          <a:p>
            <a:pPr lvl="2" eaLnBrk="1" hangingPunct="1"/>
            <a:r>
              <a:rPr lang="en-US" altLang="en-US"/>
              <a:t>                            (1 + inflation)</a:t>
            </a:r>
          </a:p>
        </p:txBody>
      </p:sp>
      <p:pic>
        <p:nvPicPr>
          <p:cNvPr id="60420" name="Picture 1">
            <a:extLst>
              <a:ext uri="{FF2B5EF4-FFF2-40B4-BE49-F238E27FC236}">
                <a16:creationId xmlns:a16="http://schemas.microsoft.com/office/drawing/2014/main" id="{DEE7149C-DD13-4B35-83A8-A175F5DCDCD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3868738"/>
            <a:ext cx="2571750" cy="287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391A534A-AFC1-4D45-8CFB-B732AE93B69E}"/>
              </a:ext>
            </a:extLst>
          </p:cNvPr>
          <p:cNvSpPr>
            <a:spLocks noGrp="1" noChangeArrowheads="1"/>
          </p:cNvSpPr>
          <p:nvPr>
            <p:ph type="title"/>
          </p:nvPr>
        </p:nvSpPr>
        <p:spPr>
          <a:xfrm>
            <a:off x="457200" y="609600"/>
            <a:ext cx="8229600" cy="1143000"/>
          </a:xfrm>
        </p:spPr>
        <p:txBody>
          <a:bodyPr/>
          <a:lstStyle/>
          <a:p>
            <a:pPr eaLnBrk="1" hangingPunct="1">
              <a:buFont typeface="Wingdings" panose="05000000000000000000" pitchFamily="2" charset="2"/>
              <a:buNone/>
            </a:pPr>
            <a:r>
              <a:rPr lang="en-US" altLang="en-US"/>
              <a:t>Investment Problem #1</a:t>
            </a:r>
            <a:br>
              <a:rPr lang="en-US" altLang="en-US"/>
            </a:br>
            <a:r>
              <a:rPr lang="en-US" altLang="en-US"/>
              <a:t> Inflation</a:t>
            </a:r>
            <a:r>
              <a:rPr lang="en-US" altLang="en-US" sz="3200"/>
              <a:t> </a:t>
            </a:r>
          </a:p>
        </p:txBody>
      </p:sp>
      <p:sp>
        <p:nvSpPr>
          <p:cNvPr id="13315" name="Rectangle 3">
            <a:extLst>
              <a:ext uri="{FF2B5EF4-FFF2-40B4-BE49-F238E27FC236}">
                <a16:creationId xmlns:a16="http://schemas.microsoft.com/office/drawing/2014/main" id="{600E98A6-AF63-4C9F-8F27-C313BAE61CDD}"/>
              </a:ext>
            </a:extLst>
          </p:cNvPr>
          <p:cNvSpPr>
            <a:spLocks noGrp="1" noChangeArrowheads="1"/>
          </p:cNvSpPr>
          <p:nvPr>
            <p:ph idx="1"/>
          </p:nvPr>
        </p:nvSpPr>
        <p:spPr>
          <a:xfrm>
            <a:off x="933450" y="1638300"/>
            <a:ext cx="7296150" cy="4495800"/>
          </a:xfrm>
        </p:spPr>
        <p:txBody>
          <a:bodyPr/>
          <a:lstStyle/>
          <a:p>
            <a:pPr eaLnBrk="1" hangingPunct="1">
              <a:spcBef>
                <a:spcPct val="0"/>
              </a:spcBef>
            </a:pPr>
            <a:r>
              <a:rPr lang="en-US" altLang="en-US"/>
              <a:t>40 years ago a five stick pack of gum was 5 cents a pack.  Today it is 75 cents per pack.  </a:t>
            </a:r>
          </a:p>
          <a:p>
            <a:pPr lvl="1" eaLnBrk="1" hangingPunct="1">
              <a:spcBef>
                <a:spcPct val="0"/>
              </a:spcBef>
            </a:pPr>
            <a:r>
              <a:rPr lang="en-US" altLang="en-US" sz="2800"/>
              <a:t>Assuming no change in the size of the gum, at what rate has inflation increased over each of those 50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EED90509-0CFA-43A8-AB4A-E6F6485F27FA}"/>
              </a:ext>
            </a:extLst>
          </p:cNvPr>
          <p:cNvSpPr>
            <a:spLocks noGrp="1" noChangeArrowheads="1"/>
          </p:cNvSpPr>
          <p:nvPr>
            <p:ph type="title"/>
          </p:nvPr>
        </p:nvSpPr>
        <p:spPr>
          <a:xfrm>
            <a:off x="457200" y="533400"/>
            <a:ext cx="8229600" cy="1143000"/>
          </a:xfrm>
        </p:spPr>
        <p:txBody>
          <a:bodyPr/>
          <a:lstStyle/>
          <a:p>
            <a:pPr eaLnBrk="1" hangingPunct="1"/>
            <a:r>
              <a:rPr lang="en-US" altLang="en-US"/>
              <a:t>Answer #1:</a:t>
            </a:r>
            <a:br>
              <a:rPr lang="en-US" altLang="en-US"/>
            </a:br>
            <a:r>
              <a:rPr lang="en-US" altLang="en-US"/>
              <a:t> Inflation</a:t>
            </a:r>
          </a:p>
        </p:txBody>
      </p:sp>
      <p:sp>
        <p:nvSpPr>
          <p:cNvPr id="14339" name="Rectangle 3">
            <a:extLst>
              <a:ext uri="{FF2B5EF4-FFF2-40B4-BE49-F238E27FC236}">
                <a16:creationId xmlns:a16="http://schemas.microsoft.com/office/drawing/2014/main" id="{8483E234-D309-4153-BAD6-FD785414F1D0}"/>
              </a:ext>
            </a:extLst>
          </p:cNvPr>
          <p:cNvSpPr>
            <a:spLocks noGrp="1" noChangeArrowheads="1"/>
          </p:cNvSpPr>
          <p:nvPr>
            <p:ph idx="1"/>
          </p:nvPr>
        </p:nvSpPr>
        <p:spPr>
          <a:xfrm>
            <a:off x="928688" y="1608138"/>
            <a:ext cx="7286625" cy="4419600"/>
          </a:xfrm>
        </p:spPr>
        <p:txBody>
          <a:bodyPr/>
          <a:lstStyle/>
          <a:p>
            <a:pPr eaLnBrk="1" hangingPunct="1">
              <a:spcBef>
                <a:spcPct val="0"/>
              </a:spcBef>
              <a:defRPr/>
            </a:pPr>
            <a:r>
              <a:rPr lang="en-US" altLang="en-US" dirty="0"/>
              <a:t>Clear registers, set your calculator to 1 payment year, and set your payments to end mode, i.e. end of the period payments.</a:t>
            </a:r>
          </a:p>
          <a:p>
            <a:pPr lvl="2" eaLnBrk="1" hangingPunct="1">
              <a:spcBef>
                <a:spcPct val="0"/>
              </a:spcBef>
              <a:defRPr/>
            </a:pPr>
            <a:endParaRPr lang="en-US" altLang="en-US" sz="2800" dirty="0"/>
          </a:p>
          <a:p>
            <a:pPr lvl="1" eaLnBrk="1" hangingPunct="1">
              <a:spcBef>
                <a:spcPct val="0"/>
              </a:spcBef>
              <a:defRPr/>
            </a:pPr>
            <a:r>
              <a:rPr lang="en-US" altLang="en-US" sz="2800" dirty="0"/>
              <a:t>-.05 = PV  .75 = FV  50 = N  and solve for I</a:t>
            </a:r>
          </a:p>
          <a:p>
            <a:pPr lvl="2" eaLnBrk="1" hangingPunct="1">
              <a:spcBef>
                <a:spcPct val="0"/>
              </a:spcBef>
              <a:defRPr/>
            </a:pPr>
            <a:r>
              <a:rPr lang="en-US" altLang="en-US" sz="2800" dirty="0"/>
              <a:t>I% = 5.56% per year</a:t>
            </a:r>
          </a:p>
          <a:p>
            <a:pPr lvl="2" eaLnBrk="1" hangingPunct="1">
              <a:spcBef>
                <a:spcPct val="0"/>
              </a:spcBef>
              <a:defRPr/>
            </a:pPr>
            <a:endParaRPr lang="en-US" altLang="en-US" sz="2800" dirty="0"/>
          </a:p>
          <a:p>
            <a:pPr lvl="1" eaLnBrk="1" hangingPunct="1">
              <a:spcBef>
                <a:spcPct val="0"/>
              </a:spcBef>
              <a:defRPr/>
            </a:pPr>
            <a:r>
              <a:rPr lang="en-US" altLang="en-US" sz="2800" dirty="0"/>
              <a:t>Inflation on gum has </a:t>
            </a:r>
          </a:p>
          <a:p>
            <a:pPr marL="457200" lvl="1" indent="0" eaLnBrk="1" hangingPunct="1">
              <a:spcBef>
                <a:spcPct val="0"/>
              </a:spcBef>
              <a:buFontTx/>
              <a:buNone/>
              <a:defRPr/>
            </a:pPr>
            <a:r>
              <a:rPr lang="en-US" altLang="en-US" sz="2800" dirty="0"/>
              <a:t>    averaged 5.56% per year </a:t>
            </a:r>
          </a:p>
          <a:p>
            <a:pPr marL="457200" lvl="1" indent="0" eaLnBrk="1" hangingPunct="1">
              <a:spcBef>
                <a:spcPct val="0"/>
              </a:spcBef>
              <a:buFontTx/>
              <a:buNone/>
              <a:defRPr/>
            </a:pPr>
            <a:r>
              <a:rPr lang="en-US" altLang="en-US" sz="2800" dirty="0"/>
              <a:t>    for the last 50 years!</a:t>
            </a:r>
          </a:p>
        </p:txBody>
      </p:sp>
      <p:pic>
        <p:nvPicPr>
          <p:cNvPr id="2" name="Picture 1">
            <a:extLst>
              <a:ext uri="{FF2B5EF4-FFF2-40B4-BE49-F238E27FC236}">
                <a16:creationId xmlns:a16="http://schemas.microsoft.com/office/drawing/2014/main" id="{316E9D87-729A-481A-A20A-F5E3C523F4D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32538" y="3733800"/>
            <a:ext cx="2763837" cy="312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AF8D8AC8-221D-4500-B59D-EA97404C8138}"/>
              </a:ext>
            </a:extLst>
          </p:cNvPr>
          <p:cNvSpPr>
            <a:spLocks noGrp="1" noChangeArrowheads="1"/>
          </p:cNvSpPr>
          <p:nvPr>
            <p:ph type="title"/>
          </p:nvPr>
        </p:nvSpPr>
        <p:spPr>
          <a:xfrm>
            <a:off x="457200" y="533400"/>
            <a:ext cx="8229600" cy="1143000"/>
          </a:xfrm>
        </p:spPr>
        <p:txBody>
          <a:bodyPr/>
          <a:lstStyle/>
          <a:p>
            <a:pPr eaLnBrk="1" hangingPunct="1">
              <a:spcAft>
                <a:spcPct val="65000"/>
              </a:spcAft>
              <a:buFont typeface="Wingdings" panose="05000000000000000000" pitchFamily="2" charset="2"/>
              <a:buNone/>
            </a:pPr>
            <a:r>
              <a:rPr lang="en-US" altLang="en-US"/>
              <a:t>Investment Problem #2:</a:t>
            </a:r>
            <a:br>
              <a:rPr lang="en-US" altLang="en-US"/>
            </a:br>
            <a:r>
              <a:rPr lang="en-US" altLang="en-US"/>
              <a:t>The Future Value of a Wedding (inflation)</a:t>
            </a:r>
          </a:p>
        </p:txBody>
      </p:sp>
      <p:sp>
        <p:nvSpPr>
          <p:cNvPr id="15363" name="Rectangle 3">
            <a:extLst>
              <a:ext uri="{FF2B5EF4-FFF2-40B4-BE49-F238E27FC236}">
                <a16:creationId xmlns:a16="http://schemas.microsoft.com/office/drawing/2014/main" id="{60A1A4E8-9053-490F-A708-4EF25435D26F}"/>
              </a:ext>
            </a:extLst>
          </p:cNvPr>
          <p:cNvSpPr>
            <a:spLocks noGrp="1" noChangeArrowheads="1"/>
          </p:cNvSpPr>
          <p:nvPr>
            <p:ph idx="1"/>
          </p:nvPr>
        </p:nvSpPr>
        <p:spPr>
          <a:xfrm>
            <a:off x="928688" y="1608138"/>
            <a:ext cx="7286625" cy="4419600"/>
          </a:xfrm>
        </p:spPr>
        <p:txBody>
          <a:bodyPr/>
          <a:lstStyle/>
          <a:p>
            <a:pPr eaLnBrk="1" hangingPunct="1">
              <a:spcAft>
                <a:spcPct val="65000"/>
              </a:spcAft>
            </a:pPr>
            <a:r>
              <a:rPr lang="en-US" altLang="en-US"/>
              <a:t>I have six wonderful daughters (and one son).  Assume the average wedding costs $23,000 this year.</a:t>
            </a:r>
          </a:p>
          <a:p>
            <a:pPr lvl="1" eaLnBrk="1" hangingPunct="1">
              <a:spcAft>
                <a:spcPct val="65000"/>
              </a:spcAft>
            </a:pPr>
            <a:r>
              <a:rPr lang="en-US" altLang="en-US"/>
              <a:t> Assuming 4% inflation, what will it cost in 15 years for all six weddings for my six daughters?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27985B2E-4638-41F0-B809-B8DA07CE8782}"/>
              </a:ext>
            </a:extLst>
          </p:cNvPr>
          <p:cNvSpPr>
            <a:spLocks noGrp="1" noChangeArrowheads="1"/>
          </p:cNvSpPr>
          <p:nvPr>
            <p:ph type="title"/>
          </p:nvPr>
        </p:nvSpPr>
        <p:spPr>
          <a:xfrm>
            <a:off x="457200" y="609600"/>
            <a:ext cx="8229600" cy="1143000"/>
          </a:xfrm>
        </p:spPr>
        <p:txBody>
          <a:bodyPr/>
          <a:lstStyle/>
          <a:p>
            <a:pPr eaLnBrk="1" hangingPunct="1">
              <a:spcAft>
                <a:spcPct val="65000"/>
              </a:spcAft>
              <a:buFont typeface="Wingdings" panose="05000000000000000000" pitchFamily="2" charset="2"/>
              <a:buNone/>
            </a:pPr>
            <a:r>
              <a:rPr lang="en-US" altLang="en-US"/>
              <a:t>Answer #2:</a:t>
            </a:r>
            <a:br>
              <a:rPr lang="en-US" altLang="en-US"/>
            </a:br>
            <a:r>
              <a:rPr lang="en-US" altLang="en-US"/>
              <a:t>Future Costs of Weddings and Inflation</a:t>
            </a:r>
          </a:p>
        </p:txBody>
      </p:sp>
      <p:sp>
        <p:nvSpPr>
          <p:cNvPr id="16387" name="Rectangle 3">
            <a:extLst>
              <a:ext uri="{FF2B5EF4-FFF2-40B4-BE49-F238E27FC236}">
                <a16:creationId xmlns:a16="http://schemas.microsoft.com/office/drawing/2014/main" id="{653D99DB-52A8-4EFC-A722-46180E4F70A2}"/>
              </a:ext>
            </a:extLst>
          </p:cNvPr>
          <p:cNvSpPr>
            <a:spLocks noGrp="1" noChangeArrowheads="1"/>
          </p:cNvSpPr>
          <p:nvPr>
            <p:ph idx="1"/>
          </p:nvPr>
        </p:nvSpPr>
        <p:spPr>
          <a:xfrm>
            <a:off x="939800" y="1663700"/>
            <a:ext cx="7315200" cy="4911725"/>
          </a:xfrm>
        </p:spPr>
        <p:txBody>
          <a:bodyPr/>
          <a:lstStyle/>
          <a:p>
            <a:pPr eaLnBrk="1" hangingPunct="1">
              <a:spcBef>
                <a:spcPct val="0"/>
              </a:spcBef>
              <a:defRPr/>
            </a:pPr>
            <a:r>
              <a:rPr lang="en-US" altLang="en-US" dirty="0"/>
              <a:t>Clear registers, set to end of period, 1 payment per year</a:t>
            </a:r>
          </a:p>
          <a:p>
            <a:pPr lvl="2" eaLnBrk="1" hangingPunct="1">
              <a:spcBef>
                <a:spcPct val="0"/>
              </a:spcBef>
              <a:defRPr/>
            </a:pPr>
            <a:r>
              <a:rPr lang="en-US" altLang="en-US" sz="2800" dirty="0"/>
              <a:t>-23,000 = PV, 15 = N,  4 = I </a:t>
            </a:r>
          </a:p>
          <a:p>
            <a:pPr marL="914400" lvl="2" indent="0" eaLnBrk="1" hangingPunct="1">
              <a:spcBef>
                <a:spcPct val="0"/>
              </a:spcBef>
              <a:buFontTx/>
              <a:buNone/>
              <a:defRPr/>
            </a:pPr>
            <a:r>
              <a:rPr lang="en-US" altLang="en-US" sz="2800" dirty="0"/>
              <a:t>    Solve for FV ?  </a:t>
            </a:r>
          </a:p>
          <a:p>
            <a:pPr lvl="2" eaLnBrk="1" hangingPunct="1">
              <a:spcBef>
                <a:spcPct val="0"/>
              </a:spcBef>
              <a:defRPr/>
            </a:pPr>
            <a:r>
              <a:rPr lang="en-US" altLang="en-US" sz="2800" dirty="0"/>
              <a:t>FV = $41,422 per wedding</a:t>
            </a:r>
          </a:p>
          <a:p>
            <a:pPr lvl="1" eaLnBrk="1" hangingPunct="1">
              <a:spcBef>
                <a:spcPct val="0"/>
              </a:spcBef>
              <a:defRPr/>
            </a:pPr>
            <a:r>
              <a:rPr lang="en-US" altLang="en-US" sz="2800" dirty="0"/>
              <a:t>Total Cost = $41,422 x 6 = ?</a:t>
            </a:r>
          </a:p>
          <a:p>
            <a:pPr lvl="2" eaLnBrk="1" hangingPunct="1">
              <a:spcBef>
                <a:spcPct val="0"/>
              </a:spcBef>
              <a:defRPr/>
            </a:pPr>
            <a:r>
              <a:rPr lang="en-US" altLang="en-US" sz="2800" dirty="0"/>
              <a:t>Total costs = $248,530 </a:t>
            </a:r>
          </a:p>
          <a:p>
            <a:pPr lvl="3" eaLnBrk="1" hangingPunct="1">
              <a:spcBef>
                <a:spcPct val="0"/>
              </a:spcBef>
              <a:defRPr/>
            </a:pPr>
            <a:r>
              <a:rPr lang="en-US" altLang="en-US" sz="2800" dirty="0"/>
              <a:t>I need to save now</a:t>
            </a:r>
          </a:p>
          <a:p>
            <a:pPr marL="1371600" lvl="3" indent="0" eaLnBrk="1" hangingPunct="1">
              <a:spcBef>
                <a:spcPct val="0"/>
              </a:spcBef>
              <a:buFontTx/>
              <a:buNone/>
              <a:defRPr/>
            </a:pPr>
            <a:r>
              <a:rPr lang="en-US" altLang="en-US" sz="2800" dirty="0">
                <a:solidFill>
                  <a:schemeClr val="tx2"/>
                </a:solidFill>
              </a:rPr>
              <a:t>   Inflation will raise </a:t>
            </a:r>
          </a:p>
          <a:p>
            <a:pPr marL="1371600" lvl="3" indent="0" eaLnBrk="1" hangingPunct="1">
              <a:spcBef>
                <a:spcPct val="0"/>
              </a:spcBef>
              <a:buFontTx/>
              <a:buNone/>
              <a:defRPr/>
            </a:pPr>
            <a:r>
              <a:rPr lang="en-US" altLang="en-US" sz="2800" dirty="0">
                <a:solidFill>
                  <a:schemeClr val="tx2"/>
                </a:solidFill>
              </a:rPr>
              <a:t>   my costs by 80%!!!!</a:t>
            </a:r>
          </a:p>
        </p:txBody>
      </p:sp>
      <p:pic>
        <p:nvPicPr>
          <p:cNvPr id="16388" name="Picture 1">
            <a:extLst>
              <a:ext uri="{FF2B5EF4-FFF2-40B4-BE49-F238E27FC236}">
                <a16:creationId xmlns:a16="http://schemas.microsoft.com/office/drawing/2014/main" id="{1585314D-FA6B-4007-A433-83F78052438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92800" y="4191000"/>
            <a:ext cx="3127375" cy="256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D4B95339-ADC8-4B7D-8DA8-876A80BD9273}"/>
              </a:ext>
            </a:extLst>
          </p:cNvPr>
          <p:cNvSpPr>
            <a:spLocks noGrp="1" noChangeArrowheads="1"/>
          </p:cNvSpPr>
          <p:nvPr>
            <p:ph type="title"/>
          </p:nvPr>
        </p:nvSpPr>
        <p:spPr>
          <a:xfrm>
            <a:off x="457200" y="609600"/>
            <a:ext cx="8229600" cy="1143000"/>
          </a:xfrm>
        </p:spPr>
        <p:txBody>
          <a:bodyPr/>
          <a:lstStyle/>
          <a:p>
            <a:pPr marL="685800" indent="-685800" eaLnBrk="1" hangingPunct="1">
              <a:lnSpc>
                <a:spcPct val="90000"/>
              </a:lnSpc>
              <a:spcAft>
                <a:spcPct val="65000"/>
              </a:spcAft>
              <a:buFont typeface="Wingdings" panose="05000000000000000000" pitchFamily="2" charset="2"/>
              <a:buAutoNum type="alphaUcPeriod" startAt="2"/>
            </a:pPr>
            <a:r>
              <a:rPr lang="en-US" altLang="en-US"/>
              <a:t>Understand the Concept of Real Returns and how to calculate them</a:t>
            </a:r>
          </a:p>
        </p:txBody>
      </p:sp>
      <p:sp>
        <p:nvSpPr>
          <p:cNvPr id="17411" name="Rectangle 3">
            <a:extLst>
              <a:ext uri="{FF2B5EF4-FFF2-40B4-BE49-F238E27FC236}">
                <a16:creationId xmlns:a16="http://schemas.microsoft.com/office/drawing/2014/main" id="{325D9C51-D949-4BF8-9D56-2C4785014955}"/>
              </a:ext>
            </a:extLst>
          </p:cNvPr>
          <p:cNvSpPr>
            <a:spLocks noGrp="1" noChangeArrowheads="1"/>
          </p:cNvSpPr>
          <p:nvPr>
            <p:ph idx="1"/>
          </p:nvPr>
        </p:nvSpPr>
        <p:spPr>
          <a:xfrm>
            <a:off x="965200" y="1651000"/>
            <a:ext cx="7467600" cy="5105400"/>
          </a:xfrm>
        </p:spPr>
        <p:txBody>
          <a:bodyPr/>
          <a:lstStyle/>
          <a:p>
            <a:pPr eaLnBrk="1" hangingPunct="1"/>
            <a:r>
              <a:rPr lang="en-US" altLang="en-US"/>
              <a:t>Real Returns are your return on investments after the impact of inflation</a:t>
            </a:r>
          </a:p>
          <a:p>
            <a:pPr lvl="1" eaLnBrk="1" hangingPunct="1"/>
            <a:r>
              <a:rPr lang="en-US" altLang="en-US"/>
              <a:t>Inflation has a negative impact on your investments, i.e. your money will buy less</a:t>
            </a:r>
          </a:p>
          <a:p>
            <a:pPr eaLnBrk="1" hangingPunct="1"/>
            <a:r>
              <a:rPr lang="en-US" altLang="en-US"/>
              <a:t>To keep your buying power constant (or your real returns constant) you must actually earn more money in nominal terms to maintain your purchasing power</a:t>
            </a:r>
          </a:p>
          <a:p>
            <a:pPr lvl="1" eaLnBrk="1" hangingPunct="1"/>
            <a:r>
              <a:rPr lang="en-US" altLang="en-US"/>
              <a:t>The formula for Real Returns is:    (</a:t>
            </a:r>
            <a:r>
              <a:rPr lang="en-US" altLang="en-US" u="sng"/>
              <a:t>1 + return)</a:t>
            </a:r>
            <a:r>
              <a:rPr lang="en-US" altLang="en-US"/>
              <a:t>   -1</a:t>
            </a:r>
          </a:p>
          <a:p>
            <a:pPr lvl="1" eaLnBrk="1" hangingPunct="1">
              <a:buFontTx/>
              <a:buNone/>
            </a:pPr>
            <a:r>
              <a:rPr lang="en-US" altLang="en-US"/>
              <a:t>                 				     (1 + inflation) </a:t>
            </a:r>
          </a:p>
          <a:p>
            <a:pPr eaLnBrk="1" hangingPunct="1">
              <a:buFont typeface="Wingdings" panose="05000000000000000000" pitchFamily="2" charset="2"/>
              <a:buNone/>
            </a:pPr>
            <a:endParaRPr lang="en-US" altLang="en-US">
              <a:solidFill>
                <a:schemeClr val="tx2"/>
              </a:solidFill>
            </a:endParaRPr>
          </a:p>
        </p:txBody>
      </p:sp>
    </p:spTree>
  </p:cSld>
  <p:clrMapOvr>
    <a:masterClrMapping/>
  </p:clrMapOvr>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3330</TotalTime>
  <Pages>27</Pages>
  <Words>3221</Words>
  <Application>Microsoft Office PowerPoint</Application>
  <PresentationFormat>On-screen Show (4:3)</PresentationFormat>
  <Paragraphs>308</Paragraphs>
  <Slides>47</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47</vt:i4>
      </vt:variant>
    </vt:vector>
  </HeadingPairs>
  <TitlesOfParts>
    <vt:vector size="52" baseType="lpstr">
      <vt:lpstr>Arial</vt:lpstr>
      <vt:lpstr>Times New Roman</vt:lpstr>
      <vt:lpstr>Wingdings</vt:lpstr>
      <vt:lpstr>Verdana</vt:lpstr>
      <vt:lpstr>BM418-Theme1</vt:lpstr>
      <vt:lpstr>Time Value of Money 2:  Inflation, Real Returns, Annuities, and Amortized Loans  2019/07/08  </vt:lpstr>
      <vt:lpstr>Objectives</vt:lpstr>
      <vt:lpstr>Understand the Impact  of Inflation on Investing</vt:lpstr>
      <vt:lpstr>Inflation (continued)</vt:lpstr>
      <vt:lpstr>Investment Problem #1  Inflation </vt:lpstr>
      <vt:lpstr>Answer #1:  Inflation</vt:lpstr>
      <vt:lpstr>Investment Problem #2: The Future Value of a Wedding (inflation)</vt:lpstr>
      <vt:lpstr>Answer #2: Future Costs of Weddings and Inflation</vt:lpstr>
      <vt:lpstr>Understand the Concept of Real Returns and how to calculate them</vt:lpstr>
      <vt:lpstr>Real Return Methodology</vt:lpstr>
      <vt:lpstr>Investment Problem #3: Real Returns (returns after inflation)</vt:lpstr>
      <vt:lpstr>Answer #3: Real Returns</vt:lpstr>
      <vt:lpstr>Answer #3: Real Returns (continued)</vt:lpstr>
      <vt:lpstr>C. Know How to Solve Problems  Relating to Annuities</vt:lpstr>
      <vt:lpstr>Solving Problems  Relating to Annuities</vt:lpstr>
      <vt:lpstr>Investment Problem #4: Annuities</vt:lpstr>
      <vt:lpstr>Answer #4: Annuities</vt:lpstr>
      <vt:lpstr>Investment Problem #5:   Compound Annuities</vt:lpstr>
      <vt:lpstr>Answer #5: Compound Annuities</vt:lpstr>
      <vt:lpstr>Answer #5: Compound Annuities</vt:lpstr>
      <vt:lpstr>Investment Problem #6: Present Value of an Annuity</vt:lpstr>
      <vt:lpstr>Answer #6:  Present Value of Annuities</vt:lpstr>
      <vt:lpstr>Investment Problem #7: FV of an Annuity </vt:lpstr>
      <vt:lpstr>Answer #7: Present Value of an Annuity</vt:lpstr>
      <vt:lpstr>D. Know how to solve problems  relating to Amortized Loans</vt:lpstr>
      <vt:lpstr>Solving Amortized Loan Problems</vt:lpstr>
      <vt:lpstr>Investment Problem #8: Buying a Car (With Four “Easy” Payments)</vt:lpstr>
      <vt:lpstr>Answer #8:   Buying that SUV</vt:lpstr>
      <vt:lpstr>Investment Problem #9: Buying a House</vt:lpstr>
      <vt:lpstr>Answer #9: The House</vt:lpstr>
      <vt:lpstr>Answer #9: The House</vt:lpstr>
      <vt:lpstr>Answer #9: The House (continued)</vt:lpstr>
      <vt:lpstr>Investment Problem #10: Becoming a Millionaire</vt:lpstr>
      <vt:lpstr>Answer #10: the Millionaire</vt:lpstr>
      <vt:lpstr>Answer #10: the Millionaire</vt:lpstr>
      <vt:lpstr>Questions</vt:lpstr>
      <vt:lpstr>Review of Objectives</vt:lpstr>
      <vt:lpstr>Case Study #1</vt:lpstr>
      <vt:lpstr>Case Study #1 Answers</vt:lpstr>
      <vt:lpstr>Case Study #2</vt:lpstr>
      <vt:lpstr>Case Study #2 Answer</vt:lpstr>
      <vt:lpstr>Case Study #3</vt:lpstr>
      <vt:lpstr>Case Study #3 Answer</vt:lpstr>
      <vt:lpstr>Case Study #4</vt:lpstr>
      <vt:lpstr>Case Study #4 Answers</vt:lpstr>
      <vt:lpstr>Case Study #4 Answers</vt:lpstr>
      <vt:lpstr>Case Study #4 Answers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Inflation, Real Returns, and Annuities</dc:title>
  <dc:subject>Understanding the Time Value of Money</dc:subject>
  <dc:creator>Bryan Sudweeks</dc:creator>
  <cp:keywords/>
  <dc:description/>
  <cp:lastModifiedBy>Bryan Sudweeks</cp:lastModifiedBy>
  <cp:revision>107</cp:revision>
  <cp:lastPrinted>1601-01-01T00:00:00Z</cp:lastPrinted>
  <dcterms:created xsi:type="dcterms:W3CDTF">1998-02-01T16:02:24Z</dcterms:created>
  <dcterms:modified xsi:type="dcterms:W3CDTF">2019-09-14T17:17:01Z</dcterms:modified>
</cp:coreProperties>
</file>