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36"/>
  </p:notesMasterIdLst>
  <p:handoutMasterIdLst>
    <p:handoutMasterId r:id="rId37"/>
  </p:handoutMasterIdLst>
  <p:sldIdLst>
    <p:sldId id="354" r:id="rId2"/>
    <p:sldId id="302" r:id="rId3"/>
    <p:sldId id="353" r:id="rId4"/>
    <p:sldId id="352" r:id="rId5"/>
    <p:sldId id="351" r:id="rId6"/>
    <p:sldId id="350" r:id="rId7"/>
    <p:sldId id="349" r:id="rId8"/>
    <p:sldId id="305" r:id="rId9"/>
    <p:sldId id="257" r:id="rId10"/>
    <p:sldId id="340" r:id="rId11"/>
    <p:sldId id="320" r:id="rId12"/>
    <p:sldId id="321" r:id="rId13"/>
    <p:sldId id="322" r:id="rId14"/>
    <p:sldId id="355" r:id="rId15"/>
    <p:sldId id="310" r:id="rId16"/>
    <p:sldId id="312" r:id="rId17"/>
    <p:sldId id="313" r:id="rId18"/>
    <p:sldId id="307" r:id="rId19"/>
    <p:sldId id="308" r:id="rId20"/>
    <p:sldId id="341" r:id="rId21"/>
    <p:sldId id="342" r:id="rId22"/>
    <p:sldId id="343" r:id="rId23"/>
    <p:sldId id="344" r:id="rId24"/>
    <p:sldId id="345" r:id="rId25"/>
    <p:sldId id="259" r:id="rId26"/>
    <p:sldId id="292" r:id="rId27"/>
    <p:sldId id="293" r:id="rId28"/>
    <p:sldId id="347" r:id="rId29"/>
    <p:sldId id="356" r:id="rId30"/>
    <p:sldId id="357" r:id="rId31"/>
    <p:sldId id="360" r:id="rId32"/>
    <p:sldId id="358" r:id="rId33"/>
    <p:sldId id="359" r:id="rId34"/>
    <p:sldId id="361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70" autoAdjust="0"/>
  </p:normalViewPr>
  <p:slideViewPr>
    <p:cSldViewPr>
      <p:cViewPr varScale="1">
        <p:scale>
          <a:sx n="59" d="100"/>
          <a:sy n="59" d="100"/>
        </p:scale>
        <p:origin x="84" y="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158CBB9F-19A2-4670-B6CC-114E1CBF5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325" y="8610600"/>
            <a:ext cx="387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fld id="{BE63AE6E-B96E-4B9A-A8E6-2BFDEF68C551}" type="slidenum">
              <a:rPr lang="en-US" altLang="en-US" sz="1400" smtClean="0">
                <a:latin typeface="Times New Roman" panose="02020603050405020304" pitchFamily="18" charset="0"/>
              </a:rPr>
              <a:pPr algn="r">
                <a:defRPr/>
              </a:pPr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789E501A-72D9-469F-B86E-86E738400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98438"/>
            <a:ext cx="36576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400">
                <a:latin typeface="Times New Roman" panose="02020603050405020304" pitchFamily="18" charset="0"/>
              </a:rPr>
              <a:t> Time Value of Money</a:t>
            </a:r>
          </a:p>
          <a:p>
            <a:pPr algn="ctr">
              <a:defRPr/>
            </a:pPr>
            <a:r>
              <a:rPr lang="en-US" altLang="en-US" sz="1400">
                <a:latin typeface="Times New Roman" panose="02020603050405020304" pitchFamily="18" charset="0"/>
              </a:rPr>
              <a:t>Personal Finance: Another Perspective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0F042E2-DDFB-4516-BE9A-1ED6B502A3B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D0B9F376-9985-4501-9297-F403490A2D76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4">
            <a:extLst>
              <a:ext uri="{FF2B5EF4-FFF2-40B4-BE49-F238E27FC236}">
                <a16:creationId xmlns:a16="http://schemas.microsoft.com/office/drawing/2014/main" id="{21299BE4-19A3-4D20-B1A2-D4DAD8A9C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8750300"/>
            <a:ext cx="387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fld id="{775F9669-54F9-4938-87C7-67CB16580E1E}" type="slidenum">
              <a:rPr lang="en-US" altLang="en-US" sz="1400" smtClean="0">
                <a:latin typeface="Times New Roman" panose="02020603050405020304" pitchFamily="18" charset="0"/>
              </a:rPr>
              <a:pPr algn="r">
                <a:defRPr/>
              </a:pPr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269D0F0-E11B-4D02-BEDF-A54CE0D43B6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BF666FA-D6F7-4922-BDA1-E3B0490EA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A737D10C-06ED-4ADA-852C-6965E65C9F3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93DF853-B42E-4929-873B-D1FBA3B776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0FB618B-D990-4347-8171-F1CF0F15120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4630BC51-240A-4557-8789-80C7CFA862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1F7DAEAE-F518-4DAC-89A7-A0C4117ECBC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4B74EA2C-864D-46BA-9600-60A35C2C0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57B7A9F1-6AC6-4375-9E9E-9D30F88AC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3E7D925F-1CFA-4DB8-8C51-0803E8080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858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DE6748-993F-450B-8390-633009EE5EB7}"/>
              </a:ext>
            </a:extLst>
          </p:cNvPr>
          <p:cNvSpPr txBox="1">
            <a:spLocks noGrp="1"/>
          </p:cNvSpPr>
          <p:nvPr/>
        </p:nvSpPr>
        <p:spPr bwMode="auto">
          <a:xfrm>
            <a:off x="8305800" y="6172200"/>
            <a:ext cx="59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00F979E3-882B-4A67-ABD9-E5BF66951F70}" type="slidenum">
              <a:rPr lang="en-US" altLang="en-US" sz="1400" smtClean="0"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4DABAA8-56C0-4242-A98A-F7B41735E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 cmpd="thickThin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9F9FF9CD-57EC-45A3-8AB9-440606624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33E0BEFC-2A8F-4251-950E-DE433AE27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858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DB2D1421-C464-4F2D-B1D5-AC4DA30EFB6E}"/>
              </a:ext>
            </a:extLst>
          </p:cNvPr>
          <p:cNvSpPr txBox="1">
            <a:spLocks noGrp="1"/>
          </p:cNvSpPr>
          <p:nvPr/>
        </p:nvSpPr>
        <p:spPr bwMode="auto">
          <a:xfrm>
            <a:off x="8267700" y="6172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C20A7F9D-254A-4F40-9BB4-6C1FCE2BE4CE}" type="slidenum">
              <a:rPr lang="en-US" altLang="en-US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endParaRPr lang="en-US" altLang="en-US" sz="140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7A54D1FE-20C7-4193-A960-DAE332378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 cmpd="thickThin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C8D8265-44DD-4672-A9A8-4256BA444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75" y="428625"/>
            <a:ext cx="1133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040" y="1607520"/>
            <a:ext cx="7286625" cy="4419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618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E7A4E108-78A4-4D86-9EB4-6922A485C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520512FA-06D6-40AA-9B79-540B27F4C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858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E39ED71-7817-4E65-A31D-54BC92A72B9A}"/>
              </a:ext>
            </a:extLst>
          </p:cNvPr>
          <p:cNvSpPr txBox="1">
            <a:spLocks noGrp="1"/>
          </p:cNvSpPr>
          <p:nvPr/>
        </p:nvSpPr>
        <p:spPr bwMode="auto">
          <a:xfrm>
            <a:off x="8305800" y="6172200"/>
            <a:ext cx="59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33FA85D5-6F1C-4DF0-A4EC-15595E195C9C}" type="slidenum">
              <a:rPr lang="en-US" altLang="en-US" sz="1400" smtClean="0"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28FAFF7-B20A-4653-8F8B-ED295C4C7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 cmpd="thickThin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79CC5D-C4F6-4C3D-A3B8-DC6F454BD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3450" y="414338"/>
            <a:ext cx="11382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1200"/>
              <a:t>BM418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DE4F9EF-364F-4548-88F8-750077DD64F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15F48B7A-78EC-40CA-85A6-20BC54A2FC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064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51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28688" y="1608138"/>
            <a:ext cx="3567112" cy="4114800"/>
          </a:xfrm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8138"/>
            <a:ext cx="3567113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B513D13-DE18-4124-BFF4-B4692AA465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39113" y="6161088"/>
            <a:ext cx="7667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01751177-D6E3-417D-9602-27D5D04600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439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0415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28688" y="1608138"/>
            <a:ext cx="356711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8138"/>
            <a:ext cx="3567113" cy="4114800"/>
          </a:xfrm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F76E1B3-20A0-4909-80AA-7954DF78109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39113" y="6161088"/>
            <a:ext cx="7667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9F29B3F-C55A-4F7B-AE91-FCC72A3596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383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51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28688" y="1608138"/>
            <a:ext cx="356711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8138"/>
            <a:ext cx="3567113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4392801-FBDB-41EF-AEE4-6B3D3FF2630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39113" y="6161088"/>
            <a:ext cx="7667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8A015D8D-472D-4615-9A6E-D858FCA5FD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414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DD649DB-7CA7-4232-B57E-CF02745559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8013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F6CBB568-0072-4A81-9723-2B296F2C94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28688" y="1608138"/>
            <a:ext cx="72866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5">
            <a:extLst>
              <a:ext uri="{FF2B5EF4-FFF2-40B4-BE49-F238E27FC236}">
                <a16:creationId xmlns:a16="http://schemas.microsoft.com/office/drawing/2014/main" id="{F4C9E70C-3F01-4374-BCB4-21B55D6F4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>
            <a:extLst>
              <a:ext uri="{FF2B5EF4-FFF2-40B4-BE49-F238E27FC236}">
                <a16:creationId xmlns:a16="http://schemas.microsoft.com/office/drawing/2014/main" id="{18242358-C836-4A1F-BED6-4305291EE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858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Slide Number Placeholder 3">
            <a:extLst>
              <a:ext uri="{FF2B5EF4-FFF2-40B4-BE49-F238E27FC236}">
                <a16:creationId xmlns:a16="http://schemas.microsoft.com/office/drawing/2014/main" id="{61D0A351-5DB6-4293-AAF7-208EDE90B206}"/>
              </a:ext>
            </a:extLst>
          </p:cNvPr>
          <p:cNvSpPr txBox="1">
            <a:spLocks noGrp="1"/>
          </p:cNvSpPr>
          <p:nvPr/>
        </p:nvSpPr>
        <p:spPr bwMode="auto">
          <a:xfrm>
            <a:off x="8305800" y="6172200"/>
            <a:ext cx="59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7542FD80-26C0-4DE2-AB4E-3F56558FE90F}" type="slidenum">
              <a:rPr lang="en-US" altLang="en-US" sz="1400" smtClean="0"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endParaRPr lang="en-US" altLang="en-US" sz="1400">
              <a:latin typeface="Times New Roman" panose="02020603050405020304" pitchFamily="18" charset="0"/>
            </a:endParaRPr>
          </a:p>
        </p:txBody>
      </p:sp>
      <p:sp>
        <p:nvSpPr>
          <p:cNvPr id="1031" name="Rectangle 8">
            <a:extLst>
              <a:ext uri="{FF2B5EF4-FFF2-40B4-BE49-F238E27FC236}">
                <a16:creationId xmlns:a16="http://schemas.microsoft.com/office/drawing/2014/main" id="{6F456F77-63C7-4BAD-91FF-CBCD07EA0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 cmpd="thickThin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8320024B-B3ED-49D4-9690-091CE7CA5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398463"/>
            <a:ext cx="1133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4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4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4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4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4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dropbox.com/s/p69g0bjs3hgee9q/TT12%20-%20Excel%20Financial%20Calculator.xlsm?dl=0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7ED2ED1-5E93-452D-9234-10CE4B12B5C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08000" y="600075"/>
            <a:ext cx="8077200" cy="1609725"/>
          </a:xfrm>
        </p:spPr>
        <p:txBody>
          <a:bodyPr/>
          <a:lstStyle/>
          <a:p>
            <a:pPr eaLnBrk="1" hangingPunct="1"/>
            <a:r>
              <a:rPr lang="en-US" altLang="en-US"/>
              <a:t>Personal Finance: Another Perspective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A60C4A7-058E-44E1-A435-606EEDEF978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04900" y="2933700"/>
            <a:ext cx="6858000" cy="3111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4400" dirty="0"/>
              <a:t>Time Value of Money 1: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4400" dirty="0"/>
              <a:t>Present and Future Value</a:t>
            </a:r>
          </a:p>
          <a:p>
            <a:pPr eaLnBrk="1" hangingPunct="1">
              <a:lnSpc>
                <a:spcPct val="80000"/>
              </a:lnSpc>
            </a:pPr>
            <a:endParaRPr lang="en-US" altLang="en-US" sz="32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3200" dirty="0"/>
              <a:t>Updated 2019/07/08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/>
            <a:endParaRPr lang="en-US" altLang="en-US" sz="4000" dirty="0"/>
          </a:p>
          <a:p>
            <a:pPr eaLnBrk="1" hangingPunct="1"/>
            <a:r>
              <a:rPr lang="en-US" altLang="en-US" sz="3200" dirty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F98426A-11A6-4AE7-BE2A-F95B185AAF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How Important is Interest?</a:t>
            </a:r>
          </a:p>
        </p:txBody>
      </p:sp>
      <p:sp>
        <p:nvSpPr>
          <p:cNvPr id="19459" name="Rectangle 4">
            <a:extLst>
              <a:ext uri="{FF2B5EF4-FFF2-40B4-BE49-F238E27FC236}">
                <a16:creationId xmlns:a16="http://schemas.microsoft.com/office/drawing/2014/main" id="{0ABE92DC-A58F-4035-97A7-6B5F7DB5CDC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641475"/>
            <a:ext cx="7315200" cy="5216525"/>
          </a:xfrm>
        </p:spPr>
        <p:txBody>
          <a:bodyPr/>
          <a:lstStyle/>
          <a:p>
            <a:pPr eaLnBrk="1" hangingPunct="1">
              <a:buClr>
                <a:schemeClr val="bg1"/>
              </a:buClr>
            </a:pPr>
            <a:r>
              <a:rPr lang="en-US" altLang="en-US"/>
              <a:t>What is interest?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Interest is similar to Rent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Students will pay to be able to rent a place</a:t>
            </a:r>
          </a:p>
          <a:p>
            <a:pPr lvl="3" eaLnBrk="1" hangingPunct="1">
              <a:buClr>
                <a:schemeClr val="bg1"/>
              </a:buClr>
            </a:pPr>
            <a:r>
              <a:rPr lang="en-US" altLang="en-US"/>
              <a:t>Interest is payment for allowing others to use your money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Key Principle: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A dollar received today is worth more than a dollar received in the future.</a:t>
            </a:r>
          </a:p>
          <a:p>
            <a:pPr lvl="3" eaLnBrk="1" hangingPunct="1">
              <a:buClr>
                <a:schemeClr val="bg1"/>
              </a:buClr>
            </a:pPr>
            <a:r>
              <a:rPr lang="en-US" altLang="en-US"/>
              <a:t>The sooner your money can be invested to earn interest, the faster the interest can earn interest and the more money you will have!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>
            <a:extLst>
              <a:ext uri="{FF2B5EF4-FFF2-40B4-BE49-F238E27FC236}">
                <a16:creationId xmlns:a16="http://schemas.microsoft.com/office/drawing/2014/main" id="{383F3218-03EF-4BB5-88B3-246D125FC7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/>
          <a:lstStyle/>
          <a:p>
            <a:pPr marL="838200" indent="-838200" eaLnBrk="1" hangingPunct="1">
              <a:buFontTx/>
              <a:buAutoNum type="alphaUcPeriod" startAt="3"/>
            </a:pPr>
            <a:r>
              <a:rPr lang="en-US" altLang="en-US"/>
              <a:t>Understand Basic Finance Terminology</a:t>
            </a:r>
            <a:r>
              <a:rPr lang="en-US" altLang="en-US" sz="2000"/>
              <a:t> (the language of finance)</a:t>
            </a:r>
          </a:p>
        </p:txBody>
      </p:sp>
      <p:sp>
        <p:nvSpPr>
          <p:cNvPr id="20483" name="Rectangle 1028">
            <a:extLst>
              <a:ext uri="{FF2B5EF4-FFF2-40B4-BE49-F238E27FC236}">
                <a16:creationId xmlns:a16="http://schemas.microsoft.com/office/drawing/2014/main" id="{CD822AA5-0DE4-43EC-B85B-CB614818438E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65200" y="1651000"/>
            <a:ext cx="7264400" cy="4911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/>
              <a:t>1. Principle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The money that you have to invest or save, or the stated amount on a bond or deposit instrument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2. Interest or discount rate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The stated rate that you will receive for investing for a specified time at a specified compounding period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3. Effective Interest Rate</a:t>
            </a:r>
          </a:p>
          <a:p>
            <a:pPr lvl="1" eaLnBrk="1" hangingPunct="1">
              <a:buFontTx/>
              <a:buNone/>
            </a:pPr>
            <a:r>
              <a:rPr lang="en-US" altLang="en-US"/>
              <a:t>The actual rate (as opposed to the stated or nominal rate) received after taking into account the effects of compounding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>
            <a:extLst>
              <a:ext uri="{FF2B5EF4-FFF2-40B4-BE49-F238E27FC236}">
                <a16:creationId xmlns:a16="http://schemas.microsoft.com/office/drawing/2014/main" id="{A7EAD160-075E-4BB4-85D5-F073B4F13A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Finance Terminology </a:t>
            </a:r>
            <a:r>
              <a:rPr lang="en-US" altLang="en-US" sz="2000"/>
              <a:t>(continued)</a:t>
            </a:r>
          </a:p>
        </p:txBody>
      </p:sp>
      <p:sp>
        <p:nvSpPr>
          <p:cNvPr id="21507" name="Rectangle 1028">
            <a:extLst>
              <a:ext uri="{FF2B5EF4-FFF2-40B4-BE49-F238E27FC236}">
                <a16:creationId xmlns:a16="http://schemas.microsoft.com/office/drawing/2014/main" id="{11FB270D-051F-4410-9D03-5AB5280231C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600200"/>
            <a:ext cx="7315200" cy="4835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/>
              <a:t>4. Reinvesting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Taking money that you have earned on an investment and investing it again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5. Future Value (FV)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The value of an investment at some point in the future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6. Present Value (PV)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The current value, that is the value in today</a:t>
            </a:r>
            <a:r>
              <a:rPr lang="en-US" altLang="en-US" sz="2400">
                <a:latin typeface="Arial" panose="020B0604020202020204" pitchFamily="34" charset="0"/>
              </a:rPr>
              <a:t>’</a:t>
            </a:r>
            <a:r>
              <a:rPr lang="en-US" altLang="en-US" sz="2400"/>
              <a:t>s dollars of a future sum of money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7. Compounded Annually (quarterly, daily, etc.)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The number of periods during the year where interest is calculated.  The shorter the compounding period, the higher the effective rate of interest.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631BF19-EB9D-47EB-BF31-A85C9ADCF4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Finance Terminology </a:t>
            </a:r>
            <a:r>
              <a:rPr lang="en-US" altLang="en-US" sz="2000"/>
              <a:t>(continued)</a:t>
            </a: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B7E1FFD9-81B0-4B27-89F4-5BDF9936EA8B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65200" y="1638300"/>
            <a:ext cx="74295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/>
              <a:t>8. Annuity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	A series of equal dollar payments coming at the end of each time period for a specified number of time periods, generally months or years.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9. Compound Annuity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500"/>
              <a:t>	An investment that involves depositing an equal sum of money at the end of each year for a certain number of years and allowing it to grow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B4FB0CF5-4944-4CED-B2BD-2601C81F4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Finance Terminology </a:t>
            </a:r>
            <a:r>
              <a:rPr lang="en-US" altLang="en-US" sz="2000"/>
              <a:t>(continued)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24AE6FF-6CB9-4B69-A41E-30CD36B0041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65200" y="1663700"/>
            <a:ext cx="7188200" cy="441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/>
              <a:t>10. Amortized Loan</a:t>
            </a:r>
          </a:p>
          <a:p>
            <a:pPr lvl="1" eaLnBrk="1" hangingPunct="1">
              <a:buFontTx/>
              <a:buNone/>
            </a:pPr>
            <a:r>
              <a:rPr lang="en-US" altLang="en-US"/>
              <a:t>A loan paid off in equal payments, which payments include both principal and interest 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11. Real Return</a:t>
            </a:r>
          </a:p>
          <a:p>
            <a:pPr lvl="1" eaLnBrk="1" hangingPunct="1">
              <a:buFontTx/>
              <a:buNone/>
            </a:pPr>
            <a:r>
              <a:rPr lang="en-US" altLang="en-US"/>
              <a:t>The return after the impact of inflation.  The formula is [(1+ nominal return)/(1 + inflation)] -1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18ECF041-8F2C-4150-940B-BB3A2664F5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Investment Question #1:  Compounding</a:t>
            </a:r>
          </a:p>
        </p:txBody>
      </p:sp>
      <p:sp>
        <p:nvSpPr>
          <p:cNvPr id="114691" name="Rectangle 3">
            <a:extLst>
              <a:ext uri="{FF2B5EF4-FFF2-40B4-BE49-F238E27FC236}">
                <a16:creationId xmlns:a16="http://schemas.microsoft.com/office/drawing/2014/main" id="{2FCBFA19-DADD-4D03-901F-556FA111B1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315200" cy="4419600"/>
          </a:xfrm>
        </p:spPr>
        <p:txBody>
          <a:bodyPr/>
          <a:lstStyle/>
          <a:p>
            <a:pPr eaLnBrk="1" hangingPunct="1">
              <a:buClr>
                <a:schemeClr val="bg1"/>
              </a:buClr>
            </a:pPr>
            <a:r>
              <a:rPr lang="en-US" altLang="en-US"/>
              <a:t>Key Question: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What is the impact of different compounding periods on my investment and investment returns?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Compounding periods:</a:t>
            </a:r>
          </a:p>
          <a:p>
            <a:pPr lvl="3" eaLnBrk="1" hangingPunct="1">
              <a:buClr>
                <a:schemeClr val="bg1"/>
              </a:buClr>
            </a:pPr>
            <a:r>
              <a:rPr lang="en-US" altLang="en-US"/>
              <a:t>The frequency that interest is applied to the investment </a:t>
            </a:r>
          </a:p>
          <a:p>
            <a:pPr lvl="4" eaLnBrk="1" hangingPunct="1">
              <a:buClr>
                <a:schemeClr val="bg1"/>
              </a:buClr>
            </a:pPr>
            <a:r>
              <a:rPr lang="en-US" altLang="en-US"/>
              <a:t>Examples -- daily, monthly, or annually</a:t>
            </a:r>
          </a:p>
          <a:p>
            <a:pPr lvl="2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1E215EE0-D1E7-4C23-8548-93D36D0D7D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97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Compounding - Key Relationships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F18B9DB-6077-439D-979B-3FBFD02C99E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38300"/>
            <a:ext cx="7099300" cy="4419600"/>
          </a:xfrm>
        </p:spPr>
        <p:txBody>
          <a:bodyPr/>
          <a:lstStyle/>
          <a:p>
            <a:pPr marL="0" indent="0" eaLnBrk="1" hangingPunct="1"/>
            <a:r>
              <a:rPr lang="en-US" altLang="en-US"/>
              <a:t>Time and the Interest Rate</a:t>
            </a:r>
          </a:p>
          <a:p>
            <a:pPr lvl="1" eaLnBrk="1" hangingPunct="1"/>
            <a:r>
              <a:rPr lang="en-US" altLang="en-US" sz="2600"/>
              <a:t>The length of the compounding period and the effective annual interest rate are inversely related</a:t>
            </a:r>
          </a:p>
          <a:p>
            <a:pPr lvl="2" eaLnBrk="1" hangingPunct="1"/>
            <a:r>
              <a:rPr lang="en-US" altLang="en-US" sz="2600"/>
              <a:t>The shorter the compounding period, the quicker the investment grows (daily)</a:t>
            </a:r>
          </a:p>
          <a:p>
            <a:pPr lvl="2" eaLnBrk="1" hangingPunct="1"/>
            <a:r>
              <a:rPr lang="en-US" altLang="en-US" sz="2600"/>
              <a:t>The longer the compounding period, the slower the investment grows (annual)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DCA9DF28-3262-40BF-B47F-323A503312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Compound Interest With Non-annual Periods</a:t>
            </a:r>
            <a:endParaRPr lang="en-US" altLang="en-US" sz="3200"/>
          </a:p>
        </p:txBody>
      </p:sp>
      <p:sp>
        <p:nvSpPr>
          <p:cNvPr id="118787" name="Rectangle 1027">
            <a:extLst>
              <a:ext uri="{FF2B5EF4-FFF2-40B4-BE49-F238E27FC236}">
                <a16:creationId xmlns:a16="http://schemas.microsoft.com/office/drawing/2014/main" id="{5A37328D-3D3A-4B5F-A728-DF764D01CA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>
              <a:buClr>
                <a:schemeClr val="bg1"/>
              </a:buClr>
            </a:pPr>
            <a:r>
              <a:rPr lang="en-US" altLang="en-US"/>
              <a:t>What are Effective Interest Rates?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The actual rate you are earning on your investment versus the stated rate (they may be different!)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What is the Formula?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/>
              <a:t>                 [(1 + nominal return/# periods)]</a:t>
            </a:r>
            <a:r>
              <a:rPr lang="en-US" altLang="en-US" baseline="30000"/>
              <a:t># periods</a:t>
            </a:r>
            <a:r>
              <a:rPr lang="en-US" altLang="en-US"/>
              <a:t>) -1</a:t>
            </a:r>
            <a:endParaRPr lang="en-US" altLang="en-US" u="sng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/>
              <a:t>                        </a:t>
            </a:r>
          </a:p>
          <a:p>
            <a:pPr lvl="2" eaLnBrk="1" hangingPunct="1">
              <a:buFontTx/>
              <a:buNone/>
            </a:pPr>
            <a:r>
              <a:rPr lang="en-US" altLang="en-US"/>
              <a:t>Examples of different periods: daily, weekly, monthly, and semi-annually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C0B8004-8501-4864-9AC8-72E0878B6B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015288" cy="914400"/>
          </a:xfrm>
        </p:spPr>
        <p:txBody>
          <a:bodyPr/>
          <a:lstStyle/>
          <a:p>
            <a:pPr eaLnBrk="1" hangingPunct="1"/>
            <a:r>
              <a:rPr lang="en-US" altLang="en-US"/>
              <a:t>Problem #1: Effective Interest Rates – </a:t>
            </a:r>
            <a:br>
              <a:rPr lang="en-US" altLang="en-US"/>
            </a:br>
            <a:r>
              <a:rPr lang="en-US" altLang="en-US"/>
              <a:t>the Impact of Compounding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030130AE-E667-49A4-B59A-C29D571FC8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marL="609600" indent="-609600" eaLnBrk="1" hangingPunct="1"/>
            <a:r>
              <a:rPr lang="en-US" altLang="en-US" sz="3200"/>
              <a:t>Which investment would you rather own:</a:t>
            </a:r>
          </a:p>
          <a:p>
            <a:pPr marL="1371600" lvl="2" indent="-457200" eaLnBrk="1" hangingPunct="1">
              <a:buFontTx/>
              <a:buNone/>
            </a:pPr>
            <a:r>
              <a:rPr lang="en-US" altLang="en-US" u="sng"/>
              <a:t>     Investment           Return          Compounding</a:t>
            </a:r>
          </a:p>
          <a:p>
            <a:pPr marL="1752600" lvl="3" indent="-381000" eaLnBrk="1" hangingPunct="1">
              <a:buFont typeface="Wingdings" panose="05000000000000000000" pitchFamily="2" charset="2"/>
              <a:buNone/>
            </a:pPr>
            <a:r>
              <a:rPr lang="en-US" altLang="en-US"/>
              <a:t>Investment A       12.0%         annually</a:t>
            </a:r>
          </a:p>
          <a:p>
            <a:pPr marL="1752600" lvl="3" indent="-381000" eaLnBrk="1" hangingPunct="1">
              <a:buFont typeface="Wingdings" panose="05000000000000000000" pitchFamily="2" charset="2"/>
              <a:buNone/>
            </a:pPr>
            <a:r>
              <a:rPr lang="en-US" altLang="en-US"/>
              <a:t>Investment B       11.9%         semi-annually</a:t>
            </a:r>
          </a:p>
          <a:p>
            <a:pPr marL="1752600" lvl="3" indent="-381000" eaLnBrk="1" hangingPunct="1">
              <a:buFont typeface="Wingdings" panose="05000000000000000000" pitchFamily="2" charset="2"/>
              <a:buNone/>
            </a:pPr>
            <a:r>
              <a:rPr lang="en-US" altLang="en-US"/>
              <a:t>Investment C       11.8%         quarterly</a:t>
            </a:r>
          </a:p>
          <a:p>
            <a:pPr marL="1752600" lvl="3" indent="-381000" eaLnBrk="1" hangingPunct="1">
              <a:buFont typeface="Wingdings" panose="05000000000000000000" pitchFamily="2" charset="2"/>
              <a:buNone/>
            </a:pPr>
            <a:r>
              <a:rPr lang="en-US" altLang="en-US"/>
              <a:t>Investment D       11.7%         daily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306C102A-3869-42CA-99DB-335A7641C2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Answer #1:  Effective Interest Rates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8FDCFE4-3DE4-4F7D-934B-AD939E8502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3152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/>
              <a:t>Effective Interest Rate Formula: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/>
              <a:t>             ((1 + Nominal return/# periods) </a:t>
            </a:r>
            <a:r>
              <a:rPr lang="en-US" altLang="en-US" baseline="30000"/>
              <a:t># period</a:t>
            </a:r>
            <a:r>
              <a:rPr lang="en-US" altLang="en-US"/>
              <a:t>) -1</a:t>
            </a:r>
            <a:endParaRPr lang="en-US" altLang="en-US" u="sng"/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/>
              <a:t>                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altLang="en-US"/>
              <a:t>(1+.12/1)</a:t>
            </a:r>
            <a:r>
              <a:rPr lang="en-US" altLang="en-US" baseline="30000"/>
              <a:t>1</a:t>
            </a:r>
            <a:r>
              <a:rPr lang="en-US" altLang="en-US"/>
              <a:t>  -1  = 12.00%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altLang="en-US"/>
              <a:t>(1+.119/2)</a:t>
            </a:r>
            <a:r>
              <a:rPr lang="en-US" altLang="en-US" baseline="30000"/>
              <a:t>2</a:t>
            </a:r>
            <a:r>
              <a:rPr lang="en-US" altLang="en-US"/>
              <a:t> –1 = 12.25%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altLang="en-US"/>
              <a:t>(1+.118/4)</a:t>
            </a:r>
            <a:r>
              <a:rPr lang="en-US" altLang="en-US" baseline="30000"/>
              <a:t>4</a:t>
            </a:r>
            <a:r>
              <a:rPr lang="en-US" altLang="en-US"/>
              <a:t> –1 = 12.33%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altLang="en-US"/>
              <a:t>(1+.117/365)</a:t>
            </a:r>
            <a:r>
              <a:rPr lang="en-US" altLang="en-US" baseline="30000"/>
              <a:t>365</a:t>
            </a:r>
            <a:r>
              <a:rPr lang="en-US" altLang="en-US"/>
              <a:t> – 1 = 12.41%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/>
              <a:t>Even though D has a lower return, due to the compounding, it has a higher effective interest rate.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/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/>
              <a:t>How you compound makes a difference!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E0CCD29-A94F-45CE-844D-BAB6936D29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508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D8268F2-B082-44EC-AB1F-3F333D5CAA8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1600200"/>
            <a:ext cx="7264400" cy="5143500"/>
          </a:xfrm>
        </p:spPr>
        <p:txBody>
          <a:bodyPr/>
          <a:lstStyle/>
          <a:p>
            <a:pPr marL="609600" indent="-609600" algn="l" eaLnBrk="1" hangingPunct="1">
              <a:buClr>
                <a:schemeClr val="bg1"/>
              </a:buClr>
              <a:buFont typeface="Wingdings" pitchFamily="2" charset="2"/>
              <a:buChar char="ü"/>
            </a:pPr>
            <a:r>
              <a:rPr lang="en-US" altLang="en-US" sz="2800"/>
              <a:t>A. Understand Investments</a:t>
            </a:r>
          </a:p>
          <a:p>
            <a:pPr marL="609600" indent="-609600" algn="l" eaLnBrk="1" hangingPunct="1">
              <a:buClr>
                <a:schemeClr val="bg1"/>
              </a:buClr>
              <a:buFont typeface="Wingdings" pitchFamily="2" charset="2"/>
              <a:buChar char="ü"/>
            </a:pPr>
            <a:r>
              <a:rPr lang="en-US" altLang="en-US" sz="2800"/>
              <a:t>B. Understand the importance of compound interest and time</a:t>
            </a:r>
          </a:p>
          <a:p>
            <a:pPr marL="609600" indent="-609600" algn="l" eaLnBrk="1" hangingPunct="1">
              <a:buClr>
                <a:schemeClr val="bg1"/>
              </a:buClr>
              <a:buFont typeface="Wingdings" pitchFamily="2" charset="2"/>
              <a:buChar char="ü"/>
            </a:pPr>
            <a:r>
              <a:rPr lang="en-US" altLang="en-US" sz="2800"/>
              <a:t>C. Understand basic finance terminology</a:t>
            </a:r>
          </a:p>
          <a:p>
            <a:pPr marL="609600" indent="-609600" algn="l" eaLnBrk="1" hangingPunct="1">
              <a:buClr>
                <a:schemeClr val="bg1"/>
              </a:buClr>
              <a:buFont typeface="Wingdings" pitchFamily="2" charset="2"/>
              <a:buChar char="ü"/>
            </a:pPr>
            <a:r>
              <a:rPr lang="en-US" altLang="en-US" sz="2800"/>
              <a:t>D. Know how to solve problems relating to  Future Value (FV) and to Present Value (PV)</a:t>
            </a:r>
          </a:p>
          <a:p>
            <a:pPr marL="990600" lvl="1" indent="-533400" eaLnBrk="1" hangingPunct="1">
              <a:buFont typeface="Wingdings" panose="05000000000000000000" pitchFamily="2" charset="2"/>
              <a:buChar char="n"/>
            </a:pPr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1A9CEF3F-989C-499D-B993-3DF425FE9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015288" cy="914400"/>
          </a:xfrm>
          <a:noFill/>
        </p:spPr>
        <p:txBody>
          <a:bodyPr lIns="90488" tIns="44450" rIns="90488" bIns="44450" anchor="b"/>
          <a:lstStyle/>
          <a:p>
            <a:pPr eaLnBrk="1" hangingPunct="1"/>
            <a:r>
              <a:rPr lang="en-US" altLang="en-US"/>
              <a:t>D. Know how to solve problems relating to  Present Value (PV)</a:t>
            </a:r>
          </a:p>
        </p:txBody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F0B8BD3E-12D3-48B6-815F-78642FF582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52500" y="1625600"/>
            <a:ext cx="7277100" cy="5334000"/>
          </a:xfrm>
        </p:spPr>
        <p:txBody>
          <a:bodyPr lIns="90488" tIns="44450" rIns="90488" bIns="44450"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Problem: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You want to determine the current or present value of an investment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Problem Statement: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What is the present value of an investment that will come to you (n) years in the future and at (I)% interest or discount rate?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Key information needed: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Future value of an investment, how many years will the investment be in force, and at what interest or discount rate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Results: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A dollar amount which is smaller than the investment in the future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 bldLvl="5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FDC3390D-C069-4647-8799-F952F1CF1A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6100" y="533400"/>
            <a:ext cx="8015288" cy="914400"/>
          </a:xfrm>
          <a:noFill/>
        </p:spPr>
        <p:txBody>
          <a:bodyPr lIns="90488" tIns="44450" rIns="90488" bIns="44450" anchor="b"/>
          <a:lstStyle/>
          <a:p>
            <a:pPr eaLnBrk="1" hangingPunct="1"/>
            <a:r>
              <a:rPr lang="en-US" altLang="en-US"/>
              <a:t>Present Value Equation </a:t>
            </a:r>
          </a:p>
        </p:txBody>
      </p:sp>
      <p:sp>
        <p:nvSpPr>
          <p:cNvPr id="202755" name="Rectangle 3">
            <a:extLst>
              <a:ext uri="{FF2B5EF4-FFF2-40B4-BE49-F238E27FC236}">
                <a16:creationId xmlns:a16="http://schemas.microsoft.com/office/drawing/2014/main" id="{A0F7C379-4E65-4A12-8171-5FDF252CE3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315200" cy="4953000"/>
          </a:xfrm>
        </p:spPr>
        <p:txBody>
          <a:bodyPr lIns="90488" tIns="44450" rIns="90488" bIns="44450"/>
          <a:lstStyle/>
          <a:p>
            <a:pPr eaLnBrk="1" hangingPunct="1">
              <a:buClr>
                <a:schemeClr val="bg1"/>
              </a:buClr>
            </a:pPr>
            <a:r>
              <a:rPr lang="en-US" altLang="en-US" sz="2400"/>
              <a:t>Present Value Mathematical Formula: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PV =         </a:t>
            </a:r>
            <a:r>
              <a:rPr lang="en-US" altLang="en-US" u="sng"/>
              <a:t>FV</a:t>
            </a:r>
            <a:r>
              <a:rPr lang="en-US" altLang="en-US" baseline="-25000"/>
              <a:t>n </a:t>
            </a:r>
            <a:endParaRPr lang="en-US" altLang="en-US"/>
          </a:p>
          <a:p>
            <a:pPr lvl="3" eaLnBrk="1" hangingPunct="1">
              <a:buClr>
                <a:schemeClr val="bg1"/>
              </a:buClr>
              <a:buFontTx/>
              <a:buNone/>
            </a:pPr>
            <a:r>
              <a:rPr lang="en-US" altLang="en-US"/>
              <a:t>       (1 + i)</a:t>
            </a:r>
            <a:r>
              <a:rPr lang="en-US" altLang="en-US" baseline="30000"/>
              <a:t>n</a:t>
            </a:r>
          </a:p>
          <a:p>
            <a:pPr lvl="3" eaLnBrk="1" hangingPunct="1">
              <a:buClr>
                <a:schemeClr val="bg1"/>
              </a:buClr>
              <a:buFontTx/>
              <a:buNone/>
            </a:pPr>
            <a:endParaRPr lang="en-US" altLang="en-US"/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Key Inputs: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FV</a:t>
            </a:r>
            <a:r>
              <a:rPr lang="en-US" altLang="en-US" baseline="-25000"/>
              <a:t>n</a:t>
            </a:r>
            <a:r>
              <a:rPr lang="en-US" altLang="en-US"/>
              <a:t> = the future value of the investment at the end of n years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i = the annual interest or discount rate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n = the number of years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PV = the Present Value, in today</a:t>
            </a:r>
            <a:r>
              <a:rPr lang="en-US" altLang="en-US">
                <a:latin typeface="Arial" panose="020B0604020202020204" pitchFamily="34" charset="0"/>
              </a:rPr>
              <a:t>’</a:t>
            </a:r>
            <a:r>
              <a:rPr lang="en-US" altLang="en-US"/>
              <a:t>s dollars, of a sum of money that you have or plan to have</a:t>
            </a:r>
          </a:p>
          <a:p>
            <a:pPr lvl="1" eaLnBrk="1" hangingPunct="1"/>
            <a:endParaRPr lang="en-US" altLang="en-US" sz="200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5" grpId="0" build="p" bldLvl="3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050">
            <a:extLst>
              <a:ext uri="{FF2B5EF4-FFF2-40B4-BE49-F238E27FC236}">
                <a16:creationId xmlns:a16="http://schemas.microsoft.com/office/drawing/2014/main" id="{26B5B411-9CCA-40C9-B0D8-9599BC5BF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Problem #2:  Present Value</a:t>
            </a:r>
          </a:p>
        </p:txBody>
      </p:sp>
      <p:sp>
        <p:nvSpPr>
          <p:cNvPr id="204803" name="Rectangle 2051">
            <a:extLst>
              <a:ext uri="{FF2B5EF4-FFF2-40B4-BE49-F238E27FC236}">
                <a16:creationId xmlns:a16="http://schemas.microsoft.com/office/drawing/2014/main" id="{50732CFA-143F-4157-B039-4C1782BBC4B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600200"/>
            <a:ext cx="7315200" cy="4419600"/>
          </a:xfrm>
        </p:spPr>
        <p:txBody>
          <a:bodyPr/>
          <a:lstStyle/>
          <a:p>
            <a:pPr marL="0" indent="0" eaLnBrk="1" hangingPunct="1">
              <a:buClr>
                <a:schemeClr val="bg1"/>
              </a:buClr>
            </a:pPr>
            <a:r>
              <a:rPr lang="en-US" altLang="en-US"/>
              <a:t>You are promised $500,000 in 40 years by your rich uncle Phil.  Assuming 6% interest, what is the value today of Phil</a:t>
            </a:r>
            <a:r>
              <a:rPr lang="en-US" altLang="en-US">
                <a:latin typeface="Arial" panose="020B0604020202020204" pitchFamily="34" charset="0"/>
              </a:rPr>
              <a:t>’</a:t>
            </a:r>
            <a:r>
              <a:rPr lang="en-US" altLang="en-US"/>
              <a:t>s promise?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57E6E3D6-DA63-4032-8717-E956D5D1E0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Answer #2:  Present Value</a:t>
            </a:r>
          </a:p>
        </p:txBody>
      </p:sp>
      <p:sp>
        <p:nvSpPr>
          <p:cNvPr id="205827" name="Rectangle 3">
            <a:extLst>
              <a:ext uri="{FF2B5EF4-FFF2-40B4-BE49-F238E27FC236}">
                <a16:creationId xmlns:a16="http://schemas.microsoft.com/office/drawing/2014/main" id="{8EE657A6-A15D-47D7-8538-7B7FA78E286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600200"/>
            <a:ext cx="7315200" cy="4835525"/>
          </a:xfrm>
        </p:spPr>
        <p:txBody>
          <a:bodyPr/>
          <a:lstStyle/>
          <a:p>
            <a:pPr eaLnBrk="1" hangingPunct="1">
              <a:buClr>
                <a:schemeClr val="bg1"/>
              </a:buClr>
              <a:defRPr/>
            </a:pPr>
            <a:r>
              <a:rPr lang="en-US" altLang="en-US" dirty="0"/>
              <a:t>Set calculator to end mode and clear registers:</a:t>
            </a:r>
          </a:p>
          <a:p>
            <a:pPr lvl="1" eaLnBrk="1" hangingPunct="1">
              <a:buClr>
                <a:schemeClr val="bg1"/>
              </a:buClr>
              <a:defRPr/>
            </a:pPr>
            <a:r>
              <a:rPr lang="en-US" altLang="en-US" sz="2600" dirty="0"/>
              <a:t>$500,000 = FV, 40 = N, 6 = I%  and Solve for PV</a:t>
            </a:r>
          </a:p>
          <a:p>
            <a:pPr lvl="1" eaLnBrk="1" hangingPunct="1">
              <a:buClr>
                <a:schemeClr val="bg1"/>
              </a:buClr>
              <a:defRPr/>
            </a:pPr>
            <a:r>
              <a:rPr lang="en-US" altLang="en-US" sz="2600" dirty="0"/>
              <a:t>PV = </a:t>
            </a:r>
            <a:r>
              <a:rPr lang="en-US" altLang="en-US" sz="2600" dirty="0">
                <a:cs typeface="Times New Roman" panose="02020603050405020304" pitchFamily="18" charset="0"/>
              </a:rPr>
              <a:t>$48,611 </a:t>
            </a:r>
          </a:p>
          <a:p>
            <a:pPr eaLnBrk="1" hangingPunct="1">
              <a:defRPr/>
            </a:pPr>
            <a:r>
              <a:rPr lang="en-US" altLang="en-US" sz="2400" dirty="0">
                <a:solidFill>
                  <a:schemeClr val="tx2"/>
                </a:solidFill>
              </a:rPr>
              <a:t>Money in the future is less valuable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solidFill>
                  <a:schemeClr val="tx2"/>
                </a:solidFill>
              </a:rPr>
              <a:t>      than money you have right now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solidFill>
                  <a:schemeClr val="tx2"/>
                </a:solidFill>
              </a:rPr>
              <a:t>      because you cannot use it now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solidFill>
                  <a:schemeClr val="tx2"/>
                </a:solidFill>
              </a:rPr>
              <a:t>      to make more money!</a:t>
            </a:r>
          </a:p>
          <a:p>
            <a:pPr eaLnBrk="1" hangingPunct="1">
              <a:defRPr/>
            </a:pPr>
            <a:r>
              <a:rPr lang="en-US" sz="2400" dirty="0"/>
              <a:t>If you have a computer with Excel,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/>
              <a:t>     you can use our </a:t>
            </a:r>
            <a:r>
              <a:rPr lang="en-US" sz="2400" u="sng" dirty="0">
                <a:hlinkClick r:id="rId2"/>
              </a:rPr>
              <a:t>Excel Financial Calculator</a:t>
            </a:r>
            <a:r>
              <a:rPr lang="en-US" sz="2400" dirty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/>
              <a:t>     (LT12),</a:t>
            </a:r>
            <a:r>
              <a:rPr lang="en-US" sz="2400" b="1" dirty="0"/>
              <a:t> </a:t>
            </a:r>
            <a:r>
              <a:rPr lang="en-US" sz="2400" dirty="0"/>
              <a:t>which is a spreadsheet-based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/>
              <a:t>     financial calculator </a:t>
            </a:r>
            <a:endParaRPr lang="en-US" altLang="en-US" sz="2400" dirty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en-US" sz="24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altLang="en-US" sz="2400" dirty="0"/>
          </a:p>
        </p:txBody>
      </p:sp>
      <p:pic>
        <p:nvPicPr>
          <p:cNvPr id="34820" name="Picture 1">
            <a:extLst>
              <a:ext uri="{FF2B5EF4-FFF2-40B4-BE49-F238E27FC236}">
                <a16:creationId xmlns:a16="http://schemas.microsoft.com/office/drawing/2014/main" id="{AF3145BD-C4E6-4A3B-86A1-69AF007F1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03513"/>
            <a:ext cx="2667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7" grpId="0" build="p" bldLvl="3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26F920E9-42C0-4FA4-AA09-CC42C7709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219200"/>
          </a:xfrm>
        </p:spPr>
        <p:txBody>
          <a:bodyPr/>
          <a:lstStyle/>
          <a:p>
            <a:pPr eaLnBrk="1" hangingPunct="1"/>
            <a:r>
              <a:rPr lang="en-US" altLang="en-US"/>
              <a:t>Know how to solve problems relating to  Future Value (FV)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9C70C899-AA78-41D8-9628-D5CC1E5DB1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52500" y="1600200"/>
            <a:ext cx="7277100" cy="5105400"/>
          </a:xfrm>
        </p:spPr>
        <p:txBody>
          <a:bodyPr/>
          <a:lstStyle/>
          <a:p>
            <a:pPr eaLnBrk="1" hangingPunct="1"/>
            <a:r>
              <a:rPr lang="en-US" altLang="en-US" sz="2400"/>
              <a:t>Problem: </a:t>
            </a:r>
          </a:p>
          <a:p>
            <a:pPr lvl="1" eaLnBrk="1" hangingPunct="1"/>
            <a:r>
              <a:rPr lang="en-US" altLang="en-US"/>
              <a:t>You want to determine the value of an investment at some point in the future.</a:t>
            </a:r>
          </a:p>
          <a:p>
            <a:pPr eaLnBrk="1" hangingPunct="1"/>
            <a:r>
              <a:rPr lang="en-US" altLang="en-US" sz="2400"/>
              <a:t>Problem Statement:</a:t>
            </a:r>
          </a:p>
          <a:p>
            <a:pPr lvl="1" eaLnBrk="1" hangingPunct="1"/>
            <a:r>
              <a:rPr lang="en-US" altLang="en-US"/>
              <a:t>What will be the future value of my investment (N) years in the future if my interest rate is (I)%?</a:t>
            </a:r>
          </a:p>
          <a:p>
            <a:pPr eaLnBrk="1" hangingPunct="1"/>
            <a:r>
              <a:rPr lang="en-US" altLang="en-US" sz="2400"/>
              <a:t>Key Information Needed:</a:t>
            </a:r>
          </a:p>
          <a:p>
            <a:pPr lvl="1" eaLnBrk="1" hangingPunct="1"/>
            <a:r>
              <a:rPr lang="en-US" altLang="en-US"/>
              <a:t>Years in the future, interest rate</a:t>
            </a:r>
          </a:p>
          <a:p>
            <a:pPr eaLnBrk="1" hangingPunct="1"/>
            <a:r>
              <a:rPr lang="en-US" altLang="en-US" sz="2400"/>
              <a:t>Result:</a:t>
            </a:r>
          </a:p>
          <a:p>
            <a:pPr lvl="1" eaLnBrk="1" hangingPunct="1"/>
            <a:r>
              <a:rPr lang="en-US" altLang="en-US"/>
              <a:t>A dollar amount which is larger than the original investment (an approximation is the rule of 72 which states that each time the interest rates * years = 72 the investment doubles in value)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 bldLvl="5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33B7E16-B197-4E5C-8862-66B293E578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95313" y="533400"/>
            <a:ext cx="8015287" cy="914400"/>
          </a:xfrm>
          <a:noFill/>
        </p:spPr>
        <p:txBody>
          <a:bodyPr lIns="90488" tIns="44450" rIns="90488" bIns="44450" anchor="b"/>
          <a:lstStyle/>
          <a:p>
            <a:pPr eaLnBrk="1" hangingPunct="1"/>
            <a:r>
              <a:rPr lang="en-US" altLang="en-US"/>
              <a:t>Future Value Equation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81E8BE9-B48E-47BD-8017-B9782D6B5D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 lIns="90488" tIns="44450" rIns="90488" bIns="44450"/>
          <a:lstStyle/>
          <a:p>
            <a:pPr eaLnBrk="1" hangingPunct="1"/>
            <a:r>
              <a:rPr lang="en-US" altLang="en-US"/>
              <a:t>Mathematical Formula</a:t>
            </a:r>
          </a:p>
          <a:p>
            <a:pPr lvl="1" eaLnBrk="1" hangingPunct="1"/>
            <a:r>
              <a:rPr lang="en-US" altLang="en-US"/>
              <a:t>FV</a:t>
            </a:r>
            <a:r>
              <a:rPr lang="en-US" altLang="en-US" baseline="-25000"/>
              <a:t>n</a:t>
            </a:r>
            <a:r>
              <a:rPr lang="en-US" altLang="en-US"/>
              <a:t> = PV * (1 + i)</a:t>
            </a:r>
            <a:r>
              <a:rPr lang="en-US" altLang="en-US" baseline="30000"/>
              <a:t>n</a:t>
            </a:r>
          </a:p>
          <a:p>
            <a:pPr lvl="1" eaLnBrk="1" hangingPunct="1"/>
            <a:endParaRPr lang="en-US" altLang="en-US" baseline="30000"/>
          </a:p>
          <a:p>
            <a:pPr lvl="1" eaLnBrk="1" hangingPunct="1"/>
            <a:r>
              <a:rPr lang="en-US" altLang="en-US"/>
              <a:t>Key Inputs:</a:t>
            </a:r>
          </a:p>
          <a:p>
            <a:pPr lvl="2" eaLnBrk="1" hangingPunct="1">
              <a:buSzPct val="75000"/>
            </a:pPr>
            <a:r>
              <a:rPr lang="en-US" altLang="en-US"/>
              <a:t>FV = the future value of the investment at the end of n year</a:t>
            </a:r>
          </a:p>
          <a:p>
            <a:pPr lvl="2" eaLnBrk="1" hangingPunct="1">
              <a:buSzPct val="75000"/>
            </a:pPr>
            <a:r>
              <a:rPr lang="en-US" altLang="en-US"/>
              <a:t>i = the annual interest (or discount) rate</a:t>
            </a:r>
          </a:p>
          <a:p>
            <a:pPr lvl="2" eaLnBrk="1" hangingPunct="1">
              <a:buSzPct val="75000"/>
            </a:pPr>
            <a:r>
              <a:rPr lang="en-US" altLang="en-US"/>
              <a:t>PV = the present value, in today</a:t>
            </a:r>
            <a:r>
              <a:rPr lang="en-US" altLang="en-US">
                <a:latin typeface="Arial" panose="020B0604020202020204" pitchFamily="34" charset="0"/>
              </a:rPr>
              <a:t>’</a:t>
            </a:r>
            <a:r>
              <a:rPr lang="en-US" altLang="en-US"/>
              <a:t>s dollars, of a sum of money that you already have or plan to have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D338FC1C-26EA-4E69-A7C0-D03376412E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15288" cy="914400"/>
          </a:xfrm>
        </p:spPr>
        <p:txBody>
          <a:bodyPr/>
          <a:lstStyle/>
          <a:p>
            <a:pPr eaLnBrk="1" hangingPunct="1"/>
            <a:r>
              <a:rPr lang="en-US" altLang="en-US" sz="3200"/>
              <a:t>Problem #3:  Future Value </a:t>
            </a:r>
            <a:br>
              <a:rPr lang="en-US" altLang="en-US" sz="3200"/>
            </a:br>
            <a:r>
              <a:rPr lang="en-US" altLang="en-US" sz="3200"/>
              <a:t>(with a slight change)</a:t>
            </a: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CE6BF5B2-CF4C-4C64-A1D0-329E37E44A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/>
            <a:r>
              <a:rPr lang="en-US" altLang="en-US"/>
              <a:t>A. Calculate the future value, in 15 years, of $5,000 earning 8% assuming an annual compounding period?</a:t>
            </a:r>
          </a:p>
          <a:p>
            <a:pPr eaLnBrk="1" hangingPunct="1"/>
            <a:r>
              <a:rPr lang="en-US" altLang="en-US"/>
              <a:t>B. Calculate the future value of $5,000 earning 8 percent assuming simple interest (the interest earned does not earn interest)?</a:t>
            </a:r>
          </a:p>
          <a:p>
            <a:pPr eaLnBrk="1" hangingPunct="1"/>
            <a:r>
              <a:rPr lang="en-US" altLang="en-US"/>
              <a:t>C. How much did interest on interest earn?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7A10D404-C7B1-490E-9A80-8266741927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Answer #3: 3-5</a:t>
            </a: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7F6DB151-0933-4B44-AB5C-17FADDA2D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/>
            <a:r>
              <a:rPr lang="en-US" altLang="en-US" sz="2400"/>
              <a:t>A. Compound Interest:  </a:t>
            </a:r>
          </a:p>
          <a:p>
            <a:pPr lvl="1" eaLnBrk="1" hangingPunct="1"/>
            <a:r>
              <a:rPr lang="en-US" altLang="en-US"/>
              <a:t>Clear registers and memory:  Set -$5,000 = PV 8% = I  15 =  N and solve for FV:   FV =  $15,861 </a:t>
            </a:r>
          </a:p>
          <a:p>
            <a:pPr eaLnBrk="1" hangingPunct="1"/>
            <a:r>
              <a:rPr lang="en-US" altLang="en-US" sz="2400"/>
              <a:t> B. Simple Interest (no interest on interest):</a:t>
            </a:r>
          </a:p>
          <a:p>
            <a:pPr lvl="1" eaLnBrk="1" hangingPunct="1"/>
            <a:r>
              <a:rPr lang="en-US" altLang="en-US"/>
              <a:t>$5,000 + ((5,000*8%) x 15) = $11,000</a:t>
            </a:r>
          </a:p>
          <a:p>
            <a:pPr eaLnBrk="1" hangingPunct="1"/>
            <a:r>
              <a:rPr lang="en-US" altLang="en-US" sz="2400"/>
              <a:t>C.  Difference:</a:t>
            </a:r>
          </a:p>
          <a:p>
            <a:pPr lvl="1" eaLnBrk="1" hangingPunct="1"/>
            <a:r>
              <a:rPr lang="en-US" altLang="en-US"/>
              <a:t> $15,861 </a:t>
            </a:r>
            <a:r>
              <a:rPr lang="en-US" altLang="en-US">
                <a:latin typeface="Arial" panose="020B0604020202020204" pitchFamily="34" charset="0"/>
              </a:rPr>
              <a:t>–</a:t>
            </a:r>
            <a:r>
              <a:rPr lang="en-US" altLang="en-US"/>
              <a:t> 11,000 = $4,861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This is the Key to Financial Success –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Earn Interest on Interest!!!!!!!!!!!!!!!!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8290EE-EBEC-4557-87BE-58349736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28194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uiExpand="1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26F15748-307B-40D8-87BD-7C8F2AFEA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15288" cy="914400"/>
          </a:xfrm>
        </p:spPr>
        <p:txBody>
          <a:bodyPr/>
          <a:lstStyle/>
          <a:p>
            <a:pPr eaLnBrk="1" hangingPunct="1"/>
            <a:r>
              <a:rPr lang="en-US" altLang="en-US"/>
              <a:t>Review of Objectives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188C0963-F7E4-479A-BC3E-BC006EB773E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677988"/>
            <a:ext cx="7239000" cy="4351337"/>
          </a:xfrm>
        </p:spPr>
        <p:txBody>
          <a:bodyPr/>
          <a:lstStyle/>
          <a:p>
            <a:pPr eaLnBrk="1" hangingPunct="1"/>
            <a:r>
              <a:rPr lang="en-US" altLang="en-US"/>
              <a:t>A. Do you understand investments?</a:t>
            </a:r>
          </a:p>
          <a:p>
            <a:pPr eaLnBrk="1" hangingPunct="1"/>
            <a:r>
              <a:rPr lang="en-US" altLang="en-US"/>
              <a:t>B. Do you understand the importance of compound interest and time</a:t>
            </a:r>
          </a:p>
          <a:p>
            <a:pPr eaLnBrk="1" hangingPunct="1"/>
            <a:r>
              <a:rPr lang="en-US" altLang="en-US"/>
              <a:t>C.  Do you understand basic finance terminology so you can talk with other finance professionals</a:t>
            </a:r>
          </a:p>
          <a:p>
            <a:pPr eaLnBrk="1" hangingPunct="1"/>
            <a:r>
              <a:rPr lang="en-US" altLang="en-US"/>
              <a:t>D. Can you solve problems relating to  Future Value (FV) and Present Value Value (PV)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4344CC2-BC9A-4526-A3B1-22FE847DE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Case Study #1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66659C78-D762-4861-8490-FB4A42DAE1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Data</a:t>
            </a:r>
          </a:p>
          <a:p>
            <a:pPr lvl="1" eaLnBrk="1" hangingPunct="1"/>
            <a:r>
              <a:rPr lang="en-US" altLang="en-US"/>
              <a:t>Brian has a goal to have $500,000 saved by the time he turns sixty-five, which is forty years from now.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Calculation</a:t>
            </a:r>
          </a:p>
          <a:p>
            <a:pPr lvl="1" eaLnBrk="1" hangingPunct="1"/>
            <a:r>
              <a:rPr lang="en-US" altLang="en-US"/>
              <a:t>Assuming he can make 6 percent on his money, what is the value of that goal now (this indicates present value)? The math formula is as follows: </a:t>
            </a:r>
          </a:p>
          <a:p>
            <a:pPr lvl="2" eaLnBrk="1" hangingPunct="1"/>
            <a:r>
              <a:rPr lang="en-US" altLang="en-US"/>
              <a:t>PV = FV/(1 + i)</a:t>
            </a:r>
            <a:r>
              <a:rPr lang="en-US" altLang="en-US" baseline="30000"/>
              <a:t>n</a:t>
            </a:r>
            <a:r>
              <a:rPr lang="en-US" altLang="en-US"/>
              <a:t> </a:t>
            </a:r>
          </a:p>
          <a:p>
            <a:pPr lvl="2" eaLnBrk="1" hangingPunct="1"/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C9AF655-9B95-4827-810D-4D38CFB72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/>
              <a:t>A.  Understand Investments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EBEB348-DF46-4377-BA47-DC3E3B651D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/>
              <a:t>What is an Investment?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Current commitment of money or other resources in the expectation of reaping future benefits.</a:t>
            </a:r>
          </a:p>
          <a:p>
            <a:pPr eaLnBrk="1" hangingPunct="1">
              <a:buClr>
                <a:srgbClr val="FEFF5D"/>
              </a:buClr>
            </a:pPr>
            <a:r>
              <a:rPr lang="en-US" altLang="en-US"/>
              <a:t>What is Sacrifice?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Current commitment of money or other resources in the expectation of reaping future benefits.</a:t>
            </a:r>
          </a:p>
          <a:p>
            <a:pPr eaLnBrk="1" hangingPunct="1">
              <a:buClr>
                <a:srgbClr val="FEFF5D"/>
              </a:buClr>
            </a:pPr>
            <a:r>
              <a:rPr lang="en-US" altLang="en-US"/>
              <a:t>Is there a difference?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Interestingly, in the church we interchange the two.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36AA4EA8-0253-4E95-9D8A-48B3CD40CA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Case Study #1 Answer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42CB53E6-1FD5-4187-BF86-91DCA1196F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38300"/>
            <a:ext cx="7466013" cy="52197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The mathematical formula is PV = FV/(1 + i)</a:t>
            </a:r>
            <a:r>
              <a:rPr lang="en-US" altLang="en-US" sz="2400" baseline="30000"/>
              <a:t>n</a:t>
            </a:r>
            <a:r>
              <a:rPr lang="en-US" altLang="en-US" sz="2400"/>
              <a:t>, or PV = $500,000/(1.06)</a:t>
            </a:r>
            <a:r>
              <a:rPr lang="en-US" altLang="en-US" sz="2400" baseline="30000"/>
              <a:t>40</a:t>
            </a:r>
            <a:r>
              <a:rPr lang="en-US" altLang="en-US" sz="2400"/>
              <a:t>, or $48,611.10. This formula shows you how this equation would be calculated on a standard calculator. </a:t>
            </a:r>
          </a:p>
          <a:p>
            <a:pPr eaLnBrk="1" hangingPunct="1"/>
            <a:r>
              <a:rPr lang="en-US" altLang="en-US" sz="2400"/>
              <a:t>Using a financial calculator (or LT12), you would clear your memories and then enter the following information:  $500,000 = FV, 6% = I, which is the interest rate (the annual interest, or discount, rate), 40 = N, or the number of years, P/Yr = 1 and then solve for PV:</a:t>
            </a:r>
          </a:p>
          <a:p>
            <a:pPr eaLnBrk="1" hangingPunct="1"/>
            <a:r>
              <a:rPr lang="en-US" altLang="en-US" sz="2400"/>
              <a:t>PV = the present value, in today’s dollars, of a sum of money that you have invested or plan to invest. If you use a financial calculator for this equation, the present value should come out as $48,611.10.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BF087A97-4EB9-42A6-BE14-FE447248FB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Case Study #1 Answer</a:t>
            </a:r>
          </a:p>
        </p:txBody>
      </p:sp>
      <p:pic>
        <p:nvPicPr>
          <p:cNvPr id="44035" name="Content Placeholder 1">
            <a:extLst>
              <a:ext uri="{FF2B5EF4-FFF2-40B4-BE49-F238E27FC236}">
                <a16:creationId xmlns:a16="http://schemas.microsoft.com/office/drawing/2014/main" id="{4A6212DE-0F6F-4C4A-8346-842C084DAD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3925" y="1600200"/>
            <a:ext cx="7296150" cy="38862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603C12-37CA-4305-BF61-1ECBB8983B65}"/>
              </a:ext>
            </a:extLst>
          </p:cNvPr>
          <p:cNvSpPr txBox="1"/>
          <p:nvPr/>
        </p:nvSpPr>
        <p:spPr>
          <a:xfrm>
            <a:off x="923925" y="5791200"/>
            <a:ext cx="72961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</a:rPr>
              <a:t>Using LT12, click on Clear to clear information. Then put in the information, with money going out as a negative sign.  Then click on Calculate FV to get your answer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C8B2F52-451F-4EB1-AB03-7583A86F73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Case Study #2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047A93E-9A09-4742-AE0F-CA9CEF8134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28688" y="1608138"/>
            <a:ext cx="7286625" cy="4419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Data</a:t>
            </a:r>
          </a:p>
          <a:p>
            <a:pPr lvl="1" eaLnBrk="1" hangingPunct="1"/>
            <a:r>
              <a:rPr lang="en-US" altLang="en-US"/>
              <a:t>Ron has $2,500 saved.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Calculation</a:t>
            </a:r>
          </a:p>
          <a:p>
            <a:pPr lvl="1" eaLnBrk="1" hangingPunct="1"/>
            <a:r>
              <a:rPr lang="en-US" altLang="en-US"/>
              <a:t>If his investment earns 8 percent per year for twenty years, how much will his investment be worth in twenty years (the investment’s future value)? The math formula is as follows:</a:t>
            </a:r>
          </a:p>
          <a:p>
            <a:pPr lvl="2" eaLnBrk="1" hangingPunct="1"/>
            <a:r>
              <a:rPr lang="en-US" altLang="en-US"/>
              <a:t>	FV = PV(1 + i)</a:t>
            </a:r>
            <a:r>
              <a:rPr lang="en-US" altLang="en-US" baseline="30000"/>
              <a:t>n</a:t>
            </a:r>
            <a:r>
              <a:rPr lang="en-US" altLang="en-US"/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98E54D9B-8817-4E58-8121-663623AEA6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Case Study #2 Answer</a:t>
            </a:r>
            <a:endParaRPr lang="en-US" altLang="en-US" sz="3200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230D7B6A-AE9C-4AA7-BA32-AB81C5B6F8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38300"/>
            <a:ext cx="7315200" cy="5219700"/>
          </a:xfrm>
        </p:spPr>
        <p:txBody>
          <a:bodyPr/>
          <a:lstStyle/>
          <a:p>
            <a:pPr eaLnBrk="1" hangingPunct="1"/>
            <a:r>
              <a:rPr lang="en-US" altLang="en-US" sz="2400"/>
              <a:t>The formula is FV = PV (1 + i)</a:t>
            </a:r>
            <a:r>
              <a:rPr lang="en-US" altLang="en-US" sz="2400" baseline="30000"/>
              <a:t>n</a:t>
            </a:r>
            <a:r>
              <a:rPr lang="en-US" altLang="en-US" sz="2400"/>
              <a:t> where PV = present value, I = interest rate, and n = or number of years. The equation would be FV = $2,500 * (1 +.08)</a:t>
            </a:r>
            <a:r>
              <a:rPr lang="en-US" altLang="en-US" sz="2400" baseline="30000"/>
              <a:t>20</a:t>
            </a:r>
            <a:r>
              <a:rPr lang="en-US" altLang="en-US" sz="2400"/>
              <a:t> or $11,652.39 </a:t>
            </a:r>
          </a:p>
          <a:p>
            <a:pPr eaLnBrk="1" hangingPunct="1"/>
            <a:r>
              <a:rPr lang="en-US" altLang="en-US" sz="2400"/>
              <a:t>If you were using a financial calculator, you would clear your memories, then enter the following:</a:t>
            </a:r>
            <a:br>
              <a:rPr lang="en-US" altLang="en-US" sz="2400"/>
            </a:br>
            <a:r>
              <a:rPr lang="en-US" altLang="en-US" sz="2400"/>
              <a:t>$2,500 = PV, 8% = I, which is the interest rate (the annual interest, or discount, rate), 40 = N, or the number of years, and solve for FV:</a:t>
            </a:r>
            <a:br>
              <a:rPr lang="en-US" altLang="en-US" sz="2400"/>
            </a:br>
            <a:r>
              <a:rPr lang="en-US" altLang="en-US" sz="2400"/>
              <a:t>FV = the future value of a sum of money that you have invested. The future value should be $11,652.39.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592D3D21-038E-4418-8820-097492D530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Case Study #2 Answer</a:t>
            </a:r>
            <a:endParaRPr lang="en-US" altLang="en-US" sz="3200"/>
          </a:p>
        </p:txBody>
      </p:sp>
      <p:pic>
        <p:nvPicPr>
          <p:cNvPr id="47107" name="Picture 2">
            <a:extLst>
              <a:ext uri="{FF2B5EF4-FFF2-40B4-BE49-F238E27FC236}">
                <a16:creationId xmlns:a16="http://schemas.microsoft.com/office/drawing/2014/main" id="{2CB3457F-52AD-4BD9-9497-E1C52D89F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5321300"/>
            <a:ext cx="75930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Content Placeholder 4">
            <a:extLst>
              <a:ext uri="{FF2B5EF4-FFF2-40B4-BE49-F238E27FC236}">
                <a16:creationId xmlns:a16="http://schemas.microsoft.com/office/drawing/2014/main" id="{C5D32D33-D21E-4F24-80F5-C62643B96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600200"/>
            <a:ext cx="7286625" cy="3733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>
            <a:extLst>
              <a:ext uri="{FF2B5EF4-FFF2-40B4-BE49-F238E27FC236}">
                <a16:creationId xmlns:a16="http://schemas.microsoft.com/office/drawing/2014/main" id="{AB29F19F-7F9A-4C9E-AC72-CB5ED6037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/>
              <a:t>Investments </a:t>
            </a:r>
            <a:r>
              <a:rPr lang="en-US" altLang="en-US" sz="2400"/>
              <a:t>(continued)</a:t>
            </a:r>
            <a:endParaRPr lang="en-US" altLang="en-US" sz="2000"/>
          </a:p>
        </p:txBody>
      </p:sp>
      <p:sp>
        <p:nvSpPr>
          <p:cNvPr id="12291" name="Rectangle 1027">
            <a:extLst>
              <a:ext uri="{FF2B5EF4-FFF2-40B4-BE49-F238E27FC236}">
                <a16:creationId xmlns:a16="http://schemas.microsoft.com/office/drawing/2014/main" id="{07EF840F-ECFE-4DFD-8D01-72D1166CEF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315200" cy="4419600"/>
          </a:xfrm>
        </p:spPr>
        <p:txBody>
          <a:bodyPr/>
          <a:lstStyle/>
          <a:p>
            <a:pPr eaLnBrk="1" hangingPunct="1">
              <a:buClr>
                <a:srgbClr val="FEFF5D"/>
              </a:buClr>
            </a:pPr>
            <a:r>
              <a:rPr lang="en-US" altLang="en-US"/>
              <a:t>Are there priorities of Investments?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What are your most important investments?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 sz="2800"/>
              <a:t>Your testimony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 sz="2800"/>
              <a:t>Your family 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 sz="2800"/>
              <a:t>Your education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	</a:t>
            </a:r>
            <a:r>
              <a:rPr lang="en-US" altLang="en-US"/>
              <a:t>The prophet Jacob counseled: 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/>
              <a:t>“Wherefore, do not spend money for that which is of no worth, nor your labor for that which cannot satisfy.” (2 Nephi 9:51)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247860B-A093-4825-9E11-7B33E58822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/>
              <a:t>My Most Important Investments</a:t>
            </a:r>
          </a:p>
        </p:txBody>
      </p:sp>
      <p:pic>
        <p:nvPicPr>
          <p:cNvPr id="13315" name="Picture 4" descr="~AUT0001">
            <a:extLst>
              <a:ext uri="{FF2B5EF4-FFF2-40B4-BE49-F238E27FC236}">
                <a16:creationId xmlns:a16="http://schemas.microsoft.com/office/drawing/2014/main" id="{4BEE9512-A0F1-4A7C-9ED6-2826248DF4F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31925" y="1608138"/>
            <a:ext cx="6280150" cy="441960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38CF9C5A-8072-47FB-948F-D6EF090A39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/>
              <a:t>Investments</a:t>
            </a:r>
            <a:r>
              <a:rPr lang="en-US" altLang="en-US" sz="4000"/>
              <a:t> </a:t>
            </a:r>
            <a:r>
              <a:rPr lang="en-US" altLang="en-US" sz="2400"/>
              <a:t>(continued)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E5635FAA-D760-4412-9F72-F509A6DE7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84250" y="1638300"/>
            <a:ext cx="7175500" cy="4419600"/>
          </a:xfrm>
        </p:spPr>
        <p:txBody>
          <a:bodyPr/>
          <a:lstStyle/>
          <a:p>
            <a:pPr eaLnBrk="1" hangingPunct="1">
              <a:buClr>
                <a:srgbClr val="FEFF5D"/>
              </a:buClr>
            </a:pPr>
            <a:r>
              <a:rPr lang="en-US" altLang="en-US" sz="3200"/>
              <a:t>What are your other key investments?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Education and Skills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Knowledge and Friendships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Food Storage and Emergency Funds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 sz="2800"/>
              <a:t>Financial Investments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 sz="2800"/>
              <a:t>Do not be too narrow in your view of investments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2A9148D-2F9D-4D24-AF71-85126579BA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/>
              <a:t>Investments</a:t>
            </a:r>
            <a:r>
              <a:rPr lang="en-US" altLang="en-US" sz="3200"/>
              <a:t> </a:t>
            </a:r>
            <a:r>
              <a:rPr lang="en-US" altLang="en-US" sz="2400"/>
              <a:t>(continued)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7C829F6-19A9-4B49-9446-4407344A2E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65200" y="1676400"/>
            <a:ext cx="7264400" cy="4419600"/>
          </a:xfrm>
        </p:spPr>
        <p:txBody>
          <a:bodyPr/>
          <a:lstStyle/>
          <a:p>
            <a:pPr eaLnBrk="1" hangingPunct="1">
              <a:buClr>
                <a:srgbClr val="FEFF5D"/>
              </a:buClr>
            </a:pPr>
            <a:r>
              <a:rPr lang="en-US" altLang="en-US"/>
              <a:t>What investments will we be working with in this class?</a:t>
            </a:r>
          </a:p>
          <a:p>
            <a:pPr lvl="1" eaLnBrk="1" hangingPunct="1">
              <a:buClr>
                <a:srgbClr val="FEFF5D"/>
              </a:buClr>
            </a:pPr>
            <a:r>
              <a:rPr lang="en-US" altLang="en-US"/>
              <a:t>Generally financial investments:  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/>
              <a:t>Mutual funds, stocks (equities), bonds, cash, etc.</a:t>
            </a:r>
          </a:p>
          <a:p>
            <a:pPr lvl="2" eaLnBrk="1" hangingPunct="1">
              <a:buClr>
                <a:srgbClr val="FEFF5D"/>
              </a:buClr>
            </a:pPr>
            <a:r>
              <a:rPr lang="en-US" altLang="en-US"/>
              <a:t>We will make reference to other important investments as well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>
            <a:extLst>
              <a:ext uri="{FF2B5EF4-FFF2-40B4-BE49-F238E27FC236}">
                <a16:creationId xmlns:a16="http://schemas.microsoft.com/office/drawing/2014/main" id="{DC3FB53B-362D-48B9-834A-FB7483FF8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15288" cy="914400"/>
          </a:xfrm>
        </p:spPr>
        <p:txBody>
          <a:bodyPr/>
          <a:lstStyle/>
          <a:p>
            <a:pPr eaLnBrk="1" hangingPunct="1">
              <a:spcAft>
                <a:spcPct val="650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3200"/>
              <a:t>B.  Understand the importance of compound interest and time</a:t>
            </a:r>
          </a:p>
        </p:txBody>
      </p:sp>
      <p:sp>
        <p:nvSpPr>
          <p:cNvPr id="101379" name="Rectangle 1027">
            <a:extLst>
              <a:ext uri="{FF2B5EF4-FFF2-40B4-BE49-F238E27FC236}">
                <a16:creationId xmlns:a16="http://schemas.microsoft.com/office/drawing/2014/main" id="{D63681FF-CE5A-4803-B84D-D65ADF008E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315200" cy="4454525"/>
          </a:xfrm>
        </p:spPr>
        <p:txBody>
          <a:bodyPr/>
          <a:lstStyle/>
          <a:p>
            <a:pPr eaLnBrk="1" hangingPunct="1">
              <a:spcAft>
                <a:spcPct val="65000"/>
              </a:spcAft>
              <a:buFont typeface="Wingdings" panose="05000000000000000000" pitchFamily="2" charset="2"/>
              <a:buChar char="Ø"/>
            </a:pPr>
            <a:r>
              <a:rPr lang="en-US" altLang="en-US"/>
              <a:t>Albert Einstein commented: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/>
              <a:t>“Compound interest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/>
              <a:t>(which is interest on interest)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/>
              <a:t>is the eighth wonder of the world.”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400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EB085C6-56B0-42D1-A9C4-B83798F3B5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15288" cy="914400"/>
          </a:xfrm>
          <a:noFill/>
        </p:spPr>
        <p:txBody>
          <a:bodyPr lIns="90488" tIns="44450" rIns="90488" bIns="44450" anchor="b"/>
          <a:lstStyle/>
          <a:p>
            <a:pPr eaLnBrk="1" hangingPunct="1"/>
            <a:r>
              <a:rPr lang="en-US" altLang="en-US"/>
              <a:t>How Important is Time?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D3826B2-20ED-48E2-8DD5-B31BDA1904C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992188" y="1663700"/>
            <a:ext cx="7237412" cy="4889500"/>
          </a:xfrm>
          <a:noFill/>
        </p:spPr>
        <p:txBody>
          <a:bodyPr lIns="90488" tIns="44450" rIns="90488" bIns="44450"/>
          <a:lstStyle/>
          <a:p>
            <a:pPr eaLnBrk="1" hangingPunct="1">
              <a:buClr>
                <a:schemeClr val="bg1"/>
              </a:buClr>
            </a:pPr>
            <a:r>
              <a:rPr lang="en-US" altLang="en-US"/>
              <a:t>Time</a:t>
            </a:r>
          </a:p>
          <a:p>
            <a:pPr lvl="1" eaLnBrk="1" hangingPunct="1">
              <a:buClr>
                <a:schemeClr val="bg1"/>
              </a:buClr>
            </a:pPr>
            <a:r>
              <a:rPr lang="en-US" altLang="en-US"/>
              <a:t>The only tool that is equally on everyone</a:t>
            </a:r>
            <a:r>
              <a:rPr lang="en-US" altLang="en-US">
                <a:latin typeface="Arial" panose="020B0604020202020204" pitchFamily="34" charset="0"/>
              </a:rPr>
              <a:t>’</a:t>
            </a:r>
            <a:r>
              <a:rPr lang="en-US" altLang="en-US"/>
              <a:t>s side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But you have to have the discipline and the foresight to use it!</a:t>
            </a:r>
          </a:p>
          <a:p>
            <a:pPr lvl="2" eaLnBrk="1" hangingPunct="1">
              <a:buClr>
                <a:schemeClr val="bg1"/>
              </a:buClr>
            </a:pPr>
            <a:r>
              <a:rPr lang="en-US" altLang="en-US"/>
              <a:t>Use it to your advantage by starting early and not stopping for </a:t>
            </a:r>
            <a:r>
              <a:rPr lang="en-US" altLang="en-US">
                <a:latin typeface="Arial" panose="020B0604020202020204" pitchFamily="34" charset="0"/>
              </a:rPr>
              <a:t>“</a:t>
            </a:r>
            <a:r>
              <a:rPr lang="en-US" altLang="en-US"/>
              <a:t>diversions</a:t>
            </a:r>
            <a:r>
              <a:rPr lang="en-US" altLang="en-US">
                <a:latin typeface="Arial" panose="020B0604020202020204" pitchFamily="34" charset="0"/>
              </a:rPr>
              <a:t>”</a:t>
            </a:r>
            <a:r>
              <a:rPr lang="en-US" altLang="en-US"/>
              <a:t> in your spending and your goals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theme/theme1.xml><?xml version="1.0" encoding="utf-8"?>
<a:theme xmlns:a="http://schemas.openxmlformats.org/drawingml/2006/main" name="BM418-Theme1">
  <a:themeElements>
    <a:clrScheme name="East Bay Presentation 21Jan0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ast Bay Presentation 21Jan05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ast Bay Presentation 21Jan0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st Bay Presentation 21Jan0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 Bay Presentation 21Jan0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 Bay Presentation 21Jan0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 Bay Presentation 21Jan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 Bay Presentation 21Jan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 Bay Presentation 21Jan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BM418-Theme1</Template>
  <TotalTime>2633</TotalTime>
  <Pages>27</Pages>
  <Words>1811</Words>
  <Application>Microsoft Office PowerPoint</Application>
  <PresentationFormat>On-screen Show (4:3)</PresentationFormat>
  <Paragraphs>213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Times New Roman</vt:lpstr>
      <vt:lpstr>Wingdings</vt:lpstr>
      <vt:lpstr>BM418-Theme1</vt:lpstr>
      <vt:lpstr>Personal Finance: Another Perspective</vt:lpstr>
      <vt:lpstr>Objectives</vt:lpstr>
      <vt:lpstr>A.  Understand Investments</vt:lpstr>
      <vt:lpstr>Investments (continued)</vt:lpstr>
      <vt:lpstr>My Most Important Investments</vt:lpstr>
      <vt:lpstr>Investments (continued)</vt:lpstr>
      <vt:lpstr>Investments (continued)</vt:lpstr>
      <vt:lpstr>B.  Understand the importance of compound interest and time</vt:lpstr>
      <vt:lpstr>How Important is Time?</vt:lpstr>
      <vt:lpstr>How Important is Interest?</vt:lpstr>
      <vt:lpstr>Understand Basic Finance Terminology (the language of finance)</vt:lpstr>
      <vt:lpstr>Finance Terminology (continued)</vt:lpstr>
      <vt:lpstr>Finance Terminology (continued)</vt:lpstr>
      <vt:lpstr>Finance Terminology (continued)</vt:lpstr>
      <vt:lpstr>Investment Question #1:  Compounding</vt:lpstr>
      <vt:lpstr>Compounding - Key Relationships</vt:lpstr>
      <vt:lpstr>Compound Interest With Non-annual Periods</vt:lpstr>
      <vt:lpstr>Problem #1: Effective Interest Rates –  the Impact of Compounding</vt:lpstr>
      <vt:lpstr>Answer #1:  Effective Interest Rates</vt:lpstr>
      <vt:lpstr>D. Know how to solve problems relating to  Present Value (PV)</vt:lpstr>
      <vt:lpstr>Present Value Equation </vt:lpstr>
      <vt:lpstr>Problem #2:  Present Value</vt:lpstr>
      <vt:lpstr>Answer #2:  Present Value</vt:lpstr>
      <vt:lpstr>Know how to solve problems relating to  Future Value (FV)</vt:lpstr>
      <vt:lpstr>Future Value Equation</vt:lpstr>
      <vt:lpstr>Problem #3:  Future Value  (with a slight change)</vt:lpstr>
      <vt:lpstr>Answer #3: 3-5</vt:lpstr>
      <vt:lpstr>Review of Objectives</vt:lpstr>
      <vt:lpstr>Case Study #1</vt:lpstr>
      <vt:lpstr>Case Study #1 Answer</vt:lpstr>
      <vt:lpstr>Case Study #1 Answer</vt:lpstr>
      <vt:lpstr>Case Study #2</vt:lpstr>
      <vt:lpstr>Case Study #2 Answer</vt:lpstr>
      <vt:lpstr>Case Study #2 Answer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Value of Money</dc:title>
  <dc:subject>Understanding the Time Value of Money</dc:subject>
  <dc:creator>Bryan Sudweeks</dc:creator>
  <cp:keywords/>
  <dc:description/>
  <cp:lastModifiedBy>Bryan Sudweeks</cp:lastModifiedBy>
  <cp:revision>76</cp:revision>
  <cp:lastPrinted>1601-01-01T00:00:00Z</cp:lastPrinted>
  <dcterms:created xsi:type="dcterms:W3CDTF">1998-02-01T16:02:24Z</dcterms:created>
  <dcterms:modified xsi:type="dcterms:W3CDTF">2019-09-14T17:16:09Z</dcterms:modified>
</cp:coreProperties>
</file>