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Lst>
  <p:notesMasterIdLst>
    <p:notesMasterId r:id="rId54"/>
  </p:notesMasterIdLst>
  <p:handoutMasterIdLst>
    <p:handoutMasterId r:id="rId55"/>
  </p:handoutMasterIdLst>
  <p:sldIdLst>
    <p:sldId id="414" r:id="rId2"/>
    <p:sldId id="376" r:id="rId3"/>
    <p:sldId id="637" r:id="rId4"/>
    <p:sldId id="638" r:id="rId5"/>
    <p:sldId id="639" r:id="rId6"/>
    <p:sldId id="640" r:id="rId7"/>
    <p:sldId id="641" r:id="rId8"/>
    <p:sldId id="459" r:id="rId9"/>
    <p:sldId id="643" r:id="rId10"/>
    <p:sldId id="636" r:id="rId11"/>
    <p:sldId id="379" r:id="rId12"/>
    <p:sldId id="473" r:id="rId13"/>
    <p:sldId id="474" r:id="rId14"/>
    <p:sldId id="475" r:id="rId15"/>
    <p:sldId id="476" r:id="rId16"/>
    <p:sldId id="477" r:id="rId17"/>
    <p:sldId id="460" r:id="rId18"/>
    <p:sldId id="478" r:id="rId19"/>
    <p:sldId id="462" r:id="rId20"/>
    <p:sldId id="482" r:id="rId21"/>
    <p:sldId id="469" r:id="rId22"/>
    <p:sldId id="479" r:id="rId23"/>
    <p:sldId id="463" r:id="rId24"/>
    <p:sldId id="644" r:id="rId25"/>
    <p:sldId id="472" r:id="rId26"/>
    <p:sldId id="378" r:id="rId27"/>
    <p:sldId id="471" r:id="rId28"/>
    <p:sldId id="642" r:id="rId29"/>
    <p:sldId id="382" r:id="rId30"/>
    <p:sldId id="440" r:id="rId31"/>
    <p:sldId id="352" r:id="rId32"/>
    <p:sldId id="353" r:id="rId33"/>
    <p:sldId id="368" r:id="rId34"/>
    <p:sldId id="481" r:id="rId35"/>
    <p:sldId id="354" r:id="rId36"/>
    <p:sldId id="355" r:id="rId37"/>
    <p:sldId id="369" r:id="rId38"/>
    <p:sldId id="356" r:id="rId39"/>
    <p:sldId id="426" r:id="rId40"/>
    <p:sldId id="432" r:id="rId41"/>
    <p:sldId id="357" r:id="rId42"/>
    <p:sldId id="395" r:id="rId43"/>
    <p:sldId id="373" r:id="rId44"/>
    <p:sldId id="434" r:id="rId45"/>
    <p:sldId id="436" r:id="rId46"/>
    <p:sldId id="435" r:id="rId47"/>
    <p:sldId id="429" r:id="rId48"/>
    <p:sldId id="441" r:id="rId49"/>
    <p:sldId id="455" r:id="rId50"/>
    <p:sldId id="456" r:id="rId51"/>
    <p:sldId id="457" r:id="rId52"/>
    <p:sldId id="458" r:id="rId53"/>
  </p:sldIdLst>
  <p:sldSz cx="9144000" cy="6858000" type="screen4x3"/>
  <p:notesSz cx="68580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32" userDrawn="1">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a:srgbClr val="A50021"/>
    <a:srgbClr val="CC3300"/>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85" autoAdjust="0"/>
  </p:normalViewPr>
  <p:slideViewPr>
    <p:cSldViewPr>
      <p:cViewPr varScale="1">
        <p:scale>
          <a:sx n="56" d="100"/>
          <a:sy n="56" d="100"/>
        </p:scale>
        <p:origin x="-1216" y="-52"/>
      </p:cViewPr>
      <p:guideLst>
        <p:guide orient="horz" pos="2160"/>
        <p:guide pos="2832"/>
      </p:guideLst>
    </p:cSldViewPr>
  </p:slideViewPr>
  <p:outlineViewPr>
    <p:cViewPr>
      <p:scale>
        <a:sx n="33" d="100"/>
        <a:sy n="33" d="100"/>
      </p:scale>
      <p:origin x="66" y="1518"/>
    </p:cViewPr>
  </p:outlineViewPr>
  <p:notesTextViewPr>
    <p:cViewPr>
      <p:scale>
        <a:sx n="100" d="100"/>
        <a:sy n="100" d="100"/>
      </p:scale>
      <p:origin x="0" y="0"/>
    </p:cViewPr>
  </p:notesTextViewPr>
  <p:sorterViewPr>
    <p:cViewPr>
      <p:scale>
        <a:sx n="66" d="100"/>
        <a:sy n="66" d="100"/>
      </p:scale>
      <p:origin x="0" y="1122"/>
    </p:cViewPr>
  </p:sorterViewPr>
  <p:notesViewPr>
    <p:cSldViewPr>
      <p:cViewPr varScale="1">
        <p:scale>
          <a:sx n="80" d="100"/>
          <a:sy n="80" d="100"/>
        </p:scale>
        <p:origin x="2040" y="13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1467575" y="233364"/>
            <a:ext cx="3922851" cy="465137"/>
          </a:xfrm>
          <a:prstGeom prst="rect">
            <a:avLst/>
          </a:prstGeom>
          <a:noFill/>
          <a:ln w="9525">
            <a:noFill/>
            <a:miter lim="800000"/>
            <a:headEnd/>
            <a:tailEnd/>
          </a:ln>
          <a:effectLst/>
        </p:spPr>
        <p:txBody>
          <a:bodyPr vert="horz" wrap="square" lIns="93682" tIns="46842" rIns="93682" bIns="46842" numCol="1" anchor="t" anchorCtr="0" compatLnSpc="1">
            <a:prstTxWarp prst="textNoShape">
              <a:avLst/>
            </a:prstTxWarp>
          </a:bodyPr>
          <a:lstStyle>
            <a:lvl1pPr algn="ctr" eaLnBrk="1" hangingPunct="1">
              <a:defRPr sz="1300" b="0">
                <a:solidFill>
                  <a:schemeClr val="tx1"/>
                </a:solidFill>
              </a:defRPr>
            </a:lvl1pPr>
          </a:lstStyle>
          <a:p>
            <a:pPr>
              <a:defRPr/>
            </a:pPr>
            <a:r>
              <a:rPr lang="en-US" dirty="0"/>
              <a:t>Your Future 2  -  Decide to Decide</a:t>
            </a:r>
          </a:p>
          <a:p>
            <a:pPr>
              <a:defRPr/>
            </a:pPr>
            <a:r>
              <a:rPr lang="en-US" dirty="0"/>
              <a:t>Personal Finance: Another Perspective</a:t>
            </a:r>
          </a:p>
        </p:txBody>
      </p:sp>
      <p:sp>
        <p:nvSpPr>
          <p:cNvPr id="77829" name="Rectangle 5"/>
          <p:cNvSpPr>
            <a:spLocks noGrp="1" noChangeArrowheads="1"/>
          </p:cNvSpPr>
          <p:nvPr>
            <p:ph type="sldNum" sz="quarter" idx="3"/>
          </p:nvPr>
        </p:nvSpPr>
        <p:spPr bwMode="auto">
          <a:xfrm>
            <a:off x="1942790" y="8597900"/>
            <a:ext cx="2972421" cy="465138"/>
          </a:xfrm>
          <a:prstGeom prst="rect">
            <a:avLst/>
          </a:prstGeom>
          <a:noFill/>
          <a:ln w="9525">
            <a:noFill/>
            <a:miter lim="800000"/>
            <a:headEnd/>
            <a:tailEnd/>
          </a:ln>
          <a:effectLst/>
        </p:spPr>
        <p:txBody>
          <a:bodyPr vert="horz" wrap="square" lIns="93682" tIns="46842" rIns="93682" bIns="46842" numCol="1" anchor="b" anchorCtr="0" compatLnSpc="1">
            <a:prstTxWarp prst="textNoShape">
              <a:avLst/>
            </a:prstTxWarp>
          </a:bodyPr>
          <a:lstStyle>
            <a:lvl1pPr algn="ctr" eaLnBrk="1" hangingPunct="1">
              <a:defRPr sz="1300" b="0">
                <a:solidFill>
                  <a:schemeClr val="tx1"/>
                </a:solidFill>
              </a:defRPr>
            </a:lvl1pPr>
          </a:lstStyle>
          <a:p>
            <a:pPr>
              <a:defRPr/>
            </a:pPr>
            <a:fld id="{13391706-54AE-43DA-891B-7B1714ABD002}" type="slidenum">
              <a:rPr lang="en-US" altLang="en-US"/>
              <a:pPr>
                <a:defRPr/>
              </a:pPr>
              <a:t>‹#›</a:t>
            </a:fld>
            <a:endParaRPr lang="en-US" altLang="en-US"/>
          </a:p>
        </p:txBody>
      </p:sp>
    </p:spTree>
    <p:extLst>
      <p:ext uri="{BB962C8B-B14F-4D97-AF65-F5344CB8AC3E}">
        <p14:creationId xmlns:p14="http://schemas.microsoft.com/office/powerpoint/2010/main" val="1909829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1" y="0"/>
            <a:ext cx="2972421" cy="463550"/>
          </a:xfrm>
          <a:prstGeom prst="rect">
            <a:avLst/>
          </a:prstGeom>
          <a:noFill/>
          <a:ln w="9525">
            <a:noFill/>
            <a:miter lim="800000"/>
            <a:headEnd/>
            <a:tailEnd/>
          </a:ln>
          <a:effectLst/>
        </p:spPr>
        <p:txBody>
          <a:bodyPr vert="horz" wrap="square" lIns="93682" tIns="46842" rIns="93682" bIns="46842" numCol="1" anchor="t" anchorCtr="0" compatLnSpc="1">
            <a:prstTxWarp prst="textNoShape">
              <a:avLst/>
            </a:prstTxWarp>
          </a:bodyPr>
          <a:lstStyle>
            <a:lvl1pPr algn="l" eaLnBrk="1" hangingPunct="1">
              <a:defRPr sz="1300"/>
            </a:lvl1pPr>
          </a:lstStyle>
          <a:p>
            <a:pPr>
              <a:defRPr/>
            </a:pPr>
            <a:endParaRPr lang="en-US"/>
          </a:p>
        </p:txBody>
      </p:sp>
      <p:sp>
        <p:nvSpPr>
          <p:cNvPr id="88067" name="Rectangle 3"/>
          <p:cNvSpPr>
            <a:spLocks noGrp="1" noChangeArrowheads="1"/>
          </p:cNvSpPr>
          <p:nvPr>
            <p:ph type="dt" idx="1"/>
          </p:nvPr>
        </p:nvSpPr>
        <p:spPr bwMode="auto">
          <a:xfrm>
            <a:off x="3885579" y="0"/>
            <a:ext cx="2972421" cy="463550"/>
          </a:xfrm>
          <a:prstGeom prst="rect">
            <a:avLst/>
          </a:prstGeom>
          <a:noFill/>
          <a:ln w="9525">
            <a:noFill/>
            <a:miter lim="800000"/>
            <a:headEnd/>
            <a:tailEnd/>
          </a:ln>
          <a:effectLst/>
        </p:spPr>
        <p:txBody>
          <a:bodyPr vert="horz" wrap="square" lIns="93682" tIns="46842" rIns="93682" bIns="46842" numCol="1" anchor="t" anchorCtr="0" compatLnSpc="1">
            <a:prstTxWarp prst="textNoShape">
              <a:avLst/>
            </a:prstTxWarp>
          </a:bodyPr>
          <a:lstStyle>
            <a:lvl1pPr algn="r" eaLnBrk="1" hangingPunct="1">
              <a:defRPr sz="1300"/>
            </a:lvl1pPr>
          </a:lstStyle>
          <a:p>
            <a:pPr>
              <a:defRPr/>
            </a:pPr>
            <a:endParaRPr lang="en-US"/>
          </a:p>
        </p:txBody>
      </p:sp>
      <p:sp>
        <p:nvSpPr>
          <p:cNvPr id="5124" name="Rectangle 4"/>
          <p:cNvSpPr>
            <a:spLocks noGrp="1" noRot="1" noChangeAspect="1" noChangeArrowheads="1" noTextEdit="1"/>
          </p:cNvSpPr>
          <p:nvPr>
            <p:ph type="sldImg" idx="2"/>
          </p:nvPr>
        </p:nvSpPr>
        <p:spPr bwMode="auto">
          <a:xfrm>
            <a:off x="11049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9" name="Rectangle 5"/>
          <p:cNvSpPr>
            <a:spLocks noGrp="1" noChangeArrowheads="1"/>
          </p:cNvSpPr>
          <p:nvPr>
            <p:ph type="body" sz="quarter" idx="3"/>
          </p:nvPr>
        </p:nvSpPr>
        <p:spPr bwMode="auto">
          <a:xfrm>
            <a:off x="913158" y="4414838"/>
            <a:ext cx="5031685" cy="4183062"/>
          </a:xfrm>
          <a:prstGeom prst="rect">
            <a:avLst/>
          </a:prstGeom>
          <a:noFill/>
          <a:ln w="9525">
            <a:noFill/>
            <a:miter lim="800000"/>
            <a:headEnd/>
            <a:tailEnd/>
          </a:ln>
          <a:effectLst/>
        </p:spPr>
        <p:txBody>
          <a:bodyPr vert="horz" wrap="square" lIns="93682" tIns="46842" rIns="93682" bIns="4684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8070" name="Rectangle 6"/>
          <p:cNvSpPr>
            <a:spLocks noGrp="1" noChangeArrowheads="1"/>
          </p:cNvSpPr>
          <p:nvPr>
            <p:ph type="ftr" sz="quarter" idx="4"/>
          </p:nvPr>
        </p:nvSpPr>
        <p:spPr bwMode="auto">
          <a:xfrm>
            <a:off x="1" y="8832850"/>
            <a:ext cx="2972421" cy="463550"/>
          </a:xfrm>
          <a:prstGeom prst="rect">
            <a:avLst/>
          </a:prstGeom>
          <a:noFill/>
          <a:ln w="9525">
            <a:noFill/>
            <a:miter lim="800000"/>
            <a:headEnd/>
            <a:tailEnd/>
          </a:ln>
          <a:effectLst/>
        </p:spPr>
        <p:txBody>
          <a:bodyPr vert="horz" wrap="square" lIns="93682" tIns="46842" rIns="93682" bIns="46842" numCol="1" anchor="b" anchorCtr="0" compatLnSpc="1">
            <a:prstTxWarp prst="textNoShape">
              <a:avLst/>
            </a:prstTxWarp>
          </a:bodyPr>
          <a:lstStyle>
            <a:lvl1pPr algn="l" eaLnBrk="1" hangingPunct="1">
              <a:defRPr sz="1300"/>
            </a:lvl1pPr>
          </a:lstStyle>
          <a:p>
            <a:pPr>
              <a:defRPr/>
            </a:pPr>
            <a:endParaRPr lang="en-US"/>
          </a:p>
        </p:txBody>
      </p:sp>
      <p:sp>
        <p:nvSpPr>
          <p:cNvPr id="88071" name="Rectangle 7"/>
          <p:cNvSpPr>
            <a:spLocks noGrp="1" noChangeArrowheads="1"/>
          </p:cNvSpPr>
          <p:nvPr>
            <p:ph type="sldNum" sz="quarter" idx="5"/>
          </p:nvPr>
        </p:nvSpPr>
        <p:spPr bwMode="auto">
          <a:xfrm>
            <a:off x="3885579" y="8832850"/>
            <a:ext cx="2972421" cy="463550"/>
          </a:xfrm>
          <a:prstGeom prst="rect">
            <a:avLst/>
          </a:prstGeom>
          <a:noFill/>
          <a:ln w="9525">
            <a:noFill/>
            <a:miter lim="800000"/>
            <a:headEnd/>
            <a:tailEnd/>
          </a:ln>
          <a:effectLst/>
        </p:spPr>
        <p:txBody>
          <a:bodyPr vert="horz" wrap="square" lIns="93682" tIns="46842" rIns="93682" bIns="46842" numCol="1" anchor="b" anchorCtr="0" compatLnSpc="1">
            <a:prstTxWarp prst="textNoShape">
              <a:avLst/>
            </a:prstTxWarp>
          </a:bodyPr>
          <a:lstStyle>
            <a:lvl1pPr algn="r" eaLnBrk="1" hangingPunct="1">
              <a:defRPr sz="1300"/>
            </a:lvl1pPr>
          </a:lstStyle>
          <a:p>
            <a:pPr>
              <a:defRPr/>
            </a:pPr>
            <a:fld id="{50D8A822-28CE-4997-A93B-4FC20DC3F2C4}" type="slidenum">
              <a:rPr lang="en-US" altLang="en-US"/>
              <a:pPr>
                <a:defRPr/>
              </a:pPr>
              <a:t>‹#›</a:t>
            </a:fld>
            <a:endParaRPr lang="en-US" altLang="en-US"/>
          </a:p>
        </p:txBody>
      </p:sp>
    </p:spTree>
    <p:extLst>
      <p:ext uri="{BB962C8B-B14F-4D97-AF65-F5344CB8AC3E}">
        <p14:creationId xmlns:p14="http://schemas.microsoft.com/office/powerpoint/2010/main" val="34614592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BCAF6B-EB33-4B53-9796-E6F822D4D5AD}" type="slidenum">
              <a:rPr lang="en-US" altLang="en-US" sz="1300" smtClean="0">
                <a:solidFill>
                  <a:schemeClr val="tx2"/>
                </a:solidFill>
              </a:rPr>
              <a:pPr>
                <a:spcBef>
                  <a:spcPct val="0"/>
                </a:spcBef>
              </a:pPr>
              <a:t>11</a:t>
            </a:fld>
            <a:endParaRPr lang="en-US" altLang="en-US" sz="1300">
              <a:solidFill>
                <a:schemeClr val="tx2"/>
              </a:solidFill>
            </a:endParaRPr>
          </a:p>
        </p:txBody>
      </p:sp>
      <p:sp>
        <p:nvSpPr>
          <p:cNvPr id="11267"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20</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4139547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21</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3978441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22</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2618277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23</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210551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24</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1116896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25</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140938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F91F814-FF43-4397-9B3D-397E1C24CBC9}" type="slidenum">
              <a:rPr lang="en-US" altLang="en-US" sz="1300" smtClean="0">
                <a:solidFill>
                  <a:schemeClr val="tx2"/>
                </a:solidFill>
              </a:rPr>
              <a:pPr>
                <a:spcBef>
                  <a:spcPct val="0"/>
                </a:spcBef>
              </a:pPr>
              <a:t>26</a:t>
            </a:fld>
            <a:endParaRPr lang="en-US" altLang="en-US" sz="1300">
              <a:solidFill>
                <a:schemeClr val="tx2"/>
              </a:solidFill>
            </a:endParaRPr>
          </a:p>
        </p:txBody>
      </p:sp>
      <p:sp>
        <p:nvSpPr>
          <p:cNvPr id="17411"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BCAF6B-EB33-4B53-9796-E6F822D4D5AD}" type="slidenum">
              <a:rPr lang="en-US" altLang="en-US" sz="1300" smtClean="0">
                <a:solidFill>
                  <a:schemeClr val="tx2"/>
                </a:solidFill>
              </a:rPr>
              <a:pPr>
                <a:spcBef>
                  <a:spcPct val="0"/>
                </a:spcBef>
              </a:pPr>
              <a:t>12</a:t>
            </a:fld>
            <a:endParaRPr lang="en-US" altLang="en-US" sz="1300">
              <a:solidFill>
                <a:schemeClr val="tx2"/>
              </a:solidFill>
            </a:endParaRPr>
          </a:p>
        </p:txBody>
      </p:sp>
      <p:sp>
        <p:nvSpPr>
          <p:cNvPr id="11267"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2153460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BCAF6B-EB33-4B53-9796-E6F822D4D5AD}" type="slidenum">
              <a:rPr lang="en-US" altLang="en-US" sz="1300" smtClean="0">
                <a:solidFill>
                  <a:schemeClr val="tx2"/>
                </a:solidFill>
              </a:rPr>
              <a:pPr>
                <a:spcBef>
                  <a:spcPct val="0"/>
                </a:spcBef>
              </a:pPr>
              <a:t>13</a:t>
            </a:fld>
            <a:endParaRPr lang="en-US" altLang="en-US" sz="1300">
              <a:solidFill>
                <a:schemeClr val="tx2"/>
              </a:solidFill>
            </a:endParaRPr>
          </a:p>
        </p:txBody>
      </p:sp>
      <p:sp>
        <p:nvSpPr>
          <p:cNvPr id="11267"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1674892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BCAF6B-EB33-4B53-9796-E6F822D4D5AD}" type="slidenum">
              <a:rPr lang="en-US" altLang="en-US" sz="1300" smtClean="0">
                <a:solidFill>
                  <a:schemeClr val="tx2"/>
                </a:solidFill>
              </a:rPr>
              <a:pPr>
                <a:spcBef>
                  <a:spcPct val="0"/>
                </a:spcBef>
              </a:pPr>
              <a:t>14</a:t>
            </a:fld>
            <a:endParaRPr lang="en-US" altLang="en-US" sz="1300">
              <a:solidFill>
                <a:schemeClr val="tx2"/>
              </a:solidFill>
            </a:endParaRPr>
          </a:p>
        </p:txBody>
      </p:sp>
      <p:sp>
        <p:nvSpPr>
          <p:cNvPr id="11267"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1951940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BCAF6B-EB33-4B53-9796-E6F822D4D5AD}" type="slidenum">
              <a:rPr lang="en-US" altLang="en-US" sz="1300" smtClean="0">
                <a:solidFill>
                  <a:schemeClr val="tx2"/>
                </a:solidFill>
              </a:rPr>
              <a:pPr>
                <a:spcBef>
                  <a:spcPct val="0"/>
                </a:spcBef>
              </a:pPr>
              <a:t>15</a:t>
            </a:fld>
            <a:endParaRPr lang="en-US" altLang="en-US" sz="1300">
              <a:solidFill>
                <a:schemeClr val="tx2"/>
              </a:solidFill>
            </a:endParaRPr>
          </a:p>
        </p:txBody>
      </p:sp>
      <p:sp>
        <p:nvSpPr>
          <p:cNvPr id="11267"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2658824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5BCAF6B-EB33-4B53-9796-E6F822D4D5AD}" type="slidenum">
              <a:rPr lang="en-US" altLang="en-US" sz="1300" smtClean="0">
                <a:solidFill>
                  <a:schemeClr val="tx2"/>
                </a:solidFill>
              </a:rPr>
              <a:pPr>
                <a:spcBef>
                  <a:spcPct val="0"/>
                </a:spcBef>
              </a:pPr>
              <a:t>16</a:t>
            </a:fld>
            <a:endParaRPr lang="en-US" altLang="en-US" sz="1300">
              <a:solidFill>
                <a:schemeClr val="tx2"/>
              </a:solidFill>
            </a:endParaRPr>
          </a:p>
        </p:txBody>
      </p:sp>
      <p:sp>
        <p:nvSpPr>
          <p:cNvPr id="11267"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1646452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0A45C78-54D5-4687-8CC6-D265BD8E9034}" type="slidenum">
              <a:rPr lang="en-US" altLang="en-US" sz="1300" smtClean="0">
                <a:solidFill>
                  <a:schemeClr val="tx2"/>
                </a:solidFill>
              </a:rPr>
              <a:pPr>
                <a:spcBef>
                  <a:spcPct val="0"/>
                </a:spcBef>
              </a:pPr>
              <a:t>17</a:t>
            </a:fld>
            <a:endParaRPr lang="en-US" altLang="en-US" sz="1300">
              <a:solidFill>
                <a:schemeClr val="tx2"/>
              </a:solidFill>
            </a:endParaRPr>
          </a:p>
        </p:txBody>
      </p:sp>
      <p:sp>
        <p:nvSpPr>
          <p:cNvPr id="13315"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2224255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0A45C78-54D5-4687-8CC6-D265BD8E9034}" type="slidenum">
              <a:rPr lang="en-US" altLang="en-US" sz="1300" smtClean="0">
                <a:solidFill>
                  <a:schemeClr val="tx2"/>
                </a:solidFill>
              </a:rPr>
              <a:pPr>
                <a:spcBef>
                  <a:spcPct val="0"/>
                </a:spcBef>
              </a:pPr>
              <a:t>18</a:t>
            </a:fld>
            <a:endParaRPr lang="en-US" altLang="en-US" sz="1300">
              <a:solidFill>
                <a:schemeClr val="tx2"/>
              </a:solidFill>
            </a:endParaRPr>
          </a:p>
        </p:txBody>
      </p:sp>
      <p:sp>
        <p:nvSpPr>
          <p:cNvPr id="13315"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extLst>
      <p:ext uri="{BB962C8B-B14F-4D97-AF65-F5344CB8AC3E}">
        <p14:creationId xmlns:p14="http://schemas.microsoft.com/office/powerpoint/2010/main" val="3110731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74CE29A-2BA1-400A-AE6E-C2BEE01EFD3B}" type="slidenum">
              <a:rPr lang="en-US" altLang="en-US" sz="1300" smtClean="0">
                <a:solidFill>
                  <a:schemeClr val="tx2"/>
                </a:solidFill>
              </a:rPr>
              <a:pPr>
                <a:spcBef>
                  <a:spcPct val="0"/>
                </a:spcBef>
              </a:pPr>
              <a:t>19</a:t>
            </a:fld>
            <a:endParaRPr lang="en-US" altLang="en-US" sz="1300">
              <a:solidFill>
                <a:schemeClr val="tx2"/>
              </a:solidFill>
            </a:endParaRPr>
          </a:p>
        </p:txBody>
      </p:sp>
      <p:sp>
        <p:nvSpPr>
          <p:cNvPr id="15363" name="Rectangle 2"/>
          <p:cNvSpPr>
            <a:spLocks noGrp="1" noRot="1" noChangeAspect="1" noChangeArrowheads="1" noTextEdit="1"/>
          </p:cNvSpPr>
          <p:nvPr>
            <p:ph type="sldImg"/>
          </p:nvPr>
        </p:nvSpPr>
        <p:spPr>
          <a:xfrm>
            <a:off x="1114425" y="703263"/>
            <a:ext cx="4629150" cy="3473450"/>
          </a:xfrm>
          <a:ln w="12700" cap="flat">
            <a:solidFill>
              <a:schemeClr val="tx1"/>
            </a:solidFill>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07" tIns="45539" rIns="92707" bIns="45539"/>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174E972F-AF04-489B-95F4-FEF3D46693D0}"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153400" y="6248400"/>
            <a:ext cx="609600" cy="307975"/>
          </a:xfrm>
          <a:prstGeom prst="rect">
            <a:avLst/>
          </a:prstGeom>
          <a:noFill/>
        </p:spPr>
        <p:txBody>
          <a:bodyPr>
            <a:spAutoFit/>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B3E5CA50-66FC-4E3E-9A5A-861F5CCD646C}" type="slidenum">
              <a:rPr lang="en-US" altLang="en-US" sz="1400" b="0" smtClean="0"/>
              <a:pPr algn="ctr" eaLnBrk="1" hangingPunct="1">
                <a:defRPr/>
              </a:pPr>
              <a:t>‹#›</a:t>
            </a:fld>
            <a:endParaRPr lang="en-US" altLang="en-US" b="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3" name="Rectangle 7"/>
          <p:cNvSpPr>
            <a:spLocks noChangeArrowheads="1"/>
          </p:cNvSpPr>
          <p:nvPr userDrawn="1"/>
        </p:nvSpPr>
        <p:spPr bwMode="auto">
          <a:xfrm>
            <a:off x="0" y="0"/>
            <a:ext cx="9144000" cy="6858000"/>
          </a:xfrm>
          <a:prstGeom prst="rect">
            <a:avLst/>
          </a:prstGeom>
          <a:noFill/>
          <a:ln w="5715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33707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7" name="Rectangle 6"/>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8" name="Rectangle 7"/>
          <p:cNvSpPr>
            <a:spLocks noChangeArrowheads="1"/>
          </p:cNvSpPr>
          <p:nvPr userDrawn="1"/>
        </p:nvSpPr>
        <p:spPr bwMode="auto">
          <a:xfrm>
            <a:off x="0" y="0"/>
            <a:ext cx="9144000" cy="6858000"/>
          </a:xfrm>
          <a:prstGeom prst="rect">
            <a:avLst/>
          </a:prstGeom>
          <a:noFill/>
          <a:ln w="5715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9"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2982166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990600" y="1676400"/>
            <a:ext cx="3543300" cy="4114800"/>
          </a:xfrm>
        </p:spPr>
        <p:txBody>
          <a:bodyPr/>
          <a:lstStyle/>
          <a:p>
            <a:pPr lvl="0"/>
            <a:endParaRPr lang="en-US" noProof="0" dirty="0"/>
          </a:p>
        </p:txBody>
      </p:sp>
      <p:sp>
        <p:nvSpPr>
          <p:cNvPr id="4" name="Text Placeholder 3"/>
          <p:cNvSpPr>
            <a:spLocks noGrp="1"/>
          </p:cNvSpPr>
          <p:nvPr>
            <p:ph type="body" sz="half" idx="2"/>
          </p:nvPr>
        </p:nvSpPr>
        <p:spPr>
          <a:xfrm>
            <a:off x="4686300" y="1676400"/>
            <a:ext cx="35433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8229600" y="6172200"/>
            <a:ext cx="609600" cy="457200"/>
          </a:xfrm>
          <a:prstGeom prst="rect">
            <a:avLst/>
          </a:prstGeom>
        </p:spPr>
        <p:txBody>
          <a:bodyPr vert="horz" wrap="square" lIns="91440" tIns="45720" rIns="91440" bIns="45720" numCol="1" anchor="t" anchorCtr="0" compatLnSpc="1">
            <a:prstTxWarp prst="textNoShape">
              <a:avLst/>
            </a:prstTxWarp>
          </a:bodyPr>
          <a:lstStyle>
            <a:lvl1pPr algn="ctr" eaLnBrk="1" hangingPunct="1">
              <a:defRPr/>
            </a:lvl1pPr>
          </a:lstStyle>
          <a:p>
            <a:pPr>
              <a:defRPr/>
            </a:pPr>
            <a:fld id="{28E2A9CA-6750-4F9F-87DE-99670AC01EF2}" type="slidenum">
              <a:rPr lang="en-US" altLang="en-US"/>
              <a:pPr>
                <a:defRPr/>
              </a:pPr>
              <a:t>‹#›</a:t>
            </a:fld>
            <a:endParaRPr lang="en-US" altLang="en-US"/>
          </a:p>
        </p:txBody>
      </p:sp>
    </p:spTree>
    <p:extLst>
      <p:ext uri="{BB962C8B-B14F-4D97-AF65-F5344CB8AC3E}">
        <p14:creationId xmlns:p14="http://schemas.microsoft.com/office/powerpoint/2010/main" val="13315662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D0DA59A3-F297-4005-A2D6-4DE1FCA41C3F}" type="slidenum">
              <a:rPr lang="en-US" altLang="en-US" sz="1400" smtClean="0">
                <a:solidFill>
                  <a:schemeClr val="tx1"/>
                </a:solidFill>
              </a:rPr>
              <a:pPr algn="ctr" eaLnBrk="1" hangingPunct="1">
                <a:defRPr/>
              </a:pPr>
              <a:t>‹#›</a:t>
            </a:fld>
            <a:endParaRPr lang="en-US" altLang="en-US" sz="140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4" name="Rectangle 7"/>
          <p:cNvSpPr>
            <a:spLocks noChangeArrowheads="1"/>
          </p:cNvSpPr>
          <p:nvPr userDrawn="1"/>
        </p:nvSpPr>
        <p:spPr bwMode="auto">
          <a:xfrm>
            <a:off x="0" y="0"/>
            <a:ext cx="9144000" cy="6858000"/>
          </a:xfrm>
          <a:prstGeom prst="rect">
            <a:avLst/>
          </a:prstGeom>
          <a:noFill/>
          <a:ln w="5715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lds.org/scriptures/nt/gal/3.26?lang=en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ww.lds.org/scriptures/nt/rom/8.17?lang=en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dropbox.com/s/443keo24l2flpr7/Doctrines%20Principles%20%20Application%20-%20Self%20Reliance%20Services.docx?dl=0"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www.dropbox.com/s/xn4tntt6jc09nvw/Life%20is%20Good.docx?dl=0" TargetMode="External"/><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ro75rsfe4aue725/Bringing%20Christ%20Into%20our%20Finances.docx?dl=0"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lds.org/ensign/2008/01/obedience-the-first-law-of-heaven?lang=eng#note2"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ropbox.com/s/spwrkh9eqwrs49z/Personal%20Finance%20is%20Part%20of%20the%20Gospel%20of%20Jesus%20Christ.doc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hyperlink" Target="http://personalfinance.byu.edu/content/introduction-8"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churchofjesuschrist.org/study/ensign/2011/11/general-relief-society-meeting/forget-me-not?lang=eng" TargetMode="External"/><Relationship Id="rId2" Type="http://schemas.openxmlformats.org/officeDocument/2006/relationships/hyperlink" Target="https://www.dropbox.com/s/h89w88t7nuenms0/Doctrines%20and%20Principles%20Confirmed%20by%20the%20Spirit%20Changes%20Behavior.docx?dl=0" TargetMode="Externa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dropbox.com/s/hdulgekh04speu4/Lessons%20From%20The%20Creation.docx?dl=0" TargetMode="External"/><Relationship Id="rId2" Type="http://schemas.openxmlformats.org/officeDocument/2006/relationships/hyperlink" Target="https://www.dropbox.com/s/p3t18jl5ughx31o/Application%20-%20An%20Invitation%20to%20Create.docx?dl=0"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www.churchofjesuschrist.org/study/ensign/2000/05/we-are-creators?lang=eng" TargetMode="External"/><Relationship Id="rId4" Type="http://schemas.openxmlformats.org/officeDocument/2006/relationships/hyperlink" Target="https://www.lds.org/scriptures/pgp/abraham/3.24?lang=en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churchofjesuschrist.org/search?lang=eng&amp;query=%22drawing%20on%20the%20power%20of%20jesus%20christ%22&amp;highlight=true" TargetMode="External"/><Relationship Id="rId2" Type="http://schemas.openxmlformats.org/officeDocument/2006/relationships/hyperlink" Target="https://www.dropbox.com/s/h1uqnmjcy53h400/Our%20Conduct%20and%20Destination.docx?dl=0"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15000" y="4415362"/>
            <a:ext cx="3429000" cy="2224924"/>
          </a:xfrm>
          <a:prstGeom prst="rect">
            <a:avLst/>
          </a:prstGeom>
        </p:spPr>
      </p:pic>
      <p:sp>
        <p:nvSpPr>
          <p:cNvPr id="7170" name="Rectangle 2"/>
          <p:cNvSpPr>
            <a:spLocks noGrp="1" noChangeArrowheads="1"/>
          </p:cNvSpPr>
          <p:nvPr>
            <p:ph type="ctrTitle"/>
          </p:nvPr>
        </p:nvSpPr>
        <p:spPr>
          <a:xfrm>
            <a:off x="685800" y="654050"/>
            <a:ext cx="7772400" cy="94615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2800" dirty="0"/>
              <a:t>Personal Finance: Another Perspective</a:t>
            </a:r>
          </a:p>
        </p:txBody>
      </p:sp>
      <p:sp>
        <p:nvSpPr>
          <p:cNvPr id="7171" name="Rectangle 3"/>
          <p:cNvSpPr>
            <a:spLocks noGrp="1" noChangeArrowheads="1"/>
          </p:cNvSpPr>
          <p:nvPr>
            <p:ph type="subTitle" idx="1"/>
          </p:nvPr>
        </p:nvSpPr>
        <p:spPr>
          <a:xfrm>
            <a:off x="1371600" y="2819400"/>
            <a:ext cx="6400800" cy="2590800"/>
          </a:xfrm>
        </p:spPr>
        <p:txBody>
          <a:bodyPr/>
          <a:lstStyle/>
          <a:p>
            <a:pPr eaLnBrk="1" hangingPunct="1"/>
            <a:r>
              <a:rPr lang="en-US" altLang="en-US" sz="4400" dirty="0">
                <a:cs typeface="Times New Roman" panose="02020603050405020304" pitchFamily="18" charset="0"/>
              </a:rPr>
              <a:t>Your Future 2:  </a:t>
            </a:r>
          </a:p>
          <a:p>
            <a:pPr eaLnBrk="1" hangingPunct="1"/>
            <a:r>
              <a:rPr lang="en-US" altLang="en-US" sz="4400" dirty="0">
                <a:cs typeface="Times New Roman" panose="02020603050405020304" pitchFamily="18" charset="0"/>
              </a:rPr>
              <a:t>Decide to Decide</a:t>
            </a:r>
          </a:p>
          <a:p>
            <a:pPr eaLnBrk="1" hangingPunct="1"/>
            <a:endParaRPr lang="en-US" altLang="en-US" sz="2400" dirty="0">
              <a:cs typeface="Times New Roman" panose="02020603050405020304" pitchFamily="18" charset="0"/>
            </a:endParaRPr>
          </a:p>
          <a:p>
            <a:pPr eaLnBrk="1" hangingPunct="1"/>
            <a:r>
              <a:rPr lang="en-US" altLang="en-US" sz="2400" dirty="0">
                <a:cs typeface="Times New Roman" panose="02020603050405020304" pitchFamily="18" charset="0"/>
              </a:rPr>
              <a:t>Updated 2020/03/27</a:t>
            </a: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609600"/>
            <a:ext cx="8077200" cy="944563"/>
          </a:xfrm>
        </p:spPr>
        <p:txBody>
          <a:bodyPr/>
          <a:lstStyle/>
          <a:p>
            <a:pPr eaLnBrk="1" hangingPunct="1"/>
            <a:r>
              <a:rPr lang="en-US" altLang="en-US" dirty="0"/>
              <a:t>Learning Framework </a:t>
            </a:r>
            <a:r>
              <a:rPr lang="en-US" altLang="en-US" sz="2400" dirty="0"/>
              <a:t>(continued)</a:t>
            </a:r>
          </a:p>
        </p:txBody>
      </p:sp>
      <p:sp>
        <p:nvSpPr>
          <p:cNvPr id="9220" name="Rectangle 3"/>
          <p:cNvSpPr>
            <a:spLocks noGrp="1" noChangeArrowheads="1"/>
          </p:cNvSpPr>
          <p:nvPr>
            <p:ph idx="1"/>
          </p:nvPr>
        </p:nvSpPr>
        <p:spPr>
          <a:xfrm>
            <a:off x="914400" y="1600200"/>
            <a:ext cx="7391400" cy="5257800"/>
          </a:xfrm>
        </p:spPr>
        <p:txBody>
          <a:bodyPr/>
          <a:lstStyle/>
          <a:p>
            <a:r>
              <a:rPr lang="en-US" altLang="en-US" dirty="0"/>
              <a:t>Why was this learning framework important?</a:t>
            </a:r>
          </a:p>
          <a:p>
            <a:pPr lvl="1"/>
            <a:r>
              <a:rPr lang="en-US" altLang="en-US" dirty="0"/>
              <a:t>It asked three critical questions that lead to learning</a:t>
            </a:r>
          </a:p>
          <a:p>
            <a:pPr lvl="2"/>
            <a:r>
              <a:rPr lang="en-US" altLang="en-US" dirty="0"/>
              <a:t>1.  Why should we </a:t>
            </a:r>
            <a:r>
              <a:rPr lang="en-US" altLang="en-US" dirty="0">
                <a:solidFill>
                  <a:srgbClr val="0070C0"/>
                </a:solidFill>
              </a:rPr>
              <a:t>[learn and become better at personal finance]? </a:t>
            </a:r>
            <a:r>
              <a:rPr lang="en-US" altLang="en-US" dirty="0"/>
              <a:t>(this is “why” or a doctrine) </a:t>
            </a:r>
          </a:p>
          <a:p>
            <a:pPr lvl="2"/>
            <a:r>
              <a:rPr lang="en-US" altLang="en-US" dirty="0"/>
              <a:t>2.  What are the principles on which how we </a:t>
            </a:r>
            <a:r>
              <a:rPr lang="en-US" altLang="en-US" dirty="0">
                <a:solidFill>
                  <a:srgbClr val="0070C0"/>
                </a:solidFill>
              </a:rPr>
              <a:t>[learn and become better at personal finance are based]? </a:t>
            </a:r>
            <a:r>
              <a:rPr lang="en-US" altLang="en-US" dirty="0"/>
              <a:t>(this is “what” or a principle)</a:t>
            </a:r>
          </a:p>
          <a:p>
            <a:pPr lvl="2"/>
            <a:r>
              <a:rPr lang="en-US" altLang="en-US" dirty="0"/>
              <a:t>3.  How do we</a:t>
            </a:r>
            <a:r>
              <a:rPr lang="en-US" altLang="en-US" dirty="0">
                <a:solidFill>
                  <a:srgbClr val="0070C0"/>
                </a:solidFill>
              </a:rPr>
              <a:t> [learn and become better at personal finance]? </a:t>
            </a:r>
            <a:r>
              <a:rPr lang="en-US" altLang="en-US" dirty="0"/>
              <a:t>(this is “how” or an application) </a:t>
            </a:r>
          </a:p>
        </p:txBody>
      </p:sp>
    </p:spTree>
    <p:extLst>
      <p:ext uri="{BB962C8B-B14F-4D97-AF65-F5344CB8AC3E}">
        <p14:creationId xmlns:p14="http://schemas.microsoft.com/office/powerpoint/2010/main" val="423480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2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543800" y="76200"/>
            <a:ext cx="1494614" cy="2283905"/>
          </a:xfrm>
          <a:prstGeom prst="rect">
            <a:avLst/>
          </a:prstGeom>
        </p:spPr>
      </p:pic>
      <p:sp>
        <p:nvSpPr>
          <p:cNvPr id="10242"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It taught that doctrines and principles, confirmed by the Spirit, change behavior</a:t>
            </a:r>
          </a:p>
          <a:p>
            <a:pPr lvl="1" eaLnBrk="1" hangingPunct="1"/>
            <a:r>
              <a:rPr lang="en-US" altLang="en-US" dirty="0">
                <a:cs typeface="Times New Roman" panose="02020603050405020304" pitchFamily="18" charset="0"/>
              </a:rPr>
              <a:t>With each area we developed our doctrines and principles</a:t>
            </a:r>
          </a:p>
          <a:p>
            <a:pPr lvl="2" eaLnBrk="1" hangingPunct="1"/>
            <a:r>
              <a:rPr lang="en-US" altLang="en-US" dirty="0">
                <a:cs typeface="Times New Roman" panose="02020603050405020304" pitchFamily="18" charset="0"/>
              </a:rPr>
              <a:t>If an apostle says that the answers are all in the doctrines and principles, we should study these doctrines carefully</a:t>
            </a:r>
          </a:p>
          <a:p>
            <a:pPr lvl="3" eaLnBrk="1" hangingPunct="1"/>
            <a:r>
              <a:rPr lang="en-US" altLang="en-US" dirty="0">
                <a:cs typeface="Times New Roman" panose="02020603050405020304" pitchFamily="18" charset="0"/>
              </a:rPr>
              <a:t>What were the key doctrines we emphasized this semester?</a:t>
            </a:r>
          </a:p>
        </p:txBody>
      </p:sp>
      <p:sp>
        <p:nvSpPr>
          <p:cNvPr id="10244"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eaLnBrk="1" hangingPunct="1"/>
            <a:r>
              <a:rPr lang="en-US" altLang="en-US" dirty="0">
                <a:cs typeface="Times New Roman" panose="02020603050405020304" pitchFamily="18" charset="0"/>
              </a:rPr>
              <a:t>What did we learn about identity?</a:t>
            </a:r>
          </a:p>
          <a:p>
            <a:pPr lvl="1" eaLnBrk="1" hangingPunct="1"/>
            <a:r>
              <a:rPr lang="en-US" altLang="en-US" dirty="0">
                <a:cs typeface="Times New Roman" panose="02020603050405020304" pitchFamily="18" charset="0"/>
              </a:rPr>
              <a:t>Identity is who we really are, children of God</a:t>
            </a:r>
          </a:p>
          <a:p>
            <a:pPr lvl="2"/>
            <a:r>
              <a:rPr lang="en-US" dirty="0"/>
              <a:t>We are “all the children of God by faith in Jesus Christ” </a:t>
            </a:r>
            <a:r>
              <a:rPr lang="en-US" sz="1800" dirty="0"/>
              <a:t>(</a:t>
            </a:r>
            <a:r>
              <a:rPr lang="en-US" sz="1800" dirty="0">
                <a:hlinkClick r:id="rId3"/>
              </a:rPr>
              <a:t>Gal. 3:26 </a:t>
            </a:r>
            <a:r>
              <a:rPr lang="en-US" sz="1800" dirty="0"/>
              <a:t>), </a:t>
            </a:r>
            <a:r>
              <a:rPr lang="en-US" dirty="0"/>
              <a:t>and “if children, then heirs; heirs of God, and joint-heirs with Christ” </a:t>
            </a:r>
            <a:r>
              <a:rPr lang="en-US" sz="1800" dirty="0"/>
              <a:t>(</a:t>
            </a:r>
            <a:r>
              <a:rPr lang="en-US" sz="1800" dirty="0">
                <a:hlinkClick r:id="rId4"/>
              </a:rPr>
              <a:t>Rom. 8:17</a:t>
            </a:r>
            <a:r>
              <a:rPr lang="en-US" sz="1800" dirty="0"/>
              <a:t>).</a:t>
            </a:r>
            <a:endParaRPr lang="en-US" altLang="en-US" sz="1800" dirty="0">
              <a:cs typeface="Times New Roman" panose="02020603050405020304" pitchFamily="18" charset="0"/>
            </a:endParaRPr>
          </a:p>
          <a:p>
            <a:pPr lvl="2" eaLnBrk="1" hangingPunct="1"/>
            <a:r>
              <a:rPr lang="en-US" altLang="en-US" dirty="0">
                <a:cs typeface="Times New Roman" panose="02020603050405020304" pitchFamily="18" charset="0"/>
              </a:rPr>
              <a:t>We are children of loving Heavenly Parents and are known individually by name and loved intensely by loving parents</a:t>
            </a:r>
          </a:p>
          <a:p>
            <a:pPr lvl="2" eaLnBrk="1" hangingPunct="1"/>
            <a:r>
              <a:rPr lang="en-US" altLang="en-US" dirty="0">
                <a:cs typeface="Times New Roman" panose="02020603050405020304" pitchFamily="18" charset="0"/>
              </a:rPr>
              <a:t>As children and heirs of all God has, we can accomplish anything that the Lord commands us including obeying the commandments to live within our means, stay out of debt, and to save</a:t>
            </a:r>
          </a:p>
          <a:p>
            <a:pPr lvl="2" eaLnBrk="1" hangingPunct="1"/>
            <a:endParaRPr lang="en-US" altLang="en-US" sz="2200" dirty="0">
              <a:cs typeface="Times New Roman" panose="02020603050405020304" pitchFamily="18" charset="0"/>
            </a:endParaRPr>
          </a:p>
          <a:p>
            <a:pPr lvl="1" eaLnBrk="1" hangingPunct="1"/>
            <a:endParaRPr lang="en-US" altLang="en-US" dirty="0">
              <a:cs typeface="Times New Roman" panose="02020603050405020304" pitchFamily="18" charset="0"/>
            </a:endParaRPr>
          </a:p>
          <a:p>
            <a:pPr lvl="2" eaLnBrk="1" hangingPunct="1"/>
            <a:endParaRPr lang="en-US" altLang="en-US" dirty="0">
              <a:cs typeface="Times New Roman" panose="02020603050405020304" pitchFamily="18" charset="0"/>
            </a:endParaRPr>
          </a:p>
        </p:txBody>
      </p:sp>
      <p:sp>
        <p:nvSpPr>
          <p:cNvPr id="10244"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26502638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What did we learn about obedience?</a:t>
            </a:r>
          </a:p>
          <a:p>
            <a:pPr lvl="1" eaLnBrk="1" hangingPunct="1"/>
            <a:r>
              <a:rPr lang="en-US" altLang="en-US" sz="2200" dirty="0">
                <a:cs typeface="Times New Roman" panose="02020603050405020304" pitchFamily="18" charset="0"/>
              </a:rPr>
              <a:t>Obedience is the source of divine guidance and power in our lives</a:t>
            </a:r>
          </a:p>
          <a:p>
            <a:pPr lvl="2" eaLnBrk="1" hangingPunct="1"/>
            <a:r>
              <a:rPr lang="en-US" altLang="en-US" sz="2200" dirty="0">
                <a:cs typeface="Times New Roman" panose="02020603050405020304" pitchFamily="18" charset="0"/>
              </a:rPr>
              <a:t>Obedience to God’s commandments is a pre-requisite to the Holy Ghost’s guidance</a:t>
            </a:r>
          </a:p>
          <a:p>
            <a:pPr lvl="3" eaLnBrk="1" hangingPunct="1"/>
            <a:r>
              <a:rPr lang="en-US" altLang="en-US" sz="2200" dirty="0">
                <a:cs typeface="Times New Roman" panose="02020603050405020304" pitchFamily="18" charset="0"/>
              </a:rPr>
              <a:t>Blessings from God are predicated on obedience, and with the help of the Holy Ghost, we will be protected and guided in our decisions</a:t>
            </a:r>
          </a:p>
          <a:p>
            <a:pPr lvl="3" eaLnBrk="1" hangingPunct="1"/>
            <a:r>
              <a:rPr lang="en-US" altLang="en-US" sz="2200" dirty="0">
                <a:cs typeface="Times New Roman" panose="02020603050405020304" pitchFamily="18" charset="0"/>
              </a:rPr>
              <a:t>When we fail to obey, it leads to diminished happiness and forfeited blessings</a:t>
            </a:r>
          </a:p>
          <a:p>
            <a:pPr lvl="3" eaLnBrk="1" hangingPunct="1"/>
            <a:r>
              <a:rPr lang="en-US" altLang="en-US" sz="2200" dirty="0">
                <a:cs typeface="Times New Roman" panose="02020603050405020304" pitchFamily="18" charset="0"/>
              </a:rPr>
              <a:t>Obedience is how we grow and join God in the “family business”</a:t>
            </a:r>
          </a:p>
          <a:p>
            <a:pPr lvl="3" eaLnBrk="1" hangingPunct="1"/>
            <a:endParaRPr lang="en-US" altLang="en-US" dirty="0">
              <a:cs typeface="Times New Roman" panose="02020603050405020304" pitchFamily="18" charset="0"/>
            </a:endParaRPr>
          </a:p>
          <a:p>
            <a:pPr lvl="2" eaLnBrk="1" hangingPunct="1"/>
            <a:endParaRPr lang="en-US" altLang="en-US" dirty="0">
              <a:cs typeface="Times New Roman" panose="02020603050405020304" pitchFamily="18" charset="0"/>
            </a:endParaRPr>
          </a:p>
        </p:txBody>
      </p:sp>
      <p:sp>
        <p:nvSpPr>
          <p:cNvPr id="10244"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31012678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9923">
                                            <p:txEl>
                                              <p:pRg st="5" end="5"/>
                                            </p:txEl>
                                          </p:spTgt>
                                        </p:tgtEl>
                                        <p:attrNameLst>
                                          <p:attrName>style.visibility</p:attrName>
                                        </p:attrNameLst>
                                      </p:cBhvr>
                                      <p:to>
                                        <p:strVal val="visible"/>
                                      </p:to>
                                    </p:set>
                                    <p:anim calcmode="lin" valueType="num">
                                      <p:cBhvr additive="base">
                                        <p:cTn id="29" dur="500" fill="hold"/>
                                        <p:tgtEl>
                                          <p:spTgt spid="2099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992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What did we learn about stewardship?</a:t>
            </a:r>
          </a:p>
          <a:p>
            <a:pPr lvl="1" eaLnBrk="1" hangingPunct="1"/>
            <a:r>
              <a:rPr lang="en-US" altLang="en-US" sz="2200" dirty="0">
                <a:cs typeface="Times New Roman" panose="02020603050405020304" pitchFamily="18" charset="0"/>
              </a:rPr>
              <a:t>Stewardship reminds us “whose” we are, that blessings are responsibilities, and we are responsible to learn these things</a:t>
            </a:r>
          </a:p>
          <a:p>
            <a:pPr lvl="2" eaLnBrk="1" hangingPunct="1"/>
            <a:r>
              <a:rPr lang="en-US" altLang="en-US" sz="2200" dirty="0">
                <a:cs typeface="Times New Roman" panose="02020603050405020304" pitchFamily="18" charset="0"/>
              </a:rPr>
              <a:t>We are the Lord’s hands here on earth, and are not to be commanded in all things, but to  “make use of the means the Lord has provided” </a:t>
            </a:r>
          </a:p>
          <a:p>
            <a:pPr lvl="2" eaLnBrk="1" hangingPunct="1"/>
            <a:r>
              <a:rPr lang="en-US" altLang="en-US" sz="2200" dirty="0">
                <a:cs typeface="Times New Roman" panose="02020603050405020304" pitchFamily="18" charset="0"/>
              </a:rPr>
              <a:t>We are to use our time and resources wisely and to “not spend money for that which is of no work, nor your labor for that which cannot satisfy”</a:t>
            </a:r>
          </a:p>
          <a:p>
            <a:pPr lvl="2" eaLnBrk="1" hangingPunct="1"/>
            <a:r>
              <a:rPr lang="en-US" altLang="en-US" sz="2200" dirty="0">
                <a:cs typeface="Times New Roman" panose="02020603050405020304" pitchFamily="18" charset="0"/>
              </a:rPr>
              <a:t>We are to become faithful and wise stewards and then we shall “enter into the joy of [our] Lord, and shall inherit all things”</a:t>
            </a:r>
          </a:p>
          <a:p>
            <a:pPr lvl="2" eaLnBrk="1" hangingPunct="1"/>
            <a:endParaRPr lang="en-US" altLang="en-US" dirty="0">
              <a:cs typeface="Times New Roman" panose="02020603050405020304" pitchFamily="18" charset="0"/>
            </a:endParaRPr>
          </a:p>
        </p:txBody>
      </p:sp>
      <p:sp>
        <p:nvSpPr>
          <p:cNvPr id="10244"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34370854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What did we learn about agency?</a:t>
            </a:r>
          </a:p>
          <a:p>
            <a:pPr lvl="1" eaLnBrk="1" hangingPunct="1"/>
            <a:r>
              <a:rPr lang="en-US" altLang="en-US" sz="2200" dirty="0">
                <a:cs typeface="Times New Roman" panose="02020603050405020304" pitchFamily="18" charset="0"/>
              </a:rPr>
              <a:t>Agency is the ability and privilege God gives people to choose and act for ourselves</a:t>
            </a:r>
          </a:p>
          <a:p>
            <a:pPr lvl="2" eaLnBrk="1" hangingPunct="1"/>
            <a:r>
              <a:rPr lang="en-US" altLang="en-US" sz="2200" dirty="0">
                <a:cs typeface="Times New Roman" panose="02020603050405020304" pitchFamily="18" charset="0"/>
              </a:rPr>
              <a:t>Agency is a God-given gift, and is a critical part of us becoming as God is </a:t>
            </a:r>
          </a:p>
          <a:p>
            <a:pPr lvl="2" eaLnBrk="1" hangingPunct="1"/>
            <a:r>
              <a:rPr lang="en-US" altLang="en-US" sz="2200" dirty="0">
                <a:cs typeface="Times New Roman" panose="02020603050405020304" pitchFamily="18" charset="0"/>
              </a:rPr>
              <a:t>We must have agency if we are to choose and become like our Heavenly Parents</a:t>
            </a:r>
          </a:p>
          <a:p>
            <a:pPr lvl="2" eaLnBrk="1" hangingPunct="1"/>
            <a:r>
              <a:rPr lang="en-US" altLang="en-US" sz="2200" dirty="0">
                <a:cs typeface="Times New Roman" panose="02020603050405020304" pitchFamily="18" charset="0"/>
              </a:rPr>
              <a:t>We use our agency wisely over earthly things so we can be worthy of heavenly things, even eternal life</a:t>
            </a:r>
          </a:p>
        </p:txBody>
      </p:sp>
      <p:sp>
        <p:nvSpPr>
          <p:cNvPr id="10244"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40371675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What did we learn about accountability?</a:t>
            </a:r>
          </a:p>
          <a:p>
            <a:pPr lvl="1" eaLnBrk="1" hangingPunct="1"/>
            <a:r>
              <a:rPr lang="en-US" altLang="en-US" sz="2200" dirty="0">
                <a:cs typeface="Times New Roman" panose="02020603050405020304" pitchFamily="18" charset="0"/>
              </a:rPr>
              <a:t>Accountability is how we are accountable to God for our choices</a:t>
            </a:r>
          </a:p>
          <a:p>
            <a:pPr lvl="2" eaLnBrk="1" hangingPunct="1"/>
            <a:r>
              <a:rPr lang="en-US" altLang="en-US" sz="2200" dirty="0">
                <a:cs typeface="Times New Roman" panose="02020603050405020304" pitchFamily="18" charset="0"/>
              </a:rPr>
              <a:t>We will be punished for our own sins and not for Adam’s transgression (Articles of Faith 2.)</a:t>
            </a:r>
          </a:p>
          <a:p>
            <a:pPr lvl="2" eaLnBrk="1" hangingPunct="1"/>
            <a:r>
              <a:rPr lang="en-US" altLang="en-US" sz="2200" dirty="0">
                <a:cs typeface="Times New Roman" panose="02020603050405020304" pitchFamily="18" charset="0"/>
              </a:rPr>
              <a:t>We will be held accountable to God for our words, works, thoughts, and every dollar we save and spend</a:t>
            </a:r>
          </a:p>
          <a:p>
            <a:pPr lvl="2" eaLnBrk="1" hangingPunct="1"/>
            <a:r>
              <a:rPr lang="en-US" altLang="en-US" sz="2200" dirty="0">
                <a:cs typeface="Times New Roman" panose="02020603050405020304" pitchFamily="18" charset="0"/>
              </a:rPr>
              <a:t>Our judgement will not be did we check every box; rather, did we become like our Savior Jesus Christ</a:t>
            </a:r>
          </a:p>
        </p:txBody>
      </p:sp>
      <p:sp>
        <p:nvSpPr>
          <p:cNvPr id="10244"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21037299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What were the key principles?</a:t>
            </a:r>
          </a:p>
          <a:p>
            <a:pPr lvl="1" eaLnBrk="1" hangingPunct="1"/>
            <a:r>
              <a:rPr lang="en-US" altLang="en-US" dirty="0">
                <a:cs typeface="Times New Roman" panose="02020603050405020304" pitchFamily="18" charset="0"/>
              </a:rPr>
              <a:t>We discussed key principles as we discussed each of the 16 different areas of personal finance</a:t>
            </a:r>
          </a:p>
          <a:p>
            <a:pPr lvl="2" eaLnBrk="1" hangingPunct="1"/>
            <a:r>
              <a:rPr lang="en-US" altLang="en-US" dirty="0">
                <a:cs typeface="Times New Roman" panose="02020603050405020304" pitchFamily="18" charset="0"/>
              </a:rPr>
              <a:t>Most started with:</a:t>
            </a:r>
          </a:p>
          <a:p>
            <a:pPr lvl="3" eaLnBrk="1" hangingPunct="1"/>
            <a:r>
              <a:rPr lang="en-US" altLang="en-US" dirty="0">
                <a:cs typeface="Times New Roman" panose="02020603050405020304" pitchFamily="18" charset="0"/>
              </a:rPr>
              <a:t>Understand yourself, your vision, goals and budget</a:t>
            </a:r>
          </a:p>
          <a:p>
            <a:pPr lvl="3" eaLnBrk="1" hangingPunct="1"/>
            <a:r>
              <a:rPr lang="en-US" altLang="en-US" dirty="0">
                <a:cs typeface="Times New Roman" panose="02020603050405020304" pitchFamily="18" charset="0"/>
              </a:rPr>
              <a:t>Seek, receive and act on the Spirit’s guidance</a:t>
            </a:r>
          </a:p>
          <a:p>
            <a:pPr lvl="3" eaLnBrk="1" hangingPunct="1"/>
            <a:r>
              <a:rPr lang="en-US" altLang="en-US" dirty="0">
                <a:cs typeface="Times New Roman" panose="02020603050405020304" pitchFamily="18" charset="0"/>
              </a:rPr>
              <a:t>Understand the key areas of whatever topic we were discussing</a:t>
            </a:r>
          </a:p>
          <a:p>
            <a:pPr lvl="2" eaLnBrk="1" hangingPunct="1"/>
            <a:r>
              <a:rPr lang="en-US" altLang="en-US" dirty="0">
                <a:cs typeface="Times New Roman" panose="02020603050405020304" pitchFamily="18" charset="0"/>
              </a:rPr>
              <a:t>Then there were specific principles with each respective area</a:t>
            </a:r>
          </a:p>
          <a:p>
            <a:pPr lvl="2" eaLnBrk="1" hangingPunct="1"/>
            <a:endParaRPr lang="en-US" altLang="en-US" dirty="0">
              <a:cs typeface="Times New Roman" panose="02020603050405020304" pitchFamily="18" charset="0"/>
            </a:endParaRPr>
          </a:p>
        </p:txBody>
      </p:sp>
      <p:sp>
        <p:nvSpPr>
          <p:cNvPr id="12292"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pic>
        <p:nvPicPr>
          <p:cNvPr id="2" name="Picture 1"/>
          <p:cNvPicPr>
            <a:picLocks noChangeAspect="1"/>
          </p:cNvPicPr>
          <p:nvPr/>
        </p:nvPicPr>
        <p:blipFill>
          <a:blip r:embed="rId3"/>
          <a:stretch>
            <a:fillRect/>
          </a:stretch>
        </p:blipFill>
        <p:spPr>
          <a:xfrm>
            <a:off x="7620001" y="92075"/>
            <a:ext cx="1450840" cy="2168109"/>
          </a:xfrm>
          <a:prstGeom prst="rect">
            <a:avLst/>
          </a:prstGeom>
        </p:spPr>
      </p:pic>
    </p:spTree>
    <p:extLst>
      <p:ext uri="{BB962C8B-B14F-4D97-AF65-F5344CB8AC3E}">
        <p14:creationId xmlns:p14="http://schemas.microsoft.com/office/powerpoint/2010/main" val="24098866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9923">
                                            <p:txEl>
                                              <p:pRg st="5" end="5"/>
                                            </p:txEl>
                                          </p:spTgt>
                                        </p:tgtEl>
                                        <p:attrNameLst>
                                          <p:attrName>style.visibility</p:attrName>
                                        </p:attrNameLst>
                                      </p:cBhvr>
                                      <p:to>
                                        <p:strVal val="visible"/>
                                      </p:to>
                                    </p:set>
                                    <p:anim calcmode="lin" valueType="num">
                                      <p:cBhvr additive="base">
                                        <p:cTn id="29" dur="500" fill="hold"/>
                                        <p:tgtEl>
                                          <p:spTgt spid="2099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99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9923">
                                            <p:txEl>
                                              <p:pRg st="6" end="6"/>
                                            </p:txEl>
                                          </p:spTgt>
                                        </p:tgtEl>
                                        <p:attrNameLst>
                                          <p:attrName>style.visibility</p:attrName>
                                        </p:attrNameLst>
                                      </p:cBhvr>
                                      <p:to>
                                        <p:strVal val="visible"/>
                                      </p:to>
                                    </p:set>
                                    <p:anim calcmode="lin" valueType="num">
                                      <p:cBhvr additive="base">
                                        <p:cTn id="33" dur="500" fill="hold"/>
                                        <p:tgtEl>
                                          <p:spTgt spid="2099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9923">
                                            <p:txEl>
                                              <p:pRg st="6" end="6"/>
                                            </p:txEl>
                                          </p:spTgt>
                                        </p:tgtEl>
                                        <p:attrNameLst>
                                          <p:attrName>ppt_y</p:attrName>
                                        </p:attrNameLst>
                                      </p:cBhvr>
                                      <p:tavLst>
                                        <p:tav tm="0">
                                          <p:val>
                                            <p:strVal val="#ppt_y"/>
                                          </p:val>
                                        </p:tav>
                                        <p:tav tm="100000">
                                          <p:val>
                                            <p:strVal val="#ppt_y"/>
                                          </p:val>
                                        </p:tav>
                                      </p:tavLst>
                                    </p:anim>
                                  </p:childTnLst>
                                </p:cTn>
                              </p:par>
                              <p:par>
                                <p:cTn id="35" presetID="1"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dirty="0">
                <a:cs typeface="Times New Roman" panose="02020603050405020304" pitchFamily="18" charset="0"/>
              </a:rPr>
              <a:t>A Look Back </a:t>
            </a:r>
            <a:r>
              <a:rPr lang="en-US" altLang="en-US" sz="2400" dirty="0"/>
              <a:t>(continued)</a:t>
            </a:r>
          </a:p>
        </p:txBody>
      </p:sp>
      <p:sp>
        <p:nvSpPr>
          <p:cNvPr id="209923" name="Rectangle 3"/>
          <p:cNvSpPr>
            <a:spLocks noGrp="1" noChangeArrowheads="1"/>
          </p:cNvSpPr>
          <p:nvPr>
            <p:ph idx="1"/>
          </p:nvPr>
        </p:nvSpPr>
        <p:spPr>
          <a:xfrm>
            <a:off x="914400" y="1600200"/>
            <a:ext cx="7315200" cy="5257800"/>
          </a:xfrm>
        </p:spPr>
        <p:txBody>
          <a:bodyPr lIns="90488" tIns="44450" rIns="90488" bIns="44450"/>
          <a:lstStyle/>
          <a:p>
            <a:pPr eaLnBrk="1" hangingPunct="1"/>
            <a:r>
              <a:rPr lang="en-US" altLang="en-US" dirty="0">
                <a:cs typeface="Times New Roman" panose="02020603050405020304" pitchFamily="18" charset="0"/>
              </a:rPr>
              <a:t>What were the key areas of your Plans?</a:t>
            </a:r>
          </a:p>
          <a:p>
            <a:pPr lvl="1" eaLnBrk="1" hangingPunct="1"/>
            <a:r>
              <a:rPr lang="en-US" altLang="en-US" dirty="0">
                <a:cs typeface="Times New Roman" panose="02020603050405020304" pitchFamily="18" charset="0"/>
              </a:rPr>
              <a:t>We shared principles in each of these areas:</a:t>
            </a:r>
          </a:p>
          <a:p>
            <a:pPr lvl="2" eaLnBrk="1" hangingPunct="1"/>
            <a:r>
              <a:rPr lang="en-US" altLang="en-US" dirty="0">
                <a:cs typeface="Times New Roman" panose="02020603050405020304" pitchFamily="18" charset="0"/>
              </a:rPr>
              <a:t>Your Plan for Life		Education Plan</a:t>
            </a:r>
          </a:p>
          <a:p>
            <a:pPr lvl="2" eaLnBrk="1" hangingPunct="1"/>
            <a:r>
              <a:rPr lang="en-US" altLang="en-US" dirty="0">
                <a:cs typeface="Times New Roman" panose="02020603050405020304" pitchFamily="18" charset="0"/>
              </a:rPr>
              <a:t>Financial Statements	Mission Plan</a:t>
            </a:r>
          </a:p>
          <a:p>
            <a:pPr lvl="2" eaLnBrk="1" hangingPunct="1"/>
            <a:r>
              <a:rPr lang="en-US" altLang="en-US" dirty="0">
                <a:cs typeface="Times New Roman" panose="02020603050405020304" pitchFamily="18" charset="0"/>
              </a:rPr>
              <a:t>Cash Management Plan	Auto/Toy Plan</a:t>
            </a:r>
          </a:p>
          <a:p>
            <a:pPr lvl="2" eaLnBrk="1" hangingPunct="1"/>
            <a:r>
              <a:rPr lang="en-US" altLang="en-US" dirty="0">
                <a:cs typeface="Times New Roman" panose="02020603050405020304" pitchFamily="18" charset="0"/>
              </a:rPr>
              <a:t>Tax Plan			Retirement Plan</a:t>
            </a:r>
          </a:p>
          <a:p>
            <a:pPr lvl="2" eaLnBrk="1" hangingPunct="1"/>
            <a:r>
              <a:rPr lang="en-US" altLang="en-US" dirty="0">
                <a:cs typeface="Times New Roman" panose="02020603050405020304" pitchFamily="18" charset="0"/>
              </a:rPr>
              <a:t>Credit Plan			Housing Plan</a:t>
            </a:r>
          </a:p>
          <a:p>
            <a:pPr lvl="2" eaLnBrk="1" hangingPunct="1"/>
            <a:r>
              <a:rPr lang="en-US" altLang="en-US" dirty="0">
                <a:cs typeface="Times New Roman" panose="02020603050405020304" pitchFamily="18" charset="0"/>
              </a:rPr>
              <a:t>Insurance Plan		Giving Plan</a:t>
            </a:r>
          </a:p>
          <a:p>
            <a:pPr lvl="2" eaLnBrk="1" hangingPunct="1"/>
            <a:r>
              <a:rPr lang="en-US" altLang="en-US" dirty="0">
                <a:cs typeface="Times New Roman" panose="02020603050405020304" pitchFamily="18" charset="0"/>
              </a:rPr>
              <a:t>Family Financial Plan	Investment Plan</a:t>
            </a:r>
          </a:p>
          <a:p>
            <a:pPr lvl="2" eaLnBrk="1" hangingPunct="1"/>
            <a:r>
              <a:rPr lang="en-US" altLang="en-US" dirty="0">
                <a:cs typeface="Times New Roman" panose="02020603050405020304" pitchFamily="18" charset="0"/>
              </a:rPr>
              <a:t>Saving, Income and Expense (budget) Plans</a:t>
            </a:r>
          </a:p>
          <a:p>
            <a:pPr lvl="2" eaLnBrk="1" hangingPunct="1"/>
            <a:r>
              <a:rPr lang="en-US" altLang="en-US" dirty="0">
                <a:cs typeface="Times New Roman" panose="02020603050405020304" pitchFamily="18" charset="0"/>
              </a:rPr>
              <a:t>Consumer Loans and Debt Plan</a:t>
            </a:r>
          </a:p>
          <a:p>
            <a:pPr lvl="2" eaLnBrk="1" hangingPunct="1"/>
            <a:endParaRPr lang="en-US" altLang="en-US" dirty="0">
              <a:cs typeface="Times New Roman" panose="02020603050405020304" pitchFamily="18" charset="0"/>
            </a:endParaRPr>
          </a:p>
        </p:txBody>
      </p:sp>
      <p:sp>
        <p:nvSpPr>
          <p:cNvPr id="12292"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3521693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9923">
                                            <p:txEl>
                                              <p:pRg st="5" end="5"/>
                                            </p:txEl>
                                          </p:spTgt>
                                        </p:tgtEl>
                                        <p:attrNameLst>
                                          <p:attrName>style.visibility</p:attrName>
                                        </p:attrNameLst>
                                      </p:cBhvr>
                                      <p:to>
                                        <p:strVal val="visible"/>
                                      </p:to>
                                    </p:set>
                                    <p:anim calcmode="lin" valueType="num">
                                      <p:cBhvr additive="base">
                                        <p:cTn id="29" dur="500" fill="hold"/>
                                        <p:tgtEl>
                                          <p:spTgt spid="2099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99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9923">
                                            <p:txEl>
                                              <p:pRg st="6" end="6"/>
                                            </p:txEl>
                                          </p:spTgt>
                                        </p:tgtEl>
                                        <p:attrNameLst>
                                          <p:attrName>style.visibility</p:attrName>
                                        </p:attrNameLst>
                                      </p:cBhvr>
                                      <p:to>
                                        <p:strVal val="visible"/>
                                      </p:to>
                                    </p:set>
                                    <p:anim calcmode="lin" valueType="num">
                                      <p:cBhvr additive="base">
                                        <p:cTn id="33" dur="500" fill="hold"/>
                                        <p:tgtEl>
                                          <p:spTgt spid="2099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992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09923">
                                            <p:txEl>
                                              <p:pRg st="7" end="7"/>
                                            </p:txEl>
                                          </p:spTgt>
                                        </p:tgtEl>
                                        <p:attrNameLst>
                                          <p:attrName>style.visibility</p:attrName>
                                        </p:attrNameLst>
                                      </p:cBhvr>
                                      <p:to>
                                        <p:strVal val="visible"/>
                                      </p:to>
                                    </p:set>
                                    <p:anim calcmode="lin" valueType="num">
                                      <p:cBhvr additive="base">
                                        <p:cTn id="37" dur="500" fill="hold"/>
                                        <p:tgtEl>
                                          <p:spTgt spid="2099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992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09923">
                                            <p:txEl>
                                              <p:pRg st="8" end="8"/>
                                            </p:txEl>
                                          </p:spTgt>
                                        </p:tgtEl>
                                        <p:attrNameLst>
                                          <p:attrName>style.visibility</p:attrName>
                                        </p:attrNameLst>
                                      </p:cBhvr>
                                      <p:to>
                                        <p:strVal val="visible"/>
                                      </p:to>
                                    </p:set>
                                    <p:anim calcmode="lin" valueType="num">
                                      <p:cBhvr additive="base">
                                        <p:cTn id="41" dur="500" fill="hold"/>
                                        <p:tgtEl>
                                          <p:spTgt spid="20992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0992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09923">
                                            <p:txEl>
                                              <p:pRg st="9" end="9"/>
                                            </p:txEl>
                                          </p:spTgt>
                                        </p:tgtEl>
                                        <p:attrNameLst>
                                          <p:attrName>style.visibility</p:attrName>
                                        </p:attrNameLst>
                                      </p:cBhvr>
                                      <p:to>
                                        <p:strVal val="visible"/>
                                      </p:to>
                                    </p:set>
                                    <p:anim calcmode="lin" valueType="num">
                                      <p:cBhvr additive="base">
                                        <p:cTn id="45" dur="500" fill="hold"/>
                                        <p:tgtEl>
                                          <p:spTgt spid="20992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0992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09923">
                                            <p:txEl>
                                              <p:pRg st="10" end="10"/>
                                            </p:txEl>
                                          </p:spTgt>
                                        </p:tgtEl>
                                        <p:attrNameLst>
                                          <p:attrName>style.visibility</p:attrName>
                                        </p:attrNameLst>
                                      </p:cBhvr>
                                      <p:to>
                                        <p:strVal val="visible"/>
                                      </p:to>
                                    </p:set>
                                    <p:anim calcmode="lin" valueType="num">
                                      <p:cBhvr additive="base">
                                        <p:cTn id="49" dur="500" fill="hold"/>
                                        <p:tgtEl>
                                          <p:spTgt spid="20992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0992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dirty="0">
                <a:cs typeface="Times New Roman" panose="02020603050405020304" pitchFamily="18" charset="0"/>
              </a:rPr>
              <a:t>A Look Back </a:t>
            </a:r>
            <a:r>
              <a:rPr lang="en-US" altLang="en-US" sz="2400" dirty="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eaLnBrk="1" hangingPunct="1"/>
            <a:r>
              <a:rPr lang="en-US" altLang="en-US" dirty="0">
                <a:cs typeface="Times New Roman" panose="02020603050405020304" pitchFamily="18" charset="0"/>
              </a:rPr>
              <a:t>We shared that application is an invitation to apply His words and create our lives more closely with Him</a:t>
            </a:r>
          </a:p>
          <a:p>
            <a:pPr lvl="1" eaLnBrk="1" hangingPunct="1"/>
            <a:r>
              <a:rPr lang="en-US" altLang="en-US" sz="2200" dirty="0">
                <a:cs typeface="Times New Roman" panose="02020603050405020304" pitchFamily="18" charset="0"/>
              </a:rPr>
              <a:t>We shared the creative process—the application of information in each of the 16 key areas</a:t>
            </a:r>
          </a:p>
          <a:p>
            <a:pPr lvl="2" eaLnBrk="1" hangingPunct="1"/>
            <a:r>
              <a:rPr lang="en-US" altLang="en-US" sz="2200" dirty="0">
                <a:cs typeface="Times New Roman" panose="02020603050405020304" pitchFamily="18" charset="0"/>
              </a:rPr>
              <a:t>We are all creators, and we shared the process on how we apply these things to become better  </a:t>
            </a:r>
          </a:p>
          <a:p>
            <a:pPr lvl="3" eaLnBrk="1" hangingPunct="1"/>
            <a:r>
              <a:rPr lang="en-US" altLang="en-US" sz="2200" dirty="0">
                <a:cs typeface="Times New Roman" panose="02020603050405020304" pitchFamily="18" charset="0"/>
              </a:rPr>
              <a:t>God gave us life and He created a plan for us</a:t>
            </a:r>
          </a:p>
          <a:p>
            <a:pPr lvl="4" eaLnBrk="1" hangingPunct="1"/>
            <a:r>
              <a:rPr lang="en-US" altLang="en-US" sz="2200" dirty="0">
                <a:cs typeface="Times New Roman" panose="02020603050405020304" pitchFamily="18" charset="0"/>
              </a:rPr>
              <a:t>This class and your PFP has been your chance of creating a plan for this wonderful life He has given you?</a:t>
            </a: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pic>
        <p:nvPicPr>
          <p:cNvPr id="2" name="Picture 1"/>
          <p:cNvPicPr>
            <a:picLocks noChangeAspect="1"/>
          </p:cNvPicPr>
          <p:nvPr/>
        </p:nvPicPr>
        <p:blipFill>
          <a:blip r:embed="rId3"/>
          <a:stretch>
            <a:fillRect/>
          </a:stretch>
        </p:blipFill>
        <p:spPr>
          <a:xfrm>
            <a:off x="7696200" y="48909"/>
            <a:ext cx="1447800" cy="218815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609600"/>
            <a:ext cx="7772400" cy="11430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Objectives</a:t>
            </a:r>
          </a:p>
        </p:txBody>
      </p:sp>
      <p:sp>
        <p:nvSpPr>
          <p:cNvPr id="6147" name="Rectangle 3"/>
          <p:cNvSpPr>
            <a:spLocks noGrp="1" noChangeArrowheads="1"/>
          </p:cNvSpPr>
          <p:nvPr>
            <p:ph type="subTitle" idx="1"/>
          </p:nvPr>
        </p:nvSpPr>
        <p:spPr>
          <a:xfrm>
            <a:off x="903288" y="1600200"/>
            <a:ext cx="7326312" cy="4267200"/>
          </a:xfrm>
        </p:spPr>
        <p:txBody>
          <a:bodyPr/>
          <a:lstStyle/>
          <a:p>
            <a:pPr marL="514350" indent="-514350" algn="l" eaLnBrk="1" hangingPunct="1">
              <a:spcBef>
                <a:spcPts val="0"/>
              </a:spcBef>
              <a:spcAft>
                <a:spcPts val="1200"/>
              </a:spcAft>
              <a:buAutoNum type="alphaUcPeriod"/>
              <a:defRPr/>
            </a:pPr>
            <a:r>
              <a:rPr lang="en-US" altLang="en-US" dirty="0"/>
              <a:t>How to bring Christ into our finances</a:t>
            </a:r>
          </a:p>
          <a:p>
            <a:pPr marL="514350" indent="-514350" algn="l" eaLnBrk="1" hangingPunct="1">
              <a:spcBef>
                <a:spcPts val="0"/>
              </a:spcBef>
              <a:spcAft>
                <a:spcPts val="1200"/>
              </a:spcAft>
              <a:buAutoNum type="alphaUcPeriod"/>
              <a:defRPr/>
            </a:pPr>
            <a:r>
              <a:rPr lang="en-US" altLang="en-US" dirty="0"/>
              <a:t>A look back at our class and learning framework</a:t>
            </a:r>
          </a:p>
          <a:p>
            <a:pPr marL="514350" indent="-514350" algn="l" eaLnBrk="1" hangingPunct="1">
              <a:spcBef>
                <a:spcPts val="0"/>
              </a:spcBef>
              <a:spcAft>
                <a:spcPts val="1200"/>
              </a:spcAft>
              <a:buAutoNum type="alphaUcPeriod"/>
              <a:defRPr/>
            </a:pPr>
            <a:r>
              <a:rPr lang="en-US" altLang="en-US" dirty="0"/>
              <a:t>Understand the key decisions you should make in life to be truly successful</a:t>
            </a:r>
          </a:p>
          <a:p>
            <a:pPr algn="l" eaLnBrk="1" hangingPunct="1">
              <a:spcBef>
                <a:spcPts val="0"/>
              </a:spcBef>
              <a:spcAft>
                <a:spcPts val="1200"/>
              </a:spcAft>
              <a:defRPr/>
            </a:pPr>
            <a:r>
              <a:rPr lang="en-US" altLang="en-US" dirty="0"/>
              <a:t>C.  Share a list of recommended readings for further information on personal finance</a:t>
            </a:r>
          </a:p>
          <a:p>
            <a:pPr marL="685800" indent="-685800" algn="l" eaLnBrk="1" hangingPunct="1">
              <a:lnSpc>
                <a:spcPct val="150000"/>
              </a:lnSpc>
              <a:buFont typeface="Wingdings" pitchFamily="2" charset="2"/>
              <a:buChar char="ü"/>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lvl="1" eaLnBrk="1" hangingPunct="1"/>
            <a:r>
              <a:rPr lang="en-US" altLang="en-US" sz="2800" dirty="0">
                <a:cs typeface="Times New Roman" panose="02020603050405020304" pitchFamily="18" charset="0"/>
              </a:rPr>
              <a:t>Vision</a:t>
            </a:r>
          </a:p>
          <a:p>
            <a:pPr lvl="2" eaLnBrk="1" hangingPunct="1"/>
            <a:r>
              <a:rPr lang="en-US" altLang="en-US" dirty="0">
                <a:cs typeface="Times New Roman" panose="02020603050405020304" pitchFamily="18" charset="0"/>
              </a:rPr>
              <a:t>What is your vision for yourself, your spouse, family and your life?</a:t>
            </a:r>
          </a:p>
          <a:p>
            <a:pPr lvl="3" eaLnBrk="1" hangingPunct="1"/>
            <a:r>
              <a:rPr lang="en-US" altLang="en-US" dirty="0">
                <a:cs typeface="Times New Roman" panose="02020603050405020304" pitchFamily="18" charset="0"/>
              </a:rPr>
              <a:t>What do you hope to have accomplished when you have completed your mortal journey?  </a:t>
            </a:r>
          </a:p>
          <a:p>
            <a:pPr lvl="3" eaLnBrk="1" hangingPunct="1"/>
            <a:r>
              <a:rPr lang="en-US" altLang="en-US" dirty="0">
                <a:cs typeface="Times New Roman" panose="02020603050405020304" pitchFamily="18" charset="0"/>
              </a:rPr>
              <a:t>How does Heavenly Father see you and what does He want for you to do or become?  </a:t>
            </a:r>
          </a:p>
          <a:p>
            <a:pPr marL="914400" lvl="2" indent="0" eaLnBrk="1" hangingPunct="1">
              <a:buNone/>
            </a:pPr>
            <a:endParaRPr lang="en-US" altLang="en-US" sz="2200" dirty="0">
              <a:cs typeface="Times New Roman" panose="02020603050405020304" pitchFamily="18" charset="0"/>
            </a:endParaRP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42438731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dirty="0">
                <a:cs typeface="Times New Roman" panose="02020603050405020304" pitchFamily="18" charset="0"/>
              </a:rPr>
              <a:t>A Look Back </a:t>
            </a:r>
            <a:r>
              <a:rPr lang="en-US" altLang="en-US" sz="2400" dirty="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lvl="1" eaLnBrk="1" hangingPunct="1"/>
            <a:r>
              <a:rPr lang="en-US" altLang="en-US" sz="2800" dirty="0">
                <a:cs typeface="Times New Roman" panose="02020603050405020304" pitchFamily="18" charset="0"/>
              </a:rPr>
              <a:t>Goals</a:t>
            </a:r>
            <a:r>
              <a:rPr lang="en-US" altLang="en-US" dirty="0">
                <a:cs typeface="Times New Roman" panose="02020603050405020304" pitchFamily="18" charset="0"/>
              </a:rPr>
              <a:t> </a:t>
            </a:r>
          </a:p>
          <a:p>
            <a:pPr lvl="2" eaLnBrk="1" hangingPunct="1"/>
            <a:r>
              <a:rPr lang="en-US" altLang="en-US" dirty="0">
                <a:cs typeface="Times New Roman" panose="02020603050405020304" pitchFamily="18" charset="0"/>
              </a:rPr>
              <a:t>What goals will take you to your vision?  </a:t>
            </a:r>
          </a:p>
          <a:p>
            <a:pPr lvl="3" eaLnBrk="1" hangingPunct="1"/>
            <a:r>
              <a:rPr lang="en-US" altLang="en-US" dirty="0">
                <a:cs typeface="Times New Roman" panose="02020603050405020304" pitchFamily="18" charset="0"/>
              </a:rPr>
              <a:t>What goals should you have, and are you willing to work toward them?  </a:t>
            </a:r>
          </a:p>
          <a:p>
            <a:pPr lvl="3" eaLnBrk="1" hangingPunct="1"/>
            <a:r>
              <a:rPr lang="en-US" altLang="en-US" dirty="0">
                <a:cs typeface="Times New Roman" panose="02020603050405020304" pitchFamily="18" charset="0"/>
              </a:rPr>
              <a:t>What is required to take you from where you are now to where you want to be, your vision (the best way to predict the future is to create it)?</a:t>
            </a: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39067377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lvl="1" eaLnBrk="1" hangingPunct="1"/>
            <a:r>
              <a:rPr lang="en-US" altLang="en-US" sz="2800" dirty="0">
                <a:cs typeface="Times New Roman" panose="02020603050405020304" pitchFamily="18" charset="0"/>
              </a:rPr>
              <a:t>Plans and strategies</a:t>
            </a:r>
          </a:p>
          <a:p>
            <a:pPr lvl="2" eaLnBrk="1" hangingPunct="1"/>
            <a:r>
              <a:rPr lang="en-US" altLang="en-US" dirty="0">
                <a:cs typeface="Times New Roman" panose="02020603050405020304" pitchFamily="18" charset="0"/>
              </a:rPr>
              <a:t>What are your plans and strategies for achieving your goals? </a:t>
            </a:r>
          </a:p>
          <a:p>
            <a:pPr lvl="3" eaLnBrk="1" hangingPunct="1"/>
            <a:r>
              <a:rPr lang="en-US" altLang="en-US" dirty="0">
                <a:cs typeface="Times New Roman" panose="02020603050405020304" pitchFamily="18" charset="0"/>
              </a:rPr>
              <a:t>What are the strategies you will follow to help you accomplish your goals and eventually your vision?</a:t>
            </a:r>
          </a:p>
          <a:p>
            <a:pPr lvl="3" eaLnBrk="1" hangingPunct="1"/>
            <a:r>
              <a:rPr lang="en-US" altLang="en-US" dirty="0">
                <a:cs typeface="Times New Roman" panose="02020603050405020304" pitchFamily="18" charset="0"/>
              </a:rPr>
              <a:t>What are your short-, intermediate- and long-term plans and strategies to take you to your goals?</a:t>
            </a: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15305978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1143000"/>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dirty="0">
                <a:cs typeface="Times New Roman" panose="02020603050405020304" pitchFamily="18" charset="0"/>
              </a:rPr>
              <a:t>A Look Back </a:t>
            </a:r>
            <a:r>
              <a:rPr lang="en-US" altLang="en-US" sz="2400" dirty="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lvl="1" eaLnBrk="1" hangingPunct="1"/>
            <a:r>
              <a:rPr lang="en-US" altLang="en-US" sz="2800" dirty="0">
                <a:cs typeface="Times New Roman" panose="02020603050405020304" pitchFamily="18" charset="0"/>
              </a:rPr>
              <a:t>Constraints</a:t>
            </a:r>
          </a:p>
          <a:p>
            <a:pPr lvl="2" eaLnBrk="1" hangingPunct="1"/>
            <a:r>
              <a:rPr lang="en-US" altLang="en-US" dirty="0">
                <a:cs typeface="Times New Roman" panose="02020603050405020304" pitchFamily="18" charset="0"/>
              </a:rPr>
              <a:t>What are the key paths necessary for you to accomplish your goals and vision?</a:t>
            </a:r>
          </a:p>
          <a:p>
            <a:pPr lvl="3" eaLnBrk="1" hangingPunct="1"/>
            <a:r>
              <a:rPr lang="en-US" altLang="en-US" dirty="0">
                <a:cs typeface="Times New Roman" panose="02020603050405020304" pitchFamily="18" charset="0"/>
              </a:rPr>
              <a:t>What are the things that will keep you from your vision and goals?  </a:t>
            </a:r>
          </a:p>
          <a:p>
            <a:pPr lvl="3" eaLnBrk="1" hangingPunct="1"/>
            <a:r>
              <a:rPr lang="en-US" altLang="en-US" dirty="0">
                <a:cs typeface="Times New Roman" panose="02020603050405020304" pitchFamily="18" charset="0"/>
              </a:rPr>
              <a:t>What are the key problems you will likely encounter and how will you solve them so they don’t hinder your progress?</a:t>
            </a: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12665128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55572"/>
            <a:ext cx="7772400" cy="944628"/>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b"/>
          <a:lstStyle/>
          <a:p>
            <a:pPr eaLnBrk="1" hangingPunct="1"/>
            <a:r>
              <a:rPr lang="en-US" altLang="en-US">
                <a:cs typeface="Times New Roman" panose="02020603050405020304" pitchFamily="18" charset="0"/>
              </a:rPr>
              <a:t>A Look Back </a:t>
            </a:r>
            <a:r>
              <a:rPr lang="en-US" altLang="en-US" sz="240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lvl="1" eaLnBrk="1" hangingPunct="1"/>
            <a:r>
              <a:rPr lang="en-US" altLang="en-US" sz="2800" dirty="0">
                <a:cs typeface="Times New Roman" panose="02020603050405020304" pitchFamily="18" charset="0"/>
              </a:rPr>
              <a:t>Accountability</a:t>
            </a:r>
          </a:p>
          <a:p>
            <a:pPr lvl="2" eaLnBrk="1" hangingPunct="1"/>
            <a:r>
              <a:rPr lang="en-US" altLang="en-US" dirty="0">
                <a:cs typeface="Times New Roman" panose="02020603050405020304" pitchFamily="18" charset="0"/>
              </a:rPr>
              <a:t>How will you be accountable to your ultimate accountability partner?  </a:t>
            </a:r>
          </a:p>
          <a:p>
            <a:pPr lvl="3" eaLnBrk="1" hangingPunct="1"/>
            <a:r>
              <a:rPr lang="en-US" altLang="en-US" dirty="0">
                <a:cs typeface="Times New Roman" panose="02020603050405020304" pitchFamily="18" charset="0"/>
              </a:rPr>
              <a:t>How will you hold yourself accountable for achieving your vision and goals and what will you do to get help from others?  </a:t>
            </a:r>
          </a:p>
          <a:p>
            <a:pPr lvl="3" eaLnBrk="1" hangingPunct="1"/>
            <a:r>
              <a:rPr lang="en-US" altLang="en-US" dirty="0">
                <a:cs typeface="Times New Roman" panose="02020603050405020304" pitchFamily="18" charset="0"/>
              </a:rPr>
              <a:t>How will you bring your spouse and family into jointly creating and working together toward family vision and goals?</a:t>
            </a: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29367887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85800"/>
            <a:ext cx="7772400" cy="944628"/>
          </a:xfrm>
          <a:noFill/>
          <a:extLst>
            <a:ext uri="{91240B29-F687-4F45-9708-019B960494DF}">
              <a14:hiddenLine xmlns:a14="http://schemas.microsoft.com/office/drawing/2010/main" w="9525">
                <a:solidFill>
                  <a:srgbClr val="0000FF"/>
                </a:solidFill>
                <a:miter lim="800000"/>
                <a:headEnd/>
                <a:tailEnd/>
              </a14:hiddenLine>
            </a:ext>
          </a:extLst>
        </p:spPr>
        <p:txBody>
          <a:bodyPr lIns="90488" tIns="44450" rIns="90488" bIns="44450" anchor="ctr"/>
          <a:lstStyle/>
          <a:p>
            <a:pPr eaLnBrk="1" hangingPunct="1"/>
            <a:r>
              <a:rPr lang="en-US" altLang="en-US" dirty="0">
                <a:cs typeface="Times New Roman" panose="02020603050405020304" pitchFamily="18" charset="0"/>
              </a:rPr>
              <a:t>A Look Back </a:t>
            </a:r>
            <a:r>
              <a:rPr lang="en-US" altLang="en-US" sz="2400" dirty="0"/>
              <a:t>(continued)</a:t>
            </a:r>
          </a:p>
        </p:txBody>
      </p:sp>
      <p:sp>
        <p:nvSpPr>
          <p:cNvPr id="209923" name="Rectangle 3"/>
          <p:cNvSpPr>
            <a:spLocks noGrp="1" noChangeArrowheads="1"/>
          </p:cNvSpPr>
          <p:nvPr>
            <p:ph idx="1"/>
          </p:nvPr>
        </p:nvSpPr>
        <p:spPr>
          <a:xfrm>
            <a:off x="914400" y="1600200"/>
            <a:ext cx="7543800" cy="5257800"/>
          </a:xfrm>
        </p:spPr>
        <p:txBody>
          <a:bodyPr lIns="90488" tIns="44450" rIns="90488" bIns="44450"/>
          <a:lstStyle/>
          <a:p>
            <a:pPr eaLnBrk="1" hangingPunct="1"/>
            <a:r>
              <a:rPr lang="en-US" altLang="en-US" dirty="0">
                <a:cs typeface="Times New Roman" panose="02020603050405020304" pitchFamily="18" charset="0"/>
              </a:rPr>
              <a:t>Why is this </a:t>
            </a:r>
            <a:r>
              <a:rPr lang="en-US" altLang="en-US" dirty="0">
                <a:cs typeface="Times New Roman" panose="02020603050405020304" pitchFamily="18" charset="0"/>
                <a:hlinkClick r:id="rId3"/>
              </a:rPr>
              <a:t>learning framework important</a:t>
            </a:r>
            <a:r>
              <a:rPr lang="en-US" altLang="en-US" dirty="0">
                <a:cs typeface="Times New Roman" panose="02020603050405020304" pitchFamily="18" charset="0"/>
              </a:rPr>
              <a:t>?</a:t>
            </a:r>
          </a:p>
          <a:p>
            <a:pPr lvl="1" eaLnBrk="1" hangingPunct="1"/>
            <a:r>
              <a:rPr lang="en-US" altLang="en-US" sz="2200" dirty="0">
                <a:cs typeface="Times New Roman" panose="02020603050405020304" pitchFamily="18" charset="0"/>
              </a:rPr>
              <a:t>1.  It can help us ask the right questions</a:t>
            </a:r>
          </a:p>
          <a:p>
            <a:pPr lvl="1" eaLnBrk="1" hangingPunct="1"/>
            <a:r>
              <a:rPr lang="en-US" altLang="en-US" sz="2200" dirty="0">
                <a:cs typeface="Times New Roman" panose="02020603050405020304" pitchFamily="18" charset="0"/>
              </a:rPr>
              <a:t>2.  It reminds us where the answers really are.  Instead of quickly jumping to the how’s or application, the answers are in the doctrines and principles</a:t>
            </a:r>
          </a:p>
          <a:p>
            <a:pPr lvl="1" eaLnBrk="1" hangingPunct="1"/>
            <a:r>
              <a:rPr lang="en-US" altLang="en-US" sz="2200" dirty="0">
                <a:cs typeface="Times New Roman" panose="02020603050405020304" pitchFamily="18" charset="0"/>
              </a:rPr>
              <a:t>3. It helps us lift our perspective and vision.  “With increased vision comes increased motivation”</a:t>
            </a:r>
          </a:p>
          <a:p>
            <a:pPr lvl="1" eaLnBrk="1" hangingPunct="1"/>
            <a:r>
              <a:rPr lang="en-US" altLang="en-US" sz="2200" dirty="0">
                <a:cs typeface="Times New Roman" panose="02020603050405020304" pitchFamily="18" charset="0"/>
              </a:rPr>
              <a:t>4. Its helps us take a long-term perspective rather than a checklist approach to life.  Its all part of living the gospel</a:t>
            </a:r>
          </a:p>
          <a:p>
            <a:pPr lvl="1" eaLnBrk="1" hangingPunct="1"/>
            <a:r>
              <a:rPr lang="en-US" altLang="en-US" sz="2200" dirty="0"/>
              <a:t>5. This framework reminds us of the importance of Christ and of our daily conduct</a:t>
            </a:r>
          </a:p>
          <a:p>
            <a:pPr lvl="1" eaLnBrk="1" hangingPunct="1"/>
            <a:r>
              <a:rPr lang="en-US" altLang="en-US" sz="2200" dirty="0">
                <a:cs typeface="Times New Roman" panose="02020603050405020304" pitchFamily="18" charset="0"/>
              </a:rPr>
              <a:t>6.  It changes our thinking from doing “mundane acts of obedience” into creating “holy acts of consecration” to our Savior Jesus Christ</a:t>
            </a:r>
          </a:p>
        </p:txBody>
      </p:sp>
      <p:sp>
        <p:nvSpPr>
          <p:cNvPr id="14340" name="Rectangle 4"/>
          <p:cNvSpPr>
            <a:spLocks noChangeArrowheads="1"/>
          </p:cNvSpPr>
          <p:nvPr/>
        </p:nvSpPr>
        <p:spPr bwMode="auto">
          <a:xfrm>
            <a:off x="685800" y="2159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600" b="0">
              <a:solidFill>
                <a:schemeClr val="tx2"/>
              </a:solidFill>
            </a:endParaRPr>
          </a:p>
        </p:txBody>
      </p:sp>
    </p:spTree>
    <p:extLst>
      <p:ext uri="{BB962C8B-B14F-4D97-AF65-F5344CB8AC3E}">
        <p14:creationId xmlns:p14="http://schemas.microsoft.com/office/powerpoint/2010/main" val="19034696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9923">
                                            <p:txEl>
                                              <p:pRg st="2" end="2"/>
                                            </p:txEl>
                                          </p:spTgt>
                                        </p:tgtEl>
                                        <p:attrNameLst>
                                          <p:attrName>style.visibility</p:attrName>
                                        </p:attrNameLst>
                                      </p:cBhvr>
                                      <p:to>
                                        <p:strVal val="visible"/>
                                      </p:to>
                                    </p:set>
                                    <p:anim calcmode="lin" valueType="num">
                                      <p:cBhvr additive="base">
                                        <p:cTn id="17" dur="500" fill="hold"/>
                                        <p:tgtEl>
                                          <p:spTgt spid="209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9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9923">
                                            <p:txEl>
                                              <p:pRg st="3" end="3"/>
                                            </p:txEl>
                                          </p:spTgt>
                                        </p:tgtEl>
                                        <p:attrNameLst>
                                          <p:attrName>style.visibility</p:attrName>
                                        </p:attrNameLst>
                                      </p:cBhvr>
                                      <p:to>
                                        <p:strVal val="visible"/>
                                      </p:to>
                                    </p:set>
                                    <p:anim calcmode="lin" valueType="num">
                                      <p:cBhvr additive="base">
                                        <p:cTn id="21" dur="500" fill="hold"/>
                                        <p:tgtEl>
                                          <p:spTgt spid="209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9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9923">
                                            <p:txEl>
                                              <p:pRg st="4" end="4"/>
                                            </p:txEl>
                                          </p:spTgt>
                                        </p:tgtEl>
                                        <p:attrNameLst>
                                          <p:attrName>style.visibility</p:attrName>
                                        </p:attrNameLst>
                                      </p:cBhvr>
                                      <p:to>
                                        <p:strVal val="visible"/>
                                      </p:to>
                                    </p:set>
                                    <p:anim calcmode="lin" valueType="num">
                                      <p:cBhvr additive="base">
                                        <p:cTn id="25" dur="500" fill="hold"/>
                                        <p:tgtEl>
                                          <p:spTgt spid="209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99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9923">
                                            <p:txEl>
                                              <p:pRg st="5" end="5"/>
                                            </p:txEl>
                                          </p:spTgt>
                                        </p:tgtEl>
                                        <p:attrNameLst>
                                          <p:attrName>style.visibility</p:attrName>
                                        </p:attrNameLst>
                                      </p:cBhvr>
                                      <p:to>
                                        <p:strVal val="visible"/>
                                      </p:to>
                                    </p:set>
                                    <p:anim calcmode="lin" valueType="num">
                                      <p:cBhvr additive="base">
                                        <p:cTn id="29" dur="500" fill="hold"/>
                                        <p:tgtEl>
                                          <p:spTgt spid="2099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99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09923">
                                            <p:txEl>
                                              <p:pRg st="6" end="6"/>
                                            </p:txEl>
                                          </p:spTgt>
                                        </p:tgtEl>
                                        <p:attrNameLst>
                                          <p:attrName>style.visibility</p:attrName>
                                        </p:attrNameLst>
                                      </p:cBhvr>
                                      <p:to>
                                        <p:strVal val="visible"/>
                                      </p:to>
                                    </p:set>
                                    <p:anim calcmode="lin" valueType="num">
                                      <p:cBhvr additive="base">
                                        <p:cTn id="33" dur="500" fill="hold"/>
                                        <p:tgtEl>
                                          <p:spTgt spid="2099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992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uiExpand="1" build="p" bldLvl="3"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85800"/>
            <a:ext cx="7772400" cy="944563"/>
          </a:xfrm>
        </p:spPr>
        <p:txBody>
          <a:bodyPr/>
          <a:lstStyle/>
          <a:p>
            <a:pPr eaLnBrk="1" hangingPunct="1"/>
            <a:r>
              <a:rPr lang="en-US" altLang="en-US">
                <a:cs typeface="Times New Roman" panose="02020603050405020304" pitchFamily="18" charset="0"/>
              </a:rPr>
              <a:t>A Look Back </a:t>
            </a:r>
            <a:r>
              <a:rPr lang="en-US" altLang="en-US" sz="2400"/>
              <a:t>(continued)</a:t>
            </a:r>
            <a:endParaRPr lang="en-US" altLang="en-US"/>
          </a:p>
        </p:txBody>
      </p:sp>
      <p:sp>
        <p:nvSpPr>
          <p:cNvPr id="207875" name="Rectangle 3"/>
          <p:cNvSpPr>
            <a:spLocks noGrp="1" noChangeArrowheads="1"/>
          </p:cNvSpPr>
          <p:nvPr>
            <p:ph type="body" sz="half" idx="2"/>
          </p:nvPr>
        </p:nvSpPr>
        <p:spPr>
          <a:xfrm>
            <a:off x="914400" y="1608138"/>
            <a:ext cx="7283450" cy="4876800"/>
          </a:xfrm>
        </p:spPr>
        <p:txBody>
          <a:bodyPr/>
          <a:lstStyle/>
          <a:p>
            <a:pPr lvl="1" eaLnBrk="1" hangingPunct="1">
              <a:spcBef>
                <a:spcPts val="600"/>
              </a:spcBef>
            </a:pPr>
            <a:r>
              <a:rPr lang="en-US" altLang="en-US" sz="2800" dirty="0"/>
              <a:t>We shared ideas and experiences on how you can apply the things learned in this class</a:t>
            </a:r>
          </a:p>
          <a:p>
            <a:pPr lvl="2" eaLnBrk="1" hangingPunct="1">
              <a:spcBef>
                <a:spcPts val="600"/>
              </a:spcBef>
            </a:pPr>
            <a:r>
              <a:rPr lang="en-US" altLang="en-US" dirty="0"/>
              <a:t>We have worked together on how you create your vision and then become it</a:t>
            </a:r>
          </a:p>
          <a:p>
            <a:pPr lvl="2" eaLnBrk="1" hangingPunct="1">
              <a:spcBef>
                <a:spcPts val="600"/>
              </a:spcBef>
            </a:pPr>
            <a:r>
              <a:rPr lang="en-US" altLang="en-US" dirty="0"/>
              <a:t>You have followed the words of a prophet who said ”Plan your financial future early, then live your plan” </a:t>
            </a:r>
            <a:r>
              <a:rPr lang="en-US" altLang="en-US" sz="1800" dirty="0"/>
              <a:t>(Ezra Taft Benson, “To the Elderly in the Church, Ensign, Nov. 1989, p. 4).</a:t>
            </a:r>
          </a:p>
          <a:p>
            <a:pPr lvl="3" eaLnBrk="1" hangingPunct="1">
              <a:spcBef>
                <a:spcPts val="600"/>
              </a:spcBef>
            </a:pPr>
            <a:r>
              <a:rPr lang="en-US" altLang="en-US" dirty="0"/>
              <a:t>You have completed the “spiritual creation” with your PFP</a:t>
            </a:r>
          </a:p>
          <a:p>
            <a:pPr lvl="4" eaLnBrk="1" hangingPunct="1">
              <a:spcBef>
                <a:spcPts val="600"/>
              </a:spcBef>
            </a:pPr>
            <a:r>
              <a:rPr lang="en-US" altLang="en-US" dirty="0"/>
              <a:t>Now is the hard work, to take your Plan and make your “physical creation” a reality</a:t>
            </a:r>
          </a:p>
          <a:p>
            <a:pPr lvl="2" eaLnBrk="1" hangingPunct="1">
              <a:spcBef>
                <a:spcPts val="600"/>
              </a:spcBef>
            </a:pPr>
            <a:endParaRPr lang="en-US" altLang="en-US" dirty="0"/>
          </a:p>
        </p:txBody>
      </p:sp>
      <p:sp>
        <p:nvSpPr>
          <p:cNvPr id="16388" name="Slide Number Placeholder 4"/>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FB82340E-E725-443D-BBB4-D8B376CE8DD6}" type="slidenum">
              <a:rPr lang="en-US" altLang="en-US" sz="1200" b="0" smtClean="0"/>
              <a:pPr>
                <a:spcBef>
                  <a:spcPct val="0"/>
                </a:spcBef>
                <a:buFontTx/>
                <a:buNone/>
              </a:pPr>
              <a:t>26</a:t>
            </a:fld>
            <a:endParaRPr lang="en-US" altLang="en-US" sz="1200" b="0"/>
          </a:p>
        </p:txBody>
      </p:sp>
      <p:pic>
        <p:nvPicPr>
          <p:cNvPr id="2" name="Picture 1"/>
          <p:cNvPicPr>
            <a:picLocks noChangeAspect="1"/>
          </p:cNvPicPr>
          <p:nvPr/>
        </p:nvPicPr>
        <p:blipFill>
          <a:blip r:embed="rId3"/>
          <a:stretch>
            <a:fillRect/>
          </a:stretch>
        </p:blipFill>
        <p:spPr>
          <a:xfrm>
            <a:off x="152401" y="5329677"/>
            <a:ext cx="2209800" cy="1397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 calcmode="lin" valueType="num">
                                      <p:cBhvr additive="base">
                                        <p:cTn id="7" dur="500" fill="hold"/>
                                        <p:tgtEl>
                                          <p:spTgt spid="207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7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7875">
                                            <p:txEl>
                                              <p:pRg st="1" end="1"/>
                                            </p:txEl>
                                          </p:spTgt>
                                        </p:tgtEl>
                                        <p:attrNameLst>
                                          <p:attrName>style.visibility</p:attrName>
                                        </p:attrNameLst>
                                      </p:cBhvr>
                                      <p:to>
                                        <p:strVal val="visible"/>
                                      </p:to>
                                    </p:set>
                                    <p:anim calcmode="lin" valueType="num">
                                      <p:cBhvr additive="base">
                                        <p:cTn id="13" dur="500" fill="hold"/>
                                        <p:tgtEl>
                                          <p:spTgt spid="2078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78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07875">
                                            <p:txEl>
                                              <p:pRg st="2" end="2"/>
                                            </p:txEl>
                                          </p:spTgt>
                                        </p:tgtEl>
                                        <p:attrNameLst>
                                          <p:attrName>style.visibility</p:attrName>
                                        </p:attrNameLst>
                                      </p:cBhvr>
                                      <p:to>
                                        <p:strVal val="visible"/>
                                      </p:to>
                                    </p:set>
                                    <p:anim calcmode="lin" valueType="num">
                                      <p:cBhvr additive="base">
                                        <p:cTn id="17" dur="500" fill="hold"/>
                                        <p:tgtEl>
                                          <p:spTgt spid="2078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78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7875">
                                            <p:txEl>
                                              <p:pRg st="3" end="3"/>
                                            </p:txEl>
                                          </p:spTgt>
                                        </p:tgtEl>
                                        <p:attrNameLst>
                                          <p:attrName>style.visibility</p:attrName>
                                        </p:attrNameLst>
                                      </p:cBhvr>
                                      <p:to>
                                        <p:strVal val="visible"/>
                                      </p:to>
                                    </p:set>
                                    <p:anim calcmode="lin" valueType="num">
                                      <p:cBhvr additive="base">
                                        <p:cTn id="21" dur="500" fill="hold"/>
                                        <p:tgtEl>
                                          <p:spTgt spid="2078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787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7875">
                                            <p:txEl>
                                              <p:pRg st="4" end="4"/>
                                            </p:txEl>
                                          </p:spTgt>
                                        </p:tgtEl>
                                        <p:attrNameLst>
                                          <p:attrName>style.visibility</p:attrName>
                                        </p:attrNameLst>
                                      </p:cBhvr>
                                      <p:to>
                                        <p:strVal val="visible"/>
                                      </p:to>
                                    </p:set>
                                    <p:anim calcmode="lin" valueType="num">
                                      <p:cBhvr additive="base">
                                        <p:cTn id="25" dur="500" fill="hold"/>
                                        <p:tgtEl>
                                          <p:spTgt spid="2078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7875">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16200000">
            <a:off x="-709183" y="2877771"/>
            <a:ext cx="3305968" cy="1817624"/>
          </a:xfrm>
          <a:prstGeom prst="rect">
            <a:avLst/>
          </a:prstGeom>
        </p:spPr>
      </p:pic>
      <p:sp>
        <p:nvSpPr>
          <p:cNvPr id="49154" name="Rectangle 2"/>
          <p:cNvSpPr>
            <a:spLocks noGrp="1" noChangeArrowheads="1"/>
          </p:cNvSpPr>
          <p:nvPr>
            <p:ph type="title"/>
          </p:nvPr>
        </p:nvSpPr>
        <p:spPr>
          <a:xfrm>
            <a:off x="0" y="685800"/>
            <a:ext cx="9144000" cy="944563"/>
          </a:xfrm>
        </p:spPr>
        <p:txBody>
          <a:bodyPr/>
          <a:lstStyle/>
          <a:p>
            <a:pPr eaLnBrk="1" hangingPunct="1"/>
            <a:r>
              <a:rPr lang="en-US" altLang="en-US" dirty="0">
                <a:cs typeface="Times New Roman" panose="02020603050405020304" pitchFamily="18" charset="0"/>
              </a:rPr>
              <a:t>Three Word Summary for Class</a:t>
            </a:r>
            <a:endParaRPr lang="en-US" altLang="en-US" dirty="0"/>
          </a:p>
        </p:txBody>
      </p:sp>
      <p:sp>
        <p:nvSpPr>
          <p:cNvPr id="24580" name="Rectangle 3"/>
          <p:cNvSpPr>
            <a:spLocks noGrp="1" noChangeArrowheads="1"/>
          </p:cNvSpPr>
          <p:nvPr>
            <p:ph idx="1"/>
          </p:nvPr>
        </p:nvSpPr>
        <p:spPr>
          <a:xfrm>
            <a:off x="914400" y="1600200"/>
            <a:ext cx="7772400" cy="5257800"/>
          </a:xfrm>
        </p:spPr>
        <p:txBody>
          <a:bodyPr/>
          <a:lstStyle/>
          <a:p>
            <a:pPr lvl="1"/>
            <a:r>
              <a:rPr lang="en-US" altLang="en-US" dirty="0"/>
              <a:t>Remember your PFP and  “</a:t>
            </a:r>
            <a:r>
              <a:rPr lang="en-US" altLang="en-US" dirty="0">
                <a:hlinkClick r:id="rId3"/>
              </a:rPr>
              <a:t>Life is Good</a:t>
            </a:r>
            <a:r>
              <a:rPr lang="en-US" altLang="en-US" dirty="0"/>
              <a:t>.”  It will help you remember what I want you to take away from class</a:t>
            </a:r>
            <a:endParaRPr lang="en-US" dirty="0"/>
          </a:p>
          <a:p>
            <a:pPr lvl="2"/>
            <a:r>
              <a:rPr lang="en-US" dirty="0"/>
              <a:t>L	Love the Lord and put and pay Him first</a:t>
            </a:r>
          </a:p>
          <a:p>
            <a:pPr lvl="2"/>
            <a:r>
              <a:rPr lang="en-US" dirty="0"/>
              <a:t>I	Invest your money wisely</a:t>
            </a:r>
          </a:p>
          <a:p>
            <a:pPr lvl="2"/>
            <a:r>
              <a:rPr lang="en-US" dirty="0"/>
              <a:t>F	Find happiness in your spouse and family</a:t>
            </a:r>
          </a:p>
          <a:p>
            <a:pPr lvl="2"/>
            <a:r>
              <a:rPr lang="en-US" dirty="0"/>
              <a:t>E	Enjoy the journey and give back</a:t>
            </a:r>
          </a:p>
          <a:p>
            <a:pPr lvl="2"/>
            <a:r>
              <a:rPr lang="en-US" dirty="0"/>
              <a:t>I	Invest in yourself and family for E &amp; M</a:t>
            </a:r>
          </a:p>
          <a:p>
            <a:pPr lvl="2"/>
            <a:r>
              <a:rPr lang="en-US" dirty="0"/>
              <a:t>S	Save 20%, and 15% for retirement</a:t>
            </a:r>
          </a:p>
          <a:p>
            <a:pPr lvl="2"/>
            <a:r>
              <a:rPr lang="en-US" dirty="0"/>
              <a:t>G	Get and stay out of debt</a:t>
            </a:r>
          </a:p>
          <a:p>
            <a:pPr lvl="2"/>
            <a:r>
              <a:rPr lang="en-US" dirty="0"/>
              <a:t>O	Organize yourself, know vision, goals &amp; plans</a:t>
            </a:r>
          </a:p>
          <a:p>
            <a:pPr lvl="2"/>
            <a:r>
              <a:rPr lang="en-US" dirty="0"/>
              <a:t>O	Operate on a budget and get good at planning</a:t>
            </a:r>
          </a:p>
          <a:p>
            <a:pPr lvl="2"/>
            <a:r>
              <a:rPr lang="en-US" dirty="0"/>
              <a:t>D	Do good, be good, and get better </a:t>
            </a:r>
          </a:p>
          <a:p>
            <a:endParaRPr lang="en-US" altLang="en-US" dirty="0"/>
          </a:p>
        </p:txBody>
      </p:sp>
    </p:spTree>
    <p:extLst>
      <p:ext uri="{BB962C8B-B14F-4D97-AF65-F5344CB8AC3E}">
        <p14:creationId xmlns:p14="http://schemas.microsoft.com/office/powerpoint/2010/main" val="425390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30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grpId="0" nodeType="withEffect">
                                  <p:stCondLst>
                                    <p:cond delay="300"/>
                                  </p:stCondLst>
                                  <p:childTnLst>
                                    <p:set>
                                      <p:cBhvr>
                                        <p:cTn id="16" dur="1" fill="hold">
                                          <p:stCondLst>
                                            <p:cond delay="0"/>
                                          </p:stCondLst>
                                        </p:cTn>
                                        <p:tgtEl>
                                          <p:spTgt spid="24580">
                                            <p:txEl>
                                              <p:pRg st="4" end="4"/>
                                            </p:txEl>
                                          </p:spTgt>
                                        </p:tgtEl>
                                        <p:attrNameLst>
                                          <p:attrName>style.visibility</p:attrName>
                                        </p:attrNameLst>
                                      </p:cBhvr>
                                      <p:to>
                                        <p:strVal val="visible"/>
                                      </p:to>
                                    </p:set>
                                  </p:childTnLst>
                                </p:cTn>
                              </p:par>
                              <p:par>
                                <p:cTn id="17" presetID="1" presetClass="entr" presetSubtype="0" fill="hold" grpId="0" nodeType="withEffect">
                                  <p:stCondLst>
                                    <p:cond delay="300"/>
                                  </p:stCondLst>
                                  <p:childTnLst>
                                    <p:set>
                                      <p:cBhvr>
                                        <p:cTn id="18" dur="1" fill="hold">
                                          <p:stCondLst>
                                            <p:cond delay="0"/>
                                          </p:stCondLst>
                                        </p:cTn>
                                        <p:tgtEl>
                                          <p:spTgt spid="24580">
                                            <p:txEl>
                                              <p:pRg st="5" end="5"/>
                                            </p:txEl>
                                          </p:spTgt>
                                        </p:tgtEl>
                                        <p:attrNameLst>
                                          <p:attrName>style.visibility</p:attrName>
                                        </p:attrNameLst>
                                      </p:cBhvr>
                                      <p:to>
                                        <p:strVal val="visible"/>
                                      </p:to>
                                    </p:set>
                                  </p:childTnLst>
                                </p:cTn>
                              </p:par>
                              <p:par>
                                <p:cTn id="19" presetID="1" presetClass="entr" presetSubtype="0" fill="hold" grpId="0" nodeType="withEffect">
                                  <p:stCondLst>
                                    <p:cond delay="300"/>
                                  </p:stCondLst>
                                  <p:childTnLst>
                                    <p:set>
                                      <p:cBhvr>
                                        <p:cTn id="20" dur="1" fill="hold">
                                          <p:stCondLst>
                                            <p:cond delay="0"/>
                                          </p:stCondLst>
                                        </p:cTn>
                                        <p:tgtEl>
                                          <p:spTgt spid="24580">
                                            <p:txEl>
                                              <p:pRg st="6" end="6"/>
                                            </p:txEl>
                                          </p:spTgt>
                                        </p:tgtEl>
                                        <p:attrNameLst>
                                          <p:attrName>style.visibility</p:attrName>
                                        </p:attrNameLst>
                                      </p:cBhvr>
                                      <p:to>
                                        <p:strVal val="visible"/>
                                      </p:to>
                                    </p:set>
                                  </p:childTnLst>
                                </p:cTn>
                              </p:par>
                              <p:par>
                                <p:cTn id="21" presetID="1" presetClass="entr" presetSubtype="0" fill="hold" grpId="0" nodeType="withEffect">
                                  <p:stCondLst>
                                    <p:cond delay="300"/>
                                  </p:stCondLst>
                                  <p:childTnLst>
                                    <p:set>
                                      <p:cBhvr>
                                        <p:cTn id="22" dur="1" fill="hold">
                                          <p:stCondLst>
                                            <p:cond delay="0"/>
                                          </p:stCondLst>
                                        </p:cTn>
                                        <p:tgtEl>
                                          <p:spTgt spid="24580">
                                            <p:txEl>
                                              <p:pRg st="7" end="7"/>
                                            </p:txEl>
                                          </p:spTgt>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4580">
                                            <p:txEl>
                                              <p:pRg st="8" end="8"/>
                                            </p:txEl>
                                          </p:spTgt>
                                        </p:tgtEl>
                                        <p:attrNameLst>
                                          <p:attrName>style.visibility</p:attrName>
                                        </p:attrNameLst>
                                      </p:cBhvr>
                                      <p:to>
                                        <p:strVal val="visible"/>
                                      </p:to>
                                    </p:set>
                                  </p:childTnLst>
                                </p:cTn>
                              </p:par>
                              <p:par>
                                <p:cTn id="25" presetID="1" presetClass="entr" presetSubtype="0" fill="hold" grpId="0" nodeType="withEffect">
                                  <p:stCondLst>
                                    <p:cond delay="300"/>
                                  </p:stCondLst>
                                  <p:childTnLst>
                                    <p:set>
                                      <p:cBhvr>
                                        <p:cTn id="26" dur="1" fill="hold">
                                          <p:stCondLst>
                                            <p:cond delay="0"/>
                                          </p:stCondLst>
                                        </p:cTn>
                                        <p:tgtEl>
                                          <p:spTgt spid="24580">
                                            <p:txEl>
                                              <p:pRg st="9" end="9"/>
                                            </p:txEl>
                                          </p:spTgt>
                                        </p:tgtEl>
                                        <p:attrNameLst>
                                          <p:attrName>style.visibility</p:attrName>
                                        </p:attrNameLst>
                                      </p:cBhvr>
                                      <p:to>
                                        <p:strVal val="visible"/>
                                      </p:to>
                                    </p:set>
                                  </p:childTnLst>
                                </p:cTn>
                              </p:par>
                              <p:par>
                                <p:cTn id="27" presetID="1" presetClass="entr" presetSubtype="0" fill="hold" grpId="0" nodeType="withEffect">
                                  <p:stCondLst>
                                    <p:cond delay="300"/>
                                  </p:stCondLst>
                                  <p:childTnLst>
                                    <p:set>
                                      <p:cBhvr>
                                        <p:cTn id="28" dur="1" fill="hold">
                                          <p:stCondLst>
                                            <p:cond delay="0"/>
                                          </p:stCondLst>
                                        </p:cTn>
                                        <p:tgtEl>
                                          <p:spTgt spid="24580">
                                            <p:txEl>
                                              <p:pRg st="10" end="10"/>
                                            </p:txEl>
                                          </p:spTgt>
                                        </p:tgtEl>
                                        <p:attrNameLst>
                                          <p:attrName>style.visibility</p:attrName>
                                        </p:attrNameLst>
                                      </p:cBhvr>
                                      <p:to>
                                        <p:strVal val="visible"/>
                                      </p:to>
                                    </p:set>
                                  </p:childTnLst>
                                </p:cTn>
                              </p:par>
                              <p:par>
                                <p:cTn id="29" presetID="1" presetClass="entr" presetSubtype="0" fill="hold" nodeType="withEffect">
                                  <p:stCondLst>
                                    <p:cond delay="30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685800"/>
            <a:ext cx="9144000" cy="944563"/>
          </a:xfrm>
        </p:spPr>
        <p:txBody>
          <a:bodyPr/>
          <a:lstStyle/>
          <a:p>
            <a:pPr eaLnBrk="1" hangingPunct="1"/>
            <a:r>
              <a:rPr lang="en-US" altLang="en-US" dirty="0"/>
              <a:t>Summary</a:t>
            </a:r>
          </a:p>
        </p:txBody>
      </p:sp>
      <p:sp>
        <p:nvSpPr>
          <p:cNvPr id="24580" name="Rectangle 3"/>
          <p:cNvSpPr>
            <a:spLocks noGrp="1" noChangeArrowheads="1"/>
          </p:cNvSpPr>
          <p:nvPr>
            <p:ph idx="1"/>
          </p:nvPr>
        </p:nvSpPr>
        <p:spPr>
          <a:xfrm>
            <a:off x="914400" y="1600200"/>
            <a:ext cx="7772400" cy="5257800"/>
          </a:xfrm>
        </p:spPr>
        <p:txBody>
          <a:bodyPr/>
          <a:lstStyle/>
          <a:p>
            <a:pPr eaLnBrk="1" hangingPunct="1">
              <a:spcBef>
                <a:spcPct val="25000"/>
              </a:spcBef>
              <a:defRPr/>
            </a:pPr>
            <a:r>
              <a:rPr lang="en-US" altLang="en-US" sz="2200" dirty="0"/>
              <a:t>1. We increase our knowledge of and faith in the Savior and His atonement</a:t>
            </a:r>
          </a:p>
          <a:p>
            <a:pPr lvl="1" eaLnBrk="1" hangingPunct="1">
              <a:spcBef>
                <a:spcPct val="25000"/>
              </a:spcBef>
              <a:defRPr/>
            </a:pPr>
            <a:r>
              <a:rPr lang="en-US" altLang="en-US" sz="2200" dirty="0"/>
              <a:t>Personal finance is simply living the gospel of Jesus Christ</a:t>
            </a:r>
          </a:p>
          <a:p>
            <a:pPr eaLnBrk="1" hangingPunct="1">
              <a:spcBef>
                <a:spcPct val="25000"/>
              </a:spcBef>
              <a:defRPr/>
            </a:pPr>
            <a:r>
              <a:rPr lang="en-US" altLang="en-US" sz="2200" dirty="0"/>
              <a:t>2. We strive to change daily and become a more converted disciple of Jesus Christ</a:t>
            </a:r>
          </a:p>
          <a:p>
            <a:pPr lvl="1" eaLnBrk="1" hangingPunct="1">
              <a:spcBef>
                <a:spcPct val="25000"/>
              </a:spcBef>
              <a:defRPr/>
            </a:pPr>
            <a:r>
              <a:rPr lang="en-US" altLang="en-US" sz="2200" dirty="0"/>
              <a:t>Doctrines and principles, confirmed by the Spirit, change behavior</a:t>
            </a:r>
          </a:p>
          <a:p>
            <a:pPr eaLnBrk="1" hangingPunct="1">
              <a:spcBef>
                <a:spcPct val="25000"/>
              </a:spcBef>
              <a:defRPr/>
            </a:pPr>
            <a:r>
              <a:rPr lang="en-US" altLang="en-US" sz="2200" dirty="0"/>
              <a:t>3. We apply His words and create our lives and values more closely with Him</a:t>
            </a:r>
          </a:p>
          <a:p>
            <a:pPr lvl="1" eaLnBrk="1" hangingPunct="1">
              <a:spcBef>
                <a:spcPct val="25000"/>
              </a:spcBef>
              <a:defRPr/>
            </a:pPr>
            <a:r>
              <a:rPr lang="en-US" altLang="en-US" sz="2200" dirty="0"/>
              <a:t>Application is an invitation to learn and create.  Shouldn’t we be about the “family business?”</a:t>
            </a:r>
          </a:p>
          <a:p>
            <a:pPr eaLnBrk="1" hangingPunct="1">
              <a:spcBef>
                <a:spcPct val="25000"/>
              </a:spcBef>
              <a:defRPr/>
            </a:pPr>
            <a:r>
              <a:rPr lang="en-US" altLang="en-US" sz="2200" dirty="0"/>
              <a:t>4. We always remember and reach up to Him</a:t>
            </a:r>
          </a:p>
          <a:p>
            <a:pPr lvl="1" eaLnBrk="1" hangingPunct="1">
              <a:spcBef>
                <a:spcPct val="25000"/>
              </a:spcBef>
              <a:defRPr/>
            </a:pPr>
            <a:r>
              <a:rPr lang="en-US" altLang="en-US" sz="2200" dirty="0"/>
              <a:t>As we reach up to Him, we will be led in all things we should do</a:t>
            </a:r>
          </a:p>
          <a:p>
            <a:endParaRPr lang="en-US" altLang="en-US" dirty="0"/>
          </a:p>
        </p:txBody>
      </p:sp>
    </p:spTree>
    <p:extLst>
      <p:ext uri="{BB962C8B-B14F-4D97-AF65-F5344CB8AC3E}">
        <p14:creationId xmlns:p14="http://schemas.microsoft.com/office/powerpoint/2010/main" val="325507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30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par>
                                <p:cTn id="7" presetID="1" presetClass="entr" presetSubtype="0" fill="hold" grpId="0" nodeType="withEffect">
                                  <p:stCondLst>
                                    <p:cond delay="300"/>
                                  </p:stCondLst>
                                  <p:childTnLst>
                                    <p:set>
                                      <p:cBhvr>
                                        <p:cTn id="8" dur="1" fill="hold">
                                          <p:stCondLst>
                                            <p:cond delay="0"/>
                                          </p:stCondLst>
                                        </p:cTn>
                                        <p:tgtEl>
                                          <p:spTgt spid="2458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30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30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300"/>
                                  </p:stCondLst>
                                  <p:childTnLst>
                                    <p:set>
                                      <p:cBhvr>
                                        <p:cTn id="18" dur="1" fill="hold">
                                          <p:stCondLst>
                                            <p:cond delay="0"/>
                                          </p:stCondLst>
                                        </p:cTn>
                                        <p:tgtEl>
                                          <p:spTgt spid="24580">
                                            <p:txEl>
                                              <p:pRg st="4" end="4"/>
                                            </p:txEl>
                                          </p:spTgt>
                                        </p:tgtEl>
                                        <p:attrNameLst>
                                          <p:attrName>style.visibility</p:attrName>
                                        </p:attrNameLst>
                                      </p:cBhvr>
                                      <p:to>
                                        <p:strVal val="visible"/>
                                      </p:to>
                                    </p:set>
                                  </p:childTnLst>
                                </p:cTn>
                              </p:par>
                              <p:par>
                                <p:cTn id="19" presetID="1" presetClass="entr" presetSubtype="0" fill="hold" grpId="0" nodeType="withEffect">
                                  <p:stCondLst>
                                    <p:cond delay="300"/>
                                  </p:stCondLst>
                                  <p:childTnLst>
                                    <p:set>
                                      <p:cBhvr>
                                        <p:cTn id="20" dur="1" fill="hold">
                                          <p:stCondLst>
                                            <p:cond delay="0"/>
                                          </p:stCondLst>
                                        </p:cTn>
                                        <p:tgtEl>
                                          <p:spTgt spid="2458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300"/>
                                  </p:stCondLst>
                                  <p:childTnLst>
                                    <p:set>
                                      <p:cBhvr>
                                        <p:cTn id="24" dur="1" fill="hold">
                                          <p:stCondLst>
                                            <p:cond delay="0"/>
                                          </p:stCondLst>
                                        </p:cTn>
                                        <p:tgtEl>
                                          <p:spTgt spid="24580">
                                            <p:txEl>
                                              <p:pRg st="6" end="6"/>
                                            </p:txEl>
                                          </p:spTgt>
                                        </p:tgtEl>
                                        <p:attrNameLst>
                                          <p:attrName>style.visibility</p:attrName>
                                        </p:attrNameLst>
                                      </p:cBhvr>
                                      <p:to>
                                        <p:strVal val="visible"/>
                                      </p:to>
                                    </p:set>
                                  </p:childTnLst>
                                </p:cTn>
                              </p:par>
                              <p:par>
                                <p:cTn id="25" presetID="1" presetClass="entr" presetSubtype="0" fill="hold" grpId="0" nodeType="withEffect">
                                  <p:stCondLst>
                                    <p:cond delay="300"/>
                                  </p:stCondLst>
                                  <p:childTnLst>
                                    <p:set>
                                      <p:cBhvr>
                                        <p:cTn id="26" dur="1" fill="hold">
                                          <p:stCondLst>
                                            <p:cond delay="0"/>
                                          </p:stCondLst>
                                        </p:cTn>
                                        <p:tgtEl>
                                          <p:spTgt spid="2458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a:xfrm>
            <a:off x="0" y="698500"/>
            <a:ext cx="9144000" cy="858838"/>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sz="3200" dirty="0"/>
              <a:t>C. Understand the Key Decisions in Life You Should Make</a:t>
            </a:r>
          </a:p>
        </p:txBody>
      </p:sp>
      <p:sp>
        <p:nvSpPr>
          <p:cNvPr id="10244" name="Rectangle 1027"/>
          <p:cNvSpPr>
            <a:spLocks noGrp="1" noChangeArrowheads="1"/>
          </p:cNvSpPr>
          <p:nvPr>
            <p:ph idx="1"/>
          </p:nvPr>
        </p:nvSpPr>
        <p:spPr>
          <a:xfrm>
            <a:off x="914400" y="1600200"/>
            <a:ext cx="7391400" cy="4953000"/>
          </a:xfrm>
        </p:spPr>
        <p:txBody>
          <a:bodyPr/>
          <a:lstStyle/>
          <a:p>
            <a:pPr eaLnBrk="1" hangingPunct="1"/>
            <a:r>
              <a:rPr lang="en-US" altLang="en-US" sz="2400" dirty="0"/>
              <a:t> </a:t>
            </a:r>
            <a:r>
              <a:rPr lang="en-US" altLang="en-US" dirty="0"/>
              <a:t>President Kimball said:</a:t>
            </a:r>
          </a:p>
          <a:p>
            <a:pPr lvl="1" eaLnBrk="1" hangingPunct="1"/>
            <a:r>
              <a:rPr lang="en-US" altLang="en-US" dirty="0"/>
              <a:t>We hope we can help our young men and young women to realize, even sooner than they do now, that they need to make </a:t>
            </a:r>
            <a:r>
              <a:rPr lang="en-US" altLang="en-US" i="1" dirty="0"/>
              <a:t>certain</a:t>
            </a:r>
            <a:r>
              <a:rPr lang="en-US" altLang="en-US" dirty="0"/>
              <a:t> decisions only </a:t>
            </a:r>
            <a:r>
              <a:rPr lang="en-US" altLang="en-US" i="1" dirty="0"/>
              <a:t>once.</a:t>
            </a:r>
            <a:r>
              <a:rPr lang="en-US" altLang="en-US" dirty="0"/>
              <a:t> … We can push some things away from us once and have done with them! We can make a single decision about certain things that we will incorporate in our lives and then make them ours—without having to brood and re-decide a hundred times what it is we will do and what we will not do.  … My young brothers [and sisters], if you have not done so yet, </a:t>
            </a:r>
            <a:r>
              <a:rPr lang="en-US" altLang="en-US" i="1" u="sng" dirty="0"/>
              <a:t>decide to decide</a:t>
            </a:r>
            <a:r>
              <a:rPr lang="en-US" altLang="en-US" dirty="0"/>
              <a:t>! </a:t>
            </a:r>
            <a:r>
              <a:rPr lang="en-US" altLang="en-US" sz="1200" dirty="0"/>
              <a:t>(</a:t>
            </a:r>
            <a:r>
              <a:rPr lang="en-US" altLang="en-US" sz="1200" i="1" dirty="0"/>
              <a:t>Ensign, </a:t>
            </a:r>
            <a:r>
              <a:rPr lang="en-US" altLang="en-US" sz="1200" dirty="0"/>
              <a:t>May 1976, p. 46; italics added.)</a:t>
            </a:r>
          </a:p>
          <a:p>
            <a:pPr eaLnBrk="1" hangingPunct="1"/>
            <a:r>
              <a:rPr lang="en-US" altLang="en-US" sz="2400" dirty="0"/>
              <a:t>What are the decisions you should take from this class?</a:t>
            </a:r>
          </a:p>
        </p:txBody>
      </p:sp>
      <p:pic>
        <p:nvPicPr>
          <p:cNvPr id="2" name="Picture 1"/>
          <p:cNvPicPr>
            <a:picLocks noChangeAspect="1"/>
          </p:cNvPicPr>
          <p:nvPr/>
        </p:nvPicPr>
        <p:blipFill>
          <a:blip r:embed="rId2"/>
          <a:stretch>
            <a:fillRect/>
          </a:stretch>
        </p:blipFill>
        <p:spPr>
          <a:xfrm>
            <a:off x="147637" y="2638424"/>
            <a:ext cx="1528763" cy="22457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4">
                                            <p:txEl>
                                              <p:pRg st="1" end="1"/>
                                            </p:txEl>
                                          </p:spTgt>
                                        </p:tgtEl>
                                        <p:attrNameLst>
                                          <p:attrName>style.visibility</p:attrName>
                                        </p:attrNameLst>
                                      </p:cBhvr>
                                      <p:to>
                                        <p:strVal val="visible"/>
                                      </p:to>
                                    </p:set>
                                    <p:anim calcmode="lin" valueType="num">
                                      <p:cBhvr additive="base">
                                        <p:cTn id="13"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44">
                                            <p:txEl>
                                              <p:pRg st="2" end="2"/>
                                            </p:txEl>
                                          </p:spTgt>
                                        </p:tgtEl>
                                        <p:attrNameLst>
                                          <p:attrName>style.visibility</p:attrName>
                                        </p:attrNameLst>
                                      </p:cBhvr>
                                      <p:to>
                                        <p:strVal val="visible"/>
                                      </p:to>
                                    </p:set>
                                    <p:anim calcmode="lin" valueType="num">
                                      <p:cBhvr additive="base">
                                        <p:cTn id="17" dur="500" fill="hold"/>
                                        <p:tgtEl>
                                          <p:spTgt spid="1024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4">
                                            <p:txEl>
                                              <p:pRg st="2" end="2"/>
                                            </p:txEl>
                                          </p:spTgt>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53225" y="5000625"/>
            <a:ext cx="2352675" cy="1857375"/>
          </a:xfrm>
          <a:prstGeom prst="rect">
            <a:avLst/>
          </a:prstGeom>
        </p:spPr>
      </p:pic>
      <p:sp>
        <p:nvSpPr>
          <p:cNvPr id="212995" name="Rectangle 3"/>
          <p:cNvSpPr>
            <a:spLocks noGrp="1" noChangeArrowheads="1"/>
          </p:cNvSpPr>
          <p:nvPr>
            <p:ph idx="1"/>
          </p:nvPr>
        </p:nvSpPr>
        <p:spPr>
          <a:xfrm>
            <a:off x="914400" y="1600200"/>
            <a:ext cx="7315200" cy="4114800"/>
          </a:xfrm>
        </p:spPr>
        <p:txBody>
          <a:bodyPr/>
          <a:lstStyle/>
          <a:p>
            <a:pPr eaLnBrk="1" hangingPunct="1">
              <a:spcBef>
                <a:spcPct val="25000"/>
              </a:spcBef>
              <a:defRPr/>
            </a:pPr>
            <a:r>
              <a:rPr lang="en-US" altLang="en-US" dirty="0"/>
              <a:t>The first day we shared how we </a:t>
            </a:r>
            <a:r>
              <a:rPr lang="en-US" altLang="en-US" dirty="0">
                <a:hlinkClick r:id="rId3"/>
              </a:rPr>
              <a:t>bring Christ into our finances</a:t>
            </a:r>
            <a:endParaRPr lang="en-US" altLang="en-US" dirty="0"/>
          </a:p>
          <a:p>
            <a:pPr lvl="1" eaLnBrk="1" hangingPunct="1">
              <a:spcBef>
                <a:spcPct val="25000"/>
              </a:spcBef>
              <a:defRPr/>
            </a:pPr>
            <a:r>
              <a:rPr lang="en-US" altLang="en-US" dirty="0"/>
              <a:t>1. We increase our knowledge of and faith in the Savior and His atonement</a:t>
            </a:r>
          </a:p>
          <a:p>
            <a:pPr lvl="1" eaLnBrk="1" hangingPunct="1">
              <a:spcBef>
                <a:spcPct val="25000"/>
              </a:spcBef>
              <a:defRPr/>
            </a:pPr>
            <a:r>
              <a:rPr lang="en-US" altLang="en-US" dirty="0"/>
              <a:t>2. We strive to change daily and become a more converted disciple of Jesus Christ</a:t>
            </a:r>
          </a:p>
          <a:p>
            <a:pPr lvl="1" eaLnBrk="1" hangingPunct="1">
              <a:spcBef>
                <a:spcPct val="25000"/>
              </a:spcBef>
              <a:defRPr/>
            </a:pPr>
            <a:r>
              <a:rPr lang="en-US" altLang="en-US" dirty="0"/>
              <a:t>3. We apply His words and create our lives and values more closely with Him</a:t>
            </a:r>
          </a:p>
          <a:p>
            <a:pPr lvl="1" eaLnBrk="1" hangingPunct="1">
              <a:spcBef>
                <a:spcPct val="25000"/>
              </a:spcBef>
              <a:defRPr/>
            </a:pPr>
            <a:r>
              <a:rPr lang="en-US" altLang="en-US" dirty="0"/>
              <a:t>4. We always remember and reach up to Him</a:t>
            </a:r>
          </a:p>
          <a:p>
            <a:pPr eaLnBrk="1" hangingPunct="1">
              <a:buFont typeface="Wingdings" panose="05000000000000000000" pitchFamily="2" charset="2"/>
              <a:buNone/>
              <a:defRPr/>
            </a:pPr>
            <a:endParaRPr lang="en-US" altLang="en-US" dirty="0"/>
          </a:p>
        </p:txBody>
      </p:sp>
      <p:sp>
        <p:nvSpPr>
          <p:cNvPr id="7170" name="Rectangle 2"/>
          <p:cNvSpPr>
            <a:spLocks noGrp="1" noChangeArrowheads="1"/>
          </p:cNvSpPr>
          <p:nvPr>
            <p:ph type="title"/>
          </p:nvPr>
        </p:nvSpPr>
        <p:spPr>
          <a:xfrm>
            <a:off x="914400" y="685800"/>
            <a:ext cx="7315200" cy="944563"/>
          </a:xfrm>
        </p:spPr>
        <p:txBody>
          <a:bodyPr/>
          <a:lstStyle/>
          <a:p>
            <a:pPr eaLnBrk="1" hangingPunct="1"/>
            <a:r>
              <a:rPr lang="en-US" altLang="en-US" dirty="0"/>
              <a:t>A. Understand How to Bring Christ Into our Finances</a:t>
            </a:r>
            <a:endParaRPr lang="en-US" altLang="en-US" sz="4000" b="1" dirty="0">
              <a:cs typeface="Times New Roman" panose="02020603050405020304" pitchFamily="18" charset="0"/>
            </a:endParaRPr>
          </a:p>
        </p:txBody>
      </p:sp>
    </p:spTree>
    <p:extLst>
      <p:ext uri="{BB962C8B-B14F-4D97-AF65-F5344CB8AC3E}">
        <p14:creationId xmlns:p14="http://schemas.microsoft.com/office/powerpoint/2010/main" val="415517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Key Decisions</a:t>
            </a:r>
            <a:r>
              <a:rPr lang="en-US" altLang="en-US" sz="2800"/>
              <a:t> </a:t>
            </a:r>
            <a:r>
              <a:rPr lang="en-US" altLang="en-US" sz="2400"/>
              <a:t>(continued)</a:t>
            </a:r>
          </a:p>
        </p:txBody>
      </p:sp>
      <p:sp>
        <p:nvSpPr>
          <p:cNvPr id="11268" name="Rectangle 3"/>
          <p:cNvSpPr>
            <a:spLocks noGrp="1" noChangeArrowheads="1"/>
          </p:cNvSpPr>
          <p:nvPr>
            <p:ph idx="1"/>
          </p:nvPr>
        </p:nvSpPr>
        <p:spPr>
          <a:xfrm>
            <a:off x="914400" y="1600200"/>
            <a:ext cx="7315200" cy="5181600"/>
          </a:xfrm>
        </p:spPr>
        <p:txBody>
          <a:bodyPr/>
          <a:lstStyle/>
          <a:p>
            <a:pPr eaLnBrk="1" hangingPunct="1"/>
            <a:r>
              <a:rPr lang="en-US" altLang="en-US" dirty="0"/>
              <a:t>It is not enough to know what to do.  You must bind yourself to do it!</a:t>
            </a:r>
          </a:p>
          <a:p>
            <a:pPr lvl="1" eaLnBrk="1" hangingPunct="1"/>
            <a:r>
              <a:rPr lang="en-US" altLang="en-US" dirty="0"/>
              <a:t>How do we bind ourselves to do what we should?</a:t>
            </a:r>
          </a:p>
          <a:p>
            <a:pPr lvl="2" eaLnBrk="1" hangingPunct="1"/>
            <a:r>
              <a:rPr lang="en-US" altLang="en-US" dirty="0"/>
              <a:t>And thus ye shall become instructed in the law of my church, and be sanctified by that which ye have received, </a:t>
            </a:r>
            <a:r>
              <a:rPr lang="en-US" altLang="en-US" b="1" i="1" dirty="0"/>
              <a:t>and ye shall bind yourselves to act</a:t>
            </a:r>
            <a:r>
              <a:rPr lang="en-US" altLang="en-US" dirty="0"/>
              <a:t> in all holiness before me (italics added, D&amp;C 43: 9). </a:t>
            </a:r>
          </a:p>
          <a:p>
            <a:pPr lvl="1" eaLnBrk="1" hangingPunct="1"/>
            <a:r>
              <a:rPr lang="en-US" altLang="en-US" dirty="0"/>
              <a:t>How do we bind ourselves to act?</a:t>
            </a:r>
          </a:p>
        </p:txBody>
      </p:sp>
      <p:pic>
        <p:nvPicPr>
          <p:cNvPr id="2" name="Picture 1"/>
          <p:cNvPicPr>
            <a:picLocks noChangeAspect="1"/>
          </p:cNvPicPr>
          <p:nvPr/>
        </p:nvPicPr>
        <p:blipFill>
          <a:blip r:embed="rId2"/>
          <a:stretch>
            <a:fillRect/>
          </a:stretch>
        </p:blipFill>
        <p:spPr>
          <a:xfrm>
            <a:off x="6477001" y="4466765"/>
            <a:ext cx="2636196" cy="23150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 calcmode="lin" valueType="num">
                                      <p:cBhvr additive="base">
                                        <p:cTn id="7" dur="500" fill="hold"/>
                                        <p:tgtEl>
                                          <p:spTgt spid="1126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8">
                                            <p:txEl>
                                              <p:pRg st="1" end="1"/>
                                            </p:txEl>
                                          </p:spTgt>
                                        </p:tgtEl>
                                        <p:attrNameLst>
                                          <p:attrName>style.visibility</p:attrName>
                                        </p:attrNameLst>
                                      </p:cBhvr>
                                      <p:to>
                                        <p:strVal val="visible"/>
                                      </p:to>
                                    </p:set>
                                    <p:anim calcmode="lin" valueType="num">
                                      <p:cBhvr additive="base">
                                        <p:cTn id="13" dur="500" fill="hold"/>
                                        <p:tgtEl>
                                          <p:spTgt spid="1126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268">
                                            <p:txEl>
                                              <p:pRg st="2" end="2"/>
                                            </p:txEl>
                                          </p:spTgt>
                                        </p:tgtEl>
                                        <p:attrNameLst>
                                          <p:attrName>style.visibility</p:attrName>
                                        </p:attrNameLst>
                                      </p:cBhvr>
                                      <p:to>
                                        <p:strVal val="visible"/>
                                      </p:to>
                                    </p:set>
                                    <p:anim calcmode="lin" valueType="num">
                                      <p:cBhvr additive="base">
                                        <p:cTn id="17" dur="500" fill="hold"/>
                                        <p:tgtEl>
                                          <p:spTgt spid="1126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26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1268">
                                            <p:txEl>
                                              <p:pRg st="3" end="3"/>
                                            </p:txEl>
                                          </p:spTgt>
                                        </p:tgtEl>
                                        <p:attrNameLst>
                                          <p:attrName>style.visibility</p:attrName>
                                        </p:attrNameLst>
                                      </p:cBhvr>
                                      <p:to>
                                        <p:strVal val="visible"/>
                                      </p:to>
                                    </p:set>
                                    <p:anim calcmode="lin" valueType="num">
                                      <p:cBhvr additive="base">
                                        <p:cTn id="21" dur="500" fill="hold"/>
                                        <p:tgtEl>
                                          <p:spTgt spid="1126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1268">
                                            <p:txEl>
                                              <p:pRg st="3" end="3"/>
                                            </p:txEl>
                                          </p:spTgt>
                                        </p:tgtEl>
                                        <p:attrNameLst>
                                          <p:attrName>ppt_y</p:attrName>
                                        </p:attrNameLst>
                                      </p:cBhvr>
                                      <p:tavLst>
                                        <p:tav tm="0">
                                          <p:val>
                                            <p:strVal val="#ppt_y"/>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84303" y="77821"/>
            <a:ext cx="2641094" cy="1369979"/>
          </a:xfrm>
          <a:prstGeom prst="rect">
            <a:avLst/>
          </a:prstGeom>
        </p:spPr>
      </p:pic>
      <p:sp>
        <p:nvSpPr>
          <p:cNvPr id="2457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1. Decide to Believe</a:t>
            </a:r>
          </a:p>
        </p:txBody>
      </p:sp>
      <p:sp>
        <p:nvSpPr>
          <p:cNvPr id="12292" name="Rectangle 3"/>
          <p:cNvSpPr>
            <a:spLocks noGrp="1" noChangeArrowheads="1"/>
          </p:cNvSpPr>
          <p:nvPr>
            <p:ph idx="1"/>
          </p:nvPr>
        </p:nvSpPr>
        <p:spPr>
          <a:xfrm>
            <a:off x="914400" y="1600200"/>
            <a:ext cx="7391400" cy="5181600"/>
          </a:xfrm>
        </p:spPr>
        <p:txBody>
          <a:bodyPr/>
          <a:lstStyle/>
          <a:p>
            <a:pPr eaLnBrk="1" hangingPunct="1">
              <a:spcAft>
                <a:spcPts val="600"/>
              </a:spcAft>
            </a:pPr>
            <a:r>
              <a:rPr lang="en-US" altLang="en-US" dirty="0"/>
              <a:t>I will believe in God and myself </a:t>
            </a:r>
          </a:p>
          <a:p>
            <a:pPr lvl="1" eaLnBrk="1" hangingPunct="1"/>
            <a:r>
              <a:rPr lang="en-US" altLang="en-US" dirty="0"/>
              <a:t>God is very interested in you as an individual, that he has a plan and a mission for you, and is anxious for you to succeed. He has provided in the gospel of his Son, the pattern for ultimate success in our lives</a:t>
            </a:r>
          </a:p>
          <a:p>
            <a:pPr lvl="2" eaLnBrk="1" hangingPunct="1"/>
            <a:r>
              <a:rPr lang="en-US" altLang="en-US" dirty="0"/>
              <a:t>When our lives are consistent with His gospel, we can have His Spirit and our “confidence will wax strong in the presence of God” (D&amp;C 121:45).  We can say with Nephi:</a:t>
            </a:r>
          </a:p>
          <a:p>
            <a:pPr lvl="3" eaLnBrk="1" hangingPunct="1"/>
            <a:r>
              <a:rPr lang="en-US" altLang="en-US" dirty="0"/>
              <a:t>The Lord is able to do all things according to his will, for the children of men, if it so be that they exercise faith in him. . .Wherefore, let us be faithful to him (1 Nephi 7:12).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anim calcmode="lin" valueType="num">
                                      <p:cBhvr additive="base">
                                        <p:cTn id="7" dur="500" fill="hold"/>
                                        <p:tgtEl>
                                          <p:spTgt spid="1229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2">
                                            <p:txEl>
                                              <p:pRg st="1" end="1"/>
                                            </p:txEl>
                                          </p:spTgt>
                                        </p:tgtEl>
                                        <p:attrNameLst>
                                          <p:attrName>style.visibility</p:attrName>
                                        </p:attrNameLst>
                                      </p:cBhvr>
                                      <p:to>
                                        <p:strVal val="visible"/>
                                      </p:to>
                                    </p:set>
                                    <p:anim calcmode="lin" valueType="num">
                                      <p:cBhvr additive="base">
                                        <p:cTn id="13" dur="500" fill="hold"/>
                                        <p:tgtEl>
                                          <p:spTgt spid="1229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292">
                                            <p:txEl>
                                              <p:pRg st="2" end="2"/>
                                            </p:txEl>
                                          </p:spTgt>
                                        </p:tgtEl>
                                        <p:attrNameLst>
                                          <p:attrName>style.visibility</p:attrName>
                                        </p:attrNameLst>
                                      </p:cBhvr>
                                      <p:to>
                                        <p:strVal val="visible"/>
                                      </p:to>
                                    </p:set>
                                    <p:anim calcmode="lin" valueType="num">
                                      <p:cBhvr additive="base">
                                        <p:cTn id="17" dur="500" fill="hold"/>
                                        <p:tgtEl>
                                          <p:spTgt spid="1229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29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292">
                                            <p:txEl>
                                              <p:pRg st="3" end="3"/>
                                            </p:txEl>
                                          </p:spTgt>
                                        </p:tgtEl>
                                        <p:attrNameLst>
                                          <p:attrName>style.visibility</p:attrName>
                                        </p:attrNameLst>
                                      </p:cBhvr>
                                      <p:to>
                                        <p:strVal val="visible"/>
                                      </p:to>
                                    </p:set>
                                    <p:anim calcmode="lin" valueType="num">
                                      <p:cBhvr additive="base">
                                        <p:cTn id="21" dur="500" fill="hold"/>
                                        <p:tgtEl>
                                          <p:spTgt spid="1229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292">
                                            <p:txEl>
                                              <p:pRg st="3" end="3"/>
                                            </p:txEl>
                                          </p:spTgt>
                                        </p:tgtEl>
                                        <p:attrNameLst>
                                          <p:attrName>ppt_y</p:attrName>
                                        </p:attrNameLst>
                                      </p:cBhvr>
                                      <p:tavLst>
                                        <p:tav tm="0">
                                          <p:val>
                                            <p:strVal val="#ppt_y"/>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2.  Decide to Listen</a:t>
            </a:r>
          </a:p>
        </p:txBody>
      </p:sp>
      <p:sp>
        <p:nvSpPr>
          <p:cNvPr id="175107" name="Rectangle 3"/>
          <p:cNvSpPr>
            <a:spLocks noGrp="1" noChangeArrowheads="1"/>
          </p:cNvSpPr>
          <p:nvPr>
            <p:ph idx="1"/>
          </p:nvPr>
        </p:nvSpPr>
        <p:spPr>
          <a:xfrm>
            <a:off x="914400" y="1600200"/>
            <a:ext cx="7315200" cy="5257800"/>
          </a:xfrm>
        </p:spPr>
        <p:txBody>
          <a:bodyPr/>
          <a:lstStyle/>
          <a:p>
            <a:pPr eaLnBrk="1" hangingPunct="1"/>
            <a:r>
              <a:rPr lang="en-US" altLang="en-US" dirty="0"/>
              <a:t>I will take the Holy Ghost as my guide</a:t>
            </a:r>
            <a:endParaRPr lang="en-US" altLang="en-US" sz="2000" dirty="0"/>
          </a:p>
          <a:p>
            <a:pPr lvl="1" eaLnBrk="1" hangingPunct="1"/>
            <a:r>
              <a:rPr lang="en-US" altLang="en-US" dirty="0"/>
              <a:t>Decide now that in all you do, you will live worthy of the Spirit and will listen to its guidance</a:t>
            </a:r>
          </a:p>
          <a:p>
            <a:pPr lvl="2"/>
            <a:r>
              <a:rPr lang="en-US" sz="2200" dirty="0"/>
              <a:t>By following the rules, you will never make a serious mistake … without being warned. You will never take the wrong road, you will never go around the wrong bend, or make the wrong decision </a:t>
            </a:r>
            <a:r>
              <a:rPr lang="en-US" sz="2200" i="1" dirty="0"/>
              <a:t>without your having been warned.</a:t>
            </a:r>
            <a:r>
              <a:rPr lang="en-US" sz="2200" dirty="0"/>
              <a:t> That pattern is the pattern of the Latter-day Saint. You were confirmed a member of the Church, and you had conferred upon you the gift of the Holy Ghost to be a guide and a companion to you.” (William D. Oswald, “</a:t>
            </a:r>
            <a:r>
              <a:rPr lang="en-US" sz="2200" u="sng" dirty="0">
                <a:hlinkClick r:id="rId2"/>
              </a:rPr>
              <a:t>Obedience is the First Law of Heaven</a:t>
            </a:r>
            <a:r>
              <a:rPr lang="en-US" sz="2200" dirty="0"/>
              <a:t>,” Ensign, Jan 2008.)</a:t>
            </a:r>
          </a:p>
          <a:p>
            <a:pPr lvl="2" eaLnBrk="1" hangingPunct="1"/>
            <a:endParaRPr lang="en-US" altLang="en-US" dirty="0"/>
          </a:p>
        </p:txBody>
      </p:sp>
      <p:pic>
        <p:nvPicPr>
          <p:cNvPr id="2" name="Picture 1"/>
          <p:cNvPicPr>
            <a:picLocks noChangeAspect="1"/>
          </p:cNvPicPr>
          <p:nvPr/>
        </p:nvPicPr>
        <p:blipFill>
          <a:blip r:embed="rId3"/>
          <a:stretch>
            <a:fillRect/>
          </a:stretch>
        </p:blipFill>
        <p:spPr>
          <a:xfrm rot="5400000">
            <a:off x="-941475" y="4163925"/>
            <a:ext cx="3662538" cy="14208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1" end="1"/>
                                            </p:txEl>
                                          </p:spTgt>
                                        </p:tgtEl>
                                        <p:attrNameLst>
                                          <p:attrName>style.visibility</p:attrName>
                                        </p:attrNameLst>
                                      </p:cBhvr>
                                      <p:to>
                                        <p:strVal val="visible"/>
                                      </p:to>
                                    </p:set>
                                    <p:anim calcmode="lin" valueType="num">
                                      <p:cBhvr additive="base">
                                        <p:cTn id="13" dur="500" fill="hold"/>
                                        <p:tgtEl>
                                          <p:spTgt spid="175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 calcmode="lin" valueType="num">
                                      <p:cBhvr additive="base">
                                        <p:cTn id="17" dur="500" fill="hold"/>
                                        <p:tgtEl>
                                          <p:spTgt spid="175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5107">
                                            <p:txEl>
                                              <p:pRg st="2" end="2"/>
                                            </p:txEl>
                                          </p:spTgt>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16200000">
            <a:off x="-2042482" y="3200726"/>
            <a:ext cx="5852679" cy="1432687"/>
          </a:xfrm>
          <a:prstGeom prst="rect">
            <a:avLst/>
          </a:prstGeom>
        </p:spPr>
      </p:pic>
      <p:sp>
        <p:nvSpPr>
          <p:cNvPr id="2560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3.  Decide to Learn</a:t>
            </a:r>
          </a:p>
        </p:txBody>
      </p:sp>
      <p:sp>
        <p:nvSpPr>
          <p:cNvPr id="192515" name="Rectangle 3"/>
          <p:cNvSpPr>
            <a:spLocks noGrp="1" noChangeArrowheads="1"/>
          </p:cNvSpPr>
          <p:nvPr>
            <p:ph idx="1"/>
          </p:nvPr>
        </p:nvSpPr>
        <p:spPr>
          <a:xfrm>
            <a:off x="914400" y="1600200"/>
            <a:ext cx="7315200" cy="5029200"/>
          </a:xfrm>
        </p:spPr>
        <p:txBody>
          <a:bodyPr/>
          <a:lstStyle/>
          <a:p>
            <a:pPr marL="315913" indent="-315913" eaLnBrk="1" hangingPunct="1"/>
            <a:r>
              <a:rPr lang="en-US" altLang="en-US" dirty="0"/>
              <a:t>I will make learning a lifelong commitment</a:t>
            </a:r>
          </a:p>
          <a:p>
            <a:pPr marL="914400" lvl="1" indent="-457200" eaLnBrk="1" hangingPunct="1"/>
            <a:r>
              <a:rPr lang="en-US" altLang="en-US" dirty="0"/>
              <a:t>Gain temporal knowledge as it makes it easier to avoid the financial pitfalls and money surprises</a:t>
            </a:r>
          </a:p>
          <a:p>
            <a:pPr marL="914400" lvl="1" indent="-457200" eaLnBrk="1" hangingPunct="1"/>
            <a:r>
              <a:rPr lang="en-US" altLang="en-US" dirty="0"/>
              <a:t>Gain spiritual knowledge as it helps you know what is important in life and how to keep your priorities in order</a:t>
            </a:r>
          </a:p>
          <a:p>
            <a:pPr marL="914400" lvl="1" indent="-457200" eaLnBrk="1" hangingPunct="1"/>
            <a:r>
              <a:rPr lang="en-US" altLang="en-US" dirty="0"/>
              <a:t>Plan for a lifetime of stewardship and learning</a:t>
            </a:r>
          </a:p>
          <a:p>
            <a:pPr marL="1371600" lvl="2" indent="-457200" eaLnBrk="1" hangingPunct="1"/>
            <a:r>
              <a:rPr lang="en-US" altLang="en-US" dirty="0"/>
              <a:t>Reinvent and upgrade your skills daily</a:t>
            </a:r>
          </a:p>
          <a:p>
            <a:pPr marL="1828800" lvl="3" indent="-457200" eaLnBrk="1" hangingPunct="1"/>
            <a:r>
              <a:rPr lang="en-US" altLang="en-US" dirty="0"/>
              <a:t>The only true insurance you have is your ability to continue to improve yourself and your job skills</a:t>
            </a:r>
          </a:p>
          <a:p>
            <a:pPr marL="1828800" lvl="3" indent="-457200" eaLnBrk="1" hangingPunct="1"/>
            <a:r>
              <a:rPr lang="en-US" altLang="en-US" dirty="0"/>
              <a:t>Set time aside each day to read and to learn both spiritually and temporally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2515">
                                            <p:txEl>
                                              <p:pRg st="0" end="0"/>
                                            </p:txEl>
                                          </p:spTgt>
                                        </p:tgtEl>
                                        <p:attrNameLst>
                                          <p:attrName>style.visibility</p:attrName>
                                        </p:attrNameLst>
                                      </p:cBhvr>
                                      <p:to>
                                        <p:strVal val="visible"/>
                                      </p:to>
                                    </p:set>
                                    <p:anim calcmode="lin" valueType="num">
                                      <p:cBhvr additive="base">
                                        <p:cTn id="7" dur="500" fill="hold"/>
                                        <p:tgtEl>
                                          <p:spTgt spid="1925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25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2515">
                                            <p:txEl>
                                              <p:pRg st="1" end="1"/>
                                            </p:txEl>
                                          </p:spTgt>
                                        </p:tgtEl>
                                        <p:attrNameLst>
                                          <p:attrName>style.visibility</p:attrName>
                                        </p:attrNameLst>
                                      </p:cBhvr>
                                      <p:to>
                                        <p:strVal val="visible"/>
                                      </p:to>
                                    </p:set>
                                    <p:anim calcmode="lin" valueType="num">
                                      <p:cBhvr additive="base">
                                        <p:cTn id="13" dur="500" fill="hold"/>
                                        <p:tgtEl>
                                          <p:spTgt spid="1925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25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2515">
                                            <p:txEl>
                                              <p:pRg st="2" end="2"/>
                                            </p:txEl>
                                          </p:spTgt>
                                        </p:tgtEl>
                                        <p:attrNameLst>
                                          <p:attrName>style.visibility</p:attrName>
                                        </p:attrNameLst>
                                      </p:cBhvr>
                                      <p:to>
                                        <p:strVal val="visible"/>
                                      </p:to>
                                    </p:set>
                                    <p:anim calcmode="lin" valueType="num">
                                      <p:cBhvr additive="base">
                                        <p:cTn id="17" dur="500" fill="hold"/>
                                        <p:tgtEl>
                                          <p:spTgt spid="1925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25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2515">
                                            <p:txEl>
                                              <p:pRg st="3" end="3"/>
                                            </p:txEl>
                                          </p:spTgt>
                                        </p:tgtEl>
                                        <p:attrNameLst>
                                          <p:attrName>style.visibility</p:attrName>
                                        </p:attrNameLst>
                                      </p:cBhvr>
                                      <p:to>
                                        <p:strVal val="visible"/>
                                      </p:to>
                                    </p:set>
                                    <p:anim calcmode="lin" valueType="num">
                                      <p:cBhvr additive="base">
                                        <p:cTn id="21" dur="500" fill="hold"/>
                                        <p:tgtEl>
                                          <p:spTgt spid="1925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25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2515">
                                            <p:txEl>
                                              <p:pRg st="4" end="4"/>
                                            </p:txEl>
                                          </p:spTgt>
                                        </p:tgtEl>
                                        <p:attrNameLst>
                                          <p:attrName>style.visibility</p:attrName>
                                        </p:attrNameLst>
                                      </p:cBhvr>
                                      <p:to>
                                        <p:strVal val="visible"/>
                                      </p:to>
                                    </p:set>
                                    <p:anim calcmode="lin" valueType="num">
                                      <p:cBhvr additive="base">
                                        <p:cTn id="25" dur="500" fill="hold"/>
                                        <p:tgtEl>
                                          <p:spTgt spid="1925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25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2515">
                                            <p:txEl>
                                              <p:pRg st="5" end="5"/>
                                            </p:txEl>
                                          </p:spTgt>
                                        </p:tgtEl>
                                        <p:attrNameLst>
                                          <p:attrName>style.visibility</p:attrName>
                                        </p:attrNameLst>
                                      </p:cBhvr>
                                      <p:to>
                                        <p:strVal val="visible"/>
                                      </p:to>
                                    </p:set>
                                    <p:anim calcmode="lin" valueType="num">
                                      <p:cBhvr additive="base">
                                        <p:cTn id="29" dur="500" fill="hold"/>
                                        <p:tgtEl>
                                          <p:spTgt spid="1925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25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2515">
                                            <p:txEl>
                                              <p:pRg st="6" end="6"/>
                                            </p:txEl>
                                          </p:spTgt>
                                        </p:tgtEl>
                                        <p:attrNameLst>
                                          <p:attrName>style.visibility</p:attrName>
                                        </p:attrNameLst>
                                      </p:cBhvr>
                                      <p:to>
                                        <p:strVal val="visible"/>
                                      </p:to>
                                    </p:set>
                                    <p:anim calcmode="lin" valueType="num">
                                      <p:cBhvr additive="base">
                                        <p:cTn id="33" dur="500" fill="hold"/>
                                        <p:tgtEl>
                                          <p:spTgt spid="1925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2515">
                                            <p:txEl>
                                              <p:pRg st="6" end="6"/>
                                            </p:txEl>
                                          </p:spTgt>
                                        </p:tgtEl>
                                        <p:attrNameLst>
                                          <p:attrName>ppt_y</p:attrName>
                                        </p:attrNameLst>
                                      </p:cBhvr>
                                      <p:tavLst>
                                        <p:tav tm="0">
                                          <p:val>
                                            <p:strVal val="#ppt_y"/>
                                          </p:val>
                                        </p:tav>
                                        <p:tav tm="100000">
                                          <p:val>
                                            <p:strVal val="#ppt_y"/>
                                          </p:val>
                                        </p:tav>
                                      </p:tavLst>
                                    </p:anim>
                                  </p:childTnLst>
                                </p:cTn>
                              </p:par>
                              <p:par>
                                <p:cTn id="35" presetID="1"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5" grpId="0" uiExpand="1"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72842" y="119974"/>
            <a:ext cx="3645746" cy="870626"/>
          </a:xfrm>
          <a:prstGeom prst="rect">
            <a:avLst/>
          </a:prstGeom>
        </p:spPr>
      </p:pic>
      <p:sp>
        <p:nvSpPr>
          <p:cNvPr id="2662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4.  Decide to Work</a:t>
            </a:r>
          </a:p>
        </p:txBody>
      </p:sp>
      <p:sp>
        <p:nvSpPr>
          <p:cNvPr id="175107" name="Rectangle 3"/>
          <p:cNvSpPr>
            <a:spLocks noGrp="1" noChangeArrowheads="1"/>
          </p:cNvSpPr>
          <p:nvPr>
            <p:ph idx="1"/>
          </p:nvPr>
        </p:nvSpPr>
        <p:spPr>
          <a:xfrm>
            <a:off x="914399" y="1600200"/>
            <a:ext cx="7466013" cy="5257800"/>
          </a:xfrm>
        </p:spPr>
        <p:txBody>
          <a:bodyPr/>
          <a:lstStyle/>
          <a:p>
            <a:pPr eaLnBrk="1" hangingPunct="1"/>
            <a:r>
              <a:rPr lang="en-US" altLang="en-US" dirty="0"/>
              <a:t>I will daily work hard, smart, and with the Spirit</a:t>
            </a:r>
            <a:endParaRPr lang="en-US" altLang="en-US" sz="2000" dirty="0"/>
          </a:p>
          <a:p>
            <a:pPr lvl="1" eaLnBrk="1" hangingPunct="1"/>
            <a:r>
              <a:rPr lang="en-US" altLang="en-US" dirty="0"/>
              <a:t>Remember your  conduct on the journey is as important as your destination</a:t>
            </a:r>
          </a:p>
          <a:p>
            <a:pPr lvl="1" eaLnBrk="1" hangingPunct="1"/>
            <a:r>
              <a:rPr lang="en-US" altLang="en-US" dirty="0"/>
              <a:t>Decide now to work hard and smart, and to pray for Father’s help that you will work beyond your natural abilities, do the right things and in the right way.   </a:t>
            </a:r>
          </a:p>
          <a:p>
            <a:pPr lvl="1" eaLnBrk="1" hangingPunct="1"/>
            <a:r>
              <a:rPr lang="en-US" altLang="en-US" dirty="0"/>
              <a:t>Rex D. Pinegar said:  </a:t>
            </a:r>
          </a:p>
          <a:p>
            <a:pPr lvl="2" eaLnBrk="1" hangingPunct="1"/>
            <a:r>
              <a:rPr lang="en-US" altLang="en-US" dirty="0"/>
              <a:t>If you and I are to reach the summit of our divine potential, we must work each step of the way. The path may be rugged, difficult, unheralded; but it can be successfully climbed if we are willing to work with all our strength and commitment (“Decide to Decide,” </a:t>
            </a:r>
            <a:r>
              <a:rPr lang="en-US" altLang="en-US" i="1" dirty="0"/>
              <a:t>Ensign,</a:t>
            </a:r>
            <a:r>
              <a:rPr lang="en-US" altLang="en-US" dirty="0"/>
              <a:t> Nov. 1980, 71).</a:t>
            </a:r>
          </a:p>
        </p:txBody>
      </p:sp>
    </p:spTree>
    <p:extLst>
      <p:ext uri="{BB962C8B-B14F-4D97-AF65-F5344CB8AC3E}">
        <p14:creationId xmlns:p14="http://schemas.microsoft.com/office/powerpoint/2010/main" val="28685804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1" end="1"/>
                                            </p:txEl>
                                          </p:spTgt>
                                        </p:tgtEl>
                                        <p:attrNameLst>
                                          <p:attrName>style.visibility</p:attrName>
                                        </p:attrNameLst>
                                      </p:cBhvr>
                                      <p:to>
                                        <p:strVal val="visible"/>
                                      </p:to>
                                    </p:set>
                                    <p:anim calcmode="lin" valueType="num">
                                      <p:cBhvr additive="base">
                                        <p:cTn id="13" dur="500" fill="hold"/>
                                        <p:tgtEl>
                                          <p:spTgt spid="175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 calcmode="lin" valueType="num">
                                      <p:cBhvr additive="base">
                                        <p:cTn id="17" dur="500" fill="hold"/>
                                        <p:tgtEl>
                                          <p:spTgt spid="175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51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5107">
                                            <p:txEl>
                                              <p:pRg st="3" end="3"/>
                                            </p:txEl>
                                          </p:spTgt>
                                        </p:tgtEl>
                                        <p:attrNameLst>
                                          <p:attrName>style.visibility</p:attrName>
                                        </p:attrNameLst>
                                      </p:cBhvr>
                                      <p:to>
                                        <p:strVal val="visible"/>
                                      </p:to>
                                    </p:set>
                                    <p:anim calcmode="lin" valueType="num">
                                      <p:cBhvr additive="base">
                                        <p:cTn id="21" dur="500" fill="hold"/>
                                        <p:tgtEl>
                                          <p:spTgt spid="1751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51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5107">
                                            <p:txEl>
                                              <p:pRg st="4" end="4"/>
                                            </p:txEl>
                                          </p:spTgt>
                                        </p:tgtEl>
                                        <p:attrNameLst>
                                          <p:attrName>style.visibility</p:attrName>
                                        </p:attrNameLst>
                                      </p:cBhvr>
                                      <p:to>
                                        <p:strVal val="visible"/>
                                      </p:to>
                                    </p:set>
                                    <p:anim calcmode="lin" valueType="num">
                                      <p:cBhvr additive="base">
                                        <p:cTn id="25" dur="500" fill="hold"/>
                                        <p:tgtEl>
                                          <p:spTgt spid="1751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5107">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5. Decide to Create and Achieve</a:t>
            </a:r>
          </a:p>
        </p:txBody>
      </p:sp>
      <p:sp>
        <p:nvSpPr>
          <p:cNvPr id="15364" name="Rectangle 3"/>
          <p:cNvSpPr>
            <a:spLocks noGrp="1" noChangeArrowheads="1"/>
          </p:cNvSpPr>
          <p:nvPr>
            <p:ph idx="1"/>
          </p:nvPr>
        </p:nvSpPr>
        <p:spPr>
          <a:xfrm>
            <a:off x="914400" y="1600200"/>
            <a:ext cx="7315200" cy="5181600"/>
          </a:xfrm>
        </p:spPr>
        <p:txBody>
          <a:bodyPr/>
          <a:lstStyle/>
          <a:p>
            <a:pPr eaLnBrk="1" hangingPunct="1"/>
            <a:r>
              <a:rPr lang="en-US" altLang="en-US" dirty="0"/>
              <a:t>I will create and achieve my vision and goals</a:t>
            </a:r>
          </a:p>
          <a:p>
            <a:pPr lvl="1" eaLnBrk="1" hangingPunct="1"/>
            <a:r>
              <a:rPr lang="en-US" altLang="en-US" dirty="0"/>
              <a:t>President Kimball counseled:</a:t>
            </a:r>
          </a:p>
          <a:p>
            <a:pPr lvl="2" eaLnBrk="1" hangingPunct="1"/>
            <a:r>
              <a:rPr lang="en-US" altLang="en-US" dirty="0"/>
              <a:t> It is most appropriate . . . to quietly, and with determination, set some serious personal goals in which they will seek to improve by selecting certain things that they will accomplish within a specified period of time (</a:t>
            </a:r>
            <a:r>
              <a:rPr lang="en-US" altLang="en-US" i="1" dirty="0"/>
              <a:t>Ensign,</a:t>
            </a:r>
            <a:r>
              <a:rPr lang="en-US" altLang="en-US" dirty="0"/>
              <a:t> May 1976, p. 46).</a:t>
            </a:r>
          </a:p>
          <a:p>
            <a:pPr lvl="3" eaLnBrk="1" hangingPunct="1"/>
            <a:r>
              <a:rPr lang="en-US" altLang="en-US" dirty="0"/>
              <a:t>Set your vision and goals with the Lord’s help, and seek the Lord’s help to achieve them, and you will, with the Lord’s help, achieve them</a:t>
            </a:r>
          </a:p>
        </p:txBody>
      </p:sp>
      <p:pic>
        <p:nvPicPr>
          <p:cNvPr id="2" name="Picture 1"/>
          <p:cNvPicPr>
            <a:picLocks noChangeAspect="1"/>
          </p:cNvPicPr>
          <p:nvPr/>
        </p:nvPicPr>
        <p:blipFill>
          <a:blip r:embed="rId2"/>
          <a:stretch>
            <a:fillRect/>
          </a:stretch>
        </p:blipFill>
        <p:spPr>
          <a:xfrm rot="16200000">
            <a:off x="-940248" y="3860350"/>
            <a:ext cx="4027591" cy="16629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 calcmode="lin" valueType="num">
                                      <p:cBhvr additive="base">
                                        <p:cTn id="7" dur="500" fill="hold"/>
                                        <p:tgtEl>
                                          <p:spTgt spid="1536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4">
                                            <p:txEl>
                                              <p:pRg st="1" end="1"/>
                                            </p:txEl>
                                          </p:spTgt>
                                        </p:tgtEl>
                                        <p:attrNameLst>
                                          <p:attrName>style.visibility</p:attrName>
                                        </p:attrNameLst>
                                      </p:cBhvr>
                                      <p:to>
                                        <p:strVal val="visible"/>
                                      </p:to>
                                    </p:set>
                                    <p:anim calcmode="lin" valueType="num">
                                      <p:cBhvr additive="base">
                                        <p:cTn id="13" dur="500" fill="hold"/>
                                        <p:tgtEl>
                                          <p:spTgt spid="1536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4">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364">
                                            <p:txEl>
                                              <p:pRg st="2" end="2"/>
                                            </p:txEl>
                                          </p:spTgt>
                                        </p:tgtEl>
                                        <p:attrNameLst>
                                          <p:attrName>style.visibility</p:attrName>
                                        </p:attrNameLst>
                                      </p:cBhvr>
                                      <p:to>
                                        <p:strVal val="visible"/>
                                      </p:to>
                                    </p:set>
                                    <p:anim calcmode="lin" valueType="num">
                                      <p:cBhvr additive="base">
                                        <p:cTn id="17" dur="500" fill="hold"/>
                                        <p:tgtEl>
                                          <p:spTgt spid="1536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364">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364">
                                            <p:txEl>
                                              <p:pRg st="3" end="3"/>
                                            </p:txEl>
                                          </p:spTgt>
                                        </p:tgtEl>
                                        <p:attrNameLst>
                                          <p:attrName>style.visibility</p:attrName>
                                        </p:attrNameLst>
                                      </p:cBhvr>
                                      <p:to>
                                        <p:strVal val="visible"/>
                                      </p:to>
                                    </p:set>
                                    <p:anim calcmode="lin" valueType="num">
                                      <p:cBhvr additive="base">
                                        <p:cTn id="21" dur="500" fill="hold"/>
                                        <p:tgtEl>
                                          <p:spTgt spid="15364">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364">
                                            <p:txEl>
                                              <p:pRg st="3" end="3"/>
                                            </p:txEl>
                                          </p:spTgt>
                                        </p:tgtEl>
                                        <p:attrNameLst>
                                          <p:attrName>ppt_y</p:attrName>
                                        </p:attrNameLst>
                                      </p:cBhvr>
                                      <p:tavLst>
                                        <p:tav tm="0">
                                          <p:val>
                                            <p:strVal val="#ppt_y"/>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685800"/>
            <a:ext cx="9143999"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 6. Decide to Budget and Stay Out of Debt</a:t>
            </a:r>
          </a:p>
        </p:txBody>
      </p:sp>
      <p:sp>
        <p:nvSpPr>
          <p:cNvPr id="16388" name="Rectangle 3"/>
          <p:cNvSpPr>
            <a:spLocks noGrp="1" noChangeArrowheads="1"/>
          </p:cNvSpPr>
          <p:nvPr>
            <p:ph idx="1"/>
          </p:nvPr>
        </p:nvSpPr>
        <p:spPr>
          <a:xfrm>
            <a:off x="914400" y="1600200"/>
            <a:ext cx="7315200" cy="5181600"/>
          </a:xfrm>
        </p:spPr>
        <p:txBody>
          <a:bodyPr/>
          <a:lstStyle/>
          <a:p>
            <a:pPr eaLnBrk="1" hangingPunct="1"/>
            <a:r>
              <a:rPr lang="en-US" altLang="en-US" dirty="0"/>
              <a:t>I will live on a budget and stay out of debt</a:t>
            </a:r>
          </a:p>
          <a:p>
            <a:pPr lvl="1" eaLnBrk="1" hangingPunct="1"/>
            <a:r>
              <a:rPr lang="en-US" altLang="en-US" dirty="0"/>
              <a:t>President Kimball stated:  </a:t>
            </a:r>
          </a:p>
          <a:p>
            <a:pPr lvl="2" eaLnBrk="1" hangingPunct="1"/>
            <a:r>
              <a:rPr lang="en-US" altLang="en-US" dirty="0"/>
              <a:t>Every family should have a budget. Why, we would not think of going one day without a budget in this Church or our businesses.  We have to know approximately what we may receive, and we certainly must know what we are going to spend.  And one of the successes of the Church would have to be that the Brethren watch these things very carefully, and we do not spend that which we do not have (inside pamphlet cover, Marvin J. Ashton, One for the Money, 1992).</a:t>
            </a:r>
          </a:p>
        </p:txBody>
      </p:sp>
      <p:pic>
        <p:nvPicPr>
          <p:cNvPr id="2" name="Picture 1"/>
          <p:cNvPicPr>
            <a:picLocks noChangeAspect="1"/>
          </p:cNvPicPr>
          <p:nvPr/>
        </p:nvPicPr>
        <p:blipFill>
          <a:blip r:embed="rId2"/>
          <a:stretch>
            <a:fillRect/>
          </a:stretch>
        </p:blipFill>
        <p:spPr>
          <a:xfrm>
            <a:off x="152400" y="5410200"/>
            <a:ext cx="1949388" cy="1295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anim calcmode="lin" valueType="num">
                                      <p:cBhvr additive="base">
                                        <p:cTn id="7" dur="500" fill="hold"/>
                                        <p:tgtEl>
                                          <p:spTgt spid="163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8">
                                            <p:txEl>
                                              <p:pRg st="1" end="1"/>
                                            </p:txEl>
                                          </p:spTgt>
                                        </p:tgtEl>
                                        <p:attrNameLst>
                                          <p:attrName>style.visibility</p:attrName>
                                        </p:attrNameLst>
                                      </p:cBhvr>
                                      <p:to>
                                        <p:strVal val="visible"/>
                                      </p:to>
                                    </p:set>
                                    <p:anim calcmode="lin" valueType="num">
                                      <p:cBhvr additive="base">
                                        <p:cTn id="13" dur="500" fill="hold"/>
                                        <p:tgtEl>
                                          <p:spTgt spid="1638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388">
                                            <p:txEl>
                                              <p:pRg st="2" end="2"/>
                                            </p:txEl>
                                          </p:spTgt>
                                        </p:tgtEl>
                                        <p:attrNameLst>
                                          <p:attrName>style.visibility</p:attrName>
                                        </p:attrNameLst>
                                      </p:cBhvr>
                                      <p:to>
                                        <p:strVal val="visible"/>
                                      </p:to>
                                    </p:set>
                                    <p:anim calcmode="lin" valueType="num">
                                      <p:cBhvr additive="base">
                                        <p:cTn id="17" dur="500" fill="hold"/>
                                        <p:tgtEl>
                                          <p:spTgt spid="1638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388">
                                            <p:txEl>
                                              <p:pRg st="2" end="2"/>
                                            </p:txEl>
                                          </p:spTgt>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7. Decide to Protect Yourself</a:t>
            </a:r>
          </a:p>
        </p:txBody>
      </p:sp>
      <p:sp>
        <p:nvSpPr>
          <p:cNvPr id="195587" name="Rectangle 3"/>
          <p:cNvSpPr>
            <a:spLocks noGrp="1" noChangeArrowheads="1"/>
          </p:cNvSpPr>
          <p:nvPr>
            <p:ph idx="1"/>
          </p:nvPr>
        </p:nvSpPr>
        <p:spPr>
          <a:xfrm>
            <a:off x="914400" y="1600200"/>
            <a:ext cx="7315200" cy="4876800"/>
          </a:xfrm>
        </p:spPr>
        <p:txBody>
          <a:bodyPr/>
          <a:lstStyle/>
          <a:p>
            <a:pPr eaLnBrk="1" hangingPunct="1"/>
            <a:r>
              <a:rPr lang="en-US" altLang="en-US" dirty="0"/>
              <a:t>I will protect my family and myself</a:t>
            </a:r>
          </a:p>
          <a:p>
            <a:pPr lvl="1" eaLnBrk="1" hangingPunct="1"/>
            <a:r>
              <a:rPr lang="en-US" altLang="en-US" dirty="0"/>
              <a:t>Utilize insurance for those you love and yourself</a:t>
            </a:r>
          </a:p>
          <a:p>
            <a:pPr lvl="2" eaLnBrk="1" hangingPunct="1"/>
            <a:r>
              <a:rPr lang="en-US" altLang="en-US" dirty="0"/>
              <a:t>Your best insurance is the protection that comes from obedience to the Lord’s commandments </a:t>
            </a:r>
          </a:p>
          <a:p>
            <a:pPr lvl="1" eaLnBrk="1" hangingPunct="1"/>
            <a:r>
              <a:rPr lang="en-US" altLang="en-US" dirty="0"/>
              <a:t>Decide now to protect yourself and your stuff</a:t>
            </a:r>
          </a:p>
          <a:p>
            <a:pPr lvl="2" eaLnBrk="1" hangingPunct="1"/>
            <a:r>
              <a:rPr lang="en-US" altLang="en-US" dirty="0"/>
              <a:t>Have sufficient insurance</a:t>
            </a:r>
          </a:p>
          <a:p>
            <a:pPr lvl="3" eaLnBrk="1" hangingPunct="1"/>
            <a:r>
              <a:rPr lang="en-US" altLang="en-US" dirty="0"/>
              <a:t>Health insurance – a necessity</a:t>
            </a:r>
          </a:p>
          <a:p>
            <a:pPr lvl="3" eaLnBrk="1" hangingPunct="1"/>
            <a:r>
              <a:rPr lang="en-US" altLang="en-US" dirty="0"/>
              <a:t>Life insurance – a necessity if you have dependents</a:t>
            </a:r>
          </a:p>
          <a:p>
            <a:pPr lvl="3" eaLnBrk="1" hangingPunct="1"/>
            <a:r>
              <a:rPr lang="en-US" altLang="en-US" dirty="0"/>
              <a:t>Home and auto insurance – a necessity</a:t>
            </a:r>
          </a:p>
          <a:p>
            <a:pPr lvl="3" eaLnBrk="1" hangingPunct="1"/>
            <a:r>
              <a:rPr lang="en-US" altLang="en-US" dirty="0"/>
              <a:t>Liability coverage – too little can ruin your financial future </a:t>
            </a:r>
          </a:p>
        </p:txBody>
      </p:sp>
      <p:pic>
        <p:nvPicPr>
          <p:cNvPr id="2" name="Picture 1"/>
          <p:cNvPicPr>
            <a:picLocks noChangeAspect="1"/>
          </p:cNvPicPr>
          <p:nvPr/>
        </p:nvPicPr>
        <p:blipFill>
          <a:blip r:embed="rId2"/>
          <a:stretch>
            <a:fillRect/>
          </a:stretch>
        </p:blipFill>
        <p:spPr>
          <a:xfrm>
            <a:off x="11349" y="5095875"/>
            <a:ext cx="2381250" cy="1762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5587">
                                            <p:txEl>
                                              <p:pRg st="2" end="2"/>
                                            </p:txEl>
                                          </p:spTgt>
                                        </p:tgtEl>
                                        <p:attrNameLst>
                                          <p:attrName>style.visibility</p:attrName>
                                        </p:attrNameLst>
                                      </p:cBhvr>
                                      <p:to>
                                        <p:strVal val="visible"/>
                                      </p:to>
                                    </p:set>
                                    <p:anim calcmode="lin" valueType="num">
                                      <p:cBhvr additive="base">
                                        <p:cTn id="17"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5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5587">
                                            <p:txEl>
                                              <p:pRg st="3" end="3"/>
                                            </p:txEl>
                                          </p:spTgt>
                                        </p:tgtEl>
                                        <p:attrNameLst>
                                          <p:attrName>style.visibility</p:attrName>
                                        </p:attrNameLst>
                                      </p:cBhvr>
                                      <p:to>
                                        <p:strVal val="visible"/>
                                      </p:to>
                                    </p:set>
                                    <p:anim calcmode="lin" valueType="num">
                                      <p:cBhvr additive="base">
                                        <p:cTn id="21" dur="500" fill="hold"/>
                                        <p:tgtEl>
                                          <p:spTgt spid="195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5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5587">
                                            <p:txEl>
                                              <p:pRg st="4" end="4"/>
                                            </p:txEl>
                                          </p:spTgt>
                                        </p:tgtEl>
                                        <p:attrNameLst>
                                          <p:attrName>style.visibility</p:attrName>
                                        </p:attrNameLst>
                                      </p:cBhvr>
                                      <p:to>
                                        <p:strVal val="visible"/>
                                      </p:to>
                                    </p:set>
                                    <p:anim calcmode="lin" valueType="num">
                                      <p:cBhvr additive="base">
                                        <p:cTn id="25" dur="500" fill="hold"/>
                                        <p:tgtEl>
                                          <p:spTgt spid="195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5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5587">
                                            <p:txEl>
                                              <p:pRg st="5" end="5"/>
                                            </p:txEl>
                                          </p:spTgt>
                                        </p:tgtEl>
                                        <p:attrNameLst>
                                          <p:attrName>style.visibility</p:attrName>
                                        </p:attrNameLst>
                                      </p:cBhvr>
                                      <p:to>
                                        <p:strVal val="visible"/>
                                      </p:to>
                                    </p:set>
                                    <p:anim calcmode="lin" valueType="num">
                                      <p:cBhvr additive="base">
                                        <p:cTn id="29" dur="500" fill="hold"/>
                                        <p:tgtEl>
                                          <p:spTgt spid="195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55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5587">
                                            <p:txEl>
                                              <p:pRg st="6" end="6"/>
                                            </p:txEl>
                                          </p:spTgt>
                                        </p:tgtEl>
                                        <p:attrNameLst>
                                          <p:attrName>style.visibility</p:attrName>
                                        </p:attrNameLst>
                                      </p:cBhvr>
                                      <p:to>
                                        <p:strVal val="visible"/>
                                      </p:to>
                                    </p:set>
                                    <p:anim calcmode="lin" valueType="num">
                                      <p:cBhvr additive="base">
                                        <p:cTn id="33" dur="500" fill="hold"/>
                                        <p:tgtEl>
                                          <p:spTgt spid="1955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558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5587">
                                            <p:txEl>
                                              <p:pRg st="7" end="7"/>
                                            </p:txEl>
                                          </p:spTgt>
                                        </p:tgtEl>
                                        <p:attrNameLst>
                                          <p:attrName>style.visibility</p:attrName>
                                        </p:attrNameLst>
                                      </p:cBhvr>
                                      <p:to>
                                        <p:strVal val="visible"/>
                                      </p:to>
                                    </p:set>
                                    <p:anim calcmode="lin" valueType="num">
                                      <p:cBhvr additive="base">
                                        <p:cTn id="37" dur="500" fill="hold"/>
                                        <p:tgtEl>
                                          <p:spTgt spid="19558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9558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95587">
                                            <p:txEl>
                                              <p:pRg st="8" end="8"/>
                                            </p:txEl>
                                          </p:spTgt>
                                        </p:tgtEl>
                                        <p:attrNameLst>
                                          <p:attrName>style.visibility</p:attrName>
                                        </p:attrNameLst>
                                      </p:cBhvr>
                                      <p:to>
                                        <p:strVal val="visible"/>
                                      </p:to>
                                    </p:set>
                                    <p:anim calcmode="lin" valueType="num">
                                      <p:cBhvr additive="base">
                                        <p:cTn id="41" dur="500" fill="hold"/>
                                        <p:tgtEl>
                                          <p:spTgt spid="19558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95587">
                                            <p:txEl>
                                              <p:pRg st="8" end="8"/>
                                            </p:txEl>
                                          </p:spTgt>
                                        </p:tgtEl>
                                        <p:attrNameLst>
                                          <p:attrName>ppt_y</p:attrName>
                                        </p:attrNameLst>
                                      </p:cBhvr>
                                      <p:tavLst>
                                        <p:tav tm="0">
                                          <p:val>
                                            <p:strVal val="#ppt_y"/>
                                          </p:val>
                                        </p:tav>
                                        <p:tav tm="100000">
                                          <p:val>
                                            <p:strVal val="#ppt_y"/>
                                          </p:val>
                                        </p:tav>
                                      </p:tavLst>
                                    </p:anim>
                                  </p:childTnLst>
                                </p:cTn>
                              </p:par>
                              <p:par>
                                <p:cTn id="43" presetID="1" presetClass="entr" presetSubtype="0" fill="hold" nodeType="with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bldLvl="2"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  8. Decide to Save and Invest Wisely</a:t>
            </a:r>
          </a:p>
        </p:txBody>
      </p:sp>
      <p:sp>
        <p:nvSpPr>
          <p:cNvPr id="180227" name="Rectangle 3"/>
          <p:cNvSpPr>
            <a:spLocks noGrp="1" noChangeArrowheads="1"/>
          </p:cNvSpPr>
          <p:nvPr>
            <p:ph idx="1"/>
          </p:nvPr>
        </p:nvSpPr>
        <p:spPr>
          <a:xfrm>
            <a:off x="914400" y="1600200"/>
            <a:ext cx="7315200" cy="5257800"/>
          </a:xfrm>
        </p:spPr>
        <p:txBody>
          <a:bodyPr/>
          <a:lstStyle/>
          <a:p>
            <a:pPr eaLnBrk="1" hangingPunct="1">
              <a:spcAft>
                <a:spcPts val="600"/>
              </a:spcAft>
            </a:pPr>
            <a:r>
              <a:rPr lang="en-US" altLang="en-US" dirty="0"/>
              <a:t>I will pay the Lord first, myself second, and then invest my money wisely</a:t>
            </a:r>
          </a:p>
          <a:p>
            <a:pPr lvl="1" eaLnBrk="1" hangingPunct="1"/>
            <a:r>
              <a:rPr lang="en-US" altLang="en-US" dirty="0"/>
              <a:t>Pay the Lord first</a:t>
            </a:r>
          </a:p>
          <a:p>
            <a:pPr lvl="2" eaLnBrk="1" hangingPunct="1">
              <a:spcAft>
                <a:spcPts val="600"/>
              </a:spcAft>
            </a:pPr>
            <a:r>
              <a:rPr lang="en-US" altLang="en-US" dirty="0"/>
              <a:t>Pay first your most important debt to God</a:t>
            </a:r>
          </a:p>
          <a:p>
            <a:pPr lvl="2" eaLnBrk="1" hangingPunct="1"/>
            <a:r>
              <a:rPr lang="en-US" altLang="en-US" dirty="0"/>
              <a:t>Remember the source of all your blessings</a:t>
            </a:r>
          </a:p>
          <a:p>
            <a:pPr lvl="1" eaLnBrk="1" hangingPunct="1">
              <a:spcAft>
                <a:spcPts val="600"/>
              </a:spcAft>
            </a:pPr>
            <a:r>
              <a:rPr lang="en-US" altLang="en-US" dirty="0"/>
              <a:t>Pay yourself second   </a:t>
            </a:r>
          </a:p>
          <a:p>
            <a:pPr lvl="2" eaLnBrk="1" hangingPunct="1">
              <a:spcAft>
                <a:spcPts val="600"/>
              </a:spcAft>
            </a:pPr>
            <a:r>
              <a:rPr lang="en-US" altLang="en-US" dirty="0"/>
              <a:t>Savings isn’t what’s left over at the end of the month, it’s the 20% or more that you pay yourself right after you pay the Lord </a:t>
            </a:r>
          </a:p>
          <a:p>
            <a:pPr lvl="3" eaLnBrk="1" hangingPunct="1">
              <a:spcAft>
                <a:spcPts val="600"/>
              </a:spcAft>
            </a:pPr>
            <a:r>
              <a:rPr lang="en-US" altLang="en-US" dirty="0"/>
              <a:t>Then invest that money wisely </a:t>
            </a:r>
          </a:p>
        </p:txBody>
      </p:sp>
      <p:pic>
        <p:nvPicPr>
          <p:cNvPr id="2" name="Picture 1"/>
          <p:cNvPicPr>
            <a:picLocks noChangeAspect="1"/>
          </p:cNvPicPr>
          <p:nvPr/>
        </p:nvPicPr>
        <p:blipFill>
          <a:blip r:embed="rId2"/>
          <a:stretch>
            <a:fillRect/>
          </a:stretch>
        </p:blipFill>
        <p:spPr>
          <a:xfrm>
            <a:off x="61912" y="4648201"/>
            <a:ext cx="1925794" cy="20979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 calcmode="lin" valueType="num">
                                      <p:cBhvr additive="base">
                                        <p:cTn id="7" dur="500" fill="hold"/>
                                        <p:tgtEl>
                                          <p:spTgt spid="180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0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0227">
                                            <p:txEl>
                                              <p:pRg st="1" end="1"/>
                                            </p:txEl>
                                          </p:spTgt>
                                        </p:tgtEl>
                                        <p:attrNameLst>
                                          <p:attrName>style.visibility</p:attrName>
                                        </p:attrNameLst>
                                      </p:cBhvr>
                                      <p:to>
                                        <p:strVal val="visible"/>
                                      </p:to>
                                    </p:set>
                                    <p:anim calcmode="lin" valueType="num">
                                      <p:cBhvr additive="base">
                                        <p:cTn id="13" dur="500" fill="hold"/>
                                        <p:tgtEl>
                                          <p:spTgt spid="180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0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0227">
                                            <p:txEl>
                                              <p:pRg st="2" end="2"/>
                                            </p:txEl>
                                          </p:spTgt>
                                        </p:tgtEl>
                                        <p:attrNameLst>
                                          <p:attrName>style.visibility</p:attrName>
                                        </p:attrNameLst>
                                      </p:cBhvr>
                                      <p:to>
                                        <p:strVal val="visible"/>
                                      </p:to>
                                    </p:set>
                                    <p:anim calcmode="lin" valueType="num">
                                      <p:cBhvr additive="base">
                                        <p:cTn id="17" dur="500" fill="hold"/>
                                        <p:tgtEl>
                                          <p:spTgt spid="180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0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0227">
                                            <p:txEl>
                                              <p:pRg st="3" end="3"/>
                                            </p:txEl>
                                          </p:spTgt>
                                        </p:tgtEl>
                                        <p:attrNameLst>
                                          <p:attrName>style.visibility</p:attrName>
                                        </p:attrNameLst>
                                      </p:cBhvr>
                                      <p:to>
                                        <p:strVal val="visible"/>
                                      </p:to>
                                    </p:set>
                                    <p:anim calcmode="lin" valueType="num">
                                      <p:cBhvr additive="base">
                                        <p:cTn id="21" dur="500" fill="hold"/>
                                        <p:tgtEl>
                                          <p:spTgt spid="180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0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0227">
                                            <p:txEl>
                                              <p:pRg st="4" end="4"/>
                                            </p:txEl>
                                          </p:spTgt>
                                        </p:tgtEl>
                                        <p:attrNameLst>
                                          <p:attrName>style.visibility</p:attrName>
                                        </p:attrNameLst>
                                      </p:cBhvr>
                                      <p:to>
                                        <p:strVal val="visible"/>
                                      </p:to>
                                    </p:set>
                                    <p:anim calcmode="lin" valueType="num">
                                      <p:cBhvr additive="base">
                                        <p:cTn id="25" dur="500" fill="hold"/>
                                        <p:tgtEl>
                                          <p:spTgt spid="180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0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0227">
                                            <p:txEl>
                                              <p:pRg st="5" end="5"/>
                                            </p:txEl>
                                          </p:spTgt>
                                        </p:tgtEl>
                                        <p:attrNameLst>
                                          <p:attrName>style.visibility</p:attrName>
                                        </p:attrNameLst>
                                      </p:cBhvr>
                                      <p:to>
                                        <p:strVal val="visible"/>
                                      </p:to>
                                    </p:set>
                                    <p:anim calcmode="lin" valueType="num">
                                      <p:cBhvr additive="base">
                                        <p:cTn id="29" dur="500" fill="hold"/>
                                        <p:tgtEl>
                                          <p:spTgt spid="180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02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0227">
                                            <p:txEl>
                                              <p:pRg st="6" end="6"/>
                                            </p:txEl>
                                          </p:spTgt>
                                        </p:tgtEl>
                                        <p:attrNameLst>
                                          <p:attrName>style.visibility</p:attrName>
                                        </p:attrNameLst>
                                      </p:cBhvr>
                                      <p:to>
                                        <p:strVal val="visible"/>
                                      </p:to>
                                    </p:set>
                                    <p:anim calcmode="lin" valueType="num">
                                      <p:cBhvr additive="base">
                                        <p:cTn id="33" dur="500" fill="hold"/>
                                        <p:tgtEl>
                                          <p:spTgt spid="1802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0227">
                                            <p:txEl>
                                              <p:pRg st="6" end="6"/>
                                            </p:txEl>
                                          </p:spTgt>
                                        </p:tgtEl>
                                        <p:attrNameLst>
                                          <p:attrName>ppt_y</p:attrName>
                                        </p:attrNameLst>
                                      </p:cBhvr>
                                      <p:tavLst>
                                        <p:tav tm="0">
                                          <p:val>
                                            <p:strVal val="#ppt_y"/>
                                          </p:val>
                                        </p:tav>
                                        <p:tav tm="100000">
                                          <p:val>
                                            <p:strVal val="#ppt_y"/>
                                          </p:val>
                                        </p:tav>
                                      </p:tavLst>
                                    </p:anim>
                                  </p:childTnLst>
                                </p:cTn>
                              </p:par>
                              <p:par>
                                <p:cTn id="35" presetID="1"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uiExpand="1" build="p" bldLvl="2"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55638"/>
            <a:ext cx="7772400" cy="989012"/>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Invest Wisely: The Hourglass Top</a:t>
            </a:r>
            <a:endParaRPr lang="en-US" altLang="en-US" sz="2000"/>
          </a:p>
        </p:txBody>
      </p:sp>
      <p:sp>
        <p:nvSpPr>
          <p:cNvPr id="274435" name="Line 3"/>
          <p:cNvSpPr>
            <a:spLocks noChangeShapeType="1"/>
          </p:cNvSpPr>
          <p:nvPr/>
        </p:nvSpPr>
        <p:spPr bwMode="auto">
          <a:xfrm>
            <a:off x="914400" y="1600200"/>
            <a:ext cx="73152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74436" name="Line 4"/>
          <p:cNvSpPr>
            <a:spLocks noChangeShapeType="1"/>
          </p:cNvSpPr>
          <p:nvPr/>
        </p:nvSpPr>
        <p:spPr bwMode="auto">
          <a:xfrm>
            <a:off x="1676400" y="2514600"/>
            <a:ext cx="57912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74437" name="Line 5"/>
          <p:cNvSpPr>
            <a:spLocks noChangeShapeType="1"/>
          </p:cNvSpPr>
          <p:nvPr/>
        </p:nvSpPr>
        <p:spPr bwMode="auto">
          <a:xfrm>
            <a:off x="2362200" y="3429000"/>
            <a:ext cx="4343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74438" name="Line 6"/>
          <p:cNvSpPr>
            <a:spLocks noChangeShapeType="1"/>
          </p:cNvSpPr>
          <p:nvPr/>
        </p:nvSpPr>
        <p:spPr bwMode="auto">
          <a:xfrm>
            <a:off x="3124200" y="4343400"/>
            <a:ext cx="28956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74439" name="Text Box 7"/>
          <p:cNvSpPr txBox="1">
            <a:spLocks noChangeArrowheads="1"/>
          </p:cNvSpPr>
          <p:nvPr/>
        </p:nvSpPr>
        <p:spPr bwMode="auto">
          <a:xfrm>
            <a:off x="838200" y="4724400"/>
            <a:ext cx="7543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b="0"/>
              <a:t>4. Do you know your personal goals, are you living on a budget, and do have a well written investment plan?</a:t>
            </a:r>
          </a:p>
        </p:txBody>
      </p:sp>
      <p:sp>
        <p:nvSpPr>
          <p:cNvPr id="274440" name="Text Box 8"/>
          <p:cNvSpPr txBox="1">
            <a:spLocks noChangeArrowheads="1"/>
          </p:cNvSpPr>
          <p:nvPr/>
        </p:nvSpPr>
        <p:spPr bwMode="auto">
          <a:xfrm>
            <a:off x="609600" y="6362700"/>
            <a:ext cx="79248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lnSpc>
                <a:spcPct val="70000"/>
              </a:lnSpc>
              <a:spcBef>
                <a:spcPct val="70000"/>
              </a:spcBef>
              <a:buClr>
                <a:srgbClr val="FF0000"/>
              </a:buClr>
              <a:buFont typeface="Wingdings" panose="05000000000000000000" pitchFamily="2" charset="2"/>
              <a:buNone/>
            </a:pPr>
            <a:r>
              <a:rPr lang="en-US" altLang="en-US" sz="2400" b="0" dirty="0"/>
              <a:t>If you can answer these affirmatively, you are ready to invest!</a:t>
            </a:r>
            <a:endParaRPr lang="en-US" altLang="en-US" sz="1200" b="0" dirty="0">
              <a:latin typeface="Arial" panose="020B0604020202020204" pitchFamily="34" charset="0"/>
            </a:endParaRPr>
          </a:p>
          <a:p>
            <a:pPr algn="ctr" eaLnBrk="1" hangingPunct="1">
              <a:spcBef>
                <a:spcPct val="50000"/>
              </a:spcBef>
              <a:buFontTx/>
              <a:buNone/>
            </a:pPr>
            <a:endParaRPr lang="en-US" altLang="en-US" sz="1200" b="0" dirty="0">
              <a:latin typeface="Arial" panose="020B0604020202020204" pitchFamily="34" charset="0"/>
            </a:endParaRPr>
          </a:p>
        </p:txBody>
      </p:sp>
      <p:sp>
        <p:nvSpPr>
          <p:cNvPr id="274441" name="Text Box 9"/>
          <p:cNvSpPr txBox="1">
            <a:spLocks noChangeArrowheads="1"/>
          </p:cNvSpPr>
          <p:nvPr/>
        </p:nvSpPr>
        <p:spPr bwMode="auto">
          <a:xfrm>
            <a:off x="0" y="36195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b="0"/>
              <a:t>3. Are you out of credit card and consumer debt?</a:t>
            </a:r>
          </a:p>
        </p:txBody>
      </p:sp>
      <p:sp>
        <p:nvSpPr>
          <p:cNvPr id="274442" name="Text Box 10"/>
          <p:cNvSpPr txBox="1">
            <a:spLocks noChangeArrowheads="1"/>
          </p:cNvSpPr>
          <p:nvPr/>
        </p:nvSpPr>
        <p:spPr bwMode="auto">
          <a:xfrm>
            <a:off x="1066800" y="27432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t>2. Do you have adequate life and health insurance?</a:t>
            </a:r>
          </a:p>
        </p:txBody>
      </p:sp>
      <p:sp>
        <p:nvSpPr>
          <p:cNvPr id="274443" name="Text Box 11"/>
          <p:cNvSpPr txBox="1">
            <a:spLocks noChangeArrowheads="1"/>
          </p:cNvSpPr>
          <p:nvPr/>
        </p:nvSpPr>
        <p:spPr bwMode="auto">
          <a:xfrm>
            <a:off x="152400" y="1905000"/>
            <a:ext cx="88392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lnSpc>
                <a:spcPct val="70000"/>
              </a:lnSpc>
              <a:spcBef>
                <a:spcPct val="70000"/>
              </a:spcBef>
              <a:buClr>
                <a:srgbClr val="FF0000"/>
              </a:buClr>
              <a:buFont typeface="Wingdings" panose="05000000000000000000" pitchFamily="2" charset="2"/>
              <a:buNone/>
            </a:pPr>
            <a:r>
              <a:rPr lang="en-US" altLang="en-US" sz="2400" b="0"/>
              <a:t>1. Are your priorities in order and are you “square” with the Lord?</a:t>
            </a:r>
          </a:p>
          <a:p>
            <a:pPr algn="ctr" eaLnBrk="1" hangingPunct="1">
              <a:spcBef>
                <a:spcPct val="50000"/>
              </a:spcBef>
              <a:buFontTx/>
              <a:buNone/>
            </a:pPr>
            <a:endParaRPr lang="en-US" altLang="en-US" sz="1200" b="0">
              <a:latin typeface="Arial" panose="020B0604020202020204" pitchFamily="34" charset="0"/>
            </a:endParaRPr>
          </a:p>
        </p:txBody>
      </p:sp>
      <p:sp>
        <p:nvSpPr>
          <p:cNvPr id="274444" name="Line 12"/>
          <p:cNvSpPr>
            <a:spLocks noChangeShapeType="1"/>
          </p:cNvSpPr>
          <p:nvPr/>
        </p:nvSpPr>
        <p:spPr bwMode="auto">
          <a:xfrm>
            <a:off x="914400" y="16002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45" name="Line 13"/>
          <p:cNvSpPr>
            <a:spLocks noChangeShapeType="1"/>
          </p:cNvSpPr>
          <p:nvPr/>
        </p:nvSpPr>
        <p:spPr bwMode="auto">
          <a:xfrm>
            <a:off x="1676400" y="25146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46" name="Line 14"/>
          <p:cNvSpPr>
            <a:spLocks noChangeShapeType="1"/>
          </p:cNvSpPr>
          <p:nvPr/>
        </p:nvSpPr>
        <p:spPr bwMode="auto">
          <a:xfrm flipH="1">
            <a:off x="7467600" y="16002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47" name="Line 15"/>
          <p:cNvSpPr>
            <a:spLocks noChangeShapeType="1"/>
          </p:cNvSpPr>
          <p:nvPr/>
        </p:nvSpPr>
        <p:spPr bwMode="auto">
          <a:xfrm flipV="1">
            <a:off x="6705600" y="25146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48" name="Line 16"/>
          <p:cNvSpPr>
            <a:spLocks noChangeShapeType="1"/>
          </p:cNvSpPr>
          <p:nvPr/>
        </p:nvSpPr>
        <p:spPr bwMode="auto">
          <a:xfrm flipH="1" flipV="1">
            <a:off x="23622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49" name="Line 17"/>
          <p:cNvSpPr>
            <a:spLocks noChangeShapeType="1"/>
          </p:cNvSpPr>
          <p:nvPr/>
        </p:nvSpPr>
        <p:spPr bwMode="auto">
          <a:xfrm flipH="1" flipV="1">
            <a:off x="3124200" y="4343400"/>
            <a:ext cx="1447800" cy="17526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50" name="Line 18"/>
          <p:cNvSpPr>
            <a:spLocks noChangeShapeType="1"/>
          </p:cNvSpPr>
          <p:nvPr/>
        </p:nvSpPr>
        <p:spPr bwMode="auto">
          <a:xfrm flipV="1">
            <a:off x="6019800" y="34290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4451" name="Line 19"/>
          <p:cNvSpPr>
            <a:spLocks noChangeShapeType="1"/>
          </p:cNvSpPr>
          <p:nvPr/>
        </p:nvSpPr>
        <p:spPr bwMode="auto">
          <a:xfrm flipV="1">
            <a:off x="4572000" y="4343400"/>
            <a:ext cx="1447800" cy="17526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4" name="Rectangle 20"/>
          <p:cNvSpPr>
            <a:spLocks noChangeArrowheads="1"/>
          </p:cNvSpPr>
          <p:nvPr/>
        </p:nvSpPr>
        <p:spPr bwMode="auto">
          <a:xfrm>
            <a:off x="457200" y="228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74435"/>
                                        </p:tgtEl>
                                        <p:attrNameLst>
                                          <p:attrName>style.visibility</p:attrName>
                                        </p:attrNameLst>
                                      </p:cBhvr>
                                      <p:to>
                                        <p:strVal val="visible"/>
                                      </p:to>
                                    </p:set>
                                    <p:animEffect transition="in" filter="fade">
                                      <p:cBhvr>
                                        <p:cTn id="7" dur="2000"/>
                                        <p:tgtEl>
                                          <p:spTgt spid="274435"/>
                                        </p:tgtEl>
                                      </p:cBhvr>
                                    </p:animEffect>
                                  </p:childTnLst>
                                </p:cTn>
                              </p:par>
                              <p:par>
                                <p:cTn id="8" presetID="10" presetClass="entr" presetSubtype="0" fill="hold" nodeType="withEffect">
                                  <p:stCondLst>
                                    <p:cond delay="0"/>
                                  </p:stCondLst>
                                  <p:childTnLst>
                                    <p:set>
                                      <p:cBhvr>
                                        <p:cTn id="9" dur="1" fill="hold">
                                          <p:stCondLst>
                                            <p:cond delay="0"/>
                                          </p:stCondLst>
                                        </p:cTn>
                                        <p:tgtEl>
                                          <p:spTgt spid="274444"/>
                                        </p:tgtEl>
                                        <p:attrNameLst>
                                          <p:attrName>style.visibility</p:attrName>
                                        </p:attrNameLst>
                                      </p:cBhvr>
                                      <p:to>
                                        <p:strVal val="visible"/>
                                      </p:to>
                                    </p:set>
                                    <p:animEffect transition="in" filter="fade">
                                      <p:cBhvr>
                                        <p:cTn id="10" dur="2000"/>
                                        <p:tgtEl>
                                          <p:spTgt spid="274444"/>
                                        </p:tgtEl>
                                      </p:cBhvr>
                                    </p:animEffect>
                                  </p:childTnLst>
                                </p:cTn>
                              </p:par>
                              <p:par>
                                <p:cTn id="11" presetID="10" presetClass="entr" presetSubtype="0" fill="hold" nodeType="withEffect">
                                  <p:stCondLst>
                                    <p:cond delay="0"/>
                                  </p:stCondLst>
                                  <p:childTnLst>
                                    <p:set>
                                      <p:cBhvr>
                                        <p:cTn id="12" dur="1" fill="hold">
                                          <p:stCondLst>
                                            <p:cond delay="0"/>
                                          </p:stCondLst>
                                        </p:cTn>
                                        <p:tgtEl>
                                          <p:spTgt spid="274446"/>
                                        </p:tgtEl>
                                        <p:attrNameLst>
                                          <p:attrName>style.visibility</p:attrName>
                                        </p:attrNameLst>
                                      </p:cBhvr>
                                      <p:to>
                                        <p:strVal val="visible"/>
                                      </p:to>
                                    </p:set>
                                    <p:animEffect transition="in" filter="fade">
                                      <p:cBhvr>
                                        <p:cTn id="13" dur="2000"/>
                                        <p:tgtEl>
                                          <p:spTgt spid="274446"/>
                                        </p:tgtEl>
                                      </p:cBhvr>
                                    </p:animEffect>
                                  </p:childTnLst>
                                </p:cTn>
                              </p:par>
                              <p:par>
                                <p:cTn id="14" presetID="10" presetClass="entr" presetSubtype="0" fill="hold" nodeType="withEffect">
                                  <p:stCondLst>
                                    <p:cond delay="0"/>
                                  </p:stCondLst>
                                  <p:childTnLst>
                                    <p:set>
                                      <p:cBhvr>
                                        <p:cTn id="15" dur="1" fill="hold">
                                          <p:stCondLst>
                                            <p:cond delay="0"/>
                                          </p:stCondLst>
                                        </p:cTn>
                                        <p:tgtEl>
                                          <p:spTgt spid="274436"/>
                                        </p:tgtEl>
                                        <p:attrNameLst>
                                          <p:attrName>style.visibility</p:attrName>
                                        </p:attrNameLst>
                                      </p:cBhvr>
                                      <p:to>
                                        <p:strVal val="visible"/>
                                      </p:to>
                                    </p:set>
                                    <p:animEffect transition="in" filter="fade">
                                      <p:cBhvr>
                                        <p:cTn id="16" dur="2000"/>
                                        <p:tgtEl>
                                          <p:spTgt spid="2744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4443"/>
                                        </p:tgtEl>
                                        <p:attrNameLst>
                                          <p:attrName>style.visibility</p:attrName>
                                        </p:attrNameLst>
                                      </p:cBhvr>
                                      <p:to>
                                        <p:strVal val="visible"/>
                                      </p:to>
                                    </p:set>
                                    <p:animEffect transition="in" filter="fade">
                                      <p:cBhvr>
                                        <p:cTn id="19" dur="2000"/>
                                        <p:tgtEl>
                                          <p:spTgt spid="27444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274437"/>
                                        </p:tgtEl>
                                        <p:attrNameLst>
                                          <p:attrName>style.visibility</p:attrName>
                                        </p:attrNameLst>
                                      </p:cBhvr>
                                      <p:to>
                                        <p:strVal val="visible"/>
                                      </p:to>
                                    </p:set>
                                    <p:animEffect transition="in" filter="fade">
                                      <p:cBhvr>
                                        <p:cTn id="24" dur="2000"/>
                                        <p:tgtEl>
                                          <p:spTgt spid="274437"/>
                                        </p:tgtEl>
                                      </p:cBhvr>
                                    </p:animEffect>
                                  </p:childTnLst>
                                </p:cTn>
                              </p:par>
                              <p:par>
                                <p:cTn id="25" presetID="10" presetClass="entr" presetSubtype="0" fill="hold" nodeType="withEffect">
                                  <p:stCondLst>
                                    <p:cond delay="0"/>
                                  </p:stCondLst>
                                  <p:childTnLst>
                                    <p:set>
                                      <p:cBhvr>
                                        <p:cTn id="26" dur="1" fill="hold">
                                          <p:stCondLst>
                                            <p:cond delay="0"/>
                                          </p:stCondLst>
                                        </p:cTn>
                                        <p:tgtEl>
                                          <p:spTgt spid="274445"/>
                                        </p:tgtEl>
                                        <p:attrNameLst>
                                          <p:attrName>style.visibility</p:attrName>
                                        </p:attrNameLst>
                                      </p:cBhvr>
                                      <p:to>
                                        <p:strVal val="visible"/>
                                      </p:to>
                                    </p:set>
                                    <p:animEffect transition="in" filter="fade">
                                      <p:cBhvr>
                                        <p:cTn id="27" dur="2000"/>
                                        <p:tgtEl>
                                          <p:spTgt spid="274445"/>
                                        </p:tgtEl>
                                      </p:cBhvr>
                                    </p:animEffect>
                                  </p:childTnLst>
                                </p:cTn>
                              </p:par>
                              <p:par>
                                <p:cTn id="28" presetID="10" presetClass="entr" presetSubtype="0" fill="hold" nodeType="withEffect">
                                  <p:stCondLst>
                                    <p:cond delay="0"/>
                                  </p:stCondLst>
                                  <p:childTnLst>
                                    <p:set>
                                      <p:cBhvr>
                                        <p:cTn id="29" dur="1" fill="hold">
                                          <p:stCondLst>
                                            <p:cond delay="0"/>
                                          </p:stCondLst>
                                        </p:cTn>
                                        <p:tgtEl>
                                          <p:spTgt spid="274447"/>
                                        </p:tgtEl>
                                        <p:attrNameLst>
                                          <p:attrName>style.visibility</p:attrName>
                                        </p:attrNameLst>
                                      </p:cBhvr>
                                      <p:to>
                                        <p:strVal val="visible"/>
                                      </p:to>
                                    </p:set>
                                    <p:animEffect transition="in" filter="fade">
                                      <p:cBhvr>
                                        <p:cTn id="30" dur="2000"/>
                                        <p:tgtEl>
                                          <p:spTgt spid="27444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4442"/>
                                        </p:tgtEl>
                                        <p:attrNameLst>
                                          <p:attrName>style.visibility</p:attrName>
                                        </p:attrNameLst>
                                      </p:cBhvr>
                                      <p:to>
                                        <p:strVal val="visible"/>
                                      </p:to>
                                    </p:set>
                                    <p:animEffect transition="in" filter="fade">
                                      <p:cBhvr>
                                        <p:cTn id="33" dur="2000"/>
                                        <p:tgtEl>
                                          <p:spTgt spid="27444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nodeType="clickEffect">
                                  <p:stCondLst>
                                    <p:cond delay="300"/>
                                  </p:stCondLst>
                                  <p:childTnLst>
                                    <p:set>
                                      <p:cBhvr>
                                        <p:cTn id="37" dur="1" fill="hold">
                                          <p:stCondLst>
                                            <p:cond delay="0"/>
                                          </p:stCondLst>
                                        </p:cTn>
                                        <p:tgtEl>
                                          <p:spTgt spid="274448"/>
                                        </p:tgtEl>
                                        <p:attrNameLst>
                                          <p:attrName>style.visibility</p:attrName>
                                        </p:attrNameLst>
                                      </p:cBhvr>
                                      <p:to>
                                        <p:strVal val="visible"/>
                                      </p:to>
                                    </p:set>
                                    <p:animEffect transition="in" filter="fade">
                                      <p:cBhvr>
                                        <p:cTn id="38" dur="2000"/>
                                        <p:tgtEl>
                                          <p:spTgt spid="274448"/>
                                        </p:tgtEl>
                                      </p:cBhvr>
                                    </p:animEffect>
                                  </p:childTnLst>
                                </p:cTn>
                              </p:par>
                              <p:par>
                                <p:cTn id="39" presetID="10" presetClass="entr" presetSubtype="0" fill="hold" nodeType="withEffect">
                                  <p:stCondLst>
                                    <p:cond delay="0"/>
                                  </p:stCondLst>
                                  <p:childTnLst>
                                    <p:set>
                                      <p:cBhvr>
                                        <p:cTn id="40" dur="1" fill="hold">
                                          <p:stCondLst>
                                            <p:cond delay="0"/>
                                          </p:stCondLst>
                                        </p:cTn>
                                        <p:tgtEl>
                                          <p:spTgt spid="274450"/>
                                        </p:tgtEl>
                                        <p:attrNameLst>
                                          <p:attrName>style.visibility</p:attrName>
                                        </p:attrNameLst>
                                      </p:cBhvr>
                                      <p:to>
                                        <p:strVal val="visible"/>
                                      </p:to>
                                    </p:set>
                                    <p:animEffect transition="in" filter="fade">
                                      <p:cBhvr>
                                        <p:cTn id="41" dur="2000"/>
                                        <p:tgtEl>
                                          <p:spTgt spid="274450"/>
                                        </p:tgtEl>
                                      </p:cBhvr>
                                    </p:animEffect>
                                  </p:childTnLst>
                                </p:cTn>
                              </p:par>
                              <p:par>
                                <p:cTn id="42" presetID="10" presetClass="entr" presetSubtype="0" fill="hold" nodeType="withEffect">
                                  <p:stCondLst>
                                    <p:cond delay="0"/>
                                  </p:stCondLst>
                                  <p:childTnLst>
                                    <p:set>
                                      <p:cBhvr>
                                        <p:cTn id="43" dur="1" fill="hold">
                                          <p:stCondLst>
                                            <p:cond delay="0"/>
                                          </p:stCondLst>
                                        </p:cTn>
                                        <p:tgtEl>
                                          <p:spTgt spid="274438"/>
                                        </p:tgtEl>
                                        <p:attrNameLst>
                                          <p:attrName>style.visibility</p:attrName>
                                        </p:attrNameLst>
                                      </p:cBhvr>
                                      <p:to>
                                        <p:strVal val="visible"/>
                                      </p:to>
                                    </p:set>
                                    <p:animEffect transition="in" filter="fade">
                                      <p:cBhvr>
                                        <p:cTn id="44" dur="2000"/>
                                        <p:tgtEl>
                                          <p:spTgt spid="27443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4441"/>
                                        </p:tgtEl>
                                        <p:attrNameLst>
                                          <p:attrName>style.visibility</p:attrName>
                                        </p:attrNameLst>
                                      </p:cBhvr>
                                      <p:to>
                                        <p:strVal val="visible"/>
                                      </p:to>
                                    </p:set>
                                    <p:animEffect transition="in" filter="fade">
                                      <p:cBhvr>
                                        <p:cTn id="47" dur="2000"/>
                                        <p:tgtEl>
                                          <p:spTgt spid="27444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274451"/>
                                        </p:tgtEl>
                                        <p:attrNameLst>
                                          <p:attrName>style.visibility</p:attrName>
                                        </p:attrNameLst>
                                      </p:cBhvr>
                                      <p:to>
                                        <p:strVal val="visible"/>
                                      </p:to>
                                    </p:set>
                                    <p:animEffect transition="in" filter="fade">
                                      <p:cBhvr>
                                        <p:cTn id="52" dur="2000"/>
                                        <p:tgtEl>
                                          <p:spTgt spid="274451"/>
                                        </p:tgtEl>
                                      </p:cBhvr>
                                    </p:animEffect>
                                  </p:childTnLst>
                                </p:cTn>
                              </p:par>
                              <p:par>
                                <p:cTn id="53" presetID="10" presetClass="entr" presetSubtype="0" fill="hold" nodeType="withEffect">
                                  <p:stCondLst>
                                    <p:cond delay="0"/>
                                  </p:stCondLst>
                                  <p:childTnLst>
                                    <p:set>
                                      <p:cBhvr>
                                        <p:cTn id="54" dur="1" fill="hold">
                                          <p:stCondLst>
                                            <p:cond delay="0"/>
                                          </p:stCondLst>
                                        </p:cTn>
                                        <p:tgtEl>
                                          <p:spTgt spid="274449"/>
                                        </p:tgtEl>
                                        <p:attrNameLst>
                                          <p:attrName>style.visibility</p:attrName>
                                        </p:attrNameLst>
                                      </p:cBhvr>
                                      <p:to>
                                        <p:strVal val="visible"/>
                                      </p:to>
                                    </p:set>
                                    <p:animEffect transition="in" filter="fade">
                                      <p:cBhvr>
                                        <p:cTn id="55" dur="2000"/>
                                        <p:tgtEl>
                                          <p:spTgt spid="2744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74439"/>
                                        </p:tgtEl>
                                        <p:attrNameLst>
                                          <p:attrName>style.visibility</p:attrName>
                                        </p:attrNameLst>
                                      </p:cBhvr>
                                      <p:to>
                                        <p:strVal val="visible"/>
                                      </p:to>
                                    </p:set>
                                    <p:animEffect transition="in" filter="fade">
                                      <p:cBhvr>
                                        <p:cTn id="58" dur="2000"/>
                                        <p:tgtEl>
                                          <p:spTgt spid="274439"/>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74440"/>
                                        </p:tgtEl>
                                        <p:attrNameLst>
                                          <p:attrName>style.visibility</p:attrName>
                                        </p:attrNameLst>
                                      </p:cBhvr>
                                      <p:to>
                                        <p:strVal val="visible"/>
                                      </p:to>
                                    </p:set>
                                    <p:animEffect transition="in" filter="fade">
                                      <p:cBhvr>
                                        <p:cTn id="63" dur="2000"/>
                                        <p:tgtEl>
                                          <p:spTgt spid="274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9" grpId="0"/>
      <p:bldP spid="274440" grpId="0"/>
      <p:bldP spid="274441" grpId="0"/>
      <p:bldP spid="274442" grpId="0"/>
      <p:bldP spid="274443"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239000" cy="4114800"/>
          </a:xfrm>
        </p:spPr>
        <p:txBody>
          <a:bodyPr/>
          <a:lstStyle/>
          <a:p>
            <a:pPr eaLnBrk="1" hangingPunct="1">
              <a:spcBef>
                <a:spcPct val="25000"/>
              </a:spcBef>
              <a:defRPr/>
            </a:pPr>
            <a:r>
              <a:rPr lang="en-US" altLang="en-US" dirty="0"/>
              <a:t>1. We increase our love for and faith in the Savior and His atonement </a:t>
            </a:r>
          </a:p>
          <a:p>
            <a:pPr lvl="1" eaLnBrk="1" hangingPunct="1">
              <a:spcBef>
                <a:spcPct val="25000"/>
              </a:spcBef>
              <a:defRPr/>
            </a:pPr>
            <a:r>
              <a:rPr lang="en-US" altLang="en-US" dirty="0"/>
              <a:t>He knows and loves us perfectly, and has designed a detailed, individual, and customized curriculum (called life) exactly tailored to our needs, mission and destiny</a:t>
            </a:r>
          </a:p>
          <a:p>
            <a:pPr lvl="2" eaLnBrk="1" hangingPunct="1">
              <a:spcBef>
                <a:spcPct val="25000"/>
              </a:spcBef>
              <a:defRPr/>
            </a:pPr>
            <a:r>
              <a:rPr lang="en-US" altLang="en-US" dirty="0"/>
              <a:t>Personal finance is simply one of the pieces of that curriculum </a:t>
            </a:r>
            <a:r>
              <a:rPr lang="en-US" altLang="en-US" dirty="0">
                <a:hlinkClick r:id="rId2"/>
              </a:rPr>
              <a:t>and is part of living the gospel of Jesus Christ</a:t>
            </a:r>
            <a:endParaRPr lang="en-US" altLang="en-US" dirty="0"/>
          </a:p>
          <a:p>
            <a:pPr lvl="3" eaLnBrk="1" hangingPunct="1">
              <a:spcBef>
                <a:spcPct val="25000"/>
              </a:spcBef>
              <a:defRPr/>
            </a:pPr>
            <a:r>
              <a:rPr lang="en-US" dirty="0"/>
              <a:t>Understanding this changes personal finance from an “unfortunate necessity” to an important “shared family experience”</a:t>
            </a:r>
            <a:endParaRPr lang="en-US" altLang="en-US" dirty="0"/>
          </a:p>
          <a:p>
            <a:pPr eaLnBrk="1" hangingPunct="1">
              <a:buFont typeface="Wingdings" panose="05000000000000000000" pitchFamily="2" charset="2"/>
              <a:buNone/>
              <a:defRPr/>
            </a:pPr>
            <a:endParaRPr lang="en-US" altLang="en-US" dirty="0"/>
          </a:p>
        </p:txBody>
      </p:sp>
      <p:pic>
        <p:nvPicPr>
          <p:cNvPr id="2" name="Picture 1"/>
          <p:cNvPicPr>
            <a:picLocks noChangeAspect="1"/>
          </p:cNvPicPr>
          <p:nvPr/>
        </p:nvPicPr>
        <p:blipFill>
          <a:blip r:embed="rId3"/>
          <a:stretch>
            <a:fillRect/>
          </a:stretch>
        </p:blipFill>
        <p:spPr>
          <a:xfrm>
            <a:off x="19667" y="4343400"/>
            <a:ext cx="1667634" cy="2485102"/>
          </a:xfrm>
          <a:prstGeom prst="rect">
            <a:avLst/>
          </a:prstGeom>
        </p:spPr>
      </p:pic>
    </p:spTree>
    <p:extLst>
      <p:ext uri="{BB962C8B-B14F-4D97-AF65-F5344CB8AC3E}">
        <p14:creationId xmlns:p14="http://schemas.microsoft.com/office/powerpoint/2010/main" val="415445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5"/>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Invest Wisely: the Hourglass Bottom</a:t>
            </a:r>
          </a:p>
        </p:txBody>
      </p:sp>
      <p:sp>
        <p:nvSpPr>
          <p:cNvPr id="32771" name="Rectangle 4"/>
          <p:cNvSpPr>
            <a:spLocks noChangeArrowheads="1"/>
          </p:cNvSpPr>
          <p:nvPr/>
        </p:nvSpPr>
        <p:spPr bwMode="auto">
          <a:xfrm>
            <a:off x="685800" y="6858000"/>
            <a:ext cx="8458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buClr>
                <a:schemeClr val="tx1"/>
              </a:buClr>
              <a:buFont typeface="Wingdings" panose="05000000000000000000" pitchFamily="2" charset="2"/>
              <a:buNone/>
            </a:pPr>
            <a:endParaRPr lang="en-US" altLang="en-US" sz="3200" b="0"/>
          </a:p>
          <a:p>
            <a:pPr eaLnBrk="1" hangingPunct="1">
              <a:spcBef>
                <a:spcPct val="40000"/>
              </a:spcBef>
              <a:buClr>
                <a:schemeClr val="tx1"/>
              </a:buClr>
              <a:buFont typeface="Wingdings" panose="05000000000000000000" pitchFamily="2" charset="2"/>
              <a:buNone/>
            </a:pPr>
            <a:endParaRPr lang="en-US" altLang="en-US" sz="1600" b="0"/>
          </a:p>
        </p:txBody>
      </p:sp>
      <p:sp>
        <p:nvSpPr>
          <p:cNvPr id="285701" name="Text Box 5"/>
          <p:cNvSpPr txBox="1">
            <a:spLocks noChangeArrowheads="1"/>
          </p:cNvSpPr>
          <p:nvPr/>
        </p:nvSpPr>
        <p:spPr bwMode="auto">
          <a:xfrm>
            <a:off x="885825" y="1527175"/>
            <a:ext cx="2514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a:t>Taxable Assets</a:t>
            </a:r>
          </a:p>
        </p:txBody>
      </p:sp>
      <p:sp>
        <p:nvSpPr>
          <p:cNvPr id="285702" name="Text Box 6"/>
          <p:cNvSpPr txBox="1">
            <a:spLocks noChangeArrowheads="1"/>
          </p:cNvSpPr>
          <p:nvPr/>
        </p:nvSpPr>
        <p:spPr bwMode="auto">
          <a:xfrm>
            <a:off x="5486400" y="1524000"/>
            <a:ext cx="3048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a:t>Retirement Assets</a:t>
            </a:r>
          </a:p>
        </p:txBody>
      </p:sp>
      <p:sp>
        <p:nvSpPr>
          <p:cNvPr id="285703" name="Rectangle 7"/>
          <p:cNvSpPr>
            <a:spLocks noChangeArrowheads="1"/>
          </p:cNvSpPr>
          <p:nvPr/>
        </p:nvSpPr>
        <p:spPr bwMode="auto">
          <a:xfrm>
            <a:off x="885825" y="1585913"/>
            <a:ext cx="22860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285704" name="Rectangle 8"/>
          <p:cNvSpPr>
            <a:spLocks noChangeArrowheads="1"/>
          </p:cNvSpPr>
          <p:nvPr/>
        </p:nvSpPr>
        <p:spPr bwMode="auto">
          <a:xfrm>
            <a:off x="5562600" y="1600200"/>
            <a:ext cx="2667000"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
        <p:nvSpPr>
          <p:cNvPr id="32776" name="Text Box 9"/>
          <p:cNvSpPr txBox="1">
            <a:spLocks noChangeArrowheads="1"/>
          </p:cNvSpPr>
          <p:nvPr/>
        </p:nvSpPr>
        <p:spPr bwMode="auto">
          <a:xfrm>
            <a:off x="1066800" y="8915400"/>
            <a:ext cx="18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p>
        </p:txBody>
      </p:sp>
      <p:sp>
        <p:nvSpPr>
          <p:cNvPr id="285706" name="Text Box 10"/>
          <p:cNvSpPr txBox="1">
            <a:spLocks noChangeArrowheads="1"/>
          </p:cNvSpPr>
          <p:nvPr/>
        </p:nvSpPr>
        <p:spPr bwMode="auto">
          <a:xfrm>
            <a:off x="1214438" y="5483225"/>
            <a:ext cx="670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t>1. Basics: Emergency Fund and Food Storage</a:t>
            </a:r>
          </a:p>
        </p:txBody>
      </p:sp>
      <p:sp>
        <p:nvSpPr>
          <p:cNvPr id="285707" name="Line 11"/>
          <p:cNvSpPr>
            <a:spLocks noChangeShapeType="1"/>
          </p:cNvSpPr>
          <p:nvPr/>
        </p:nvSpPr>
        <p:spPr bwMode="auto">
          <a:xfrm flipH="1">
            <a:off x="914400" y="6172200"/>
            <a:ext cx="73152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8" name="Line 12"/>
          <p:cNvSpPr>
            <a:spLocks noChangeShapeType="1"/>
          </p:cNvSpPr>
          <p:nvPr/>
        </p:nvSpPr>
        <p:spPr bwMode="auto">
          <a:xfrm>
            <a:off x="1600200" y="5257800"/>
            <a:ext cx="5867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9" name="Line 13"/>
          <p:cNvSpPr>
            <a:spLocks noChangeShapeType="1"/>
          </p:cNvSpPr>
          <p:nvPr/>
        </p:nvSpPr>
        <p:spPr bwMode="auto">
          <a:xfrm flipV="1">
            <a:off x="914400" y="52578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0" name="Line 14"/>
          <p:cNvSpPr>
            <a:spLocks noChangeShapeType="1"/>
          </p:cNvSpPr>
          <p:nvPr/>
        </p:nvSpPr>
        <p:spPr bwMode="auto">
          <a:xfrm flipH="1" flipV="1">
            <a:off x="7467600" y="52578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1" name="Line 15"/>
          <p:cNvSpPr>
            <a:spLocks noChangeShapeType="1"/>
          </p:cNvSpPr>
          <p:nvPr/>
        </p:nvSpPr>
        <p:spPr bwMode="auto">
          <a:xfrm flipV="1">
            <a:off x="1600200" y="43434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2" name="Line 16"/>
          <p:cNvSpPr>
            <a:spLocks noChangeShapeType="1"/>
          </p:cNvSpPr>
          <p:nvPr/>
        </p:nvSpPr>
        <p:spPr bwMode="auto">
          <a:xfrm flipH="1" flipV="1">
            <a:off x="6781800" y="43434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3" name="Line 17"/>
          <p:cNvSpPr>
            <a:spLocks noChangeShapeType="1"/>
          </p:cNvSpPr>
          <p:nvPr/>
        </p:nvSpPr>
        <p:spPr bwMode="auto">
          <a:xfrm flipV="1">
            <a:off x="23622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4" name="Line 18"/>
          <p:cNvSpPr>
            <a:spLocks noChangeShapeType="1"/>
          </p:cNvSpPr>
          <p:nvPr/>
        </p:nvSpPr>
        <p:spPr bwMode="auto">
          <a:xfrm flipH="1" flipV="1">
            <a:off x="60198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5" name="Line 19"/>
          <p:cNvSpPr>
            <a:spLocks noChangeShapeType="1"/>
          </p:cNvSpPr>
          <p:nvPr/>
        </p:nvSpPr>
        <p:spPr bwMode="auto">
          <a:xfrm flipV="1">
            <a:off x="31242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6" name="Line 20"/>
          <p:cNvSpPr>
            <a:spLocks noChangeShapeType="1"/>
          </p:cNvSpPr>
          <p:nvPr/>
        </p:nvSpPr>
        <p:spPr bwMode="auto">
          <a:xfrm flipH="1" flipV="1">
            <a:off x="45720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7" name="Line 21"/>
          <p:cNvSpPr>
            <a:spLocks noChangeShapeType="1"/>
          </p:cNvSpPr>
          <p:nvPr/>
        </p:nvSpPr>
        <p:spPr bwMode="auto">
          <a:xfrm flipV="1">
            <a:off x="4572000" y="43434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8" name="Line 22"/>
          <p:cNvSpPr>
            <a:spLocks noChangeShapeType="1"/>
          </p:cNvSpPr>
          <p:nvPr/>
        </p:nvSpPr>
        <p:spPr bwMode="auto">
          <a:xfrm flipV="1">
            <a:off x="4572000" y="34290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19" name="Line 23"/>
          <p:cNvSpPr>
            <a:spLocks noChangeShapeType="1"/>
          </p:cNvSpPr>
          <p:nvPr/>
        </p:nvSpPr>
        <p:spPr bwMode="auto">
          <a:xfrm flipV="1">
            <a:off x="4572000" y="1600200"/>
            <a:ext cx="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21" name="Line 25"/>
          <p:cNvSpPr>
            <a:spLocks noChangeShapeType="1"/>
          </p:cNvSpPr>
          <p:nvPr/>
        </p:nvSpPr>
        <p:spPr bwMode="auto">
          <a:xfrm flipH="1">
            <a:off x="23622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22" name="Line 26"/>
          <p:cNvSpPr>
            <a:spLocks noChangeShapeType="1"/>
          </p:cNvSpPr>
          <p:nvPr/>
        </p:nvSpPr>
        <p:spPr bwMode="auto">
          <a:xfrm>
            <a:off x="45720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23" name="Line 27"/>
          <p:cNvSpPr>
            <a:spLocks noChangeShapeType="1"/>
          </p:cNvSpPr>
          <p:nvPr/>
        </p:nvSpPr>
        <p:spPr bwMode="auto">
          <a:xfrm flipH="1">
            <a:off x="3124200" y="3429000"/>
            <a:ext cx="1447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24" name="Line 28"/>
          <p:cNvSpPr>
            <a:spLocks noChangeShapeType="1"/>
          </p:cNvSpPr>
          <p:nvPr/>
        </p:nvSpPr>
        <p:spPr bwMode="auto">
          <a:xfrm>
            <a:off x="4572000" y="3429000"/>
            <a:ext cx="1447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25" name="Text Box 29"/>
          <p:cNvSpPr txBox="1">
            <a:spLocks noChangeArrowheads="1"/>
          </p:cNvSpPr>
          <p:nvPr/>
        </p:nvSpPr>
        <p:spPr bwMode="auto">
          <a:xfrm>
            <a:off x="885825" y="4581525"/>
            <a:ext cx="7372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2. Core: Broad Market Index Funds or Core Mutual Funds</a:t>
            </a:r>
          </a:p>
        </p:txBody>
      </p:sp>
      <p:sp>
        <p:nvSpPr>
          <p:cNvPr id="285726" name="Text Box 30"/>
          <p:cNvSpPr txBox="1">
            <a:spLocks noChangeArrowheads="1"/>
          </p:cNvSpPr>
          <p:nvPr/>
        </p:nvSpPr>
        <p:spPr bwMode="auto">
          <a:xfrm>
            <a:off x="885825" y="3659188"/>
            <a:ext cx="7372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t>3. Diversify: Broaden and Deepen your Asset Classes</a:t>
            </a:r>
          </a:p>
        </p:txBody>
      </p:sp>
      <p:sp>
        <p:nvSpPr>
          <p:cNvPr id="285727" name="Text Box 31"/>
          <p:cNvSpPr txBox="1">
            <a:spLocks noChangeArrowheads="1"/>
          </p:cNvSpPr>
          <p:nvPr/>
        </p:nvSpPr>
        <p:spPr bwMode="auto">
          <a:xfrm>
            <a:off x="885825" y="2565400"/>
            <a:ext cx="7315200" cy="457200"/>
          </a:xfrm>
          <a:prstGeom prst="rect">
            <a:avLst/>
          </a:prstGeom>
          <a:noFill/>
          <a:ln w="9525">
            <a:noFill/>
            <a:miter lim="800000"/>
            <a:headEnd/>
            <a:tailEnd/>
          </a:ln>
          <a:effectLst/>
        </p:spPr>
        <p:txBody>
          <a:bodyPr>
            <a:spAutoFit/>
          </a:bodyPr>
          <a:lstStyle/>
          <a:p>
            <a:pPr algn="ctr" eaLnBrk="1" hangingPunct="1">
              <a:spcBef>
                <a:spcPct val="50000"/>
              </a:spcBef>
              <a:defRPr/>
            </a:pPr>
            <a:r>
              <a:rPr lang="en-US" sz="2400" b="0" kern="0" dirty="0">
                <a:solidFill>
                  <a:schemeClr val="tx1"/>
                </a:solidFill>
              </a:rPr>
              <a:t>4. Opportunistic:  Individual Stocks and Sector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85709"/>
                                        </p:tgtEl>
                                        <p:attrNameLst>
                                          <p:attrName>style.visibility</p:attrName>
                                        </p:attrNameLst>
                                      </p:cBhvr>
                                      <p:to>
                                        <p:strVal val="visible"/>
                                      </p:to>
                                    </p:set>
                                    <p:animEffect transition="in" filter="checkerboard(across)">
                                      <p:cBhvr>
                                        <p:cTn id="7" dur="500"/>
                                        <p:tgtEl>
                                          <p:spTgt spid="285709"/>
                                        </p:tgtEl>
                                      </p:cBhvr>
                                    </p:animEffect>
                                  </p:childTnLst>
                                </p:cTn>
                              </p:par>
                              <p:par>
                                <p:cTn id="8" presetID="5" presetClass="entr" presetSubtype="10" fill="hold" nodeType="withEffect">
                                  <p:stCondLst>
                                    <p:cond delay="0"/>
                                  </p:stCondLst>
                                  <p:childTnLst>
                                    <p:set>
                                      <p:cBhvr>
                                        <p:cTn id="9" dur="1" fill="hold">
                                          <p:stCondLst>
                                            <p:cond delay="0"/>
                                          </p:stCondLst>
                                        </p:cTn>
                                        <p:tgtEl>
                                          <p:spTgt spid="285710"/>
                                        </p:tgtEl>
                                        <p:attrNameLst>
                                          <p:attrName>style.visibility</p:attrName>
                                        </p:attrNameLst>
                                      </p:cBhvr>
                                      <p:to>
                                        <p:strVal val="visible"/>
                                      </p:to>
                                    </p:set>
                                    <p:animEffect transition="in" filter="checkerboard(across)">
                                      <p:cBhvr>
                                        <p:cTn id="10" dur="500"/>
                                        <p:tgtEl>
                                          <p:spTgt spid="285710"/>
                                        </p:tgtEl>
                                      </p:cBhvr>
                                    </p:animEffect>
                                  </p:childTnLst>
                                </p:cTn>
                              </p:par>
                              <p:par>
                                <p:cTn id="11" presetID="5" presetClass="entr" presetSubtype="10" fill="hold" nodeType="withEffect">
                                  <p:stCondLst>
                                    <p:cond delay="0"/>
                                  </p:stCondLst>
                                  <p:childTnLst>
                                    <p:set>
                                      <p:cBhvr>
                                        <p:cTn id="12" dur="1" fill="hold">
                                          <p:stCondLst>
                                            <p:cond delay="0"/>
                                          </p:stCondLst>
                                        </p:cTn>
                                        <p:tgtEl>
                                          <p:spTgt spid="285707"/>
                                        </p:tgtEl>
                                        <p:attrNameLst>
                                          <p:attrName>style.visibility</p:attrName>
                                        </p:attrNameLst>
                                      </p:cBhvr>
                                      <p:to>
                                        <p:strVal val="visible"/>
                                      </p:to>
                                    </p:set>
                                    <p:animEffect transition="in" filter="checkerboard(across)">
                                      <p:cBhvr>
                                        <p:cTn id="13" dur="500"/>
                                        <p:tgtEl>
                                          <p:spTgt spid="285707"/>
                                        </p:tgtEl>
                                      </p:cBhvr>
                                    </p:animEffect>
                                  </p:childTnLst>
                                </p:cTn>
                              </p:par>
                              <p:par>
                                <p:cTn id="14" presetID="5" presetClass="entr" presetSubtype="10" fill="hold" nodeType="withEffect">
                                  <p:stCondLst>
                                    <p:cond delay="0"/>
                                  </p:stCondLst>
                                  <p:childTnLst>
                                    <p:set>
                                      <p:cBhvr>
                                        <p:cTn id="15" dur="1" fill="hold">
                                          <p:stCondLst>
                                            <p:cond delay="0"/>
                                          </p:stCondLst>
                                        </p:cTn>
                                        <p:tgtEl>
                                          <p:spTgt spid="285708"/>
                                        </p:tgtEl>
                                        <p:attrNameLst>
                                          <p:attrName>style.visibility</p:attrName>
                                        </p:attrNameLst>
                                      </p:cBhvr>
                                      <p:to>
                                        <p:strVal val="visible"/>
                                      </p:to>
                                    </p:set>
                                    <p:animEffect transition="in" filter="checkerboard(across)">
                                      <p:cBhvr>
                                        <p:cTn id="16" dur="500"/>
                                        <p:tgtEl>
                                          <p:spTgt spid="285708"/>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285706"/>
                                        </p:tgtEl>
                                        <p:attrNameLst>
                                          <p:attrName>style.visibility</p:attrName>
                                        </p:attrNameLst>
                                      </p:cBhvr>
                                      <p:to>
                                        <p:strVal val="visible"/>
                                      </p:to>
                                    </p:set>
                                    <p:animEffect transition="in" filter="wedge">
                                      <p:cBhvr>
                                        <p:cTn id="19" dur="2000"/>
                                        <p:tgtEl>
                                          <p:spTgt spid="28570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nodeType="clickEffect">
                                  <p:stCondLst>
                                    <p:cond delay="0"/>
                                  </p:stCondLst>
                                  <p:childTnLst>
                                    <p:set>
                                      <p:cBhvr>
                                        <p:cTn id="23" dur="1" fill="hold">
                                          <p:stCondLst>
                                            <p:cond delay="0"/>
                                          </p:stCondLst>
                                        </p:cTn>
                                        <p:tgtEl>
                                          <p:spTgt spid="285717"/>
                                        </p:tgtEl>
                                        <p:attrNameLst>
                                          <p:attrName>style.visibility</p:attrName>
                                        </p:attrNameLst>
                                      </p:cBhvr>
                                      <p:to>
                                        <p:strVal val="visible"/>
                                      </p:to>
                                    </p:set>
                                    <p:animEffect transition="in" filter="checkerboard(across)">
                                      <p:cBhvr>
                                        <p:cTn id="24" dur="500"/>
                                        <p:tgtEl>
                                          <p:spTgt spid="285717"/>
                                        </p:tgtEl>
                                      </p:cBhvr>
                                    </p:animEffect>
                                  </p:childTnLst>
                                </p:cTn>
                              </p:par>
                              <p:par>
                                <p:cTn id="25" presetID="5" presetClass="entr" presetSubtype="10" fill="hold" nodeType="withEffect">
                                  <p:stCondLst>
                                    <p:cond delay="0"/>
                                  </p:stCondLst>
                                  <p:childTnLst>
                                    <p:set>
                                      <p:cBhvr>
                                        <p:cTn id="26" dur="1" fill="hold">
                                          <p:stCondLst>
                                            <p:cond delay="0"/>
                                          </p:stCondLst>
                                        </p:cTn>
                                        <p:tgtEl>
                                          <p:spTgt spid="285711"/>
                                        </p:tgtEl>
                                        <p:attrNameLst>
                                          <p:attrName>style.visibility</p:attrName>
                                        </p:attrNameLst>
                                      </p:cBhvr>
                                      <p:to>
                                        <p:strVal val="visible"/>
                                      </p:to>
                                    </p:set>
                                    <p:animEffect transition="in" filter="checkerboard(across)">
                                      <p:cBhvr>
                                        <p:cTn id="27" dur="500"/>
                                        <p:tgtEl>
                                          <p:spTgt spid="285711"/>
                                        </p:tgtEl>
                                      </p:cBhvr>
                                    </p:animEffect>
                                  </p:childTnLst>
                                </p:cTn>
                              </p:par>
                              <p:par>
                                <p:cTn id="28" presetID="5" presetClass="entr" presetSubtype="10" fill="hold" nodeType="withEffect">
                                  <p:stCondLst>
                                    <p:cond delay="0"/>
                                  </p:stCondLst>
                                  <p:childTnLst>
                                    <p:set>
                                      <p:cBhvr>
                                        <p:cTn id="29" dur="1" fill="hold">
                                          <p:stCondLst>
                                            <p:cond delay="0"/>
                                          </p:stCondLst>
                                        </p:cTn>
                                        <p:tgtEl>
                                          <p:spTgt spid="285721"/>
                                        </p:tgtEl>
                                        <p:attrNameLst>
                                          <p:attrName>style.visibility</p:attrName>
                                        </p:attrNameLst>
                                      </p:cBhvr>
                                      <p:to>
                                        <p:strVal val="visible"/>
                                      </p:to>
                                    </p:set>
                                    <p:animEffect transition="in" filter="checkerboard(across)">
                                      <p:cBhvr>
                                        <p:cTn id="30" dur="500"/>
                                        <p:tgtEl>
                                          <p:spTgt spid="285721"/>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285703"/>
                                        </p:tgtEl>
                                        <p:attrNameLst>
                                          <p:attrName>style.visibility</p:attrName>
                                        </p:attrNameLst>
                                      </p:cBhvr>
                                      <p:to>
                                        <p:strVal val="visible"/>
                                      </p:to>
                                    </p:set>
                                    <p:animEffect transition="in" filter="checkerboard(across)">
                                      <p:cBhvr>
                                        <p:cTn id="33" dur="500"/>
                                        <p:tgtEl>
                                          <p:spTgt spid="285703"/>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285701"/>
                                        </p:tgtEl>
                                        <p:attrNameLst>
                                          <p:attrName>style.visibility</p:attrName>
                                        </p:attrNameLst>
                                      </p:cBhvr>
                                      <p:to>
                                        <p:strVal val="visible"/>
                                      </p:to>
                                    </p:set>
                                    <p:animEffect transition="in" filter="checkerboard(across)">
                                      <p:cBhvr>
                                        <p:cTn id="36" dur="500"/>
                                        <p:tgtEl>
                                          <p:spTgt spid="285701"/>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nodeType="clickEffect">
                                  <p:stCondLst>
                                    <p:cond delay="0"/>
                                  </p:stCondLst>
                                  <p:childTnLst>
                                    <p:set>
                                      <p:cBhvr>
                                        <p:cTn id="40" dur="1" fill="hold">
                                          <p:stCondLst>
                                            <p:cond delay="0"/>
                                          </p:stCondLst>
                                        </p:cTn>
                                        <p:tgtEl>
                                          <p:spTgt spid="285712"/>
                                        </p:tgtEl>
                                        <p:attrNameLst>
                                          <p:attrName>style.visibility</p:attrName>
                                        </p:attrNameLst>
                                      </p:cBhvr>
                                      <p:to>
                                        <p:strVal val="visible"/>
                                      </p:to>
                                    </p:set>
                                    <p:animEffect transition="in" filter="checkerboard(across)">
                                      <p:cBhvr>
                                        <p:cTn id="41" dur="500"/>
                                        <p:tgtEl>
                                          <p:spTgt spid="285712"/>
                                        </p:tgtEl>
                                      </p:cBhvr>
                                    </p:animEffect>
                                  </p:childTnLst>
                                </p:cTn>
                              </p:par>
                              <p:par>
                                <p:cTn id="42" presetID="5" presetClass="entr" presetSubtype="10" fill="hold" nodeType="withEffect">
                                  <p:stCondLst>
                                    <p:cond delay="0"/>
                                  </p:stCondLst>
                                  <p:childTnLst>
                                    <p:set>
                                      <p:cBhvr>
                                        <p:cTn id="43" dur="1" fill="hold">
                                          <p:stCondLst>
                                            <p:cond delay="0"/>
                                          </p:stCondLst>
                                        </p:cTn>
                                        <p:tgtEl>
                                          <p:spTgt spid="285722"/>
                                        </p:tgtEl>
                                        <p:attrNameLst>
                                          <p:attrName>style.visibility</p:attrName>
                                        </p:attrNameLst>
                                      </p:cBhvr>
                                      <p:to>
                                        <p:strVal val="visible"/>
                                      </p:to>
                                    </p:set>
                                    <p:animEffect transition="in" filter="checkerboard(across)">
                                      <p:cBhvr>
                                        <p:cTn id="44" dur="500"/>
                                        <p:tgtEl>
                                          <p:spTgt spid="285722"/>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285704"/>
                                        </p:tgtEl>
                                        <p:attrNameLst>
                                          <p:attrName>style.visibility</p:attrName>
                                        </p:attrNameLst>
                                      </p:cBhvr>
                                      <p:to>
                                        <p:strVal val="visible"/>
                                      </p:to>
                                    </p:set>
                                    <p:animEffect transition="in" filter="checkerboard(across)">
                                      <p:cBhvr>
                                        <p:cTn id="47" dur="500"/>
                                        <p:tgtEl>
                                          <p:spTgt spid="285704"/>
                                        </p:tgtEl>
                                      </p:cBhvr>
                                    </p:animEffect>
                                  </p:childTnLst>
                                </p:cTn>
                              </p:par>
                              <p:par>
                                <p:cTn id="48" presetID="5" presetClass="entr" presetSubtype="10" fill="hold" nodeType="withEffect">
                                  <p:stCondLst>
                                    <p:cond delay="0"/>
                                  </p:stCondLst>
                                  <p:childTnLst>
                                    <p:set>
                                      <p:cBhvr>
                                        <p:cTn id="49" dur="1" fill="hold">
                                          <p:stCondLst>
                                            <p:cond delay="0"/>
                                          </p:stCondLst>
                                        </p:cTn>
                                        <p:tgtEl>
                                          <p:spTgt spid="285702"/>
                                        </p:tgtEl>
                                        <p:attrNameLst>
                                          <p:attrName>style.visibility</p:attrName>
                                        </p:attrNameLst>
                                      </p:cBhvr>
                                      <p:to>
                                        <p:strVal val="visible"/>
                                      </p:to>
                                    </p:set>
                                    <p:animEffect transition="in" filter="checkerboard(across)">
                                      <p:cBhvr>
                                        <p:cTn id="50" dur="500"/>
                                        <p:tgtEl>
                                          <p:spTgt spid="285702"/>
                                        </p:tgtEl>
                                      </p:cBhvr>
                                    </p:animEffect>
                                  </p:childTnLst>
                                </p:cTn>
                              </p:par>
                              <p:par>
                                <p:cTn id="51" presetID="20" presetClass="entr" presetSubtype="0" fill="hold" grpId="0" nodeType="withEffect">
                                  <p:stCondLst>
                                    <p:cond delay="0"/>
                                  </p:stCondLst>
                                  <p:childTnLst>
                                    <p:set>
                                      <p:cBhvr>
                                        <p:cTn id="52" dur="1" fill="hold">
                                          <p:stCondLst>
                                            <p:cond delay="0"/>
                                          </p:stCondLst>
                                        </p:cTn>
                                        <p:tgtEl>
                                          <p:spTgt spid="285725"/>
                                        </p:tgtEl>
                                        <p:attrNameLst>
                                          <p:attrName>style.visibility</p:attrName>
                                        </p:attrNameLst>
                                      </p:cBhvr>
                                      <p:to>
                                        <p:strVal val="visible"/>
                                      </p:to>
                                    </p:set>
                                    <p:animEffect transition="in" filter="wedge">
                                      <p:cBhvr>
                                        <p:cTn id="53" dur="2000"/>
                                        <p:tgtEl>
                                          <p:spTgt spid="285725"/>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 presetClass="entr" presetSubtype="10" fill="hold" nodeType="clickEffect">
                                  <p:stCondLst>
                                    <p:cond delay="0"/>
                                  </p:stCondLst>
                                  <p:childTnLst>
                                    <p:set>
                                      <p:cBhvr>
                                        <p:cTn id="57" dur="1" fill="hold">
                                          <p:stCondLst>
                                            <p:cond delay="0"/>
                                          </p:stCondLst>
                                        </p:cTn>
                                        <p:tgtEl>
                                          <p:spTgt spid="285723"/>
                                        </p:tgtEl>
                                        <p:attrNameLst>
                                          <p:attrName>style.visibility</p:attrName>
                                        </p:attrNameLst>
                                      </p:cBhvr>
                                      <p:to>
                                        <p:strVal val="visible"/>
                                      </p:to>
                                    </p:set>
                                    <p:animEffect transition="in" filter="checkerboard(across)">
                                      <p:cBhvr>
                                        <p:cTn id="58" dur="500"/>
                                        <p:tgtEl>
                                          <p:spTgt spid="285723"/>
                                        </p:tgtEl>
                                      </p:cBhvr>
                                    </p:animEffect>
                                  </p:childTnLst>
                                </p:cTn>
                              </p:par>
                              <p:par>
                                <p:cTn id="59" presetID="5" presetClass="entr" presetSubtype="10" fill="hold" nodeType="withEffect">
                                  <p:stCondLst>
                                    <p:cond delay="0"/>
                                  </p:stCondLst>
                                  <p:childTnLst>
                                    <p:set>
                                      <p:cBhvr>
                                        <p:cTn id="60" dur="1" fill="hold">
                                          <p:stCondLst>
                                            <p:cond delay="0"/>
                                          </p:stCondLst>
                                        </p:cTn>
                                        <p:tgtEl>
                                          <p:spTgt spid="285713"/>
                                        </p:tgtEl>
                                        <p:attrNameLst>
                                          <p:attrName>style.visibility</p:attrName>
                                        </p:attrNameLst>
                                      </p:cBhvr>
                                      <p:to>
                                        <p:strVal val="visible"/>
                                      </p:to>
                                    </p:set>
                                    <p:animEffect transition="in" filter="checkerboard(across)">
                                      <p:cBhvr>
                                        <p:cTn id="61" dur="500"/>
                                        <p:tgtEl>
                                          <p:spTgt spid="285713"/>
                                        </p:tgtEl>
                                      </p:cBhvr>
                                    </p:animEffect>
                                  </p:childTnLst>
                                </p:cTn>
                              </p:par>
                              <p:par>
                                <p:cTn id="62" presetID="5" presetClass="entr" presetSubtype="10" fill="hold" nodeType="withEffect">
                                  <p:stCondLst>
                                    <p:cond delay="0"/>
                                  </p:stCondLst>
                                  <p:childTnLst>
                                    <p:set>
                                      <p:cBhvr>
                                        <p:cTn id="63" dur="1" fill="hold">
                                          <p:stCondLst>
                                            <p:cond delay="0"/>
                                          </p:stCondLst>
                                        </p:cTn>
                                        <p:tgtEl>
                                          <p:spTgt spid="285718"/>
                                        </p:tgtEl>
                                        <p:attrNameLst>
                                          <p:attrName>style.visibility</p:attrName>
                                        </p:attrNameLst>
                                      </p:cBhvr>
                                      <p:to>
                                        <p:strVal val="visible"/>
                                      </p:to>
                                    </p:set>
                                    <p:animEffect transition="in" filter="checkerboard(across)">
                                      <p:cBhvr>
                                        <p:cTn id="64" dur="500"/>
                                        <p:tgtEl>
                                          <p:spTgt spid="285718"/>
                                        </p:tgtEl>
                                      </p:cBhvr>
                                    </p:animEffect>
                                  </p:childTnLst>
                                </p:cTn>
                              </p:par>
                              <p:par>
                                <p:cTn id="65" presetID="5" presetClass="entr" presetSubtype="10" fill="hold" nodeType="withEffect">
                                  <p:stCondLst>
                                    <p:cond delay="0"/>
                                  </p:stCondLst>
                                  <p:childTnLst>
                                    <p:set>
                                      <p:cBhvr>
                                        <p:cTn id="66" dur="1" fill="hold">
                                          <p:stCondLst>
                                            <p:cond delay="0"/>
                                          </p:stCondLst>
                                        </p:cTn>
                                        <p:tgtEl>
                                          <p:spTgt spid="285714"/>
                                        </p:tgtEl>
                                        <p:attrNameLst>
                                          <p:attrName>style.visibility</p:attrName>
                                        </p:attrNameLst>
                                      </p:cBhvr>
                                      <p:to>
                                        <p:strVal val="visible"/>
                                      </p:to>
                                    </p:set>
                                    <p:animEffect transition="in" filter="checkerboard(across)">
                                      <p:cBhvr>
                                        <p:cTn id="67" dur="500"/>
                                        <p:tgtEl>
                                          <p:spTgt spid="285714"/>
                                        </p:tgtEl>
                                      </p:cBhvr>
                                    </p:animEffect>
                                  </p:childTnLst>
                                </p:cTn>
                              </p:par>
                              <p:par>
                                <p:cTn id="68" presetID="5" presetClass="entr" presetSubtype="10" fill="hold" nodeType="withEffect">
                                  <p:stCondLst>
                                    <p:cond delay="0"/>
                                  </p:stCondLst>
                                  <p:childTnLst>
                                    <p:set>
                                      <p:cBhvr>
                                        <p:cTn id="69" dur="1" fill="hold">
                                          <p:stCondLst>
                                            <p:cond delay="0"/>
                                          </p:stCondLst>
                                        </p:cTn>
                                        <p:tgtEl>
                                          <p:spTgt spid="285724"/>
                                        </p:tgtEl>
                                        <p:attrNameLst>
                                          <p:attrName>style.visibility</p:attrName>
                                        </p:attrNameLst>
                                      </p:cBhvr>
                                      <p:to>
                                        <p:strVal val="visible"/>
                                      </p:to>
                                    </p:set>
                                    <p:animEffect transition="in" filter="checkerboard(across)">
                                      <p:cBhvr>
                                        <p:cTn id="70" dur="500"/>
                                        <p:tgtEl>
                                          <p:spTgt spid="285724"/>
                                        </p:tgtEl>
                                      </p:cBhvr>
                                    </p:animEffect>
                                  </p:childTnLst>
                                </p:cTn>
                              </p:par>
                              <p:par>
                                <p:cTn id="71" presetID="20" presetClass="entr" presetSubtype="0" fill="hold" grpId="0" nodeType="withEffect">
                                  <p:stCondLst>
                                    <p:cond delay="0"/>
                                  </p:stCondLst>
                                  <p:childTnLst>
                                    <p:set>
                                      <p:cBhvr>
                                        <p:cTn id="72" dur="1" fill="hold">
                                          <p:stCondLst>
                                            <p:cond delay="0"/>
                                          </p:stCondLst>
                                        </p:cTn>
                                        <p:tgtEl>
                                          <p:spTgt spid="285726"/>
                                        </p:tgtEl>
                                        <p:attrNameLst>
                                          <p:attrName>style.visibility</p:attrName>
                                        </p:attrNameLst>
                                      </p:cBhvr>
                                      <p:to>
                                        <p:strVal val="visible"/>
                                      </p:to>
                                    </p:set>
                                    <p:animEffect transition="in" filter="wedge">
                                      <p:cBhvr>
                                        <p:cTn id="73" dur="2000"/>
                                        <p:tgtEl>
                                          <p:spTgt spid="285726"/>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5" presetClass="entr" presetSubtype="10" fill="hold" nodeType="clickEffect">
                                  <p:stCondLst>
                                    <p:cond delay="0"/>
                                  </p:stCondLst>
                                  <p:childTnLst>
                                    <p:set>
                                      <p:cBhvr>
                                        <p:cTn id="77" dur="1" fill="hold">
                                          <p:stCondLst>
                                            <p:cond delay="0"/>
                                          </p:stCondLst>
                                        </p:cTn>
                                        <p:tgtEl>
                                          <p:spTgt spid="285719"/>
                                        </p:tgtEl>
                                        <p:attrNameLst>
                                          <p:attrName>style.visibility</p:attrName>
                                        </p:attrNameLst>
                                      </p:cBhvr>
                                      <p:to>
                                        <p:strVal val="visible"/>
                                      </p:to>
                                    </p:set>
                                    <p:animEffect transition="in" filter="checkerboard(across)">
                                      <p:cBhvr>
                                        <p:cTn id="78" dur="500"/>
                                        <p:tgtEl>
                                          <p:spTgt spid="285719"/>
                                        </p:tgtEl>
                                      </p:cBhvr>
                                    </p:animEffect>
                                  </p:childTnLst>
                                </p:cTn>
                              </p:par>
                              <p:par>
                                <p:cTn id="79" presetID="5" presetClass="entr" presetSubtype="10" fill="hold" nodeType="withEffect">
                                  <p:stCondLst>
                                    <p:cond delay="0"/>
                                  </p:stCondLst>
                                  <p:childTnLst>
                                    <p:set>
                                      <p:cBhvr>
                                        <p:cTn id="80" dur="1" fill="hold">
                                          <p:stCondLst>
                                            <p:cond delay="0"/>
                                          </p:stCondLst>
                                        </p:cTn>
                                        <p:tgtEl>
                                          <p:spTgt spid="285715"/>
                                        </p:tgtEl>
                                        <p:attrNameLst>
                                          <p:attrName>style.visibility</p:attrName>
                                        </p:attrNameLst>
                                      </p:cBhvr>
                                      <p:to>
                                        <p:strVal val="visible"/>
                                      </p:to>
                                    </p:set>
                                    <p:animEffect transition="in" filter="checkerboard(across)">
                                      <p:cBhvr>
                                        <p:cTn id="81" dur="500"/>
                                        <p:tgtEl>
                                          <p:spTgt spid="285715"/>
                                        </p:tgtEl>
                                      </p:cBhvr>
                                    </p:animEffect>
                                  </p:childTnLst>
                                </p:cTn>
                              </p:par>
                              <p:par>
                                <p:cTn id="82" presetID="5" presetClass="entr" presetSubtype="10" fill="hold" nodeType="withEffect">
                                  <p:stCondLst>
                                    <p:cond delay="0"/>
                                  </p:stCondLst>
                                  <p:childTnLst>
                                    <p:set>
                                      <p:cBhvr>
                                        <p:cTn id="83" dur="1" fill="hold">
                                          <p:stCondLst>
                                            <p:cond delay="0"/>
                                          </p:stCondLst>
                                        </p:cTn>
                                        <p:tgtEl>
                                          <p:spTgt spid="285716"/>
                                        </p:tgtEl>
                                        <p:attrNameLst>
                                          <p:attrName>style.visibility</p:attrName>
                                        </p:attrNameLst>
                                      </p:cBhvr>
                                      <p:to>
                                        <p:strVal val="visible"/>
                                      </p:to>
                                    </p:set>
                                    <p:animEffect transition="in" filter="checkerboard(across)">
                                      <p:cBhvr>
                                        <p:cTn id="84" dur="500"/>
                                        <p:tgtEl>
                                          <p:spTgt spid="285716"/>
                                        </p:tgtEl>
                                      </p:cBhvr>
                                    </p:animEffect>
                                  </p:childTnLst>
                                </p:cTn>
                              </p:par>
                              <p:par>
                                <p:cTn id="85" presetID="20" presetClass="entr" presetSubtype="0" fill="hold" grpId="0" nodeType="withEffect">
                                  <p:stCondLst>
                                    <p:cond delay="0"/>
                                  </p:stCondLst>
                                  <p:childTnLst>
                                    <p:set>
                                      <p:cBhvr>
                                        <p:cTn id="86" dur="1" fill="hold">
                                          <p:stCondLst>
                                            <p:cond delay="0"/>
                                          </p:stCondLst>
                                        </p:cTn>
                                        <p:tgtEl>
                                          <p:spTgt spid="285727"/>
                                        </p:tgtEl>
                                        <p:attrNameLst>
                                          <p:attrName>style.visibility</p:attrName>
                                        </p:attrNameLst>
                                      </p:cBhvr>
                                      <p:to>
                                        <p:strVal val="visible"/>
                                      </p:to>
                                    </p:set>
                                    <p:animEffect transition="in" filter="wedge">
                                      <p:cBhvr>
                                        <p:cTn id="87" dur="2000"/>
                                        <p:tgtEl>
                                          <p:spTgt spid="285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701" grpId="0"/>
      <p:bldP spid="285703" grpId="0" animBg="1"/>
      <p:bldP spid="285704" grpId="0" animBg="1"/>
      <p:bldP spid="285706" grpId="0"/>
      <p:bldP spid="285725" grpId="0"/>
      <p:bldP spid="285726" grpId="0"/>
      <p:bldP spid="285727"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spcAft>
                <a:spcPts val="600"/>
              </a:spcAft>
            </a:pPr>
            <a:r>
              <a:rPr lang="en-US" altLang="en-US" dirty="0"/>
              <a:t>9.  Decide to Give</a:t>
            </a:r>
          </a:p>
        </p:txBody>
      </p:sp>
      <p:sp>
        <p:nvSpPr>
          <p:cNvPr id="181251" name="Rectangle 3"/>
          <p:cNvSpPr>
            <a:spLocks noGrp="1" noChangeArrowheads="1"/>
          </p:cNvSpPr>
          <p:nvPr>
            <p:ph idx="1"/>
          </p:nvPr>
        </p:nvSpPr>
        <p:spPr>
          <a:xfrm>
            <a:off x="914400" y="1600200"/>
            <a:ext cx="7315200" cy="5257800"/>
          </a:xfrm>
        </p:spPr>
        <p:txBody>
          <a:bodyPr/>
          <a:lstStyle/>
          <a:p>
            <a:pPr eaLnBrk="1" hangingPunct="1"/>
            <a:r>
              <a:rPr lang="en-US" altLang="en-US" dirty="0"/>
              <a:t>I will live a consecrated life and give more</a:t>
            </a:r>
          </a:p>
          <a:p>
            <a:pPr lvl="1" eaLnBrk="1" hangingPunct="1"/>
            <a:r>
              <a:rPr lang="en-US" altLang="en-US" dirty="0"/>
              <a:t>Some say when they are rich they will give more and serve more. Of this Moroni said:</a:t>
            </a:r>
          </a:p>
          <a:p>
            <a:pPr lvl="2" eaLnBrk="1" hangingPunct="1"/>
            <a:r>
              <a:rPr lang="en-US" altLang="en-US" dirty="0"/>
              <a:t>And now, I, Moroni, would speak somewhat concerning these things; I would show unto the world that faith is things which are hoped for and not seen; wherefore, dispute not because ye see not, for ye receive no witness until after the trial of your faith (Ether 12:6).</a:t>
            </a:r>
          </a:p>
          <a:p>
            <a:pPr lvl="1" eaLnBrk="1" hangingPunct="1"/>
            <a:r>
              <a:rPr lang="en-US" altLang="en-US" dirty="0"/>
              <a:t>And from the uninspired book of Bryan:  </a:t>
            </a:r>
          </a:p>
          <a:p>
            <a:pPr lvl="2" eaLnBrk="1" hangingPunct="1"/>
            <a:r>
              <a:rPr lang="en-US" altLang="en-US" dirty="0"/>
              <a:t>Think about giving in percentage terms.  That way, no matter what your income, you will not change your giving (except to give more)</a:t>
            </a:r>
          </a:p>
          <a:p>
            <a:pPr lvl="1" eaLnBrk="1" hangingPunct="1">
              <a:lnSpc>
                <a:spcPct val="90000"/>
              </a:lnSpc>
              <a:spcAft>
                <a:spcPts val="600"/>
              </a:spcAft>
            </a:pPr>
            <a:endParaRPr lang="en-US" altLang="en-US" sz="1800" dirty="0"/>
          </a:p>
        </p:txBody>
      </p:sp>
      <p:pic>
        <p:nvPicPr>
          <p:cNvPr id="2" name="Picture 1"/>
          <p:cNvPicPr>
            <a:picLocks noChangeAspect="1"/>
          </p:cNvPicPr>
          <p:nvPr/>
        </p:nvPicPr>
        <p:blipFill>
          <a:blip r:embed="rId2"/>
          <a:stretch>
            <a:fillRect/>
          </a:stretch>
        </p:blipFill>
        <p:spPr>
          <a:xfrm>
            <a:off x="152400" y="3423557"/>
            <a:ext cx="1967724" cy="15906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 calcmode="lin" valueType="num">
                                      <p:cBhvr additive="base">
                                        <p:cTn id="7" dur="500" fill="hold"/>
                                        <p:tgtEl>
                                          <p:spTgt spid="1812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12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1251">
                                            <p:txEl>
                                              <p:pRg st="1" end="1"/>
                                            </p:txEl>
                                          </p:spTgt>
                                        </p:tgtEl>
                                        <p:attrNameLst>
                                          <p:attrName>style.visibility</p:attrName>
                                        </p:attrNameLst>
                                      </p:cBhvr>
                                      <p:to>
                                        <p:strVal val="visible"/>
                                      </p:to>
                                    </p:set>
                                    <p:anim calcmode="lin" valueType="num">
                                      <p:cBhvr additive="base">
                                        <p:cTn id="13" dur="500" fill="hold"/>
                                        <p:tgtEl>
                                          <p:spTgt spid="1812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12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1251">
                                            <p:txEl>
                                              <p:pRg st="2" end="2"/>
                                            </p:txEl>
                                          </p:spTgt>
                                        </p:tgtEl>
                                        <p:attrNameLst>
                                          <p:attrName>style.visibility</p:attrName>
                                        </p:attrNameLst>
                                      </p:cBhvr>
                                      <p:to>
                                        <p:strVal val="visible"/>
                                      </p:to>
                                    </p:set>
                                    <p:anim calcmode="lin" valueType="num">
                                      <p:cBhvr additive="base">
                                        <p:cTn id="17" dur="500" fill="hold"/>
                                        <p:tgtEl>
                                          <p:spTgt spid="1812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12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1251">
                                            <p:txEl>
                                              <p:pRg st="3" end="3"/>
                                            </p:txEl>
                                          </p:spTgt>
                                        </p:tgtEl>
                                        <p:attrNameLst>
                                          <p:attrName>style.visibility</p:attrName>
                                        </p:attrNameLst>
                                      </p:cBhvr>
                                      <p:to>
                                        <p:strVal val="visible"/>
                                      </p:to>
                                    </p:set>
                                    <p:anim calcmode="lin" valueType="num">
                                      <p:cBhvr additive="base">
                                        <p:cTn id="21" dur="500" fill="hold"/>
                                        <p:tgtEl>
                                          <p:spTgt spid="1812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12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1251">
                                            <p:txEl>
                                              <p:pRg st="4" end="4"/>
                                            </p:txEl>
                                          </p:spTgt>
                                        </p:tgtEl>
                                        <p:attrNameLst>
                                          <p:attrName>style.visibility</p:attrName>
                                        </p:attrNameLst>
                                      </p:cBhvr>
                                      <p:to>
                                        <p:strVal val="visible"/>
                                      </p:to>
                                    </p:set>
                                    <p:anim calcmode="lin" valueType="num">
                                      <p:cBhvr additive="base">
                                        <p:cTn id="25" dur="500" fill="hold"/>
                                        <p:tgtEl>
                                          <p:spTgt spid="1812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1251">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uiExpand="1"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10.  Decide to Decide</a:t>
            </a:r>
          </a:p>
        </p:txBody>
      </p:sp>
      <p:sp>
        <p:nvSpPr>
          <p:cNvPr id="26628" name="Rectangle 3"/>
          <p:cNvSpPr>
            <a:spLocks noGrp="1" noChangeArrowheads="1"/>
          </p:cNvSpPr>
          <p:nvPr>
            <p:ph idx="1"/>
          </p:nvPr>
        </p:nvSpPr>
        <p:spPr>
          <a:xfrm>
            <a:off x="914400" y="1600200"/>
            <a:ext cx="7315200" cy="4876800"/>
          </a:xfrm>
        </p:spPr>
        <p:txBody>
          <a:bodyPr/>
          <a:lstStyle/>
          <a:p>
            <a:pPr eaLnBrk="1" hangingPunct="1"/>
            <a:r>
              <a:rPr lang="en-US" altLang="en-US" dirty="0"/>
              <a:t>I will live the gospel of Jesus Christ daily</a:t>
            </a:r>
          </a:p>
          <a:p>
            <a:pPr lvl="1" eaLnBrk="1" hangingPunct="1"/>
            <a:r>
              <a:rPr lang="en-US" altLang="en-US" dirty="0"/>
              <a:t>You have done much this semester.  You have caught your vision and developed good goals and plans which will lead you to financial self-reliance</a:t>
            </a:r>
          </a:p>
          <a:p>
            <a:pPr lvl="2" eaLnBrk="1" hangingPunct="1"/>
            <a:r>
              <a:rPr lang="en-US" altLang="en-US" dirty="0"/>
              <a:t>Decide to keep these good habits for the rest of your life!</a:t>
            </a:r>
          </a:p>
          <a:p>
            <a:pPr lvl="1" eaLnBrk="1" hangingPunct="1"/>
            <a:r>
              <a:rPr lang="en-US" altLang="en-US" dirty="0"/>
              <a:t>  Rex D. Pinegar said:</a:t>
            </a:r>
          </a:p>
          <a:p>
            <a:pPr lvl="2" eaLnBrk="1" hangingPunct="1"/>
            <a:r>
              <a:rPr lang="en-US" altLang="en-US" dirty="0"/>
              <a:t>You, our beloved young men and women, are in the most critical period of life. Youth is the time when habits are formed, when ideas are adopted. It is the time of decision. Decide today to heed these words of our prophet: “</a:t>
            </a:r>
            <a:r>
              <a:rPr lang="en-US" altLang="en-US" i="1" u="sng" dirty="0"/>
              <a:t>Decide to decide</a:t>
            </a:r>
            <a:r>
              <a:rPr lang="en-US" altLang="en-US" dirty="0"/>
              <a:t>!” (“Decide to Decide,” </a:t>
            </a:r>
            <a:r>
              <a:rPr lang="en-US" altLang="en-US" i="1" dirty="0"/>
              <a:t>Ensign,</a:t>
            </a:r>
            <a:r>
              <a:rPr lang="en-US" altLang="en-US" dirty="0"/>
              <a:t> Nov. 1980, 71).</a:t>
            </a:r>
          </a:p>
        </p:txBody>
      </p:sp>
      <p:pic>
        <p:nvPicPr>
          <p:cNvPr id="2" name="Picture 1"/>
          <p:cNvPicPr>
            <a:picLocks noChangeAspect="1"/>
          </p:cNvPicPr>
          <p:nvPr/>
        </p:nvPicPr>
        <p:blipFill>
          <a:blip r:embed="rId2"/>
          <a:stretch>
            <a:fillRect/>
          </a:stretch>
        </p:blipFill>
        <p:spPr>
          <a:xfrm rot="5400000">
            <a:off x="-879033" y="4243282"/>
            <a:ext cx="3536063" cy="14224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anim calcmode="lin" valueType="num">
                                      <p:cBhvr additive="base">
                                        <p:cTn id="7" dur="500" fill="hold"/>
                                        <p:tgtEl>
                                          <p:spTgt spid="266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8">
                                            <p:txEl>
                                              <p:pRg st="1" end="1"/>
                                            </p:txEl>
                                          </p:spTgt>
                                        </p:tgtEl>
                                        <p:attrNameLst>
                                          <p:attrName>style.visibility</p:attrName>
                                        </p:attrNameLst>
                                      </p:cBhvr>
                                      <p:to>
                                        <p:strVal val="visible"/>
                                      </p:to>
                                    </p:set>
                                    <p:anim calcmode="lin" valueType="num">
                                      <p:cBhvr additive="base">
                                        <p:cTn id="13" dur="500" fill="hold"/>
                                        <p:tgtEl>
                                          <p:spTgt spid="2662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628">
                                            <p:txEl>
                                              <p:pRg st="2" end="2"/>
                                            </p:txEl>
                                          </p:spTgt>
                                        </p:tgtEl>
                                        <p:attrNameLst>
                                          <p:attrName>style.visibility</p:attrName>
                                        </p:attrNameLst>
                                      </p:cBhvr>
                                      <p:to>
                                        <p:strVal val="visible"/>
                                      </p:to>
                                    </p:set>
                                    <p:anim calcmode="lin" valueType="num">
                                      <p:cBhvr additive="base">
                                        <p:cTn id="17" dur="500" fill="hold"/>
                                        <p:tgtEl>
                                          <p:spTgt spid="2662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62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628">
                                            <p:txEl>
                                              <p:pRg st="3" end="3"/>
                                            </p:txEl>
                                          </p:spTgt>
                                        </p:tgtEl>
                                        <p:attrNameLst>
                                          <p:attrName>style.visibility</p:attrName>
                                        </p:attrNameLst>
                                      </p:cBhvr>
                                      <p:to>
                                        <p:strVal val="visible"/>
                                      </p:to>
                                    </p:set>
                                    <p:anim calcmode="lin" valueType="num">
                                      <p:cBhvr additive="base">
                                        <p:cTn id="21" dur="500" fill="hold"/>
                                        <p:tgtEl>
                                          <p:spTgt spid="2662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628">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628">
                                            <p:txEl>
                                              <p:pRg st="4" end="4"/>
                                            </p:txEl>
                                          </p:spTgt>
                                        </p:tgtEl>
                                        <p:attrNameLst>
                                          <p:attrName>style.visibility</p:attrName>
                                        </p:attrNameLst>
                                      </p:cBhvr>
                                      <p:to>
                                        <p:strVal val="visible"/>
                                      </p:to>
                                    </p:set>
                                    <p:anim calcmode="lin" valueType="num">
                                      <p:cBhvr additive="base">
                                        <p:cTn id="25" dur="500" fill="hold"/>
                                        <p:tgtEl>
                                          <p:spTgt spid="2662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8">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Decide to Decide </a:t>
            </a:r>
            <a:r>
              <a:rPr lang="en-US" altLang="en-US" sz="2400"/>
              <a:t>(continued)</a:t>
            </a:r>
          </a:p>
        </p:txBody>
      </p:sp>
      <p:sp>
        <p:nvSpPr>
          <p:cNvPr id="26628" name="Rectangle 3"/>
          <p:cNvSpPr>
            <a:spLocks noGrp="1" noChangeArrowheads="1"/>
          </p:cNvSpPr>
          <p:nvPr>
            <p:ph idx="1"/>
          </p:nvPr>
        </p:nvSpPr>
        <p:spPr>
          <a:xfrm>
            <a:off x="914400" y="1600200"/>
            <a:ext cx="7315200" cy="5181600"/>
          </a:xfrm>
        </p:spPr>
        <p:txBody>
          <a:bodyPr/>
          <a:lstStyle/>
          <a:p>
            <a:pPr eaLnBrk="1" hangingPunct="1"/>
            <a:r>
              <a:rPr lang="en-US" altLang="en-US" dirty="0"/>
              <a:t>Following Christ is critical</a:t>
            </a:r>
          </a:p>
          <a:p>
            <a:pPr lvl="1" eaLnBrk="1" hangingPunct="1"/>
            <a:r>
              <a:rPr lang="en-US" altLang="en-US" dirty="0"/>
              <a:t>It will make all the difference in your life</a:t>
            </a:r>
          </a:p>
          <a:p>
            <a:pPr lvl="1" eaLnBrk="1" hangingPunct="1"/>
            <a:r>
              <a:rPr lang="en-US" altLang="en-US" dirty="0"/>
              <a:t>Remember He will give you success (Alma 26:27)</a:t>
            </a:r>
          </a:p>
          <a:p>
            <a:pPr eaLnBrk="1" hangingPunct="1"/>
            <a:r>
              <a:rPr lang="en-US" altLang="en-US" sz="2400" dirty="0"/>
              <a:t>Pray, plan and work for your vision and goals</a:t>
            </a:r>
          </a:p>
          <a:p>
            <a:pPr lvl="1" eaLnBrk="1" hangingPunct="1"/>
            <a:r>
              <a:rPr lang="en-US" altLang="en-US" dirty="0"/>
              <a:t>My father came and spoke to my class.  He gave, what I consider, the best advice when he said:</a:t>
            </a:r>
          </a:p>
          <a:p>
            <a:pPr lvl="2" eaLnBrk="1" hangingPunct="1"/>
            <a:r>
              <a:rPr lang="en-US" altLang="en-US" dirty="0"/>
              <a:t>The key to life is to live like our Savior and to obey the commandments of God.  If you will do this, you will have the Spirit.  And if you have the Spirit, you will be successful</a:t>
            </a:r>
          </a:p>
        </p:txBody>
      </p:sp>
      <p:pic>
        <p:nvPicPr>
          <p:cNvPr id="2" name="Picture 1"/>
          <p:cNvPicPr>
            <a:picLocks noChangeAspect="1"/>
          </p:cNvPicPr>
          <p:nvPr/>
        </p:nvPicPr>
        <p:blipFill>
          <a:blip r:embed="rId2"/>
          <a:stretch>
            <a:fillRect/>
          </a:stretch>
        </p:blipFill>
        <p:spPr>
          <a:xfrm>
            <a:off x="119992" y="4642737"/>
            <a:ext cx="1861208" cy="21212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anim calcmode="lin" valueType="num">
                                      <p:cBhvr additive="base">
                                        <p:cTn id="7" dur="500" fill="hold"/>
                                        <p:tgtEl>
                                          <p:spTgt spid="266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8">
                                            <p:txEl>
                                              <p:pRg st="1" end="1"/>
                                            </p:txEl>
                                          </p:spTgt>
                                        </p:tgtEl>
                                        <p:attrNameLst>
                                          <p:attrName>style.visibility</p:attrName>
                                        </p:attrNameLst>
                                      </p:cBhvr>
                                      <p:to>
                                        <p:strVal val="visible"/>
                                      </p:to>
                                    </p:set>
                                    <p:anim calcmode="lin" valueType="num">
                                      <p:cBhvr additive="base">
                                        <p:cTn id="13" dur="500" fill="hold"/>
                                        <p:tgtEl>
                                          <p:spTgt spid="2662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8">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628">
                                            <p:txEl>
                                              <p:pRg st="2" end="2"/>
                                            </p:txEl>
                                          </p:spTgt>
                                        </p:tgtEl>
                                        <p:attrNameLst>
                                          <p:attrName>style.visibility</p:attrName>
                                        </p:attrNameLst>
                                      </p:cBhvr>
                                      <p:to>
                                        <p:strVal val="visible"/>
                                      </p:to>
                                    </p:set>
                                    <p:anim calcmode="lin" valueType="num">
                                      <p:cBhvr additive="base">
                                        <p:cTn id="17" dur="500" fill="hold"/>
                                        <p:tgtEl>
                                          <p:spTgt spid="2662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628">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628">
                                            <p:txEl>
                                              <p:pRg st="3" end="3"/>
                                            </p:txEl>
                                          </p:spTgt>
                                        </p:tgtEl>
                                        <p:attrNameLst>
                                          <p:attrName>style.visibility</p:attrName>
                                        </p:attrNameLst>
                                      </p:cBhvr>
                                      <p:to>
                                        <p:strVal val="visible"/>
                                      </p:to>
                                    </p:set>
                                    <p:anim calcmode="lin" valueType="num">
                                      <p:cBhvr additive="base">
                                        <p:cTn id="21" dur="500" fill="hold"/>
                                        <p:tgtEl>
                                          <p:spTgt spid="26628">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628">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628">
                                            <p:txEl>
                                              <p:pRg st="4" end="4"/>
                                            </p:txEl>
                                          </p:spTgt>
                                        </p:tgtEl>
                                        <p:attrNameLst>
                                          <p:attrName>style.visibility</p:attrName>
                                        </p:attrNameLst>
                                      </p:cBhvr>
                                      <p:to>
                                        <p:strVal val="visible"/>
                                      </p:to>
                                    </p:set>
                                    <p:anim calcmode="lin" valueType="num">
                                      <p:cBhvr additive="base">
                                        <p:cTn id="25" dur="500" fill="hold"/>
                                        <p:tgtEl>
                                          <p:spTgt spid="2662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8">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6628">
                                            <p:txEl>
                                              <p:pRg st="5" end="5"/>
                                            </p:txEl>
                                          </p:spTgt>
                                        </p:tgtEl>
                                        <p:attrNameLst>
                                          <p:attrName>style.visibility</p:attrName>
                                        </p:attrNameLst>
                                      </p:cBhvr>
                                      <p:to>
                                        <p:strVal val="visible"/>
                                      </p:to>
                                    </p:set>
                                    <p:anim calcmode="lin" valueType="num">
                                      <p:cBhvr additive="base">
                                        <p:cTn id="29" dur="500" fill="hold"/>
                                        <p:tgtEl>
                                          <p:spTgt spid="26628">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6628">
                                            <p:txEl>
                                              <p:pRg st="5" end="5"/>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Decide to Decide </a:t>
            </a:r>
            <a:r>
              <a:rPr lang="en-US" altLang="en-US" sz="2400"/>
              <a:t>(continued)</a:t>
            </a:r>
            <a:endParaRPr lang="en-US" altLang="en-US"/>
          </a:p>
        </p:txBody>
      </p:sp>
      <p:sp>
        <p:nvSpPr>
          <p:cNvPr id="28676" name="Rectangle 3"/>
          <p:cNvSpPr>
            <a:spLocks noGrp="1" noChangeArrowheads="1"/>
          </p:cNvSpPr>
          <p:nvPr>
            <p:ph idx="1"/>
          </p:nvPr>
        </p:nvSpPr>
        <p:spPr>
          <a:xfrm>
            <a:off x="914400" y="1600200"/>
            <a:ext cx="7315200" cy="5181600"/>
          </a:xfrm>
        </p:spPr>
        <p:txBody>
          <a:bodyPr/>
          <a:lstStyle/>
          <a:p>
            <a:pPr eaLnBrk="1" hangingPunct="1">
              <a:spcBef>
                <a:spcPct val="0"/>
              </a:spcBef>
              <a:spcAft>
                <a:spcPts val="600"/>
              </a:spcAft>
            </a:pPr>
            <a:r>
              <a:rPr lang="en-US" altLang="en-US" dirty="0"/>
              <a:t>Elder Dallin H. Oaks said:</a:t>
            </a:r>
          </a:p>
          <a:p>
            <a:pPr lvl="1" eaLnBrk="1" hangingPunct="1">
              <a:spcBef>
                <a:spcPct val="0"/>
              </a:spcBef>
              <a:spcAft>
                <a:spcPts val="600"/>
              </a:spcAft>
            </a:pPr>
            <a:r>
              <a:rPr lang="en-US" altLang="en-US" dirty="0"/>
              <a:t>Some people live the gospel with “short, frenzied outbursts of emotion,” followed by long periods of lapse or by performance that is intermittent or sputtering. What we need in living the gospel is “the tranquil and steady dedication of a lifetime” (Dallin H. Oaks, “The Dedication of a Lifetime,” CES Fireside, Oakland, California, May 1, 2005).</a:t>
            </a:r>
          </a:p>
          <a:p>
            <a:pPr eaLnBrk="1" hangingPunct="1">
              <a:spcBef>
                <a:spcPct val="0"/>
              </a:spcBef>
              <a:spcAft>
                <a:spcPts val="600"/>
              </a:spcAft>
            </a:pPr>
            <a:r>
              <a:rPr lang="en-US" altLang="en-US" sz="2400" dirty="0"/>
              <a:t>What does it mean, “the tranquil and steady dedication of a lifetime?”</a:t>
            </a:r>
            <a:r>
              <a:rPr lang="en-US" altLang="en-US" sz="3600" dirty="0"/>
              <a:t> </a:t>
            </a:r>
          </a:p>
        </p:txBody>
      </p:sp>
      <p:pic>
        <p:nvPicPr>
          <p:cNvPr id="2" name="Picture 1"/>
          <p:cNvPicPr>
            <a:picLocks noChangeAspect="1"/>
          </p:cNvPicPr>
          <p:nvPr/>
        </p:nvPicPr>
        <p:blipFill>
          <a:blip r:embed="rId2"/>
          <a:stretch>
            <a:fillRect/>
          </a:stretch>
        </p:blipFill>
        <p:spPr>
          <a:xfrm>
            <a:off x="214312" y="2819400"/>
            <a:ext cx="1400175" cy="16668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anim calcmode="lin" valueType="num">
                                      <p:cBhvr additive="base">
                                        <p:cTn id="7" dur="500" fill="hold"/>
                                        <p:tgtEl>
                                          <p:spTgt spid="2867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6">
                                            <p:txEl>
                                              <p:pRg st="1" end="1"/>
                                            </p:txEl>
                                          </p:spTgt>
                                        </p:tgtEl>
                                        <p:attrNameLst>
                                          <p:attrName>style.visibility</p:attrName>
                                        </p:attrNameLst>
                                      </p:cBhvr>
                                      <p:to>
                                        <p:strVal val="visible"/>
                                      </p:to>
                                    </p:set>
                                    <p:anim calcmode="lin" valueType="num">
                                      <p:cBhvr additive="base">
                                        <p:cTn id="13" dur="500" fill="hold"/>
                                        <p:tgtEl>
                                          <p:spTgt spid="2867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6">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8676">
                                            <p:txEl>
                                              <p:pRg st="2" end="2"/>
                                            </p:txEl>
                                          </p:spTgt>
                                        </p:tgtEl>
                                        <p:attrNameLst>
                                          <p:attrName>style.visibility</p:attrName>
                                        </p:attrNameLst>
                                      </p:cBhvr>
                                      <p:to>
                                        <p:strVal val="visible"/>
                                      </p:to>
                                    </p:set>
                                    <p:anim calcmode="lin" valueType="num">
                                      <p:cBhvr additive="base">
                                        <p:cTn id="17" dur="500" fill="hold"/>
                                        <p:tgtEl>
                                          <p:spTgt spid="2867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8676">
                                            <p:txEl>
                                              <p:pRg st="2" end="2"/>
                                            </p:txEl>
                                          </p:spTgt>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bldLvl="2"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Decide to Decide </a:t>
            </a:r>
            <a:r>
              <a:rPr lang="en-US" altLang="en-US" sz="2400"/>
              <a:t>(continued)</a:t>
            </a:r>
            <a:endParaRPr lang="en-US" altLang="en-US" sz="4000"/>
          </a:p>
        </p:txBody>
      </p:sp>
      <p:sp>
        <p:nvSpPr>
          <p:cNvPr id="30724" name="Rectangle 3"/>
          <p:cNvSpPr>
            <a:spLocks noGrp="1" noChangeArrowheads="1"/>
          </p:cNvSpPr>
          <p:nvPr>
            <p:ph idx="1"/>
          </p:nvPr>
        </p:nvSpPr>
        <p:spPr>
          <a:xfrm>
            <a:off x="928688" y="1608138"/>
            <a:ext cx="7286625" cy="4419600"/>
          </a:xfrm>
        </p:spPr>
        <p:txBody>
          <a:bodyPr/>
          <a:lstStyle/>
          <a:p>
            <a:pPr eaLnBrk="1" hangingPunct="1"/>
            <a:r>
              <a:rPr lang="en-US" altLang="en-US" dirty="0"/>
              <a:t>He concluded:</a:t>
            </a:r>
          </a:p>
          <a:p>
            <a:pPr lvl="1" eaLnBrk="1" hangingPunct="1"/>
            <a:r>
              <a:rPr lang="en-US" altLang="en-US" dirty="0"/>
              <a:t>The “dedication of a lifetime” requires one to be tranquil and steady, steadfast and immovable.  That is our standard and our goal. This steadfast standard requires us to avoid extremes. Our performance should be the steady 100 percent of a committed servant, not the frenzied and occasional 120 percent of the fanatic (Dallin H. Oaks, The Dedication of a Lifetime, CES Fireside, Oakland, California, May 1, 2005).</a:t>
            </a:r>
          </a:p>
        </p:txBody>
      </p:sp>
      <p:pic>
        <p:nvPicPr>
          <p:cNvPr id="2" name="Picture 1"/>
          <p:cNvPicPr>
            <a:picLocks noChangeAspect="1"/>
          </p:cNvPicPr>
          <p:nvPr/>
        </p:nvPicPr>
        <p:blipFill>
          <a:blip r:embed="rId2"/>
          <a:stretch>
            <a:fillRect/>
          </a:stretch>
        </p:blipFill>
        <p:spPr>
          <a:xfrm>
            <a:off x="61912" y="5105401"/>
            <a:ext cx="1909417" cy="1689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 calcmode="lin" valueType="num">
                                      <p:cBhvr additive="base">
                                        <p:cTn id="7" dur="500" fill="hold"/>
                                        <p:tgtEl>
                                          <p:spTgt spid="3072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4">
                                            <p:txEl>
                                              <p:pRg st="1" end="1"/>
                                            </p:txEl>
                                          </p:spTgt>
                                        </p:tgtEl>
                                        <p:attrNameLst>
                                          <p:attrName>style.visibility</p:attrName>
                                        </p:attrNameLst>
                                      </p:cBhvr>
                                      <p:to>
                                        <p:strVal val="visible"/>
                                      </p:to>
                                    </p:set>
                                    <p:anim calcmode="lin" valueType="num">
                                      <p:cBhvr additive="base">
                                        <p:cTn id="13" dur="500" fill="hold"/>
                                        <p:tgtEl>
                                          <p:spTgt spid="3072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4">
                                            <p:txEl>
                                              <p:pRg st="1" end="1"/>
                                            </p:txEl>
                                          </p:spTgt>
                                        </p:tgtEl>
                                        <p:attrNameLst>
                                          <p:attrName>ppt_y</p:attrName>
                                        </p:attrNameLst>
                                      </p:cBhvr>
                                      <p:tavLst>
                                        <p:tav tm="0">
                                          <p:val>
                                            <p:strVal val="#ppt_y"/>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bldLvl="2"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Decide to Decide </a:t>
            </a:r>
            <a:r>
              <a:rPr lang="en-US" altLang="en-US" sz="2400"/>
              <a:t>(continued)</a:t>
            </a:r>
            <a:endParaRPr lang="en-US" altLang="en-US"/>
          </a:p>
        </p:txBody>
      </p:sp>
      <p:sp>
        <p:nvSpPr>
          <p:cNvPr id="29700" name="Rectangle 3"/>
          <p:cNvSpPr>
            <a:spLocks noGrp="1" noChangeArrowheads="1"/>
          </p:cNvSpPr>
          <p:nvPr>
            <p:ph idx="1"/>
          </p:nvPr>
        </p:nvSpPr>
        <p:spPr>
          <a:xfrm>
            <a:off x="928688" y="1608138"/>
            <a:ext cx="7286625" cy="4419600"/>
          </a:xfrm>
        </p:spPr>
        <p:txBody>
          <a:bodyPr/>
          <a:lstStyle/>
          <a:p>
            <a:pPr eaLnBrk="1" hangingPunct="1"/>
            <a:r>
              <a:rPr lang="en-US" altLang="en-US" dirty="0"/>
              <a:t>In summary, remember Nephi’s counsel:</a:t>
            </a:r>
          </a:p>
          <a:p>
            <a:pPr lvl="1" eaLnBrk="1" hangingPunct="1"/>
            <a:r>
              <a:rPr lang="en-US" dirty="0"/>
              <a:t>And now, my sons [</a:t>
            </a:r>
            <a:r>
              <a:rPr lang="en-US"/>
              <a:t>and daughters], </a:t>
            </a:r>
            <a:r>
              <a:rPr lang="en-US" dirty="0"/>
              <a:t>remember, remember that it is upon the rock of our Redeemer, who is Christ, the Son of God, that ye must build your foundation; that when the devil shall send forth his mighty winds, yea, his shafts in the whirlwind, yea, when all his hail and his mighty storm shall beat upon you, it shall have no power over you to drag you down to the gulf of misery and endless wo, because of the rock upon which ye are built, which is a sure foundation, a foundation whereon if men build they cannot fall (</a:t>
            </a:r>
            <a:r>
              <a:rPr lang="en-US" dirty="0" err="1"/>
              <a:t>Helaman</a:t>
            </a:r>
            <a:r>
              <a:rPr lang="en-US" dirty="0"/>
              <a:t> 5:12).</a:t>
            </a:r>
            <a:endParaRPr lang="en-US" altLang="en-US" dirty="0"/>
          </a:p>
        </p:txBody>
      </p:sp>
      <p:pic>
        <p:nvPicPr>
          <p:cNvPr id="3" name="Picture 2"/>
          <p:cNvPicPr>
            <a:picLocks noChangeAspect="1"/>
          </p:cNvPicPr>
          <p:nvPr/>
        </p:nvPicPr>
        <p:blipFill>
          <a:blip r:embed="rId2"/>
          <a:stretch>
            <a:fillRect/>
          </a:stretch>
        </p:blipFill>
        <p:spPr>
          <a:xfrm>
            <a:off x="7405688" y="114300"/>
            <a:ext cx="1619250" cy="2057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7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Questions</a:t>
            </a:r>
          </a:p>
        </p:txBody>
      </p:sp>
      <p:sp>
        <p:nvSpPr>
          <p:cNvPr id="44035"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a:t>Any questions on why it is so critical to decide to decide now?</a:t>
            </a:r>
          </a:p>
          <a:p>
            <a:pPr lvl="2" eaLnBrk="1" hangingPunct="1">
              <a:buFontTx/>
              <a:buNone/>
            </a:pPr>
            <a:endParaRPr lang="en-US" altLang="en-US" sz="180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C.  Recommended Readings List </a:t>
            </a:r>
            <a:br>
              <a:rPr lang="en-US" altLang="en-US"/>
            </a:br>
            <a:r>
              <a:rPr lang="en-US" altLang="en-US"/>
              <a:t>for Personal Finance</a:t>
            </a:r>
          </a:p>
        </p:txBody>
      </p:sp>
      <p:sp>
        <p:nvSpPr>
          <p:cNvPr id="32772" name="Rectangle 3"/>
          <p:cNvSpPr>
            <a:spLocks noGrp="1" noChangeArrowheads="1"/>
          </p:cNvSpPr>
          <p:nvPr>
            <p:ph idx="1"/>
          </p:nvPr>
        </p:nvSpPr>
        <p:spPr>
          <a:xfrm>
            <a:off x="990600" y="1600200"/>
            <a:ext cx="7315200" cy="4953000"/>
          </a:xfrm>
        </p:spPr>
        <p:txBody>
          <a:bodyPr/>
          <a:lstStyle/>
          <a:p>
            <a:pPr eaLnBrk="1" hangingPunct="1"/>
            <a:r>
              <a:rPr lang="en-US" altLang="en-US" sz="2400" dirty="0"/>
              <a:t>Following are a list of recommended readings that may be helpful on your stewardship quest for greater financial understanding.</a:t>
            </a:r>
          </a:p>
          <a:p>
            <a:pPr eaLnBrk="1" hangingPunct="1"/>
            <a:r>
              <a:rPr lang="en-US" altLang="en-US" dirty="0"/>
              <a:t>General Finance</a:t>
            </a:r>
          </a:p>
          <a:p>
            <a:pPr lvl="1" eaLnBrk="1" hangingPunct="1"/>
            <a:r>
              <a:rPr lang="en-US" altLang="en-US" dirty="0"/>
              <a:t>George S. </a:t>
            </a:r>
            <a:r>
              <a:rPr lang="en-US" altLang="en-US" dirty="0" err="1"/>
              <a:t>Clayson</a:t>
            </a:r>
            <a:r>
              <a:rPr lang="en-US" altLang="en-US" dirty="0"/>
              <a:t>, </a:t>
            </a:r>
            <a:r>
              <a:rPr lang="en-US" altLang="en-US" u="sng" dirty="0"/>
              <a:t>Richest Man in Babylon</a:t>
            </a:r>
            <a:r>
              <a:rPr lang="en-US" altLang="en-US" dirty="0"/>
              <a:t>, Signet Press, USA, 1955.</a:t>
            </a:r>
          </a:p>
          <a:p>
            <a:pPr lvl="1" eaLnBrk="1" hangingPunct="1"/>
            <a:r>
              <a:rPr lang="en-US" altLang="en-US" dirty="0"/>
              <a:t>Napoleon Hill, </a:t>
            </a:r>
            <a:r>
              <a:rPr lang="en-US" altLang="en-US" u="sng" dirty="0"/>
              <a:t>Think and Grow Rich</a:t>
            </a:r>
            <a:r>
              <a:rPr lang="en-US" altLang="en-US" dirty="0"/>
              <a:t>, Random House Publishing, New York, 1960.</a:t>
            </a:r>
          </a:p>
          <a:p>
            <a:pPr lvl="1" eaLnBrk="1" hangingPunct="1"/>
            <a:r>
              <a:rPr lang="en-US" altLang="en-US" dirty="0"/>
              <a:t>Richard Paul Evans, </a:t>
            </a:r>
            <a:r>
              <a:rPr lang="en-US" altLang="en-US" u="sng" dirty="0"/>
              <a:t>The Five Lessons a Millionaire Taught Me</a:t>
            </a:r>
            <a:r>
              <a:rPr lang="en-US" altLang="en-US" dirty="0"/>
              <a:t>, Arcadia Press, Salt Lake, 2004. </a:t>
            </a:r>
          </a:p>
          <a:p>
            <a:pPr lvl="1" eaLnBrk="1" hangingPunct="1"/>
            <a:r>
              <a:rPr lang="en-US" altLang="en-US" dirty="0"/>
              <a:t>Thomas Stanley and William Danko, </a:t>
            </a:r>
            <a:r>
              <a:rPr lang="en-US" altLang="en-US" u="sng" dirty="0"/>
              <a:t>The Millionaire Next Door</a:t>
            </a:r>
            <a:r>
              <a:rPr lang="en-US" altLang="en-US" dirty="0"/>
              <a:t>, Pocket Books, New York, 1996.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anim calcmode="lin" valueType="num">
                                      <p:cBhvr additive="base">
                                        <p:cTn id="7" dur="500" fill="hold"/>
                                        <p:tgtEl>
                                          <p:spTgt spid="327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2">
                                            <p:txEl>
                                              <p:pRg st="1" end="1"/>
                                            </p:txEl>
                                          </p:spTgt>
                                        </p:tgtEl>
                                        <p:attrNameLst>
                                          <p:attrName>style.visibility</p:attrName>
                                        </p:attrNameLst>
                                      </p:cBhvr>
                                      <p:to>
                                        <p:strVal val="visible"/>
                                      </p:to>
                                    </p:set>
                                    <p:anim calcmode="lin" valueType="num">
                                      <p:cBhvr additive="base">
                                        <p:cTn id="13" dur="500" fill="hold"/>
                                        <p:tgtEl>
                                          <p:spTgt spid="3277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2772">
                                            <p:txEl>
                                              <p:pRg st="2" end="2"/>
                                            </p:txEl>
                                          </p:spTgt>
                                        </p:tgtEl>
                                        <p:attrNameLst>
                                          <p:attrName>style.visibility</p:attrName>
                                        </p:attrNameLst>
                                      </p:cBhvr>
                                      <p:to>
                                        <p:strVal val="visible"/>
                                      </p:to>
                                    </p:set>
                                    <p:anim calcmode="lin" valueType="num">
                                      <p:cBhvr additive="base">
                                        <p:cTn id="17" dur="500" fill="hold"/>
                                        <p:tgtEl>
                                          <p:spTgt spid="3277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77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2772">
                                            <p:txEl>
                                              <p:pRg st="3" end="3"/>
                                            </p:txEl>
                                          </p:spTgt>
                                        </p:tgtEl>
                                        <p:attrNameLst>
                                          <p:attrName>style.visibility</p:attrName>
                                        </p:attrNameLst>
                                      </p:cBhvr>
                                      <p:to>
                                        <p:strVal val="visible"/>
                                      </p:to>
                                    </p:set>
                                    <p:anim calcmode="lin" valueType="num">
                                      <p:cBhvr additive="base">
                                        <p:cTn id="21" dur="500" fill="hold"/>
                                        <p:tgtEl>
                                          <p:spTgt spid="3277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77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2772">
                                            <p:txEl>
                                              <p:pRg st="4" end="4"/>
                                            </p:txEl>
                                          </p:spTgt>
                                        </p:tgtEl>
                                        <p:attrNameLst>
                                          <p:attrName>style.visibility</p:attrName>
                                        </p:attrNameLst>
                                      </p:cBhvr>
                                      <p:to>
                                        <p:strVal val="visible"/>
                                      </p:to>
                                    </p:set>
                                    <p:anim calcmode="lin" valueType="num">
                                      <p:cBhvr additive="base">
                                        <p:cTn id="25" dur="500" fill="hold"/>
                                        <p:tgtEl>
                                          <p:spTgt spid="3277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2">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2772">
                                            <p:txEl>
                                              <p:pRg st="5" end="5"/>
                                            </p:txEl>
                                          </p:spTgt>
                                        </p:tgtEl>
                                        <p:attrNameLst>
                                          <p:attrName>style.visibility</p:attrName>
                                        </p:attrNameLst>
                                      </p:cBhvr>
                                      <p:to>
                                        <p:strVal val="visible"/>
                                      </p:to>
                                    </p:set>
                                    <p:anim calcmode="lin" valueType="num">
                                      <p:cBhvr additive="base">
                                        <p:cTn id="29" dur="500" fill="hold"/>
                                        <p:tgtEl>
                                          <p:spTgt spid="3277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277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uild="p"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Readings List </a:t>
            </a:r>
            <a:r>
              <a:rPr lang="en-US" altLang="en-US" sz="2400" dirty="0"/>
              <a:t>(continued)</a:t>
            </a:r>
          </a:p>
        </p:txBody>
      </p:sp>
      <p:sp>
        <p:nvSpPr>
          <p:cNvPr id="32772" name="Rectangle 3"/>
          <p:cNvSpPr>
            <a:spLocks noGrp="1" noChangeArrowheads="1"/>
          </p:cNvSpPr>
          <p:nvPr>
            <p:ph idx="1"/>
          </p:nvPr>
        </p:nvSpPr>
        <p:spPr>
          <a:xfrm>
            <a:off x="914400" y="1676400"/>
            <a:ext cx="7315200" cy="5029200"/>
          </a:xfrm>
        </p:spPr>
        <p:txBody>
          <a:bodyPr/>
          <a:lstStyle/>
          <a:p>
            <a:pPr lvl="1" eaLnBrk="1" hangingPunct="1"/>
            <a:r>
              <a:rPr lang="en-US" altLang="en-US" dirty="0"/>
              <a:t>David Bach, </a:t>
            </a:r>
            <a:r>
              <a:rPr lang="en-US" altLang="en-US" u="sng" dirty="0"/>
              <a:t>The Automatic Millionaire, </a:t>
            </a:r>
            <a:r>
              <a:rPr lang="en-US" altLang="en-US" dirty="0"/>
              <a:t>Broadway Books, USA, 2004.</a:t>
            </a:r>
            <a:r>
              <a:rPr lang="en-US" altLang="en-US" u="sng" dirty="0"/>
              <a:t> </a:t>
            </a:r>
          </a:p>
          <a:p>
            <a:pPr lvl="1" eaLnBrk="1" hangingPunct="1"/>
            <a:r>
              <a:rPr lang="en-US" altLang="en-US" dirty="0"/>
              <a:t>Bryan L. Sudweeks, </a:t>
            </a:r>
            <a:r>
              <a:rPr lang="en-US" altLang="en-US" u="sng" dirty="0"/>
              <a:t>Personal Finance: Another Perspective</a:t>
            </a:r>
            <a:r>
              <a:rPr lang="en-US" altLang="en-US" dirty="0"/>
              <a:t>, USA 2017, at </a:t>
            </a:r>
            <a:r>
              <a:rPr lang="en-US" altLang="en-US" sz="1800" dirty="0">
                <a:hlinkClick r:id="rId2"/>
              </a:rPr>
              <a:t>www.personalfinance.byu.edu</a:t>
            </a:r>
            <a:endParaRPr lang="en-US" altLang="en-US" sz="1800" dirty="0"/>
          </a:p>
          <a:p>
            <a:pPr eaLnBrk="1" hangingPunct="1"/>
            <a:r>
              <a:rPr lang="en-US" altLang="en-US" dirty="0"/>
              <a:t>Investing in General</a:t>
            </a:r>
          </a:p>
          <a:p>
            <a:pPr lvl="1" eaLnBrk="1" hangingPunct="1"/>
            <a:r>
              <a:rPr lang="en-US" altLang="en-US" dirty="0"/>
              <a:t>John C. Bogle, </a:t>
            </a:r>
            <a:r>
              <a:rPr lang="en-US" altLang="en-US" u="sng" dirty="0"/>
              <a:t>The Little Book of Common Sense Investing</a:t>
            </a:r>
            <a:r>
              <a:rPr lang="en-US" altLang="en-US" dirty="0"/>
              <a:t>, Wiley, 2007.</a:t>
            </a:r>
          </a:p>
          <a:p>
            <a:pPr lvl="1" eaLnBrk="1" hangingPunct="1"/>
            <a:r>
              <a:rPr lang="en-US" altLang="en-US" dirty="0"/>
              <a:t>William Bernstein, </a:t>
            </a:r>
            <a:r>
              <a:rPr lang="en-US" altLang="en-US" u="sng" dirty="0"/>
              <a:t>Four Pillars of Investing: Lessons for Building a Winning Portfolio, </a:t>
            </a:r>
            <a:r>
              <a:rPr lang="en-US" altLang="en-US" dirty="0"/>
              <a:t> McGraw-Hill, New York, 2002.</a:t>
            </a:r>
          </a:p>
          <a:p>
            <a:pPr lvl="1" eaLnBrk="1" hangingPunct="1"/>
            <a:r>
              <a:rPr lang="en-US" altLang="en-US" dirty="0"/>
              <a:t>Tim Sanders, </a:t>
            </a:r>
            <a:r>
              <a:rPr lang="en-US" altLang="en-US" u="sng" dirty="0"/>
              <a:t>Love is a Killer App:  How to Win Business and Influence Friends</a:t>
            </a:r>
            <a:r>
              <a:rPr lang="en-US" altLang="en-US" dirty="0"/>
              <a:t>, Three Rivers Press, New York, 2002</a:t>
            </a:r>
            <a:r>
              <a:rPr lang="en-US" altLang="en-US" sz="2000" dirty="0"/>
              <a:t>.</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anim calcmode="lin" valueType="num">
                                      <p:cBhvr additive="base">
                                        <p:cTn id="7" dur="500" fill="hold"/>
                                        <p:tgtEl>
                                          <p:spTgt spid="3277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2772">
                                            <p:txEl>
                                              <p:pRg st="1" end="1"/>
                                            </p:txEl>
                                          </p:spTgt>
                                        </p:tgtEl>
                                        <p:attrNameLst>
                                          <p:attrName>style.visibility</p:attrName>
                                        </p:attrNameLst>
                                      </p:cBhvr>
                                      <p:to>
                                        <p:strVal val="visible"/>
                                      </p:to>
                                    </p:set>
                                    <p:anim calcmode="lin" valueType="num">
                                      <p:cBhvr additive="base">
                                        <p:cTn id="11" dur="500" fill="hold"/>
                                        <p:tgtEl>
                                          <p:spTgt spid="3277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277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2772">
                                            <p:txEl>
                                              <p:pRg st="2" end="2"/>
                                            </p:txEl>
                                          </p:spTgt>
                                        </p:tgtEl>
                                        <p:attrNameLst>
                                          <p:attrName>style.visibility</p:attrName>
                                        </p:attrNameLst>
                                      </p:cBhvr>
                                      <p:to>
                                        <p:strVal val="visible"/>
                                      </p:to>
                                    </p:set>
                                    <p:anim calcmode="lin" valueType="num">
                                      <p:cBhvr additive="base">
                                        <p:cTn id="17" dur="500" fill="hold"/>
                                        <p:tgtEl>
                                          <p:spTgt spid="3277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277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2772">
                                            <p:txEl>
                                              <p:pRg st="3" end="3"/>
                                            </p:txEl>
                                          </p:spTgt>
                                        </p:tgtEl>
                                        <p:attrNameLst>
                                          <p:attrName>style.visibility</p:attrName>
                                        </p:attrNameLst>
                                      </p:cBhvr>
                                      <p:to>
                                        <p:strVal val="visible"/>
                                      </p:to>
                                    </p:set>
                                    <p:anim calcmode="lin" valueType="num">
                                      <p:cBhvr additive="base">
                                        <p:cTn id="21" dur="500" fill="hold"/>
                                        <p:tgtEl>
                                          <p:spTgt spid="3277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277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2772">
                                            <p:txEl>
                                              <p:pRg st="4" end="4"/>
                                            </p:txEl>
                                          </p:spTgt>
                                        </p:tgtEl>
                                        <p:attrNameLst>
                                          <p:attrName>style.visibility</p:attrName>
                                        </p:attrNameLst>
                                      </p:cBhvr>
                                      <p:to>
                                        <p:strVal val="visible"/>
                                      </p:to>
                                    </p:set>
                                    <p:anim calcmode="lin" valueType="num">
                                      <p:cBhvr additive="base">
                                        <p:cTn id="25" dur="500" fill="hold"/>
                                        <p:tgtEl>
                                          <p:spTgt spid="3277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2">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2772">
                                            <p:txEl>
                                              <p:pRg st="5" end="5"/>
                                            </p:txEl>
                                          </p:spTgt>
                                        </p:tgtEl>
                                        <p:attrNameLst>
                                          <p:attrName>style.visibility</p:attrName>
                                        </p:attrNameLst>
                                      </p:cBhvr>
                                      <p:to>
                                        <p:strVal val="visible"/>
                                      </p:to>
                                    </p:set>
                                    <p:anim calcmode="lin" valueType="num">
                                      <p:cBhvr additive="base">
                                        <p:cTn id="29" dur="500" fill="hold"/>
                                        <p:tgtEl>
                                          <p:spTgt spid="3277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277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uild="allAtOnce"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 </a:t>
            </a:r>
            <a:r>
              <a:rPr lang="en-US" altLang="en-US" sz="2400" dirty="0"/>
              <a:t> (continued)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239000" cy="4114800"/>
          </a:xfrm>
        </p:spPr>
        <p:txBody>
          <a:bodyPr/>
          <a:lstStyle/>
          <a:p>
            <a:pPr eaLnBrk="1" hangingPunct="1">
              <a:spcBef>
                <a:spcPct val="25000"/>
              </a:spcBef>
              <a:defRPr/>
            </a:pPr>
            <a:r>
              <a:rPr lang="en-US" altLang="en-US" dirty="0"/>
              <a:t>2. We strive to change daily and become a more converted disciple of Jesus Christ</a:t>
            </a:r>
          </a:p>
          <a:p>
            <a:pPr lvl="1" eaLnBrk="1" hangingPunct="1">
              <a:spcBef>
                <a:spcPct val="25000"/>
              </a:spcBef>
              <a:defRPr/>
            </a:pPr>
            <a:r>
              <a:rPr lang="en-US" altLang="en-US" dirty="0"/>
              <a:t>God’s grace, repentance and the atonement of Jesus Christ are perfect tools to help us change and to become more like our Savior</a:t>
            </a:r>
          </a:p>
          <a:p>
            <a:pPr lvl="2" eaLnBrk="1" hangingPunct="1">
              <a:spcBef>
                <a:spcPct val="25000"/>
              </a:spcBef>
              <a:defRPr/>
            </a:pPr>
            <a:r>
              <a:rPr lang="en-US" altLang="en-US" dirty="0">
                <a:hlinkClick r:id="rId2"/>
              </a:rPr>
              <a:t>Doctrines and principles, confirmed by the Spirit, can help us change our behavior </a:t>
            </a:r>
            <a:endParaRPr lang="en-US" altLang="en-US" dirty="0"/>
          </a:p>
          <a:p>
            <a:pPr lvl="3"/>
            <a:r>
              <a:rPr lang="en-US" dirty="0"/>
              <a:t>As we understand the doctrines and principles, “It magnifies our small acts of obedience [including in our finances] into holy acts of consecration”</a:t>
            </a:r>
            <a:r>
              <a:rPr lang="en-US" sz="2000" dirty="0"/>
              <a:t> (Dieter F. Uchtdorf, “</a:t>
            </a:r>
            <a:r>
              <a:rPr lang="en-US" sz="2000" u="sng" dirty="0">
                <a:hlinkClick r:id="rId3"/>
              </a:rPr>
              <a:t>Forget Me Not</a:t>
            </a:r>
            <a:r>
              <a:rPr lang="en-US" sz="2000" dirty="0"/>
              <a:t>,” Ensign, November 2011).</a:t>
            </a:r>
          </a:p>
          <a:p>
            <a:pPr eaLnBrk="1" hangingPunct="1">
              <a:buFont typeface="Wingdings" panose="05000000000000000000" pitchFamily="2" charset="2"/>
              <a:buNone/>
              <a:defRPr/>
            </a:pPr>
            <a:endParaRPr lang="en-US" altLang="en-US" dirty="0"/>
          </a:p>
        </p:txBody>
      </p:sp>
      <p:pic>
        <p:nvPicPr>
          <p:cNvPr id="2" name="Picture 1"/>
          <p:cNvPicPr>
            <a:picLocks noChangeAspect="1"/>
          </p:cNvPicPr>
          <p:nvPr/>
        </p:nvPicPr>
        <p:blipFill>
          <a:blip r:embed="rId4"/>
          <a:stretch>
            <a:fillRect/>
          </a:stretch>
        </p:blipFill>
        <p:spPr>
          <a:xfrm>
            <a:off x="1" y="5003830"/>
            <a:ext cx="2286000" cy="1830357"/>
          </a:xfrm>
          <a:prstGeom prst="rect">
            <a:avLst/>
          </a:prstGeom>
        </p:spPr>
      </p:pic>
    </p:spTree>
    <p:extLst>
      <p:ext uri="{BB962C8B-B14F-4D97-AF65-F5344CB8AC3E}">
        <p14:creationId xmlns:p14="http://schemas.microsoft.com/office/powerpoint/2010/main" val="164311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9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2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29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Recommended Readings </a:t>
            </a:r>
            <a:r>
              <a:rPr lang="en-US" altLang="en-US" sz="2400"/>
              <a:t>(continued)</a:t>
            </a:r>
          </a:p>
        </p:txBody>
      </p:sp>
      <p:sp>
        <p:nvSpPr>
          <p:cNvPr id="34820" name="Rectangle 3"/>
          <p:cNvSpPr>
            <a:spLocks noGrp="1" noChangeArrowheads="1"/>
          </p:cNvSpPr>
          <p:nvPr>
            <p:ph idx="1"/>
          </p:nvPr>
        </p:nvSpPr>
        <p:spPr>
          <a:xfrm>
            <a:off x="914400" y="1676400"/>
            <a:ext cx="7315200" cy="4953000"/>
          </a:xfrm>
        </p:spPr>
        <p:txBody>
          <a:bodyPr/>
          <a:lstStyle/>
          <a:p>
            <a:pPr eaLnBrk="1" hangingPunct="1"/>
            <a:r>
              <a:rPr lang="en-US" altLang="en-US"/>
              <a:t>General Budgeting</a:t>
            </a:r>
          </a:p>
          <a:p>
            <a:pPr lvl="1" eaLnBrk="1" hangingPunct="1"/>
            <a:r>
              <a:rPr lang="en-US" altLang="en-US"/>
              <a:t>Dave Ramsey, </a:t>
            </a:r>
            <a:r>
              <a:rPr lang="en-US" altLang="en-US" u="sng"/>
              <a:t>The Total Money Makeover: A Proven Plan for Financial Fitness</a:t>
            </a:r>
            <a:r>
              <a:rPr lang="en-US" altLang="en-US"/>
              <a:t>, book and workbook, Thomas Nelson, Inc., Nashville Tennessee, 2003.  </a:t>
            </a:r>
          </a:p>
          <a:p>
            <a:pPr lvl="1" eaLnBrk="1" hangingPunct="1"/>
            <a:r>
              <a:rPr lang="en-US" altLang="en-US"/>
              <a:t>James Christensen and Clint Combs,</a:t>
            </a:r>
            <a:r>
              <a:rPr lang="en-US" altLang="en-US" u="sng"/>
              <a:t> Rich on Any Income: the Easy Budgeting System that Fits in Your Checkbook, </a:t>
            </a:r>
            <a:r>
              <a:rPr lang="en-US" altLang="en-US"/>
              <a:t>Shadow Mountain, USA, 1985.</a:t>
            </a:r>
          </a:p>
          <a:p>
            <a:pPr lvl="1" eaLnBrk="1" hangingPunct="1"/>
            <a:r>
              <a:rPr lang="en-US" altLang="en-US"/>
              <a:t>Steven B. Smith, </a:t>
            </a:r>
            <a:r>
              <a:rPr lang="en-US" altLang="en-US" u="sng"/>
              <a:t>Money for Life: Budgeting Success and Financial Fitness in Just 12 Weeks</a:t>
            </a:r>
            <a:r>
              <a:rPr lang="en-US" altLang="en-US"/>
              <a:t>, Dearborn, USA, 2004.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82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82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8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Recommended Readings </a:t>
            </a:r>
            <a:r>
              <a:rPr lang="en-US" altLang="en-US" sz="2400"/>
              <a:t>(continued)</a:t>
            </a:r>
          </a:p>
        </p:txBody>
      </p:sp>
      <p:sp>
        <p:nvSpPr>
          <p:cNvPr id="35844" name="Rectangle 3"/>
          <p:cNvSpPr>
            <a:spLocks noGrp="1" noChangeArrowheads="1"/>
          </p:cNvSpPr>
          <p:nvPr>
            <p:ph idx="1"/>
          </p:nvPr>
        </p:nvSpPr>
        <p:spPr>
          <a:xfrm>
            <a:off x="914400" y="1676400"/>
            <a:ext cx="7315200" cy="4953000"/>
          </a:xfrm>
        </p:spPr>
        <p:txBody>
          <a:bodyPr/>
          <a:lstStyle/>
          <a:p>
            <a:pPr eaLnBrk="1" hangingPunct="1"/>
            <a:r>
              <a:rPr lang="en-US" altLang="en-US" dirty="0"/>
              <a:t>Marriage and Money</a:t>
            </a:r>
          </a:p>
          <a:p>
            <a:pPr lvl="1" eaLnBrk="1" hangingPunct="1"/>
            <a:r>
              <a:rPr lang="en-US" altLang="en-US" dirty="0"/>
              <a:t>Jeff Hill and Bryan Sudweeks, </a:t>
            </a:r>
            <a:r>
              <a:rPr lang="en-US" altLang="en-US" u="sng" dirty="0"/>
              <a:t>Fundamentals of Family Finance: Living Joyfully within your Means</a:t>
            </a:r>
            <a:r>
              <a:rPr lang="en-US" altLang="en-US" dirty="0"/>
              <a:t>, BYU Publishing, 2017.</a:t>
            </a:r>
          </a:p>
          <a:p>
            <a:pPr lvl="1" eaLnBrk="1" hangingPunct="1"/>
            <a:r>
              <a:rPr lang="en-US" altLang="en-US" dirty="0"/>
              <a:t>Bernard E. </a:t>
            </a:r>
            <a:r>
              <a:rPr lang="en-US" altLang="en-US" dirty="0" err="1"/>
              <a:t>Poduska</a:t>
            </a:r>
            <a:r>
              <a:rPr lang="en-US" altLang="en-US" dirty="0"/>
              <a:t>, </a:t>
            </a:r>
            <a:r>
              <a:rPr lang="en-US" altLang="en-US" u="sng" dirty="0"/>
              <a:t>Love and Money:  How to Share the Same Checkbook and Still Love Each Other</a:t>
            </a:r>
            <a:r>
              <a:rPr lang="en-US" altLang="en-US" dirty="0"/>
              <a:t>, Deseret Book Company, USA, 1995.</a:t>
            </a:r>
          </a:p>
          <a:p>
            <a:pPr eaLnBrk="1" hangingPunct="1"/>
            <a:r>
              <a:rPr lang="en-US" altLang="en-US" dirty="0"/>
              <a:t>Teaching Children about Money</a:t>
            </a:r>
          </a:p>
          <a:p>
            <a:pPr lvl="1" eaLnBrk="1" hangingPunct="1"/>
            <a:r>
              <a:rPr lang="en-US" altLang="en-US" dirty="0"/>
              <a:t>Dave Ramsey, </a:t>
            </a:r>
            <a:r>
              <a:rPr lang="en-US" altLang="en-US" u="sng" dirty="0"/>
              <a:t>Financial Peace Jr.: Teaching Kids About Money: Cool Tools for Training Tomorrow’s Millionaires</a:t>
            </a:r>
            <a:r>
              <a:rPr lang="en-US" altLang="en-US" dirty="0"/>
              <a:t>, </a:t>
            </a:r>
            <a:r>
              <a:rPr lang="en-US" altLang="en-US" dirty="0" err="1"/>
              <a:t>Lampo</a:t>
            </a:r>
            <a:r>
              <a:rPr lang="en-US" altLang="en-US" dirty="0"/>
              <a:t> Group, USA, 2003.  </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8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84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844">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84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685800" y="642938"/>
            <a:ext cx="7772400" cy="944562"/>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a:t>Review of Objectives</a:t>
            </a:r>
          </a:p>
        </p:txBody>
      </p:sp>
      <p:sp>
        <p:nvSpPr>
          <p:cNvPr id="49155" name="Rectangle 3"/>
          <p:cNvSpPr>
            <a:spLocks noGrp="1" noChangeArrowheads="1"/>
          </p:cNvSpPr>
          <p:nvPr>
            <p:ph type="subTitle" idx="1"/>
          </p:nvPr>
        </p:nvSpPr>
        <p:spPr>
          <a:xfrm>
            <a:off x="914400" y="1600200"/>
            <a:ext cx="7315200" cy="4572000"/>
          </a:xfrm>
        </p:spPr>
        <p:txBody>
          <a:bodyPr/>
          <a:lstStyle/>
          <a:p>
            <a:pPr marL="685800" indent="-685800" algn="l" eaLnBrk="1" hangingPunct="1">
              <a:spcBef>
                <a:spcPts val="600"/>
              </a:spcBef>
            </a:pPr>
            <a:r>
              <a:rPr lang="en-US" altLang="en-US" dirty="0"/>
              <a:t>A. 	Do you understand our look back on the class?</a:t>
            </a:r>
          </a:p>
          <a:p>
            <a:pPr marL="685800" indent="-685800" algn="l" eaLnBrk="1" hangingPunct="1">
              <a:spcBef>
                <a:spcPts val="600"/>
              </a:spcBef>
            </a:pPr>
            <a:r>
              <a:rPr lang="en-US" altLang="en-US" dirty="0"/>
              <a:t>B. 	Do you understand the key decisions you must make to become truly successful in life?</a:t>
            </a:r>
          </a:p>
          <a:p>
            <a:pPr marL="685800" indent="-685800" algn="l" eaLnBrk="1" hangingPunct="1">
              <a:spcBef>
                <a:spcPts val="600"/>
              </a:spcBef>
              <a:buFont typeface="Wingdings" pitchFamily="2" charset="2"/>
              <a:buAutoNum type="alphaUcPeriod" startAt="3"/>
            </a:pPr>
            <a:r>
              <a:rPr lang="en-US" altLang="en-US" dirty="0"/>
              <a:t>Do you understand my suggestions for a few recommended readings for further information on personal finance?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a:t>
            </a:r>
            <a:r>
              <a:rPr lang="en-US" altLang="en-US" sz="4000" dirty="0"/>
              <a:t> </a:t>
            </a:r>
            <a:r>
              <a:rPr lang="en-US" altLang="en-US" sz="2400" dirty="0"/>
              <a:t>(continued)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315200" cy="4114800"/>
          </a:xfrm>
        </p:spPr>
        <p:txBody>
          <a:bodyPr/>
          <a:lstStyle/>
          <a:p>
            <a:pPr eaLnBrk="1" hangingPunct="1">
              <a:spcBef>
                <a:spcPct val="25000"/>
              </a:spcBef>
              <a:defRPr/>
            </a:pPr>
            <a:r>
              <a:rPr lang="en-US" altLang="en-US" dirty="0"/>
              <a:t>3. We apply His words and create our lives and values more closely with Him </a:t>
            </a:r>
          </a:p>
          <a:p>
            <a:pPr lvl="1" eaLnBrk="1" hangingPunct="1">
              <a:spcBef>
                <a:spcPct val="25000"/>
              </a:spcBef>
              <a:defRPr/>
            </a:pPr>
            <a:r>
              <a:rPr lang="en-US" altLang="en-US" dirty="0">
                <a:hlinkClick r:id="rId2"/>
              </a:rPr>
              <a:t>Application is an invitation to learn and create</a:t>
            </a:r>
            <a:endParaRPr lang="en-US" altLang="en-US" dirty="0"/>
          </a:p>
          <a:p>
            <a:pPr lvl="2" eaLnBrk="1" hangingPunct="1">
              <a:spcBef>
                <a:spcPct val="25000"/>
              </a:spcBef>
              <a:defRPr/>
            </a:pPr>
            <a:r>
              <a:rPr lang="en-US" altLang="en-US" dirty="0"/>
              <a:t>We learn </a:t>
            </a:r>
            <a:r>
              <a:rPr lang="en-US" altLang="en-US" dirty="0">
                <a:hlinkClick r:id="rId3"/>
              </a:rPr>
              <a:t>important lessons from the creation</a:t>
            </a:r>
            <a:r>
              <a:rPr lang="en-US" altLang="en-US" dirty="0"/>
              <a:t> to help us be better creators</a:t>
            </a:r>
          </a:p>
          <a:p>
            <a:pPr lvl="2" eaLnBrk="1" hangingPunct="1">
              <a:spcBef>
                <a:spcPct val="25000"/>
              </a:spcBef>
              <a:defRPr/>
            </a:pPr>
            <a:r>
              <a:rPr lang="en-US" altLang="en-US" dirty="0"/>
              <a:t>We had our first lessons in creation in the pre-existence (</a:t>
            </a:r>
            <a:r>
              <a:rPr lang="en-US" u="sng" dirty="0">
                <a:hlinkClick r:id="rId4"/>
              </a:rPr>
              <a:t>Abraham 3:24.</a:t>
            </a:r>
            <a:r>
              <a:rPr lang="en-US" dirty="0"/>
              <a:t>) </a:t>
            </a:r>
          </a:p>
          <a:p>
            <a:pPr lvl="2" eaLnBrk="1" hangingPunct="1">
              <a:spcBef>
                <a:spcPct val="25000"/>
              </a:spcBef>
              <a:defRPr/>
            </a:pPr>
            <a:r>
              <a:rPr lang="en-US" dirty="0"/>
              <a:t>Mary Ellen Smoot reminds us, “We are all creators. . . We are children of God. Shouldn’t we be about our Father’s business</a:t>
            </a:r>
            <a:r>
              <a:rPr lang="en-US" dirty="0" smtClean="0"/>
              <a:t>? Shouldn’t we be creators as well?”</a:t>
            </a:r>
            <a:r>
              <a:rPr lang="en-US" sz="2000" dirty="0" smtClean="0"/>
              <a:t> </a:t>
            </a:r>
            <a:r>
              <a:rPr lang="en-US" sz="2000" dirty="0"/>
              <a:t>(“</a:t>
            </a:r>
            <a:r>
              <a:rPr lang="en-US" sz="2000" u="sng" dirty="0">
                <a:hlinkClick r:id="rId5"/>
              </a:rPr>
              <a:t>We are Creators</a:t>
            </a:r>
            <a:r>
              <a:rPr lang="en-US" sz="2000" dirty="0"/>
              <a:t>,” Ensign May 2000)</a:t>
            </a:r>
          </a:p>
          <a:p>
            <a:pPr eaLnBrk="1" hangingPunct="1">
              <a:buFont typeface="Wingdings" panose="05000000000000000000" pitchFamily="2" charset="2"/>
              <a:buNone/>
              <a:defRPr/>
            </a:pPr>
            <a:endParaRPr lang="en-US" altLang="en-US" dirty="0"/>
          </a:p>
        </p:txBody>
      </p:sp>
      <p:pic>
        <p:nvPicPr>
          <p:cNvPr id="2" name="Picture 1"/>
          <p:cNvPicPr>
            <a:picLocks noChangeAspect="1"/>
          </p:cNvPicPr>
          <p:nvPr/>
        </p:nvPicPr>
        <p:blipFill>
          <a:blip r:embed="rId6"/>
          <a:stretch>
            <a:fillRect/>
          </a:stretch>
        </p:blipFill>
        <p:spPr>
          <a:xfrm>
            <a:off x="38101" y="2971800"/>
            <a:ext cx="1684020" cy="3886200"/>
          </a:xfrm>
          <a:prstGeom prst="rect">
            <a:avLst/>
          </a:prstGeom>
        </p:spPr>
      </p:pic>
    </p:spTree>
    <p:extLst>
      <p:ext uri="{BB962C8B-B14F-4D97-AF65-F5344CB8AC3E}">
        <p14:creationId xmlns:p14="http://schemas.microsoft.com/office/powerpoint/2010/main" val="70832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48640" y="685800"/>
            <a:ext cx="8046720" cy="944563"/>
          </a:xfrm>
        </p:spPr>
        <p:txBody>
          <a:bodyPr/>
          <a:lstStyle/>
          <a:p>
            <a:pPr eaLnBrk="1" hangingPunct="1"/>
            <a:r>
              <a:rPr lang="en-US" altLang="en-US" dirty="0"/>
              <a:t>Bringing Christ Into our Finances </a:t>
            </a:r>
            <a:r>
              <a:rPr lang="en-US" altLang="en-US" sz="2400" dirty="0"/>
              <a:t> (continued)</a:t>
            </a:r>
            <a:endParaRPr lang="en-US" altLang="en-US" sz="4000" b="1" dirty="0">
              <a:cs typeface="Times New Roman" panose="02020603050405020304" pitchFamily="18" charset="0"/>
            </a:endParaRPr>
          </a:p>
        </p:txBody>
      </p:sp>
      <p:sp>
        <p:nvSpPr>
          <p:cNvPr id="212995" name="Rectangle 3"/>
          <p:cNvSpPr>
            <a:spLocks noGrp="1" noChangeArrowheads="1"/>
          </p:cNvSpPr>
          <p:nvPr>
            <p:ph idx="1"/>
          </p:nvPr>
        </p:nvSpPr>
        <p:spPr>
          <a:xfrm>
            <a:off x="914400" y="1600200"/>
            <a:ext cx="7239000" cy="4114800"/>
          </a:xfrm>
        </p:spPr>
        <p:txBody>
          <a:bodyPr/>
          <a:lstStyle/>
          <a:p>
            <a:pPr eaLnBrk="1" hangingPunct="1">
              <a:spcBef>
                <a:spcPct val="25000"/>
              </a:spcBef>
              <a:defRPr/>
            </a:pPr>
            <a:r>
              <a:rPr lang="en-US" altLang="en-US" dirty="0"/>
              <a:t>4. We always remember and reach up to Him</a:t>
            </a:r>
          </a:p>
          <a:p>
            <a:pPr lvl="1" eaLnBrk="1" hangingPunct="1">
              <a:spcBef>
                <a:spcPct val="25000"/>
              </a:spcBef>
              <a:buFont typeface="Arial" panose="020B0604020202020204" pitchFamily="34" charset="0"/>
              <a:buChar char="•"/>
              <a:defRPr/>
            </a:pPr>
            <a:r>
              <a:rPr lang="en-US" altLang="en-US" dirty="0"/>
              <a:t>We need Christ’s inspiration and guidance daily if we are to return with our families to His presence</a:t>
            </a:r>
          </a:p>
          <a:p>
            <a:pPr lvl="2" eaLnBrk="1" hangingPunct="1">
              <a:spcBef>
                <a:spcPct val="25000"/>
              </a:spcBef>
              <a:buFont typeface="Arial" panose="020B0604020202020204" pitchFamily="34" charset="0"/>
              <a:buChar char="•"/>
              <a:defRPr/>
            </a:pPr>
            <a:r>
              <a:rPr lang="en-US" altLang="en-US" dirty="0"/>
              <a:t>We must be diligent as </a:t>
            </a:r>
            <a:r>
              <a:rPr lang="en-US" altLang="en-US" dirty="0">
                <a:hlinkClick r:id="rId2"/>
              </a:rPr>
              <a:t>Our conduct on our journey is as important as our destination</a:t>
            </a:r>
            <a:endParaRPr lang="en-US" altLang="en-US" dirty="0"/>
          </a:p>
          <a:p>
            <a:pPr lvl="2"/>
            <a:r>
              <a:rPr lang="en-US" dirty="0"/>
              <a:t>Russell M. Nelson said, </a:t>
            </a:r>
          </a:p>
          <a:p>
            <a:pPr lvl="3"/>
            <a:r>
              <a:rPr lang="en-US" dirty="0"/>
              <a:t>We increase the Savior’s power in our lives when we make sacred covenants and keep those covenants with precision. Our covenants bind us to Him and give us godly </a:t>
            </a:r>
            <a:r>
              <a:rPr lang="en-US" dirty="0" smtClean="0"/>
              <a:t>power” </a:t>
            </a:r>
            <a:r>
              <a:rPr lang="en-US" sz="2000" dirty="0" smtClean="0"/>
              <a:t>(“</a:t>
            </a:r>
            <a:r>
              <a:rPr lang="en-US" sz="2000" u="sng" dirty="0">
                <a:hlinkClick r:id="rId3"/>
              </a:rPr>
              <a:t>Drawing the Power of Jesus Christ into our Lives</a:t>
            </a:r>
            <a:r>
              <a:rPr lang="en-US" sz="2000" dirty="0"/>
              <a:t>,” Ensign May 2017, </a:t>
            </a:r>
            <a:r>
              <a:rPr lang="en-US" sz="2000" dirty="0" smtClean="0"/>
              <a:t>39-42).</a:t>
            </a:r>
            <a:endParaRPr lang="en-US" altLang="en-US" sz="2000" dirty="0"/>
          </a:p>
          <a:p>
            <a:pPr lvl="1" eaLnBrk="1" hangingPunct="1">
              <a:spcBef>
                <a:spcPct val="25000"/>
              </a:spcBef>
              <a:defRPr/>
            </a:pPr>
            <a:endParaRPr lang="en-US" altLang="en-US" dirty="0"/>
          </a:p>
          <a:p>
            <a:pPr eaLnBrk="1" hangingPunct="1">
              <a:buFont typeface="Wingdings" panose="05000000000000000000" pitchFamily="2" charset="2"/>
              <a:buNone/>
              <a:defRPr/>
            </a:pPr>
            <a:endParaRPr lang="en-US" altLang="en-US" dirty="0"/>
          </a:p>
        </p:txBody>
      </p:sp>
      <p:pic>
        <p:nvPicPr>
          <p:cNvPr id="3" name="Picture 2"/>
          <p:cNvPicPr>
            <a:picLocks noChangeAspect="1"/>
          </p:cNvPicPr>
          <p:nvPr/>
        </p:nvPicPr>
        <p:blipFill>
          <a:blip r:embed="rId4"/>
          <a:stretch>
            <a:fillRect/>
          </a:stretch>
        </p:blipFill>
        <p:spPr>
          <a:xfrm>
            <a:off x="140141" y="2819399"/>
            <a:ext cx="1343291" cy="4003431"/>
          </a:xfrm>
          <a:prstGeom prst="rect">
            <a:avLst/>
          </a:prstGeom>
        </p:spPr>
      </p:pic>
    </p:spTree>
    <p:extLst>
      <p:ext uri="{BB962C8B-B14F-4D97-AF65-F5344CB8AC3E}">
        <p14:creationId xmlns:p14="http://schemas.microsoft.com/office/powerpoint/2010/main" val="305430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allAtOnce"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685800"/>
            <a:ext cx="9143999" cy="914400"/>
          </a:xfrm>
        </p:spPr>
        <p:txBody>
          <a:bodyPr/>
          <a:lstStyle/>
          <a:p>
            <a:r>
              <a:rPr lang="en-US" altLang="en-US" dirty="0">
                <a:cs typeface="Times New Roman" panose="02020603050405020304" pitchFamily="18" charset="0"/>
              </a:rPr>
              <a:t>B. A Look Back at our Learning Framework</a:t>
            </a:r>
            <a:endParaRPr lang="en-US" altLang="en-US" dirty="0"/>
          </a:p>
        </p:txBody>
      </p:sp>
      <p:sp>
        <p:nvSpPr>
          <p:cNvPr id="13315" name="Content Placeholder 2"/>
          <p:cNvSpPr>
            <a:spLocks noGrp="1"/>
          </p:cNvSpPr>
          <p:nvPr>
            <p:ph idx="1"/>
          </p:nvPr>
        </p:nvSpPr>
        <p:spPr>
          <a:xfrm>
            <a:off x="928688" y="1608138"/>
            <a:ext cx="7453312" cy="4419600"/>
          </a:xfrm>
        </p:spPr>
        <p:txBody>
          <a:bodyPr/>
          <a:lstStyle/>
          <a:p>
            <a:pPr eaLnBrk="1" hangingPunct="1"/>
            <a:r>
              <a:rPr lang="en-US" sz="2400" dirty="0"/>
              <a:t>Our framework started with our perspective, that personal finance was </a:t>
            </a:r>
            <a:r>
              <a:rPr lang="en-US" sz="2400" dirty="0" smtClean="0"/>
              <a:t>living </a:t>
            </a:r>
            <a:r>
              <a:rPr lang="en-US" sz="2400" dirty="0"/>
              <a:t>the gospel of Jesus Christ</a:t>
            </a:r>
          </a:p>
          <a:p>
            <a:pPr lvl="1" eaLnBrk="1" hangingPunct="1"/>
            <a:r>
              <a:rPr lang="en-US" dirty="0"/>
              <a:t>This let us know that all we were doing in the class was part of His gospel and His </a:t>
            </a:r>
            <a:r>
              <a:rPr lang="en-US" dirty="0" smtClean="0"/>
              <a:t>plan, and we should do it!</a:t>
            </a:r>
            <a:endParaRPr lang="en-US" dirty="0"/>
          </a:p>
          <a:p>
            <a:pPr lvl="1" eaLnBrk="1" hangingPunct="1"/>
            <a:endParaRPr lang="en-US" altLang="en-US" dirty="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685800"/>
            <a:ext cx="9143999" cy="914400"/>
          </a:xfrm>
        </p:spPr>
        <p:txBody>
          <a:bodyPr/>
          <a:lstStyle/>
          <a:p>
            <a:r>
              <a:rPr lang="en-US" altLang="en-US" dirty="0"/>
              <a:t>Learning Framework </a:t>
            </a:r>
            <a:r>
              <a:rPr lang="en-US" altLang="en-US" sz="2400" dirty="0"/>
              <a:t>(continued)</a:t>
            </a:r>
            <a:endParaRPr lang="en-US" altLang="en-US" dirty="0"/>
          </a:p>
        </p:txBody>
      </p:sp>
      <p:sp>
        <p:nvSpPr>
          <p:cNvPr id="13315" name="Content Placeholder 2"/>
          <p:cNvSpPr>
            <a:spLocks noGrp="1"/>
          </p:cNvSpPr>
          <p:nvPr>
            <p:ph idx="1"/>
          </p:nvPr>
        </p:nvSpPr>
        <p:spPr>
          <a:xfrm>
            <a:off x="928688" y="1608138"/>
            <a:ext cx="7453312" cy="4419600"/>
          </a:xfrm>
        </p:spPr>
        <p:txBody>
          <a:bodyPr/>
          <a:lstStyle/>
          <a:p>
            <a:pPr eaLnBrk="1" hangingPunct="1"/>
            <a:r>
              <a:rPr lang="en-US" sz="2400" dirty="0"/>
              <a:t>Our framework was doctrines, principles and application</a:t>
            </a:r>
          </a:p>
          <a:p>
            <a:pPr lvl="1" eaLnBrk="1" hangingPunct="1">
              <a:spcBef>
                <a:spcPts val="400"/>
              </a:spcBef>
            </a:pPr>
            <a:r>
              <a:rPr lang="en-US" sz="2200" dirty="0"/>
              <a:t>David A. Bednar </a:t>
            </a:r>
            <a:r>
              <a:rPr lang="en-US" altLang="en-US" sz="2200" dirty="0">
                <a:cs typeface="Times New Roman" panose="02020603050405020304" pitchFamily="18" charset="0"/>
              </a:rPr>
              <a:t>taught, </a:t>
            </a:r>
          </a:p>
          <a:p>
            <a:pPr lvl="1" eaLnBrk="1" hangingPunct="1">
              <a:spcBef>
                <a:spcPts val="400"/>
              </a:spcBef>
            </a:pPr>
            <a:r>
              <a:rPr lang="en-US" sz="2200" dirty="0"/>
              <a:t>Somehow we seem to be drawn to application as the primary way to ‘fix’ things, to make life better. . .And far too often we emphasize application without the necessary understanding and divorced from the doctrinal content. . . Whatever the reason, emphasizing the application to the exclusion of fundamental doctrines and principles </a:t>
            </a:r>
            <a:r>
              <a:rPr lang="en-US" sz="2200" i="1" dirty="0"/>
              <a:t>does not produce spiritual power, protection and direction</a:t>
            </a:r>
            <a:r>
              <a:rPr lang="en-US" sz="2200" dirty="0"/>
              <a:t>. . . Appropriate applications are necessary but can never stand alone.  What is needed is a balance among doctrines, principles and application. . . </a:t>
            </a:r>
            <a:r>
              <a:rPr lang="en-US" sz="2200" i="1" dirty="0"/>
              <a:t>The answers always are in the doctrines and principles</a:t>
            </a:r>
            <a:r>
              <a:rPr lang="en-US" sz="2200" dirty="0"/>
              <a:t>. And the doctrines and principles need to be in us. (David A. Bednar, p. 170)</a:t>
            </a:r>
          </a:p>
          <a:p>
            <a:pPr lvl="1" eaLnBrk="1" hangingPunct="1">
              <a:spcBef>
                <a:spcPts val="400"/>
              </a:spcBef>
            </a:pPr>
            <a:endParaRPr lang="en-US" altLang="en-US" sz="2200" dirty="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971800"/>
            <a:ext cx="1584273"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14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8290</TotalTime>
  <Words>4475</Words>
  <Application>Microsoft Office PowerPoint</Application>
  <PresentationFormat>On-screen Show (4:3)</PresentationFormat>
  <Paragraphs>323</Paragraphs>
  <Slides>52</Slides>
  <Notes>16</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BM418-Theme1</vt:lpstr>
      <vt:lpstr>Personal Finance: Another Perspective</vt:lpstr>
      <vt:lpstr>Objectives</vt:lpstr>
      <vt:lpstr>A. Understand How to Bring Christ Into our Finances</vt:lpstr>
      <vt:lpstr>Bringing Christ into our Finances (continued)</vt:lpstr>
      <vt:lpstr>Bringing Christ Into our Finances  (continued)</vt:lpstr>
      <vt:lpstr>Bringing Christ Into our Finances (continued)</vt:lpstr>
      <vt:lpstr>Bringing Christ Into our Finances  (continued)</vt:lpstr>
      <vt:lpstr>B. A Look Back at our Learning Framework</vt:lpstr>
      <vt:lpstr>Learning Framework (continued)</vt:lpstr>
      <vt:lpstr>Learning Framework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A Look Back (continued)</vt:lpstr>
      <vt:lpstr>Three Word Summary for Class</vt:lpstr>
      <vt:lpstr>Summary</vt:lpstr>
      <vt:lpstr>C. Understand the Key Decisions in Life You Should Make</vt:lpstr>
      <vt:lpstr>Key Decisions (continued)</vt:lpstr>
      <vt:lpstr>1. Decide to Believe</vt:lpstr>
      <vt:lpstr>2.  Decide to Listen</vt:lpstr>
      <vt:lpstr>3.  Decide to Learn</vt:lpstr>
      <vt:lpstr>4.  Decide to Work</vt:lpstr>
      <vt:lpstr>5. Decide to Create and Achieve</vt:lpstr>
      <vt:lpstr> 6. Decide to Budget and Stay Out of Debt</vt:lpstr>
      <vt:lpstr>7. Decide to Protect Yourself</vt:lpstr>
      <vt:lpstr>  8. Decide to Save and Invest Wisely</vt:lpstr>
      <vt:lpstr>Invest Wisely: The Hourglass Top</vt:lpstr>
      <vt:lpstr>Invest Wisely: the Hourglass Bottom</vt:lpstr>
      <vt:lpstr>9.  Decide to Give</vt:lpstr>
      <vt:lpstr>10.  Decide to Decide</vt:lpstr>
      <vt:lpstr>Decide to Decide (continued)</vt:lpstr>
      <vt:lpstr>Decide to Decide (continued)</vt:lpstr>
      <vt:lpstr>Decide to Decide (continued)</vt:lpstr>
      <vt:lpstr>Decide to Decide (continued)</vt:lpstr>
      <vt:lpstr>Questions</vt:lpstr>
      <vt:lpstr>C.  Recommended Readings List  for Personal Finance</vt:lpstr>
      <vt:lpstr>Readings List (continued)</vt:lpstr>
      <vt:lpstr>Recommended Readings (continued)</vt:lpstr>
      <vt:lpstr>Recommended Readings (continued)</vt:lpstr>
      <vt:lpstr>Review of Objectives</vt:lpstr>
    </vt:vector>
  </TitlesOfParts>
  <Company>Brigham Young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Decide to Decide</dc:title>
  <dc:creator>Bryan Sudweeks</dc:creator>
  <cp:lastModifiedBy>Sudweeks Office</cp:lastModifiedBy>
  <cp:revision>315</cp:revision>
  <cp:lastPrinted>2020-04-11T18:51:08Z</cp:lastPrinted>
  <dcterms:created xsi:type="dcterms:W3CDTF">2002-01-31T15:20:22Z</dcterms:created>
  <dcterms:modified xsi:type="dcterms:W3CDTF">2020-04-14T23:34:20Z</dcterms:modified>
</cp:coreProperties>
</file>