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53"/>
  </p:notesMasterIdLst>
  <p:handoutMasterIdLst>
    <p:handoutMasterId r:id="rId54"/>
  </p:handoutMasterIdLst>
  <p:sldIdLst>
    <p:sldId id="302" r:id="rId2"/>
    <p:sldId id="259" r:id="rId3"/>
    <p:sldId id="405" r:id="rId4"/>
    <p:sldId id="424" r:id="rId5"/>
    <p:sldId id="413" r:id="rId6"/>
    <p:sldId id="377" r:id="rId7"/>
    <p:sldId id="421" r:id="rId8"/>
    <p:sldId id="354" r:id="rId9"/>
    <p:sldId id="356" r:id="rId10"/>
    <p:sldId id="358" r:id="rId11"/>
    <p:sldId id="361" r:id="rId12"/>
    <p:sldId id="363" r:id="rId13"/>
    <p:sldId id="398" r:id="rId14"/>
    <p:sldId id="399" r:id="rId15"/>
    <p:sldId id="400" r:id="rId16"/>
    <p:sldId id="401" r:id="rId17"/>
    <p:sldId id="402" r:id="rId18"/>
    <p:sldId id="456" r:id="rId19"/>
    <p:sldId id="455" r:id="rId20"/>
    <p:sldId id="480" r:id="rId21"/>
    <p:sldId id="457" r:id="rId22"/>
    <p:sldId id="458" r:id="rId23"/>
    <p:sldId id="459" r:id="rId24"/>
    <p:sldId id="460" r:id="rId25"/>
    <p:sldId id="461" r:id="rId26"/>
    <p:sldId id="384" r:id="rId27"/>
    <p:sldId id="476" r:id="rId28"/>
    <p:sldId id="477" r:id="rId29"/>
    <p:sldId id="385" r:id="rId30"/>
    <p:sldId id="386" r:id="rId31"/>
    <p:sldId id="387" r:id="rId32"/>
    <p:sldId id="388" r:id="rId33"/>
    <p:sldId id="462" r:id="rId34"/>
    <p:sldId id="463" r:id="rId35"/>
    <p:sldId id="389" r:id="rId36"/>
    <p:sldId id="390" r:id="rId37"/>
    <p:sldId id="391" r:id="rId38"/>
    <p:sldId id="393" r:id="rId39"/>
    <p:sldId id="394" r:id="rId40"/>
    <p:sldId id="479" r:id="rId41"/>
    <p:sldId id="464" r:id="rId42"/>
    <p:sldId id="465" r:id="rId43"/>
    <p:sldId id="467" r:id="rId44"/>
    <p:sldId id="469" r:id="rId45"/>
    <p:sldId id="471" r:id="rId46"/>
    <p:sldId id="472" r:id="rId47"/>
    <p:sldId id="473" r:id="rId48"/>
    <p:sldId id="478" r:id="rId49"/>
    <p:sldId id="474" r:id="rId50"/>
    <p:sldId id="364" r:id="rId51"/>
    <p:sldId id="349" r:id="rId52"/>
  </p:sldIdLst>
  <p:sldSz cx="9144000" cy="6858000" type="screen4x3"/>
  <p:notesSz cx="6858000" cy="9296400"/>
  <p:defaultTextStyle>
    <a:defPPr>
      <a:defRPr lang="en-US"/>
    </a:defPPr>
    <a:lvl1pPr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4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4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4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4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4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66CC"/>
    <a:srgbClr val="CCECFF"/>
    <a:srgbClr val="FF3300"/>
    <a:srgbClr val="A50021"/>
    <a:srgbClr val="CC3300"/>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055" autoAdjust="0"/>
    <p:restoredTop sz="86364" autoAdjust="0"/>
  </p:normalViewPr>
  <p:slideViewPr>
    <p:cSldViewPr>
      <p:cViewPr varScale="1">
        <p:scale>
          <a:sx n="50" d="100"/>
          <a:sy n="50" d="100"/>
        </p:scale>
        <p:origin x="1320" y="48"/>
      </p:cViewPr>
      <p:guideLst>
        <p:guide orient="horz" pos="2160"/>
        <p:guide pos="2880"/>
      </p:guideLst>
    </p:cSldViewPr>
  </p:slideViewPr>
  <p:outlineViewPr>
    <p:cViewPr>
      <p:scale>
        <a:sx n="33" d="100"/>
        <a:sy n="33" d="100"/>
      </p:scale>
      <p:origin x="0" y="25962"/>
    </p:cViewPr>
  </p:outlineViewPr>
  <p:notesTextViewPr>
    <p:cViewPr>
      <p:scale>
        <a:sx n="100" d="100"/>
        <a:sy n="100" d="100"/>
      </p:scale>
      <p:origin x="0" y="0"/>
    </p:cViewPr>
  </p:notesTextViewPr>
  <p:sorterViewPr>
    <p:cViewPr>
      <p:scale>
        <a:sx n="66" d="100"/>
        <a:sy n="66" d="100"/>
      </p:scale>
      <p:origin x="0" y="1122"/>
    </p:cViewPr>
  </p:sorterViewPr>
  <p:notesViewPr>
    <p:cSldViewPr>
      <p:cViewPr varScale="1">
        <p:scale>
          <a:sx n="76" d="100"/>
          <a:sy n="76" d="100"/>
        </p:scale>
        <p:origin x="-2004" y="-90"/>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1467575" y="233364"/>
            <a:ext cx="3922851" cy="465137"/>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ctr" eaLnBrk="1" hangingPunct="1">
              <a:defRPr sz="1300" b="0">
                <a:solidFill>
                  <a:schemeClr val="tx1"/>
                </a:solidFill>
              </a:defRPr>
            </a:lvl1pPr>
          </a:lstStyle>
          <a:p>
            <a:pPr>
              <a:defRPr/>
            </a:pPr>
            <a:r>
              <a:rPr lang="en-US"/>
              <a:t>Your Future 1: Learning to Give</a:t>
            </a:r>
          </a:p>
          <a:p>
            <a:pPr>
              <a:defRPr/>
            </a:pPr>
            <a:r>
              <a:rPr lang="en-US"/>
              <a:t>Personal Finance: Another Perspective</a:t>
            </a:r>
          </a:p>
        </p:txBody>
      </p:sp>
      <p:sp>
        <p:nvSpPr>
          <p:cNvPr id="77829" name="Rectangle 5"/>
          <p:cNvSpPr>
            <a:spLocks noGrp="1" noChangeArrowheads="1"/>
          </p:cNvSpPr>
          <p:nvPr>
            <p:ph type="sldNum" sz="quarter" idx="3"/>
          </p:nvPr>
        </p:nvSpPr>
        <p:spPr bwMode="auto">
          <a:xfrm>
            <a:off x="1944343" y="8597900"/>
            <a:ext cx="2969315" cy="465138"/>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ctr" eaLnBrk="1" hangingPunct="1">
              <a:defRPr sz="1300" b="0">
                <a:solidFill>
                  <a:schemeClr val="tx1"/>
                </a:solidFill>
              </a:defRPr>
            </a:lvl1pPr>
          </a:lstStyle>
          <a:p>
            <a:pPr>
              <a:defRPr/>
            </a:pPr>
            <a:fld id="{0A43CF20-14B5-4749-83CE-C3EBCFEAC8F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1" y="0"/>
            <a:ext cx="2972421"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l" eaLnBrk="1" hangingPunct="1">
              <a:defRPr sz="1300"/>
            </a:lvl1pPr>
          </a:lstStyle>
          <a:p>
            <a:pPr>
              <a:defRPr/>
            </a:pPr>
            <a:endParaRPr lang="en-US"/>
          </a:p>
        </p:txBody>
      </p:sp>
      <p:sp>
        <p:nvSpPr>
          <p:cNvPr id="88067" name="Rectangle 3"/>
          <p:cNvSpPr>
            <a:spLocks noGrp="1" noChangeArrowheads="1"/>
          </p:cNvSpPr>
          <p:nvPr>
            <p:ph type="dt" idx="1"/>
          </p:nvPr>
        </p:nvSpPr>
        <p:spPr bwMode="auto">
          <a:xfrm>
            <a:off x="3885579" y="0"/>
            <a:ext cx="2972421"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r" eaLnBrk="1" hangingPunct="1">
              <a:defRPr sz="1300"/>
            </a:lvl1pPr>
          </a:lstStyle>
          <a:p>
            <a:pPr>
              <a:defRPr/>
            </a:pPr>
            <a:endParaRPr lang="en-US"/>
          </a:p>
        </p:txBody>
      </p:sp>
      <p:sp>
        <p:nvSpPr>
          <p:cNvPr id="4100" name="Rectangle 4"/>
          <p:cNvSpPr>
            <a:spLocks noGrp="1" noRot="1" noChangeAspect="1" noChangeArrowheads="1" noTextEdit="1"/>
          </p:cNvSpPr>
          <p:nvPr>
            <p:ph type="sldImg" idx="2"/>
          </p:nvPr>
        </p:nvSpPr>
        <p:spPr bwMode="auto">
          <a:xfrm>
            <a:off x="11064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9" name="Rectangle 5"/>
          <p:cNvSpPr>
            <a:spLocks noGrp="1" noChangeArrowheads="1"/>
          </p:cNvSpPr>
          <p:nvPr>
            <p:ph type="body" sz="quarter" idx="3"/>
          </p:nvPr>
        </p:nvSpPr>
        <p:spPr bwMode="auto">
          <a:xfrm>
            <a:off x="913158" y="4416426"/>
            <a:ext cx="5031685" cy="4181475"/>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8070" name="Rectangle 6"/>
          <p:cNvSpPr>
            <a:spLocks noGrp="1" noChangeArrowheads="1"/>
          </p:cNvSpPr>
          <p:nvPr>
            <p:ph type="ftr" sz="quarter" idx="4"/>
          </p:nvPr>
        </p:nvSpPr>
        <p:spPr bwMode="auto">
          <a:xfrm>
            <a:off x="1" y="8832850"/>
            <a:ext cx="2972421"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l" eaLnBrk="1" hangingPunct="1">
              <a:defRPr sz="1300"/>
            </a:lvl1pPr>
          </a:lstStyle>
          <a:p>
            <a:pPr>
              <a:defRPr/>
            </a:pPr>
            <a:endParaRPr lang="en-US"/>
          </a:p>
        </p:txBody>
      </p:sp>
      <p:sp>
        <p:nvSpPr>
          <p:cNvPr id="88071" name="Rectangle 7"/>
          <p:cNvSpPr>
            <a:spLocks noGrp="1" noChangeArrowheads="1"/>
          </p:cNvSpPr>
          <p:nvPr>
            <p:ph type="sldNum" sz="quarter" idx="5"/>
          </p:nvPr>
        </p:nvSpPr>
        <p:spPr bwMode="auto">
          <a:xfrm>
            <a:off x="3885579" y="8832850"/>
            <a:ext cx="2972421"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r" eaLnBrk="1" hangingPunct="1">
              <a:defRPr sz="1300"/>
            </a:lvl1pPr>
          </a:lstStyle>
          <a:p>
            <a:pPr>
              <a:defRPr/>
            </a:pPr>
            <a:fld id="{3172E8F8-DDE8-450C-8B7A-4466DEB7DBA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172E8F8-DDE8-450C-8B7A-4466DEB7DBA4}" type="slidenum">
              <a:rPr lang="en-US" altLang="en-US" smtClean="0"/>
              <a:pPr>
                <a:defRPr/>
              </a:pPr>
              <a:t>1</a:t>
            </a:fld>
            <a:endParaRPr lang="en-US" altLang="en-US"/>
          </a:p>
        </p:txBody>
      </p:sp>
    </p:spTree>
    <p:extLst>
      <p:ext uri="{BB962C8B-B14F-4D97-AF65-F5344CB8AC3E}">
        <p14:creationId xmlns:p14="http://schemas.microsoft.com/office/powerpoint/2010/main" val="3662897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fld id="{A75BDC90-60E0-496C-988B-C6B987D180FB}" type="slidenum">
              <a:rPr lang="en-US" altLang="en-US" sz="1300" smtClean="0"/>
              <a:pPr/>
              <a:t>5</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Slide Number Placeholder 3"/>
          <p:cNvSpPr txBox="1">
            <a:spLocks noGrp="1"/>
          </p:cNvSpPr>
          <p:nvPr/>
        </p:nvSpPr>
        <p:spPr bwMode="auto">
          <a:xfrm>
            <a:off x="8267700" y="6172200"/>
            <a:ext cx="533400"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E8035647-D778-42DB-B67A-376A94C19778}" type="slidenum">
              <a:rPr lang="en-US" altLang="en-US" sz="1400" smtClean="0">
                <a:solidFill>
                  <a:schemeClr val="bg1"/>
                </a:solidFill>
              </a:rPr>
              <a:pPr algn="ctr" eaLnBrk="1" hangingPunct="1">
                <a:defRPr/>
              </a:pPr>
              <a:t>‹#›</a:t>
            </a:fld>
            <a:endParaRPr lang="en-US" altLang="en-US" sz="1400">
              <a:solidFill>
                <a:schemeClr val="bg1"/>
              </a:solidFill>
            </a:endParaRPr>
          </a:p>
        </p:txBody>
      </p:sp>
      <p:sp>
        <p:nvSpPr>
          <p:cNvPr id="10"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 name="TextBox 10"/>
          <p:cNvSpPr txBox="1"/>
          <p:nvPr/>
        </p:nvSpPr>
        <p:spPr>
          <a:xfrm>
            <a:off x="8153400" y="6248400"/>
            <a:ext cx="609600" cy="307975"/>
          </a:xfrm>
          <a:prstGeom prst="rect">
            <a:avLst/>
          </a:prstGeom>
          <a:noFill/>
        </p:spPr>
        <p:txBody>
          <a:bodyPr>
            <a:spAutoFit/>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9A2F9C0B-8BFE-4524-B4E9-C0CBFCE12E54}" type="slidenum">
              <a:rPr lang="en-US" altLang="en-US" sz="1400" b="0" smtClean="0"/>
              <a:pPr algn="ctr" eaLnBrk="1" hangingPunct="1">
                <a:defRPr/>
              </a:pPr>
              <a:t>‹#›</a:t>
            </a:fld>
            <a:endParaRPr lang="en-US" altLang="en-US" b="0"/>
          </a:p>
        </p:txBody>
      </p:sp>
      <p:sp>
        <p:nvSpPr>
          <p:cNvPr id="12"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3" name="Rectangle 9"/>
          <p:cNvSpPr>
            <a:spLocks noChangeArrowheads="1"/>
          </p:cNvSpPr>
          <p:nvPr userDrawn="1"/>
        </p:nvSpPr>
        <p:spPr bwMode="auto">
          <a:xfrm>
            <a:off x="0" y="0"/>
            <a:ext cx="9144000" cy="6858000"/>
          </a:xfrm>
          <a:prstGeom prst="rect">
            <a:avLst/>
          </a:prstGeom>
          <a:noFill/>
          <a:ln w="76200" cmpd="tri">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55823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100BB542-C647-434E-B0ED-3E613D1C946A}" type="slidenum">
              <a:rPr lang="en-US" altLang="en-US" sz="1400" smtClean="0">
                <a:solidFill>
                  <a:schemeClr val="tx1"/>
                </a:solidFill>
              </a:rPr>
              <a:pPr algn="ctr" eaLnBrk="1" hangingPunct="1">
                <a:defRPr/>
              </a:pPr>
              <a:t>‹#›</a:t>
            </a:fld>
            <a:endParaRPr lang="en-US" altLang="en-US" sz="1400">
              <a:solidFill>
                <a:schemeClr val="tx1"/>
              </a:solidFill>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8"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9" name="Rectangle 8"/>
          <p:cNvSpPr>
            <a:spLocks noChangeArrowheads="1"/>
          </p:cNvSpPr>
          <p:nvPr userDrawn="1"/>
        </p:nvSpPr>
        <p:spPr bwMode="auto">
          <a:xfrm>
            <a:off x="0" y="0"/>
            <a:ext cx="9144000" cy="6858000"/>
          </a:xfrm>
          <a:prstGeom prst="rect">
            <a:avLst/>
          </a:prstGeom>
          <a:noFill/>
          <a:ln w="76200" cmpd="tri">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1161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1161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800"/>
            </a:lvl1pPr>
          </a:lstStyle>
          <a:p>
            <a:r>
              <a:rPr lang="en-US"/>
              <a:t>Click to edit Master subtitle style</a:t>
            </a:r>
          </a:p>
        </p:txBody>
      </p:sp>
      <p:sp>
        <p:nvSpPr>
          <p:cNvPr id="10"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
        <p:nvSpPr>
          <p:cNvPr id="11" name="Rectangle 5"/>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p>
        </p:txBody>
      </p:sp>
    </p:spTree>
    <p:extLst>
      <p:ext uri="{BB962C8B-B14F-4D97-AF65-F5344CB8AC3E}">
        <p14:creationId xmlns:p14="http://schemas.microsoft.com/office/powerpoint/2010/main" val="2463834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240713" y="6172200"/>
            <a:ext cx="592137" cy="457200"/>
          </a:xfrm>
          <a:prstGeom prst="rect">
            <a:avLst/>
          </a:prstGeom>
          <a:noFill/>
          <a:ln w="9525">
            <a:noFill/>
            <a:miter lim="800000"/>
            <a:headEnd/>
            <a:tailEnd/>
          </a:ln>
        </p:spPr>
        <p:txBody>
          <a:bodyPr/>
          <a:lstStyle>
            <a:lvl1pPr>
              <a:defRPr sz="4400" b="1">
                <a:solidFill>
                  <a:schemeClr val="tx2"/>
                </a:solidFill>
                <a:latin typeface="Times New Roman" panose="02020603050405020304" pitchFamily="18" charset="0"/>
              </a:defRPr>
            </a:lvl1pPr>
            <a:lvl2pPr marL="742950" indent="-285750">
              <a:defRPr sz="4400" b="1">
                <a:solidFill>
                  <a:schemeClr val="tx2"/>
                </a:solidFill>
                <a:latin typeface="Times New Roman" panose="02020603050405020304" pitchFamily="18" charset="0"/>
              </a:defRPr>
            </a:lvl2pPr>
            <a:lvl3pPr marL="1143000" indent="-228600">
              <a:defRPr sz="4400" b="1">
                <a:solidFill>
                  <a:schemeClr val="tx2"/>
                </a:solidFill>
                <a:latin typeface="Times New Roman" panose="02020603050405020304" pitchFamily="18" charset="0"/>
              </a:defRPr>
            </a:lvl3pPr>
            <a:lvl4pPr marL="1600200" indent="-228600">
              <a:defRPr sz="4400" b="1">
                <a:solidFill>
                  <a:schemeClr val="tx2"/>
                </a:solidFill>
                <a:latin typeface="Times New Roman" panose="02020603050405020304" pitchFamily="18" charset="0"/>
              </a:defRPr>
            </a:lvl4pPr>
            <a:lvl5pPr marL="2057400" indent="-228600">
              <a:defRPr sz="44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4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4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4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400" b="1">
                <a:solidFill>
                  <a:schemeClr val="tx2"/>
                </a:solidFill>
                <a:latin typeface="Times New Roman" panose="02020603050405020304" pitchFamily="18" charset="0"/>
              </a:defRPr>
            </a:lvl9pPr>
          </a:lstStyle>
          <a:p>
            <a:pPr algn="ctr" eaLnBrk="1" hangingPunct="1">
              <a:defRPr/>
            </a:pPr>
            <a:fld id="{EF0A6371-BA44-4C2F-9CE9-21A6EAA40AB3}" type="slidenum">
              <a:rPr lang="en-US" altLang="en-US" sz="1400" b="0" smtClean="0">
                <a:solidFill>
                  <a:schemeClr val="tx1"/>
                </a:solidFill>
              </a:rPr>
              <a:pPr algn="ctr" eaLnBrk="1" hangingPunct="1">
                <a:defRPr/>
              </a:pPr>
              <a:t>‹#›</a:t>
            </a:fld>
            <a:endParaRPr lang="en-US" altLang="en-US" sz="1400" b="0">
              <a:solidFill>
                <a:schemeClr val="tx1"/>
              </a:solidFill>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3" name="Rectangle 7"/>
          <p:cNvSpPr>
            <a:spLocks noChangeArrowheads="1"/>
          </p:cNvSpPr>
          <p:nvPr/>
        </p:nvSpPr>
        <p:spPr bwMode="auto">
          <a:xfrm>
            <a:off x="0" y="0"/>
            <a:ext cx="9144000" cy="6858000"/>
          </a:xfrm>
          <a:prstGeom prst="rect">
            <a:avLst/>
          </a:prstGeom>
          <a:noFill/>
          <a:ln w="38100" cmpd="dbl">
            <a:solidFill>
              <a:srgbClr val="FFFFFF"/>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
        <p:nvSpPr>
          <p:cNvPr id="1034" name="Rectangle 9"/>
          <p:cNvSpPr>
            <a:spLocks noChangeArrowheads="1"/>
          </p:cNvSpPr>
          <p:nvPr userDrawn="1"/>
        </p:nvSpPr>
        <p:spPr bwMode="auto">
          <a:xfrm>
            <a:off x="0" y="0"/>
            <a:ext cx="9144000" cy="6858000"/>
          </a:xfrm>
          <a:prstGeom prst="rect">
            <a:avLst/>
          </a:prstGeom>
          <a:noFill/>
          <a:ln w="76200" cmpd="tri">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400" b="1">
                <a:solidFill>
                  <a:schemeClr val="tx2"/>
                </a:solidFill>
                <a:latin typeface="Times New Roman" pitchFamily="18" charset="0"/>
              </a:defRPr>
            </a:lvl1pPr>
            <a:lvl2pPr marL="742950" indent="-285750" eaLnBrk="0" hangingPunct="0">
              <a:defRPr sz="4400" b="1">
                <a:solidFill>
                  <a:schemeClr val="tx2"/>
                </a:solidFill>
                <a:latin typeface="Times New Roman" pitchFamily="18" charset="0"/>
              </a:defRPr>
            </a:lvl2pPr>
            <a:lvl3pPr marL="1143000" indent="-228600" eaLnBrk="0" hangingPunct="0">
              <a:defRPr sz="4400" b="1">
                <a:solidFill>
                  <a:schemeClr val="tx2"/>
                </a:solidFill>
                <a:latin typeface="Times New Roman" pitchFamily="18" charset="0"/>
              </a:defRPr>
            </a:lvl3pPr>
            <a:lvl4pPr marL="1600200" indent="-228600" eaLnBrk="0" hangingPunct="0">
              <a:defRPr sz="4400" b="1">
                <a:solidFill>
                  <a:schemeClr val="tx2"/>
                </a:solidFill>
                <a:latin typeface="Times New Roman" pitchFamily="18" charset="0"/>
              </a:defRPr>
            </a:lvl4pPr>
            <a:lvl5pPr marL="2057400" indent="-228600" eaLnBrk="0" hangingPunct="0">
              <a:defRPr sz="4400" b="1">
                <a:solidFill>
                  <a:schemeClr val="tx2"/>
                </a:solidFill>
                <a:latin typeface="Times New Roman" pitchFamily="18" charset="0"/>
              </a:defRPr>
            </a:lvl5pPr>
            <a:lvl6pPr marL="2514600" indent="-228600" algn="ctr" eaLnBrk="0" fontAlgn="base" hangingPunct="0">
              <a:spcBef>
                <a:spcPct val="0"/>
              </a:spcBef>
              <a:spcAft>
                <a:spcPct val="0"/>
              </a:spcAft>
              <a:defRPr sz="4400" b="1">
                <a:solidFill>
                  <a:schemeClr val="tx2"/>
                </a:solidFill>
                <a:latin typeface="Times New Roman" pitchFamily="18" charset="0"/>
              </a:defRPr>
            </a:lvl6pPr>
            <a:lvl7pPr marL="2971800" indent="-228600" algn="ctr" eaLnBrk="0" fontAlgn="base" hangingPunct="0">
              <a:spcBef>
                <a:spcPct val="0"/>
              </a:spcBef>
              <a:spcAft>
                <a:spcPct val="0"/>
              </a:spcAft>
              <a:defRPr sz="4400" b="1">
                <a:solidFill>
                  <a:schemeClr val="tx2"/>
                </a:solidFill>
                <a:latin typeface="Times New Roman" pitchFamily="18" charset="0"/>
              </a:defRPr>
            </a:lvl7pPr>
            <a:lvl8pPr marL="3429000" indent="-228600" algn="ctr" eaLnBrk="0" fontAlgn="base" hangingPunct="0">
              <a:spcBef>
                <a:spcPct val="0"/>
              </a:spcBef>
              <a:spcAft>
                <a:spcPct val="0"/>
              </a:spcAft>
              <a:defRPr sz="4400" b="1">
                <a:solidFill>
                  <a:schemeClr val="tx2"/>
                </a:solidFill>
                <a:latin typeface="Times New Roman" pitchFamily="18" charset="0"/>
              </a:defRPr>
            </a:lvl8pPr>
            <a:lvl9pPr marL="3886200" indent="-228600" algn="ctr" eaLnBrk="0" fontAlgn="base" hangingPunct="0">
              <a:spcBef>
                <a:spcPct val="0"/>
              </a:spcBef>
              <a:spcAft>
                <a:spcPct val="0"/>
              </a:spcAft>
              <a:defRPr sz="4400" b="1">
                <a:solidFill>
                  <a:schemeClr val="tx2"/>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dropbox.com/s/tuqbdi79wg5gjl8/Why%20Giving%20Matters%20-%20Brooks%20BYU%20Magazine%202009.pdf?dl=0"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obg9k2a8b33biph/TT01-14%20-%20PFP%20Giving%20Plan%20Template.docx?dl=0"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685800"/>
            <a:ext cx="7772400" cy="944563"/>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sz="2800"/>
              <a:t>Personal Finance: Another Perspective</a:t>
            </a:r>
          </a:p>
        </p:txBody>
      </p:sp>
      <p:sp>
        <p:nvSpPr>
          <p:cNvPr id="6147" name="Rectangle 3"/>
          <p:cNvSpPr>
            <a:spLocks noGrp="1" noChangeArrowheads="1"/>
          </p:cNvSpPr>
          <p:nvPr>
            <p:ph type="subTitle" idx="1"/>
          </p:nvPr>
        </p:nvSpPr>
        <p:spPr>
          <a:xfrm>
            <a:off x="1390650" y="2057400"/>
            <a:ext cx="6362700" cy="3733800"/>
          </a:xfrm>
        </p:spPr>
        <p:txBody>
          <a:bodyPr/>
          <a:lstStyle/>
          <a:p>
            <a:pPr eaLnBrk="1" hangingPunct="1"/>
            <a:endParaRPr lang="en-US" altLang="en-US" sz="4400" dirty="0"/>
          </a:p>
          <a:p>
            <a:pPr eaLnBrk="1" hangingPunct="1"/>
            <a:r>
              <a:rPr lang="en-US" altLang="en-US" sz="4400" dirty="0"/>
              <a:t>Your Future 1: </a:t>
            </a:r>
          </a:p>
          <a:p>
            <a:pPr eaLnBrk="1" hangingPunct="1"/>
            <a:r>
              <a:rPr lang="en-US" altLang="en-US" sz="4400" dirty="0"/>
              <a:t>Learning to Give</a:t>
            </a:r>
          </a:p>
          <a:p>
            <a:pPr eaLnBrk="1" hangingPunct="1"/>
            <a:endParaRPr lang="en-US" altLang="en-US" sz="2400" dirty="0"/>
          </a:p>
          <a:p>
            <a:pPr eaLnBrk="1" hangingPunct="1"/>
            <a:r>
              <a:rPr lang="en-US" altLang="en-US" sz="2400" dirty="0"/>
              <a:t>Updated 2020-03-26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53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685800"/>
            <a:ext cx="5715000" cy="429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Content Placeholder 1"/>
          <p:cNvPicPr>
            <a:picLocks noGrp="1" noChangeAspect="1"/>
          </p:cNvPicPr>
          <p:nvPr>
            <p:ph idx="1"/>
          </p:nvPr>
        </p:nvPicPr>
        <p:blipFill>
          <a:blip r:embed="rId3"/>
          <a:stretch>
            <a:fillRect/>
          </a:stretch>
        </p:blipFill>
        <p:spPr>
          <a:xfrm>
            <a:off x="3086101" y="2318282"/>
            <a:ext cx="5899163" cy="441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457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1660" y="685800"/>
            <a:ext cx="6457871" cy="5105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3"/>
          <a:stretch>
            <a:fillRect/>
          </a:stretch>
        </p:blipFill>
        <p:spPr>
          <a:xfrm>
            <a:off x="2663612" y="2286000"/>
            <a:ext cx="6328728" cy="43713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dirty="0" err="1"/>
              <a:t>Taz</a:t>
            </a:r>
            <a:r>
              <a:rPr lang="en-US" altLang="en-US" dirty="0"/>
              <a:t> Murray’s Candy Store</a:t>
            </a:r>
          </a:p>
        </p:txBody>
      </p:sp>
      <p:sp>
        <p:nvSpPr>
          <p:cNvPr id="197635" name="Rectangle 3"/>
          <p:cNvSpPr>
            <a:spLocks noGrp="1" noChangeArrowheads="1"/>
          </p:cNvSpPr>
          <p:nvPr>
            <p:ph idx="1"/>
          </p:nvPr>
        </p:nvSpPr>
        <p:spPr>
          <a:xfrm>
            <a:off x="914400" y="1600200"/>
            <a:ext cx="7286625" cy="4676775"/>
          </a:xfrm>
        </p:spPr>
        <p:txBody>
          <a:bodyPr/>
          <a:lstStyle/>
          <a:p>
            <a:pPr eaLnBrk="1" hangingPunct="1"/>
            <a:r>
              <a:rPr lang="en-US" altLang="en-US" dirty="0"/>
              <a:t>How is life is like </a:t>
            </a:r>
            <a:r>
              <a:rPr lang="en-US" altLang="en-US" dirty="0" err="1"/>
              <a:t>Taz’s</a:t>
            </a:r>
            <a:r>
              <a:rPr lang="en-US" altLang="en-US" dirty="0"/>
              <a:t> candy store?</a:t>
            </a:r>
          </a:p>
          <a:p>
            <a:pPr lvl="1" eaLnBrk="1" hangingPunct="1"/>
            <a:r>
              <a:rPr lang="en-US" altLang="en-US" dirty="0"/>
              <a:t>We all have our little bags of candy, the experiences we are to have while here on earth</a:t>
            </a:r>
          </a:p>
          <a:p>
            <a:pPr lvl="1" eaLnBrk="1" hangingPunct="1"/>
            <a:r>
              <a:rPr lang="en-US" altLang="en-US" dirty="0"/>
              <a:t>We have been given instructions as to what is good and bad—we have agency and can choose</a:t>
            </a:r>
          </a:p>
          <a:p>
            <a:pPr lvl="2" eaLnBrk="1" hangingPunct="1"/>
            <a:r>
              <a:rPr lang="en-US" altLang="en-US" dirty="0"/>
              <a:t>If we choose wisely, we can enjoy the good</a:t>
            </a:r>
          </a:p>
          <a:p>
            <a:pPr lvl="2" eaLnBrk="1" hangingPunct="1"/>
            <a:r>
              <a:rPr lang="en-US" altLang="en-US" dirty="0"/>
              <a:t>If we do not, we lose blessings and happiness, and suffer the consequences of our choices</a:t>
            </a:r>
          </a:p>
          <a:p>
            <a:pPr lvl="1" eaLnBrk="1" hangingPunct="1"/>
            <a:r>
              <a:rPr lang="en-US" altLang="en-US" dirty="0"/>
              <a:t>And interestingly, the more we share, the greater will be our joy later 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7635">
                                            <p:txEl>
                                              <p:pRg st="0" end="0"/>
                                            </p:txEl>
                                          </p:spTgt>
                                        </p:tgtEl>
                                        <p:attrNameLst>
                                          <p:attrName>style.visibility</p:attrName>
                                        </p:attrNameLst>
                                      </p:cBhvr>
                                      <p:to>
                                        <p:strVal val="visible"/>
                                      </p:to>
                                    </p:set>
                                    <p:anim calcmode="lin" valueType="num">
                                      <p:cBhvr additive="base">
                                        <p:cTn id="7" dur="500" fill="hold"/>
                                        <p:tgtEl>
                                          <p:spTgt spid="197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76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7635">
                                            <p:txEl>
                                              <p:pRg st="1" end="1"/>
                                            </p:txEl>
                                          </p:spTgt>
                                        </p:tgtEl>
                                        <p:attrNameLst>
                                          <p:attrName>style.visibility</p:attrName>
                                        </p:attrNameLst>
                                      </p:cBhvr>
                                      <p:to>
                                        <p:strVal val="visible"/>
                                      </p:to>
                                    </p:set>
                                    <p:anim calcmode="lin" valueType="num">
                                      <p:cBhvr additive="base">
                                        <p:cTn id="13" dur="500" fill="hold"/>
                                        <p:tgtEl>
                                          <p:spTgt spid="1976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76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7635">
                                            <p:txEl>
                                              <p:pRg st="2" end="2"/>
                                            </p:txEl>
                                          </p:spTgt>
                                        </p:tgtEl>
                                        <p:attrNameLst>
                                          <p:attrName>style.visibility</p:attrName>
                                        </p:attrNameLst>
                                      </p:cBhvr>
                                      <p:to>
                                        <p:strVal val="visible"/>
                                      </p:to>
                                    </p:set>
                                    <p:anim calcmode="lin" valueType="num">
                                      <p:cBhvr additive="base">
                                        <p:cTn id="17" dur="300" fill="hold"/>
                                        <p:tgtEl>
                                          <p:spTgt spid="197635">
                                            <p:txEl>
                                              <p:pRg st="2" end="2"/>
                                            </p:txEl>
                                          </p:spTgt>
                                        </p:tgtEl>
                                        <p:attrNameLst>
                                          <p:attrName>ppt_x</p:attrName>
                                        </p:attrNameLst>
                                      </p:cBhvr>
                                      <p:tavLst>
                                        <p:tav tm="0">
                                          <p:val>
                                            <p:strVal val="0-#ppt_w/2"/>
                                          </p:val>
                                        </p:tav>
                                        <p:tav tm="100000">
                                          <p:val>
                                            <p:strVal val="#ppt_x"/>
                                          </p:val>
                                        </p:tav>
                                      </p:tavLst>
                                    </p:anim>
                                    <p:anim calcmode="lin" valueType="num">
                                      <p:cBhvr additive="base">
                                        <p:cTn id="18" dur="300" fill="hold"/>
                                        <p:tgtEl>
                                          <p:spTgt spid="1976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7635">
                                            <p:txEl>
                                              <p:pRg st="3" end="3"/>
                                            </p:txEl>
                                          </p:spTgt>
                                        </p:tgtEl>
                                        <p:attrNameLst>
                                          <p:attrName>style.visibility</p:attrName>
                                        </p:attrNameLst>
                                      </p:cBhvr>
                                      <p:to>
                                        <p:strVal val="visible"/>
                                      </p:to>
                                    </p:set>
                                    <p:anim calcmode="lin" valueType="num">
                                      <p:cBhvr additive="base">
                                        <p:cTn id="21" dur="500" fill="hold"/>
                                        <p:tgtEl>
                                          <p:spTgt spid="1976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76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7635">
                                            <p:txEl>
                                              <p:pRg st="4" end="4"/>
                                            </p:txEl>
                                          </p:spTgt>
                                        </p:tgtEl>
                                        <p:attrNameLst>
                                          <p:attrName>style.visibility</p:attrName>
                                        </p:attrNameLst>
                                      </p:cBhvr>
                                      <p:to>
                                        <p:strVal val="visible"/>
                                      </p:to>
                                    </p:set>
                                    <p:anim calcmode="lin" valueType="num">
                                      <p:cBhvr additive="base">
                                        <p:cTn id="25" dur="500" fill="hold"/>
                                        <p:tgtEl>
                                          <p:spTgt spid="1976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763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7635">
                                            <p:txEl>
                                              <p:pRg st="5" end="5"/>
                                            </p:txEl>
                                          </p:spTgt>
                                        </p:tgtEl>
                                        <p:attrNameLst>
                                          <p:attrName>style.visibility</p:attrName>
                                        </p:attrNameLst>
                                      </p:cBhvr>
                                      <p:to>
                                        <p:strVal val="visible"/>
                                      </p:to>
                                    </p:set>
                                    <p:anim calcmode="lin" valueType="num">
                                      <p:cBhvr additive="base">
                                        <p:cTn id="29" dur="500" fill="hold"/>
                                        <p:tgtEl>
                                          <p:spTgt spid="19763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763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uiExpand="1"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Title 1"/>
          <p:cNvSpPr>
            <a:spLocks noGrp="1"/>
          </p:cNvSpPr>
          <p:nvPr>
            <p:ph type="title"/>
          </p:nvPr>
        </p:nvSpPr>
        <p:spPr>
          <a:xfrm>
            <a:off x="608012" y="685800"/>
            <a:ext cx="8535987" cy="914400"/>
          </a:xfrm>
        </p:spPr>
        <p:txBody>
          <a:bodyPr/>
          <a:lstStyle/>
          <a:p>
            <a:pPr eaLnBrk="1" hangingPunct="1"/>
            <a:r>
              <a:rPr lang="en-US" altLang="en-US" dirty="0"/>
              <a:t>Myths and Realities of Giving</a:t>
            </a:r>
          </a:p>
        </p:txBody>
      </p:sp>
      <p:sp>
        <p:nvSpPr>
          <p:cNvPr id="20483" name="Content Placeholder 2"/>
          <p:cNvSpPr>
            <a:spLocks noGrp="1"/>
          </p:cNvSpPr>
          <p:nvPr>
            <p:ph idx="1"/>
          </p:nvPr>
        </p:nvSpPr>
        <p:spPr>
          <a:xfrm>
            <a:off x="914400" y="1600200"/>
            <a:ext cx="7286625" cy="5000625"/>
          </a:xfrm>
        </p:spPr>
        <p:txBody>
          <a:bodyPr/>
          <a:lstStyle/>
          <a:p>
            <a:pPr eaLnBrk="1" hangingPunct="1"/>
            <a:r>
              <a:rPr lang="en-US" altLang="en-US" dirty="0"/>
              <a:t>Myth 1. Giving makes us poorer</a:t>
            </a:r>
          </a:p>
          <a:p>
            <a:pPr lvl="1" eaLnBrk="1" hangingPunct="1"/>
            <a:r>
              <a:rPr lang="en-US" altLang="en-US" dirty="0"/>
              <a:t>While in giving we have less financially, but we are really richer in the long term</a:t>
            </a:r>
          </a:p>
          <a:p>
            <a:pPr lvl="2" eaLnBrk="1" hangingPunct="1"/>
            <a:r>
              <a:rPr lang="en-US" altLang="en-US" i="1" dirty="0"/>
              <a:t>Givers are happier</a:t>
            </a:r>
            <a:r>
              <a:rPr lang="en-US" altLang="en-US" dirty="0"/>
              <a:t>.  Research has shown that happy people make more money, have better marriages, and contribute more to society  </a:t>
            </a:r>
          </a:p>
          <a:p>
            <a:pPr lvl="2" eaLnBrk="1" hangingPunct="1"/>
            <a:r>
              <a:rPr lang="en-US" altLang="en-US" i="1" dirty="0"/>
              <a:t>Givers are healthier</a:t>
            </a:r>
            <a:r>
              <a:rPr lang="en-US" altLang="en-US" dirty="0"/>
              <a:t>.  Research has shown that when people are happier, they put less stress on their bodies and live longer</a:t>
            </a:r>
          </a:p>
          <a:p>
            <a:pPr lvl="2" eaLnBrk="1" hangingPunct="1"/>
            <a:r>
              <a:rPr lang="en-US" altLang="en-US" i="1" dirty="0"/>
              <a:t>Givers are leaders</a:t>
            </a:r>
            <a:r>
              <a:rPr lang="en-US" altLang="en-US" dirty="0"/>
              <a:t>.  Research has shown that those who give are perceived to be leaders by those who observe.  We are all leaders!</a:t>
            </a:r>
          </a:p>
          <a:p>
            <a:pPr lvl="2" eaLnBrk="1" hangingPunct="1"/>
            <a:r>
              <a:rPr lang="en-US" altLang="en-US" sz="1400" dirty="0"/>
              <a:t>(Arthur C. Brooks, “</a:t>
            </a:r>
            <a:r>
              <a:rPr lang="en-US" altLang="en-US" sz="1400" dirty="0">
                <a:hlinkClick r:id="rId2"/>
              </a:rPr>
              <a:t>Why giving Matters</a:t>
            </a:r>
            <a:r>
              <a:rPr lang="en-US" altLang="en-US" sz="1400" dirty="0"/>
              <a:t>, </a:t>
            </a:r>
            <a:r>
              <a:rPr lang="en-US" altLang="en-US" sz="1400" i="1" dirty="0"/>
              <a:t>BYU Magazine</a:t>
            </a:r>
            <a:r>
              <a:rPr lang="en-US" altLang="en-US" sz="1400" dirty="0"/>
              <a:t>, Summer 2009, p. 25-28)</a:t>
            </a:r>
          </a:p>
        </p:txBody>
      </p:sp>
      <p:pic>
        <p:nvPicPr>
          <p:cNvPr id="2" name="Picture 1"/>
          <p:cNvPicPr>
            <a:picLocks noChangeAspect="1"/>
          </p:cNvPicPr>
          <p:nvPr/>
        </p:nvPicPr>
        <p:blipFill>
          <a:blip r:embed="rId3"/>
          <a:stretch>
            <a:fillRect/>
          </a:stretch>
        </p:blipFill>
        <p:spPr>
          <a:xfrm>
            <a:off x="304800" y="2895600"/>
            <a:ext cx="1450974" cy="35725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ox(in)">
                                      <p:cBhvr>
                                        <p:cTn id="7" dur="5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box(in)">
                                      <p:cBhvr>
                                        <p:cTn id="12" dur="500"/>
                                        <p:tgtEl>
                                          <p:spTgt spid="2048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box(in)">
                                      <p:cBhvr>
                                        <p:cTn id="15" dur="500"/>
                                        <p:tgtEl>
                                          <p:spTgt spid="2048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0483">
                                            <p:txEl>
                                              <p:pRg st="3" end="3"/>
                                            </p:txEl>
                                          </p:spTgt>
                                        </p:tgtEl>
                                        <p:attrNameLst>
                                          <p:attrName>style.visibility</p:attrName>
                                        </p:attrNameLst>
                                      </p:cBhvr>
                                      <p:to>
                                        <p:strVal val="visible"/>
                                      </p:to>
                                    </p:set>
                                    <p:animEffect transition="in" filter="box(in)">
                                      <p:cBhvr>
                                        <p:cTn id="18" dur="500"/>
                                        <p:tgtEl>
                                          <p:spTgt spid="20483">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0483">
                                            <p:txEl>
                                              <p:pRg st="4" end="4"/>
                                            </p:txEl>
                                          </p:spTgt>
                                        </p:tgtEl>
                                        <p:attrNameLst>
                                          <p:attrName>style.visibility</p:attrName>
                                        </p:attrNameLst>
                                      </p:cBhvr>
                                      <p:to>
                                        <p:strVal val="visible"/>
                                      </p:to>
                                    </p:set>
                                    <p:animEffect transition="in" filter="box(in)">
                                      <p:cBhvr>
                                        <p:cTn id="21" dur="500"/>
                                        <p:tgtEl>
                                          <p:spTgt spid="20483">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0483">
                                            <p:txEl>
                                              <p:pRg st="5" end="5"/>
                                            </p:txEl>
                                          </p:spTgt>
                                        </p:tgtEl>
                                        <p:attrNameLst>
                                          <p:attrName>style.visibility</p:attrName>
                                        </p:attrNameLst>
                                      </p:cBhvr>
                                      <p:to>
                                        <p:strVal val="visible"/>
                                      </p:to>
                                    </p:set>
                                    <p:animEffect transition="in" filter="box(in)">
                                      <p:cBhvr>
                                        <p:cTn id="24" dur="500"/>
                                        <p:tgtEl>
                                          <p:spTgt spid="20483">
                                            <p:txEl>
                                              <p:pRg st="5" end="5"/>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bldLvl="2"/>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dirty="0"/>
              <a:t>Myths and Realities</a:t>
            </a:r>
            <a:r>
              <a:rPr lang="en-US" altLang="en-US" sz="2400" dirty="0"/>
              <a:t> (continued)</a:t>
            </a:r>
            <a:endParaRPr lang="en-US" altLang="en-US" dirty="0"/>
          </a:p>
        </p:txBody>
      </p:sp>
      <p:sp>
        <p:nvSpPr>
          <p:cNvPr id="21507" name="Content Placeholder 2"/>
          <p:cNvSpPr>
            <a:spLocks noGrp="1"/>
          </p:cNvSpPr>
          <p:nvPr>
            <p:ph idx="1"/>
          </p:nvPr>
        </p:nvSpPr>
        <p:spPr>
          <a:xfrm>
            <a:off x="928688" y="1608138"/>
            <a:ext cx="7286625" cy="4419600"/>
          </a:xfrm>
        </p:spPr>
        <p:txBody>
          <a:bodyPr/>
          <a:lstStyle/>
          <a:p>
            <a:pPr eaLnBrk="1" hangingPunct="1"/>
            <a:r>
              <a:rPr lang="en-US" altLang="en-US" dirty="0"/>
              <a:t>Myth 2.  People are naturally selfish</a:t>
            </a:r>
          </a:p>
          <a:p>
            <a:pPr lvl="1" eaLnBrk="1" hangingPunct="1"/>
            <a:r>
              <a:rPr lang="en-US" altLang="en-US" dirty="0"/>
              <a:t>People are selfish yes, but not naturally selfish.  People are unnaturally selfish—we learn selfishness</a:t>
            </a:r>
          </a:p>
          <a:p>
            <a:pPr lvl="2" eaLnBrk="1" hangingPunct="1"/>
            <a:r>
              <a:rPr lang="en-US" altLang="en-US" dirty="0"/>
              <a:t>Research as shown that when we are at our best selves, in equilibrium, where we are supposed to be cognitively, neuro-chemically, and spiritually, we are a giving people </a:t>
            </a:r>
            <a:r>
              <a:rPr lang="en-US" altLang="en-US" sz="1800" dirty="0"/>
              <a:t>(Ibid.)</a:t>
            </a:r>
            <a:endParaRPr lang="en-US" altLang="en-US" dirty="0"/>
          </a:p>
          <a:p>
            <a:pPr eaLnBrk="1" hangingPunct="1"/>
            <a:endParaRPr lang="en-US" altLang="en-US" dirty="0"/>
          </a:p>
        </p:txBody>
      </p:sp>
      <p:pic>
        <p:nvPicPr>
          <p:cNvPr id="2" name="Picture 1"/>
          <p:cNvPicPr>
            <a:picLocks noChangeAspect="1"/>
          </p:cNvPicPr>
          <p:nvPr/>
        </p:nvPicPr>
        <p:blipFill>
          <a:blip r:embed="rId2"/>
          <a:stretch>
            <a:fillRect/>
          </a:stretch>
        </p:blipFill>
        <p:spPr>
          <a:xfrm>
            <a:off x="228600" y="4419600"/>
            <a:ext cx="3176291" cy="22496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ox(in)">
                                      <p:cBhvr>
                                        <p:cTn id="7" dur="5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ox(in)">
                                      <p:cBhvr>
                                        <p:cTn id="12" dur="500"/>
                                        <p:tgtEl>
                                          <p:spTgt spid="2150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animEffect transition="in" filter="box(in)">
                                      <p:cBhvr>
                                        <p:cTn id="15" dur="500"/>
                                        <p:tgtEl>
                                          <p:spTgt spid="21507">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bldLvl="2"/>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dirty="0"/>
              <a:t>Myths and Realities</a:t>
            </a:r>
            <a:r>
              <a:rPr lang="en-US" altLang="en-US" sz="2400" dirty="0"/>
              <a:t> (continued)</a:t>
            </a:r>
            <a:endParaRPr lang="en-US" altLang="en-US" dirty="0"/>
          </a:p>
        </p:txBody>
      </p:sp>
      <p:sp>
        <p:nvSpPr>
          <p:cNvPr id="22531" name="Content Placeholder 2"/>
          <p:cNvSpPr>
            <a:spLocks noGrp="1"/>
          </p:cNvSpPr>
          <p:nvPr>
            <p:ph idx="1"/>
          </p:nvPr>
        </p:nvSpPr>
        <p:spPr>
          <a:xfrm>
            <a:off x="1066800" y="1600200"/>
            <a:ext cx="7286625" cy="4114800"/>
          </a:xfrm>
        </p:spPr>
        <p:txBody>
          <a:bodyPr/>
          <a:lstStyle/>
          <a:p>
            <a:pPr eaLnBrk="1" hangingPunct="1"/>
            <a:r>
              <a:rPr lang="en-US" altLang="en-US" dirty="0"/>
              <a:t>Myth 3.  Giving is a luxury</a:t>
            </a:r>
          </a:p>
          <a:p>
            <a:pPr lvl="1" eaLnBrk="1" hangingPunct="1"/>
            <a:r>
              <a:rPr lang="en-US" altLang="en-US" dirty="0"/>
              <a:t>Giving is not a luxury--it is a necessity.  It is interesting that the Lord requires the critical first 10%, not the last 10% </a:t>
            </a:r>
          </a:p>
          <a:p>
            <a:pPr lvl="2" eaLnBrk="1" hangingPunct="1"/>
            <a:r>
              <a:rPr lang="en-US" altLang="en-US" dirty="0"/>
              <a:t>And this is not just from a spiritual point of view either</a:t>
            </a:r>
          </a:p>
          <a:p>
            <a:pPr lvl="1" eaLnBrk="1" hangingPunct="1"/>
            <a:r>
              <a:rPr lang="en-US" altLang="en-US" dirty="0"/>
              <a:t>And if we want to do better and to be better, we must learn to give</a:t>
            </a:r>
          </a:p>
        </p:txBody>
      </p:sp>
      <p:pic>
        <p:nvPicPr>
          <p:cNvPr id="2" name="Picture 1"/>
          <p:cNvPicPr>
            <a:picLocks noChangeAspect="1"/>
          </p:cNvPicPr>
          <p:nvPr/>
        </p:nvPicPr>
        <p:blipFill>
          <a:blip r:embed="rId2"/>
          <a:stretch>
            <a:fillRect/>
          </a:stretch>
        </p:blipFill>
        <p:spPr>
          <a:xfrm>
            <a:off x="5638800" y="4745652"/>
            <a:ext cx="3401863" cy="19386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ox(in)">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box(in)">
                                      <p:cBhvr>
                                        <p:cTn id="12" dur="500"/>
                                        <p:tgtEl>
                                          <p:spTgt spid="2253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animEffect transition="in" filter="box(in)">
                                      <p:cBhvr>
                                        <p:cTn id="15" dur="500"/>
                                        <p:tgtEl>
                                          <p:spTgt spid="2253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2531">
                                            <p:txEl>
                                              <p:pRg st="3" end="3"/>
                                            </p:txEl>
                                          </p:spTgt>
                                        </p:tgtEl>
                                        <p:attrNameLst>
                                          <p:attrName>style.visibility</p:attrName>
                                        </p:attrNameLst>
                                      </p:cBhvr>
                                      <p:to>
                                        <p:strVal val="visible"/>
                                      </p:to>
                                    </p:set>
                                    <p:animEffect transition="in" filter="box(in)">
                                      <p:cBhvr>
                                        <p:cTn id="18" dur="500"/>
                                        <p:tgtEl>
                                          <p:spTgt spid="22531">
                                            <p:txEl>
                                              <p:pRg st="3" end="3"/>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bldLvl="2"/>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dirty="0"/>
              <a:t>Myths and Realities </a:t>
            </a:r>
            <a:r>
              <a:rPr lang="en-US" altLang="en-US" sz="2400" dirty="0"/>
              <a:t>(continued)</a:t>
            </a:r>
            <a:endParaRPr lang="en-US" altLang="en-US" dirty="0"/>
          </a:p>
        </p:txBody>
      </p:sp>
      <p:sp>
        <p:nvSpPr>
          <p:cNvPr id="23555" name="Content Placeholder 2"/>
          <p:cNvSpPr>
            <a:spLocks noGrp="1"/>
          </p:cNvSpPr>
          <p:nvPr>
            <p:ph idx="1"/>
          </p:nvPr>
        </p:nvSpPr>
        <p:spPr>
          <a:xfrm>
            <a:off x="928688" y="1608138"/>
            <a:ext cx="7286625" cy="4419600"/>
          </a:xfrm>
        </p:spPr>
        <p:txBody>
          <a:bodyPr/>
          <a:lstStyle/>
          <a:p>
            <a:pPr eaLnBrk="1" hangingPunct="1"/>
            <a:r>
              <a:rPr lang="en-US" altLang="en-US" dirty="0"/>
              <a:t>Myth 4.  If the government would do its job correctly, we would not need to give</a:t>
            </a:r>
          </a:p>
          <a:p>
            <a:pPr lvl="1" eaLnBrk="1" hangingPunct="1"/>
            <a:r>
              <a:rPr lang="en-US" altLang="en-US" dirty="0"/>
              <a:t>The day the government does all the giving in this country is the day we become poorer, unhappier, and unhealthier  </a:t>
            </a:r>
            <a:r>
              <a:rPr lang="en-US" altLang="en-US" sz="1800" dirty="0"/>
              <a:t>(Ibid.)</a:t>
            </a:r>
            <a:endParaRPr lang="en-US" altLang="en-US" dirty="0"/>
          </a:p>
          <a:p>
            <a:pPr lvl="2" eaLnBrk="1" hangingPunct="1"/>
            <a:r>
              <a:rPr lang="en-US" altLang="en-US" dirty="0"/>
              <a:t>We must continue to take our place as givers and support the communities and people who need what we can give</a:t>
            </a:r>
          </a:p>
          <a:p>
            <a:pPr eaLnBrk="1" hangingPunct="1"/>
            <a:endParaRPr lang="en-US" altLang="en-US" dirty="0"/>
          </a:p>
          <a:p>
            <a:pPr eaLnBrk="1" hangingPunct="1"/>
            <a:endParaRPr lang="en-US" altLang="en-US" dirty="0"/>
          </a:p>
          <a:p>
            <a:pPr lvl="3"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ox(in)">
                                      <p:cBhvr>
                                        <p:cTn id="7" dur="5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box(in)">
                                      <p:cBhvr>
                                        <p:cTn id="12" dur="500"/>
                                        <p:tgtEl>
                                          <p:spTgt spid="2355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Effect transition="in" filter="box(in)">
                                      <p:cBhvr>
                                        <p:cTn id="15" dur="5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dirty="0"/>
              <a:t>Myths and Realities</a:t>
            </a:r>
            <a:r>
              <a:rPr lang="en-US" altLang="en-US" sz="2400" dirty="0"/>
              <a:t> (continued)</a:t>
            </a:r>
            <a:endParaRPr lang="en-US" altLang="en-US" dirty="0"/>
          </a:p>
        </p:txBody>
      </p:sp>
      <p:sp>
        <p:nvSpPr>
          <p:cNvPr id="24579" name="Content Placeholder 2"/>
          <p:cNvSpPr>
            <a:spLocks noGrp="1"/>
          </p:cNvSpPr>
          <p:nvPr>
            <p:ph idx="1"/>
          </p:nvPr>
        </p:nvSpPr>
        <p:spPr>
          <a:xfrm>
            <a:off x="914400" y="1600200"/>
            <a:ext cx="7286625" cy="4924425"/>
          </a:xfrm>
        </p:spPr>
        <p:txBody>
          <a:bodyPr/>
          <a:lstStyle/>
          <a:p>
            <a:pPr eaLnBrk="1" hangingPunct="1"/>
            <a:r>
              <a:rPr lang="en-US" altLang="en-US" dirty="0"/>
              <a:t>Myth 5.  You must have money to give</a:t>
            </a:r>
          </a:p>
          <a:p>
            <a:pPr lvl="1" eaLnBrk="1" hangingPunct="1"/>
            <a:r>
              <a:rPr lang="en-US" altLang="en-US" dirty="0"/>
              <a:t>Giving doesn’t depend on the checkbook, but on the heart</a:t>
            </a:r>
          </a:p>
          <a:p>
            <a:pPr lvl="2" eaLnBrk="1" hangingPunct="1"/>
            <a:r>
              <a:rPr lang="en-US" altLang="en-US" dirty="0"/>
              <a:t>What you do is more important than what you have</a:t>
            </a:r>
          </a:p>
          <a:p>
            <a:pPr lvl="3" eaLnBrk="1" hangingPunct="1"/>
            <a:r>
              <a:rPr lang="en-US" altLang="en-US" dirty="0"/>
              <a:t>I believe that if you don’t give when you are poor, you will not give when you are rich</a:t>
            </a:r>
          </a:p>
        </p:txBody>
      </p:sp>
      <p:pic>
        <p:nvPicPr>
          <p:cNvPr id="2" name="Picture 1"/>
          <p:cNvPicPr>
            <a:picLocks noChangeAspect="1"/>
          </p:cNvPicPr>
          <p:nvPr/>
        </p:nvPicPr>
        <p:blipFill>
          <a:blip r:embed="rId2"/>
          <a:stretch>
            <a:fillRect/>
          </a:stretch>
        </p:blipFill>
        <p:spPr>
          <a:xfrm>
            <a:off x="3048000" y="4800600"/>
            <a:ext cx="3072650" cy="19325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in)">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ox(in)">
                                      <p:cBhvr>
                                        <p:cTn id="12" dur="500"/>
                                        <p:tgtEl>
                                          <p:spTgt spid="245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ox(in)">
                                      <p:cBhvr>
                                        <p:cTn id="15" dur="500"/>
                                        <p:tgtEl>
                                          <p:spTgt spid="2457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box(in)">
                                      <p:cBhvr>
                                        <p:cTn id="18" dur="500"/>
                                        <p:tgtEl>
                                          <p:spTgt spid="24579">
                                            <p:txEl>
                                              <p:pRg st="3" end="3"/>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30175" y="698500"/>
            <a:ext cx="9404350" cy="944563"/>
          </a:xfrm>
        </p:spPr>
        <p:txBody>
          <a:bodyPr/>
          <a:lstStyle/>
          <a:p>
            <a:pPr marL="762000" indent="-762000" eaLnBrk="1" hangingPunct="1"/>
            <a:r>
              <a:rPr lang="en-US" altLang="en-US" dirty="0"/>
              <a:t>Myths and Realities </a:t>
            </a:r>
            <a:r>
              <a:rPr lang="en-US" altLang="en-US" sz="2400" dirty="0"/>
              <a:t>(continued)</a:t>
            </a:r>
            <a:endParaRPr lang="en-US" altLang="en-US" dirty="0"/>
          </a:p>
        </p:txBody>
      </p:sp>
      <p:sp>
        <p:nvSpPr>
          <p:cNvPr id="43011" name="Rectangle 3"/>
          <p:cNvSpPr>
            <a:spLocks noGrp="1" noChangeArrowheads="1"/>
          </p:cNvSpPr>
          <p:nvPr>
            <p:ph idx="1"/>
          </p:nvPr>
        </p:nvSpPr>
        <p:spPr>
          <a:xfrm>
            <a:off x="914400" y="1600200"/>
            <a:ext cx="7315200" cy="4648200"/>
          </a:xfrm>
        </p:spPr>
        <p:txBody>
          <a:bodyPr/>
          <a:lstStyle/>
          <a:p>
            <a:pPr marL="609600" indent="-609600" eaLnBrk="1" hangingPunct="1">
              <a:buFontTx/>
              <a:buNone/>
            </a:pPr>
            <a:r>
              <a:rPr lang="en-US" altLang="en-US" dirty="0"/>
              <a:t>Reality 1.  We have been commanded to give</a:t>
            </a:r>
          </a:p>
          <a:p>
            <a:pPr marL="914400" lvl="1" indent="-457200" eaLnBrk="1" hangingPunct="1"/>
            <a:r>
              <a:rPr lang="en-US" altLang="en-US" dirty="0"/>
              <a:t>The prophet Jacob taught: </a:t>
            </a:r>
          </a:p>
          <a:p>
            <a:pPr marL="1371600" lvl="2" indent="-457200" eaLnBrk="1" hangingPunct="1"/>
            <a:r>
              <a:rPr lang="en-US" altLang="en-US" dirty="0"/>
              <a:t>“Think of your brethren like unto yourselves, and be familiar with all and free with your substance” (Jacob 2:17).</a:t>
            </a:r>
          </a:p>
        </p:txBody>
      </p:sp>
      <p:pic>
        <p:nvPicPr>
          <p:cNvPr id="2" name="Picture 1"/>
          <p:cNvPicPr>
            <a:picLocks noChangeAspect="1"/>
          </p:cNvPicPr>
          <p:nvPr/>
        </p:nvPicPr>
        <p:blipFill>
          <a:blip r:embed="rId2"/>
          <a:stretch>
            <a:fillRect/>
          </a:stretch>
        </p:blipFill>
        <p:spPr>
          <a:xfrm>
            <a:off x="2743200" y="4257675"/>
            <a:ext cx="3865203" cy="1990725"/>
          </a:xfrm>
          <a:prstGeom prst="rect">
            <a:avLst/>
          </a:prstGeom>
        </p:spPr>
      </p:pic>
    </p:spTree>
    <p:extLst>
      <p:ext uri="{BB962C8B-B14F-4D97-AF65-F5344CB8AC3E}">
        <p14:creationId xmlns:p14="http://schemas.microsoft.com/office/powerpoint/2010/main" val="19676639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box(in)">
                                      <p:cBhvr>
                                        <p:cTn id="7" dur="500"/>
                                        <p:tgtEl>
                                          <p:spTgt spid="430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box(in)">
                                      <p:cBhvr>
                                        <p:cTn id="12" dur="500"/>
                                        <p:tgtEl>
                                          <p:spTgt spid="4301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animEffect transition="in" filter="box(in)">
                                      <p:cBhvr>
                                        <p:cTn id="15" dur="500"/>
                                        <p:tgtEl>
                                          <p:spTgt spid="43011">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bldLvl="2"/>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dirty="0"/>
              <a:t>Myths and Realities </a:t>
            </a:r>
            <a:r>
              <a:rPr lang="en-US" altLang="en-US" sz="2400" dirty="0"/>
              <a:t>(continued)</a:t>
            </a:r>
            <a:endParaRPr lang="en-US" altLang="en-US" dirty="0"/>
          </a:p>
        </p:txBody>
      </p:sp>
      <p:sp>
        <p:nvSpPr>
          <p:cNvPr id="24579" name="Content Placeholder 2"/>
          <p:cNvSpPr>
            <a:spLocks noGrp="1"/>
          </p:cNvSpPr>
          <p:nvPr>
            <p:ph idx="1"/>
          </p:nvPr>
        </p:nvSpPr>
        <p:spPr>
          <a:xfrm>
            <a:off x="914400" y="1600200"/>
            <a:ext cx="7286625" cy="4924425"/>
          </a:xfrm>
        </p:spPr>
        <p:txBody>
          <a:bodyPr/>
          <a:lstStyle/>
          <a:p>
            <a:pPr eaLnBrk="1" hangingPunct="1"/>
            <a:r>
              <a:rPr lang="en-US" altLang="en-US" dirty="0"/>
              <a:t>Reality 2.  Givers are happier</a:t>
            </a:r>
          </a:p>
          <a:p>
            <a:pPr lvl="1" eaLnBrk="1" hangingPunct="1"/>
            <a:r>
              <a:rPr lang="en-US" altLang="en-US" dirty="0"/>
              <a:t>When comparing similar people, ages, family size, religion, race, etc.</a:t>
            </a:r>
          </a:p>
          <a:p>
            <a:pPr lvl="2" eaLnBrk="1" hangingPunct="1"/>
            <a:r>
              <a:rPr lang="en-US" altLang="en-US" dirty="0"/>
              <a:t>Giver’s are happier than non-givers.  This includes:</a:t>
            </a:r>
          </a:p>
          <a:p>
            <a:pPr lvl="3" eaLnBrk="1" hangingPunct="1"/>
            <a:r>
              <a:rPr lang="en-US" altLang="en-US" dirty="0"/>
              <a:t>Givers to charity</a:t>
            </a:r>
          </a:p>
          <a:p>
            <a:pPr lvl="3" eaLnBrk="1" hangingPunct="1"/>
            <a:r>
              <a:rPr lang="en-US" altLang="en-US" dirty="0"/>
              <a:t>Those who give blood</a:t>
            </a:r>
          </a:p>
          <a:p>
            <a:pPr lvl="2" eaLnBrk="1" hangingPunct="1"/>
            <a:r>
              <a:rPr lang="en-US" altLang="en-US" dirty="0"/>
              <a:t>Want to be better at work, work on your happiness</a:t>
            </a:r>
          </a:p>
          <a:p>
            <a:pPr lvl="3" eaLnBrk="1" hangingPunct="1"/>
            <a:r>
              <a:rPr lang="en-US" altLang="en-US" dirty="0"/>
              <a:t>Happier people are more successful</a:t>
            </a:r>
          </a:p>
          <a:p>
            <a:pPr lvl="4" eaLnBrk="1" hangingPunct="1"/>
            <a:endParaRPr lang="en-US" altLang="en-US" dirty="0"/>
          </a:p>
          <a:p>
            <a:pPr lvl="2" eaLnBrk="1" hangingPunct="1"/>
            <a:r>
              <a:rPr lang="en-US" altLang="en-US" sz="2000" dirty="0"/>
              <a:t>Source: Arthur C. Brooks, “Why Giving Matters,” BYU Magazine, p. 27, Summer 2009.</a:t>
            </a:r>
          </a:p>
        </p:txBody>
      </p:sp>
      <p:pic>
        <p:nvPicPr>
          <p:cNvPr id="2" name="Picture 1"/>
          <p:cNvPicPr>
            <a:picLocks noChangeAspect="1"/>
          </p:cNvPicPr>
          <p:nvPr/>
        </p:nvPicPr>
        <p:blipFill>
          <a:blip r:embed="rId2"/>
          <a:stretch>
            <a:fillRect/>
          </a:stretch>
        </p:blipFill>
        <p:spPr>
          <a:xfrm rot="5400000">
            <a:off x="-703081" y="3913482"/>
            <a:ext cx="3459593" cy="1604167"/>
          </a:xfrm>
          <a:prstGeom prst="rect">
            <a:avLst/>
          </a:prstGeom>
        </p:spPr>
      </p:pic>
    </p:spTree>
    <p:extLst>
      <p:ext uri="{BB962C8B-B14F-4D97-AF65-F5344CB8AC3E}">
        <p14:creationId xmlns:p14="http://schemas.microsoft.com/office/powerpoint/2010/main" val="2529432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in)">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ox(in)">
                                      <p:cBhvr>
                                        <p:cTn id="12" dur="500"/>
                                        <p:tgtEl>
                                          <p:spTgt spid="245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ox(in)">
                                      <p:cBhvr>
                                        <p:cTn id="15" dur="500"/>
                                        <p:tgtEl>
                                          <p:spTgt spid="2457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box(in)">
                                      <p:cBhvr>
                                        <p:cTn id="18" dur="500"/>
                                        <p:tgtEl>
                                          <p:spTgt spid="2457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animEffect transition="in" filter="box(in)">
                                      <p:cBhvr>
                                        <p:cTn id="21" dur="500"/>
                                        <p:tgtEl>
                                          <p:spTgt spid="24579">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4579">
                                            <p:txEl>
                                              <p:pRg st="5" end="5"/>
                                            </p:txEl>
                                          </p:spTgt>
                                        </p:tgtEl>
                                        <p:attrNameLst>
                                          <p:attrName>style.visibility</p:attrName>
                                        </p:attrNameLst>
                                      </p:cBhvr>
                                      <p:to>
                                        <p:strVal val="visible"/>
                                      </p:to>
                                    </p:set>
                                    <p:animEffect transition="in" filter="box(in)">
                                      <p:cBhvr>
                                        <p:cTn id="24" dur="500"/>
                                        <p:tgtEl>
                                          <p:spTgt spid="24579">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4579">
                                            <p:txEl>
                                              <p:pRg st="6" end="6"/>
                                            </p:txEl>
                                          </p:spTgt>
                                        </p:tgtEl>
                                        <p:attrNameLst>
                                          <p:attrName>style.visibility</p:attrName>
                                        </p:attrNameLst>
                                      </p:cBhvr>
                                      <p:to>
                                        <p:strVal val="visible"/>
                                      </p:to>
                                    </p:set>
                                    <p:animEffect transition="in" filter="box(in)">
                                      <p:cBhvr>
                                        <p:cTn id="27" dur="500"/>
                                        <p:tgtEl>
                                          <p:spTgt spid="24579">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4579">
                                            <p:txEl>
                                              <p:pRg st="8" end="8"/>
                                            </p:txEl>
                                          </p:spTgt>
                                        </p:tgtEl>
                                        <p:attrNameLst>
                                          <p:attrName>style.visibility</p:attrName>
                                        </p:attrNameLst>
                                      </p:cBhvr>
                                      <p:to>
                                        <p:strVal val="visible"/>
                                      </p:to>
                                    </p:set>
                                    <p:animEffect transition="in" filter="box(in)">
                                      <p:cBhvr>
                                        <p:cTn id="30" dur="500"/>
                                        <p:tgtEl>
                                          <p:spTgt spid="24579">
                                            <p:txEl>
                                              <p:pRg st="8" end="8"/>
                                            </p:txEl>
                                          </p:spTgt>
                                        </p:tgtEl>
                                      </p:cBhvr>
                                    </p:animEffec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bldLvl="2"/>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55638"/>
            <a:ext cx="7772400" cy="944562"/>
          </a:xfrm>
        </p:spPr>
        <p:txBody>
          <a:bodyPr/>
          <a:lstStyle/>
          <a:p>
            <a:pPr eaLnBrk="1" hangingPunct="1"/>
            <a:r>
              <a:rPr lang="en-US" altLang="en-US"/>
              <a:t>Objectives</a:t>
            </a:r>
            <a:endParaRPr lang="en-US" altLang="en-US" sz="4000" b="1">
              <a:cs typeface="Times New Roman" panose="02020603050405020304" pitchFamily="18" charset="0"/>
            </a:endParaRPr>
          </a:p>
        </p:txBody>
      </p:sp>
      <p:sp>
        <p:nvSpPr>
          <p:cNvPr id="6147" name="Rectangle 3"/>
          <p:cNvSpPr>
            <a:spLocks noGrp="1" noChangeArrowheads="1"/>
          </p:cNvSpPr>
          <p:nvPr>
            <p:ph idx="1"/>
          </p:nvPr>
        </p:nvSpPr>
        <p:spPr>
          <a:xfrm>
            <a:off x="914400" y="1600200"/>
            <a:ext cx="7289800" cy="4114800"/>
          </a:xfrm>
        </p:spPr>
        <p:txBody>
          <a:bodyPr/>
          <a:lstStyle/>
          <a:p>
            <a:pPr marL="609600" indent="-609600" eaLnBrk="1" hangingPunct="1"/>
            <a:r>
              <a:rPr lang="en-US" altLang="en-US" dirty="0"/>
              <a:t>A. Understand giving and the myths and realities of giving</a:t>
            </a:r>
          </a:p>
          <a:p>
            <a:pPr marL="609600" indent="-609600" eaLnBrk="1" hangingPunct="1"/>
            <a:r>
              <a:rPr lang="en-US" altLang="en-US" dirty="0"/>
              <a:t>B. Understand the principles of wise giving</a:t>
            </a:r>
          </a:p>
          <a:p>
            <a:pPr marL="609600" indent="-609600" eaLnBrk="1" hangingPunct="1"/>
            <a:r>
              <a:rPr lang="en-US" altLang="en-US" dirty="0"/>
              <a:t>C. Understand how to give effectively</a:t>
            </a:r>
          </a:p>
          <a:p>
            <a:pPr marL="609600" indent="-609600" eaLnBrk="1" hangingPunct="1"/>
            <a:r>
              <a:rPr lang="en-US" altLang="en-US" dirty="0"/>
              <a:t>D. Understand how to create your “Giving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 calcmode="lin" valueType="num">
                                      <p:cBhvr additive="base">
                                        <p:cTn id="11"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14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 calcmode="lin" valueType="num">
                                      <p:cBhvr additive="base">
                                        <p:cTn id="15"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14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anim calcmode="lin" valueType="num">
                                      <p:cBhvr additive="base">
                                        <p:cTn id="19"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allAtOnce"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dirty="0"/>
              <a:t>Myths and Realities </a:t>
            </a:r>
            <a:r>
              <a:rPr lang="en-US" altLang="en-US" sz="2400" dirty="0"/>
              <a:t>(continued)</a:t>
            </a:r>
            <a:endParaRPr lang="en-US" altLang="en-US" dirty="0"/>
          </a:p>
        </p:txBody>
      </p:sp>
      <p:sp>
        <p:nvSpPr>
          <p:cNvPr id="24579" name="Content Placeholder 2"/>
          <p:cNvSpPr>
            <a:spLocks noGrp="1"/>
          </p:cNvSpPr>
          <p:nvPr>
            <p:ph idx="1"/>
          </p:nvPr>
        </p:nvSpPr>
        <p:spPr>
          <a:xfrm>
            <a:off x="914400" y="1600200"/>
            <a:ext cx="7286625" cy="4924425"/>
          </a:xfrm>
        </p:spPr>
        <p:txBody>
          <a:bodyPr/>
          <a:lstStyle/>
          <a:p>
            <a:pPr eaLnBrk="1" hangingPunct="1"/>
            <a:r>
              <a:rPr lang="en-US" altLang="en-US" dirty="0"/>
              <a:t>Reality 3.  Givers make more money</a:t>
            </a:r>
          </a:p>
          <a:p>
            <a:pPr lvl="1" eaLnBrk="1" hangingPunct="1"/>
            <a:r>
              <a:rPr lang="en-US" altLang="en-US" dirty="0"/>
              <a:t>When comparing similar people, ages, family size, religion, race, etc.</a:t>
            </a:r>
          </a:p>
          <a:p>
            <a:pPr lvl="2" eaLnBrk="1" hangingPunct="1"/>
            <a:r>
              <a:rPr lang="en-US" altLang="en-US" dirty="0"/>
              <a:t>Giver’s make more money than non-givers (and that is statistically attributable to the gift)</a:t>
            </a:r>
          </a:p>
          <a:p>
            <a:pPr lvl="2" eaLnBrk="1" hangingPunct="1"/>
            <a:r>
              <a:rPr lang="en-US" altLang="en-US" dirty="0"/>
              <a:t>People who do volunteer work to better financially than non-volunteers</a:t>
            </a:r>
          </a:p>
          <a:p>
            <a:pPr lvl="2" eaLnBrk="1" hangingPunct="1"/>
            <a:r>
              <a:rPr lang="en-US" altLang="en-US" dirty="0"/>
              <a:t>Even those who give blood do better than non-givers</a:t>
            </a:r>
          </a:p>
          <a:p>
            <a:pPr lvl="2" eaLnBrk="1" hangingPunct="1"/>
            <a:endParaRPr lang="en-US" altLang="en-US" dirty="0"/>
          </a:p>
          <a:p>
            <a:pPr lvl="2" eaLnBrk="1" hangingPunct="1"/>
            <a:r>
              <a:rPr lang="en-US" altLang="en-US" sz="2000" dirty="0"/>
              <a:t>Source: Arthur C. Brooks, “Why Giving Matters,” BYU Magazine, p. 25-28, Summer 2009.</a:t>
            </a:r>
          </a:p>
        </p:txBody>
      </p:sp>
      <p:pic>
        <p:nvPicPr>
          <p:cNvPr id="2" name="Picture 1"/>
          <p:cNvPicPr>
            <a:picLocks noChangeAspect="1"/>
          </p:cNvPicPr>
          <p:nvPr/>
        </p:nvPicPr>
        <p:blipFill>
          <a:blip r:embed="rId2"/>
          <a:stretch>
            <a:fillRect/>
          </a:stretch>
        </p:blipFill>
        <p:spPr>
          <a:xfrm rot="5400000">
            <a:off x="-703081" y="3913482"/>
            <a:ext cx="3459593" cy="1604167"/>
          </a:xfrm>
          <a:prstGeom prst="rect">
            <a:avLst/>
          </a:prstGeom>
        </p:spPr>
      </p:pic>
    </p:spTree>
    <p:extLst>
      <p:ext uri="{BB962C8B-B14F-4D97-AF65-F5344CB8AC3E}">
        <p14:creationId xmlns:p14="http://schemas.microsoft.com/office/powerpoint/2010/main" val="4058060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box(in)">
                                      <p:cBhvr>
                                        <p:cTn id="7" dur="500"/>
                                        <p:tgtEl>
                                          <p:spTgt spid="245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box(in)">
                                      <p:cBhvr>
                                        <p:cTn id="12" dur="500"/>
                                        <p:tgtEl>
                                          <p:spTgt spid="245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box(in)">
                                      <p:cBhvr>
                                        <p:cTn id="15" dur="500"/>
                                        <p:tgtEl>
                                          <p:spTgt spid="2457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box(in)">
                                      <p:cBhvr>
                                        <p:cTn id="18" dur="500"/>
                                        <p:tgtEl>
                                          <p:spTgt spid="2457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4579">
                                            <p:txEl>
                                              <p:pRg st="4" end="4"/>
                                            </p:txEl>
                                          </p:spTgt>
                                        </p:tgtEl>
                                        <p:attrNameLst>
                                          <p:attrName>style.visibility</p:attrName>
                                        </p:attrNameLst>
                                      </p:cBhvr>
                                      <p:to>
                                        <p:strVal val="visible"/>
                                      </p:to>
                                    </p:set>
                                    <p:animEffect transition="in" filter="box(in)">
                                      <p:cBhvr>
                                        <p:cTn id="21" dur="500"/>
                                        <p:tgtEl>
                                          <p:spTgt spid="24579">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4579">
                                            <p:txEl>
                                              <p:pRg st="6" end="6"/>
                                            </p:txEl>
                                          </p:spTgt>
                                        </p:tgtEl>
                                        <p:attrNameLst>
                                          <p:attrName>style.visibility</p:attrName>
                                        </p:attrNameLst>
                                      </p:cBhvr>
                                      <p:to>
                                        <p:strVal val="visible"/>
                                      </p:to>
                                    </p:set>
                                    <p:animEffect transition="in" filter="box(in)">
                                      <p:cBhvr>
                                        <p:cTn id="24" dur="500"/>
                                        <p:tgtEl>
                                          <p:spTgt spid="24579">
                                            <p:txEl>
                                              <p:pRg st="6" end="6"/>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bldLvl="2"/>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en-US" dirty="0"/>
              <a:t>Myths and Realities </a:t>
            </a:r>
            <a:r>
              <a:rPr lang="en-US" altLang="en-US" sz="2400" dirty="0"/>
              <a:t>(continued)</a:t>
            </a:r>
          </a:p>
        </p:txBody>
      </p:sp>
      <p:sp>
        <p:nvSpPr>
          <p:cNvPr id="45059" name="Rectangle 3"/>
          <p:cNvSpPr>
            <a:spLocks noGrp="1" noChangeArrowheads="1"/>
          </p:cNvSpPr>
          <p:nvPr>
            <p:ph idx="1"/>
          </p:nvPr>
        </p:nvSpPr>
        <p:spPr>
          <a:xfrm>
            <a:off x="914400" y="1600200"/>
            <a:ext cx="7286625" cy="4905375"/>
          </a:xfrm>
        </p:spPr>
        <p:txBody>
          <a:bodyPr/>
          <a:lstStyle/>
          <a:p>
            <a:pPr eaLnBrk="1" hangingPunct="1">
              <a:lnSpc>
                <a:spcPct val="90000"/>
              </a:lnSpc>
              <a:buFontTx/>
              <a:buNone/>
            </a:pPr>
            <a:r>
              <a:rPr lang="en-US" altLang="en-US" dirty="0"/>
              <a:t>Reality 4.  Giving shows our love for God</a:t>
            </a:r>
          </a:p>
          <a:p>
            <a:pPr eaLnBrk="1" hangingPunct="1"/>
            <a:r>
              <a:rPr lang="en-US" altLang="en-US" sz="2400" dirty="0"/>
              <a:t>King Benjamin stated:  </a:t>
            </a:r>
          </a:p>
          <a:p>
            <a:pPr lvl="1" eaLnBrk="1" hangingPunct="1"/>
            <a:r>
              <a:rPr lang="en-US" altLang="en-US" dirty="0"/>
              <a:t>And behold, I tell you these things that ye may learn wisdom; that ye may learn that when ye are in the service of your fellow beings ye are only in the service of your God  (Mosiah 2:17).</a:t>
            </a:r>
          </a:p>
          <a:p>
            <a:pPr eaLnBrk="1" hangingPunct="1"/>
            <a:r>
              <a:rPr lang="en-US" altLang="en-US" sz="2400" dirty="0"/>
              <a:t>Carol B. Thomas commented:</a:t>
            </a:r>
          </a:p>
          <a:p>
            <a:pPr lvl="1" eaLnBrk="1" hangingPunct="1"/>
            <a:r>
              <a:rPr lang="en-US" altLang="en-US" dirty="0"/>
              <a:t>Sacrifice is an amazing principle. As we willingly give our time and talents and all that we possess, it becomes one of our truest forms of worship. It can develop within us a profound love for each other and our Savior, Jesus Christ (“Sacrifice: An Eternal Investment,” </a:t>
            </a:r>
            <a:r>
              <a:rPr lang="en-US" altLang="en-US" i="1" dirty="0"/>
              <a:t>Ensign,</a:t>
            </a:r>
            <a:r>
              <a:rPr lang="en-US" altLang="en-US" dirty="0"/>
              <a:t> May 2001, 63).</a:t>
            </a:r>
          </a:p>
        </p:txBody>
      </p:sp>
      <p:pic>
        <p:nvPicPr>
          <p:cNvPr id="2" name="Picture 1"/>
          <p:cNvPicPr>
            <a:picLocks noChangeAspect="1"/>
          </p:cNvPicPr>
          <p:nvPr/>
        </p:nvPicPr>
        <p:blipFill>
          <a:blip r:embed="rId2"/>
          <a:stretch>
            <a:fillRect/>
          </a:stretch>
        </p:blipFill>
        <p:spPr>
          <a:xfrm>
            <a:off x="7162800" y="685799"/>
            <a:ext cx="1889125" cy="1929319"/>
          </a:xfrm>
          <a:prstGeom prst="rect">
            <a:avLst/>
          </a:prstGeom>
        </p:spPr>
      </p:pic>
    </p:spTree>
    <p:extLst>
      <p:ext uri="{BB962C8B-B14F-4D97-AF65-F5344CB8AC3E}">
        <p14:creationId xmlns:p14="http://schemas.microsoft.com/office/powerpoint/2010/main" val="13767330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box(in)">
                                      <p:cBhvr>
                                        <p:cTn id="7" dur="5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box(in)">
                                      <p:cBhvr>
                                        <p:cTn id="12" dur="500"/>
                                        <p:tgtEl>
                                          <p:spTgt spid="4505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animEffect transition="in" filter="box(in)">
                                      <p:cBhvr>
                                        <p:cTn id="15" dur="500"/>
                                        <p:tgtEl>
                                          <p:spTgt spid="4505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45059">
                                            <p:txEl>
                                              <p:pRg st="3" end="3"/>
                                            </p:txEl>
                                          </p:spTgt>
                                        </p:tgtEl>
                                        <p:attrNameLst>
                                          <p:attrName>style.visibility</p:attrName>
                                        </p:attrNameLst>
                                      </p:cBhvr>
                                      <p:to>
                                        <p:strVal val="visible"/>
                                      </p:to>
                                    </p:set>
                                    <p:animEffect transition="in" filter="box(in)">
                                      <p:cBhvr>
                                        <p:cTn id="18" dur="500"/>
                                        <p:tgtEl>
                                          <p:spTgt spid="4505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45059">
                                            <p:txEl>
                                              <p:pRg st="4" end="4"/>
                                            </p:txEl>
                                          </p:spTgt>
                                        </p:tgtEl>
                                        <p:attrNameLst>
                                          <p:attrName>style.visibility</p:attrName>
                                        </p:attrNameLst>
                                      </p:cBhvr>
                                      <p:to>
                                        <p:strVal val="visible"/>
                                      </p:to>
                                    </p:set>
                                    <p:animEffect transition="in" filter="box(in)">
                                      <p:cBhvr>
                                        <p:cTn id="21" dur="400"/>
                                        <p:tgtEl>
                                          <p:spTgt spid="45059">
                                            <p:txEl>
                                              <p:pRg st="4" end="4"/>
                                            </p:txEl>
                                          </p:spTgt>
                                        </p:tgtEl>
                                      </p:cBhvr>
                                    </p:animEffect>
                                  </p:childTnLst>
                                </p:cTn>
                              </p:par>
                              <p:par>
                                <p:cTn id="22" presetID="1" presetClass="entr" presetSubtype="0" fill="hold" nodeType="with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uiExpand="1" build="p" bldLvl="2"/>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dirty="0"/>
              <a:t>Myths and Realities </a:t>
            </a:r>
            <a:r>
              <a:rPr lang="en-US" altLang="en-US" sz="2400" dirty="0"/>
              <a:t>(continued)</a:t>
            </a:r>
          </a:p>
        </p:txBody>
      </p:sp>
      <p:sp>
        <p:nvSpPr>
          <p:cNvPr id="46083" name="Rectangle 3"/>
          <p:cNvSpPr>
            <a:spLocks noGrp="1" noChangeArrowheads="1"/>
          </p:cNvSpPr>
          <p:nvPr>
            <p:ph idx="1"/>
          </p:nvPr>
        </p:nvSpPr>
        <p:spPr>
          <a:xfrm>
            <a:off x="914400" y="1600200"/>
            <a:ext cx="7289800" cy="5181600"/>
          </a:xfrm>
        </p:spPr>
        <p:txBody>
          <a:bodyPr/>
          <a:lstStyle/>
          <a:p>
            <a:pPr eaLnBrk="1" hangingPunct="1">
              <a:buFontTx/>
              <a:buNone/>
            </a:pPr>
            <a:r>
              <a:rPr lang="en-US" altLang="en-US" dirty="0"/>
              <a:t>Reality 5.  Giving helps others</a:t>
            </a:r>
          </a:p>
          <a:p>
            <a:pPr lvl="1" eaLnBrk="1" hangingPunct="1"/>
            <a:r>
              <a:rPr lang="en-US" altLang="en-US" dirty="0"/>
              <a:t>King Benjamin further counseled:</a:t>
            </a:r>
          </a:p>
          <a:p>
            <a:pPr lvl="2" eaLnBrk="1" hangingPunct="1"/>
            <a:r>
              <a:rPr lang="en-US" altLang="en-US" dirty="0"/>
              <a:t>But ye will teach them to walk in the ways of truth and soberness; ye will teach them to love one another, and to serve one another.  And also, ye yourselves will succor those that stand in need of your succor; ye will administer of your substance unto him that </a:t>
            </a:r>
            <a:r>
              <a:rPr lang="en-US" altLang="en-US" dirty="0" err="1"/>
              <a:t>standeth</a:t>
            </a:r>
            <a:r>
              <a:rPr lang="en-US" altLang="en-US" dirty="0"/>
              <a:t> in need (Mosiah 4:16-17).</a:t>
            </a:r>
          </a:p>
          <a:p>
            <a:pPr lvl="1" eaLnBrk="1" hangingPunct="1"/>
            <a:endParaRPr lang="en-US" altLang="en-US" dirty="0"/>
          </a:p>
          <a:p>
            <a:pPr eaLnBrk="1" hangingPunct="1">
              <a:buFontTx/>
              <a:buNone/>
            </a:pPr>
            <a:endParaRPr lang="en-US" altLang="en-US" dirty="0"/>
          </a:p>
        </p:txBody>
      </p:sp>
      <p:pic>
        <p:nvPicPr>
          <p:cNvPr id="2" name="Picture 1"/>
          <p:cNvPicPr>
            <a:picLocks noChangeAspect="1"/>
          </p:cNvPicPr>
          <p:nvPr/>
        </p:nvPicPr>
        <p:blipFill>
          <a:blip r:embed="rId2"/>
          <a:stretch>
            <a:fillRect/>
          </a:stretch>
        </p:blipFill>
        <p:spPr>
          <a:xfrm>
            <a:off x="5791200" y="4817223"/>
            <a:ext cx="3190875" cy="1964578"/>
          </a:xfrm>
          <a:prstGeom prst="rect">
            <a:avLst/>
          </a:prstGeom>
        </p:spPr>
      </p:pic>
    </p:spTree>
    <p:extLst>
      <p:ext uri="{BB962C8B-B14F-4D97-AF65-F5344CB8AC3E}">
        <p14:creationId xmlns:p14="http://schemas.microsoft.com/office/powerpoint/2010/main" val="19685493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box(in)">
                                      <p:cBhvr>
                                        <p:cTn id="7" dur="500"/>
                                        <p:tgtEl>
                                          <p:spTgt spid="460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box(in)">
                                      <p:cBhvr>
                                        <p:cTn id="12" dur="500"/>
                                        <p:tgtEl>
                                          <p:spTgt spid="4608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animEffect transition="in" filter="box(in)">
                                      <p:cBhvr>
                                        <p:cTn id="15" dur="500"/>
                                        <p:tgtEl>
                                          <p:spTgt spid="46083">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uiExpand="1"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marL="762000" indent="-762000" eaLnBrk="1" hangingPunct="1"/>
            <a:r>
              <a:rPr lang="en-US" altLang="en-US" dirty="0"/>
              <a:t>Myths and Realities </a:t>
            </a:r>
            <a:r>
              <a:rPr lang="en-US" altLang="en-US" sz="2400" dirty="0"/>
              <a:t>(continued)</a:t>
            </a:r>
          </a:p>
        </p:txBody>
      </p:sp>
      <p:sp>
        <p:nvSpPr>
          <p:cNvPr id="47107" name="Rectangle 3"/>
          <p:cNvSpPr>
            <a:spLocks noGrp="1" noChangeArrowheads="1"/>
          </p:cNvSpPr>
          <p:nvPr>
            <p:ph idx="1"/>
          </p:nvPr>
        </p:nvSpPr>
        <p:spPr>
          <a:xfrm>
            <a:off x="914400" y="1600200"/>
            <a:ext cx="7315200" cy="4876800"/>
          </a:xfrm>
        </p:spPr>
        <p:txBody>
          <a:bodyPr/>
          <a:lstStyle/>
          <a:p>
            <a:pPr eaLnBrk="1" hangingPunct="1"/>
            <a:r>
              <a:rPr lang="en-US" altLang="en-US" dirty="0">
                <a:cs typeface="Times New Roman" panose="02020603050405020304" pitchFamily="18" charset="0"/>
              </a:rPr>
              <a:t>Reality 6. Giving helps us change to become more like Christ!</a:t>
            </a:r>
          </a:p>
          <a:p>
            <a:pPr lvl="1" eaLnBrk="1" hangingPunct="1"/>
            <a:r>
              <a:rPr lang="en-US" altLang="en-US" dirty="0">
                <a:cs typeface="Times New Roman" panose="02020603050405020304" pitchFamily="18" charset="0"/>
              </a:rPr>
              <a:t>Marion G. Romney (1897-1988) taught:</a:t>
            </a:r>
          </a:p>
          <a:p>
            <a:pPr lvl="2" eaLnBrk="1" hangingPunct="1"/>
            <a:r>
              <a:rPr lang="en-US" altLang="en-US" dirty="0">
                <a:cs typeface="Times New Roman" panose="02020603050405020304" pitchFamily="18" charset="0"/>
              </a:rPr>
              <a:t>The Lord doesn’t really need us to take care of the poor, but we need this experience; for it is only through our learning how to take care of each other that we develop within us the Christ-like love and disposition necessary to qualify us to return to his presence (“Living Welfare Principles,” </a:t>
            </a:r>
            <a:r>
              <a:rPr lang="en-US" altLang="en-US" i="1" dirty="0">
                <a:cs typeface="Times New Roman" panose="02020603050405020304" pitchFamily="18" charset="0"/>
              </a:rPr>
              <a:t>Ensign,</a:t>
            </a:r>
            <a:r>
              <a:rPr lang="en-US" altLang="en-US" dirty="0">
                <a:cs typeface="Times New Roman" panose="02020603050405020304" pitchFamily="18" charset="0"/>
              </a:rPr>
              <a:t> Nov. 1981, 92; emphasis in original).</a:t>
            </a:r>
          </a:p>
        </p:txBody>
      </p:sp>
      <p:pic>
        <p:nvPicPr>
          <p:cNvPr id="3" name="Picture 2"/>
          <p:cNvPicPr>
            <a:picLocks noChangeAspect="1"/>
          </p:cNvPicPr>
          <p:nvPr/>
        </p:nvPicPr>
        <p:blipFill>
          <a:blip r:embed="rId2"/>
          <a:stretch>
            <a:fillRect/>
          </a:stretch>
        </p:blipFill>
        <p:spPr>
          <a:xfrm>
            <a:off x="6243320" y="5562600"/>
            <a:ext cx="2824480" cy="1219200"/>
          </a:xfrm>
          <a:prstGeom prst="rect">
            <a:avLst/>
          </a:prstGeom>
        </p:spPr>
      </p:pic>
    </p:spTree>
    <p:extLst>
      <p:ext uri="{BB962C8B-B14F-4D97-AF65-F5344CB8AC3E}">
        <p14:creationId xmlns:p14="http://schemas.microsoft.com/office/powerpoint/2010/main" val="31789341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10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box(in)">
                                      <p:cBhvr>
                                        <p:cTn id="7" dur="500"/>
                                        <p:tgtEl>
                                          <p:spTgt spid="471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7107">
                                            <p:txEl>
                                              <p:pRg st="1" end="1"/>
                                            </p:txEl>
                                          </p:spTgt>
                                        </p:tgtEl>
                                        <p:attrNameLst>
                                          <p:attrName>style.visibility</p:attrName>
                                        </p:attrNameLst>
                                      </p:cBhvr>
                                      <p:to>
                                        <p:strVal val="visible"/>
                                      </p:to>
                                    </p:set>
                                    <p:animEffect transition="in" filter="box(in)">
                                      <p:cBhvr>
                                        <p:cTn id="12" dur="500"/>
                                        <p:tgtEl>
                                          <p:spTgt spid="4710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animEffect transition="in" filter="box(in)">
                                      <p:cBhvr>
                                        <p:cTn id="15" dur="500"/>
                                        <p:tgtEl>
                                          <p:spTgt spid="47107">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uiExpand="1" build="p" bldLvl="2"/>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 y="4572000"/>
            <a:ext cx="1862108" cy="2192482"/>
          </a:xfrm>
          <a:prstGeom prst="rect">
            <a:avLst/>
          </a:prstGeom>
        </p:spPr>
      </p:pic>
      <p:sp>
        <p:nvSpPr>
          <p:cNvPr id="52226" name="Rectangle 2"/>
          <p:cNvSpPr>
            <a:spLocks noGrp="1" noChangeArrowheads="1"/>
          </p:cNvSpPr>
          <p:nvPr>
            <p:ph type="title"/>
          </p:nvPr>
        </p:nvSpPr>
        <p:spPr/>
        <p:txBody>
          <a:bodyPr/>
          <a:lstStyle/>
          <a:p>
            <a:pPr eaLnBrk="1" hangingPunct="1"/>
            <a:r>
              <a:rPr lang="en-US" altLang="en-US" dirty="0"/>
              <a:t>Myths and Realities </a:t>
            </a:r>
            <a:r>
              <a:rPr lang="en-US" altLang="en-US" sz="2400" dirty="0"/>
              <a:t>(continued)</a:t>
            </a:r>
          </a:p>
        </p:txBody>
      </p:sp>
      <p:sp>
        <p:nvSpPr>
          <p:cNvPr id="48131" name="Rectangle 3"/>
          <p:cNvSpPr>
            <a:spLocks noGrp="1" noChangeArrowheads="1"/>
          </p:cNvSpPr>
          <p:nvPr>
            <p:ph idx="1"/>
          </p:nvPr>
        </p:nvSpPr>
        <p:spPr>
          <a:xfrm>
            <a:off x="914400" y="1600200"/>
            <a:ext cx="7391400" cy="5181600"/>
          </a:xfrm>
        </p:spPr>
        <p:txBody>
          <a:bodyPr/>
          <a:lstStyle/>
          <a:p>
            <a:pPr eaLnBrk="1" hangingPunct="1"/>
            <a:r>
              <a:rPr lang="en-US" altLang="en-US" dirty="0"/>
              <a:t>Reality 7.  Giving helps us repay an un-payable debt</a:t>
            </a:r>
          </a:p>
          <a:p>
            <a:pPr lvl="1" eaLnBrk="1" hangingPunct="1"/>
            <a:r>
              <a:rPr lang="en-US" altLang="en-US" dirty="0"/>
              <a:t>There is one final debt, a debt we can never repay.  And while we can never repay the debt, we can try. </a:t>
            </a:r>
          </a:p>
          <a:p>
            <a:pPr lvl="2" eaLnBrk="1" hangingPunct="1"/>
            <a:r>
              <a:rPr lang="en-US" altLang="en-US" dirty="0"/>
              <a:t>“I say unto you, my brethren, that if you should render all the thanks and praise which your whole soul has power to possess, to that God who has created you. . . I say unto you that if ye should serve him who has created you from the beginning, and is preserving you from day to day, by lending you breath. . .I say, if ye should serve him with all your whole souls yet ye would be unprofitable servants” (Mosiah 2:20-21).</a:t>
            </a:r>
            <a:endParaRPr lang="en-US" altLang="en-US" sz="2000" dirty="0"/>
          </a:p>
        </p:txBody>
      </p:sp>
    </p:spTree>
    <p:extLst>
      <p:ext uri="{BB962C8B-B14F-4D97-AF65-F5344CB8AC3E}">
        <p14:creationId xmlns:p14="http://schemas.microsoft.com/office/powerpoint/2010/main" val="39280430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10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box(in)">
                                      <p:cBhvr>
                                        <p:cTn id="7" dur="500"/>
                                        <p:tgtEl>
                                          <p:spTgt spid="481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131">
                                            <p:txEl>
                                              <p:pRg st="1" end="1"/>
                                            </p:txEl>
                                          </p:spTgt>
                                        </p:tgtEl>
                                        <p:attrNameLst>
                                          <p:attrName>style.visibility</p:attrName>
                                        </p:attrNameLst>
                                      </p:cBhvr>
                                      <p:to>
                                        <p:strVal val="visible"/>
                                      </p:to>
                                    </p:set>
                                    <p:animEffect transition="in" filter="box(in)">
                                      <p:cBhvr>
                                        <p:cTn id="12" dur="500"/>
                                        <p:tgtEl>
                                          <p:spTgt spid="4813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animEffect transition="in" filter="box(in)">
                                      <p:cBhvr>
                                        <p:cTn id="15" dur="500"/>
                                        <p:tgtEl>
                                          <p:spTgt spid="48131">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uiExpand="1" build="p" bldLvl="2"/>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04800" y="698500"/>
            <a:ext cx="8610600" cy="944563"/>
          </a:xfrm>
        </p:spPr>
        <p:txBody>
          <a:bodyPr/>
          <a:lstStyle/>
          <a:p>
            <a:pPr eaLnBrk="1" hangingPunct="1">
              <a:buFont typeface="Wingdings" panose="05000000000000000000" pitchFamily="2" charset="2"/>
              <a:buNone/>
            </a:pPr>
            <a:r>
              <a:rPr lang="en-US" altLang="en-US" dirty="0"/>
              <a:t>Myths and Realities </a:t>
            </a:r>
            <a:r>
              <a:rPr lang="en-US" altLang="en-US" sz="2400" dirty="0"/>
              <a:t>(continued)</a:t>
            </a:r>
            <a:endParaRPr lang="en-US" altLang="en-US" dirty="0"/>
          </a:p>
        </p:txBody>
      </p:sp>
      <p:sp>
        <p:nvSpPr>
          <p:cNvPr id="120835" name="Rectangle 3"/>
          <p:cNvSpPr>
            <a:spLocks noGrp="1" noChangeArrowheads="1"/>
          </p:cNvSpPr>
          <p:nvPr>
            <p:ph idx="1"/>
          </p:nvPr>
        </p:nvSpPr>
        <p:spPr>
          <a:xfrm>
            <a:off x="914400" y="1600200"/>
            <a:ext cx="7315200" cy="4876800"/>
          </a:xfrm>
        </p:spPr>
        <p:txBody>
          <a:bodyPr/>
          <a:lstStyle/>
          <a:p>
            <a:pPr marL="609600" indent="-609600" eaLnBrk="1" hangingPunct="1"/>
            <a:r>
              <a:rPr lang="en-US" altLang="en-US" dirty="0">
                <a:cs typeface="Times New Roman" panose="02020603050405020304" pitchFamily="18" charset="0"/>
              </a:rPr>
              <a:t>Our recommendations for giving:</a:t>
            </a:r>
          </a:p>
          <a:p>
            <a:pPr marL="1009650" lvl="1" indent="-609600" eaLnBrk="1" hangingPunct="1"/>
            <a:r>
              <a:rPr lang="en-US" altLang="en-US" dirty="0">
                <a:cs typeface="Times New Roman" panose="02020603050405020304" pitchFamily="18" charset="0"/>
              </a:rPr>
              <a:t>Be Christian in word and deed</a:t>
            </a:r>
          </a:p>
          <a:p>
            <a:pPr marL="1009650" lvl="1" indent="-609600" eaLnBrk="1" hangingPunct="1"/>
            <a:r>
              <a:rPr lang="en-US" altLang="en-US" dirty="0">
                <a:cs typeface="Times New Roman" panose="02020603050405020304" pitchFamily="18" charset="0"/>
              </a:rPr>
              <a:t>Be a diligent full tithe-payer and generous with fast, missionary and other offerings</a:t>
            </a:r>
          </a:p>
          <a:p>
            <a:pPr marL="1009650" lvl="1" indent="-609600" eaLnBrk="1" hangingPunct="1"/>
            <a:r>
              <a:rPr lang="en-US" altLang="en-US" dirty="0">
                <a:cs typeface="Times New Roman" panose="02020603050405020304" pitchFamily="18" charset="0"/>
              </a:rPr>
              <a:t>Bless your family/extended family with resources</a:t>
            </a:r>
          </a:p>
          <a:p>
            <a:pPr marL="1009650" lvl="1" indent="-609600" eaLnBrk="1" hangingPunct="1"/>
            <a:r>
              <a:rPr lang="en-US" altLang="en-US" dirty="0">
                <a:cs typeface="Times New Roman" panose="02020603050405020304" pitchFamily="18" charset="0"/>
              </a:rPr>
              <a:t>Be generous by blessing the poor with your help and look for other ways to share your resources to bless God’s children</a:t>
            </a:r>
          </a:p>
          <a:p>
            <a:pPr marL="1009650" lvl="1" indent="-609600" eaLnBrk="1" hangingPunct="1"/>
            <a:r>
              <a:rPr lang="en-US" altLang="en-US" dirty="0">
                <a:cs typeface="Times New Roman" panose="02020603050405020304" pitchFamily="18" charset="0"/>
              </a:rPr>
              <a:t>Share yourself and your resources anonymously</a:t>
            </a:r>
          </a:p>
        </p:txBody>
      </p:sp>
    </p:spTree>
    <p:extLst>
      <p:ext uri="{BB962C8B-B14F-4D97-AF65-F5344CB8AC3E}">
        <p14:creationId xmlns:p14="http://schemas.microsoft.com/office/powerpoint/2010/main" val="33499008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Effect transition="in" filter="box(in)">
                                      <p:cBhvr>
                                        <p:cTn id="7" dur="500"/>
                                        <p:tgtEl>
                                          <p:spTgt spid="120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0835">
                                            <p:txEl>
                                              <p:pRg st="1" end="1"/>
                                            </p:txEl>
                                          </p:spTgt>
                                        </p:tgtEl>
                                        <p:attrNameLst>
                                          <p:attrName>style.visibility</p:attrName>
                                        </p:attrNameLst>
                                      </p:cBhvr>
                                      <p:to>
                                        <p:strVal val="visible"/>
                                      </p:to>
                                    </p:set>
                                    <p:animEffect transition="in" filter="box(in)">
                                      <p:cBhvr>
                                        <p:cTn id="12" dur="500"/>
                                        <p:tgtEl>
                                          <p:spTgt spid="12083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20835">
                                            <p:txEl>
                                              <p:pRg st="2" end="2"/>
                                            </p:txEl>
                                          </p:spTgt>
                                        </p:tgtEl>
                                        <p:attrNameLst>
                                          <p:attrName>style.visibility</p:attrName>
                                        </p:attrNameLst>
                                      </p:cBhvr>
                                      <p:to>
                                        <p:strVal val="visible"/>
                                      </p:to>
                                    </p:set>
                                    <p:animEffect transition="in" filter="box(in)">
                                      <p:cBhvr>
                                        <p:cTn id="15" dur="500"/>
                                        <p:tgtEl>
                                          <p:spTgt spid="12083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20835">
                                            <p:txEl>
                                              <p:pRg st="3" end="3"/>
                                            </p:txEl>
                                          </p:spTgt>
                                        </p:tgtEl>
                                        <p:attrNameLst>
                                          <p:attrName>style.visibility</p:attrName>
                                        </p:attrNameLst>
                                      </p:cBhvr>
                                      <p:to>
                                        <p:strVal val="visible"/>
                                      </p:to>
                                    </p:set>
                                    <p:animEffect transition="in" filter="box(in)">
                                      <p:cBhvr>
                                        <p:cTn id="18" dur="500"/>
                                        <p:tgtEl>
                                          <p:spTgt spid="12083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20835">
                                            <p:txEl>
                                              <p:pRg st="4" end="4"/>
                                            </p:txEl>
                                          </p:spTgt>
                                        </p:tgtEl>
                                        <p:attrNameLst>
                                          <p:attrName>style.visibility</p:attrName>
                                        </p:attrNameLst>
                                      </p:cBhvr>
                                      <p:to>
                                        <p:strVal val="visible"/>
                                      </p:to>
                                    </p:set>
                                    <p:animEffect transition="in" filter="box(in)">
                                      <p:cBhvr>
                                        <p:cTn id="21" dur="500"/>
                                        <p:tgtEl>
                                          <p:spTgt spid="12083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120835">
                                            <p:txEl>
                                              <p:pRg st="5" end="5"/>
                                            </p:txEl>
                                          </p:spTgt>
                                        </p:tgtEl>
                                        <p:attrNameLst>
                                          <p:attrName>style.visibility</p:attrName>
                                        </p:attrNameLst>
                                      </p:cBhvr>
                                      <p:to>
                                        <p:strVal val="visible"/>
                                      </p:to>
                                    </p:set>
                                    <p:animEffect transition="in" filter="box(in)">
                                      <p:cBhvr>
                                        <p:cTn id="24" dur="500"/>
                                        <p:tgtEl>
                                          <p:spTgt spid="1208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uiExpand="1" build="allAtOnce"/>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 y="685800"/>
            <a:ext cx="9144001" cy="944563"/>
          </a:xfrm>
        </p:spPr>
        <p:txBody>
          <a:bodyPr/>
          <a:lstStyle/>
          <a:p>
            <a:pPr eaLnBrk="1" hangingPunct="1">
              <a:buClr>
                <a:srgbClr val="66FFFF"/>
              </a:buClr>
            </a:pPr>
            <a:r>
              <a:rPr lang="en-US" altLang="en-US" dirty="0"/>
              <a:t>B. Understand the Principles of Wise Giving</a:t>
            </a:r>
          </a:p>
        </p:txBody>
      </p:sp>
      <p:sp>
        <p:nvSpPr>
          <p:cNvPr id="251907" name="Rectangle 3"/>
          <p:cNvSpPr>
            <a:spLocks noGrp="1" noChangeArrowheads="1"/>
          </p:cNvSpPr>
          <p:nvPr>
            <p:ph idx="1"/>
          </p:nvPr>
        </p:nvSpPr>
        <p:spPr>
          <a:xfrm>
            <a:off x="914400" y="1600200"/>
            <a:ext cx="7315200" cy="4800600"/>
          </a:xfrm>
        </p:spPr>
        <p:txBody>
          <a:bodyPr/>
          <a:lstStyle/>
          <a:p>
            <a:pPr eaLnBrk="1" hangingPunct="1"/>
            <a:r>
              <a:rPr lang="en-US" altLang="en-US" dirty="0">
                <a:cs typeface="Times New Roman" panose="02020603050405020304" pitchFamily="18" charset="0"/>
              </a:rPr>
              <a:t>There are a number of principles of wise giving that can help us as we learn to give </a:t>
            </a:r>
          </a:p>
          <a:p>
            <a:pPr lvl="1" eaLnBrk="1" hangingPunct="1"/>
            <a:r>
              <a:rPr lang="en-US" altLang="en-US" sz="2800" dirty="0">
                <a:cs typeface="Times New Roman" panose="02020603050405020304" pitchFamily="18" charset="0"/>
              </a:rPr>
              <a:t>1.  Understand yourself, your vision, goals and budget</a:t>
            </a:r>
            <a:endParaRPr lang="en-US" altLang="en-US" dirty="0">
              <a:cs typeface="Times New Roman" panose="02020603050405020304" pitchFamily="18" charset="0"/>
            </a:endParaRPr>
          </a:p>
          <a:p>
            <a:pPr lvl="2" eaLnBrk="1" hangingPunct="1"/>
            <a:r>
              <a:rPr lang="en-US" altLang="en-US" dirty="0">
                <a:cs typeface="Times New Roman" panose="02020603050405020304" pitchFamily="18" charset="0"/>
              </a:rPr>
              <a:t>We should give consistent with our vision and goals, and consistent with who we are</a:t>
            </a:r>
          </a:p>
          <a:p>
            <a:pPr lvl="2" eaLnBrk="1" hangingPunct="1"/>
            <a:r>
              <a:rPr lang="en-US" altLang="en-US" dirty="0">
                <a:cs typeface="Times New Roman" panose="02020603050405020304" pitchFamily="18" charset="0"/>
              </a:rPr>
              <a:t>We cannot become like our Savior without giving.  “Inasmuch as you have done it unto one of the least of my brethren, ye have done it unto me” (Matt 25:20)</a:t>
            </a:r>
          </a:p>
        </p:txBody>
      </p:sp>
      <p:pic>
        <p:nvPicPr>
          <p:cNvPr id="2" name="Picture 1"/>
          <p:cNvPicPr>
            <a:picLocks noChangeAspect="1"/>
          </p:cNvPicPr>
          <p:nvPr/>
        </p:nvPicPr>
        <p:blipFill>
          <a:blip r:embed="rId2"/>
          <a:stretch>
            <a:fillRect/>
          </a:stretch>
        </p:blipFill>
        <p:spPr>
          <a:xfrm>
            <a:off x="6934200" y="5410200"/>
            <a:ext cx="2019300" cy="1343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19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190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190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0175" y="685800"/>
            <a:ext cx="9404350" cy="944563"/>
          </a:xfrm>
        </p:spPr>
        <p:txBody>
          <a:bodyPr/>
          <a:lstStyle/>
          <a:p>
            <a:pPr eaLnBrk="1" hangingPunct="1">
              <a:buClr>
                <a:srgbClr val="66FFFF"/>
              </a:buClr>
            </a:pPr>
            <a:r>
              <a:rPr lang="en-US" altLang="en-US" dirty="0"/>
              <a:t>Principles of Giving </a:t>
            </a:r>
            <a:r>
              <a:rPr lang="en-US" altLang="en-US" sz="2000" dirty="0"/>
              <a:t>(continued)</a:t>
            </a:r>
            <a:endParaRPr lang="en-US" altLang="en-US" dirty="0"/>
          </a:p>
        </p:txBody>
      </p:sp>
      <p:sp>
        <p:nvSpPr>
          <p:cNvPr id="251907" name="Rectangle 3"/>
          <p:cNvSpPr>
            <a:spLocks noGrp="1" noChangeArrowheads="1"/>
          </p:cNvSpPr>
          <p:nvPr>
            <p:ph idx="1"/>
          </p:nvPr>
        </p:nvSpPr>
        <p:spPr>
          <a:xfrm>
            <a:off x="914400" y="1600200"/>
            <a:ext cx="7315200" cy="4800600"/>
          </a:xfrm>
        </p:spPr>
        <p:txBody>
          <a:bodyPr/>
          <a:lstStyle/>
          <a:p>
            <a:pPr lvl="1" eaLnBrk="1" hangingPunct="1"/>
            <a:r>
              <a:rPr lang="en-US" altLang="en-US" sz="2800" dirty="0">
                <a:cs typeface="Times New Roman" panose="02020603050405020304" pitchFamily="18" charset="0"/>
              </a:rPr>
              <a:t>2.  We seek, receive and act on the Spirit’s guidance</a:t>
            </a:r>
            <a:endParaRPr lang="en-US" altLang="en-US" dirty="0">
              <a:cs typeface="Times New Roman" panose="02020603050405020304" pitchFamily="18" charset="0"/>
            </a:endParaRPr>
          </a:p>
          <a:p>
            <a:pPr lvl="2"/>
            <a:r>
              <a:rPr lang="en-US" dirty="0"/>
              <a:t>As we obey in the small and simple things, we can hear the Spirit’s guidance, and it will guide us into what we should do. </a:t>
            </a:r>
          </a:p>
          <a:p>
            <a:pPr lvl="2"/>
            <a:r>
              <a:rPr lang="en-US" dirty="0"/>
              <a:t>“For behold, again I say unto you that if ye will enter in by the way, and receive the Holy Ghost, it will show unto you all things what ye should do” (2 Nephi 32:5).	</a:t>
            </a:r>
          </a:p>
        </p:txBody>
      </p:sp>
      <p:pic>
        <p:nvPicPr>
          <p:cNvPr id="2" name="Picture 1"/>
          <p:cNvPicPr>
            <a:picLocks noChangeAspect="1"/>
          </p:cNvPicPr>
          <p:nvPr/>
        </p:nvPicPr>
        <p:blipFill>
          <a:blip r:embed="rId2"/>
          <a:stretch>
            <a:fillRect/>
          </a:stretch>
        </p:blipFill>
        <p:spPr>
          <a:xfrm>
            <a:off x="90487" y="4876800"/>
            <a:ext cx="2075831" cy="1847850"/>
          </a:xfrm>
          <a:prstGeom prst="rect">
            <a:avLst/>
          </a:prstGeom>
        </p:spPr>
      </p:pic>
    </p:spTree>
    <p:extLst>
      <p:ext uri="{BB962C8B-B14F-4D97-AF65-F5344CB8AC3E}">
        <p14:creationId xmlns:p14="http://schemas.microsoft.com/office/powerpoint/2010/main" val="202679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19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190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0175" y="685800"/>
            <a:ext cx="9404350" cy="944563"/>
          </a:xfrm>
        </p:spPr>
        <p:txBody>
          <a:bodyPr/>
          <a:lstStyle/>
          <a:p>
            <a:pPr eaLnBrk="1" hangingPunct="1">
              <a:buClr>
                <a:srgbClr val="66FFFF"/>
              </a:buClr>
            </a:pPr>
            <a:r>
              <a:rPr lang="en-US" altLang="en-US" dirty="0"/>
              <a:t>Principles of Giving </a:t>
            </a:r>
            <a:r>
              <a:rPr lang="en-US" altLang="en-US" sz="2000" dirty="0"/>
              <a:t>(continued)</a:t>
            </a:r>
            <a:endParaRPr lang="en-US" altLang="en-US" dirty="0"/>
          </a:p>
        </p:txBody>
      </p:sp>
      <p:sp>
        <p:nvSpPr>
          <p:cNvPr id="251907" name="Rectangle 3"/>
          <p:cNvSpPr>
            <a:spLocks noGrp="1" noChangeArrowheads="1"/>
          </p:cNvSpPr>
          <p:nvPr>
            <p:ph idx="1"/>
          </p:nvPr>
        </p:nvSpPr>
        <p:spPr>
          <a:xfrm>
            <a:off x="914400" y="1600200"/>
            <a:ext cx="7315200" cy="4800600"/>
          </a:xfrm>
        </p:spPr>
        <p:txBody>
          <a:bodyPr/>
          <a:lstStyle/>
          <a:p>
            <a:pPr lvl="1" eaLnBrk="1" hangingPunct="1"/>
            <a:r>
              <a:rPr lang="en-US" altLang="en-US" sz="2800" dirty="0">
                <a:cs typeface="Times New Roman" panose="02020603050405020304" pitchFamily="18" charset="0"/>
              </a:rPr>
              <a:t>3.  Give out of love</a:t>
            </a:r>
            <a:endParaRPr lang="en-US" altLang="en-US" dirty="0">
              <a:cs typeface="Times New Roman" panose="02020603050405020304" pitchFamily="18" charset="0"/>
            </a:endParaRPr>
          </a:p>
          <a:p>
            <a:pPr lvl="2" eaLnBrk="1" hangingPunct="1"/>
            <a:r>
              <a:rPr lang="en-US" altLang="en-US" dirty="0">
                <a:cs typeface="Times New Roman" panose="02020603050405020304" pitchFamily="18" charset="0"/>
              </a:rPr>
              <a:t>We are to give out of gratitude for all that God has done for us. Paul writes:</a:t>
            </a:r>
          </a:p>
          <a:p>
            <a:pPr lvl="3" eaLnBrk="1" hangingPunct="1"/>
            <a:r>
              <a:rPr lang="en-US" altLang="en-US" dirty="0">
                <a:cs typeface="Times New Roman" panose="02020603050405020304" pitchFamily="18" charset="0"/>
              </a:rPr>
              <a:t>And though I give all my goods to feed the poor, and though I give my body to be burned, if I have not love, it profits me nothing (1 Corinthians 13:3).</a:t>
            </a:r>
          </a:p>
        </p:txBody>
      </p:sp>
      <p:pic>
        <p:nvPicPr>
          <p:cNvPr id="2" name="Picture 1"/>
          <p:cNvPicPr>
            <a:picLocks noChangeAspect="1"/>
          </p:cNvPicPr>
          <p:nvPr/>
        </p:nvPicPr>
        <p:blipFill>
          <a:blip r:embed="rId2"/>
          <a:stretch>
            <a:fillRect/>
          </a:stretch>
        </p:blipFill>
        <p:spPr>
          <a:xfrm>
            <a:off x="6254246" y="4019550"/>
            <a:ext cx="2889754" cy="2402032"/>
          </a:xfrm>
          <a:prstGeom prst="rect">
            <a:avLst/>
          </a:prstGeom>
        </p:spPr>
      </p:pic>
    </p:spTree>
    <p:extLst>
      <p:ext uri="{BB962C8B-B14F-4D97-AF65-F5344CB8AC3E}">
        <p14:creationId xmlns:p14="http://schemas.microsoft.com/office/powerpoint/2010/main" val="9220750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19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19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190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dirty="0"/>
              <a:t>Principles of Giving </a:t>
            </a:r>
            <a:r>
              <a:rPr lang="en-US" altLang="en-US" sz="2000" dirty="0"/>
              <a:t>(continued)</a:t>
            </a:r>
          </a:p>
        </p:txBody>
      </p:sp>
      <p:sp>
        <p:nvSpPr>
          <p:cNvPr id="252931" name="Rectangle 3"/>
          <p:cNvSpPr>
            <a:spLocks noGrp="1" noChangeArrowheads="1"/>
          </p:cNvSpPr>
          <p:nvPr>
            <p:ph idx="1"/>
          </p:nvPr>
        </p:nvSpPr>
        <p:spPr>
          <a:xfrm>
            <a:off x="914400" y="1600200"/>
            <a:ext cx="7391400" cy="5257800"/>
          </a:xfrm>
        </p:spPr>
        <p:txBody>
          <a:bodyPr/>
          <a:lstStyle/>
          <a:p>
            <a:pPr eaLnBrk="1" hangingPunct="1">
              <a:spcBef>
                <a:spcPts val="600"/>
              </a:spcBef>
            </a:pPr>
            <a:r>
              <a:rPr lang="en-US" altLang="en-US" dirty="0">
                <a:cs typeface="Times New Roman" panose="02020603050405020304" pitchFamily="18" charset="0"/>
              </a:rPr>
              <a:t>4. Give sacrificially </a:t>
            </a:r>
          </a:p>
          <a:p>
            <a:pPr lvl="1" eaLnBrk="1" hangingPunct="1">
              <a:spcBef>
                <a:spcPts val="600"/>
              </a:spcBef>
            </a:pPr>
            <a:r>
              <a:rPr lang="en-US" altLang="en-US" dirty="0">
                <a:cs typeface="Times New Roman" panose="02020603050405020304" pitchFamily="18" charset="0"/>
              </a:rPr>
              <a:t>Ours is a “sacrificial” religion</a:t>
            </a:r>
          </a:p>
          <a:p>
            <a:pPr lvl="2" eaLnBrk="1" hangingPunct="1">
              <a:spcBef>
                <a:spcPts val="600"/>
              </a:spcBef>
            </a:pPr>
            <a:r>
              <a:rPr lang="en-US" altLang="en-US" dirty="0">
                <a:cs typeface="Times New Roman" panose="02020603050405020304" pitchFamily="18" charset="0"/>
              </a:rPr>
              <a:t>A religion that does not require the sacrifice of all things never has power sufficient to produce the faith necessary unto life and salvation (Joseph Smith, </a:t>
            </a:r>
            <a:r>
              <a:rPr lang="en-US" altLang="en-US" i="1" dirty="0">
                <a:cs typeface="Times New Roman" panose="02020603050405020304" pitchFamily="18" charset="0"/>
              </a:rPr>
              <a:t>Lectures on Faith,</a:t>
            </a:r>
            <a:r>
              <a:rPr lang="en-US" altLang="en-US" dirty="0">
                <a:cs typeface="Times New Roman" panose="02020603050405020304" pitchFamily="18" charset="0"/>
              </a:rPr>
              <a:t> comp. N. B. </a:t>
            </a:r>
            <a:r>
              <a:rPr lang="en-US" altLang="en-US" dirty="0" err="1">
                <a:cs typeface="Times New Roman" panose="02020603050405020304" pitchFamily="18" charset="0"/>
              </a:rPr>
              <a:t>Lundwall</a:t>
            </a:r>
            <a:r>
              <a:rPr lang="en-US" altLang="en-US" dirty="0">
                <a:cs typeface="Times New Roman" panose="02020603050405020304" pitchFamily="18" charset="0"/>
              </a:rPr>
              <a:t>, Salt Lake City: </a:t>
            </a:r>
            <a:r>
              <a:rPr lang="en-US" altLang="en-US" dirty="0" err="1">
                <a:cs typeface="Times New Roman" panose="02020603050405020304" pitchFamily="18" charset="0"/>
              </a:rPr>
              <a:t>Bookcraft</a:t>
            </a:r>
            <a:r>
              <a:rPr lang="en-US" altLang="en-US" dirty="0">
                <a:cs typeface="Times New Roman" panose="02020603050405020304" pitchFamily="18" charset="0"/>
              </a:rPr>
              <a:t>, </a:t>
            </a:r>
            <a:r>
              <a:rPr lang="en-US" altLang="en-US" dirty="0" err="1">
                <a:cs typeface="Times New Roman" panose="02020603050405020304" pitchFamily="18" charset="0"/>
              </a:rPr>
              <a:t>n.d.</a:t>
            </a:r>
            <a:r>
              <a:rPr lang="en-US" altLang="en-US" dirty="0">
                <a:cs typeface="Times New Roman" panose="02020603050405020304" pitchFamily="18" charset="0"/>
              </a:rPr>
              <a:t>), p. 58.</a:t>
            </a:r>
          </a:p>
          <a:p>
            <a:pPr lvl="2" eaLnBrk="1" hangingPunct="1">
              <a:spcBef>
                <a:spcPts val="600"/>
              </a:spcBef>
            </a:pPr>
            <a:r>
              <a:rPr lang="en-US" altLang="en-US" dirty="0"/>
              <a:t>C. S. Lewis wrote: “If our charities do not at all pinch or hamper us, … they are too small. There ought to be things we should like to do and cannot do because our charitable expenditure excludes them” (</a:t>
            </a:r>
            <a:r>
              <a:rPr lang="en-US" altLang="en-US" i="1" dirty="0"/>
              <a:t>Mere Christianity</a:t>
            </a:r>
            <a:r>
              <a:rPr lang="en-US" altLang="en-US" dirty="0"/>
              <a:t> [1952], 67). </a:t>
            </a:r>
            <a:endParaRPr lang="en-US" altLang="en-US" dirty="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76200" y="2630064"/>
            <a:ext cx="1853345" cy="41517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2931">
                                            <p:txEl>
                                              <p:pRg st="0" end="0"/>
                                            </p:txEl>
                                          </p:spTgt>
                                        </p:tgtEl>
                                        <p:attrNameLst>
                                          <p:attrName>style.visibility</p:attrName>
                                        </p:attrNameLst>
                                      </p:cBhvr>
                                      <p:to>
                                        <p:strVal val="visible"/>
                                      </p:to>
                                    </p:set>
                                    <p:animEffect transition="in" filter="box(in)">
                                      <p:cBhvr>
                                        <p:cTn id="7" dur="500"/>
                                        <p:tgtEl>
                                          <p:spTgt spid="2529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2931">
                                            <p:txEl>
                                              <p:pRg st="1" end="1"/>
                                            </p:txEl>
                                          </p:spTgt>
                                        </p:tgtEl>
                                        <p:attrNameLst>
                                          <p:attrName>style.visibility</p:attrName>
                                        </p:attrNameLst>
                                      </p:cBhvr>
                                      <p:to>
                                        <p:strVal val="visible"/>
                                      </p:to>
                                    </p:set>
                                    <p:animEffect transition="in" filter="box(in)">
                                      <p:cBhvr>
                                        <p:cTn id="12" dur="500"/>
                                        <p:tgtEl>
                                          <p:spTgt spid="25293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52931">
                                            <p:txEl>
                                              <p:pRg st="2" end="2"/>
                                            </p:txEl>
                                          </p:spTgt>
                                        </p:tgtEl>
                                        <p:attrNameLst>
                                          <p:attrName>style.visibility</p:attrName>
                                        </p:attrNameLst>
                                      </p:cBhvr>
                                      <p:to>
                                        <p:strVal val="visible"/>
                                      </p:to>
                                    </p:set>
                                    <p:animEffect transition="in" filter="box(in)">
                                      <p:cBhvr>
                                        <p:cTn id="15" dur="500"/>
                                        <p:tgtEl>
                                          <p:spTgt spid="25293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52931">
                                            <p:txEl>
                                              <p:pRg st="3" end="3"/>
                                            </p:txEl>
                                          </p:spTgt>
                                        </p:tgtEl>
                                        <p:attrNameLst>
                                          <p:attrName>style.visibility</p:attrName>
                                        </p:attrNameLst>
                                      </p:cBhvr>
                                      <p:to>
                                        <p:strVal val="visible"/>
                                      </p:to>
                                    </p:set>
                                    <p:animEffect transition="in" filter="box(in)">
                                      <p:cBhvr>
                                        <p:cTn id="18" dur="500"/>
                                        <p:tgtEl>
                                          <p:spTgt spid="252931">
                                            <p:txEl>
                                              <p:pRg st="3" end="3"/>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1"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85800" y="685800"/>
            <a:ext cx="7772400" cy="858838"/>
          </a:xfrm>
        </p:spPr>
        <p:txBody>
          <a:bodyPr/>
          <a:lstStyle/>
          <a:p>
            <a:r>
              <a:rPr lang="en-US" altLang="en-US"/>
              <a:t>Your Personal Financial Plan</a:t>
            </a:r>
          </a:p>
        </p:txBody>
      </p:sp>
      <p:sp>
        <p:nvSpPr>
          <p:cNvPr id="8195" name="Subtitle 2"/>
          <p:cNvSpPr>
            <a:spLocks noGrp="1"/>
          </p:cNvSpPr>
          <p:nvPr>
            <p:ph type="subTitle" idx="1"/>
          </p:nvPr>
        </p:nvSpPr>
        <p:spPr>
          <a:xfrm>
            <a:off x="914400" y="1600200"/>
            <a:ext cx="7315200" cy="4572000"/>
          </a:xfrm>
        </p:spPr>
        <p:txBody>
          <a:bodyPr/>
          <a:lstStyle/>
          <a:p>
            <a:pPr algn="l" eaLnBrk="1" hangingPunct="1">
              <a:buClr>
                <a:srgbClr val="66FFFF"/>
              </a:buClr>
            </a:pPr>
            <a:r>
              <a:rPr lang="en-US" altLang="en-US" dirty="0"/>
              <a:t>Section XIV.  Giving Plan </a:t>
            </a:r>
            <a:r>
              <a:rPr lang="en-US" altLang="en-US" sz="2000" dirty="0"/>
              <a:t>(not to be handed in now but to be included in your PFP after it is returned, </a:t>
            </a:r>
            <a:r>
              <a:rPr lang="en-US" altLang="en-US" sz="2000" dirty="0">
                <a:hlinkClick r:id="rId2"/>
              </a:rPr>
              <a:t>Giving Plan </a:t>
            </a:r>
            <a:r>
              <a:rPr lang="en-US" altLang="en-US" sz="2000" dirty="0"/>
              <a:t>(LT01-14))</a:t>
            </a:r>
          </a:p>
          <a:p>
            <a:pPr lvl="1" eaLnBrk="1" hangingPunct="1"/>
            <a:r>
              <a:rPr lang="en-US" altLang="en-US" dirty="0"/>
              <a:t>What are your vision and goals for your personal and family giving plan?  </a:t>
            </a:r>
          </a:p>
          <a:p>
            <a:pPr lvl="2" eaLnBrk="1" hangingPunct="1"/>
            <a:r>
              <a:rPr lang="en-US" altLang="en-US" dirty="0"/>
              <a:t>How will you handle both your institutional (Church/institutional contributions) and personal (individual/family contributions/service) giving? </a:t>
            </a:r>
          </a:p>
          <a:p>
            <a:pPr lvl="1" eaLnBrk="1" hangingPunct="1"/>
            <a:r>
              <a:rPr lang="en-US" altLang="en-US" dirty="0"/>
              <a:t>What are your plans and strategies for giving?</a:t>
            </a:r>
          </a:p>
          <a:p>
            <a:pPr lvl="2" eaLnBrk="1" hangingPunct="1"/>
            <a:r>
              <a:rPr lang="en-US" altLang="en-US" dirty="0"/>
              <a:t>What is your plan for tithes, offerings, and other contributions? Door-to-door, phone, and other solicitors? How will you teach your children?</a:t>
            </a:r>
          </a:p>
          <a:p>
            <a:pPr lvl="1" eaLnBrk="1" hangingPunct="1"/>
            <a:r>
              <a:rPr lang="en-US" altLang="en-US" dirty="0"/>
              <a:t>What are your constraints and accountability?</a:t>
            </a:r>
          </a:p>
          <a:p>
            <a:pPr lvl="1" eaLnBrk="1" hangingPunct="1">
              <a:buFontTx/>
              <a:buNone/>
            </a:pPr>
            <a:endParaRPr lang="en-US" altLang="en-US" dirty="0"/>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buClr>
                <a:srgbClr val="66FFFF"/>
              </a:buClr>
            </a:pPr>
            <a:r>
              <a:rPr lang="en-US" altLang="en-US"/>
              <a:t>Principles of Giving </a:t>
            </a:r>
            <a:r>
              <a:rPr lang="en-US" altLang="en-US" sz="2000"/>
              <a:t>(continued)</a:t>
            </a:r>
          </a:p>
        </p:txBody>
      </p:sp>
      <p:sp>
        <p:nvSpPr>
          <p:cNvPr id="253955" name="Rectangle 3"/>
          <p:cNvSpPr>
            <a:spLocks noGrp="1" noChangeArrowheads="1"/>
          </p:cNvSpPr>
          <p:nvPr>
            <p:ph idx="1"/>
          </p:nvPr>
        </p:nvSpPr>
        <p:spPr>
          <a:xfrm>
            <a:off x="914400" y="1614488"/>
            <a:ext cx="7315200" cy="5600700"/>
          </a:xfrm>
        </p:spPr>
        <p:txBody>
          <a:bodyPr/>
          <a:lstStyle/>
          <a:p>
            <a:pPr eaLnBrk="1" hangingPunct="1">
              <a:lnSpc>
                <a:spcPct val="90000"/>
              </a:lnSpc>
              <a:buClr>
                <a:srgbClr val="66FFFF"/>
              </a:buClr>
            </a:pPr>
            <a:r>
              <a:rPr lang="en-US" altLang="en-US" dirty="0"/>
              <a:t>5.  Give wisely </a:t>
            </a:r>
          </a:p>
          <a:p>
            <a:pPr lvl="1" eaLnBrk="1" hangingPunct="1"/>
            <a:r>
              <a:rPr lang="en-US" altLang="en-US" dirty="0"/>
              <a:t>And see that all these things are done in wisdom and order; for it is not requisite that a man should run faster than he has strength. And again, it is expedient that he should be diligent, that thereby he might win the prize; therefore, all things must be done in order (Mosiah 4:27).</a:t>
            </a:r>
          </a:p>
          <a:p>
            <a:pPr lvl="1" eaLnBrk="1" hangingPunct="1">
              <a:lnSpc>
                <a:spcPct val="90000"/>
              </a:lnSpc>
            </a:pPr>
            <a:endParaRPr lang="en-US" altLang="en-US" dirty="0"/>
          </a:p>
          <a:p>
            <a:pPr lvl="2" eaLnBrk="1" hangingPunct="1">
              <a:lnSpc>
                <a:spcPct val="90000"/>
              </a:lnSpc>
              <a:buFontTx/>
              <a:buNone/>
            </a:pPr>
            <a:endParaRPr lang="en-US" altLang="en-US" sz="1800" b="1" i="1" dirty="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2209800" y="4953000"/>
            <a:ext cx="4901609" cy="14814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3955">
                                            <p:txEl>
                                              <p:pRg st="0" end="0"/>
                                            </p:txEl>
                                          </p:spTgt>
                                        </p:tgtEl>
                                        <p:attrNameLst>
                                          <p:attrName>style.visibility</p:attrName>
                                        </p:attrNameLst>
                                      </p:cBhvr>
                                      <p:to>
                                        <p:strVal val="visible"/>
                                      </p:to>
                                    </p:set>
                                    <p:animEffect transition="in" filter="box(in)">
                                      <p:cBhvr>
                                        <p:cTn id="7" dur="500"/>
                                        <p:tgtEl>
                                          <p:spTgt spid="2539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3955">
                                            <p:txEl>
                                              <p:pRg st="1" end="1"/>
                                            </p:txEl>
                                          </p:spTgt>
                                        </p:tgtEl>
                                        <p:attrNameLst>
                                          <p:attrName>style.visibility</p:attrName>
                                        </p:attrNameLst>
                                      </p:cBhvr>
                                      <p:to>
                                        <p:strVal val="visible"/>
                                      </p:to>
                                    </p:set>
                                    <p:animEffect transition="in" filter="box(in)">
                                      <p:cBhvr>
                                        <p:cTn id="12" dur="500"/>
                                        <p:tgtEl>
                                          <p:spTgt spid="253955">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55" grpId="0" uiExpand="1" build="p" bldLvl="2"/>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527384" y="766882"/>
            <a:ext cx="2412462" cy="1366717"/>
          </a:xfrm>
          <a:prstGeom prst="rect">
            <a:avLst/>
          </a:prstGeom>
        </p:spPr>
      </p:pic>
      <p:sp>
        <p:nvSpPr>
          <p:cNvPr id="39938" name="Rectangle 2"/>
          <p:cNvSpPr>
            <a:spLocks noGrp="1" noChangeArrowheads="1"/>
          </p:cNvSpPr>
          <p:nvPr>
            <p:ph type="title"/>
          </p:nvPr>
        </p:nvSpPr>
        <p:spPr/>
        <p:txBody>
          <a:bodyPr/>
          <a:lstStyle/>
          <a:p>
            <a:pPr eaLnBrk="1" hangingPunct="1">
              <a:buClr>
                <a:srgbClr val="66FFFF"/>
              </a:buClr>
            </a:pPr>
            <a:r>
              <a:rPr lang="en-US" altLang="en-US"/>
              <a:t>Principles of Giving </a:t>
            </a:r>
            <a:r>
              <a:rPr lang="en-US" altLang="en-US" sz="2000"/>
              <a:t>(continued)</a:t>
            </a:r>
          </a:p>
        </p:txBody>
      </p:sp>
      <p:sp>
        <p:nvSpPr>
          <p:cNvPr id="254979" name="Rectangle 3"/>
          <p:cNvSpPr>
            <a:spLocks noGrp="1" noChangeArrowheads="1"/>
          </p:cNvSpPr>
          <p:nvPr>
            <p:ph idx="1"/>
          </p:nvPr>
        </p:nvSpPr>
        <p:spPr>
          <a:xfrm>
            <a:off x="914400" y="1600200"/>
            <a:ext cx="7315200" cy="5219700"/>
          </a:xfrm>
        </p:spPr>
        <p:txBody>
          <a:bodyPr/>
          <a:lstStyle/>
          <a:p>
            <a:pPr eaLnBrk="1" hangingPunct="1">
              <a:buClr>
                <a:srgbClr val="66FFFF"/>
              </a:buClr>
            </a:pPr>
            <a:r>
              <a:rPr lang="en-US" altLang="en-US" dirty="0"/>
              <a:t>6.  Give of your abundance</a:t>
            </a:r>
          </a:p>
          <a:p>
            <a:pPr lvl="1" eaLnBrk="1" hangingPunct="1">
              <a:buClr>
                <a:srgbClr val="66FFFF"/>
              </a:buClr>
            </a:pPr>
            <a:r>
              <a:rPr lang="en-US" altLang="en-US" dirty="0"/>
              <a:t>There is a different type of accounting in heaven, not of dollars and cents, but of our capacity and willingness to give</a:t>
            </a:r>
          </a:p>
          <a:p>
            <a:pPr lvl="2" eaLnBrk="1" hangingPunct="1"/>
            <a:r>
              <a:rPr lang="en-US" altLang="en-US" dirty="0">
                <a:cs typeface="Times New Roman" panose="02020603050405020304" pitchFamily="18" charset="0"/>
              </a:rPr>
              <a:t>And he [Christ] looked up, and saw the rich men casting their gifts into the treasury.  And he also saw a certain poor widow casting in thither two mites.  And he said, Of a truth I say unto you, that this poor widow hath cast in more than they all:  For all these have of their abundance cast in unto the offerings of God: but she of her penury hath cast in all the living that she had</a:t>
            </a:r>
            <a:r>
              <a:rPr lang="en-US" altLang="en-US" dirty="0"/>
              <a:t>  (Luke 21:1-4).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animEffect transition="in" filter="box(in)">
                                      <p:cBhvr>
                                        <p:cTn id="7" dur="500"/>
                                        <p:tgtEl>
                                          <p:spTgt spid="2549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4979">
                                            <p:txEl>
                                              <p:pRg st="1" end="1"/>
                                            </p:txEl>
                                          </p:spTgt>
                                        </p:tgtEl>
                                        <p:attrNameLst>
                                          <p:attrName>style.visibility</p:attrName>
                                        </p:attrNameLst>
                                      </p:cBhvr>
                                      <p:to>
                                        <p:strVal val="visible"/>
                                      </p:to>
                                    </p:set>
                                    <p:animEffect transition="in" filter="box(in)">
                                      <p:cBhvr>
                                        <p:cTn id="12" dur="500"/>
                                        <p:tgtEl>
                                          <p:spTgt spid="25497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54979">
                                            <p:txEl>
                                              <p:pRg st="2" end="2"/>
                                            </p:txEl>
                                          </p:spTgt>
                                        </p:tgtEl>
                                        <p:attrNameLst>
                                          <p:attrName>style.visibility</p:attrName>
                                        </p:attrNameLst>
                                      </p:cBhvr>
                                      <p:to>
                                        <p:strVal val="visible"/>
                                      </p:to>
                                    </p:set>
                                    <p:animEffect transition="in" filter="box(in)">
                                      <p:cBhvr>
                                        <p:cTn id="15" dur="500"/>
                                        <p:tgtEl>
                                          <p:spTgt spid="254979">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uiExpand="1" build="p" bldLvl="2"/>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dirty="0"/>
              <a:t>Principles of Giving </a:t>
            </a:r>
            <a:r>
              <a:rPr lang="en-US" altLang="en-US" sz="2000" dirty="0"/>
              <a:t>(continued)</a:t>
            </a:r>
          </a:p>
        </p:txBody>
      </p:sp>
      <p:sp>
        <p:nvSpPr>
          <p:cNvPr id="256003" name="Rectangle 3"/>
          <p:cNvSpPr>
            <a:spLocks noGrp="1" noChangeArrowheads="1"/>
          </p:cNvSpPr>
          <p:nvPr>
            <p:ph idx="1"/>
          </p:nvPr>
        </p:nvSpPr>
        <p:spPr>
          <a:xfrm>
            <a:off x="914400" y="1600200"/>
            <a:ext cx="7391400" cy="5610225"/>
          </a:xfrm>
        </p:spPr>
        <p:txBody>
          <a:bodyPr/>
          <a:lstStyle/>
          <a:p>
            <a:pPr eaLnBrk="1" hangingPunct="1"/>
            <a:r>
              <a:rPr lang="en-US" altLang="en-US" dirty="0"/>
              <a:t>7.  Give freely according to what you have been given</a:t>
            </a:r>
          </a:p>
          <a:p>
            <a:pPr lvl="1" eaLnBrk="1" hangingPunct="1"/>
            <a:r>
              <a:rPr lang="en-US" altLang="en-US" dirty="0"/>
              <a:t>And again Alma commanded that the people of the church should impart of their substance, every one according to that which he had; if he have more abundantly he should impart more abundantly; and of him that had but little, but little should be required; and to him that had not should be given.   And thus they should impart of their substance of their own free will and good desires towards God, and to those priests that stood in need, yea, and to every needy, naked soul  (Mosiah 18:27-28).</a:t>
            </a:r>
          </a:p>
          <a:p>
            <a:pPr lvl="2" eaLnBrk="1" hangingPunct="1">
              <a:lnSpc>
                <a:spcPct val="90000"/>
              </a:lnSpc>
              <a:buFontTx/>
              <a:buNone/>
            </a:pPr>
            <a:r>
              <a:rPr lang="en-US" altLang="en-US" sz="2000" dirty="0"/>
              <a:t> </a:t>
            </a:r>
          </a:p>
        </p:txBody>
      </p:sp>
      <p:pic>
        <p:nvPicPr>
          <p:cNvPr id="2" name="Picture 1"/>
          <p:cNvPicPr>
            <a:picLocks noChangeAspect="1"/>
          </p:cNvPicPr>
          <p:nvPr/>
        </p:nvPicPr>
        <p:blipFill>
          <a:blip r:embed="rId2"/>
          <a:stretch>
            <a:fillRect/>
          </a:stretch>
        </p:blipFill>
        <p:spPr>
          <a:xfrm>
            <a:off x="146237" y="4191000"/>
            <a:ext cx="1536325" cy="22313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6003">
                                            <p:txEl>
                                              <p:pRg st="0" end="0"/>
                                            </p:txEl>
                                          </p:spTgt>
                                        </p:tgtEl>
                                        <p:attrNameLst>
                                          <p:attrName>style.visibility</p:attrName>
                                        </p:attrNameLst>
                                      </p:cBhvr>
                                      <p:to>
                                        <p:strVal val="visible"/>
                                      </p:to>
                                    </p:set>
                                    <p:animEffect transition="in" filter="box(in)">
                                      <p:cBhvr>
                                        <p:cTn id="7" dur="500"/>
                                        <p:tgtEl>
                                          <p:spTgt spid="2560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6003">
                                            <p:txEl>
                                              <p:pRg st="1" end="1"/>
                                            </p:txEl>
                                          </p:spTgt>
                                        </p:tgtEl>
                                        <p:attrNameLst>
                                          <p:attrName>style.visibility</p:attrName>
                                        </p:attrNameLst>
                                      </p:cBhvr>
                                      <p:to>
                                        <p:strVal val="visible"/>
                                      </p:to>
                                    </p:set>
                                    <p:animEffect transition="in" filter="box(in)">
                                      <p:cBhvr>
                                        <p:cTn id="12" dur="500"/>
                                        <p:tgtEl>
                                          <p:spTgt spid="25600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56003">
                                            <p:txEl>
                                              <p:pRg st="2" end="2"/>
                                            </p:txEl>
                                          </p:spTgt>
                                        </p:tgtEl>
                                        <p:attrNameLst>
                                          <p:attrName>style.visibility</p:attrName>
                                        </p:attrNameLst>
                                      </p:cBhvr>
                                      <p:to>
                                        <p:strVal val="visible"/>
                                      </p:to>
                                    </p:set>
                                    <p:animEffect transition="in" filter="box(in)">
                                      <p:cBhvr>
                                        <p:cTn id="15" dur="500"/>
                                        <p:tgtEl>
                                          <p:spTgt spid="256003">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3" grpId="0" uiExpand="1" build="p" bldLvl="2"/>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Principles of Giving </a:t>
            </a:r>
            <a:r>
              <a:rPr lang="en-US" altLang="en-US" sz="2000" dirty="0"/>
              <a:t>(continued)</a:t>
            </a:r>
            <a:endParaRPr lang="en-US" dirty="0"/>
          </a:p>
        </p:txBody>
      </p:sp>
      <p:sp>
        <p:nvSpPr>
          <p:cNvPr id="3" name="Content Placeholder 2"/>
          <p:cNvSpPr>
            <a:spLocks noGrp="1"/>
          </p:cNvSpPr>
          <p:nvPr>
            <p:ph idx="1"/>
          </p:nvPr>
        </p:nvSpPr>
        <p:spPr>
          <a:xfrm>
            <a:off x="929040" y="1607520"/>
            <a:ext cx="7681560" cy="4419600"/>
          </a:xfrm>
        </p:spPr>
        <p:txBody>
          <a:bodyPr/>
          <a:lstStyle/>
          <a:p>
            <a:pPr marL="0" indent="0">
              <a:buNone/>
            </a:pPr>
            <a:r>
              <a:rPr lang="en-US" altLang="en-US" dirty="0">
                <a:cs typeface="Times New Roman" panose="02020603050405020304" pitchFamily="18" charset="0"/>
              </a:rPr>
              <a:t>Finding Balance</a:t>
            </a:r>
          </a:p>
          <a:p>
            <a:pPr marL="400050" lvl="1" indent="0">
              <a:buNone/>
            </a:pPr>
            <a:r>
              <a:rPr lang="en-US" altLang="en-US" u="sng" dirty="0">
                <a:cs typeface="Times New Roman" panose="02020603050405020304" pitchFamily="18" charset="0"/>
              </a:rPr>
              <a:t>Guiding Principles			   	Doctrines</a:t>
            </a:r>
          </a:p>
          <a:p>
            <a:pPr lvl="1">
              <a:tabLst>
                <a:tab pos="4800600" algn="l"/>
              </a:tabLst>
            </a:pPr>
            <a:r>
              <a:rPr lang="en-US" altLang="en-US" dirty="0">
                <a:cs typeface="Times New Roman" panose="02020603050405020304" pitchFamily="18" charset="0"/>
              </a:rPr>
              <a:t>Understand your vision, goals, budget	Identity</a:t>
            </a:r>
          </a:p>
          <a:p>
            <a:pPr lvl="1">
              <a:tabLst>
                <a:tab pos="4800600" algn="l"/>
              </a:tabLst>
            </a:pPr>
            <a:r>
              <a:rPr lang="en-US" altLang="en-US" dirty="0">
                <a:cs typeface="Times New Roman" panose="02020603050405020304" pitchFamily="18" charset="0"/>
              </a:rPr>
              <a:t>We seek, receive and act on guidance	Obedience</a:t>
            </a:r>
          </a:p>
          <a:p>
            <a:pPr lvl="1">
              <a:tabLst>
                <a:tab pos="4800600" algn="l"/>
              </a:tabLst>
            </a:pPr>
            <a:r>
              <a:rPr lang="en-US" altLang="en-US" dirty="0">
                <a:cs typeface="Times New Roman" panose="02020603050405020304" pitchFamily="18" charset="0"/>
              </a:rPr>
              <a:t>Give out of love		Agency</a:t>
            </a:r>
          </a:p>
          <a:p>
            <a:pPr lvl="1">
              <a:tabLst>
                <a:tab pos="4800600" algn="l"/>
              </a:tabLst>
            </a:pPr>
            <a:r>
              <a:rPr lang="en-US" altLang="en-US" dirty="0">
                <a:cs typeface="Times New Roman" panose="02020603050405020304" pitchFamily="18" charset="0"/>
              </a:rPr>
              <a:t>Give sacrificially 		Accountability</a:t>
            </a:r>
          </a:p>
          <a:p>
            <a:pPr lvl="1">
              <a:tabLst>
                <a:tab pos="4800600" algn="l"/>
              </a:tabLst>
            </a:pPr>
            <a:r>
              <a:rPr lang="en-US" altLang="en-US" dirty="0"/>
              <a:t>Give wisely		Agency</a:t>
            </a:r>
          </a:p>
          <a:p>
            <a:pPr lvl="1">
              <a:tabLst>
                <a:tab pos="4800600" algn="l"/>
              </a:tabLst>
            </a:pPr>
            <a:r>
              <a:rPr lang="en-US" altLang="en-US" dirty="0"/>
              <a:t>Give of our abundance		Stewardship</a:t>
            </a:r>
          </a:p>
          <a:p>
            <a:pPr lvl="1">
              <a:tabLst>
                <a:tab pos="4800600" algn="l"/>
              </a:tabLst>
            </a:pPr>
            <a:r>
              <a:rPr lang="en-US" altLang="en-US" dirty="0"/>
              <a:t>Give freely 		Stewardship</a:t>
            </a:r>
          </a:p>
          <a:p>
            <a:pPr marL="0" indent="0">
              <a:buNone/>
            </a:pPr>
            <a:endParaRPr lang="en-US" dirty="0"/>
          </a:p>
        </p:txBody>
      </p:sp>
    </p:spTree>
    <p:extLst>
      <p:ext uri="{BB962C8B-B14F-4D97-AF65-F5344CB8AC3E}">
        <p14:creationId xmlns:p14="http://schemas.microsoft.com/office/powerpoint/2010/main" val="2535633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Principles of Giving </a:t>
            </a:r>
            <a:r>
              <a:rPr lang="en-US" altLang="en-US" sz="2000" dirty="0"/>
              <a:t>(continued)</a:t>
            </a:r>
            <a:endParaRPr lang="en-US" dirty="0"/>
          </a:p>
        </p:txBody>
      </p:sp>
      <p:sp>
        <p:nvSpPr>
          <p:cNvPr id="3" name="Content Placeholder 2"/>
          <p:cNvSpPr>
            <a:spLocks noGrp="1"/>
          </p:cNvSpPr>
          <p:nvPr>
            <p:ph idx="1"/>
          </p:nvPr>
        </p:nvSpPr>
        <p:spPr>
          <a:xfrm>
            <a:off x="929040" y="1607520"/>
            <a:ext cx="7451373" cy="4419600"/>
          </a:xfrm>
        </p:spPr>
        <p:txBody>
          <a:bodyPr/>
          <a:lstStyle/>
          <a:p>
            <a:pPr marL="0" indent="0">
              <a:buNone/>
            </a:pPr>
            <a:r>
              <a:rPr lang="en-US" altLang="en-US" sz="2400" dirty="0"/>
              <a:t>	</a:t>
            </a:r>
            <a:r>
              <a:rPr lang="en-US" altLang="en-US" b="1" i="1" dirty="0"/>
              <a:t>From obedience to consecration</a:t>
            </a:r>
            <a:endParaRPr lang="en-US" altLang="en-US" sz="2400" b="1" i="1" dirty="0"/>
          </a:p>
          <a:p>
            <a:pPr marL="0" indent="0">
              <a:buNone/>
            </a:pPr>
            <a:r>
              <a:rPr lang="en-US" altLang="en-US" sz="2400" dirty="0"/>
              <a:t>We are children of Christ (identity) listening to the promptings of the Spirit (obedience), using the blessings that God has shared with us wisely (stewardship) to take care of our spouses and family (stewardship and accountability).  Then using of our abundance (stewardship), we help build the kingdom of God (agency) through loving, serving and helping our fellowman (accountability) to accomplish our personal and family vision and goals.</a:t>
            </a:r>
          </a:p>
          <a:p>
            <a:endParaRPr lang="en-US" dirty="0"/>
          </a:p>
        </p:txBody>
      </p:sp>
    </p:spTree>
    <p:extLst>
      <p:ext uri="{BB962C8B-B14F-4D97-AF65-F5344CB8AC3E}">
        <p14:creationId xmlns:p14="http://schemas.microsoft.com/office/powerpoint/2010/main" val="187812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dirty="0"/>
              <a:t>C.  How to Give Effectively</a:t>
            </a:r>
            <a:endParaRPr lang="en-US" altLang="en-US" sz="2000" dirty="0"/>
          </a:p>
        </p:txBody>
      </p:sp>
      <p:sp>
        <p:nvSpPr>
          <p:cNvPr id="257027" name="Rectangle 3"/>
          <p:cNvSpPr>
            <a:spLocks noGrp="1" noChangeArrowheads="1"/>
          </p:cNvSpPr>
          <p:nvPr>
            <p:ph idx="1"/>
          </p:nvPr>
        </p:nvSpPr>
        <p:spPr>
          <a:xfrm>
            <a:off x="928688" y="1608138"/>
            <a:ext cx="7286625" cy="4419600"/>
          </a:xfrm>
        </p:spPr>
        <p:txBody>
          <a:bodyPr/>
          <a:lstStyle/>
          <a:p>
            <a:pPr eaLnBrk="1" hangingPunct="1"/>
            <a:r>
              <a:rPr lang="en-US" altLang="en-US" dirty="0"/>
              <a:t>How do we give now?</a:t>
            </a:r>
          </a:p>
          <a:p>
            <a:pPr lvl="1" eaLnBrk="1" hangingPunct="1"/>
            <a:r>
              <a:rPr lang="en-US" altLang="en-US" dirty="0"/>
              <a:t>On the subject of giving, Elder William R. Bradford commented:</a:t>
            </a:r>
          </a:p>
          <a:p>
            <a:pPr lvl="2" eaLnBrk="1" hangingPunct="1"/>
            <a:r>
              <a:rPr lang="en-US" altLang="en-US" dirty="0"/>
              <a:t>It is not the amount of money that we donate to the Church or others that matters to the Lord. Rather it is whether we give of our abundance or of our living. We should give until it is a sacrifice to give (William R. Bradford, “Words of Jesus: Riches,” </a:t>
            </a:r>
            <a:r>
              <a:rPr lang="en-US" altLang="en-US" i="1" dirty="0"/>
              <a:t>Ensign,</a:t>
            </a:r>
            <a:r>
              <a:rPr lang="en-US" altLang="en-US" dirty="0"/>
              <a:t> Feb. 2003, 52).</a:t>
            </a:r>
          </a:p>
          <a:p>
            <a:pPr eaLnBrk="1" hangingPunct="1"/>
            <a:endParaRPr lang="en-US" altLang="en-US" sz="2400" dirty="0"/>
          </a:p>
        </p:txBody>
      </p:sp>
      <p:pic>
        <p:nvPicPr>
          <p:cNvPr id="2" name="Picture 1"/>
          <p:cNvPicPr>
            <a:picLocks noChangeAspect="1"/>
          </p:cNvPicPr>
          <p:nvPr/>
        </p:nvPicPr>
        <p:blipFill>
          <a:blip r:embed="rId2"/>
          <a:stretch>
            <a:fillRect/>
          </a:stretch>
        </p:blipFill>
        <p:spPr>
          <a:xfrm>
            <a:off x="2577115" y="5445519"/>
            <a:ext cx="4023709" cy="11644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animEffect transition="in" filter="box(in)">
                                      <p:cBhvr>
                                        <p:cTn id="7" dur="500"/>
                                        <p:tgtEl>
                                          <p:spTgt spid="2570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7027">
                                            <p:txEl>
                                              <p:pRg st="1" end="1"/>
                                            </p:txEl>
                                          </p:spTgt>
                                        </p:tgtEl>
                                        <p:attrNameLst>
                                          <p:attrName>style.visibility</p:attrName>
                                        </p:attrNameLst>
                                      </p:cBhvr>
                                      <p:to>
                                        <p:strVal val="visible"/>
                                      </p:to>
                                    </p:set>
                                    <p:animEffect transition="in" filter="box(in)">
                                      <p:cBhvr>
                                        <p:cTn id="12" dur="500"/>
                                        <p:tgtEl>
                                          <p:spTgt spid="257027">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57027">
                                            <p:txEl>
                                              <p:pRg st="2" end="2"/>
                                            </p:txEl>
                                          </p:spTgt>
                                        </p:tgtEl>
                                        <p:attrNameLst>
                                          <p:attrName>style.visibility</p:attrName>
                                        </p:attrNameLst>
                                      </p:cBhvr>
                                      <p:to>
                                        <p:strVal val="visible"/>
                                      </p:to>
                                    </p:set>
                                    <p:animEffect transition="in" filter="box(in)">
                                      <p:cBhvr>
                                        <p:cTn id="15" dur="500"/>
                                        <p:tgtEl>
                                          <p:spTgt spid="257027">
                                            <p:txEl>
                                              <p:pRg st="2" end="2"/>
                                            </p:txEl>
                                          </p:spTgt>
                                        </p:tgtEl>
                                      </p:cBhvr>
                                    </p:animEffect>
                                  </p:childTnLst>
                                </p:cTn>
                              </p:par>
                              <p:par>
                                <p:cTn id="16" presetID="1" presetClass="entr" presetSubtype="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3"/>
          <p:cNvSpPr>
            <a:spLocks noGrp="1" noChangeArrowheads="1"/>
          </p:cNvSpPr>
          <p:nvPr>
            <p:ph type="title"/>
          </p:nvPr>
        </p:nvSpPr>
        <p:spPr>
          <a:xfrm>
            <a:off x="685800" y="685800"/>
            <a:ext cx="7772400" cy="914400"/>
          </a:xfrm>
          <a:noFill/>
          <a:extLst>
            <a:ext uri="{91240B29-F687-4F45-9708-019B960494DF}">
              <a14:hiddenLine xmlns:a14="http://schemas.microsoft.com/office/drawing/2010/main" w="9525">
                <a:solidFill>
                  <a:srgbClr val="0000FF"/>
                </a:solidFill>
                <a:miter lim="800000"/>
                <a:headEnd/>
                <a:tailEnd/>
              </a14:hiddenLine>
            </a:ext>
          </a:extLst>
        </p:spPr>
        <p:txBody>
          <a:bodyPr lIns="92075" tIns="46038" rIns="92075" bIns="46038"/>
          <a:lstStyle/>
          <a:p>
            <a:pPr eaLnBrk="1" hangingPunct="1"/>
            <a:r>
              <a:rPr lang="en-US" altLang="en-US" dirty="0"/>
              <a:t>Giving Effectively </a:t>
            </a:r>
            <a:r>
              <a:rPr lang="en-US" altLang="en-US" sz="2400" dirty="0"/>
              <a:t>(continued)</a:t>
            </a:r>
            <a:endParaRPr lang="en-US" altLang="en-US" sz="2000" dirty="0"/>
          </a:p>
        </p:txBody>
      </p:sp>
      <p:sp>
        <p:nvSpPr>
          <p:cNvPr id="258050" name="Rectangle 2"/>
          <p:cNvSpPr>
            <a:spLocks noGrp="1" noChangeArrowheads="1"/>
          </p:cNvSpPr>
          <p:nvPr>
            <p:ph idx="1"/>
          </p:nvPr>
        </p:nvSpPr>
        <p:spPr>
          <a:xfrm>
            <a:off x="914400" y="1600200"/>
            <a:ext cx="7315200" cy="5638800"/>
          </a:xfrm>
        </p:spPr>
        <p:txBody>
          <a:bodyPr/>
          <a:lstStyle/>
          <a:p>
            <a:pPr eaLnBrk="1" hangingPunct="1"/>
            <a:r>
              <a:rPr lang="en-US" altLang="en-US" dirty="0"/>
              <a:t>On the subject of fast offerings, Spencer W. Kimball said:</a:t>
            </a:r>
          </a:p>
          <a:p>
            <a:pPr lvl="1" eaLnBrk="1" hangingPunct="1"/>
            <a:r>
              <a:rPr lang="en-US" altLang="en-US" dirty="0"/>
              <a:t>Sometimes we have been a bit penurious (stingy) and figured that we had for breakfast one egg and that cost so many cents and then we give that to the Lord. I think that when we are affluent … we should be very generous and give, instead of the amount we saved by our two meals of fasting, perhaps much, much more—ten times more where we are in a position to do it. I know there are some who couldn’t</a:t>
            </a:r>
            <a:r>
              <a:rPr lang="en-US" altLang="en-US" sz="2000" dirty="0"/>
              <a:t> (in Conference Report, April 1974, p. 184).</a:t>
            </a:r>
          </a:p>
        </p:txBody>
      </p:sp>
      <p:pic>
        <p:nvPicPr>
          <p:cNvPr id="2" name="Picture 1"/>
          <p:cNvPicPr>
            <a:picLocks noChangeAspect="1"/>
          </p:cNvPicPr>
          <p:nvPr/>
        </p:nvPicPr>
        <p:blipFill>
          <a:blip r:embed="rId2"/>
          <a:stretch>
            <a:fillRect/>
          </a:stretch>
        </p:blipFill>
        <p:spPr>
          <a:xfrm>
            <a:off x="7616318" y="118976"/>
            <a:ext cx="1426588" cy="19813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8050">
                                            <p:txEl>
                                              <p:pRg st="0" end="0"/>
                                            </p:txEl>
                                          </p:spTgt>
                                        </p:tgtEl>
                                        <p:attrNameLst>
                                          <p:attrName>style.visibility</p:attrName>
                                        </p:attrNameLst>
                                      </p:cBhvr>
                                      <p:to>
                                        <p:strVal val="visible"/>
                                      </p:to>
                                    </p:set>
                                    <p:animEffect transition="in" filter="box(in)">
                                      <p:cBhvr>
                                        <p:cTn id="7" dur="500"/>
                                        <p:tgtEl>
                                          <p:spTgt spid="25805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58050">
                                            <p:txEl>
                                              <p:pRg st="1" end="1"/>
                                            </p:txEl>
                                          </p:spTgt>
                                        </p:tgtEl>
                                        <p:attrNameLst>
                                          <p:attrName>style.visibility</p:attrName>
                                        </p:attrNameLst>
                                      </p:cBhvr>
                                      <p:to>
                                        <p:strVal val="visible"/>
                                      </p:to>
                                    </p:set>
                                    <p:animEffect transition="in" filter="box(in)">
                                      <p:cBhvr>
                                        <p:cTn id="12" dur="500"/>
                                        <p:tgtEl>
                                          <p:spTgt spid="258050">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0" grpId="0" uiExpand="1" build="p" bldLvl="2"/>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85800"/>
            <a:ext cx="7772400" cy="944563"/>
          </a:xfrm>
        </p:spPr>
        <p:txBody>
          <a:bodyPr/>
          <a:lstStyle/>
          <a:p>
            <a:pPr eaLnBrk="1" hangingPunct="1"/>
            <a:r>
              <a:rPr lang="en-US" altLang="en-US" dirty="0"/>
              <a:t>Giving Effectively </a:t>
            </a:r>
            <a:r>
              <a:rPr lang="en-US" altLang="en-US" sz="2400" dirty="0"/>
              <a:t>(continued)</a:t>
            </a:r>
            <a:endParaRPr lang="en-US" altLang="en-US" sz="2000" dirty="0"/>
          </a:p>
        </p:txBody>
      </p:sp>
      <p:sp>
        <p:nvSpPr>
          <p:cNvPr id="36867" name="Rectangle 3"/>
          <p:cNvSpPr>
            <a:spLocks noGrp="1" noChangeArrowheads="1"/>
          </p:cNvSpPr>
          <p:nvPr>
            <p:ph idx="1"/>
          </p:nvPr>
        </p:nvSpPr>
        <p:spPr>
          <a:xfrm>
            <a:off x="914400" y="1600200"/>
            <a:ext cx="7315200" cy="5257800"/>
          </a:xfrm>
        </p:spPr>
        <p:txBody>
          <a:bodyPr/>
          <a:lstStyle/>
          <a:p>
            <a:pPr eaLnBrk="1" hangingPunct="1"/>
            <a:r>
              <a:rPr lang="en-US" altLang="en-US" sz="2400"/>
              <a:t>Statistics on Charitable giving (1991 data)</a:t>
            </a:r>
          </a:p>
          <a:p>
            <a:pPr lvl="1" eaLnBrk="1" hangingPunct="1"/>
            <a:r>
              <a:rPr lang="en-US" altLang="en-US"/>
              <a:t>Charitable giving as a percent of income:</a:t>
            </a:r>
          </a:p>
          <a:p>
            <a:pPr lvl="2" eaLnBrk="1" hangingPunct="1"/>
            <a:r>
              <a:rPr lang="en-US" altLang="en-US"/>
              <a:t>Individuals earning 20-30K gave $1,207 or 4.8%</a:t>
            </a:r>
          </a:p>
          <a:p>
            <a:pPr lvl="2" eaLnBrk="1" hangingPunct="1"/>
            <a:r>
              <a:rPr lang="en-US" altLang="en-US"/>
              <a:t>Individuals earning 30-40K gave $1,318 or 3.8%</a:t>
            </a:r>
          </a:p>
          <a:p>
            <a:pPr lvl="2" eaLnBrk="1" hangingPunct="1"/>
            <a:r>
              <a:rPr lang="en-US" altLang="en-US"/>
              <a:t>Individuals earning 50-100K gave $1,837 or 2.5%</a:t>
            </a:r>
          </a:p>
          <a:p>
            <a:pPr lvl="3" eaLnBrk="1" hangingPunct="1"/>
            <a:r>
              <a:rPr lang="en-US" altLang="en-US"/>
              <a:t>Why did those who earned more money give less than half, in percentage terms, as those who made less?</a:t>
            </a:r>
          </a:p>
          <a:p>
            <a:pPr lvl="3" eaLnBrk="1" hangingPunct="1"/>
            <a:r>
              <a:rPr lang="en-US" altLang="en-US"/>
              <a:t>Why should our giving decrease as our blessings increase?</a:t>
            </a:r>
          </a:p>
          <a:p>
            <a:pPr lvl="1" eaLnBrk="1" hangingPunct="1"/>
            <a:r>
              <a:rPr lang="en-US" altLang="en-US"/>
              <a:t>Although the data is old, the results have not changed much in the succeeding years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8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8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8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dirty="0"/>
              <a:t>Giving Effectively </a:t>
            </a:r>
            <a:r>
              <a:rPr lang="en-US" altLang="en-US" sz="2400" dirty="0"/>
              <a:t>(continued)</a:t>
            </a:r>
            <a:endParaRPr lang="en-US" altLang="en-US" sz="2000" dirty="0"/>
          </a:p>
        </p:txBody>
      </p:sp>
      <p:sp>
        <p:nvSpPr>
          <p:cNvPr id="261123" name="Rectangle 3"/>
          <p:cNvSpPr>
            <a:spLocks noGrp="1" noChangeArrowheads="1"/>
          </p:cNvSpPr>
          <p:nvPr>
            <p:ph idx="1"/>
          </p:nvPr>
        </p:nvSpPr>
        <p:spPr>
          <a:xfrm>
            <a:off x="914400" y="1600200"/>
            <a:ext cx="7315200" cy="5257800"/>
          </a:xfrm>
        </p:spPr>
        <p:txBody>
          <a:bodyPr/>
          <a:lstStyle/>
          <a:p>
            <a:pPr eaLnBrk="1" hangingPunct="1">
              <a:spcBef>
                <a:spcPts val="600"/>
              </a:spcBef>
            </a:pPr>
            <a:r>
              <a:rPr lang="en-US" altLang="en-US" dirty="0"/>
              <a:t>And this is entirely from the book of Bryan </a:t>
            </a:r>
          </a:p>
          <a:p>
            <a:pPr lvl="1" eaLnBrk="1" hangingPunct="1">
              <a:spcBef>
                <a:spcPts val="600"/>
              </a:spcBef>
            </a:pPr>
            <a:r>
              <a:rPr lang="en-US" altLang="en-US" dirty="0"/>
              <a:t>Think about giving in percentage terms, rather than in dollar terms</a:t>
            </a:r>
          </a:p>
          <a:p>
            <a:pPr lvl="2" eaLnBrk="1" hangingPunct="1">
              <a:spcBef>
                <a:spcPts val="600"/>
              </a:spcBef>
            </a:pPr>
            <a:r>
              <a:rPr lang="en-US" altLang="en-US" dirty="0"/>
              <a:t>Tithing is easy, it’s the other contributions that are hard</a:t>
            </a:r>
          </a:p>
          <a:p>
            <a:pPr lvl="3" eaLnBrk="1" hangingPunct="1">
              <a:spcBef>
                <a:spcPts val="600"/>
              </a:spcBef>
            </a:pPr>
            <a:r>
              <a:rPr lang="en-US" altLang="en-US" dirty="0"/>
              <a:t>Put those in percentage terms as well</a:t>
            </a:r>
          </a:p>
          <a:p>
            <a:pPr lvl="4" eaLnBrk="1" hangingPunct="1">
              <a:spcBef>
                <a:spcPts val="600"/>
              </a:spcBef>
            </a:pPr>
            <a:r>
              <a:rPr lang="en-US" altLang="en-US" dirty="0"/>
              <a:t>That way Heavenly Father will know that regardless of how much or how little you are blessed financially, your giving will always be the same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1123">
                                            <p:txEl>
                                              <p:pRg st="0" end="0"/>
                                            </p:txEl>
                                          </p:spTgt>
                                        </p:tgtEl>
                                        <p:attrNameLst>
                                          <p:attrName>style.visibility</p:attrName>
                                        </p:attrNameLst>
                                      </p:cBhvr>
                                      <p:to>
                                        <p:strVal val="visible"/>
                                      </p:to>
                                    </p:set>
                                    <p:animEffect transition="in" filter="box(in)">
                                      <p:cBhvr>
                                        <p:cTn id="7" dur="500"/>
                                        <p:tgtEl>
                                          <p:spTgt spid="261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1123">
                                            <p:txEl>
                                              <p:pRg st="1" end="1"/>
                                            </p:txEl>
                                          </p:spTgt>
                                        </p:tgtEl>
                                        <p:attrNameLst>
                                          <p:attrName>style.visibility</p:attrName>
                                        </p:attrNameLst>
                                      </p:cBhvr>
                                      <p:to>
                                        <p:strVal val="visible"/>
                                      </p:to>
                                    </p:set>
                                    <p:animEffect transition="in" filter="box(in)">
                                      <p:cBhvr>
                                        <p:cTn id="12" dur="500"/>
                                        <p:tgtEl>
                                          <p:spTgt spid="26112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61123">
                                            <p:txEl>
                                              <p:pRg st="2" end="2"/>
                                            </p:txEl>
                                          </p:spTgt>
                                        </p:tgtEl>
                                        <p:attrNameLst>
                                          <p:attrName>style.visibility</p:attrName>
                                        </p:attrNameLst>
                                      </p:cBhvr>
                                      <p:to>
                                        <p:strVal val="visible"/>
                                      </p:to>
                                    </p:set>
                                    <p:animEffect transition="in" filter="box(in)">
                                      <p:cBhvr>
                                        <p:cTn id="15" dur="500"/>
                                        <p:tgtEl>
                                          <p:spTgt spid="26112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61123">
                                            <p:txEl>
                                              <p:pRg st="3" end="3"/>
                                            </p:txEl>
                                          </p:spTgt>
                                        </p:tgtEl>
                                        <p:attrNameLst>
                                          <p:attrName>style.visibility</p:attrName>
                                        </p:attrNameLst>
                                      </p:cBhvr>
                                      <p:to>
                                        <p:strVal val="visible"/>
                                      </p:to>
                                    </p:set>
                                    <p:animEffect transition="in" filter="box(in)">
                                      <p:cBhvr>
                                        <p:cTn id="18" dur="500"/>
                                        <p:tgtEl>
                                          <p:spTgt spid="261123">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61123">
                                            <p:txEl>
                                              <p:pRg st="4" end="4"/>
                                            </p:txEl>
                                          </p:spTgt>
                                        </p:tgtEl>
                                        <p:attrNameLst>
                                          <p:attrName>style.visibility</p:attrName>
                                        </p:attrNameLst>
                                      </p:cBhvr>
                                      <p:to>
                                        <p:strVal val="visible"/>
                                      </p:to>
                                    </p:set>
                                    <p:animEffect transition="in" filter="box(in)">
                                      <p:cBhvr>
                                        <p:cTn id="21" dur="500"/>
                                        <p:tgtEl>
                                          <p:spTgt spid="261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dirty="0"/>
              <a:t>Giving Effectively </a:t>
            </a:r>
            <a:r>
              <a:rPr lang="en-US" altLang="en-US" sz="2400" dirty="0"/>
              <a:t>(continued)</a:t>
            </a:r>
            <a:endParaRPr lang="en-US" altLang="en-US" sz="2000" dirty="0"/>
          </a:p>
        </p:txBody>
      </p:sp>
      <p:sp>
        <p:nvSpPr>
          <p:cNvPr id="262147" name="Rectangle 3"/>
          <p:cNvSpPr>
            <a:spLocks noGrp="1" noChangeArrowheads="1"/>
          </p:cNvSpPr>
          <p:nvPr>
            <p:ph idx="1"/>
          </p:nvPr>
        </p:nvSpPr>
        <p:spPr>
          <a:xfrm>
            <a:off x="914400" y="1600200"/>
            <a:ext cx="7286625" cy="5057775"/>
          </a:xfrm>
        </p:spPr>
        <p:txBody>
          <a:bodyPr/>
          <a:lstStyle/>
          <a:p>
            <a:pPr eaLnBrk="1" hangingPunct="1">
              <a:spcBef>
                <a:spcPts val="600"/>
              </a:spcBef>
            </a:pPr>
            <a:r>
              <a:rPr lang="en-US" altLang="en-US" dirty="0"/>
              <a:t>President Gordon B. Hinckley commented:</a:t>
            </a:r>
          </a:p>
          <a:p>
            <a:pPr lvl="1" eaLnBrk="1" hangingPunct="1">
              <a:spcBef>
                <a:spcPts val="600"/>
              </a:spcBef>
            </a:pPr>
            <a:r>
              <a:rPr lang="en-US" altLang="en-US" dirty="0"/>
              <a:t>You know, as I know, that when you pay your honest tithes and offerings, the windows of heaven are opened and blessings are showered down upon you.  That which you give is never missed; it becomes not a sacrifice but an investment under the wondrous powers of the Almighty to bless you  (</a:t>
            </a:r>
            <a:r>
              <a:rPr lang="en-US" altLang="en-US" i="1" dirty="0"/>
              <a:t>Discourses of President Gordon B. Hinckley</a:t>
            </a:r>
            <a:r>
              <a:rPr lang="en-US" altLang="en-US" dirty="0"/>
              <a:t>, Volume 2, Intellectual Reserve, USA, 2005, p. 330).</a:t>
            </a:r>
          </a:p>
        </p:txBody>
      </p:sp>
      <p:pic>
        <p:nvPicPr>
          <p:cNvPr id="2" name="Picture 1"/>
          <p:cNvPicPr>
            <a:picLocks noChangeAspect="1"/>
          </p:cNvPicPr>
          <p:nvPr/>
        </p:nvPicPr>
        <p:blipFill>
          <a:blip r:embed="rId2"/>
          <a:stretch>
            <a:fillRect/>
          </a:stretch>
        </p:blipFill>
        <p:spPr>
          <a:xfrm>
            <a:off x="7567137" y="4343400"/>
            <a:ext cx="1395954" cy="23340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2147">
                                            <p:txEl>
                                              <p:pRg st="0" end="0"/>
                                            </p:txEl>
                                          </p:spTgt>
                                        </p:tgtEl>
                                        <p:attrNameLst>
                                          <p:attrName>style.visibility</p:attrName>
                                        </p:attrNameLst>
                                      </p:cBhvr>
                                      <p:to>
                                        <p:strVal val="visible"/>
                                      </p:to>
                                    </p:set>
                                    <p:animEffect transition="in" filter="box(in)">
                                      <p:cBhvr>
                                        <p:cTn id="7" dur="500"/>
                                        <p:tgtEl>
                                          <p:spTgt spid="262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62147">
                                            <p:txEl>
                                              <p:pRg st="1" end="1"/>
                                            </p:txEl>
                                          </p:spTgt>
                                        </p:tgtEl>
                                        <p:attrNameLst>
                                          <p:attrName>style.visibility</p:attrName>
                                        </p:attrNameLst>
                                      </p:cBhvr>
                                      <p:to>
                                        <p:strVal val="visible"/>
                                      </p:to>
                                    </p:set>
                                    <p:animEffect transition="in" filter="box(in)">
                                      <p:cBhvr>
                                        <p:cTn id="12" dur="500"/>
                                        <p:tgtEl>
                                          <p:spTgt spid="262147">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07963" y="685800"/>
            <a:ext cx="9404351" cy="914400"/>
          </a:xfrm>
        </p:spPr>
        <p:txBody>
          <a:bodyPr/>
          <a:lstStyle/>
          <a:p>
            <a:r>
              <a:rPr lang="en-US" altLang="en-US" dirty="0"/>
              <a:t>A.  Understand Giving</a:t>
            </a:r>
          </a:p>
        </p:txBody>
      </p:sp>
      <p:sp>
        <p:nvSpPr>
          <p:cNvPr id="8195" name="Content Placeholder 2"/>
          <p:cNvSpPr>
            <a:spLocks noGrp="1"/>
          </p:cNvSpPr>
          <p:nvPr>
            <p:ph idx="1"/>
          </p:nvPr>
        </p:nvSpPr>
        <p:spPr>
          <a:xfrm>
            <a:off x="928688" y="1608138"/>
            <a:ext cx="7286625" cy="4419600"/>
          </a:xfrm>
        </p:spPr>
        <p:txBody>
          <a:bodyPr/>
          <a:lstStyle/>
          <a:p>
            <a:r>
              <a:rPr lang="en-US" altLang="en-US" dirty="0"/>
              <a:t>Why should we have a correct view about finance (we talked about this the first day)?</a:t>
            </a:r>
          </a:p>
          <a:p>
            <a:pPr lvl="1"/>
            <a:r>
              <a:rPr lang="en-US" altLang="en-US" dirty="0"/>
              <a:t>Because you can only manage your finances in one of two ways:</a:t>
            </a:r>
          </a:p>
          <a:p>
            <a:pPr lvl="2"/>
            <a:r>
              <a:rPr lang="en-US" altLang="en-US" dirty="0"/>
              <a:t>1.  With an eternal perspective, which says that everything is the Lord’s and that we are stewards over these resources to bless His children, or</a:t>
            </a:r>
          </a:p>
          <a:p>
            <a:pPr lvl="2"/>
            <a:r>
              <a:rPr lang="en-US" altLang="en-US" dirty="0"/>
              <a:t>2. With the world’s perspective, which is any other way</a:t>
            </a:r>
          </a:p>
          <a:p>
            <a:pPr lvl="1"/>
            <a:r>
              <a:rPr lang="en-US" altLang="en-US" dirty="0"/>
              <a:t>How we answer this question will have a big impact on what we do with our lives and resources</a:t>
            </a:r>
          </a:p>
        </p:txBody>
      </p:sp>
      <p:pic>
        <p:nvPicPr>
          <p:cNvPr id="2" name="Picture 1"/>
          <p:cNvPicPr>
            <a:picLocks noChangeAspect="1"/>
          </p:cNvPicPr>
          <p:nvPr/>
        </p:nvPicPr>
        <p:blipFill>
          <a:blip r:embed="rId2"/>
          <a:stretch>
            <a:fillRect/>
          </a:stretch>
        </p:blipFill>
        <p:spPr>
          <a:xfrm rot="16200000">
            <a:off x="7248525" y="4867275"/>
            <a:ext cx="2514600" cy="857250"/>
          </a:xfrm>
          <a:prstGeom prst="rect">
            <a:avLst/>
          </a:prstGeom>
        </p:spPr>
      </p:pic>
    </p:spTree>
    <p:extLst>
      <p:ext uri="{BB962C8B-B14F-4D97-AF65-F5344CB8AC3E}">
        <p14:creationId xmlns:p14="http://schemas.microsoft.com/office/powerpoint/2010/main" val="4186858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dirty="0"/>
              <a:t>Questions</a:t>
            </a:r>
            <a:endParaRPr lang="en-US" altLang="en-US" sz="2000" dirty="0"/>
          </a:p>
        </p:txBody>
      </p:sp>
      <p:sp>
        <p:nvSpPr>
          <p:cNvPr id="262147" name="Rectangle 3"/>
          <p:cNvSpPr>
            <a:spLocks noGrp="1" noChangeArrowheads="1"/>
          </p:cNvSpPr>
          <p:nvPr>
            <p:ph idx="1"/>
          </p:nvPr>
        </p:nvSpPr>
        <p:spPr>
          <a:xfrm>
            <a:off x="914400" y="1600200"/>
            <a:ext cx="7286625" cy="5057775"/>
          </a:xfrm>
        </p:spPr>
        <p:txBody>
          <a:bodyPr/>
          <a:lstStyle/>
          <a:p>
            <a:pPr eaLnBrk="1" hangingPunct="1">
              <a:spcBef>
                <a:spcPts val="600"/>
              </a:spcBef>
            </a:pPr>
            <a:r>
              <a:rPr lang="en-US" altLang="en-US" dirty="0"/>
              <a:t>Do you have any questions on how to give effectively?</a:t>
            </a:r>
          </a:p>
        </p:txBody>
      </p:sp>
      <p:pic>
        <p:nvPicPr>
          <p:cNvPr id="2" name="Picture 1"/>
          <p:cNvPicPr>
            <a:picLocks noChangeAspect="1"/>
          </p:cNvPicPr>
          <p:nvPr/>
        </p:nvPicPr>
        <p:blipFill>
          <a:blip r:embed="rId2"/>
          <a:stretch>
            <a:fillRect/>
          </a:stretch>
        </p:blipFill>
        <p:spPr>
          <a:xfrm>
            <a:off x="7567137" y="4343400"/>
            <a:ext cx="1395954" cy="2334036"/>
          </a:xfrm>
          <a:prstGeom prst="rect">
            <a:avLst/>
          </a:prstGeom>
        </p:spPr>
      </p:pic>
    </p:spTree>
    <p:extLst>
      <p:ext uri="{BB962C8B-B14F-4D97-AF65-F5344CB8AC3E}">
        <p14:creationId xmlns:p14="http://schemas.microsoft.com/office/powerpoint/2010/main" val="27491175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2147">
                                            <p:txEl>
                                              <p:pRg st="0" end="0"/>
                                            </p:txEl>
                                          </p:spTgt>
                                        </p:tgtEl>
                                        <p:attrNameLst>
                                          <p:attrName>style.visibility</p:attrName>
                                        </p:attrNameLst>
                                      </p:cBhvr>
                                      <p:to>
                                        <p:strVal val="visible"/>
                                      </p:to>
                                    </p:set>
                                    <p:animEffect transition="in" filter="box(in)">
                                      <p:cBhvr>
                                        <p:cTn id="7" dur="500"/>
                                        <p:tgtEl>
                                          <p:spTgt spid="262147">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7" grpId="0" uiExpand="1" build="p" bldLvl="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5400000">
            <a:off x="-677548" y="3954148"/>
            <a:ext cx="3014995" cy="1507498"/>
          </a:xfrm>
          <a:prstGeom prst="rect">
            <a:avLst/>
          </a:prstGeom>
        </p:spPr>
      </p:pic>
      <p:sp>
        <p:nvSpPr>
          <p:cNvPr id="72706" name="Title 1"/>
          <p:cNvSpPr>
            <a:spLocks noGrp="1"/>
          </p:cNvSpPr>
          <p:nvPr>
            <p:ph type="title"/>
          </p:nvPr>
        </p:nvSpPr>
        <p:spPr>
          <a:xfrm>
            <a:off x="0" y="685800"/>
            <a:ext cx="9143999" cy="914400"/>
          </a:xfrm>
        </p:spPr>
        <p:txBody>
          <a:bodyPr/>
          <a:lstStyle/>
          <a:p>
            <a:r>
              <a:rPr lang="en-US" altLang="en-US" dirty="0"/>
              <a:t>D.  Understand and Create Your Giving Plan</a:t>
            </a:r>
          </a:p>
        </p:txBody>
      </p:sp>
      <p:sp>
        <p:nvSpPr>
          <p:cNvPr id="3" name="Content Placeholder 2"/>
          <p:cNvSpPr>
            <a:spLocks noGrp="1"/>
          </p:cNvSpPr>
          <p:nvPr>
            <p:ph idx="1"/>
          </p:nvPr>
        </p:nvSpPr>
        <p:spPr>
          <a:xfrm>
            <a:off x="928688" y="1608138"/>
            <a:ext cx="7286625" cy="4419600"/>
          </a:xfrm>
        </p:spPr>
        <p:txBody>
          <a:bodyPr/>
          <a:lstStyle/>
          <a:p>
            <a:r>
              <a:rPr lang="en-US" altLang="en-US" dirty="0"/>
              <a:t>As a final PFP chapter, put together your individual/family Giving Plan</a:t>
            </a:r>
          </a:p>
          <a:p>
            <a:pPr lvl="1"/>
            <a:r>
              <a:rPr lang="en-US" altLang="en-US" dirty="0"/>
              <a:t>Think through and decide how you will give back and how you will help the world become better</a:t>
            </a:r>
          </a:p>
          <a:p>
            <a:pPr lvl="2"/>
            <a:r>
              <a:rPr lang="en-US" altLang="en-US" dirty="0"/>
              <a:t>Think how you will give, both institutionally, which is through Church and other institutions, as well as personally, which is through personal and family contributions and service  </a:t>
            </a:r>
          </a:p>
          <a:p>
            <a:pPr lvl="1"/>
            <a:r>
              <a:rPr lang="en-US" altLang="en-US" dirty="0"/>
              <a:t>Finally, decide how you will teach your children to give, for your children learn from you  </a:t>
            </a:r>
          </a:p>
          <a:p>
            <a:endParaRPr lang="en-US" altLang="en-US" dirty="0"/>
          </a:p>
        </p:txBody>
      </p:sp>
    </p:spTree>
    <p:extLst>
      <p:ext uri="{BB962C8B-B14F-4D97-AF65-F5344CB8AC3E}">
        <p14:creationId xmlns:p14="http://schemas.microsoft.com/office/powerpoint/2010/main" val="2337853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altLang="en-US" dirty="0"/>
              <a:t>Your Giving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r>
              <a:rPr lang="en-US" altLang="en-US" dirty="0"/>
              <a:t>Thoughts on creating your giving plan</a:t>
            </a:r>
          </a:p>
          <a:p>
            <a:pPr lvl="1"/>
            <a:r>
              <a:rPr lang="en-US" altLang="en-US" dirty="0"/>
              <a:t>Whereas goals are what you want to accomplish, giving is what you want to give back</a:t>
            </a:r>
          </a:p>
          <a:p>
            <a:pPr lvl="2"/>
            <a:r>
              <a:rPr lang="en-US" altLang="en-US" dirty="0"/>
              <a:t>Try to make this the culmination of your PFP, and talk this over with your spouse and children</a:t>
            </a:r>
          </a:p>
          <a:p>
            <a:pPr lvl="2"/>
            <a:r>
              <a:rPr lang="en-US" altLang="en-US" dirty="0"/>
              <a:t>Use it to tie in your goals and values with your actions and efforts you are willing to give</a:t>
            </a:r>
          </a:p>
          <a:p>
            <a:pPr lvl="2"/>
            <a:r>
              <a:rPr lang="en-US" altLang="en-US" dirty="0"/>
              <a:t>Divide it into both institutional (indirect) and personal (direct) giving</a:t>
            </a:r>
          </a:p>
          <a:p>
            <a:pPr lvl="2"/>
            <a:r>
              <a:rPr lang="en-US" altLang="en-US" dirty="0"/>
              <a:t>Include in it how you will teach your children to give</a:t>
            </a:r>
          </a:p>
          <a:p>
            <a:pPr lvl="2"/>
            <a:r>
              <a:rPr lang="en-US" altLang="en-US" dirty="0"/>
              <a:t>Finally, I recommend giving in percentage terms</a:t>
            </a:r>
          </a:p>
          <a:p>
            <a:pPr lvl="1"/>
            <a:endParaRPr lang="en-US" altLang="en-US" dirty="0"/>
          </a:p>
          <a:p>
            <a:pPr lvl="1"/>
            <a:endParaRPr lang="en-US" altLang="en-US" dirty="0"/>
          </a:p>
        </p:txBody>
      </p:sp>
    </p:spTree>
    <p:extLst>
      <p:ext uri="{BB962C8B-B14F-4D97-AF65-F5344CB8AC3E}">
        <p14:creationId xmlns:p14="http://schemas.microsoft.com/office/powerpoint/2010/main" val="126395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altLang="en-US" dirty="0"/>
              <a:t>Your Giving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r>
              <a:rPr lang="en-US" altLang="en-US" dirty="0"/>
              <a:t>Think about Institutional giving</a:t>
            </a:r>
          </a:p>
          <a:p>
            <a:pPr lvl="1"/>
            <a:r>
              <a:rPr lang="en-US" altLang="en-US" dirty="0"/>
              <a:t>This is indirect giving through Church, through organizations set up to do good, and to help and serve in times of emergency and need. </a:t>
            </a:r>
          </a:p>
          <a:p>
            <a:pPr lvl="1"/>
            <a:r>
              <a:rPr lang="en-US" altLang="en-US" dirty="0"/>
              <a:t>Examples of Institutional Giving:</a:t>
            </a:r>
          </a:p>
          <a:p>
            <a:pPr lvl="2"/>
            <a:r>
              <a:rPr lang="en-US" altLang="en-US" sz="2200" dirty="0"/>
              <a:t>We will pay our tithing of 10%, Fast Offering of _% and the Ward Missionary Fund of _%</a:t>
            </a:r>
          </a:p>
          <a:p>
            <a:pPr lvl="2"/>
            <a:r>
              <a:rPr lang="en-US" altLang="en-US" sz="2200" dirty="0"/>
              <a:t>We will help support our children as missionaries and will set apart $___ to help other missionaries not as fortunate</a:t>
            </a:r>
          </a:p>
          <a:p>
            <a:pPr lvl="2"/>
            <a:r>
              <a:rPr lang="en-US" altLang="en-US" sz="2200" dirty="0"/>
              <a:t>We will give blood five times a year </a:t>
            </a:r>
          </a:p>
          <a:p>
            <a:pPr lvl="2"/>
            <a:r>
              <a:rPr lang="en-US" altLang="en-US" sz="2200" dirty="0"/>
              <a:t>We will go on a senior mission at age 65</a:t>
            </a:r>
          </a:p>
          <a:p>
            <a:pPr lvl="2"/>
            <a:r>
              <a:rPr lang="en-US" altLang="en-US" sz="2200" dirty="0"/>
              <a:t>We will work at the Genealogy Library each week</a:t>
            </a:r>
          </a:p>
        </p:txBody>
      </p:sp>
    </p:spTree>
    <p:extLst>
      <p:ext uri="{BB962C8B-B14F-4D97-AF65-F5344CB8AC3E}">
        <p14:creationId xmlns:p14="http://schemas.microsoft.com/office/powerpoint/2010/main" val="982775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altLang="en-US" dirty="0"/>
              <a:t>Your Giving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r>
              <a:rPr lang="en-US" altLang="en-US" dirty="0"/>
              <a:t>Think about Personal giving</a:t>
            </a:r>
          </a:p>
          <a:p>
            <a:pPr lvl="1"/>
            <a:r>
              <a:rPr lang="en-US" altLang="en-US" dirty="0"/>
              <a:t>This is direct giving, which includes personal and family contributions and service</a:t>
            </a:r>
          </a:p>
          <a:p>
            <a:pPr lvl="1"/>
            <a:r>
              <a:rPr lang="en-US" altLang="en-US" dirty="0"/>
              <a:t>Examples of Personal Giving:</a:t>
            </a:r>
          </a:p>
          <a:p>
            <a:pPr lvl="2"/>
            <a:r>
              <a:rPr lang="en-US" altLang="en-US" sz="2200" dirty="0"/>
              <a:t>We will set apart $___ each Christmas and work with our children to help a family who is in need</a:t>
            </a:r>
          </a:p>
          <a:p>
            <a:pPr lvl="2"/>
            <a:r>
              <a:rPr lang="en-US" altLang="en-US" sz="2200" dirty="0"/>
              <a:t>Each Christmas we will prepare “homeless bags” of food, clothing, and change to give to those in need</a:t>
            </a:r>
          </a:p>
          <a:p>
            <a:pPr lvl="2"/>
            <a:r>
              <a:rPr lang="en-US" altLang="en-US" sz="2200" dirty="0"/>
              <a:t>We will set aside $____ for scholarships each year to help others who are not as fortunate </a:t>
            </a:r>
          </a:p>
          <a:p>
            <a:pPr lvl="2"/>
            <a:r>
              <a:rPr lang="en-US" altLang="en-US" sz="2200" dirty="0"/>
              <a:t>We will have a “Family Service Saturday” four times a year where we will go and do service for others, i.e., food kitchens, school work days, etc.</a:t>
            </a:r>
          </a:p>
          <a:p>
            <a:pPr lvl="2"/>
            <a:endParaRPr lang="en-US" altLang="en-US" dirty="0"/>
          </a:p>
          <a:p>
            <a:endParaRPr lang="en-US" altLang="en-US" dirty="0"/>
          </a:p>
        </p:txBody>
      </p:sp>
    </p:spTree>
    <p:extLst>
      <p:ext uri="{BB962C8B-B14F-4D97-AF65-F5344CB8AC3E}">
        <p14:creationId xmlns:p14="http://schemas.microsoft.com/office/powerpoint/2010/main" val="39663034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06147" y="304800"/>
            <a:ext cx="2333625" cy="1676400"/>
          </a:xfrm>
          <a:prstGeom prst="rect">
            <a:avLst/>
          </a:prstGeom>
        </p:spPr>
      </p:pic>
      <p:sp>
        <p:nvSpPr>
          <p:cNvPr id="80898" name="Title 1"/>
          <p:cNvSpPr>
            <a:spLocks noGrp="1"/>
          </p:cNvSpPr>
          <p:nvPr>
            <p:ph type="title"/>
          </p:nvPr>
        </p:nvSpPr>
        <p:spPr>
          <a:xfrm>
            <a:off x="76200" y="685800"/>
            <a:ext cx="8915400" cy="914400"/>
          </a:xfrm>
        </p:spPr>
        <p:txBody>
          <a:bodyPr/>
          <a:lstStyle/>
          <a:p>
            <a:r>
              <a:rPr lang="en-US" altLang="en-US"/>
              <a:t> Giving Plan Example </a:t>
            </a:r>
            <a:r>
              <a:rPr lang="en-US" altLang="en-US" sz="2400"/>
              <a:t>(continued)</a:t>
            </a:r>
            <a:endParaRPr lang="en-US" altLang="en-US"/>
          </a:p>
        </p:txBody>
      </p:sp>
      <p:sp>
        <p:nvSpPr>
          <p:cNvPr id="3" name="Content Placeholder 2"/>
          <p:cNvSpPr>
            <a:spLocks noGrp="1"/>
          </p:cNvSpPr>
          <p:nvPr>
            <p:ph idx="1"/>
          </p:nvPr>
        </p:nvSpPr>
        <p:spPr>
          <a:xfrm>
            <a:off x="928688" y="1608138"/>
            <a:ext cx="7286625" cy="4419600"/>
          </a:xfrm>
        </p:spPr>
        <p:txBody>
          <a:bodyPr/>
          <a:lstStyle/>
          <a:p>
            <a:pPr lvl="1"/>
            <a:r>
              <a:rPr lang="en-US" altLang="en-US" sz="2800" dirty="0"/>
              <a:t>Vision  </a:t>
            </a:r>
          </a:p>
          <a:p>
            <a:pPr lvl="2"/>
            <a:r>
              <a:rPr lang="en-US" altLang="en-US" sz="2200" dirty="0"/>
              <a:t>From your Plan for Life.  Other ideas include:</a:t>
            </a:r>
          </a:p>
          <a:p>
            <a:pPr lvl="3"/>
            <a:r>
              <a:rPr lang="en-US" altLang="en-US" sz="2200" dirty="0"/>
              <a:t>We will make giving an important part of our lives, budgets and characters.  </a:t>
            </a:r>
          </a:p>
          <a:p>
            <a:pPr lvl="3"/>
            <a:r>
              <a:rPr lang="en-US" altLang="en-US" sz="2200" dirty="0"/>
              <a:t>It is through serving and giving that our children will know that we truly believe and that we truly are Christians.  </a:t>
            </a:r>
          </a:p>
          <a:p>
            <a:pPr lvl="3"/>
            <a:r>
              <a:rPr lang="en-US" altLang="en-US" sz="2200" dirty="0"/>
              <a:t>We will be “Christ’s hands” wherever we live, and we strive through our service to have “His image” in our countenances (Alma 5:14).</a:t>
            </a:r>
          </a:p>
          <a:p>
            <a:pPr lvl="3"/>
            <a:r>
              <a:rPr lang="en-US" altLang="en-US" sz="2200" dirty="0"/>
              <a:t>We will keep the faith and our covenants, and bless many friends in the process.</a:t>
            </a:r>
          </a:p>
          <a:p>
            <a:pPr marL="1371600" lvl="3" indent="0">
              <a:buNone/>
            </a:pPr>
            <a:endParaRPr lang="en-US" altLang="en-US" sz="2200" dirty="0"/>
          </a:p>
        </p:txBody>
      </p:sp>
    </p:spTree>
    <p:extLst>
      <p:ext uri="{BB962C8B-B14F-4D97-AF65-F5344CB8AC3E}">
        <p14:creationId xmlns:p14="http://schemas.microsoft.com/office/powerpoint/2010/main" val="37116466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76200" y="685800"/>
            <a:ext cx="8915400" cy="914400"/>
          </a:xfrm>
        </p:spPr>
        <p:txBody>
          <a:bodyPr/>
          <a:lstStyle/>
          <a:p>
            <a:r>
              <a:rPr lang="en-US" altLang="en-US" sz="4000" dirty="0"/>
              <a:t> Your Giving Plan </a:t>
            </a:r>
            <a:r>
              <a:rPr lang="en-US" altLang="en-US" sz="2800" dirty="0"/>
              <a:t>(continued)</a:t>
            </a:r>
            <a:endParaRPr lang="en-US" altLang="en-US" sz="4000" dirty="0"/>
          </a:p>
        </p:txBody>
      </p:sp>
      <p:sp>
        <p:nvSpPr>
          <p:cNvPr id="3" name="Content Placeholder 2"/>
          <p:cNvSpPr>
            <a:spLocks noGrp="1"/>
          </p:cNvSpPr>
          <p:nvPr>
            <p:ph idx="1"/>
          </p:nvPr>
        </p:nvSpPr>
        <p:spPr>
          <a:xfrm>
            <a:off x="928688" y="1608138"/>
            <a:ext cx="7286625" cy="4419600"/>
          </a:xfrm>
        </p:spPr>
        <p:txBody>
          <a:bodyPr/>
          <a:lstStyle/>
          <a:p>
            <a:pPr lvl="1"/>
            <a:r>
              <a:rPr lang="en-US" altLang="en-US" sz="2800" dirty="0"/>
              <a:t>Goals  </a:t>
            </a:r>
          </a:p>
          <a:p>
            <a:pPr lvl="2"/>
            <a:r>
              <a:rPr lang="en-US" altLang="en-US" sz="2200" dirty="0"/>
              <a:t>We will be generous in giving back to God in terms of our time, talents and resources (since it is all His anyway)</a:t>
            </a:r>
          </a:p>
          <a:p>
            <a:pPr lvl="2"/>
            <a:r>
              <a:rPr lang="en-US" altLang="en-US" sz="2200" dirty="0"/>
              <a:t>We will follow our plans for  institutional, personal, individual and family giving.  </a:t>
            </a:r>
          </a:p>
          <a:p>
            <a:pPr lvl="2"/>
            <a:r>
              <a:rPr lang="en-US" altLang="en-US" sz="2200" dirty="0"/>
              <a:t>We will teach our children to give through both word and example, in serving others and family service projects.  </a:t>
            </a:r>
          </a:p>
          <a:p>
            <a:pPr lvl="2"/>
            <a:r>
              <a:rPr lang="en-US" altLang="en-US" sz="2200" dirty="0"/>
              <a:t>We will serve in our local congregations in whatever way we are needed.  </a:t>
            </a:r>
          </a:p>
          <a:p>
            <a:pPr lvl="2"/>
            <a:r>
              <a:rPr lang="en-US" altLang="en-US" sz="2200" dirty="0"/>
              <a:t>Our resources will be God’s resources in our family and other service projects</a:t>
            </a:r>
          </a:p>
          <a:p>
            <a:pPr lvl="2"/>
            <a:r>
              <a:rPr lang="en-US" altLang="en-US" sz="2200" dirty="0"/>
              <a:t>We will serve 5 missions, starting at age 65</a:t>
            </a:r>
          </a:p>
        </p:txBody>
      </p:sp>
      <p:pic>
        <p:nvPicPr>
          <p:cNvPr id="2" name="Picture 1"/>
          <p:cNvPicPr>
            <a:picLocks noChangeAspect="1"/>
          </p:cNvPicPr>
          <p:nvPr/>
        </p:nvPicPr>
        <p:blipFill>
          <a:blip r:embed="rId2"/>
          <a:stretch>
            <a:fillRect/>
          </a:stretch>
        </p:blipFill>
        <p:spPr>
          <a:xfrm rot="16200000">
            <a:off x="-548460" y="4145435"/>
            <a:ext cx="3017498" cy="1584628"/>
          </a:xfrm>
          <a:prstGeom prst="rect">
            <a:avLst/>
          </a:prstGeom>
        </p:spPr>
      </p:pic>
    </p:spTree>
    <p:extLst>
      <p:ext uri="{BB962C8B-B14F-4D97-AF65-F5344CB8AC3E}">
        <p14:creationId xmlns:p14="http://schemas.microsoft.com/office/powerpoint/2010/main" val="79612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76200" y="685800"/>
            <a:ext cx="8915400" cy="914400"/>
          </a:xfrm>
        </p:spPr>
        <p:txBody>
          <a:bodyPr/>
          <a:lstStyle/>
          <a:p>
            <a:r>
              <a:rPr lang="en-US" altLang="en-US" dirty="0"/>
              <a:t> Your Giving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300912" cy="4419600"/>
          </a:xfrm>
        </p:spPr>
        <p:txBody>
          <a:bodyPr/>
          <a:lstStyle/>
          <a:p>
            <a:pPr lvl="1"/>
            <a:r>
              <a:rPr lang="en-US" altLang="en-US" sz="2800" dirty="0"/>
              <a:t>Plans and strategies: </a:t>
            </a:r>
          </a:p>
          <a:p>
            <a:pPr lvl="2"/>
            <a:r>
              <a:rPr lang="en-US" altLang="en-US" sz="2200" dirty="0"/>
              <a:t>We will be observant and listen to the Spirit for opportunities to help and serve.  </a:t>
            </a:r>
          </a:p>
          <a:p>
            <a:pPr lvl="2"/>
            <a:r>
              <a:rPr lang="en-US" altLang="en-US" sz="2200" dirty="0"/>
              <a:t>We will do a family service project quarterly, and will help with all community/Church service projects.  </a:t>
            </a:r>
          </a:p>
          <a:p>
            <a:pPr lvl="2"/>
            <a:r>
              <a:rPr lang="en-US" altLang="en-US" sz="2200" dirty="0"/>
              <a:t>We will attend the temple each week/month, and will spend 1-2 hours a week doing genealogy/indexing</a:t>
            </a:r>
          </a:p>
          <a:p>
            <a:pPr lvl="2"/>
            <a:r>
              <a:rPr lang="en-US" altLang="en-US" sz="2200" dirty="0"/>
              <a:t>We will give blood as often as we can</a:t>
            </a:r>
          </a:p>
          <a:p>
            <a:pPr lvl="2"/>
            <a:r>
              <a:rPr lang="en-US" altLang="en-US" sz="2200" dirty="0"/>
              <a:t>We will create a “Family Foundation,” where children are all board members, and we distribute 5% of the assets each year to needy people</a:t>
            </a:r>
          </a:p>
          <a:p>
            <a:pPr lvl="2"/>
            <a:r>
              <a:rPr lang="en-US" altLang="en-US" sz="2200" dirty="0"/>
              <a:t>We will serve in the temple beginning at age 60</a:t>
            </a:r>
          </a:p>
          <a:p>
            <a:pPr lvl="2"/>
            <a:r>
              <a:rPr lang="en-US" altLang="en-US" sz="2200" dirty="0"/>
              <a:t>We will go on our first senior mission at age 65</a:t>
            </a:r>
          </a:p>
          <a:p>
            <a:pPr lvl="2"/>
            <a:endParaRPr lang="en-US" altLang="en-US" sz="2200" dirty="0"/>
          </a:p>
          <a:p>
            <a:pPr lvl="1"/>
            <a:endParaRPr lang="en-US" altLang="en-US" dirty="0"/>
          </a:p>
        </p:txBody>
      </p:sp>
    </p:spTree>
    <p:extLst>
      <p:ext uri="{BB962C8B-B14F-4D97-AF65-F5344CB8AC3E}">
        <p14:creationId xmlns:p14="http://schemas.microsoft.com/office/powerpoint/2010/main" val="31061507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76200" y="685800"/>
            <a:ext cx="8915400" cy="914400"/>
          </a:xfrm>
        </p:spPr>
        <p:txBody>
          <a:bodyPr/>
          <a:lstStyle/>
          <a:p>
            <a:r>
              <a:rPr lang="en-US" altLang="en-US" dirty="0"/>
              <a:t> Your Giving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pPr lvl="1"/>
            <a:r>
              <a:rPr lang="en-US" altLang="en-US" dirty="0"/>
              <a:t>Plans and strategies </a:t>
            </a:r>
            <a:r>
              <a:rPr lang="en-US" altLang="en-US" sz="2000" dirty="0"/>
              <a:t>(continued)</a:t>
            </a:r>
          </a:p>
          <a:p>
            <a:pPr lvl="2"/>
            <a:r>
              <a:rPr lang="en-US" altLang="en-US" sz="2200" dirty="0"/>
              <a:t>Institutionally</a:t>
            </a:r>
          </a:p>
          <a:p>
            <a:pPr lvl="3"/>
            <a:r>
              <a:rPr lang="en-US" altLang="en-US" sz="2200" dirty="0"/>
              <a:t>We will pay annually 10% tithing on our gross income, __% for fast offering, __% for missionary work and __% to charity</a:t>
            </a:r>
          </a:p>
          <a:p>
            <a:pPr lvl="2"/>
            <a:r>
              <a:rPr lang="en-US" altLang="en-US" sz="2200" dirty="0"/>
              <a:t>Personally</a:t>
            </a:r>
          </a:p>
          <a:p>
            <a:pPr lvl="3"/>
            <a:r>
              <a:rPr lang="en-US" altLang="en-US" sz="2200" dirty="0"/>
              <a:t>We will set aside $____ a month to help others</a:t>
            </a:r>
          </a:p>
          <a:p>
            <a:pPr lvl="3"/>
            <a:r>
              <a:rPr lang="en-US" altLang="en-US" sz="2200" dirty="0"/>
              <a:t>We will have a family personal giving budget and will involve the children in deciding its use </a:t>
            </a:r>
          </a:p>
          <a:p>
            <a:pPr lvl="2"/>
            <a:r>
              <a:rPr lang="en-US" altLang="en-US" sz="2200" dirty="0"/>
              <a:t> We will teach children about finance through our Family Foundation</a:t>
            </a:r>
          </a:p>
          <a:p>
            <a:pPr marL="457200" lvl="1" indent="0">
              <a:buNone/>
            </a:pPr>
            <a:endParaRPr lang="en-US" altLang="en-US" sz="2800" dirty="0"/>
          </a:p>
        </p:txBody>
      </p:sp>
    </p:spTree>
    <p:extLst>
      <p:ext uri="{BB962C8B-B14F-4D97-AF65-F5344CB8AC3E}">
        <p14:creationId xmlns:p14="http://schemas.microsoft.com/office/powerpoint/2010/main" val="26692743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17653510">
            <a:off x="6856145" y="642178"/>
            <a:ext cx="2477125" cy="1931920"/>
          </a:xfrm>
          <a:prstGeom prst="rect">
            <a:avLst/>
          </a:prstGeom>
        </p:spPr>
      </p:pic>
      <p:sp>
        <p:nvSpPr>
          <p:cNvPr id="82946" name="Title 1"/>
          <p:cNvSpPr>
            <a:spLocks noGrp="1"/>
          </p:cNvSpPr>
          <p:nvPr>
            <p:ph type="title"/>
          </p:nvPr>
        </p:nvSpPr>
        <p:spPr>
          <a:xfrm>
            <a:off x="76200" y="685800"/>
            <a:ext cx="8915400" cy="914400"/>
          </a:xfrm>
        </p:spPr>
        <p:txBody>
          <a:bodyPr/>
          <a:lstStyle/>
          <a:p>
            <a:r>
              <a:rPr lang="en-US" altLang="en-US" dirty="0"/>
              <a:t> Your Giving Plan </a:t>
            </a:r>
            <a:r>
              <a:rPr lang="en-US" altLang="en-US" sz="2400" dirty="0"/>
              <a:t>(continued)</a:t>
            </a:r>
            <a:endParaRPr lang="en-US" altLang="en-US" dirty="0"/>
          </a:p>
        </p:txBody>
      </p:sp>
      <p:sp>
        <p:nvSpPr>
          <p:cNvPr id="3" name="Content Placeholder 2"/>
          <p:cNvSpPr>
            <a:spLocks noGrp="1"/>
          </p:cNvSpPr>
          <p:nvPr>
            <p:ph idx="1"/>
          </p:nvPr>
        </p:nvSpPr>
        <p:spPr>
          <a:xfrm>
            <a:off x="928688" y="1608138"/>
            <a:ext cx="7286625" cy="4419600"/>
          </a:xfrm>
        </p:spPr>
        <p:txBody>
          <a:bodyPr/>
          <a:lstStyle/>
          <a:p>
            <a:pPr lvl="1"/>
            <a:r>
              <a:rPr lang="en-US" altLang="en-US" dirty="0"/>
              <a:t>Constraints: </a:t>
            </a:r>
          </a:p>
          <a:p>
            <a:pPr lvl="2"/>
            <a:r>
              <a:rPr lang="en-US" altLang="en-US" sz="2200" dirty="0"/>
              <a:t>Living on a budget and saving 20% of every paycheck, with 15% going to retirement and __% earmarked for personal giving. </a:t>
            </a:r>
          </a:p>
          <a:p>
            <a:pPr lvl="2"/>
            <a:r>
              <a:rPr lang="en-US" altLang="en-US" sz="2200" dirty="0"/>
              <a:t>Our family jointly deciding who we will help, how much, and how that help will be given, as well as the service projects each quarter. </a:t>
            </a:r>
          </a:p>
          <a:p>
            <a:pPr lvl="2"/>
            <a:r>
              <a:rPr lang="en-US" altLang="en-US" sz="2200" dirty="0"/>
              <a:t>Institutional giving directly from our paycheck each month for tithes and other offerings (or using appreciated securities—the key is to give)</a:t>
            </a:r>
          </a:p>
          <a:p>
            <a:pPr lvl="2"/>
            <a:r>
              <a:rPr lang="en-US" altLang="en-US" sz="2200" dirty="0"/>
              <a:t>Sin will be a big constraint, so we need to always keep our promises and covenants</a:t>
            </a:r>
          </a:p>
          <a:p>
            <a:pPr lvl="1"/>
            <a:r>
              <a:rPr lang="en-US" altLang="en-US" dirty="0"/>
              <a:t>Accountability: </a:t>
            </a:r>
          </a:p>
          <a:p>
            <a:pPr lvl="2"/>
            <a:r>
              <a:rPr lang="en-US" altLang="en-US" sz="2000" dirty="0"/>
              <a:t>From my Plan for Life  </a:t>
            </a:r>
          </a:p>
          <a:p>
            <a:pPr lvl="2"/>
            <a:endParaRPr lang="en-US" altLang="en-US" sz="2200" dirty="0"/>
          </a:p>
        </p:txBody>
      </p:sp>
    </p:spTree>
    <p:extLst>
      <p:ext uri="{BB962C8B-B14F-4D97-AF65-F5344CB8AC3E}">
        <p14:creationId xmlns:p14="http://schemas.microsoft.com/office/powerpoint/2010/main" val="4967893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a:t>Giving </a:t>
            </a:r>
            <a:r>
              <a:rPr lang="en-US" altLang="en-US" sz="2400" dirty="0"/>
              <a:t>(continued)</a:t>
            </a:r>
            <a:endParaRPr lang="en-US" altLang="en-US" dirty="0"/>
          </a:p>
        </p:txBody>
      </p:sp>
      <p:sp>
        <p:nvSpPr>
          <p:cNvPr id="10243" name="Rectangle 3"/>
          <p:cNvSpPr>
            <a:spLocks noGrp="1" noChangeArrowheads="1"/>
          </p:cNvSpPr>
          <p:nvPr>
            <p:ph idx="1"/>
          </p:nvPr>
        </p:nvSpPr>
        <p:spPr>
          <a:xfrm>
            <a:off x="914400" y="1600200"/>
            <a:ext cx="7286625" cy="5057775"/>
          </a:xfrm>
        </p:spPr>
        <p:txBody>
          <a:bodyPr/>
          <a:lstStyle/>
          <a:p>
            <a:pPr eaLnBrk="1" hangingPunct="1">
              <a:buFont typeface="Wingdings" panose="05000000000000000000" pitchFamily="2" charset="2"/>
              <a:buNone/>
            </a:pPr>
            <a:r>
              <a:rPr lang="en-US" altLang="en-US" dirty="0"/>
              <a:t>How would you define “giving”?</a:t>
            </a:r>
          </a:p>
          <a:p>
            <a:pPr eaLnBrk="1" hangingPunct="1"/>
            <a:r>
              <a:rPr lang="en-US" altLang="en-US" sz="2400" dirty="0"/>
              <a:t>From a narrow (i.e., temporal) perspective, some may say it is sharing what you have with others</a:t>
            </a:r>
          </a:p>
          <a:p>
            <a:pPr lvl="1" eaLnBrk="1" hangingPunct="1"/>
            <a:r>
              <a:rPr lang="en-US" altLang="en-US" dirty="0"/>
              <a:t>But where did you get it?  Where did you get the intelligence to get it?  Who gives you your breath to work for it? Who gave you your bodies that you could use to get it?</a:t>
            </a:r>
          </a:p>
          <a:p>
            <a:pPr eaLnBrk="1" hangingPunct="1"/>
            <a:r>
              <a:rPr lang="en-US" altLang="en-US" sz="2400" dirty="0"/>
              <a:t>From our broader (i.e., eternal) perspective, it is the sharing of the things you have been given by God with your families and your fellow men</a:t>
            </a:r>
          </a:p>
          <a:p>
            <a:pPr lvl="1" eaLnBrk="1" hangingPunct="1"/>
            <a:r>
              <a:rPr lang="en-US" altLang="en-US" dirty="0"/>
              <a:t>It is your sharing God’s gifts with others</a:t>
            </a:r>
          </a:p>
        </p:txBody>
      </p:sp>
      <p:pic>
        <p:nvPicPr>
          <p:cNvPr id="2" name="Picture 1"/>
          <p:cNvPicPr>
            <a:picLocks noChangeAspect="1"/>
          </p:cNvPicPr>
          <p:nvPr/>
        </p:nvPicPr>
        <p:blipFill>
          <a:blip r:embed="rId3"/>
          <a:stretch>
            <a:fillRect/>
          </a:stretch>
        </p:blipFill>
        <p:spPr>
          <a:xfrm>
            <a:off x="7315201" y="85725"/>
            <a:ext cx="1689100" cy="20501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title"/>
          </p:nvPr>
        </p:nvSpPr>
        <p:spPr/>
        <p:txBody>
          <a:bodyPr/>
          <a:lstStyle/>
          <a:p>
            <a:pPr eaLnBrk="1" hangingPunct="1"/>
            <a:r>
              <a:rPr lang="en-US" altLang="en-US"/>
              <a:t>The Visit to Taz Murray’s Candy Store</a:t>
            </a:r>
          </a:p>
        </p:txBody>
      </p:sp>
      <p:pic>
        <p:nvPicPr>
          <p:cNvPr id="84995" name="Picture 4" descr="Mar 2003 03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19200" y="1608138"/>
            <a:ext cx="6756400" cy="5067300"/>
          </a:xfr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a:t>Review of Objectives</a:t>
            </a:r>
          </a:p>
        </p:txBody>
      </p:sp>
      <p:sp>
        <p:nvSpPr>
          <p:cNvPr id="77827" name="Rectangle 3"/>
          <p:cNvSpPr>
            <a:spLocks noGrp="1" noChangeArrowheads="1"/>
          </p:cNvSpPr>
          <p:nvPr>
            <p:ph idx="1"/>
          </p:nvPr>
        </p:nvSpPr>
        <p:spPr>
          <a:xfrm>
            <a:off x="928688" y="1608138"/>
            <a:ext cx="7286625" cy="4419600"/>
          </a:xfrm>
        </p:spPr>
        <p:txBody>
          <a:bodyPr/>
          <a:lstStyle/>
          <a:p>
            <a:pPr marL="609600" indent="-609600" eaLnBrk="1" hangingPunct="1"/>
            <a:r>
              <a:rPr lang="en-US" altLang="en-US" dirty="0"/>
              <a:t>A. Do you understand that we learn to give and the myths and realities of giving?</a:t>
            </a:r>
          </a:p>
          <a:p>
            <a:pPr marL="609600" indent="-609600" eaLnBrk="1" hangingPunct="1"/>
            <a:r>
              <a:rPr lang="en-US" altLang="en-US" dirty="0"/>
              <a:t>B. Do you understand the principles of wise giving?</a:t>
            </a:r>
          </a:p>
          <a:p>
            <a:pPr marL="609600" indent="-609600" eaLnBrk="1" hangingPunct="1"/>
            <a:r>
              <a:rPr lang="en-US" altLang="en-US" dirty="0"/>
              <a:t>C. Do you know how to give effectively?</a:t>
            </a:r>
          </a:p>
          <a:p>
            <a:pPr marL="609600" indent="-609600" eaLnBrk="1" hangingPunct="1"/>
            <a:r>
              <a:rPr lang="en-US" altLang="en-US" dirty="0"/>
              <a:t>D. Do you understand how to create your Giving Plan?</a:t>
            </a:r>
          </a:p>
          <a:p>
            <a:pPr eaLnBrk="1" hangingPunct="1">
              <a:defRPr/>
            </a:pPr>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dirty="0"/>
              <a:t>Giving </a:t>
            </a:r>
            <a:r>
              <a:rPr lang="en-US" altLang="en-US" sz="2400" dirty="0"/>
              <a:t>(continued)</a:t>
            </a:r>
            <a:endParaRPr lang="en-US" altLang="en-US" dirty="0"/>
          </a:p>
        </p:txBody>
      </p:sp>
      <p:sp>
        <p:nvSpPr>
          <p:cNvPr id="10243" name="Rectangle 3"/>
          <p:cNvSpPr>
            <a:spLocks noGrp="1" noChangeArrowheads="1"/>
          </p:cNvSpPr>
          <p:nvPr>
            <p:ph idx="1"/>
          </p:nvPr>
        </p:nvSpPr>
        <p:spPr>
          <a:xfrm>
            <a:off x="914400" y="1600200"/>
            <a:ext cx="7286625" cy="5057775"/>
          </a:xfrm>
        </p:spPr>
        <p:txBody>
          <a:bodyPr/>
          <a:lstStyle/>
          <a:p>
            <a:pPr eaLnBrk="1" hangingPunct="1">
              <a:buFont typeface="Wingdings" panose="05000000000000000000" pitchFamily="2" charset="2"/>
              <a:buNone/>
            </a:pPr>
            <a:r>
              <a:rPr lang="en-US" altLang="en-US" dirty="0"/>
              <a:t>Is giving inherited or learned?</a:t>
            </a:r>
          </a:p>
          <a:p>
            <a:pPr eaLnBrk="1" hangingPunct="1"/>
            <a:r>
              <a:rPr lang="en-US" altLang="en-US" sz="2400" dirty="0"/>
              <a:t>The Lord through the prophet Joseph said:</a:t>
            </a:r>
          </a:p>
          <a:p>
            <a:pPr lvl="1" eaLnBrk="1" hangingPunct="1"/>
            <a:r>
              <a:rPr lang="en-US" altLang="en-US" dirty="0"/>
              <a:t>See that ye love one another; cease to be covetous; </a:t>
            </a:r>
            <a:r>
              <a:rPr lang="en-US" altLang="en-US" i="1" dirty="0"/>
              <a:t>learn to impart one to another as the gospel requires </a:t>
            </a:r>
            <a:r>
              <a:rPr lang="en-US" altLang="en-US" dirty="0"/>
              <a:t>(italics added, D&amp;C 88:132).</a:t>
            </a:r>
          </a:p>
          <a:p>
            <a:pPr eaLnBrk="1" hangingPunct="1"/>
            <a:r>
              <a:rPr lang="en-US" altLang="en-US" sz="2400" dirty="0"/>
              <a:t>Elder Mark E. Petersen said:</a:t>
            </a:r>
          </a:p>
          <a:p>
            <a:pPr lvl="1" eaLnBrk="1" hangingPunct="1"/>
            <a:r>
              <a:rPr lang="en-US" altLang="en-US" dirty="0"/>
              <a:t>Instead of taking</a:t>
            </a:r>
            <a:r>
              <a:rPr lang="en-US" altLang="en-US" i="1" dirty="0"/>
              <a:t> </a:t>
            </a:r>
            <a:r>
              <a:rPr lang="en-US" altLang="en-US" dirty="0"/>
              <a:t>from</a:t>
            </a:r>
            <a:r>
              <a:rPr lang="en-US" altLang="en-US" i="1" dirty="0"/>
              <a:t> </a:t>
            </a:r>
            <a:r>
              <a:rPr lang="en-US" altLang="en-US" dirty="0"/>
              <a:t>our fellowmen, </a:t>
            </a:r>
            <a:r>
              <a:rPr lang="en-US" altLang="en-US" i="1" dirty="0"/>
              <a:t>we must learn to give</a:t>
            </a:r>
            <a:r>
              <a:rPr lang="en-US" altLang="en-US" dirty="0"/>
              <a:t>—to be good Samaritans in very deed; to share with our less fortunate neighbors, and in reality show love for our fellowmen (italics added, “Honesty, a Principle of Salvation,” </a:t>
            </a:r>
            <a:r>
              <a:rPr lang="en-US" altLang="en-US" i="1" dirty="0"/>
              <a:t>Ensign,</a:t>
            </a:r>
            <a:r>
              <a:rPr lang="en-US" altLang="en-US" dirty="0"/>
              <a:t> Dec. 1971, 72).</a:t>
            </a:r>
          </a:p>
          <a:p>
            <a:pPr algn="ctr" eaLnBrk="1" hangingPunct="1">
              <a:buFont typeface="Wingdings" panose="05000000000000000000" pitchFamily="2" charset="2"/>
              <a:buNone/>
            </a:pPr>
            <a:endParaRPr lang="en-US" altLang="en-US" sz="3600" dirty="0"/>
          </a:p>
        </p:txBody>
      </p:sp>
      <p:pic>
        <p:nvPicPr>
          <p:cNvPr id="2" name="Picture 1"/>
          <p:cNvPicPr>
            <a:picLocks noChangeAspect="1"/>
          </p:cNvPicPr>
          <p:nvPr/>
        </p:nvPicPr>
        <p:blipFill>
          <a:blip r:embed="rId2"/>
          <a:stretch>
            <a:fillRect/>
          </a:stretch>
        </p:blipFill>
        <p:spPr>
          <a:xfrm>
            <a:off x="4876800" y="6094009"/>
            <a:ext cx="4229100" cy="7497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a:t>Giving </a:t>
            </a:r>
            <a:r>
              <a:rPr lang="en-US" altLang="en-US" sz="2400"/>
              <a:t>(continued)</a:t>
            </a:r>
            <a:endParaRPr lang="en-US" altLang="en-US"/>
          </a:p>
        </p:txBody>
      </p:sp>
      <p:sp>
        <p:nvSpPr>
          <p:cNvPr id="10243" name="Rectangle 3"/>
          <p:cNvSpPr>
            <a:spLocks noGrp="1" noChangeArrowheads="1"/>
          </p:cNvSpPr>
          <p:nvPr>
            <p:ph idx="1"/>
          </p:nvPr>
        </p:nvSpPr>
        <p:spPr>
          <a:xfrm>
            <a:off x="914400" y="1600200"/>
            <a:ext cx="7286625" cy="5057775"/>
          </a:xfrm>
        </p:spPr>
        <p:txBody>
          <a:bodyPr/>
          <a:lstStyle/>
          <a:p>
            <a:pPr eaLnBrk="1" hangingPunct="1">
              <a:buFont typeface="Wingdings" panose="05000000000000000000" pitchFamily="2" charset="2"/>
              <a:buNone/>
            </a:pPr>
            <a:r>
              <a:rPr lang="en-US" altLang="en-US" dirty="0"/>
              <a:t>Is giving expected or required?</a:t>
            </a:r>
          </a:p>
          <a:p>
            <a:pPr eaLnBrk="1" hangingPunct="1"/>
            <a:r>
              <a:rPr lang="en-US" altLang="en-US" sz="2400" dirty="0"/>
              <a:t>The Lord has said:</a:t>
            </a:r>
          </a:p>
          <a:p>
            <a:pPr lvl="1" eaLnBrk="1" hangingPunct="1"/>
            <a:r>
              <a:rPr lang="en-US" altLang="en-US" dirty="0"/>
              <a:t>“For of him unto whom much is given, </a:t>
            </a:r>
            <a:r>
              <a:rPr lang="en-US" altLang="en-US" i="1" dirty="0"/>
              <a:t>much is required</a:t>
            </a:r>
            <a:r>
              <a:rPr lang="en-US" altLang="en-US" dirty="0"/>
              <a:t>”</a:t>
            </a:r>
            <a:r>
              <a:rPr lang="en-US" altLang="en-US" i="1" dirty="0"/>
              <a:t> </a:t>
            </a:r>
            <a:r>
              <a:rPr lang="en-US" altLang="en-US" dirty="0"/>
              <a:t>(italics added, D&amp;C 82:3).</a:t>
            </a:r>
          </a:p>
          <a:p>
            <a:pPr lvl="1" eaLnBrk="1" hangingPunct="1"/>
            <a:r>
              <a:rPr lang="en-US" altLang="en-US" dirty="0"/>
              <a:t>“For unto whomsoever much is given, of him shall </a:t>
            </a:r>
            <a:r>
              <a:rPr lang="en-US" altLang="en-US" i="1" dirty="0"/>
              <a:t>be much required</a:t>
            </a:r>
            <a:r>
              <a:rPr lang="en-US" altLang="en-US" dirty="0"/>
              <a:t>” (Luke 12:48).</a:t>
            </a:r>
          </a:p>
          <a:p>
            <a:pPr lvl="1" eaLnBrk="1" hangingPunct="1"/>
            <a:r>
              <a:rPr lang="en-US" altLang="en-US" dirty="0"/>
              <a:t>“But behold, they </a:t>
            </a:r>
            <a:r>
              <a:rPr lang="en-US" altLang="en-US" i="1" dirty="0"/>
              <a:t>have not learned</a:t>
            </a:r>
            <a:r>
              <a:rPr lang="en-US" altLang="en-US" dirty="0"/>
              <a:t> to be obedient to the things which I </a:t>
            </a:r>
            <a:r>
              <a:rPr lang="en-US" altLang="en-US" i="1" dirty="0"/>
              <a:t>required at their hands</a:t>
            </a:r>
            <a:r>
              <a:rPr lang="en-US" altLang="en-US" dirty="0"/>
              <a:t>, but are full of all manner of evil, and </a:t>
            </a:r>
            <a:r>
              <a:rPr lang="en-US" altLang="en-US" i="1" dirty="0"/>
              <a:t>do not impart of their substance, as becometh saints, </a:t>
            </a:r>
            <a:r>
              <a:rPr lang="en-US" altLang="en-US" dirty="0"/>
              <a:t>to the poor and afflicted among them” (italics added, D&amp;C 105:3).</a:t>
            </a:r>
          </a:p>
          <a:p>
            <a:pPr lvl="1" eaLnBrk="1" hangingPunct="1"/>
            <a:endParaRPr lang="en-US" altLang="en-US" dirty="0"/>
          </a:p>
          <a:p>
            <a:pPr algn="ctr" eaLnBrk="1" hangingPunct="1">
              <a:buFont typeface="Wingdings" panose="05000000000000000000" pitchFamily="2" charset="2"/>
              <a:buNone/>
            </a:pPr>
            <a:endParaRPr lang="en-US" altLang="en-US" sz="3600" dirty="0"/>
          </a:p>
        </p:txBody>
      </p:sp>
      <p:pic>
        <p:nvPicPr>
          <p:cNvPr id="2" name="Picture 1">
            <a:extLst>
              <a:ext uri="{FF2B5EF4-FFF2-40B4-BE49-F238E27FC236}">
                <a16:creationId xmlns:a16="http://schemas.microsoft.com/office/drawing/2014/main" id="{53C76310-B89B-4DEA-9D99-54943D1AEC92}"/>
              </a:ext>
            </a:extLst>
          </p:cNvPr>
          <p:cNvPicPr>
            <a:picLocks noChangeAspect="1"/>
          </p:cNvPicPr>
          <p:nvPr/>
        </p:nvPicPr>
        <p:blipFill>
          <a:blip r:embed="rId2"/>
          <a:stretch>
            <a:fillRect/>
          </a:stretch>
        </p:blipFill>
        <p:spPr>
          <a:xfrm>
            <a:off x="6477000" y="76200"/>
            <a:ext cx="2495550" cy="2486025"/>
          </a:xfrm>
          <a:prstGeom prst="rect">
            <a:avLst/>
          </a:prstGeom>
        </p:spPr>
      </p:pic>
    </p:spTree>
    <p:extLst>
      <p:ext uri="{BB962C8B-B14F-4D97-AF65-F5344CB8AC3E}">
        <p14:creationId xmlns:p14="http://schemas.microsoft.com/office/powerpoint/2010/main" val="2813323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8434" name="Picture 4" descr="Mar 2003 00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1608138"/>
            <a:ext cx="5959832" cy="3497262"/>
          </a:xfrm>
          <a:noFill/>
        </p:spPr>
      </p:pic>
      <p:sp>
        <p:nvSpPr>
          <p:cNvPr id="18435" name="Text Box 8"/>
          <p:cNvSpPr txBox="1">
            <a:spLocks noChangeArrowheads="1"/>
          </p:cNvSpPr>
          <p:nvPr/>
        </p:nvSpPr>
        <p:spPr bwMode="auto">
          <a:xfrm>
            <a:off x="533400" y="882650"/>
            <a:ext cx="8077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3600" b="0">
                <a:solidFill>
                  <a:schemeClr val="tx2"/>
                </a:solidFill>
              </a:rPr>
              <a:t>Taz Murray’s Candy Store</a:t>
            </a:r>
          </a:p>
        </p:txBody>
      </p:sp>
      <p:pic>
        <p:nvPicPr>
          <p:cNvPr id="2" name="Picture 1"/>
          <p:cNvPicPr>
            <a:picLocks noChangeAspect="1"/>
          </p:cNvPicPr>
          <p:nvPr/>
        </p:nvPicPr>
        <p:blipFill>
          <a:blip r:embed="rId3"/>
          <a:stretch>
            <a:fillRect/>
          </a:stretch>
        </p:blipFill>
        <p:spPr>
          <a:xfrm>
            <a:off x="3886200" y="2819400"/>
            <a:ext cx="4953337" cy="37412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2" name="Picture 4" descr="Mar 2003 01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5649" y="685800"/>
            <a:ext cx="4343400" cy="5791200"/>
          </a:xfrm>
          <a:noFill/>
        </p:spPr>
      </p:pic>
      <p:pic>
        <p:nvPicPr>
          <p:cNvPr id="2" name="Picture 1"/>
          <p:cNvPicPr>
            <a:picLocks noChangeAspect="1"/>
          </p:cNvPicPr>
          <p:nvPr/>
        </p:nvPicPr>
        <p:blipFill>
          <a:blip r:embed="rId3"/>
          <a:stretch>
            <a:fillRect/>
          </a:stretch>
        </p:blipFill>
        <p:spPr>
          <a:xfrm>
            <a:off x="2585692" y="1828800"/>
            <a:ext cx="6350302" cy="47614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5900</TotalTime>
  <Words>4113</Words>
  <Application>Microsoft Office PowerPoint</Application>
  <PresentationFormat>On-screen Show (4:3)</PresentationFormat>
  <Paragraphs>270</Paragraphs>
  <Slides>51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Times New Roman</vt:lpstr>
      <vt:lpstr>Wingdings</vt:lpstr>
      <vt:lpstr>BM418-Theme1</vt:lpstr>
      <vt:lpstr>Personal Finance: Another Perspective</vt:lpstr>
      <vt:lpstr>Objectives</vt:lpstr>
      <vt:lpstr>Your Personal Financial Plan</vt:lpstr>
      <vt:lpstr>A.  Understand Giving</vt:lpstr>
      <vt:lpstr>Giving (continued)</vt:lpstr>
      <vt:lpstr>Giving (continued)</vt:lpstr>
      <vt:lpstr>Giving (continued)</vt:lpstr>
      <vt:lpstr>PowerPoint Presentation</vt:lpstr>
      <vt:lpstr>PowerPoint Presentation</vt:lpstr>
      <vt:lpstr>PowerPoint Presentation</vt:lpstr>
      <vt:lpstr>PowerPoint Presentation</vt:lpstr>
      <vt:lpstr>Taz Murray’s Candy Store</vt:lpstr>
      <vt:lpstr>Myths and Realities of Giving</vt:lpstr>
      <vt:lpstr>Myths and Realities (continued)</vt:lpstr>
      <vt:lpstr>Myths and Realities (continued)</vt:lpstr>
      <vt:lpstr>Myths and Realities (continued)</vt:lpstr>
      <vt:lpstr>Myths and Realities (continued)</vt:lpstr>
      <vt:lpstr>Myths and Realities (continued)</vt:lpstr>
      <vt:lpstr>Myths and Realities (continued)</vt:lpstr>
      <vt:lpstr>Myths and Realities (continued)</vt:lpstr>
      <vt:lpstr>Myths and Realities (continued)</vt:lpstr>
      <vt:lpstr>Myths and Realities (continued)</vt:lpstr>
      <vt:lpstr>Myths and Realities (continued)</vt:lpstr>
      <vt:lpstr>Myths and Realities (continued)</vt:lpstr>
      <vt:lpstr>Myths and Realities (continued)</vt:lpstr>
      <vt:lpstr>B. Understand the Principles of Wise Giving</vt:lpstr>
      <vt:lpstr>Principles of Giving (continued)</vt:lpstr>
      <vt:lpstr>Principles of Giving (continued)</vt:lpstr>
      <vt:lpstr>Principles of Giving (continued)</vt:lpstr>
      <vt:lpstr>Principles of Giving (continued)</vt:lpstr>
      <vt:lpstr>Principles of Giving (continued)</vt:lpstr>
      <vt:lpstr>Principles of Giving (continued)</vt:lpstr>
      <vt:lpstr>Principles of Giving (continued)</vt:lpstr>
      <vt:lpstr>Principles of Giving (continued)</vt:lpstr>
      <vt:lpstr>C.  How to Give Effectively</vt:lpstr>
      <vt:lpstr>Giving Effectively (continued)</vt:lpstr>
      <vt:lpstr>Giving Effectively (continued)</vt:lpstr>
      <vt:lpstr>Giving Effectively (continued)</vt:lpstr>
      <vt:lpstr>Giving Effectively (continued)</vt:lpstr>
      <vt:lpstr>Questions</vt:lpstr>
      <vt:lpstr>D.  Understand and Create Your Giving Plan</vt:lpstr>
      <vt:lpstr>Your Giving Plan (continued)</vt:lpstr>
      <vt:lpstr>Your Giving Plan (continued)</vt:lpstr>
      <vt:lpstr>Your Giving Plan (continued)</vt:lpstr>
      <vt:lpstr> Giving Plan Example (continued)</vt:lpstr>
      <vt:lpstr> Your Giving Plan (continued)</vt:lpstr>
      <vt:lpstr> Your Giving Plan (continued)</vt:lpstr>
      <vt:lpstr> Your Giving Plan (continued)</vt:lpstr>
      <vt:lpstr> Your Giving Plan (continued)</vt:lpstr>
      <vt:lpstr>The Visit to Taz Murray’s Candy Store</vt:lpstr>
      <vt:lpstr>Review of Objectives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to Give</dc:title>
  <dc:creator>Bryan Sudweeks</dc:creator>
  <cp:lastModifiedBy>Bryan Sudweeks</cp:lastModifiedBy>
  <cp:revision>271</cp:revision>
  <cp:lastPrinted>2020-04-07T21:31:54Z</cp:lastPrinted>
  <dcterms:created xsi:type="dcterms:W3CDTF">2002-01-31T15:20:22Z</dcterms:created>
  <dcterms:modified xsi:type="dcterms:W3CDTF">2020-04-07T21:32:14Z</dcterms:modified>
</cp:coreProperties>
</file>