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notesMasterIdLst>
    <p:notesMasterId r:id="rId57"/>
  </p:notesMasterIdLst>
  <p:handoutMasterIdLst>
    <p:handoutMasterId r:id="rId58"/>
  </p:handoutMasterIdLst>
  <p:sldIdLst>
    <p:sldId id="269" r:id="rId2"/>
    <p:sldId id="270" r:id="rId3"/>
    <p:sldId id="410" r:id="rId4"/>
    <p:sldId id="377" r:id="rId5"/>
    <p:sldId id="272" r:id="rId6"/>
    <p:sldId id="276" r:id="rId7"/>
    <p:sldId id="393" r:id="rId8"/>
    <p:sldId id="396" r:id="rId9"/>
    <p:sldId id="397" r:id="rId10"/>
    <p:sldId id="398" r:id="rId11"/>
    <p:sldId id="399" r:id="rId12"/>
    <p:sldId id="400" r:id="rId13"/>
    <p:sldId id="401" r:id="rId14"/>
    <p:sldId id="402" r:id="rId15"/>
    <p:sldId id="403" r:id="rId16"/>
    <p:sldId id="260" r:id="rId17"/>
    <p:sldId id="289" r:id="rId18"/>
    <p:sldId id="266" r:id="rId19"/>
    <p:sldId id="267" r:id="rId20"/>
    <p:sldId id="268" r:id="rId21"/>
    <p:sldId id="355" r:id="rId22"/>
    <p:sldId id="337" r:id="rId23"/>
    <p:sldId id="297" r:id="rId24"/>
    <p:sldId id="374" r:id="rId25"/>
    <p:sldId id="261" r:id="rId26"/>
    <p:sldId id="336" r:id="rId27"/>
    <p:sldId id="294" r:id="rId28"/>
    <p:sldId id="390" r:id="rId29"/>
    <p:sldId id="273" r:id="rId30"/>
    <p:sldId id="279" r:id="rId31"/>
    <p:sldId id="284" r:id="rId32"/>
    <p:sldId id="368" r:id="rId33"/>
    <p:sldId id="378" r:id="rId34"/>
    <p:sldId id="285" r:id="rId35"/>
    <p:sldId id="411" r:id="rId36"/>
    <p:sldId id="286" r:id="rId37"/>
    <p:sldId id="287" r:id="rId38"/>
    <p:sldId id="373" r:id="rId39"/>
    <p:sldId id="370" r:id="rId40"/>
    <p:sldId id="372" r:id="rId41"/>
    <p:sldId id="345" r:id="rId42"/>
    <p:sldId id="347" r:id="rId43"/>
    <p:sldId id="346" r:id="rId44"/>
    <p:sldId id="309" r:id="rId45"/>
    <p:sldId id="330" r:id="rId46"/>
    <p:sldId id="311" r:id="rId47"/>
    <p:sldId id="379" r:id="rId48"/>
    <p:sldId id="404" r:id="rId49"/>
    <p:sldId id="405" r:id="rId50"/>
    <p:sldId id="406" r:id="rId51"/>
    <p:sldId id="408" r:id="rId52"/>
    <p:sldId id="409" r:id="rId53"/>
    <p:sldId id="275" r:id="rId54"/>
    <p:sldId id="360" r:id="rId55"/>
    <p:sldId id="361" r:id="rId56"/>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9" userDrawn="1">
          <p15:clr>
            <a:srgbClr val="A4A3A4"/>
          </p15:clr>
        </p15:guide>
        <p15:guide id="2" pos="2257" userDrawn="1">
          <p15:clr>
            <a:srgbClr val="A4A3A4"/>
          </p15:clr>
        </p15:guide>
        <p15:guide id="3"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eanor Roberts"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A50021"/>
    <a:srgbClr val="CC3300"/>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923" autoAdjust="0"/>
    <p:restoredTop sz="94660"/>
  </p:normalViewPr>
  <p:slideViewPr>
    <p:cSldViewPr>
      <p:cViewPr varScale="1">
        <p:scale>
          <a:sx n="41" d="100"/>
          <a:sy n="41" d="100"/>
        </p:scale>
        <p:origin x="-56" y="-476"/>
      </p:cViewPr>
      <p:guideLst>
        <p:guide orient="horz" pos="2160"/>
        <p:guide pos="2880"/>
      </p:guideLst>
    </p:cSldViewPr>
  </p:slideViewPr>
  <p:outlineViewPr>
    <p:cViewPr>
      <p:scale>
        <a:sx n="31" d="100"/>
        <a:sy n="31" d="100"/>
      </p:scale>
      <p:origin x="0" y="-2334"/>
    </p:cViewPr>
  </p:outlineViewPr>
  <p:notesTextViewPr>
    <p:cViewPr>
      <p:scale>
        <a:sx n="100" d="100"/>
        <a:sy n="100" d="100"/>
      </p:scale>
      <p:origin x="0" y="0"/>
    </p:cViewPr>
  </p:notesTextViewPr>
  <p:sorterViewPr>
    <p:cViewPr>
      <p:scale>
        <a:sx n="100" d="100"/>
        <a:sy n="100" d="100"/>
      </p:scale>
      <p:origin x="0" y="5256"/>
    </p:cViewPr>
  </p:sorterViewPr>
  <p:notesViewPr>
    <p:cSldViewPr>
      <p:cViewPr varScale="1">
        <p:scale>
          <a:sx n="76" d="100"/>
          <a:sy n="76" d="100"/>
        </p:scale>
        <p:origin x="-1956" y="-90"/>
      </p:cViewPr>
      <p:guideLst>
        <p:guide orient="horz" pos="2929"/>
        <p:guide pos="225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9" name="Rectangle 3"/>
          <p:cNvSpPr>
            <a:spLocks noGrp="1" noChangeArrowheads="1"/>
          </p:cNvSpPr>
          <p:nvPr>
            <p:ph type="dt" sz="quarter" idx="1"/>
          </p:nvPr>
        </p:nvSpPr>
        <p:spPr bwMode="auto">
          <a:xfrm>
            <a:off x="1666876" y="233365"/>
            <a:ext cx="3676650" cy="465137"/>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ctr" eaLnBrk="1" hangingPunct="1">
              <a:defRPr sz="1300">
                <a:latin typeface="Times New Roman" pitchFamily="18" charset="0"/>
                <a:ea typeface="+mn-ea"/>
              </a:defRPr>
            </a:lvl1pPr>
          </a:lstStyle>
          <a:p>
            <a:pPr>
              <a:defRPr/>
            </a:pPr>
            <a:r>
              <a:rPr lang="en-US"/>
              <a:t>Family 3:  Financing Education and Missions</a:t>
            </a:r>
          </a:p>
          <a:p>
            <a:pPr>
              <a:defRPr/>
            </a:pPr>
            <a:r>
              <a:rPr lang="en-US"/>
              <a:t>Personal Finance: Another Perspective</a:t>
            </a:r>
          </a:p>
        </p:txBody>
      </p:sp>
      <p:sp>
        <p:nvSpPr>
          <p:cNvPr id="34821" name="Rectangle 5"/>
          <p:cNvSpPr>
            <a:spLocks noGrp="1" noChangeArrowheads="1"/>
          </p:cNvSpPr>
          <p:nvPr>
            <p:ph type="sldNum" sz="quarter" idx="3"/>
          </p:nvPr>
        </p:nvSpPr>
        <p:spPr bwMode="auto">
          <a:xfrm>
            <a:off x="1987551" y="8597900"/>
            <a:ext cx="3035300" cy="465138"/>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ctr" eaLnBrk="1" hangingPunct="1">
              <a:defRPr sz="1300"/>
            </a:lvl1pPr>
          </a:lstStyle>
          <a:p>
            <a:pPr>
              <a:defRPr/>
            </a:pPr>
            <a:fld id="{C057D5F4-5D2C-4636-B881-BCC52199B972}" type="slidenum">
              <a:rPr lang="en-US" altLang="en-US"/>
              <a:pPr>
                <a:defRPr/>
              </a:pPr>
              <a:t>‹#›</a:t>
            </a:fld>
            <a:endParaRPr lang="en-US" altLang="en-US"/>
          </a:p>
        </p:txBody>
      </p:sp>
    </p:spTree>
    <p:extLst>
      <p:ext uri="{BB962C8B-B14F-4D97-AF65-F5344CB8AC3E}">
        <p14:creationId xmlns:p14="http://schemas.microsoft.com/office/powerpoint/2010/main" val="1735096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8178" name="Rectangle 2"/>
          <p:cNvSpPr>
            <a:spLocks noGrp="1" noChangeArrowheads="1"/>
          </p:cNvSpPr>
          <p:nvPr>
            <p:ph type="hdr" sz="quarter"/>
          </p:nvPr>
        </p:nvSpPr>
        <p:spPr bwMode="auto">
          <a:xfrm>
            <a:off x="1"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eaLnBrk="1" hangingPunct="1">
              <a:defRPr sz="1300">
                <a:latin typeface="Times New Roman" panose="02020603050405020304" pitchFamily="18" charset="0"/>
                <a:ea typeface="+mn-ea"/>
              </a:defRPr>
            </a:lvl1pPr>
          </a:lstStyle>
          <a:p>
            <a:pPr>
              <a:defRPr/>
            </a:pPr>
            <a:endParaRPr lang="en-US" altLang="en-US"/>
          </a:p>
        </p:txBody>
      </p:sp>
      <p:sp>
        <p:nvSpPr>
          <p:cNvPr id="178179" name="Rectangle 3"/>
          <p:cNvSpPr>
            <a:spLocks noGrp="1" noChangeArrowheads="1"/>
          </p:cNvSpPr>
          <p:nvPr>
            <p:ph type="dt" idx="1"/>
          </p:nvPr>
        </p:nvSpPr>
        <p:spPr bwMode="auto">
          <a:xfrm>
            <a:off x="3970339"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r" eaLnBrk="1" hangingPunct="1">
              <a:defRPr sz="1300">
                <a:latin typeface="Times New Roman" panose="02020603050405020304" pitchFamily="18" charset="0"/>
                <a:ea typeface="+mn-ea"/>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81" name="Rectangle 5"/>
          <p:cNvSpPr>
            <a:spLocks noGrp="1" noChangeArrowheads="1"/>
          </p:cNvSpPr>
          <p:nvPr>
            <p:ph type="body" sz="quarter" idx="3"/>
          </p:nvPr>
        </p:nvSpPr>
        <p:spPr bwMode="auto">
          <a:xfrm>
            <a:off x="701675" y="4416427"/>
            <a:ext cx="5607050" cy="4181475"/>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8182" name="Rectangle 6"/>
          <p:cNvSpPr>
            <a:spLocks noGrp="1" noChangeArrowheads="1"/>
          </p:cNvSpPr>
          <p:nvPr>
            <p:ph type="ftr" sz="quarter" idx="4"/>
          </p:nvPr>
        </p:nvSpPr>
        <p:spPr bwMode="auto">
          <a:xfrm>
            <a:off x="1"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eaLnBrk="1" hangingPunct="1">
              <a:defRPr sz="1300">
                <a:latin typeface="Times New Roman" panose="02020603050405020304" pitchFamily="18" charset="0"/>
                <a:ea typeface="+mn-ea"/>
              </a:defRPr>
            </a:lvl1pPr>
          </a:lstStyle>
          <a:p>
            <a:pPr>
              <a:defRPr/>
            </a:pPr>
            <a:endParaRPr lang="en-US" altLang="en-US"/>
          </a:p>
        </p:txBody>
      </p:sp>
      <p:sp>
        <p:nvSpPr>
          <p:cNvPr id="178183" name="Rectangle 7"/>
          <p:cNvSpPr>
            <a:spLocks noGrp="1" noChangeArrowheads="1"/>
          </p:cNvSpPr>
          <p:nvPr>
            <p:ph type="sldNum" sz="quarter" idx="5"/>
          </p:nvPr>
        </p:nvSpPr>
        <p:spPr bwMode="auto">
          <a:xfrm>
            <a:off x="3970339"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r" eaLnBrk="1" hangingPunct="1">
              <a:defRPr sz="1300"/>
            </a:lvl1pPr>
          </a:lstStyle>
          <a:p>
            <a:pPr>
              <a:defRPr/>
            </a:pPr>
            <a:fld id="{6DCCDF72-F029-424F-A618-1581E23D31BC}" type="slidenum">
              <a:rPr lang="en-US" altLang="en-US"/>
              <a:pPr>
                <a:defRPr/>
              </a:pPr>
              <a:t>‹#›</a:t>
            </a:fld>
            <a:endParaRPr lang="en-US" altLang="en-US"/>
          </a:p>
        </p:txBody>
      </p:sp>
    </p:spTree>
    <p:extLst>
      <p:ext uri="{BB962C8B-B14F-4D97-AF65-F5344CB8AC3E}">
        <p14:creationId xmlns:p14="http://schemas.microsoft.com/office/powerpoint/2010/main" val="39719464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62BE0EE6-BBEA-4B11-932B-064797523197}" type="slidenum">
              <a:rPr lang="en-US" altLang="en-US" sz="1300" smtClean="0"/>
              <a:pPr/>
              <a:t>1</a:t>
            </a:fld>
            <a:endParaRPr lang="en-US" altLang="en-US" sz="130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07EBFABB-BF86-4F46-A843-6D4DD507CC60}" type="slidenum">
              <a:rPr lang="en-US" altLang="en-US" sz="1300" smtClean="0"/>
              <a:pPr/>
              <a:t>12</a:t>
            </a:fld>
            <a:endParaRPr lang="en-US" altLang="en-US" sz="13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96471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6340294F-F4A0-45B9-85FC-A12BF604B921}" type="slidenum">
              <a:rPr lang="en-US" altLang="en-US" sz="1300" smtClean="0"/>
              <a:pPr/>
              <a:t>13</a:t>
            </a:fld>
            <a:endParaRPr lang="en-US" altLang="en-US" sz="13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304218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6340294F-F4A0-45B9-85FC-A12BF604B921}" type="slidenum">
              <a:rPr lang="en-US" altLang="en-US" sz="1300" smtClean="0"/>
              <a:pPr/>
              <a:t>14</a:t>
            </a:fld>
            <a:endParaRPr lang="en-US" altLang="en-US" sz="13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382926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6340294F-F4A0-45B9-85FC-A12BF604B921}" type="slidenum">
              <a:rPr lang="en-US" altLang="en-US" sz="1300" smtClean="0"/>
              <a:pPr/>
              <a:t>15</a:t>
            </a:fld>
            <a:endParaRPr lang="en-US" altLang="en-US" sz="13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894830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34DADD5F-CE58-4D1E-AE56-C0E065F5E6FC}" type="slidenum">
              <a:rPr lang="en-US" altLang="en-US" sz="1300" smtClean="0"/>
              <a:pPr/>
              <a:t>16</a:t>
            </a:fld>
            <a:endParaRPr lang="en-US" altLang="en-US" sz="13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CF9F15CA-6F5A-48D8-943D-4501E997BF06}" type="slidenum">
              <a:rPr lang="en-US" altLang="en-US" sz="1300" smtClean="0"/>
              <a:pPr/>
              <a:t>17</a:t>
            </a:fld>
            <a:endParaRPr lang="en-US" altLang="en-US" sz="130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A5822840-FD5E-4B6B-AF2B-8115FB8DF719}" type="slidenum">
              <a:rPr lang="en-US" altLang="en-US" sz="1300" smtClean="0"/>
              <a:pPr/>
              <a:t>18</a:t>
            </a:fld>
            <a:endParaRPr lang="en-US" altLang="en-US" sz="130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32BAA4AE-F16C-4945-81E0-0464B47B138E}" type="slidenum">
              <a:rPr lang="en-US" altLang="en-US" sz="1300" smtClean="0"/>
              <a:pPr/>
              <a:t>19</a:t>
            </a:fld>
            <a:endParaRPr lang="en-US" altLang="en-US" sz="130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E1AA9E1E-0BB6-4AD9-9416-805D35A3E6D1}" type="slidenum">
              <a:rPr lang="en-US" altLang="en-US" sz="1300" smtClean="0"/>
              <a:pPr/>
              <a:t>20</a:t>
            </a:fld>
            <a:endParaRPr lang="en-US" altLang="en-US" sz="130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AEEA0E16-2596-4A9A-9103-1D094C4070A7}" type="slidenum">
              <a:rPr lang="en-US" altLang="en-US" sz="1300" smtClean="0"/>
              <a:pPr/>
              <a:t>22</a:t>
            </a:fld>
            <a:endParaRPr lang="en-US" altLang="en-US" sz="13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50876BFD-570F-473F-A1A3-6972491AC749}" type="slidenum">
              <a:rPr lang="en-US" altLang="en-US" sz="1300" smtClean="0"/>
              <a:pPr/>
              <a:t>2</a:t>
            </a:fld>
            <a:endParaRPr lang="en-US" altLang="en-US" sz="130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8147F134-B18E-476D-A60E-51D7E7B44DF4}" type="slidenum">
              <a:rPr lang="en-US" altLang="en-US" sz="1300" smtClean="0"/>
              <a:pPr/>
              <a:t>23</a:t>
            </a:fld>
            <a:endParaRPr lang="en-US" altLang="en-US" sz="13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B8B76990-445D-4505-BFA1-C4CC3B6CA5AC}" type="slidenum">
              <a:rPr lang="en-US" altLang="en-US" sz="1300" smtClean="0"/>
              <a:pPr/>
              <a:t>24</a:t>
            </a:fld>
            <a:endParaRPr lang="en-US" altLang="en-US" sz="13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2ECD62FC-FF57-4926-B27D-B577CB83334B}" type="slidenum">
              <a:rPr lang="en-US" altLang="en-US" sz="1300" smtClean="0"/>
              <a:pPr/>
              <a:t>25</a:t>
            </a:fld>
            <a:endParaRPr lang="en-US" altLang="en-US" sz="13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0C1A49E1-358E-4C51-85AD-A3683EFA3A54}" type="slidenum">
              <a:rPr lang="en-US" altLang="en-US" sz="1300" smtClean="0"/>
              <a:pPr/>
              <a:t>26</a:t>
            </a:fld>
            <a:endParaRPr lang="en-US" altLang="en-US" sz="130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E87C33A9-808F-4EDE-9EE1-FF8F9FC171A4}" type="slidenum">
              <a:rPr lang="en-US" altLang="en-US" sz="1300" smtClean="0"/>
              <a:pPr/>
              <a:t>27</a:t>
            </a:fld>
            <a:endParaRPr lang="en-US" altLang="en-US" sz="130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MS PGothic" panose="020B0600070205080204" pitchFamily="34" charset="-128"/>
              </a:defRPr>
            </a:lvl1pPr>
            <a:lvl2pPr marL="750888" indent="-287338">
              <a:spcBef>
                <a:spcPct val="30000"/>
              </a:spcBef>
              <a:defRPr sz="1200">
                <a:solidFill>
                  <a:schemeClr val="tx1"/>
                </a:solidFill>
                <a:latin typeface="Times New Roman" panose="02020603050405020304" pitchFamily="18" charset="0"/>
                <a:ea typeface="MS PGothic" panose="020B0600070205080204" pitchFamily="34" charset="-128"/>
              </a:defRPr>
            </a:lvl2pPr>
            <a:lvl3pPr marL="1154113" indent="-230188">
              <a:spcBef>
                <a:spcPct val="30000"/>
              </a:spcBef>
              <a:defRPr sz="1200">
                <a:solidFill>
                  <a:schemeClr val="tx1"/>
                </a:solidFill>
                <a:latin typeface="Times New Roman" panose="02020603050405020304" pitchFamily="18" charset="0"/>
                <a:ea typeface="MS PGothic" panose="020B0600070205080204" pitchFamily="34" charset="-128"/>
              </a:defRPr>
            </a:lvl3pPr>
            <a:lvl4pPr marL="1617663" indent="-230188">
              <a:spcBef>
                <a:spcPct val="30000"/>
              </a:spcBef>
              <a:defRPr sz="1200">
                <a:solidFill>
                  <a:schemeClr val="tx1"/>
                </a:solidFill>
                <a:latin typeface="Times New Roman" panose="02020603050405020304" pitchFamily="18" charset="0"/>
                <a:ea typeface="MS PGothic" panose="020B0600070205080204" pitchFamily="34" charset="-128"/>
              </a:defRPr>
            </a:lvl4pPr>
            <a:lvl5pPr marL="2079625" indent="-230188">
              <a:spcBef>
                <a:spcPct val="30000"/>
              </a:spcBef>
              <a:defRPr sz="1200">
                <a:solidFill>
                  <a:schemeClr val="tx1"/>
                </a:solidFill>
                <a:latin typeface="Times New Roman" panose="02020603050405020304" pitchFamily="18" charset="0"/>
                <a:ea typeface="MS PGothic" panose="020B0600070205080204" pitchFamily="34" charset="-128"/>
              </a:defRPr>
            </a:lvl5pPr>
            <a:lvl6pPr marL="2536825" indent="-230188"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94025" indent="-230188"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51225" indent="-230188"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908425" indent="-230188"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A5CF55BC-A5F2-4857-9ADF-35DD226A116A}" type="slidenum">
              <a:rPr lang="en-US" altLang="en-US" smtClean="0"/>
              <a:pPr>
                <a:spcBef>
                  <a:spcPct val="0"/>
                </a:spcBef>
              </a:pPr>
              <a:t>28</a:t>
            </a:fld>
            <a:endParaRPr lang="en-US" alt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678F724F-A02B-4E56-8DE0-8F942554F2D2}" type="slidenum">
              <a:rPr lang="en-US" altLang="en-US" sz="1300" smtClean="0"/>
              <a:pPr/>
              <a:t>29</a:t>
            </a:fld>
            <a:endParaRPr lang="en-US" altLang="en-US" sz="13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988E046E-719F-485B-92C3-79F3ACE5BE6E}" type="slidenum">
              <a:rPr lang="en-US" altLang="en-US" sz="1300" smtClean="0"/>
              <a:pPr/>
              <a:t>30</a:t>
            </a:fld>
            <a:endParaRPr lang="en-US" altLang="en-US" sz="13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C6FEE4FA-E9EC-47CC-B8EF-8BA7603EF8AA}" type="slidenum">
              <a:rPr lang="en-US" altLang="en-US" sz="1300" smtClean="0"/>
              <a:pPr/>
              <a:t>31</a:t>
            </a:fld>
            <a:endParaRPr lang="en-US" altLang="en-US" sz="13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DCCDF72-F029-424F-A618-1581E23D31BC}" type="slidenum">
              <a:rPr lang="en-US" altLang="en-US" smtClean="0"/>
              <a:pPr>
                <a:defRPr/>
              </a:pPr>
              <a:t>32</a:t>
            </a:fld>
            <a:endParaRPr lang="en-US" altLang="en-US"/>
          </a:p>
        </p:txBody>
      </p:sp>
    </p:spTree>
    <p:extLst>
      <p:ext uri="{BB962C8B-B14F-4D97-AF65-F5344CB8AC3E}">
        <p14:creationId xmlns:p14="http://schemas.microsoft.com/office/powerpoint/2010/main" val="1981531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8F6D3AFC-8475-4953-9202-6B86307866CA}" type="slidenum">
              <a:rPr lang="en-US" altLang="en-US" sz="1300" smtClean="0"/>
              <a:pPr/>
              <a:t>5</a:t>
            </a:fld>
            <a:endParaRPr lang="en-US" altLang="en-US" sz="13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99ADBA5A-C614-440E-A31D-12673D819F82}" type="slidenum">
              <a:rPr lang="en-US" altLang="en-US" sz="1300" smtClean="0"/>
              <a:pPr/>
              <a:t>34</a:t>
            </a:fld>
            <a:endParaRPr lang="en-US" altLang="en-US" sz="13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C111000E-0891-434F-8A47-783BD82D929F}" type="slidenum">
              <a:rPr lang="en-US" altLang="en-US" sz="1300" smtClean="0"/>
              <a:pPr/>
              <a:t>36</a:t>
            </a:fld>
            <a:endParaRPr lang="en-US" altLang="en-US" sz="130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936E8376-14DB-40CD-9A79-F1A6B913E8C7}" type="slidenum">
              <a:rPr lang="en-US" altLang="en-US" sz="1300" smtClean="0"/>
              <a:pPr/>
              <a:t>37</a:t>
            </a:fld>
            <a:endParaRPr lang="en-US" altLang="en-US" sz="130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01EA1811-89D2-458A-9B0F-1E710194A808}" type="slidenum">
              <a:rPr lang="en-US" altLang="en-US" sz="1300" smtClean="0"/>
              <a:pPr/>
              <a:t>39</a:t>
            </a:fld>
            <a:endParaRPr lang="en-US" altLang="en-US" sz="13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AF81AA1D-2513-4C84-97B3-AF936CE392EE}" type="slidenum">
              <a:rPr lang="en-US" altLang="en-US" sz="1300" smtClean="0"/>
              <a:pPr/>
              <a:t>40</a:t>
            </a:fld>
            <a:endParaRPr lang="en-US" altLang="en-US"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04EC4306-B37E-4D36-B6E7-A24ABD66D991}" type="slidenum">
              <a:rPr lang="en-US" altLang="en-US" sz="1300" smtClean="0"/>
              <a:pPr/>
              <a:t>41</a:t>
            </a:fld>
            <a:endParaRPr lang="en-US" altLang="en-US" sz="130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51913705-CAD8-42A5-9447-8235FDFE1E92}" type="slidenum">
              <a:rPr lang="en-US" altLang="en-US" sz="1300" smtClean="0"/>
              <a:pPr/>
              <a:t>42</a:t>
            </a:fld>
            <a:endParaRPr lang="en-US" altLang="en-US" sz="130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8D70C265-86A8-4C49-9F73-B4180CE6DB85}" type="slidenum">
              <a:rPr lang="en-US" altLang="en-US" sz="1300" smtClean="0"/>
              <a:pPr/>
              <a:t>43</a:t>
            </a:fld>
            <a:endParaRPr lang="en-US" altLang="en-US" sz="130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1AEA7D5A-CAE6-4256-B563-1652EC87C498}" type="slidenum">
              <a:rPr lang="en-US" altLang="en-US" sz="1300" smtClean="0"/>
              <a:pPr/>
              <a:t>44</a:t>
            </a:fld>
            <a:endParaRPr lang="en-US" altLang="en-US" sz="13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50FE672B-6707-4016-B6FC-23CA0EC57885}" type="slidenum">
              <a:rPr lang="en-US" altLang="en-US" sz="1300" smtClean="0"/>
              <a:pPr/>
              <a:t>45</a:t>
            </a:fld>
            <a:endParaRPr lang="en-US" altLang="en-US" sz="130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1C4E135B-7608-4DD5-86F6-FE780B6EFEF6}" type="slidenum">
              <a:rPr lang="en-US" altLang="en-US" sz="1300" smtClean="0"/>
              <a:pPr/>
              <a:t>6</a:t>
            </a:fld>
            <a:endParaRPr lang="en-US" altLang="en-US" sz="13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947455FC-79CD-45B6-9899-2B6A7A52AFD9}" type="slidenum">
              <a:rPr lang="en-US" altLang="en-US" sz="1300" smtClean="0"/>
              <a:pPr/>
              <a:t>46</a:t>
            </a:fld>
            <a:endParaRPr lang="en-US" altLang="en-US" sz="130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51C3D3ED-912D-4C49-B031-E76EFD09C10C}" type="slidenum">
              <a:rPr lang="en-US" altLang="en-US" sz="1300" smtClean="0"/>
              <a:pPr/>
              <a:t>53</a:t>
            </a:fld>
            <a:endParaRPr lang="en-US" altLang="en-US" sz="130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xmlns="" id="{7F091A80-26AB-4BA9-8C39-878A31F0720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39405E4A-29C1-4576-81D4-8E597487D7F2}" type="slidenum">
              <a:rPr lang="en-US" altLang="en-US" sz="1300" smtClean="0"/>
              <a:pPr/>
              <a:t>7</a:t>
            </a:fld>
            <a:endParaRPr lang="en-US" altLang="en-US" sz="1300"/>
          </a:p>
        </p:txBody>
      </p:sp>
      <p:sp>
        <p:nvSpPr>
          <p:cNvPr id="15363" name="Rectangle 2">
            <a:extLst>
              <a:ext uri="{FF2B5EF4-FFF2-40B4-BE49-F238E27FC236}">
                <a16:creationId xmlns:a16="http://schemas.microsoft.com/office/drawing/2014/main" xmlns="" id="{565D9B5D-AC79-453E-8D78-E9CE1F08A75A}"/>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xmlns="" id="{383B7510-A279-47CD-A71B-85B6AE0DD05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047C5F7D-6EC7-41EC-AEE6-E12387531A1E}" type="slidenum">
              <a:rPr lang="en-US" altLang="en-US" sz="1300" smtClean="0"/>
              <a:pPr/>
              <a:t>8</a:t>
            </a:fld>
            <a:endParaRPr lang="en-US" altLang="en-US" sz="13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258769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C33F475D-D74B-4318-913C-BB6EF59977C6}" type="slidenum">
              <a:rPr lang="en-US" altLang="en-US" sz="1300" smtClean="0"/>
              <a:pPr/>
              <a:t>9</a:t>
            </a:fld>
            <a:endParaRPr lang="en-US" altLang="en-US" sz="13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842551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C33F475D-D74B-4318-913C-BB6EF59977C6}" type="slidenum">
              <a:rPr lang="en-US" altLang="en-US" sz="1300" smtClean="0"/>
              <a:pPr/>
              <a:t>10</a:t>
            </a:fld>
            <a:endParaRPr lang="en-US" altLang="en-US" sz="13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80553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3C7ED2EB-E312-4DAC-B982-50B5ABD2B18E}" type="slidenum">
              <a:rPr lang="en-US" altLang="en-US" sz="1300" smtClean="0"/>
              <a:pPr/>
              <a:t>11</a:t>
            </a:fld>
            <a:endParaRPr lang="en-US" altLang="en-US" sz="13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763840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defRPr/>
            </a:pPr>
            <a:fld id="{B7729354-709D-405F-BA49-6520317C4541}" type="slidenum">
              <a:rPr lang="en-US" altLang="en-US" sz="1400" smtClean="0">
                <a:solidFill>
                  <a:schemeClr val="bg1"/>
                </a:solidFill>
              </a:rPr>
              <a:pP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11" name="TextBox 10"/>
          <p:cNvSpPr txBox="1"/>
          <p:nvPr/>
        </p:nvSpPr>
        <p:spPr>
          <a:xfrm>
            <a:off x="8153400" y="6248400"/>
            <a:ext cx="609600" cy="307975"/>
          </a:xfrm>
          <a:prstGeom prst="rect">
            <a:avLst/>
          </a:prstGeom>
          <a:noFill/>
        </p:spPr>
        <p:txBody>
          <a:bodyPr>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defRPr/>
            </a:pPr>
            <a:fld id="{F6B0B465-86BC-487E-A2E4-563583F5AEBA}" type="slidenum">
              <a:rPr lang="en-US" altLang="en-US" sz="1400" smtClean="0">
                <a:solidFill>
                  <a:schemeClr val="tx2"/>
                </a:solidFill>
              </a:rPr>
              <a:pPr algn="ctr" eaLnBrk="1" hangingPunct="1">
                <a:defRPr/>
              </a:pPr>
              <a:t>‹#›</a:t>
            </a:fld>
            <a:endParaRPr lang="en-US" altLang="en-US" sz="4400">
              <a:solidFill>
                <a:schemeClr val="tx2"/>
              </a:solidFill>
            </a:endParaRPr>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08298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6"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defRPr/>
            </a:pPr>
            <a:fld id="{D137B9B1-1729-4A07-B6F6-AE48D6FC2FE4}"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9"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mn-ea"/>
              </a:defRPr>
            </a:lvl1pPr>
          </a:lstStyle>
          <a:p>
            <a:pPr>
              <a:defRPr/>
            </a:pPr>
            <a:endParaRPr lang="en-US" altLang="en-US"/>
          </a:p>
        </p:txBody>
      </p:sp>
      <p:sp>
        <p:nvSpPr>
          <p:cNvPr id="10"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panose="020B0604020202020204" pitchFamily="34" charset="0"/>
                <a:ea typeface="+mn-ea"/>
              </a:defRPr>
            </a:lvl1pPr>
          </a:lstStyle>
          <a:p>
            <a:pPr>
              <a:defRPr/>
            </a:pPr>
            <a:endParaRPr lang="en-US" altLang="en-US"/>
          </a:p>
        </p:txBody>
      </p:sp>
    </p:spTree>
    <p:extLst>
      <p:ext uri="{BB962C8B-B14F-4D97-AF65-F5344CB8AC3E}">
        <p14:creationId xmlns:p14="http://schemas.microsoft.com/office/powerpoint/2010/main" val="31237466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defRPr/>
            </a:pPr>
            <a:fld id="{ED6BDBC1-F94C-4C25-99D2-2725641BC96C}"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endParaRPr lang="en-US" altLang="en-US">
              <a:ea typeface="+mn-ea"/>
            </a:endParaRPr>
          </a:p>
        </p:txBody>
      </p:sp>
    </p:spTree>
  </p:cSld>
  <p:clrMap bg1="lt1" tx1="dk1" bg2="lt2" tx2="dk2" accent1="accent1" accent2="accent2" accent3="accent3" accent4="accent4" accent5="accent5" accent6="accent6" hlink="hlink" folHlink="folHlink"/>
  <p:sldLayoutIdLst>
    <p:sldLayoutId id="2147484211" r:id="rId1"/>
    <p:sldLayoutId id="2147484212"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uiExpand="1"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S PGothic" panose="020B0600070205080204" pitchFamily="34" charset="-128"/>
          <a:cs typeface="+mj-cs"/>
        </a:defRPr>
      </a:lvl1pPr>
      <a:lvl2pPr algn="ctr" rtl="0" eaLnBrk="0" fontAlgn="base" hangingPunct="0">
        <a:spcBef>
          <a:spcPct val="0"/>
        </a:spcBef>
        <a:spcAft>
          <a:spcPct val="0"/>
        </a:spcAft>
        <a:defRPr sz="3600">
          <a:solidFill>
            <a:schemeClr val="tx1"/>
          </a:solidFill>
          <a:latin typeface="Times New Roman" pitchFamily="18" charset="0"/>
          <a:ea typeface="MS PGothic" panose="020B0600070205080204" pitchFamily="34" charset="-128"/>
        </a:defRPr>
      </a:lvl2pPr>
      <a:lvl3pPr algn="ctr" rtl="0" eaLnBrk="0" fontAlgn="base" hangingPunct="0">
        <a:spcBef>
          <a:spcPct val="0"/>
        </a:spcBef>
        <a:spcAft>
          <a:spcPct val="0"/>
        </a:spcAft>
        <a:defRPr sz="3600">
          <a:solidFill>
            <a:schemeClr val="tx1"/>
          </a:solidFill>
          <a:latin typeface="Times New Roman" pitchFamily="18" charset="0"/>
          <a:ea typeface="MS PGothic" panose="020B0600070205080204" pitchFamily="34" charset="-128"/>
        </a:defRPr>
      </a:lvl3pPr>
      <a:lvl4pPr algn="ctr" rtl="0" eaLnBrk="0" fontAlgn="base" hangingPunct="0">
        <a:spcBef>
          <a:spcPct val="0"/>
        </a:spcBef>
        <a:spcAft>
          <a:spcPct val="0"/>
        </a:spcAft>
        <a:defRPr sz="3600">
          <a:solidFill>
            <a:schemeClr val="tx1"/>
          </a:solidFill>
          <a:latin typeface="Times New Roman" pitchFamily="18" charset="0"/>
          <a:ea typeface="MS PGothic" panose="020B0600070205080204" pitchFamily="34" charset="-128"/>
        </a:defRPr>
      </a:lvl4pPr>
      <a:lvl5pPr algn="ctr" rtl="0" eaLnBrk="0" fontAlgn="base" hangingPunct="0">
        <a:spcBef>
          <a:spcPct val="0"/>
        </a:spcBef>
        <a:spcAft>
          <a:spcPct val="0"/>
        </a:spcAft>
        <a:defRPr sz="3600">
          <a:solidFill>
            <a:schemeClr val="tx1"/>
          </a:solidFill>
          <a:latin typeface="Times New Roman" pitchFamily="18" charset="0"/>
          <a:ea typeface="MS PGothic" panose="020B0600070205080204" pitchFamily="34" charset="-128"/>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www.sss.gov/"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qdlmbh9tchcc4mc/TT01-15%20-%20PFP%20Education%20Home%20Auto%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hyperlink" Target="http://www.my529.org/"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www.fafsa.ed.gov/"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hyperlink" Target="https://onestop.byu.edu/byu-onestop"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nsfp.byu.edu/" TargetMode="External"/><Relationship Id="rId5" Type="http://schemas.openxmlformats.org/officeDocument/2006/relationships/hyperlink" Target="https://financialaid.byu.edu/section/scholarships" TargetMode="External"/><Relationship Id="rId4" Type="http://schemas.openxmlformats.org/officeDocument/2006/relationships/hyperlink" Target="https://financialaid.byu.edu/" TargetMode="External"/></Relationships>
</file>

<file path=ppt/slides/_rels/slide46.xml.rels><?xml version="1.0" encoding="UTF-8" standalone="yes"?>
<Relationships xmlns="http://schemas.openxmlformats.org/package/2006/relationships"><Relationship Id="rId8" Type="http://schemas.openxmlformats.org/officeDocument/2006/relationships/hyperlink" Target="http://www.wiredscholar.com/" TargetMode="External"/><Relationship Id="rId3" Type="http://schemas.openxmlformats.org/officeDocument/2006/relationships/hyperlink" Target="http://www.fafsa.ed.gov/" TargetMode="External"/><Relationship Id="rId7" Type="http://schemas.openxmlformats.org/officeDocument/2006/relationships/hyperlink" Target="http://www.srnexpress.com/"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www.collegeboard.com/" TargetMode="External"/><Relationship Id="rId5" Type="http://schemas.openxmlformats.org/officeDocument/2006/relationships/hyperlink" Target="http://www.fastweb.monster.com/" TargetMode="External"/><Relationship Id="rId4" Type="http://schemas.openxmlformats.org/officeDocument/2006/relationships/hyperlink" Target="nslds.ed.gov" TargetMode="External"/><Relationship Id="rId9" Type="http://schemas.openxmlformats.org/officeDocument/2006/relationships/hyperlink" Target="http://www.finaid.org/"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ctrTitle"/>
          </p:nvPr>
        </p:nvSpPr>
        <p:spPr>
          <a:xfrm>
            <a:off x="1066800" y="2971800"/>
            <a:ext cx="7162800" cy="2286000"/>
          </a:xfrm>
        </p:spPr>
        <p:txBody>
          <a:bodyPr/>
          <a:lstStyle/>
          <a:p>
            <a:pPr eaLnBrk="1" hangingPunct="1"/>
            <a:r>
              <a:rPr lang="en-US" altLang="en-US" sz="4000" dirty="0"/>
              <a:t/>
            </a:r>
            <a:br>
              <a:rPr lang="en-US" altLang="en-US" sz="4000" dirty="0"/>
            </a:br>
            <a:r>
              <a:rPr lang="en-US" altLang="en-US" sz="4000" dirty="0"/>
              <a:t>Family 3:  Financing </a:t>
            </a:r>
            <a:br>
              <a:rPr lang="en-US" altLang="en-US" sz="4000" dirty="0"/>
            </a:br>
            <a:r>
              <a:rPr lang="en-US" altLang="en-US" sz="4000" dirty="0"/>
              <a:t>your Children’s Education </a:t>
            </a:r>
            <a:br>
              <a:rPr lang="en-US" altLang="en-US" sz="4000" dirty="0"/>
            </a:br>
            <a:r>
              <a:rPr lang="en-US" altLang="en-US" sz="4000" dirty="0"/>
              <a:t>and Missions</a:t>
            </a:r>
            <a:r>
              <a:rPr lang="en-US" altLang="en-US" sz="4400" dirty="0"/>
              <a:t/>
            </a:r>
            <a:br>
              <a:rPr lang="en-US" altLang="en-US" sz="4400" dirty="0"/>
            </a:br>
            <a:r>
              <a:rPr lang="en-US" altLang="en-US" sz="4400" dirty="0"/>
              <a:t/>
            </a:r>
            <a:br>
              <a:rPr lang="en-US" altLang="en-US" sz="4400" dirty="0"/>
            </a:br>
            <a:r>
              <a:rPr lang="en-US" altLang="en-US" sz="2400" dirty="0"/>
              <a:t>Updated 2020/03/24</a:t>
            </a:r>
            <a:endParaRPr lang="en-US" altLang="en-US" sz="4400" dirty="0"/>
          </a:p>
        </p:txBody>
      </p:sp>
      <p:sp>
        <p:nvSpPr>
          <p:cNvPr id="7171" name="Rectangle 1027"/>
          <p:cNvSpPr>
            <a:spLocks noGrp="1" noChangeArrowheads="1"/>
          </p:cNvSpPr>
          <p:nvPr>
            <p:ph type="subTitle" idx="1"/>
          </p:nvPr>
        </p:nvSpPr>
        <p:spPr>
          <a:xfrm>
            <a:off x="914400" y="685800"/>
            <a:ext cx="7315200" cy="900113"/>
          </a:xfrm>
        </p:spPr>
        <p:txBody>
          <a:bodyPr anchor="ctr"/>
          <a:lstStyle/>
          <a:p>
            <a:pPr eaLnBrk="1" hangingPunct="1">
              <a:lnSpc>
                <a:spcPct val="90000"/>
              </a:lnSpc>
            </a:pPr>
            <a:r>
              <a:rPr lang="en-US" altLang="en-US" sz="3200"/>
              <a:t>Personal Finance: Another Perspective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3316" name="Rectangle 3"/>
          <p:cNvSpPr>
            <a:spLocks noGrp="1" noChangeArrowheads="1"/>
          </p:cNvSpPr>
          <p:nvPr>
            <p:ph idx="1"/>
          </p:nvPr>
        </p:nvSpPr>
        <p:spPr>
          <a:xfrm>
            <a:off x="914400" y="1600200"/>
            <a:ext cx="7466013" cy="5229225"/>
          </a:xfrm>
        </p:spPr>
        <p:txBody>
          <a:bodyPr/>
          <a:lstStyle/>
          <a:p>
            <a:pPr marL="457200" lvl="1" indent="0" eaLnBrk="1" hangingPunct="1">
              <a:spcBef>
                <a:spcPts val="600"/>
              </a:spcBef>
              <a:buFontTx/>
              <a:buNone/>
            </a:pPr>
            <a:r>
              <a:rPr lang="en-US" altLang="en-US" sz="2800" dirty="0"/>
              <a:t>3.  Help your children to save for their own (and other family member’s) education and missions consistent with their abilities to earn</a:t>
            </a:r>
          </a:p>
          <a:p>
            <a:pPr lvl="2" eaLnBrk="1" hangingPunct="1">
              <a:spcBef>
                <a:spcPts val="600"/>
              </a:spcBef>
            </a:pPr>
            <a:r>
              <a:rPr lang="en-US" altLang="en-US" dirty="0"/>
              <a:t>Encourage your children to set savings goals and save for their own missions and education</a:t>
            </a:r>
          </a:p>
          <a:p>
            <a:pPr lvl="2" eaLnBrk="1" hangingPunct="1">
              <a:spcBef>
                <a:spcPts val="600"/>
              </a:spcBef>
            </a:pPr>
            <a:r>
              <a:rPr lang="en-US" altLang="en-US" dirty="0"/>
              <a:t>Give your children opportunities to earn money that is earmarked, after paying the Lord, specifically for their missions and education</a:t>
            </a:r>
          </a:p>
          <a:p>
            <a:pPr lvl="2" eaLnBrk="1" hangingPunct="1">
              <a:spcBef>
                <a:spcPts val="600"/>
              </a:spcBef>
            </a:pPr>
            <a:r>
              <a:rPr lang="en-US" altLang="en-US" dirty="0"/>
              <a:t>Consider matching children’s funds to encourage their contributions</a:t>
            </a:r>
          </a:p>
          <a:p>
            <a:pPr lvl="2" eaLnBrk="1" hangingPunct="1">
              <a:lnSpc>
                <a:spcPct val="90000"/>
              </a:lnSpc>
            </a:pPr>
            <a:endParaRPr lang="en-US" altLang="en-US" dirty="0"/>
          </a:p>
        </p:txBody>
      </p:sp>
    </p:spTree>
    <p:extLst>
      <p:ext uri="{BB962C8B-B14F-4D97-AF65-F5344CB8AC3E}">
        <p14:creationId xmlns:p14="http://schemas.microsoft.com/office/powerpoint/2010/main" val="421849143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4340" name="Rectangle 3"/>
          <p:cNvSpPr>
            <a:spLocks noGrp="1" noChangeArrowheads="1"/>
          </p:cNvSpPr>
          <p:nvPr>
            <p:ph idx="1"/>
          </p:nvPr>
        </p:nvSpPr>
        <p:spPr>
          <a:xfrm>
            <a:off x="914400" y="1600200"/>
            <a:ext cx="7239000" cy="5229225"/>
          </a:xfrm>
        </p:spPr>
        <p:txBody>
          <a:bodyPr/>
          <a:lstStyle/>
          <a:p>
            <a:pPr marL="457200" lvl="1" indent="0" eaLnBrk="1" hangingPunct="1">
              <a:buFontTx/>
              <a:buNone/>
              <a:defRPr/>
            </a:pPr>
            <a:r>
              <a:rPr lang="en-US" altLang="en-US" sz="2800" dirty="0"/>
              <a:t>4.  If you choose to help, develop education and mission plans with and for your children </a:t>
            </a:r>
          </a:p>
          <a:p>
            <a:pPr lvl="1" eaLnBrk="1" hangingPunct="1">
              <a:defRPr/>
            </a:pPr>
            <a:r>
              <a:rPr lang="en-US" dirty="0"/>
              <a:t>Develop education and mission plans, consistent with your personal goals and budget, and share them with your children</a:t>
            </a:r>
          </a:p>
          <a:p>
            <a:pPr lvl="1" eaLnBrk="1" hangingPunct="1">
              <a:lnSpc>
                <a:spcPct val="95000"/>
              </a:lnSpc>
              <a:defRPr/>
            </a:pPr>
            <a:r>
              <a:rPr lang="en-US" dirty="0"/>
              <a:t>Determine how much you will help, what you will  pay for, and what children must do to receive funds</a:t>
            </a:r>
          </a:p>
          <a:p>
            <a:pPr lvl="1" eaLnBrk="1" hangingPunct="1">
              <a:lnSpc>
                <a:spcPct val="95000"/>
              </a:lnSpc>
              <a:defRPr/>
            </a:pPr>
            <a:r>
              <a:rPr lang="en-US" dirty="0"/>
              <a:t>Encourage your children to contribute.  Plans which require work and contributions by children have a better chance of teaching desired principles </a:t>
            </a:r>
          </a:p>
          <a:p>
            <a:pPr lvl="1" eaLnBrk="1" hangingPunct="1">
              <a:lnSpc>
                <a:spcPct val="95000"/>
              </a:lnSpc>
              <a:defRPr/>
            </a:pPr>
            <a:r>
              <a:rPr lang="en-US" dirty="0"/>
              <a:t>Set up investment accounts (vehicles) for your children and set aside funds each month to fund these accounts wisely</a:t>
            </a:r>
          </a:p>
        </p:txBody>
      </p:sp>
    </p:spTree>
    <p:extLst>
      <p:ext uri="{BB962C8B-B14F-4D97-AF65-F5344CB8AC3E}">
        <p14:creationId xmlns:p14="http://schemas.microsoft.com/office/powerpoint/2010/main" val="18371697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4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4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5364" name="Rectangle 3"/>
          <p:cNvSpPr>
            <a:spLocks noGrp="1" noChangeArrowheads="1"/>
          </p:cNvSpPr>
          <p:nvPr>
            <p:ph idx="1"/>
          </p:nvPr>
        </p:nvSpPr>
        <p:spPr>
          <a:xfrm>
            <a:off x="914400" y="1600200"/>
            <a:ext cx="7239000" cy="4695825"/>
          </a:xfrm>
        </p:spPr>
        <p:txBody>
          <a:bodyPr/>
          <a:lstStyle/>
          <a:p>
            <a:pPr eaLnBrk="1" hangingPunct="1"/>
            <a:r>
              <a:rPr lang="en-US" altLang="en-US" dirty="0"/>
              <a:t>5.  If you choose to help, start NOW (and early) to save</a:t>
            </a:r>
          </a:p>
          <a:p>
            <a:pPr lvl="1" eaLnBrk="1" hangingPunct="1"/>
            <a:r>
              <a:rPr lang="en-US" altLang="en-US" dirty="0"/>
              <a:t>Begin now and early if you choose to help</a:t>
            </a:r>
          </a:p>
          <a:p>
            <a:pPr lvl="1" eaLnBrk="1" hangingPunct="1"/>
            <a:r>
              <a:rPr lang="en-US" altLang="en-US" dirty="0"/>
              <a:t>The best time to begin saving for your children’s education and missions was 20 years ago.  The second best time is today.  The </a:t>
            </a:r>
            <a:r>
              <a:rPr lang="en-US" altLang="en-US" i="1" dirty="0"/>
              <a:t>Law of the Harvest </a:t>
            </a:r>
            <a:r>
              <a:rPr lang="en-US" altLang="en-US" dirty="0"/>
              <a:t>takes time and is still in effect</a:t>
            </a:r>
          </a:p>
          <a:p>
            <a:pPr lvl="1" eaLnBrk="1" hangingPunct="1"/>
            <a:r>
              <a:rPr lang="en-US" altLang="en-US" dirty="0"/>
              <a:t>Make saving a key part of your family budget—be an example to your children</a:t>
            </a:r>
          </a:p>
          <a:p>
            <a:pPr lvl="1" eaLnBrk="1" hangingPunct="1"/>
            <a:r>
              <a:rPr lang="en-US" altLang="en-US" dirty="0"/>
              <a:t>Have your children begin now to help save for their own missions as you save for yours as well</a:t>
            </a:r>
          </a:p>
        </p:txBody>
      </p:sp>
    </p:spTree>
    <p:extLst>
      <p:ext uri="{BB962C8B-B14F-4D97-AF65-F5344CB8AC3E}">
        <p14:creationId xmlns:p14="http://schemas.microsoft.com/office/powerpoint/2010/main" val="297035075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6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6388" name="Rectangle 3"/>
          <p:cNvSpPr>
            <a:spLocks noGrp="1" noChangeArrowheads="1"/>
          </p:cNvSpPr>
          <p:nvPr>
            <p:ph idx="1"/>
          </p:nvPr>
        </p:nvSpPr>
        <p:spPr>
          <a:xfrm>
            <a:off x="914400" y="1600200"/>
            <a:ext cx="7239000" cy="4114800"/>
          </a:xfrm>
        </p:spPr>
        <p:txBody>
          <a:bodyPr/>
          <a:lstStyle/>
          <a:p>
            <a:pPr eaLnBrk="1" hangingPunct="1"/>
            <a:r>
              <a:rPr lang="en-US" altLang="en-US" dirty="0"/>
              <a:t>6.  If you choose to help, invest funds wisely and tax-efficiently consistent with your tolerance for risk </a:t>
            </a:r>
          </a:p>
          <a:p>
            <a:pPr lvl="1" eaLnBrk="1" hangingPunct="1"/>
            <a:r>
              <a:rPr lang="en-US" altLang="en-US" dirty="0"/>
              <a:t>Use wisdom in your investments</a:t>
            </a:r>
          </a:p>
          <a:p>
            <a:pPr lvl="1" eaLnBrk="1" hangingPunct="1"/>
            <a:r>
              <a:rPr lang="en-US" altLang="en-US" dirty="0"/>
              <a:t>Invest at a risk level you are comfortable with</a:t>
            </a:r>
          </a:p>
          <a:p>
            <a:pPr lvl="1" eaLnBrk="1" hangingPunct="1"/>
            <a:r>
              <a:rPr lang="en-US" altLang="en-US" dirty="0"/>
              <a:t>Understand your available financial investment vehicles for education and missions</a:t>
            </a:r>
          </a:p>
          <a:p>
            <a:pPr lvl="1" eaLnBrk="1" hangingPunct="1"/>
            <a:r>
              <a:rPr lang="en-US" altLang="en-US" dirty="0"/>
              <a:t>Use the investment vehicles which allow you to save the most on an after-tax basis (utilize tax benefits in your educational and mission savings plan)</a:t>
            </a:r>
          </a:p>
          <a:p>
            <a:pPr lvl="2" eaLnBrk="1" hangingPunct="1">
              <a:buFontTx/>
              <a:buNone/>
            </a:pPr>
            <a:endParaRPr lang="en-US" altLang="en-US" dirty="0"/>
          </a:p>
        </p:txBody>
      </p:sp>
    </p:spTree>
    <p:extLst>
      <p:ext uri="{BB962C8B-B14F-4D97-AF65-F5344CB8AC3E}">
        <p14:creationId xmlns:p14="http://schemas.microsoft.com/office/powerpoint/2010/main" val="234007480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6388" name="Rectangle 3"/>
          <p:cNvSpPr>
            <a:spLocks noGrp="1" noChangeArrowheads="1"/>
          </p:cNvSpPr>
          <p:nvPr>
            <p:ph idx="1"/>
          </p:nvPr>
        </p:nvSpPr>
        <p:spPr>
          <a:xfrm>
            <a:off x="914399" y="1600200"/>
            <a:ext cx="8229601" cy="5105400"/>
          </a:xfrm>
        </p:spPr>
        <p:txBody>
          <a:bodyPr/>
          <a:lstStyle/>
          <a:p>
            <a:pPr marL="0" indent="0" eaLnBrk="1" hangingPunct="1">
              <a:buNone/>
            </a:pPr>
            <a:r>
              <a:rPr lang="en-US" altLang="en-US" sz="2400" dirty="0"/>
              <a:t>Finding Balance</a:t>
            </a:r>
          </a:p>
          <a:p>
            <a:pPr marL="0" indent="0" eaLnBrk="1" hangingPunct="1">
              <a:buNone/>
            </a:pPr>
            <a:r>
              <a:rPr lang="en-US" altLang="en-US" sz="2400" u="sng" dirty="0"/>
              <a:t>Guiding Principles				Doctrines</a:t>
            </a:r>
          </a:p>
          <a:p>
            <a:pPr eaLnBrk="1" hangingPunct="1"/>
            <a:r>
              <a:rPr lang="en-US" altLang="en-US" sz="2400" dirty="0"/>
              <a:t>Teach who they are, children of God	Identity</a:t>
            </a:r>
          </a:p>
          <a:p>
            <a:pPr eaLnBrk="1" hangingPunct="1"/>
            <a:r>
              <a:rPr lang="en-US" altLang="en-US" sz="2400" dirty="0"/>
              <a:t>Seek, receive and act on guidance		Obedience</a:t>
            </a:r>
          </a:p>
          <a:p>
            <a:pPr eaLnBrk="1" hangingPunct="1"/>
            <a:r>
              <a:rPr lang="en-US" altLang="en-US" sz="2400" dirty="0"/>
              <a:t>Teach to save for own educ./miss. 	Stewardship</a:t>
            </a:r>
          </a:p>
          <a:p>
            <a:pPr eaLnBrk="1" hangingPunct="1"/>
            <a:r>
              <a:rPr lang="en-US" altLang="en-US" sz="2400" dirty="0"/>
              <a:t>If choose, develop miss./educ. Plans	Accountability</a:t>
            </a:r>
          </a:p>
          <a:p>
            <a:pPr eaLnBrk="1" hangingPunct="1"/>
            <a:r>
              <a:rPr lang="en-US" altLang="en-US" sz="2400" dirty="0"/>
              <a:t>If you choose to help, start now		Stewardship	</a:t>
            </a:r>
          </a:p>
          <a:p>
            <a:pPr eaLnBrk="1" hangingPunct="1"/>
            <a:r>
              <a:rPr lang="en-US" altLang="en-US" sz="2400" dirty="0"/>
              <a:t>Invest wisely and tax efficiently		Accountability</a:t>
            </a:r>
          </a:p>
          <a:p>
            <a:pPr eaLnBrk="1" hangingPunct="1"/>
            <a:endParaRPr lang="en-US" altLang="en-US" sz="2400" dirty="0"/>
          </a:p>
          <a:p>
            <a:pPr eaLnBrk="1" hangingPunct="1"/>
            <a:endParaRPr lang="en-US" altLang="en-US" sz="2400" dirty="0"/>
          </a:p>
          <a:p>
            <a:pPr lvl="2" eaLnBrk="1" hangingPunct="1">
              <a:buFontTx/>
              <a:buNone/>
            </a:pPr>
            <a:endParaRPr lang="en-US" altLang="en-US" dirty="0"/>
          </a:p>
        </p:txBody>
      </p:sp>
    </p:spTree>
    <p:extLst>
      <p:ext uri="{BB962C8B-B14F-4D97-AF65-F5344CB8AC3E}">
        <p14:creationId xmlns:p14="http://schemas.microsoft.com/office/powerpoint/2010/main" val="53537850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8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8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6388" name="Rectangle 3"/>
          <p:cNvSpPr>
            <a:spLocks noGrp="1" noChangeArrowheads="1"/>
          </p:cNvSpPr>
          <p:nvPr>
            <p:ph idx="1"/>
          </p:nvPr>
        </p:nvSpPr>
        <p:spPr>
          <a:xfrm>
            <a:off x="914399" y="1600200"/>
            <a:ext cx="7466013" cy="5105400"/>
          </a:xfrm>
        </p:spPr>
        <p:txBody>
          <a:bodyPr/>
          <a:lstStyle/>
          <a:p>
            <a:pPr marL="0" indent="0" algn="ctr" eaLnBrk="1" hangingPunct="1">
              <a:buNone/>
            </a:pPr>
            <a:r>
              <a:rPr lang="en-US" altLang="en-US" i="1" dirty="0"/>
              <a:t>From obedience to consecration</a:t>
            </a:r>
          </a:p>
          <a:p>
            <a:pPr eaLnBrk="1" hangingPunct="1"/>
            <a:r>
              <a:rPr lang="en-US" altLang="en-US" sz="2400" dirty="0"/>
              <a:t>We are children of the most high God (identity), striving to live worthy of the Spirit (obedience), with the decision to help our children save for missions and education (agency).  For those who choose to help (at least with part), we believe in the importance of helping our children work toward worthy mission and education goals (Plan of Salvation) and will help our children as we planned by saving and investing resources wisely (accountability) so we can help offset some of the costs of these worthy goals (agency), to help ourselves and our children attain our personal and family vision and goals.</a:t>
            </a:r>
          </a:p>
          <a:p>
            <a:pPr eaLnBrk="1" hangingPunct="1"/>
            <a:endParaRPr lang="en-US" altLang="en-US" sz="2400" dirty="0"/>
          </a:p>
          <a:p>
            <a:pPr eaLnBrk="1" hangingPunct="1"/>
            <a:endParaRPr lang="en-US" altLang="en-US" sz="2400" dirty="0"/>
          </a:p>
          <a:p>
            <a:pPr lvl="2" eaLnBrk="1" hangingPunct="1">
              <a:buFontTx/>
              <a:buNone/>
            </a:pPr>
            <a:endParaRPr lang="en-US" altLang="en-US" dirty="0"/>
          </a:p>
        </p:txBody>
      </p:sp>
    </p:spTree>
    <p:extLst>
      <p:ext uri="{BB962C8B-B14F-4D97-AF65-F5344CB8AC3E}">
        <p14:creationId xmlns:p14="http://schemas.microsoft.com/office/powerpoint/2010/main" val="189948482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85800"/>
            <a:ext cx="7772400" cy="900113"/>
          </a:xfrm>
        </p:spPr>
        <p:txBody>
          <a:bodyPr/>
          <a:lstStyle/>
          <a:p>
            <a:pPr marL="685800" indent="-685800" eaLnBrk="1" hangingPunct="1"/>
            <a:r>
              <a:rPr lang="en-US" altLang="en-US" sz="3200" dirty="0">
                <a:cs typeface="Times New Roman" panose="02020603050405020304" pitchFamily="18" charset="0"/>
              </a:rPr>
              <a:t>B. Understand the Process of Selecting Vehicles for Education and Missions</a:t>
            </a:r>
          </a:p>
        </p:txBody>
      </p:sp>
      <p:sp>
        <p:nvSpPr>
          <p:cNvPr id="17412" name="Rectangle 3"/>
          <p:cNvSpPr>
            <a:spLocks noGrp="1" noChangeArrowheads="1"/>
          </p:cNvSpPr>
          <p:nvPr>
            <p:ph idx="1"/>
          </p:nvPr>
        </p:nvSpPr>
        <p:spPr>
          <a:xfrm>
            <a:off x="914400" y="1600200"/>
            <a:ext cx="7315200" cy="4056063"/>
          </a:xfrm>
        </p:spPr>
        <p:txBody>
          <a:bodyPr/>
          <a:lstStyle/>
          <a:p>
            <a:pPr eaLnBrk="1" hangingPunct="1"/>
            <a:r>
              <a:rPr lang="en-US" altLang="en-US" dirty="0">
                <a:cs typeface="Times New Roman" panose="02020603050405020304" pitchFamily="18" charset="0"/>
              </a:rPr>
              <a:t>Is there a priority of money for financing education and missions?</a:t>
            </a:r>
          </a:p>
          <a:p>
            <a:pPr lvl="1" eaLnBrk="1" hangingPunct="1"/>
            <a:r>
              <a:rPr lang="en-US" altLang="en-US" dirty="0">
                <a:cs typeface="Times New Roman" panose="02020603050405020304" pitchFamily="18" charset="0"/>
              </a:rPr>
              <a:t>Priority of Money for Educations and Missions</a:t>
            </a:r>
          </a:p>
          <a:p>
            <a:pPr marL="914400" lvl="2" indent="0" eaLnBrk="1" hangingPunct="1">
              <a:buFontTx/>
              <a:buNone/>
            </a:pPr>
            <a:r>
              <a:rPr lang="en-US" altLang="en-US" dirty="0">
                <a:cs typeface="Times New Roman" panose="02020603050405020304" pitchFamily="18" charset="0"/>
              </a:rPr>
              <a:t>1. Free Money</a:t>
            </a:r>
          </a:p>
          <a:p>
            <a:pPr marL="914400" lvl="2" indent="0" eaLnBrk="1" hangingPunct="1">
              <a:buFontTx/>
              <a:buNone/>
            </a:pPr>
            <a:r>
              <a:rPr lang="en-US" altLang="en-US" dirty="0">
                <a:cs typeface="Times New Roman" panose="02020603050405020304" pitchFamily="18" charset="0"/>
              </a:rPr>
              <a:t>2. Family Money</a:t>
            </a:r>
          </a:p>
          <a:p>
            <a:pPr marL="914400" lvl="2" indent="0" eaLnBrk="1" hangingPunct="1">
              <a:buFontTx/>
              <a:buNone/>
            </a:pPr>
            <a:r>
              <a:rPr lang="en-US" altLang="en-US" dirty="0">
                <a:cs typeface="Times New Roman" panose="02020603050405020304" pitchFamily="18" charset="0"/>
              </a:rPr>
              <a:t>3. Employment</a:t>
            </a:r>
          </a:p>
          <a:p>
            <a:pPr marL="914400" lvl="2" indent="0" eaLnBrk="1" hangingPunct="1">
              <a:buFontTx/>
              <a:buNone/>
            </a:pPr>
            <a:r>
              <a:rPr lang="en-US" altLang="en-US" dirty="0">
                <a:cs typeface="Times New Roman" panose="02020603050405020304" pitchFamily="18" charset="0"/>
              </a:rPr>
              <a:t>4. Loans</a:t>
            </a:r>
            <a:endParaRPr lang="en-US" altLang="en-US" sz="2000" dirty="0">
              <a:cs typeface="Times New Roman" panose="02020603050405020304" pitchFamily="18" charset="0"/>
            </a:endParaRPr>
          </a:p>
          <a:p>
            <a:pPr marL="914400" lvl="2" indent="0" eaLnBrk="1" hangingPunct="1">
              <a:buFontTx/>
              <a:buNone/>
            </a:pPr>
            <a:r>
              <a:rPr lang="en-US" altLang="en-US" dirty="0">
                <a:cs typeface="Times New Roman" panose="02020603050405020304" pitchFamily="18" charset="0"/>
              </a:rPr>
              <a:t>5. Credit Cards (No!) and Retirement Accounts (No!, No!, No!)</a:t>
            </a:r>
            <a:endParaRPr lang="en-US" altLang="en-US" dirty="0">
              <a:solidFill>
                <a:srgbClr val="CC3300"/>
              </a:solidFill>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41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41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4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685800"/>
            <a:ext cx="7772400" cy="914400"/>
          </a:xfrm>
        </p:spPr>
        <p:txBody>
          <a:bodyPr/>
          <a:lstStyle/>
          <a:p>
            <a:pPr eaLnBrk="1" hangingPunct="1"/>
            <a:r>
              <a:rPr lang="en-US" altLang="en-US">
                <a:cs typeface="Times New Roman" panose="02020603050405020304" pitchFamily="18" charset="0"/>
              </a:rPr>
              <a:t>1. Free Money</a:t>
            </a:r>
          </a:p>
        </p:txBody>
      </p:sp>
      <p:sp>
        <p:nvSpPr>
          <p:cNvPr id="18436" name="Rectangle 3"/>
          <p:cNvSpPr>
            <a:spLocks noGrp="1" noChangeArrowheads="1"/>
          </p:cNvSpPr>
          <p:nvPr>
            <p:ph idx="1"/>
          </p:nvPr>
        </p:nvSpPr>
        <p:spPr>
          <a:xfrm>
            <a:off x="914400" y="1600200"/>
            <a:ext cx="7315200" cy="4953000"/>
          </a:xfrm>
        </p:spPr>
        <p:txBody>
          <a:bodyPr/>
          <a:lstStyle/>
          <a:p>
            <a:pPr eaLnBrk="1" hangingPunct="1">
              <a:spcBef>
                <a:spcPct val="0"/>
              </a:spcBef>
            </a:pPr>
            <a:r>
              <a:rPr lang="en-US" altLang="en-US" dirty="0">
                <a:cs typeface="Times New Roman" panose="02020603050405020304" pitchFamily="18" charset="0"/>
              </a:rPr>
              <a:t>Get free money first--scholarships and grants</a:t>
            </a:r>
          </a:p>
          <a:p>
            <a:pPr lvl="1" eaLnBrk="1" hangingPunct="1">
              <a:spcBef>
                <a:spcPct val="0"/>
              </a:spcBef>
            </a:pPr>
            <a:r>
              <a:rPr lang="en-US" altLang="en-US" dirty="0">
                <a:cs typeface="Times New Roman" panose="02020603050405020304" pitchFamily="18" charset="0"/>
              </a:rPr>
              <a:t>This is free money which is not paid back</a:t>
            </a:r>
          </a:p>
          <a:p>
            <a:pPr lvl="2" eaLnBrk="1" hangingPunct="1">
              <a:spcBef>
                <a:spcPct val="0"/>
              </a:spcBef>
            </a:pPr>
            <a:r>
              <a:rPr lang="en-US" altLang="en-US" dirty="0">
                <a:cs typeface="Times New Roman" panose="02020603050405020304" pitchFamily="18" charset="0"/>
              </a:rPr>
              <a:t>If you have to pay money to get a scholarship or grant, it is generally a scam!</a:t>
            </a:r>
          </a:p>
          <a:p>
            <a:pPr lvl="1" eaLnBrk="1" hangingPunct="1">
              <a:spcBef>
                <a:spcPct val="0"/>
              </a:spcBef>
            </a:pPr>
            <a:r>
              <a:rPr lang="en-US" altLang="en-US" dirty="0">
                <a:cs typeface="Times New Roman" panose="02020603050405020304" pitchFamily="18" charset="0"/>
              </a:rPr>
              <a:t>Grants are need-based--complete the FAFSA </a:t>
            </a:r>
          </a:p>
          <a:p>
            <a:pPr lvl="2" eaLnBrk="1" hangingPunct="1">
              <a:spcBef>
                <a:spcPct val="0"/>
              </a:spcBef>
            </a:pPr>
            <a:r>
              <a:rPr lang="en-US" altLang="en-US" dirty="0">
                <a:cs typeface="Times New Roman" panose="02020603050405020304" pitchFamily="18" charset="0"/>
              </a:rPr>
              <a:t>Pell Grant: approximately $606-$5,920/year in 2017-2018</a:t>
            </a:r>
          </a:p>
          <a:p>
            <a:pPr lvl="2" eaLnBrk="1" hangingPunct="1">
              <a:spcBef>
                <a:spcPct val="0"/>
              </a:spcBef>
            </a:pPr>
            <a:r>
              <a:rPr lang="en-US" altLang="en-US" dirty="0">
                <a:cs typeface="Times New Roman" panose="02020603050405020304" pitchFamily="18" charset="0"/>
              </a:rPr>
              <a:t>SEOG Grants – not available at BYU</a:t>
            </a:r>
          </a:p>
          <a:p>
            <a:pPr lvl="1" eaLnBrk="1" hangingPunct="1">
              <a:spcBef>
                <a:spcPct val="0"/>
              </a:spcBef>
            </a:pPr>
            <a:r>
              <a:rPr lang="en-US" altLang="en-US" dirty="0">
                <a:cs typeface="Times New Roman" panose="02020603050405020304" pitchFamily="18" charset="0"/>
              </a:rPr>
              <a:t>Scholarships from schools and private sources</a:t>
            </a:r>
          </a:p>
          <a:p>
            <a:pPr lvl="2" eaLnBrk="1" hangingPunct="1">
              <a:spcBef>
                <a:spcPct val="0"/>
              </a:spcBef>
            </a:pPr>
            <a:r>
              <a:rPr lang="en-US" altLang="en-US" dirty="0">
                <a:cs typeface="Times New Roman" panose="02020603050405020304" pitchFamily="18" charset="0"/>
              </a:rPr>
              <a:t>You may need a supplemental application</a:t>
            </a:r>
          </a:p>
          <a:p>
            <a:pPr lvl="2" eaLnBrk="1" hangingPunct="1">
              <a:spcBef>
                <a:spcPct val="0"/>
              </a:spcBef>
            </a:pPr>
            <a:r>
              <a:rPr lang="en-US" altLang="en-US" dirty="0">
                <a:cs typeface="Times New Roman" panose="02020603050405020304" pitchFamily="18" charset="0"/>
              </a:rPr>
              <a:t>Find out which ones you are eligible for on a scholarship search engine and apply for each</a:t>
            </a:r>
          </a:p>
          <a:p>
            <a:pPr lvl="1" eaLnBrk="1" hangingPunct="1">
              <a:spcBef>
                <a:spcPct val="0"/>
              </a:spcBef>
            </a:pPr>
            <a:r>
              <a:rPr lang="en-US" altLang="en-US" dirty="0">
                <a:cs typeface="Times New Roman" panose="02020603050405020304" pitchFamily="18" charset="0"/>
              </a:rPr>
              <a:t>Armed Forces Scholarships: See recruiting offices</a:t>
            </a:r>
            <a:endParaRPr lang="en-US" alt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43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43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43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43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43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81000" y="685800"/>
            <a:ext cx="8458200" cy="912813"/>
          </a:xfrm>
        </p:spPr>
        <p:txBody>
          <a:bodyPr/>
          <a:lstStyle/>
          <a:p>
            <a:pPr eaLnBrk="1" hangingPunct="1"/>
            <a:r>
              <a:rPr lang="en-US" altLang="en-US" dirty="0">
                <a:cs typeface="Times New Roman" panose="02020603050405020304" pitchFamily="18" charset="0"/>
              </a:rPr>
              <a:t>2. Family Money</a:t>
            </a:r>
          </a:p>
        </p:txBody>
      </p:sp>
      <p:sp>
        <p:nvSpPr>
          <p:cNvPr id="19460" name="Rectangle 3"/>
          <p:cNvSpPr>
            <a:spLocks noGrp="1" noChangeArrowheads="1"/>
          </p:cNvSpPr>
          <p:nvPr>
            <p:ph idx="1"/>
          </p:nvPr>
        </p:nvSpPr>
        <p:spPr>
          <a:xfrm>
            <a:off x="914400" y="1598613"/>
            <a:ext cx="7315200" cy="5257800"/>
          </a:xfrm>
        </p:spPr>
        <p:txBody>
          <a:bodyPr/>
          <a:lstStyle/>
          <a:p>
            <a:pPr eaLnBrk="1" hangingPunct="1"/>
            <a:r>
              <a:rPr lang="en-US" altLang="en-US" dirty="0">
                <a:cs typeface="Times New Roman" panose="02020603050405020304" pitchFamily="18" charset="0"/>
              </a:rPr>
              <a:t>Use personal savings and help from parents</a:t>
            </a:r>
          </a:p>
          <a:p>
            <a:pPr marL="457200" lvl="1" indent="0" eaLnBrk="1" hangingPunct="1">
              <a:buFontTx/>
              <a:buNone/>
            </a:pPr>
            <a:r>
              <a:rPr lang="en-US" altLang="en-US" dirty="0">
                <a:cs typeface="Times New Roman" panose="02020603050405020304" pitchFamily="18" charset="0"/>
              </a:rPr>
              <a:t>◦ If children pay for their education and missions, they will likely use their resources more wisely, as it’s their money they are spending.</a:t>
            </a:r>
          </a:p>
          <a:p>
            <a:pPr lvl="2" eaLnBrk="1" hangingPunct="1"/>
            <a:r>
              <a:rPr lang="en-US" altLang="en-US" dirty="0">
                <a:cs typeface="Times New Roman" panose="02020603050405020304" pitchFamily="18" charset="0"/>
              </a:rPr>
              <a:t>Start the process of financial self-reliance as soon as you can.</a:t>
            </a:r>
          </a:p>
          <a:p>
            <a:pPr lvl="2" eaLnBrk="1" hangingPunct="1"/>
            <a:r>
              <a:rPr lang="en-US" altLang="en-US" dirty="0">
                <a:cs typeface="Times New Roman" panose="02020603050405020304" pitchFamily="18" charset="0"/>
              </a:rPr>
              <a:t>Do as much as you can to help your children, but don’t do it all</a:t>
            </a:r>
          </a:p>
          <a:p>
            <a:pPr marL="457200" lvl="1" indent="0" eaLnBrk="1" hangingPunct="1">
              <a:buFontTx/>
              <a:buNone/>
            </a:pPr>
            <a:r>
              <a:rPr lang="en-US" altLang="en-US" dirty="0">
                <a:cs typeface="Times New Roman" panose="02020603050405020304" pitchFamily="18" charset="0"/>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6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3. Employment</a:t>
            </a:r>
          </a:p>
        </p:txBody>
      </p:sp>
      <p:sp>
        <p:nvSpPr>
          <p:cNvPr id="20484" name="Rectangle 3"/>
          <p:cNvSpPr>
            <a:spLocks noGrp="1" noChangeArrowheads="1"/>
          </p:cNvSpPr>
          <p:nvPr>
            <p:ph idx="1"/>
          </p:nvPr>
        </p:nvSpPr>
        <p:spPr>
          <a:xfrm>
            <a:off x="914400" y="1600200"/>
            <a:ext cx="7543800" cy="5257800"/>
          </a:xfrm>
        </p:spPr>
        <p:txBody>
          <a:bodyPr/>
          <a:lstStyle/>
          <a:p>
            <a:pPr eaLnBrk="1" hangingPunct="1"/>
            <a:r>
              <a:rPr lang="en-US" altLang="en-US" sz="2400" dirty="0">
                <a:cs typeface="Times New Roman" panose="02020603050405020304" pitchFamily="18" charset="0"/>
              </a:rPr>
              <a:t>Have children work when possible to offset educational expenses</a:t>
            </a:r>
          </a:p>
          <a:p>
            <a:pPr lvl="1" eaLnBrk="1" hangingPunct="1"/>
            <a:r>
              <a:rPr lang="en-US" altLang="en-US" sz="2000" dirty="0">
                <a:cs typeface="Times New Roman" panose="02020603050405020304" pitchFamily="18" charset="0"/>
              </a:rPr>
              <a:t>Undergraduate students enrolled in 12+ semester hours should work no more than 20 work hours per week. This may cover rent and food expenses.  </a:t>
            </a:r>
          </a:p>
          <a:p>
            <a:pPr lvl="1" eaLnBrk="1" hangingPunct="1"/>
            <a:r>
              <a:rPr lang="en-US" altLang="en-US" sz="2000" dirty="0">
                <a:cs typeface="Times New Roman" panose="02020603050405020304" pitchFamily="18" charset="0"/>
              </a:rPr>
              <a:t>BYU students who work full-time at $10 per hour while living free at home for 4 months will earn tuition for two semesters. </a:t>
            </a:r>
          </a:p>
          <a:p>
            <a:pPr lvl="1" eaLnBrk="1" hangingPunct="1"/>
            <a:r>
              <a:rPr lang="en-US" altLang="en-US" sz="2000" dirty="0">
                <a:cs typeface="Times New Roman" panose="02020603050405020304" pitchFamily="18" charset="0"/>
              </a:rPr>
              <a:t>Working summers to save for mission and college is desirable.</a:t>
            </a:r>
          </a:p>
          <a:p>
            <a:pPr lvl="2" eaLnBrk="1" hangingPunct="1">
              <a:buFontTx/>
              <a:buNone/>
            </a:pPr>
            <a:endParaRPr lang="en-US" altLang="en-US" sz="2000" dirty="0">
              <a:cs typeface="Times New Roman" panose="02020603050405020304" pitchFamily="18" charset="0"/>
            </a:endParaRPr>
          </a:p>
          <a:p>
            <a:pPr lvl="2" eaLnBrk="1" hangingPunct="1">
              <a:buFontTx/>
              <a:buNone/>
            </a:pPr>
            <a:endParaRPr lang="en-US" altLang="en-US" sz="1600" dirty="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04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09600"/>
            <a:ext cx="7772400" cy="1143000"/>
          </a:xfrm>
        </p:spPr>
        <p:txBody>
          <a:bodyPr/>
          <a:lstStyle/>
          <a:p>
            <a:pPr eaLnBrk="1" hangingPunct="1"/>
            <a:r>
              <a:rPr lang="en-US" altLang="en-US"/>
              <a:t>Objectives</a:t>
            </a:r>
          </a:p>
        </p:txBody>
      </p:sp>
      <p:sp>
        <p:nvSpPr>
          <p:cNvPr id="5124" name="Rectangle 3"/>
          <p:cNvSpPr>
            <a:spLocks noGrp="1" noChangeArrowheads="1"/>
          </p:cNvSpPr>
          <p:nvPr>
            <p:ph idx="1"/>
          </p:nvPr>
        </p:nvSpPr>
        <p:spPr>
          <a:xfrm>
            <a:off x="914400" y="1628775"/>
            <a:ext cx="7315200" cy="5229225"/>
          </a:xfrm>
        </p:spPr>
        <p:txBody>
          <a:bodyPr/>
          <a:lstStyle/>
          <a:p>
            <a:pPr marL="0" indent="0" eaLnBrk="1" hangingPunct="1">
              <a:buFontTx/>
              <a:buNone/>
              <a:defRPr/>
            </a:pPr>
            <a:r>
              <a:rPr lang="en-US" altLang="en-US" sz="2400" dirty="0"/>
              <a:t>A.  Understand how education relates to your vision and  goals and the principles of financing education and missions</a:t>
            </a:r>
          </a:p>
          <a:p>
            <a:pPr marL="0" indent="0" eaLnBrk="1" hangingPunct="1">
              <a:buNone/>
              <a:defRPr/>
            </a:pPr>
            <a:r>
              <a:rPr lang="en-US" altLang="en-US" sz="2400" dirty="0"/>
              <a:t>B. Understand the process of selecting investment vehicles for financing education and missions for your children</a:t>
            </a:r>
          </a:p>
          <a:p>
            <a:pPr marL="0" indent="0" eaLnBrk="1" hangingPunct="1">
              <a:buNone/>
              <a:defRPr/>
            </a:pPr>
            <a:r>
              <a:rPr lang="en-US" altLang="en-US" sz="2400" dirty="0"/>
              <a:t>C. Understand </a:t>
            </a:r>
            <a:r>
              <a:rPr lang="en-US" altLang="en-US" sz="2400" dirty="0">
                <a:cs typeface="Times New Roman" panose="02020603050405020304" pitchFamily="18" charset="0"/>
              </a:rPr>
              <a:t>how to save for your children’s education and missions and how to reduce the cost of education and apply for aid</a:t>
            </a:r>
          </a:p>
          <a:p>
            <a:pPr marL="0" indent="0" eaLnBrk="1" hangingPunct="1">
              <a:buNone/>
              <a:defRPr/>
            </a:pPr>
            <a:r>
              <a:rPr lang="en-US" altLang="en-US" sz="2400" dirty="0">
                <a:cs typeface="Times New Roman" panose="02020603050405020304" pitchFamily="18" charset="0"/>
              </a:rPr>
              <a:t>D. Understand how to prepare mission and education plans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85800"/>
            <a:ext cx="7772400" cy="925513"/>
          </a:xfrm>
        </p:spPr>
        <p:txBody>
          <a:bodyPr/>
          <a:lstStyle/>
          <a:p>
            <a:pPr eaLnBrk="1" hangingPunct="1"/>
            <a:r>
              <a:rPr lang="en-US" altLang="en-US" dirty="0">
                <a:cs typeface="Times New Roman" panose="02020603050405020304" pitchFamily="18" charset="0"/>
              </a:rPr>
              <a:t>4. Loans</a:t>
            </a:r>
          </a:p>
        </p:txBody>
      </p:sp>
      <p:sp>
        <p:nvSpPr>
          <p:cNvPr id="21508" name="Rectangle 3"/>
          <p:cNvSpPr>
            <a:spLocks noGrp="1" noChangeArrowheads="1"/>
          </p:cNvSpPr>
          <p:nvPr>
            <p:ph idx="1"/>
          </p:nvPr>
        </p:nvSpPr>
        <p:spPr>
          <a:xfrm>
            <a:off x="914400" y="1611313"/>
            <a:ext cx="7239000" cy="5246687"/>
          </a:xfrm>
        </p:spPr>
        <p:txBody>
          <a:bodyPr/>
          <a:lstStyle/>
          <a:p>
            <a:pPr eaLnBrk="1" hangingPunct="1"/>
            <a:r>
              <a:rPr lang="en-US" altLang="en-US">
                <a:cs typeface="Times New Roman" panose="02020603050405020304" pitchFamily="18" charset="0"/>
              </a:rPr>
              <a:t>Use (all) loans wisely</a:t>
            </a:r>
          </a:p>
          <a:p>
            <a:pPr marL="457200" lvl="1" indent="0" eaLnBrk="1" hangingPunct="1">
              <a:buFontTx/>
              <a:buNone/>
            </a:pPr>
            <a:r>
              <a:rPr lang="en-US" altLang="en-US">
                <a:cs typeface="Times New Roman" panose="02020603050405020304" pitchFamily="18" charset="0"/>
              </a:rPr>
              <a:t>◦ There are five main items to be aware of:  </a:t>
            </a:r>
          </a:p>
          <a:p>
            <a:pPr marL="914400" lvl="2" indent="0" eaLnBrk="1" hangingPunct="1">
              <a:buFontTx/>
              <a:buNone/>
            </a:pPr>
            <a:r>
              <a:rPr lang="en-US" altLang="en-US">
                <a:cs typeface="Times New Roman" panose="02020603050405020304" pitchFamily="18" charset="0"/>
              </a:rPr>
              <a:t>a. Who pays the interest during school?</a:t>
            </a:r>
          </a:p>
          <a:p>
            <a:pPr marL="1371600" lvl="3" indent="0" eaLnBrk="1" hangingPunct="1">
              <a:buFontTx/>
              <a:buNone/>
            </a:pPr>
            <a:r>
              <a:rPr lang="en-US" altLang="en-US">
                <a:cs typeface="Times New Roman" panose="02020603050405020304" pitchFamily="18" charset="0"/>
              </a:rPr>
              <a:t>•The borrower or the government?</a:t>
            </a:r>
          </a:p>
          <a:p>
            <a:pPr marL="914400" lvl="2" indent="0" eaLnBrk="1" hangingPunct="1">
              <a:buFontTx/>
              <a:buNone/>
            </a:pPr>
            <a:r>
              <a:rPr lang="en-US" altLang="en-US">
                <a:cs typeface="Times New Roman" panose="02020603050405020304" pitchFamily="18" charset="0"/>
              </a:rPr>
              <a:t>b. When must you start paying back the loan? </a:t>
            </a:r>
          </a:p>
          <a:p>
            <a:pPr marL="1371600" lvl="3" indent="0" eaLnBrk="1" hangingPunct="1">
              <a:buFontTx/>
              <a:buNone/>
            </a:pPr>
            <a:r>
              <a:rPr lang="en-US" altLang="en-US">
                <a:cs typeface="Times New Roman" panose="02020603050405020304" pitchFamily="18" charset="0"/>
              </a:rPr>
              <a:t>• Immediately or after graduation?</a:t>
            </a:r>
          </a:p>
          <a:p>
            <a:pPr marL="914400" lvl="2" indent="0" eaLnBrk="1" hangingPunct="1">
              <a:buFontTx/>
              <a:buNone/>
            </a:pPr>
            <a:r>
              <a:rPr lang="en-US" altLang="en-US">
                <a:cs typeface="Times New Roman" panose="02020603050405020304" pitchFamily="18" charset="0"/>
              </a:rPr>
              <a:t>c. Who takes out the loan?</a:t>
            </a:r>
          </a:p>
          <a:p>
            <a:pPr marL="1371600" lvl="3" indent="0" eaLnBrk="1" hangingPunct="1">
              <a:buFontTx/>
              <a:buNone/>
            </a:pPr>
            <a:r>
              <a:rPr lang="en-US" altLang="en-US">
                <a:cs typeface="Times New Roman" panose="02020603050405020304" pitchFamily="18" charset="0"/>
              </a:rPr>
              <a:t>• You or your parents?</a:t>
            </a:r>
          </a:p>
          <a:p>
            <a:pPr marL="914400" lvl="2" indent="0" eaLnBrk="1" hangingPunct="1">
              <a:buFontTx/>
              <a:buNone/>
            </a:pPr>
            <a:r>
              <a:rPr lang="en-US" altLang="en-US">
                <a:cs typeface="Times New Roman" panose="02020603050405020304" pitchFamily="18" charset="0"/>
              </a:rPr>
              <a:t>d. What is the interest rate cap?</a:t>
            </a:r>
          </a:p>
          <a:p>
            <a:pPr marL="1371600" lvl="3" indent="0" eaLnBrk="1" hangingPunct="1">
              <a:buFontTx/>
              <a:buNone/>
            </a:pPr>
            <a:r>
              <a:rPr lang="en-US" altLang="en-US">
                <a:cs typeface="Times New Roman" panose="02020603050405020304" pitchFamily="18" charset="0"/>
              </a:rPr>
              <a:t>• What is the highest rate you may pay?</a:t>
            </a:r>
          </a:p>
          <a:p>
            <a:pPr marL="914400" lvl="2" indent="0" eaLnBrk="1" hangingPunct="1">
              <a:buFontTx/>
              <a:buNone/>
            </a:pPr>
            <a:r>
              <a:rPr lang="en-US" altLang="en-US">
                <a:cs typeface="Times New Roman" panose="02020603050405020304" pitchFamily="18" charset="0"/>
              </a:rPr>
              <a:t>e.  What are the amounts available and costs?</a:t>
            </a:r>
          </a:p>
          <a:p>
            <a:pPr marL="1371600" lvl="3" indent="0" eaLnBrk="1" hangingPunct="1">
              <a:buFontTx/>
              <a:buNone/>
            </a:pPr>
            <a:r>
              <a:rPr lang="en-US" altLang="en-US">
                <a:cs typeface="Times New Roman" panose="02020603050405020304" pitchFamily="18" charset="0"/>
              </a:rPr>
              <a:t>• What are all the costs:  fees, interest, etc.?</a:t>
            </a:r>
          </a:p>
          <a:p>
            <a:pPr marL="1371600" lvl="3" indent="0" eaLnBrk="1" hangingPunct="1"/>
            <a:endParaRPr lang="en-US" altLang="en-US">
              <a:cs typeface="Times New Roman" panose="02020603050405020304" pitchFamily="18" charset="0"/>
            </a:endParaRPr>
          </a:p>
          <a:p>
            <a:pPr eaLnBrk="1" hangingPunct="1">
              <a:lnSpc>
                <a:spcPct val="90000"/>
              </a:lnSpc>
              <a:buClr>
                <a:srgbClr val="CC3300"/>
              </a:buClr>
            </a:pPr>
            <a:endParaRPr lang="en-US" altLang="en-US" sz="320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15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50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50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50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508">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50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685800"/>
            <a:ext cx="7772400" cy="914400"/>
          </a:xfrm>
        </p:spPr>
        <p:txBody>
          <a:bodyPr/>
          <a:lstStyle/>
          <a:p>
            <a:pPr eaLnBrk="1" hangingPunct="1"/>
            <a:r>
              <a:rPr lang="en-US" altLang="en-US"/>
              <a:t>Loans </a:t>
            </a:r>
            <a:r>
              <a:rPr lang="en-US" altLang="en-US" sz="2400"/>
              <a:t>(continued)</a:t>
            </a:r>
          </a:p>
        </p:txBody>
      </p:sp>
      <p:sp>
        <p:nvSpPr>
          <p:cNvPr id="22532" name="Rectangle 3"/>
          <p:cNvSpPr>
            <a:spLocks noGrp="1" noChangeArrowheads="1"/>
          </p:cNvSpPr>
          <p:nvPr>
            <p:ph idx="1"/>
          </p:nvPr>
        </p:nvSpPr>
        <p:spPr>
          <a:xfrm>
            <a:off x="914400" y="1606550"/>
            <a:ext cx="7467600" cy="5251450"/>
          </a:xfrm>
        </p:spPr>
        <p:txBody>
          <a:bodyPr/>
          <a:lstStyle/>
          <a:p>
            <a:pPr eaLnBrk="1" hangingPunct="1">
              <a:spcBef>
                <a:spcPct val="0"/>
              </a:spcBef>
            </a:pPr>
            <a:r>
              <a:rPr lang="en-US" altLang="en-US" dirty="0">
                <a:cs typeface="Times New Roman" panose="02020603050405020304" pitchFamily="18" charset="0"/>
              </a:rPr>
              <a:t>Best Loans: Subsidized Loans </a:t>
            </a:r>
            <a:r>
              <a:rPr lang="en-US" altLang="en-US" dirty="0"/>
              <a:t>(2017-2018)</a:t>
            </a:r>
            <a:endParaRPr lang="en-US" altLang="en-US" dirty="0">
              <a:cs typeface="Times New Roman" panose="02020603050405020304" pitchFamily="18" charset="0"/>
            </a:endParaRPr>
          </a:p>
          <a:p>
            <a:pPr marL="457200" lvl="1" indent="0" eaLnBrk="1" hangingPunct="1">
              <a:spcBef>
                <a:spcPct val="0"/>
              </a:spcBef>
              <a:buFontTx/>
              <a:buNone/>
            </a:pPr>
            <a:r>
              <a:rPr lang="en-US" altLang="en-US" dirty="0">
                <a:cs typeface="Times New Roman" panose="02020603050405020304" pitchFamily="18" charset="0"/>
              </a:rPr>
              <a:t>◦ Subsidized Federal Loans</a:t>
            </a:r>
          </a:p>
          <a:p>
            <a:pPr lvl="2" eaLnBrk="1" hangingPunct="1">
              <a:spcBef>
                <a:spcPct val="0"/>
              </a:spcBef>
            </a:pPr>
            <a:r>
              <a:rPr lang="en-US" altLang="en-US" dirty="0">
                <a:cs typeface="Times New Roman" panose="02020603050405020304" pitchFamily="18" charset="0"/>
              </a:rPr>
              <a:t>Direct Subsidized Loans (direct from Federal government—undergraduates only)</a:t>
            </a:r>
            <a:endParaRPr lang="en-US" altLang="en-US" sz="2800" dirty="0">
              <a:cs typeface="Times New Roman" panose="02020603050405020304" pitchFamily="18" charset="0"/>
            </a:endParaRPr>
          </a:p>
          <a:p>
            <a:pPr marL="1371600" lvl="3" indent="0" eaLnBrk="1" hangingPunct="1">
              <a:spcBef>
                <a:spcPct val="0"/>
              </a:spcBef>
              <a:buFontTx/>
              <a:buNone/>
            </a:pPr>
            <a:r>
              <a:rPr lang="en-US" altLang="en-US" sz="2500" dirty="0">
                <a:cs typeface="Times New Roman" panose="02020603050405020304" pitchFamily="18" charset="0"/>
              </a:rPr>
              <a:t>a. Gov’t pays interest while student in school</a:t>
            </a:r>
          </a:p>
          <a:p>
            <a:pPr marL="1371600" lvl="3" indent="0" eaLnBrk="1" hangingPunct="1">
              <a:spcBef>
                <a:spcPct val="0"/>
              </a:spcBef>
              <a:buFontTx/>
              <a:buNone/>
            </a:pPr>
            <a:r>
              <a:rPr lang="en-US" altLang="en-US" sz="2500" dirty="0">
                <a:cs typeface="Times New Roman" panose="02020603050405020304" pitchFamily="18" charset="0"/>
              </a:rPr>
              <a:t>b. Repayment begins 6 </a:t>
            </a:r>
            <a:r>
              <a:rPr lang="en-US" altLang="en-US" sz="2500" dirty="0" smtClean="0">
                <a:cs typeface="Times New Roman" panose="02020603050405020304" pitchFamily="18" charset="0"/>
              </a:rPr>
              <a:t>months after graduation </a:t>
            </a:r>
            <a:r>
              <a:rPr lang="en-US" altLang="en-US" sz="2500" dirty="0">
                <a:cs typeface="Times New Roman" panose="02020603050405020304" pitchFamily="18" charset="0"/>
              </a:rPr>
              <a:t>or </a:t>
            </a:r>
            <a:r>
              <a:rPr lang="en-US" altLang="en-US" sz="2500" dirty="0" smtClean="0">
                <a:cs typeface="Times New Roman" panose="02020603050405020304" pitchFamily="18" charset="0"/>
              </a:rPr>
              <a:t>if student drops </a:t>
            </a:r>
            <a:r>
              <a:rPr lang="en-US" altLang="en-US" sz="2500" dirty="0">
                <a:cs typeface="Times New Roman" panose="02020603050405020304" pitchFamily="18" charset="0"/>
              </a:rPr>
              <a:t>below half-time enrollment</a:t>
            </a:r>
          </a:p>
          <a:p>
            <a:pPr marL="1371600" lvl="3" indent="0" eaLnBrk="1" hangingPunct="1">
              <a:buFontTx/>
              <a:buNone/>
            </a:pPr>
            <a:r>
              <a:rPr lang="en-US" altLang="en-US" dirty="0">
                <a:cs typeface="Times New Roman" panose="02020603050405020304" pitchFamily="18" charset="0"/>
              </a:rPr>
              <a:t>c. Loan is in the student’s name</a:t>
            </a:r>
          </a:p>
          <a:p>
            <a:pPr marL="1371600" lvl="3" indent="0" eaLnBrk="1" hangingPunct="1">
              <a:buFontTx/>
              <a:buNone/>
            </a:pPr>
            <a:r>
              <a:rPr lang="en-US" altLang="en-US" dirty="0">
                <a:cs typeface="Times New Roman" panose="02020603050405020304" pitchFamily="18" charset="0"/>
              </a:rPr>
              <a:t>d. For 2017-2018, the interest rate is 4.45%. </a:t>
            </a:r>
          </a:p>
          <a:p>
            <a:pPr marL="1371600" lvl="3" indent="0" eaLnBrk="1" hangingPunct="1">
              <a:buFontTx/>
              <a:buNone/>
            </a:pPr>
            <a:r>
              <a:rPr lang="en-US" altLang="en-US" dirty="0">
                <a:cs typeface="Times New Roman" panose="02020603050405020304" pitchFamily="18" charset="0"/>
              </a:rPr>
              <a:t>e. Direct Subsidized Loan amounts range from $100 to $5,500 (for undergraduates only). 1.069% origination fee applies</a:t>
            </a:r>
          </a:p>
          <a:p>
            <a:pPr marL="1371600" lvl="3" indent="0" eaLnBrk="1" hangingPunct="1">
              <a:spcBef>
                <a:spcPct val="0"/>
              </a:spcBef>
              <a:buFontTx/>
              <a:buNone/>
            </a:pPr>
            <a:r>
              <a:rPr lang="en-US" altLang="en-US" sz="2500" dirty="0">
                <a:cs typeface="Times New Roman" panose="02020603050405020304" pitchFamily="18" charset="0"/>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53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5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dirty="0"/>
              <a:t>Loans</a:t>
            </a:r>
            <a:r>
              <a:rPr lang="en-US" altLang="en-US" sz="4000" dirty="0"/>
              <a:t> </a:t>
            </a:r>
            <a:r>
              <a:rPr lang="en-US" altLang="en-US" sz="2400" dirty="0"/>
              <a:t>(continued)</a:t>
            </a:r>
          </a:p>
        </p:txBody>
      </p:sp>
      <p:sp>
        <p:nvSpPr>
          <p:cNvPr id="27652" name="Rectangle 3"/>
          <p:cNvSpPr>
            <a:spLocks noGrp="1" noChangeArrowheads="1"/>
          </p:cNvSpPr>
          <p:nvPr>
            <p:ph idx="1"/>
          </p:nvPr>
        </p:nvSpPr>
        <p:spPr>
          <a:xfrm>
            <a:off x="914400" y="1600200"/>
            <a:ext cx="7315200" cy="4800600"/>
          </a:xfrm>
        </p:spPr>
        <p:txBody>
          <a:bodyPr/>
          <a:lstStyle/>
          <a:p>
            <a:pPr marL="457200" lvl="1" indent="0" eaLnBrk="1" hangingPunct="1">
              <a:buFontTx/>
              <a:buNone/>
            </a:pPr>
            <a:r>
              <a:rPr lang="en-US" altLang="en-US" dirty="0"/>
              <a:t>◦Be Careful Loans: Unsubsidized Federal Loans</a:t>
            </a:r>
          </a:p>
          <a:p>
            <a:pPr lvl="2" eaLnBrk="1" hangingPunct="1"/>
            <a:r>
              <a:rPr lang="en-US" altLang="en-US" dirty="0"/>
              <a:t>Direct Unsubsidized Loans </a:t>
            </a:r>
            <a:r>
              <a:rPr lang="en-US" altLang="en-US" sz="2000" dirty="0"/>
              <a:t>(for both grads and undergrads)</a:t>
            </a:r>
            <a:endParaRPr lang="en-US" altLang="en-US" dirty="0"/>
          </a:p>
          <a:p>
            <a:pPr marL="1371600" lvl="3" indent="0" eaLnBrk="1" hangingPunct="1">
              <a:buFontTx/>
              <a:buNone/>
            </a:pPr>
            <a:r>
              <a:rPr lang="en-US" altLang="en-US" sz="2000" dirty="0"/>
              <a:t>a. Student is responsible for interest during school</a:t>
            </a:r>
          </a:p>
          <a:p>
            <a:pPr marL="1371600" lvl="3" indent="0" eaLnBrk="1" hangingPunct="1">
              <a:buFontTx/>
              <a:buNone/>
            </a:pPr>
            <a:r>
              <a:rPr lang="en-US" altLang="en-US" sz="2000" dirty="0">
                <a:cs typeface="Times New Roman" panose="02020603050405020304" pitchFamily="18" charset="0"/>
              </a:rPr>
              <a:t>b. Repayment begins six months after student graduates, discontinues, or drops below half-time enrollment for a continuous 6 months</a:t>
            </a:r>
            <a:endParaRPr lang="en-US" altLang="en-US" sz="2000" dirty="0"/>
          </a:p>
          <a:p>
            <a:pPr marL="1371600" lvl="3" indent="0" eaLnBrk="1" hangingPunct="1">
              <a:buFontTx/>
              <a:buNone/>
            </a:pPr>
            <a:r>
              <a:rPr lang="en-US" altLang="en-US" sz="2000" dirty="0">
                <a:cs typeface="Times New Roman" panose="02020603050405020304" pitchFamily="18" charset="0"/>
              </a:rPr>
              <a:t>c. </a:t>
            </a:r>
            <a:r>
              <a:rPr lang="en-US" altLang="en-US" sz="2000" dirty="0"/>
              <a:t>Loan is in the student’s name</a:t>
            </a:r>
          </a:p>
          <a:p>
            <a:pPr marL="1371600" lvl="3" indent="0" eaLnBrk="1" hangingPunct="1">
              <a:buFontTx/>
              <a:buNone/>
            </a:pPr>
            <a:r>
              <a:rPr lang="en-US" altLang="en-US" sz="2000" dirty="0">
                <a:cs typeface="Times New Roman" panose="02020603050405020304" pitchFamily="18" charset="0"/>
              </a:rPr>
              <a:t>d. </a:t>
            </a:r>
            <a:r>
              <a:rPr lang="en-US" altLang="en-US" sz="2000" dirty="0"/>
              <a:t>Fixed interest rate of 4.45% for undergraduates, and 6.00% for graduates</a:t>
            </a:r>
          </a:p>
          <a:p>
            <a:pPr marL="1371600" lvl="3" indent="0" eaLnBrk="1" hangingPunct="1">
              <a:buFontTx/>
              <a:buNone/>
            </a:pPr>
            <a:r>
              <a:rPr lang="en-US" altLang="en-US" sz="2000" dirty="0">
                <a:cs typeface="Times New Roman" panose="02020603050405020304" pitchFamily="18" charset="0"/>
              </a:rPr>
              <a:t>e. Maximum amounts $12,500 for undergraduates and $20,500 for graduates.  1.069% origination fee applies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65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657726"/>
            <a:ext cx="7772400" cy="944628"/>
          </a:xfrm>
        </p:spPr>
        <p:txBody>
          <a:bodyPr/>
          <a:lstStyle/>
          <a:p>
            <a:pPr eaLnBrk="1" hangingPunct="1">
              <a:lnSpc>
                <a:spcPct val="90000"/>
              </a:lnSpc>
            </a:pPr>
            <a:r>
              <a:rPr lang="en-US" altLang="en-US" dirty="0"/>
              <a:t>Loans</a:t>
            </a:r>
            <a:r>
              <a:rPr lang="en-US" altLang="en-US" sz="4000" dirty="0"/>
              <a:t> </a:t>
            </a:r>
            <a:r>
              <a:rPr lang="en-US" altLang="en-US" sz="2400" dirty="0"/>
              <a:t>(continued)</a:t>
            </a:r>
          </a:p>
        </p:txBody>
      </p:sp>
      <p:sp>
        <p:nvSpPr>
          <p:cNvPr id="28676" name="Rectangle 3"/>
          <p:cNvSpPr>
            <a:spLocks noGrp="1" noChangeArrowheads="1"/>
          </p:cNvSpPr>
          <p:nvPr>
            <p:ph idx="1"/>
          </p:nvPr>
        </p:nvSpPr>
        <p:spPr>
          <a:xfrm>
            <a:off x="914400" y="1600200"/>
            <a:ext cx="7315200" cy="5181600"/>
          </a:xfrm>
        </p:spPr>
        <p:txBody>
          <a:bodyPr/>
          <a:lstStyle/>
          <a:p>
            <a:pPr marL="457200" lvl="1" indent="0" eaLnBrk="1" hangingPunct="1">
              <a:lnSpc>
                <a:spcPct val="90000"/>
              </a:lnSpc>
              <a:buFontTx/>
              <a:buNone/>
            </a:pPr>
            <a:r>
              <a:rPr lang="en-US" altLang="en-US" dirty="0"/>
              <a:t>◦ Be Careful Loans: Unsubsidized Federal Loans </a:t>
            </a:r>
          </a:p>
          <a:p>
            <a:pPr lvl="2" eaLnBrk="1" hangingPunct="1">
              <a:lnSpc>
                <a:spcPct val="90000"/>
              </a:lnSpc>
            </a:pPr>
            <a:r>
              <a:rPr lang="en-US" altLang="en-US" sz="2300" dirty="0"/>
              <a:t>Direct PLUS Loan: Available for parents of undergraduate, dependent students to help with school-related expenses. </a:t>
            </a:r>
          </a:p>
          <a:p>
            <a:pPr marL="1371600" lvl="3" indent="0" eaLnBrk="1" hangingPunct="1">
              <a:lnSpc>
                <a:spcPct val="90000"/>
              </a:lnSpc>
              <a:buFontTx/>
              <a:buNone/>
            </a:pPr>
            <a:r>
              <a:rPr lang="en-US" altLang="en-US" sz="2200" dirty="0"/>
              <a:t>a. Parent is responsible for interest during school</a:t>
            </a:r>
          </a:p>
          <a:p>
            <a:pPr marL="1371600" lvl="3" indent="0" eaLnBrk="1" hangingPunct="1">
              <a:lnSpc>
                <a:spcPct val="90000"/>
              </a:lnSpc>
              <a:buFontTx/>
              <a:buNone/>
            </a:pPr>
            <a:r>
              <a:rPr lang="en-US" altLang="en-US" sz="2200" dirty="0"/>
              <a:t>b. Repayment begins immediately, but can be deferred until 6 months after student graduates, discontinues, or drops below half time</a:t>
            </a:r>
          </a:p>
          <a:p>
            <a:pPr marL="1371600" lvl="3" indent="0" eaLnBrk="1" hangingPunct="1">
              <a:lnSpc>
                <a:spcPct val="90000"/>
              </a:lnSpc>
              <a:buFontTx/>
              <a:buNone/>
            </a:pPr>
            <a:r>
              <a:rPr lang="en-US" altLang="en-US" sz="2200" dirty="0"/>
              <a:t>c. Parent is the borrower</a:t>
            </a:r>
          </a:p>
          <a:p>
            <a:pPr marL="1371600" lvl="3" indent="0" eaLnBrk="1" hangingPunct="1">
              <a:lnSpc>
                <a:spcPct val="90000"/>
              </a:lnSpc>
              <a:buFontTx/>
              <a:buNone/>
            </a:pPr>
            <a:r>
              <a:rPr lang="en-US" altLang="en-US" sz="2200" dirty="0"/>
              <a:t>d. Interest rate is 7.00% fixed APR charged from first disbursement</a:t>
            </a:r>
          </a:p>
          <a:p>
            <a:pPr marL="1371600" lvl="3" indent="0" eaLnBrk="1" hangingPunct="1">
              <a:lnSpc>
                <a:spcPct val="90000"/>
              </a:lnSpc>
              <a:buFontTx/>
              <a:buNone/>
            </a:pPr>
            <a:r>
              <a:rPr lang="en-US" altLang="en-US" sz="2200" dirty="0"/>
              <a:t>e.  O</a:t>
            </a:r>
            <a:r>
              <a:rPr lang="en-US" altLang="en-US" sz="2200" dirty="0">
                <a:cs typeface="Times New Roman" panose="02020603050405020304" pitchFamily="18" charset="0"/>
              </a:rPr>
              <a:t>rigination fee of 4.276%, </a:t>
            </a:r>
            <a:r>
              <a:rPr lang="en-US" altLang="en-US" sz="2200" dirty="0"/>
              <a:t>a c</a:t>
            </a:r>
            <a:r>
              <a:rPr lang="en-US" altLang="en-US" sz="2200" dirty="0">
                <a:cs typeface="Times New Roman" panose="02020603050405020304" pitchFamily="18" charset="0"/>
              </a:rPr>
              <a:t>redit check and a FAFSA required.  P</a:t>
            </a:r>
            <a:r>
              <a:rPr lang="en-US" altLang="en-US" sz="2200" dirty="0"/>
              <a:t>arents can borrow up to cost of education less other financial aid student receives</a:t>
            </a:r>
            <a:endParaRPr lang="en-US" altLang="en-US" sz="2200" dirty="0">
              <a:cs typeface="Times New Roman" panose="02020603050405020304" pitchFamily="18" charset="0"/>
            </a:endParaRPr>
          </a:p>
          <a:p>
            <a:pPr marL="1371600" lvl="3" indent="0" eaLnBrk="1" hangingPunct="1">
              <a:lnSpc>
                <a:spcPct val="90000"/>
              </a:lnSpc>
              <a:buFontTx/>
              <a:buNone/>
            </a:pPr>
            <a:endParaRPr lang="en-US" altLang="en-US" sz="2200" dirty="0">
              <a:cs typeface="Times New Roman" panose="02020603050405020304" pitchFamily="18" charset="0"/>
            </a:endParaRPr>
          </a:p>
          <a:p>
            <a:pPr marL="1371600" lvl="3" indent="0" eaLnBrk="1" hangingPunct="1">
              <a:lnSpc>
                <a:spcPct val="90000"/>
              </a:lnSpc>
              <a:buFontTx/>
              <a:buNone/>
            </a:pPr>
            <a:endParaRPr lang="en-US" altLang="en-US" sz="2200" dirty="0">
              <a:cs typeface="Times New Roman" panose="02020603050405020304" pitchFamily="18" charset="0"/>
            </a:endParaRPr>
          </a:p>
          <a:p>
            <a:pPr eaLnBrk="1" hangingPunct="1">
              <a:lnSpc>
                <a:spcPct val="90000"/>
              </a:lnSpc>
              <a:buClr>
                <a:srgbClr val="CC3300"/>
              </a:buClr>
            </a:pPr>
            <a:endParaRPr lang="en-US" altLang="en-US" sz="2400" dirty="0">
              <a:solidFill>
                <a:srgbClr val="CC3300"/>
              </a:solidFill>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685800"/>
            <a:ext cx="7772400" cy="914400"/>
          </a:xfrm>
        </p:spPr>
        <p:txBody>
          <a:bodyPr/>
          <a:lstStyle/>
          <a:p>
            <a:pPr eaLnBrk="1" hangingPunct="1">
              <a:lnSpc>
                <a:spcPct val="90000"/>
              </a:lnSpc>
            </a:pPr>
            <a:r>
              <a:rPr lang="en-US" altLang="en-US"/>
              <a:t>Loans</a:t>
            </a:r>
            <a:r>
              <a:rPr lang="en-US" altLang="en-US" sz="4000"/>
              <a:t> </a:t>
            </a:r>
            <a:r>
              <a:rPr lang="en-US" altLang="en-US" sz="2400"/>
              <a:t>(continued)</a:t>
            </a:r>
          </a:p>
        </p:txBody>
      </p:sp>
      <p:sp>
        <p:nvSpPr>
          <p:cNvPr id="29700" name="Rectangle 3"/>
          <p:cNvSpPr>
            <a:spLocks noGrp="1" noChangeArrowheads="1"/>
          </p:cNvSpPr>
          <p:nvPr>
            <p:ph idx="1"/>
          </p:nvPr>
        </p:nvSpPr>
        <p:spPr>
          <a:xfrm>
            <a:off x="914400" y="1600200"/>
            <a:ext cx="7315200" cy="4953000"/>
          </a:xfrm>
        </p:spPr>
        <p:txBody>
          <a:bodyPr/>
          <a:lstStyle/>
          <a:p>
            <a:pPr eaLnBrk="1" hangingPunct="1"/>
            <a:r>
              <a:rPr lang="en-US" altLang="en-US" sz="2400" dirty="0"/>
              <a:t>Be Careful Loans: </a:t>
            </a:r>
            <a:r>
              <a:rPr lang="en-US" altLang="en-US" sz="2400" dirty="0">
                <a:cs typeface="Times New Roman" panose="02020603050405020304" pitchFamily="18" charset="0"/>
              </a:rPr>
              <a:t>Unsubsidized Loans</a:t>
            </a:r>
          </a:p>
          <a:p>
            <a:pPr marL="457200" lvl="1" indent="0" eaLnBrk="1" hangingPunct="1">
              <a:buFontTx/>
              <a:buNone/>
            </a:pPr>
            <a:r>
              <a:rPr lang="en-US" altLang="en-US" dirty="0"/>
              <a:t>◦    Direct Unsubsidized Federal Loans </a:t>
            </a:r>
          </a:p>
          <a:p>
            <a:pPr lvl="2" eaLnBrk="1" hangingPunct="1"/>
            <a:r>
              <a:rPr lang="en-US" altLang="en-US" dirty="0"/>
              <a:t>Grad PLUS Loan: Available for graduate students to help with school-related expenses</a:t>
            </a:r>
          </a:p>
          <a:p>
            <a:pPr marL="1371600" lvl="3" indent="0" eaLnBrk="1" hangingPunct="1">
              <a:buFontTx/>
              <a:buNone/>
            </a:pPr>
            <a:r>
              <a:rPr lang="en-US" altLang="en-US" sz="2200" dirty="0"/>
              <a:t>a. Student is responsible for interest during school</a:t>
            </a:r>
          </a:p>
          <a:p>
            <a:pPr marL="1371600" lvl="3" indent="0" eaLnBrk="1" hangingPunct="1">
              <a:buFontTx/>
              <a:buNone/>
            </a:pPr>
            <a:r>
              <a:rPr lang="en-US" altLang="en-US" sz="2200" dirty="0"/>
              <a:t>b. Repayment begins six months after student graduates, discontinues or drops below half time</a:t>
            </a:r>
          </a:p>
          <a:p>
            <a:pPr marL="1371600" lvl="3" indent="0" eaLnBrk="1" hangingPunct="1">
              <a:buFontTx/>
              <a:buNone/>
            </a:pPr>
            <a:r>
              <a:rPr lang="en-US" altLang="en-US" sz="2200" dirty="0"/>
              <a:t>c. Graduate student is the borrower</a:t>
            </a:r>
          </a:p>
          <a:p>
            <a:pPr marL="1371600" lvl="3" indent="0" eaLnBrk="1" hangingPunct="1">
              <a:buFontTx/>
              <a:buNone/>
            </a:pPr>
            <a:r>
              <a:rPr lang="en-US" altLang="en-US" sz="2200" dirty="0"/>
              <a:t>d. Interest rate is 7.00% fixed APR charged from first disbursement </a:t>
            </a:r>
          </a:p>
          <a:p>
            <a:pPr marL="1371600" lvl="3" indent="0" eaLnBrk="1" hangingPunct="1">
              <a:buFontTx/>
              <a:buNone/>
            </a:pPr>
            <a:r>
              <a:rPr lang="en-US" altLang="en-US" sz="2200" dirty="0">
                <a:cs typeface="Times New Roman" panose="02020603050405020304" pitchFamily="18" charset="0"/>
              </a:rPr>
              <a:t>e. Requires a credit check for approval, </a:t>
            </a:r>
            <a:r>
              <a:rPr lang="en-US" altLang="en-US" sz="2200" dirty="0"/>
              <a:t>FAFSA, and a </a:t>
            </a:r>
            <a:r>
              <a:rPr lang="en-US" altLang="en-US" sz="2200" dirty="0">
                <a:cs typeface="Times New Roman" panose="02020603050405020304" pitchFamily="18" charset="0"/>
              </a:rPr>
              <a:t>4.276% origination fee.  </a:t>
            </a:r>
            <a:r>
              <a:rPr lang="en-US" altLang="en-US" sz="2200" dirty="0"/>
              <a:t>Student can borrow up to cost of education less other financial aid the student receives</a:t>
            </a:r>
            <a:endParaRPr lang="en-US" altLang="en-US" sz="2200" dirty="0">
              <a:cs typeface="Times New Roman" panose="02020603050405020304" pitchFamily="18" charset="0"/>
            </a:endParaRPr>
          </a:p>
          <a:p>
            <a:pPr eaLnBrk="1" hangingPunct="1">
              <a:buClr>
                <a:srgbClr val="CC3300"/>
              </a:buClr>
            </a:pPr>
            <a:endParaRPr lang="en-US" altLang="en-US" sz="2400" dirty="0">
              <a:solidFill>
                <a:srgbClr val="CC3300"/>
              </a:solidFill>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70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70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70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70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70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70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70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685800"/>
            <a:ext cx="7772400" cy="914400"/>
          </a:xfrm>
        </p:spPr>
        <p:txBody>
          <a:bodyPr/>
          <a:lstStyle/>
          <a:p>
            <a:pPr eaLnBrk="1" hangingPunct="1"/>
            <a:r>
              <a:rPr lang="en-US" altLang="en-US" dirty="0"/>
              <a:t>Loans</a:t>
            </a:r>
            <a:r>
              <a:rPr lang="en-US" altLang="en-US" sz="4000" dirty="0"/>
              <a:t> </a:t>
            </a:r>
            <a:r>
              <a:rPr lang="en-US" altLang="en-US" sz="2400" dirty="0"/>
              <a:t>(continued)</a:t>
            </a:r>
          </a:p>
        </p:txBody>
      </p:sp>
      <p:sp>
        <p:nvSpPr>
          <p:cNvPr id="30724" name="Rectangle 3"/>
          <p:cNvSpPr>
            <a:spLocks noGrp="1" noChangeArrowheads="1"/>
          </p:cNvSpPr>
          <p:nvPr>
            <p:ph idx="1"/>
          </p:nvPr>
        </p:nvSpPr>
        <p:spPr>
          <a:xfrm>
            <a:off x="914400" y="1600200"/>
            <a:ext cx="7239000" cy="4953000"/>
          </a:xfrm>
        </p:spPr>
        <p:txBody>
          <a:bodyPr/>
          <a:lstStyle/>
          <a:p>
            <a:pPr eaLnBrk="1" hangingPunct="1">
              <a:lnSpc>
                <a:spcPct val="90000"/>
              </a:lnSpc>
            </a:pPr>
            <a:r>
              <a:rPr lang="en-US" altLang="en-US" sz="2400" dirty="0">
                <a:cs typeface="Times New Roman" panose="02020603050405020304" pitchFamily="18" charset="0"/>
              </a:rPr>
              <a:t>Avoid Loans: Unsubsidized Loans</a:t>
            </a:r>
          </a:p>
          <a:p>
            <a:pPr lvl="1" eaLnBrk="1" hangingPunct="1"/>
            <a:r>
              <a:rPr lang="en-US" altLang="en-US" dirty="0">
                <a:cs typeface="Times New Roman" panose="02020603050405020304" pitchFamily="18" charset="0"/>
              </a:rPr>
              <a:t>Private Alternative Loans </a:t>
            </a:r>
          </a:p>
          <a:p>
            <a:pPr marL="914400" lvl="2" indent="0" eaLnBrk="1" hangingPunct="1">
              <a:buFontTx/>
              <a:buNone/>
            </a:pPr>
            <a:r>
              <a:rPr lang="en-US" altLang="en-US" sz="2200" dirty="0">
                <a:cs typeface="Times New Roman" panose="02020603050405020304" pitchFamily="18" charset="0"/>
              </a:rPr>
              <a:t>Caution -- these unsubsidized loans can be </a:t>
            </a:r>
            <a:r>
              <a:rPr lang="en-US" altLang="en-US" sz="2200" i="1" dirty="0">
                <a:cs typeface="Times New Roman" panose="02020603050405020304" pitchFamily="18" charset="0"/>
              </a:rPr>
              <a:t>much more expensive </a:t>
            </a:r>
            <a:r>
              <a:rPr lang="en-US" altLang="en-US" sz="2200" dirty="0">
                <a:cs typeface="Times New Roman" panose="02020603050405020304" pitchFamily="18" charset="0"/>
              </a:rPr>
              <a:t>than federal unsubsidized loans</a:t>
            </a:r>
          </a:p>
          <a:p>
            <a:pPr marL="914400" lvl="2" indent="0" eaLnBrk="1" hangingPunct="1">
              <a:buFontTx/>
              <a:buNone/>
            </a:pPr>
            <a:r>
              <a:rPr lang="en-US" altLang="en-US" sz="2200" dirty="0"/>
              <a:t>a. </a:t>
            </a:r>
            <a:r>
              <a:rPr lang="en-US" altLang="en-US" sz="2200" dirty="0">
                <a:cs typeface="Times New Roman" panose="02020603050405020304" pitchFamily="18" charset="0"/>
              </a:rPr>
              <a:t>Interest starts immediately and accrues</a:t>
            </a:r>
          </a:p>
          <a:p>
            <a:pPr marL="914400" lvl="2" indent="0" eaLnBrk="1" hangingPunct="1">
              <a:buFontTx/>
              <a:buNone/>
            </a:pPr>
            <a:r>
              <a:rPr lang="en-US" altLang="en-US" sz="2200" dirty="0">
                <a:cs typeface="Times New Roman" panose="02020603050405020304" pitchFamily="18" charset="0"/>
              </a:rPr>
              <a:t>b. Must often begin paying the loan back immediately</a:t>
            </a:r>
          </a:p>
          <a:p>
            <a:pPr marL="914400" lvl="2" indent="0" eaLnBrk="1" hangingPunct="1">
              <a:buFontTx/>
              <a:buNone/>
            </a:pPr>
            <a:r>
              <a:rPr lang="en-US" altLang="en-US" sz="2200" dirty="0">
                <a:cs typeface="Times New Roman" panose="02020603050405020304" pitchFamily="18" charset="0"/>
              </a:rPr>
              <a:t>c. Student is the borrower</a:t>
            </a:r>
            <a:endParaRPr lang="en-US" altLang="en-US" sz="2200" dirty="0"/>
          </a:p>
          <a:p>
            <a:pPr marL="914400" lvl="2" indent="0" eaLnBrk="1" hangingPunct="1">
              <a:buFontTx/>
              <a:buNone/>
            </a:pPr>
            <a:r>
              <a:rPr lang="en-US" altLang="en-US" sz="2200" dirty="0">
                <a:cs typeface="Times New Roman" panose="02020603050405020304" pitchFamily="18" charset="0"/>
              </a:rPr>
              <a:t>d.  Interest rates are higher than Federal loans and t</a:t>
            </a:r>
            <a:r>
              <a:rPr lang="en-US" altLang="en-US" sz="2200" dirty="0"/>
              <a:t>here is no interest rate cap.  A 14.5% variable interest rate means loan amount can double in five years (Rule of 72)</a:t>
            </a:r>
          </a:p>
          <a:p>
            <a:pPr marL="914400" lvl="2" indent="0" eaLnBrk="1" hangingPunct="1">
              <a:buFontTx/>
              <a:buNone/>
            </a:pPr>
            <a:r>
              <a:rPr lang="en-US" altLang="en-US" sz="2200" dirty="0">
                <a:cs typeface="Times New Roman" panose="02020603050405020304" pitchFamily="18" charset="0"/>
              </a:rPr>
              <a:t>e.  These have higher up-front fees and may require a cosigner.  Read the fine print VERY CAREFULLY</a:t>
            </a:r>
          </a:p>
          <a:p>
            <a:pPr lvl="1" eaLnBrk="1" hangingPunct="1">
              <a:lnSpc>
                <a:spcPct val="90000"/>
              </a:lnSpc>
              <a:buFontTx/>
              <a:buNone/>
            </a:pPr>
            <a:endParaRPr lang="en-US" altLang="en-US" sz="2200" dirty="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2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2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72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72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a:t>Federal Grants and Loans</a:t>
            </a:r>
            <a:endParaRPr lang="en-US" altLang="en-US" sz="2400"/>
          </a:p>
        </p:txBody>
      </p:sp>
      <p:sp>
        <p:nvSpPr>
          <p:cNvPr id="33796" name="Rectangle 3"/>
          <p:cNvSpPr>
            <a:spLocks noGrp="1" noChangeArrowheads="1"/>
          </p:cNvSpPr>
          <p:nvPr>
            <p:ph idx="1"/>
          </p:nvPr>
        </p:nvSpPr>
        <p:spPr>
          <a:xfrm>
            <a:off x="914400" y="1592263"/>
            <a:ext cx="7239000" cy="5229225"/>
          </a:xfrm>
        </p:spPr>
        <p:txBody>
          <a:bodyPr/>
          <a:lstStyle/>
          <a:p>
            <a:pPr eaLnBrk="1" hangingPunct="1"/>
            <a:r>
              <a:rPr lang="en-US" altLang="en-US" sz="2400" dirty="0">
                <a:cs typeface="Times New Roman" panose="02020603050405020304" pitchFamily="18" charset="0"/>
              </a:rPr>
              <a:t>Federal Financial Aid Options</a:t>
            </a:r>
          </a:p>
          <a:p>
            <a:pPr marL="457200" lvl="1" indent="0" eaLnBrk="1" hangingPunct="1">
              <a:buFontTx/>
              <a:buNone/>
            </a:pPr>
            <a:r>
              <a:rPr lang="en-US" altLang="en-US" dirty="0"/>
              <a:t>◦  </a:t>
            </a:r>
            <a:r>
              <a:rPr lang="en-US" altLang="en-US" dirty="0">
                <a:cs typeface="Times New Roman" panose="02020603050405020304" pitchFamily="18" charset="0"/>
              </a:rPr>
              <a:t>Federal grant and loan recipients must:</a:t>
            </a:r>
          </a:p>
          <a:p>
            <a:pPr lvl="2" eaLnBrk="1" hangingPunct="1"/>
            <a:r>
              <a:rPr lang="en-US" altLang="en-US" dirty="0"/>
              <a:t>Be a citizen, permanent resident, or eligible non-citizen with a valid social security number</a:t>
            </a:r>
          </a:p>
          <a:p>
            <a:pPr lvl="2" eaLnBrk="1" hangingPunct="1"/>
            <a:r>
              <a:rPr lang="en-US" altLang="en-US" dirty="0"/>
              <a:t>Have a high school diploma, (GED), or equivalent</a:t>
            </a:r>
          </a:p>
          <a:p>
            <a:pPr lvl="2" eaLnBrk="1" hangingPunct="1"/>
            <a:r>
              <a:rPr lang="en-US" altLang="en-US" dirty="0"/>
              <a:t>Be admitted as a regular student in an eligible degree or certificate-seeking program</a:t>
            </a:r>
          </a:p>
          <a:p>
            <a:pPr lvl="2" eaLnBrk="1" hangingPunct="1"/>
            <a:r>
              <a:rPr lang="en-US" altLang="en-US" dirty="0"/>
              <a:t>Register or have registered for </a:t>
            </a:r>
            <a:r>
              <a:rPr lang="en-US" altLang="en-US" dirty="0">
                <a:hlinkClick r:id="rId3"/>
              </a:rPr>
              <a:t>Selective Service</a:t>
            </a:r>
            <a:r>
              <a:rPr lang="en-US" altLang="en-US" dirty="0"/>
              <a:t> for males</a:t>
            </a:r>
          </a:p>
          <a:p>
            <a:pPr lvl="2" eaLnBrk="1" hangingPunct="1"/>
            <a:r>
              <a:rPr lang="en-US" altLang="en-US" dirty="0"/>
              <a:t>Complete the Free Application for Federal Student Aid (FAFSA)</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9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79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683613"/>
            <a:ext cx="7772400" cy="900545"/>
          </a:xfrm>
        </p:spPr>
        <p:txBody>
          <a:bodyPr/>
          <a:lstStyle/>
          <a:p>
            <a:pPr eaLnBrk="1" hangingPunct="1"/>
            <a:r>
              <a:rPr lang="en-US" altLang="en-US"/>
              <a:t>Federal Loans and Grants</a:t>
            </a:r>
            <a:r>
              <a:rPr lang="en-US" altLang="en-US" sz="4000"/>
              <a:t> </a:t>
            </a:r>
            <a:r>
              <a:rPr lang="en-US" altLang="en-US" sz="2400"/>
              <a:t>(continued)</a:t>
            </a:r>
          </a:p>
        </p:txBody>
      </p:sp>
      <p:sp>
        <p:nvSpPr>
          <p:cNvPr id="34820" name="Rectangle 3"/>
          <p:cNvSpPr>
            <a:spLocks noGrp="1" noChangeArrowheads="1"/>
          </p:cNvSpPr>
          <p:nvPr>
            <p:ph idx="1"/>
          </p:nvPr>
        </p:nvSpPr>
        <p:spPr>
          <a:xfrm>
            <a:off x="914400" y="1600200"/>
            <a:ext cx="7467600" cy="5181600"/>
          </a:xfrm>
        </p:spPr>
        <p:txBody>
          <a:bodyPr/>
          <a:lstStyle/>
          <a:p>
            <a:pPr eaLnBrk="1" hangingPunct="1"/>
            <a:r>
              <a:rPr lang="en-US" altLang="en-US" sz="2400" dirty="0"/>
              <a:t>Additional requirements for Pell and Direct Loans:</a:t>
            </a:r>
          </a:p>
          <a:p>
            <a:pPr marL="457200" lvl="1" indent="0" eaLnBrk="1" hangingPunct="1">
              <a:buFontTx/>
              <a:buNone/>
            </a:pPr>
            <a:r>
              <a:rPr lang="en-US" altLang="en-US" dirty="0"/>
              <a:t>◦  Be making satisfactory academic progress (SAP),</a:t>
            </a:r>
          </a:p>
          <a:p>
            <a:pPr marL="457200" lvl="1" indent="0" eaLnBrk="1" hangingPunct="1">
              <a:buFontTx/>
              <a:buNone/>
            </a:pPr>
            <a:r>
              <a:rPr lang="en-US" altLang="en-US" dirty="0"/>
              <a:t>◦  Not be in default on a federal student loan or grant</a:t>
            </a:r>
          </a:p>
          <a:p>
            <a:pPr marL="457200" lvl="1" indent="0" eaLnBrk="1" hangingPunct="1">
              <a:buFontTx/>
              <a:buNone/>
            </a:pPr>
            <a:r>
              <a:rPr lang="en-US" altLang="en-US" dirty="0"/>
              <a:t>◦  Additional requirements for Pell and Direct Loans:</a:t>
            </a:r>
          </a:p>
          <a:p>
            <a:pPr lvl="2" eaLnBrk="1" hangingPunct="1"/>
            <a:r>
              <a:rPr lang="en-US" altLang="en-US" dirty="0"/>
              <a:t>Pell Grant Eligibility</a:t>
            </a:r>
            <a:r>
              <a:rPr lang="en-US" altLang="en-US" b="1" i="1" u="sng" dirty="0"/>
              <a:t> </a:t>
            </a:r>
          </a:p>
          <a:p>
            <a:pPr marL="1371600" lvl="3" indent="0" eaLnBrk="1" hangingPunct="1">
              <a:buFontTx/>
              <a:buNone/>
            </a:pPr>
            <a:r>
              <a:rPr lang="en-US" altLang="en-US" dirty="0"/>
              <a:t>◦ Not already have a baccalaureate degree</a:t>
            </a:r>
          </a:p>
          <a:p>
            <a:pPr lvl="2" eaLnBrk="1" hangingPunct="1"/>
            <a:r>
              <a:rPr lang="en-US" altLang="en-US" dirty="0"/>
              <a:t>Direct Loan Eligibility</a:t>
            </a:r>
          </a:p>
          <a:p>
            <a:pPr marL="1371600" lvl="3" indent="0" eaLnBrk="1" hangingPunct="1">
              <a:buFontTx/>
              <a:buNone/>
            </a:pPr>
            <a:r>
              <a:rPr lang="en-US" altLang="en-US" dirty="0"/>
              <a:t>◦ Undergraduates and graduates; also post-baccalaureate students enrolled in courses required for admission to a graduate program or enrolled in a program leading to a certificate, may be awarded for up to one year</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82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82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82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8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Federal Loans and Grants</a:t>
            </a:r>
            <a:r>
              <a:rPr lang="en-US" altLang="en-US" sz="4000"/>
              <a:t> </a:t>
            </a:r>
            <a:r>
              <a:rPr lang="en-US" altLang="en-US" sz="2400"/>
              <a:t>(continued)</a:t>
            </a:r>
          </a:p>
        </p:txBody>
      </p:sp>
      <p:sp>
        <p:nvSpPr>
          <p:cNvPr id="34819" name="Rectangle 3"/>
          <p:cNvSpPr>
            <a:spLocks noGrp="1" noChangeArrowheads="1"/>
          </p:cNvSpPr>
          <p:nvPr>
            <p:ph idx="1"/>
          </p:nvPr>
        </p:nvSpPr>
        <p:spPr>
          <a:xfrm>
            <a:off x="914400" y="1600200"/>
            <a:ext cx="7620000" cy="5105400"/>
          </a:xfrm>
        </p:spPr>
        <p:txBody>
          <a:bodyPr/>
          <a:lstStyle/>
          <a:p>
            <a:pPr eaLnBrk="1" hangingPunct="1"/>
            <a:r>
              <a:rPr lang="en-US" altLang="en-US">
                <a:cs typeface="Times New Roman" panose="02020603050405020304" pitchFamily="18" charset="0"/>
              </a:rPr>
              <a:t>Final Thoughts on Loans and Borrowing:</a:t>
            </a:r>
          </a:p>
          <a:p>
            <a:pPr lvl="1" eaLnBrk="1" hangingPunct="1"/>
            <a:r>
              <a:rPr lang="en-US" altLang="en-US" i="1">
                <a:cs typeface="Times New Roman" panose="02020603050405020304" pitchFamily="18" charset="0"/>
              </a:rPr>
              <a:t>Use subsidized Federal loans first</a:t>
            </a:r>
            <a:r>
              <a:rPr lang="en-US" altLang="en-US">
                <a:cs typeface="Times New Roman" panose="02020603050405020304" pitchFamily="18" charset="0"/>
              </a:rPr>
              <a:t>.  Federal loans are generally less expensive than private, non-federal loans.  They subsidize the interest during school, and are a better choice if borrowing is necessary</a:t>
            </a:r>
          </a:p>
          <a:p>
            <a:pPr lvl="1" eaLnBrk="1" hangingPunct="1"/>
            <a:r>
              <a:rPr lang="en-US" altLang="en-US" i="1">
                <a:cs typeface="Times New Roman" panose="02020603050405020304" pitchFamily="18" charset="0"/>
              </a:rPr>
              <a:t>Let the child borrow</a:t>
            </a:r>
            <a:r>
              <a:rPr lang="en-US" altLang="en-US">
                <a:cs typeface="Times New Roman" panose="02020603050405020304" pitchFamily="18" charset="0"/>
              </a:rPr>
              <a:t>.  Parents should not put their retirement at risk for their children’s education</a:t>
            </a:r>
          </a:p>
          <a:p>
            <a:pPr lvl="1" eaLnBrk="1" hangingPunct="1"/>
            <a:r>
              <a:rPr lang="en-US" altLang="en-US" i="1">
                <a:cs typeface="Times New Roman" panose="02020603050405020304" pitchFamily="18" charset="0"/>
              </a:rPr>
              <a:t>Let the child work a semester</a:t>
            </a:r>
            <a:r>
              <a:rPr lang="en-US" altLang="en-US">
                <a:cs typeface="Times New Roman" panose="02020603050405020304" pitchFamily="18" charset="0"/>
              </a:rPr>
              <a:t>.  This may not only help the child save money, but teach the importance of earning and spending wisely</a:t>
            </a:r>
          </a:p>
          <a:p>
            <a:pPr lvl="1" eaLnBrk="1" hangingPunct="1"/>
            <a:r>
              <a:rPr lang="en-US" altLang="en-US" i="1">
                <a:cs typeface="Times New Roman" panose="02020603050405020304" pitchFamily="18" charset="0"/>
              </a:rPr>
              <a:t>Avoid private-alternative loans</a:t>
            </a:r>
            <a:r>
              <a:rPr lang="en-US" altLang="en-US">
                <a:cs typeface="Times New Roman" panose="02020603050405020304" pitchFamily="18" charset="0"/>
              </a:rPr>
              <a:t>.  Beware of aggressive marketing campaigns by these companies.  These loans are very expensive</a:t>
            </a:r>
          </a:p>
          <a:p>
            <a:pPr lvl="1" eaLnBrk="1" hangingPunct="1"/>
            <a:endParaRPr lang="en-US" altLang="en-US">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642862"/>
            <a:ext cx="9144000" cy="944628"/>
          </a:xfrm>
        </p:spPr>
        <p:txBody>
          <a:bodyPr/>
          <a:lstStyle/>
          <a:p>
            <a:pPr marL="762000" indent="-762000" eaLnBrk="1" hangingPunct="1"/>
            <a:r>
              <a:rPr lang="en-US" altLang="en-US" dirty="0">
                <a:cs typeface="Times New Roman" panose="02020603050405020304" pitchFamily="18" charset="0"/>
              </a:rPr>
              <a:t>5. Credit Cards and Retirement Accounts</a:t>
            </a:r>
          </a:p>
        </p:txBody>
      </p:sp>
      <p:sp>
        <p:nvSpPr>
          <p:cNvPr id="36868" name="Rectangle 3"/>
          <p:cNvSpPr>
            <a:spLocks noGrp="1" noChangeArrowheads="1"/>
          </p:cNvSpPr>
          <p:nvPr>
            <p:ph idx="1"/>
          </p:nvPr>
        </p:nvSpPr>
        <p:spPr>
          <a:xfrm>
            <a:off x="914400" y="1600200"/>
            <a:ext cx="7308850" cy="4114800"/>
          </a:xfrm>
        </p:spPr>
        <p:txBody>
          <a:bodyPr/>
          <a:lstStyle/>
          <a:p>
            <a:pPr eaLnBrk="1" hangingPunct="1"/>
            <a:r>
              <a:rPr lang="en-US" altLang="en-US" dirty="0">
                <a:cs typeface="Times New Roman" panose="02020603050405020304" pitchFamily="18" charset="0"/>
              </a:rPr>
              <a:t>Credit Cards and Payday Loans (No!) </a:t>
            </a:r>
          </a:p>
          <a:p>
            <a:pPr marL="457200" lvl="1" indent="0" eaLnBrk="1" hangingPunct="1">
              <a:buFontTx/>
              <a:buNone/>
            </a:pPr>
            <a:r>
              <a:rPr lang="en-US" altLang="en-US" dirty="0"/>
              <a:t>◦  </a:t>
            </a:r>
            <a:r>
              <a:rPr lang="en-US" altLang="en-US" dirty="0">
                <a:cs typeface="Times New Roman" panose="02020603050405020304" pitchFamily="18" charset="0"/>
              </a:rPr>
              <a:t>Among the most expensive way to borrow</a:t>
            </a:r>
          </a:p>
          <a:p>
            <a:pPr lvl="2" eaLnBrk="1" hangingPunct="1"/>
            <a:r>
              <a:rPr lang="en-US" altLang="en-US" dirty="0">
                <a:cs typeface="Times New Roman" panose="02020603050405020304" pitchFamily="18" charset="0"/>
              </a:rPr>
              <a:t>They require you to pay it back immediately</a:t>
            </a:r>
          </a:p>
          <a:p>
            <a:pPr lvl="2" eaLnBrk="1" hangingPunct="1"/>
            <a:r>
              <a:rPr lang="en-US" altLang="en-US" dirty="0">
                <a:cs typeface="Times New Roman" panose="02020603050405020304" pitchFamily="18" charset="0"/>
              </a:rPr>
              <a:t>There is no help in the payment of interest</a:t>
            </a:r>
          </a:p>
          <a:p>
            <a:pPr lvl="2" eaLnBrk="1" hangingPunct="1"/>
            <a:r>
              <a:rPr lang="en-US" altLang="en-US" dirty="0">
                <a:cs typeface="Times New Roman" panose="02020603050405020304" pitchFamily="18" charset="0"/>
              </a:rPr>
              <a:t>The interest rates are extremely high and you are in school</a:t>
            </a:r>
          </a:p>
          <a:p>
            <a:pPr eaLnBrk="1" hangingPunct="1"/>
            <a:r>
              <a:rPr lang="en-US" altLang="en-US" dirty="0"/>
              <a:t>Taking money from retirement accounts</a:t>
            </a:r>
          </a:p>
          <a:p>
            <a:pPr lvl="1" eaLnBrk="1" hangingPunct="1"/>
            <a:r>
              <a:rPr lang="en-US" altLang="en-US" dirty="0"/>
              <a:t>This is NOT </a:t>
            </a:r>
            <a:r>
              <a:rPr lang="en-US" altLang="en-US" dirty="0" err="1"/>
              <a:t>NOT</a:t>
            </a:r>
            <a:r>
              <a:rPr lang="en-US" altLang="en-US" dirty="0"/>
              <a:t> </a:t>
            </a:r>
            <a:r>
              <a:rPr lang="en-US" altLang="en-US" dirty="0" err="1"/>
              <a:t>NOT</a:t>
            </a:r>
            <a:r>
              <a:rPr lang="en-US" altLang="en-US" dirty="0"/>
              <a:t> </a:t>
            </a:r>
            <a:r>
              <a:rPr lang="en-US" altLang="en-US" dirty="0" err="1"/>
              <a:t>NOT</a:t>
            </a:r>
            <a:r>
              <a:rPr lang="en-US" altLang="en-US" dirty="0"/>
              <a:t> </a:t>
            </a:r>
            <a:r>
              <a:rPr lang="en-US" altLang="en-US" dirty="0" err="1"/>
              <a:t>NOT</a:t>
            </a:r>
            <a:r>
              <a:rPr lang="en-US" altLang="en-US" dirty="0"/>
              <a:t> recommended to help pay for your children’s education</a:t>
            </a:r>
          </a:p>
          <a:p>
            <a:pPr lvl="2" eaLnBrk="1" hangingPunct="1"/>
            <a:r>
              <a:rPr lang="en-US" altLang="en-US" dirty="0"/>
              <a:t>(Do you get the hint?)  </a:t>
            </a:r>
          </a:p>
          <a:p>
            <a:pPr marL="457200" lvl="1" indent="0" eaLnBrk="1" hangingPunct="1">
              <a:buFontTx/>
              <a:buNone/>
            </a:pPr>
            <a:r>
              <a:rPr lang="en-US" altLang="en-US" dirty="0"/>
              <a:t>◦  </a:t>
            </a:r>
            <a:r>
              <a:rPr lang="en-US" altLang="en-US" dirty="0">
                <a:cs typeface="Times New Roman" panose="02020603050405020304" pitchFamily="18" charset="0"/>
              </a:rPr>
              <a:t>These are </a:t>
            </a:r>
            <a:r>
              <a:rPr lang="en-US" altLang="en-US" b="1" i="1" u="sng" dirty="0">
                <a:cs typeface="Times New Roman" panose="02020603050405020304" pitchFamily="18" charset="0"/>
              </a:rPr>
              <a:t>not</a:t>
            </a:r>
            <a:r>
              <a:rPr lang="en-US" altLang="en-US" dirty="0">
                <a:cs typeface="Times New Roman" panose="02020603050405020304" pitchFamily="18" charset="0"/>
              </a:rPr>
              <a:t> advisable ways to finance schooling and are usually the result of poor planning!!!</a:t>
            </a:r>
          </a:p>
          <a:p>
            <a:pPr marL="457200" lvl="1" indent="0" eaLnBrk="1" hangingPunct="1">
              <a:buFontTx/>
              <a:buNone/>
            </a:pPr>
            <a:endParaRPr lang="en-US" altLang="en-US" dirty="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368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86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86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Personal </a:t>
            </a:r>
            <a:r>
              <a:rPr lang="en-US"/>
              <a:t>Financial Plan </a:t>
            </a:r>
            <a:endParaRPr lang="en-US" dirty="0"/>
          </a:p>
        </p:txBody>
      </p:sp>
      <p:sp>
        <p:nvSpPr>
          <p:cNvPr id="3" name="Content Placeholder 2"/>
          <p:cNvSpPr>
            <a:spLocks noGrp="1"/>
          </p:cNvSpPr>
          <p:nvPr>
            <p:ph idx="1"/>
          </p:nvPr>
        </p:nvSpPr>
        <p:spPr/>
        <p:txBody>
          <a:bodyPr/>
          <a:lstStyle/>
          <a:p>
            <a:pPr eaLnBrk="1" hangingPunct="1"/>
            <a:r>
              <a:rPr lang="en-US" altLang="en-US" dirty="0"/>
              <a:t>Section XV:  Children’s Education and Mission Plans</a:t>
            </a:r>
          </a:p>
          <a:p>
            <a:pPr lvl="1" eaLnBrk="1" hangingPunct="1"/>
            <a:r>
              <a:rPr lang="en-US" altLang="en-US" dirty="0">
                <a:cs typeface="Times New Roman" panose="02020603050405020304" pitchFamily="18" charset="0"/>
              </a:rPr>
              <a:t>What are your vision and goals to help your children with education and missions (use template PFP </a:t>
            </a:r>
            <a:r>
              <a:rPr lang="en-US" altLang="en-US" dirty="0">
                <a:cs typeface="Times New Roman" panose="02020603050405020304" pitchFamily="18" charset="0"/>
                <a:hlinkClick r:id="rId2"/>
              </a:rPr>
              <a:t>Auto Home Education Mission Strategy </a:t>
            </a:r>
            <a:r>
              <a:rPr lang="en-US" altLang="en-US" dirty="0">
                <a:cs typeface="Times New Roman" panose="02020603050405020304" pitchFamily="18" charset="0"/>
              </a:rPr>
              <a:t>(LT14))</a:t>
            </a:r>
          </a:p>
          <a:p>
            <a:pPr lvl="3" eaLnBrk="1" hangingPunct="1"/>
            <a:r>
              <a:rPr lang="en-US" altLang="en-US" dirty="0">
                <a:cs typeface="Times New Roman" panose="02020603050405020304" pitchFamily="18" charset="0"/>
              </a:rPr>
              <a:t>What are you planning to do? </a:t>
            </a:r>
          </a:p>
          <a:p>
            <a:pPr lvl="2" eaLnBrk="1" hangingPunct="1"/>
            <a:r>
              <a:rPr lang="en-US" altLang="en-US" dirty="0">
                <a:cs typeface="Times New Roman" panose="02020603050405020304" pitchFamily="18" charset="0"/>
              </a:rPr>
              <a:t>What are your plans and strategies for your children’s mission and education?  </a:t>
            </a:r>
          </a:p>
          <a:p>
            <a:pPr lvl="3" eaLnBrk="1" hangingPunct="1"/>
            <a:r>
              <a:rPr lang="en-US" altLang="en-US" dirty="0">
                <a:cs typeface="Times New Roman" panose="02020603050405020304" pitchFamily="18" charset="0"/>
              </a:rPr>
              <a:t>This may include how you will help, how much you will help, why you will help, etc.</a:t>
            </a:r>
          </a:p>
          <a:p>
            <a:pPr lvl="2" eaLnBrk="1" hangingPunct="1"/>
            <a:r>
              <a:rPr lang="en-US" altLang="en-US" dirty="0">
                <a:cs typeface="Times New Roman" panose="02020603050405020304" pitchFamily="18" charset="0"/>
              </a:rPr>
              <a:t>What are your constraints and accountability</a:t>
            </a:r>
          </a:p>
        </p:txBody>
      </p:sp>
    </p:spTree>
    <p:extLst>
      <p:ext uri="{BB962C8B-B14F-4D97-AF65-F5344CB8AC3E}">
        <p14:creationId xmlns:p14="http://schemas.microsoft.com/office/powerpoint/2010/main" val="326101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685800"/>
            <a:ext cx="7772400" cy="944563"/>
          </a:xfrm>
        </p:spPr>
        <p:txBody>
          <a:bodyPr/>
          <a:lstStyle/>
          <a:p>
            <a:pPr marL="762000" indent="-762000" eaLnBrk="1" hangingPunct="1"/>
            <a:r>
              <a:rPr lang="en-US" altLang="en-US" sz="3200" dirty="0"/>
              <a:t>C. Understand How to Save for </a:t>
            </a:r>
            <a:br>
              <a:rPr lang="en-US" altLang="en-US" sz="3200" dirty="0"/>
            </a:br>
            <a:r>
              <a:rPr lang="en-US" altLang="en-US" sz="3200" dirty="0"/>
              <a:t>Your Children’s Education and Missions</a:t>
            </a:r>
          </a:p>
        </p:txBody>
      </p:sp>
      <p:sp>
        <p:nvSpPr>
          <p:cNvPr id="38916" name="Rectangle 3"/>
          <p:cNvSpPr>
            <a:spLocks noGrp="1" noChangeArrowheads="1"/>
          </p:cNvSpPr>
          <p:nvPr>
            <p:ph idx="1"/>
          </p:nvPr>
        </p:nvSpPr>
        <p:spPr>
          <a:xfrm>
            <a:off x="914400" y="1600200"/>
            <a:ext cx="7315200" cy="4495800"/>
          </a:xfrm>
        </p:spPr>
        <p:txBody>
          <a:bodyPr/>
          <a:lstStyle/>
          <a:p>
            <a:pPr eaLnBrk="1" fontAlgn="t" hangingPunct="1"/>
            <a:r>
              <a:rPr lang="en-US" altLang="en-US" sz="3200">
                <a:cs typeface="Times New Roman" panose="02020603050405020304" pitchFamily="18" charset="0"/>
              </a:rPr>
              <a:t>College Savings Plans</a:t>
            </a:r>
          </a:p>
          <a:p>
            <a:pPr marL="457200" lvl="1" indent="0" eaLnBrk="1" fontAlgn="t" hangingPunct="1">
              <a:buFontTx/>
              <a:buNone/>
            </a:pPr>
            <a:r>
              <a:rPr lang="en-US" altLang="en-US"/>
              <a:t>◦  </a:t>
            </a:r>
            <a:r>
              <a:rPr lang="en-US" altLang="en-US">
                <a:cs typeface="Times New Roman" panose="02020603050405020304" pitchFamily="18" charset="0"/>
              </a:rPr>
              <a:t>Five major ways to save for college:</a:t>
            </a:r>
          </a:p>
          <a:p>
            <a:pPr lvl="2" eaLnBrk="1" fontAlgn="t" hangingPunct="1"/>
            <a:r>
              <a:rPr lang="en-US" altLang="en-US">
                <a:cs typeface="Times New Roman" panose="02020603050405020304" pitchFamily="18" charset="0"/>
              </a:rPr>
              <a:t>With tax benefits </a:t>
            </a:r>
          </a:p>
          <a:p>
            <a:pPr lvl="2" eaLnBrk="1" fontAlgn="t" hangingPunct="1">
              <a:buFontTx/>
              <a:buNone/>
            </a:pPr>
            <a:r>
              <a:rPr lang="en-US" altLang="en-US">
                <a:cs typeface="Times New Roman" panose="02020603050405020304" pitchFamily="18" charset="0"/>
              </a:rPr>
              <a:t>	1. Series EE and Series I Government bonds</a:t>
            </a:r>
          </a:p>
          <a:p>
            <a:pPr lvl="2" eaLnBrk="1" fontAlgn="t" hangingPunct="1">
              <a:buFontTx/>
              <a:buNone/>
            </a:pPr>
            <a:r>
              <a:rPr lang="en-US" altLang="en-US">
                <a:cs typeface="Times New Roman" panose="02020603050405020304" pitchFamily="18" charset="0"/>
              </a:rPr>
              <a:t>	2. Education Savings Account (Education IRA)</a:t>
            </a:r>
          </a:p>
          <a:p>
            <a:pPr lvl="2" eaLnBrk="1" fontAlgn="t" hangingPunct="1">
              <a:buFontTx/>
              <a:buNone/>
            </a:pPr>
            <a:r>
              <a:rPr lang="en-US" altLang="en-US">
                <a:cs typeface="Times New Roman" panose="02020603050405020304" pitchFamily="18" charset="0"/>
              </a:rPr>
              <a:t>	3. 529 Prepaid Tuition Plan</a:t>
            </a:r>
          </a:p>
          <a:p>
            <a:pPr lvl="2" eaLnBrk="1" fontAlgn="t" hangingPunct="1">
              <a:buFontTx/>
              <a:buNone/>
            </a:pPr>
            <a:r>
              <a:rPr lang="en-US" altLang="en-US">
                <a:cs typeface="Times New Roman" panose="02020603050405020304" pitchFamily="18" charset="0"/>
              </a:rPr>
              <a:t>	4. 529 Savings Plan</a:t>
            </a:r>
          </a:p>
          <a:p>
            <a:pPr lvl="2" eaLnBrk="1" fontAlgn="t" hangingPunct="1"/>
            <a:r>
              <a:rPr lang="en-US" altLang="en-US">
                <a:cs typeface="Times New Roman" panose="02020603050405020304" pitchFamily="18" charset="0"/>
              </a:rPr>
              <a:t>No tax benefits </a:t>
            </a:r>
          </a:p>
          <a:p>
            <a:pPr lvl="2" eaLnBrk="1" fontAlgn="t" hangingPunct="1">
              <a:buFontTx/>
              <a:buNone/>
            </a:pPr>
            <a:r>
              <a:rPr lang="en-US" altLang="en-US">
                <a:cs typeface="Times New Roman" panose="02020603050405020304" pitchFamily="18" charset="0"/>
              </a:rPr>
              <a:t>	5.  Tax-Efficient Investing</a:t>
            </a:r>
          </a:p>
          <a:p>
            <a:pPr lvl="2" eaLnBrk="1" fontAlgn="t" hangingPunct="1">
              <a:buFontTx/>
              <a:buNone/>
            </a:pPr>
            <a:r>
              <a:rPr lang="en-US" altLang="en-US">
                <a:cs typeface="Times New Roman" panose="02020603050405020304" pitchFamily="18" charset="0"/>
              </a:rPr>
              <a:t>	6.  Custodial Accounts (UGMA/UTMA)</a:t>
            </a:r>
          </a:p>
          <a:p>
            <a:pPr eaLnBrk="1" fontAlgn="t" hangingPunct="1">
              <a:buFontTx/>
              <a:buNone/>
            </a:pPr>
            <a:endParaRPr lang="en-US" altLang="en-US">
              <a:cs typeface="Times New Roman" panose="02020603050405020304" pitchFamily="18" charset="0"/>
            </a:endParaRPr>
          </a:p>
          <a:p>
            <a:pPr eaLnBrk="1" fontAlgn="t" hangingPunct="1">
              <a:buFontTx/>
              <a:buNone/>
            </a:pPr>
            <a:endParaRPr lang="en-US" altLang="en-US" sz="240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9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91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91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91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91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91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1026"/>
          <p:cNvSpPr>
            <a:spLocks noGrp="1" noChangeArrowheads="1"/>
          </p:cNvSpPr>
          <p:nvPr>
            <p:ph type="title"/>
          </p:nvPr>
        </p:nvSpPr>
        <p:spPr>
          <a:xfrm>
            <a:off x="685800" y="669758"/>
            <a:ext cx="7772400" cy="914400"/>
          </a:xfrm>
        </p:spPr>
        <p:txBody>
          <a:bodyPr/>
          <a:lstStyle/>
          <a:p>
            <a:pPr eaLnBrk="1" fontAlgn="t" hangingPunct="1"/>
            <a:r>
              <a:rPr lang="en-US" altLang="en-US" dirty="0">
                <a:cs typeface="Times New Roman" panose="02020603050405020304" pitchFamily="18" charset="0"/>
              </a:rPr>
              <a:t>1. Series EE and Series I Bonds</a:t>
            </a:r>
          </a:p>
        </p:txBody>
      </p:sp>
      <p:sp>
        <p:nvSpPr>
          <p:cNvPr id="39940" name="Rectangle 1027"/>
          <p:cNvSpPr>
            <a:spLocks noGrp="1" noChangeArrowheads="1"/>
          </p:cNvSpPr>
          <p:nvPr>
            <p:ph idx="1"/>
          </p:nvPr>
        </p:nvSpPr>
        <p:spPr>
          <a:xfrm>
            <a:off x="914400" y="1600200"/>
            <a:ext cx="7315200" cy="4876800"/>
          </a:xfrm>
        </p:spPr>
        <p:txBody>
          <a:bodyPr/>
          <a:lstStyle/>
          <a:p>
            <a:pPr marL="0" indent="0" eaLnBrk="1" fontAlgn="t" hangingPunct="1">
              <a:spcBef>
                <a:spcPts val="476"/>
              </a:spcBef>
              <a:buFontTx/>
              <a:buNone/>
            </a:pPr>
            <a:r>
              <a:rPr lang="en-US" altLang="en-US" dirty="0">
                <a:cs typeface="Times New Roman" panose="02020603050405020304" pitchFamily="18" charset="0"/>
              </a:rPr>
              <a:t>•   </a:t>
            </a:r>
            <a:r>
              <a:rPr lang="en-US" altLang="en-US" sz="2400" dirty="0">
                <a:cs typeface="Times New Roman" panose="02020603050405020304" pitchFamily="18" charset="0"/>
              </a:rPr>
              <a:t>Advantages:</a:t>
            </a:r>
          </a:p>
          <a:p>
            <a:pPr marL="457200" lvl="1" indent="0" eaLnBrk="1" fontAlgn="t" hangingPunct="1">
              <a:spcBef>
                <a:spcPts val="476"/>
              </a:spcBef>
              <a:buFontTx/>
              <a:buNone/>
            </a:pPr>
            <a:r>
              <a:rPr lang="en-US" altLang="en-US" dirty="0"/>
              <a:t>• </a:t>
            </a:r>
            <a:r>
              <a:rPr lang="en-US" altLang="en-US" dirty="0">
                <a:cs typeface="Times New Roman" panose="02020603050405020304" pitchFamily="18" charset="0"/>
              </a:rPr>
              <a:t>Earnings are tax-free if used for paying tuition and fees (I bond rates are 2.22% and EE bonds are 0.1% until April 30, 2020)</a:t>
            </a:r>
          </a:p>
          <a:p>
            <a:pPr marL="457200" lvl="1" indent="0" eaLnBrk="1" fontAlgn="t" hangingPunct="1">
              <a:spcBef>
                <a:spcPts val="476"/>
              </a:spcBef>
              <a:buFontTx/>
              <a:buNone/>
            </a:pPr>
            <a:r>
              <a:rPr lang="en-US" altLang="en-US" dirty="0"/>
              <a:t>• </a:t>
            </a:r>
            <a:r>
              <a:rPr lang="en-US" altLang="en-US" dirty="0">
                <a:cs typeface="Times New Roman" panose="02020603050405020304" pitchFamily="18" charset="0"/>
              </a:rPr>
              <a:t>Earnings are not taxed until bonds are cashed</a:t>
            </a:r>
          </a:p>
          <a:p>
            <a:pPr marL="457200" lvl="1" indent="0" eaLnBrk="1" fontAlgn="t" hangingPunct="1">
              <a:spcBef>
                <a:spcPts val="476"/>
              </a:spcBef>
              <a:buFontTx/>
              <a:buNone/>
            </a:pPr>
            <a:r>
              <a:rPr lang="en-US" altLang="en-US" dirty="0"/>
              <a:t>• </a:t>
            </a:r>
            <a:r>
              <a:rPr lang="en-US" altLang="en-US" dirty="0">
                <a:cs typeface="Times New Roman" panose="02020603050405020304" pitchFamily="18" charset="0"/>
              </a:rPr>
              <a:t>Can be purchased in small denominations</a:t>
            </a:r>
          </a:p>
          <a:p>
            <a:pPr marL="0" indent="0" eaLnBrk="1" fontAlgn="t" hangingPunct="1">
              <a:spcBef>
                <a:spcPts val="476"/>
              </a:spcBef>
            </a:pPr>
            <a:r>
              <a:rPr lang="en-US" altLang="en-US" sz="2400" dirty="0">
                <a:cs typeface="Times New Roman" panose="02020603050405020304" pitchFamily="18" charset="0"/>
              </a:rPr>
              <a:t>    Disadvantages:</a:t>
            </a:r>
          </a:p>
          <a:p>
            <a:pPr marL="457200" lvl="1" indent="0" eaLnBrk="1" fontAlgn="t" hangingPunct="1">
              <a:spcBef>
                <a:spcPts val="476"/>
              </a:spcBef>
              <a:buFontTx/>
              <a:buNone/>
            </a:pPr>
            <a:r>
              <a:rPr lang="en-US" altLang="en-US" dirty="0"/>
              <a:t>• </a:t>
            </a:r>
            <a:r>
              <a:rPr lang="en-US" altLang="en-US" dirty="0">
                <a:cs typeface="Times New Roman" panose="02020603050405020304" pitchFamily="18" charset="0"/>
              </a:rPr>
              <a:t>3-month penalty on early withdrawal before 5 years, with minimum holding period of 1 year</a:t>
            </a:r>
          </a:p>
          <a:p>
            <a:pPr marL="457200" lvl="1" indent="0" eaLnBrk="1" fontAlgn="t" hangingPunct="1">
              <a:spcBef>
                <a:spcPts val="476"/>
              </a:spcBef>
              <a:buFontTx/>
              <a:buNone/>
            </a:pPr>
            <a:r>
              <a:rPr lang="en-US" altLang="en-US" dirty="0"/>
              <a:t>• </a:t>
            </a:r>
            <a:r>
              <a:rPr lang="en-US" altLang="en-US" dirty="0">
                <a:cs typeface="Times New Roman" panose="02020603050405020304" pitchFamily="18" charset="0"/>
              </a:rPr>
              <a:t>$10,000 per year maximum purchase per year per SSN (and $5,000 more if use your tax refund)</a:t>
            </a:r>
          </a:p>
          <a:p>
            <a:pPr marL="457200" lvl="1" indent="0" eaLnBrk="1" fontAlgn="t" hangingPunct="1">
              <a:spcBef>
                <a:spcPts val="476"/>
              </a:spcBef>
              <a:buFontTx/>
              <a:buNone/>
            </a:pPr>
            <a:r>
              <a:rPr lang="en-US" altLang="en-US" dirty="0"/>
              <a:t>• For tax-free status, principle and earnings c</a:t>
            </a:r>
            <a:r>
              <a:rPr lang="en-US" altLang="en-US" dirty="0">
                <a:cs typeface="Times New Roman" panose="02020603050405020304" pitchFamily="18" charset="0"/>
              </a:rPr>
              <a:t>an only be used for tuition and fees, not other expenses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4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94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94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94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94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pPr eaLnBrk="1" hangingPunct="1"/>
            <a:r>
              <a:rPr lang="en-US" altLang="en-US" dirty="0"/>
              <a:t>EE/I Savings Bond Phase-out Limits</a:t>
            </a:r>
          </a:p>
        </p:txBody>
      </p:sp>
      <p:sp>
        <p:nvSpPr>
          <p:cNvPr id="77827" name="Content Placeholder 2"/>
          <p:cNvSpPr>
            <a:spLocks noGrp="1"/>
          </p:cNvSpPr>
          <p:nvPr>
            <p:ph idx="1"/>
          </p:nvPr>
        </p:nvSpPr>
        <p:spPr>
          <a:xfrm>
            <a:off x="914400" y="1600200"/>
            <a:ext cx="7391400" cy="5029200"/>
          </a:xfrm>
        </p:spPr>
        <p:txBody>
          <a:bodyPr/>
          <a:lstStyle/>
          <a:p>
            <a:pPr eaLnBrk="1" hangingPunct="1"/>
            <a:r>
              <a:rPr lang="en-US" altLang="en-US" sz="2400" dirty="0"/>
              <a:t>If your income is above specified limits in the year bonds are cashed, you cannot exclude the interest income from your income taxes.  The limits are:                                            </a:t>
            </a:r>
            <a:r>
              <a:rPr lang="en-US" altLang="en-US" sz="1800" dirty="0"/>
              <a:t>			           		</a:t>
            </a:r>
          </a:p>
          <a:p>
            <a:pPr eaLnBrk="1" hangingPunct="1">
              <a:buFontTx/>
              <a:buNone/>
            </a:pPr>
            <a:r>
              <a:rPr lang="en-US" altLang="en-US" sz="2000" u="sng" dirty="0"/>
              <a:t>Year		  Filing Single                     Married Filing Jointly</a:t>
            </a:r>
          </a:p>
          <a:p>
            <a:pPr eaLnBrk="1" hangingPunct="1">
              <a:buFontTx/>
              <a:buNone/>
            </a:pPr>
            <a:r>
              <a:rPr lang="en-US" altLang="en-US" sz="2400" dirty="0"/>
              <a:t>2016		$77,550-92,550	$116,300-146,300</a:t>
            </a:r>
          </a:p>
          <a:p>
            <a:pPr eaLnBrk="1" hangingPunct="1">
              <a:buFontTx/>
              <a:buNone/>
            </a:pPr>
            <a:r>
              <a:rPr lang="en-US" altLang="en-US" sz="2400" dirty="0"/>
              <a:t>2017		$78,150-93,150	$117,250-147,250 </a:t>
            </a:r>
          </a:p>
          <a:p>
            <a:pPr eaLnBrk="1" hangingPunct="1">
              <a:buFontTx/>
              <a:buNone/>
            </a:pPr>
            <a:r>
              <a:rPr lang="en-US" altLang="en-US" sz="2400" dirty="0"/>
              <a:t>2018		$79,700-94,700	$119,550-149,550</a:t>
            </a:r>
          </a:p>
          <a:p>
            <a:pPr eaLnBrk="1" hangingPunct="1">
              <a:buFontTx/>
              <a:buNone/>
            </a:pPr>
            <a:r>
              <a:rPr lang="en-US" altLang="en-US" sz="2400" dirty="0"/>
              <a:t>2019		$81,100-96,100	$121,600-151,600</a:t>
            </a:r>
          </a:p>
          <a:p>
            <a:pPr eaLnBrk="1" hangingPunct="1">
              <a:buFontTx/>
              <a:buNone/>
            </a:pPr>
            <a:r>
              <a:rPr lang="en-US" altLang="en-US" sz="2400" dirty="0"/>
              <a:t>2020		$82,350-97,350	$123,550-153.550</a:t>
            </a:r>
          </a:p>
          <a:p>
            <a:pPr eaLnBrk="1" hangingPunct="1"/>
            <a:r>
              <a:rPr lang="en-US" altLang="en-US" sz="2000" dirty="0"/>
              <a:t>Your modified Adjusted Gross Income is your adjusted gross income adding back certain items such as foreign income, foreign-housing deductions, student-loan deductions, IRA-contribution deductions and deductions for higher-education costs.</a:t>
            </a:r>
            <a:r>
              <a:rPr lang="en-US" altLang="en-US" sz="1800" dirty="0"/>
              <a:t>  </a:t>
            </a:r>
          </a:p>
          <a:p>
            <a:pPr eaLnBrk="1" hangingPunct="1"/>
            <a:endParaRPr lang="en-US" altLang="en-US" sz="24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782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82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782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82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8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Grp="1" noChangeArrowheads="1"/>
          </p:cNvSpPr>
          <p:nvPr>
            <p:ph type="title"/>
          </p:nvPr>
        </p:nvSpPr>
        <p:spPr/>
        <p:txBody>
          <a:bodyPr/>
          <a:lstStyle/>
          <a:p>
            <a:pPr eaLnBrk="1" hangingPunct="1"/>
            <a:r>
              <a:rPr lang="en-US" altLang="en-US" dirty="0"/>
              <a:t>U.S. Series EE Bonds/I over Time</a:t>
            </a:r>
          </a:p>
        </p:txBody>
      </p:sp>
      <p:pic>
        <p:nvPicPr>
          <p:cNvPr id="3" name="Picture 2"/>
          <p:cNvPicPr>
            <a:picLocks noChangeAspect="1"/>
          </p:cNvPicPr>
          <p:nvPr/>
        </p:nvPicPr>
        <p:blipFill>
          <a:blip r:embed="rId2"/>
          <a:stretch>
            <a:fillRect/>
          </a:stretch>
        </p:blipFill>
        <p:spPr>
          <a:xfrm>
            <a:off x="914401" y="1587849"/>
            <a:ext cx="7315199" cy="2432312"/>
          </a:xfrm>
          <a:prstGeom prst="rect">
            <a:avLst/>
          </a:prstGeom>
        </p:spPr>
      </p:pic>
      <p:pic>
        <p:nvPicPr>
          <p:cNvPr id="6" name="Picture 5"/>
          <p:cNvPicPr>
            <a:picLocks noChangeAspect="1"/>
          </p:cNvPicPr>
          <p:nvPr/>
        </p:nvPicPr>
        <p:blipFill>
          <a:blip r:embed="rId3"/>
          <a:stretch>
            <a:fillRect/>
          </a:stretch>
        </p:blipFill>
        <p:spPr>
          <a:xfrm>
            <a:off x="924170" y="4020161"/>
            <a:ext cx="7289663" cy="281026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0" y="657726"/>
            <a:ext cx="9144000" cy="944628"/>
          </a:xfrm>
        </p:spPr>
        <p:txBody>
          <a:bodyPr/>
          <a:lstStyle/>
          <a:p>
            <a:pPr eaLnBrk="1" fontAlgn="t" hangingPunct="1"/>
            <a:r>
              <a:rPr lang="en-US" altLang="en-US" dirty="0">
                <a:cs typeface="Times New Roman" panose="02020603050405020304" pitchFamily="18" charset="0"/>
              </a:rPr>
              <a:t>2. Education Savings Account (Coverdell)</a:t>
            </a:r>
            <a:endParaRPr lang="en-US" altLang="en-US" sz="2000" dirty="0">
              <a:cs typeface="Times New Roman" panose="02020603050405020304" pitchFamily="18" charset="0"/>
            </a:endParaRPr>
          </a:p>
        </p:txBody>
      </p:sp>
      <p:sp>
        <p:nvSpPr>
          <p:cNvPr id="41988" name="Rectangle 3"/>
          <p:cNvSpPr>
            <a:spLocks noGrp="1" noChangeArrowheads="1"/>
          </p:cNvSpPr>
          <p:nvPr>
            <p:ph idx="1"/>
          </p:nvPr>
        </p:nvSpPr>
        <p:spPr>
          <a:xfrm>
            <a:off x="914400" y="1600200"/>
            <a:ext cx="7315200" cy="5257800"/>
          </a:xfrm>
        </p:spPr>
        <p:txBody>
          <a:bodyPr/>
          <a:lstStyle/>
          <a:p>
            <a:pPr eaLnBrk="1" fontAlgn="t" hangingPunct="1"/>
            <a:r>
              <a:rPr lang="en-US" altLang="en-US" dirty="0">
                <a:cs typeface="Times New Roman" panose="02020603050405020304" pitchFamily="18" charset="0"/>
              </a:rPr>
              <a:t>Advantages:</a:t>
            </a:r>
          </a:p>
          <a:p>
            <a:pPr lvl="1" eaLnBrk="1" fontAlgn="t" hangingPunct="1"/>
            <a:r>
              <a:rPr lang="en-US" altLang="en-US" dirty="0">
                <a:cs typeface="Times New Roman" panose="02020603050405020304" pitchFamily="18" charset="0"/>
              </a:rPr>
              <a:t>Distributions are tax-free (even beyond 2020).</a:t>
            </a:r>
          </a:p>
          <a:p>
            <a:pPr lvl="1" eaLnBrk="1" fontAlgn="t" hangingPunct="1"/>
            <a:r>
              <a:rPr lang="en-US" altLang="en-US" dirty="0">
                <a:cs typeface="Times New Roman" panose="02020603050405020304" pitchFamily="18" charset="0"/>
              </a:rPr>
              <a:t>You choose your investments.</a:t>
            </a:r>
          </a:p>
          <a:p>
            <a:pPr lvl="1" eaLnBrk="1" fontAlgn="t" hangingPunct="1"/>
            <a:r>
              <a:rPr lang="en-US" altLang="en-US" dirty="0">
                <a:cs typeface="Times New Roman" panose="02020603050405020304" pitchFamily="18" charset="0"/>
              </a:rPr>
              <a:t>Can be used for eligible elementary, secondary and post-secondary education expenses.</a:t>
            </a:r>
          </a:p>
          <a:p>
            <a:pPr eaLnBrk="1" fontAlgn="t" hangingPunct="1"/>
            <a:r>
              <a:rPr lang="en-US" altLang="en-US" dirty="0">
                <a:cs typeface="Times New Roman" panose="02020603050405020304" pitchFamily="18" charset="0"/>
              </a:rPr>
              <a:t>Disadvantages</a:t>
            </a:r>
          </a:p>
          <a:p>
            <a:pPr lvl="1" eaLnBrk="1" fontAlgn="t" hangingPunct="1"/>
            <a:r>
              <a:rPr lang="en-US" altLang="en-US" dirty="0">
                <a:cs typeface="Times New Roman" panose="02020603050405020304" pitchFamily="18" charset="0"/>
              </a:rPr>
              <a:t>Contribution limits of $2,000 per year in 2020, which may phase out as your income (MAGI) increases beyond specific limits ($95-110k single, $190-220k married filing jointly).</a:t>
            </a:r>
          </a:p>
          <a:p>
            <a:pPr lvl="1" eaLnBrk="1" fontAlgn="t" hangingPunct="1"/>
            <a:r>
              <a:rPr lang="en-US" altLang="en-US" dirty="0">
                <a:cs typeface="Times New Roman" panose="02020603050405020304" pitchFamily="18" charset="0"/>
              </a:rPr>
              <a:t>Funds must be used by age 30 (but can be transferred to other students).  Earnings not used for educational expenses are taxed with a 10% penalty</a:t>
            </a:r>
          </a:p>
          <a:p>
            <a:pPr lvl="1" eaLnBrk="1" fontAlgn="t" hangingPunct="1">
              <a:lnSpc>
                <a:spcPct val="90000"/>
              </a:lnSpc>
            </a:pPr>
            <a:endParaRPr lang="en-US" altLang="en-US" dirty="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98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en-US" dirty="0"/>
              <a:t>Education IRA Deductibility Limits</a:t>
            </a:r>
          </a:p>
        </p:txBody>
      </p:sp>
      <p:sp>
        <p:nvSpPr>
          <p:cNvPr id="81923" name="Rectangle 3"/>
          <p:cNvSpPr>
            <a:spLocks noGrp="1" noChangeArrowheads="1"/>
          </p:cNvSpPr>
          <p:nvPr>
            <p:ph idx="1"/>
          </p:nvPr>
        </p:nvSpPr>
        <p:spPr>
          <a:xfrm>
            <a:off x="914400" y="1600200"/>
            <a:ext cx="7696200" cy="4114800"/>
          </a:xfrm>
        </p:spPr>
        <p:txBody>
          <a:bodyPr/>
          <a:lstStyle/>
          <a:p>
            <a:pPr eaLnBrk="1" hangingPunct="1">
              <a:buFont typeface="Wingdings" panose="05000000000000000000" pitchFamily="2" charset="2"/>
              <a:buNone/>
            </a:pPr>
            <a:r>
              <a:rPr lang="en-US" altLang="en-US" sz="2400" dirty="0"/>
              <a:t>Education IRA           MAGI Phase Out Range (in 000’s)</a:t>
            </a:r>
          </a:p>
          <a:p>
            <a:pPr eaLnBrk="1" hangingPunct="1">
              <a:buFont typeface="Wingdings" panose="05000000000000000000" pitchFamily="2" charset="2"/>
              <a:buNone/>
            </a:pPr>
            <a:r>
              <a:rPr lang="en-US" altLang="en-US" sz="2400" dirty="0"/>
              <a:t>     </a:t>
            </a:r>
            <a:r>
              <a:rPr lang="en-US" altLang="en-US" sz="2400" u="sng" dirty="0"/>
              <a:t>Year          Amount      Single Range    Married FJ Range</a:t>
            </a:r>
          </a:p>
          <a:p>
            <a:pPr lvl="1" eaLnBrk="1" hangingPunct="1">
              <a:buFontTx/>
              <a:buNone/>
            </a:pPr>
            <a:r>
              <a:rPr lang="en-US" altLang="en-US" dirty="0"/>
              <a:t>2016	$2,000          $95-$110	  $190-$220 </a:t>
            </a:r>
          </a:p>
          <a:p>
            <a:pPr lvl="1" eaLnBrk="1" hangingPunct="1">
              <a:buFontTx/>
              <a:buNone/>
            </a:pPr>
            <a:r>
              <a:rPr lang="en-US" altLang="en-US" dirty="0"/>
              <a:t>2017	$2,000	         $95-$110	  $190-$220 </a:t>
            </a:r>
          </a:p>
          <a:p>
            <a:pPr lvl="1" eaLnBrk="1" hangingPunct="1">
              <a:buFontTx/>
              <a:buNone/>
            </a:pPr>
            <a:r>
              <a:rPr lang="en-US" altLang="en-US" dirty="0"/>
              <a:t>2018	$2,000	         $95-$110	  $190-$220</a:t>
            </a:r>
          </a:p>
          <a:p>
            <a:pPr lvl="1" eaLnBrk="1" hangingPunct="1">
              <a:buFontTx/>
              <a:buNone/>
            </a:pPr>
            <a:r>
              <a:rPr lang="en-US" altLang="en-US" dirty="0"/>
              <a:t>2019	$2,000	         $95-$110	  $190-$220 </a:t>
            </a:r>
          </a:p>
          <a:p>
            <a:pPr lvl="1" eaLnBrk="1" hangingPunct="1">
              <a:buFontTx/>
              <a:buNone/>
            </a:pPr>
            <a:r>
              <a:rPr lang="en-US" altLang="en-US" dirty="0"/>
              <a:t>2020	$2,000	         $95-$110	  $190-$220</a:t>
            </a:r>
          </a:p>
          <a:p>
            <a:pPr eaLnBrk="1" hangingPunct="1"/>
            <a:r>
              <a:rPr lang="en-US" altLang="en-US" sz="2000" dirty="0"/>
              <a:t>Your Modified Adjusted Gross Income is your adjusted gross income and adding back certain items such as foreign income, foreign-housing deductions, student-loan deductions, IRA-contribution deductions and deductions for higher-education costs.  Earnings beyond these limits ($95k single and $190k jointly) result in a phase out of allowable interest deductions, which totally phase out at $110k and $220k).</a:t>
            </a:r>
          </a:p>
        </p:txBody>
      </p:sp>
    </p:spTree>
    <p:extLst>
      <p:ext uri="{BB962C8B-B14F-4D97-AF65-F5344CB8AC3E}">
        <p14:creationId xmlns:p14="http://schemas.microsoft.com/office/powerpoint/2010/main" val="106801596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2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2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2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2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9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85800" y="655572"/>
            <a:ext cx="7772400" cy="944628"/>
          </a:xfrm>
        </p:spPr>
        <p:txBody>
          <a:bodyPr/>
          <a:lstStyle/>
          <a:p>
            <a:pPr eaLnBrk="1" fontAlgn="t" hangingPunct="1"/>
            <a:r>
              <a:rPr lang="en-US" altLang="en-US" dirty="0">
                <a:cs typeface="Times New Roman" panose="02020603050405020304" pitchFamily="18" charset="0"/>
              </a:rPr>
              <a:t>3. 529 Prepaid Tuition Plan</a:t>
            </a:r>
          </a:p>
        </p:txBody>
      </p:sp>
      <p:sp>
        <p:nvSpPr>
          <p:cNvPr id="44036" name="Rectangle 3"/>
          <p:cNvSpPr>
            <a:spLocks noGrp="1" noChangeArrowheads="1"/>
          </p:cNvSpPr>
          <p:nvPr>
            <p:ph idx="1"/>
          </p:nvPr>
        </p:nvSpPr>
        <p:spPr>
          <a:xfrm>
            <a:off x="914400" y="1600200"/>
            <a:ext cx="7313613" cy="5257800"/>
          </a:xfrm>
        </p:spPr>
        <p:txBody>
          <a:bodyPr/>
          <a:lstStyle/>
          <a:p>
            <a:pPr eaLnBrk="1" fontAlgn="t" hangingPunct="1">
              <a:lnSpc>
                <a:spcPct val="90000"/>
              </a:lnSpc>
            </a:pPr>
            <a:r>
              <a:rPr lang="en-US" altLang="en-US" dirty="0">
                <a:cs typeface="Times New Roman" panose="02020603050405020304" pitchFamily="18" charset="0"/>
              </a:rPr>
              <a:t>Advantages</a:t>
            </a:r>
            <a:r>
              <a:rPr lang="en-US" altLang="en-US" sz="2400" dirty="0">
                <a:cs typeface="Times New Roman" panose="02020603050405020304" pitchFamily="18" charset="0"/>
              </a:rPr>
              <a:t>:</a:t>
            </a:r>
          </a:p>
          <a:p>
            <a:pPr lvl="1" eaLnBrk="1" fontAlgn="t" hangingPunct="1">
              <a:lnSpc>
                <a:spcPct val="90000"/>
              </a:lnSpc>
            </a:pPr>
            <a:r>
              <a:rPr lang="en-US" altLang="en-US" dirty="0">
                <a:cs typeface="Times New Roman" panose="02020603050405020304" pitchFamily="18" charset="0"/>
              </a:rPr>
              <a:t>You know tuition will be covered, regardless of raises in costs of tuition</a:t>
            </a:r>
          </a:p>
          <a:p>
            <a:pPr lvl="1" eaLnBrk="1" fontAlgn="t" hangingPunct="1">
              <a:lnSpc>
                <a:spcPct val="90000"/>
              </a:lnSpc>
            </a:pPr>
            <a:r>
              <a:rPr lang="en-US" altLang="en-US" dirty="0">
                <a:cs typeface="Times New Roman" panose="02020603050405020304" pitchFamily="18" charset="0"/>
              </a:rPr>
              <a:t>May be useful if you think your children will not be eligible for financial aid.  Can save up to a total account balance maximum per child of $485,000 maximum per child in 2020 (Utah)</a:t>
            </a:r>
          </a:p>
          <a:p>
            <a:pPr eaLnBrk="1" fontAlgn="t" hangingPunct="1">
              <a:lnSpc>
                <a:spcPct val="90000"/>
              </a:lnSpc>
            </a:pPr>
            <a:r>
              <a:rPr lang="en-US" altLang="en-US" dirty="0">
                <a:cs typeface="Times New Roman" panose="02020603050405020304" pitchFamily="18" charset="0"/>
              </a:rPr>
              <a:t>Disadvantages</a:t>
            </a:r>
            <a:r>
              <a:rPr lang="en-US" altLang="en-US" sz="2400" dirty="0">
                <a:cs typeface="Times New Roman" panose="02020603050405020304" pitchFamily="18" charset="0"/>
              </a:rPr>
              <a:t>:</a:t>
            </a:r>
          </a:p>
          <a:p>
            <a:pPr lvl="1" eaLnBrk="1" fontAlgn="t" hangingPunct="1">
              <a:lnSpc>
                <a:spcPct val="90000"/>
              </a:lnSpc>
            </a:pPr>
            <a:r>
              <a:rPr lang="en-US" altLang="en-US" dirty="0">
                <a:cs typeface="Times New Roman" panose="02020603050405020304" pitchFamily="18" charset="0"/>
              </a:rPr>
              <a:t>May not be offered in the state you/your child wants to attend</a:t>
            </a:r>
          </a:p>
          <a:p>
            <a:pPr lvl="1" eaLnBrk="1" fontAlgn="t" hangingPunct="1">
              <a:lnSpc>
                <a:spcPct val="90000"/>
              </a:lnSpc>
            </a:pPr>
            <a:r>
              <a:rPr lang="en-US" altLang="en-US" dirty="0">
                <a:cs typeface="Times New Roman" panose="02020603050405020304" pitchFamily="18" charset="0"/>
              </a:rPr>
              <a:t>Does not allow you to choose your investments</a:t>
            </a:r>
          </a:p>
          <a:p>
            <a:pPr lvl="1" eaLnBrk="1" fontAlgn="t" hangingPunct="1">
              <a:lnSpc>
                <a:spcPct val="90000"/>
              </a:lnSpc>
            </a:pPr>
            <a:r>
              <a:rPr lang="en-US" altLang="en-US" dirty="0">
                <a:cs typeface="Times New Roman" panose="02020603050405020304" pitchFamily="18" charset="0"/>
              </a:rPr>
              <a:t>You could be more aggressive with your money, resulting in higher returns</a:t>
            </a:r>
          </a:p>
          <a:p>
            <a:pPr lvl="1" eaLnBrk="1" fontAlgn="t" hangingPunct="1">
              <a:lnSpc>
                <a:spcPct val="90000"/>
              </a:lnSpc>
            </a:pPr>
            <a:r>
              <a:rPr lang="en-US" altLang="en-US" dirty="0">
                <a:cs typeface="Times New Roman" panose="02020603050405020304" pitchFamily="18" charset="0"/>
              </a:rPr>
              <a:t>Assets reduce financial aid dollar for dollar</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44036">
                                            <p:txEl>
                                              <p:pRg st="2" end="2"/>
                                            </p:txEl>
                                          </p:spTgt>
                                        </p:tgtEl>
                                        <p:attrNameLst>
                                          <p:attrName>style.visibility</p:attrName>
                                        </p:attrNameLst>
                                      </p:cBhvr>
                                      <p:to>
                                        <p:strVal val="visible"/>
                                      </p:to>
                                    </p:set>
                                  </p:childTnLst>
                                </p:cTn>
                              </p:par>
                              <p:par>
                                <p:cTn id="13" presetID="1" presetClass="entr" presetSubtype="0" fill="hold" grpId="0" nodeType="withEffect">
                                  <p:stCondLst>
                                    <p:cond delay="300"/>
                                  </p:stCondLst>
                                  <p:childTnLst>
                                    <p:set>
                                      <p:cBhvr>
                                        <p:cTn id="14" dur="1" fill="hold">
                                          <p:stCondLst>
                                            <p:cond delay="0"/>
                                          </p:stCondLst>
                                        </p:cTn>
                                        <p:tgtEl>
                                          <p:spTgt spid="44036">
                                            <p:txEl>
                                              <p:pRg st="3" end="3"/>
                                            </p:txEl>
                                          </p:spTgt>
                                        </p:tgtEl>
                                        <p:attrNameLst>
                                          <p:attrName>style.visibility</p:attrName>
                                        </p:attrNameLst>
                                      </p:cBhvr>
                                      <p:to>
                                        <p:strVal val="visible"/>
                                      </p:to>
                                    </p:set>
                                  </p:childTnLst>
                                </p:cTn>
                              </p:par>
                              <p:par>
                                <p:cTn id="15" presetID="1" presetClass="entr" presetSubtype="0" fill="hold" grpId="0" nodeType="withEffect">
                                  <p:stCondLst>
                                    <p:cond delay="300"/>
                                  </p:stCondLst>
                                  <p:childTnLst>
                                    <p:set>
                                      <p:cBhvr>
                                        <p:cTn id="16" dur="1" fill="hold">
                                          <p:stCondLst>
                                            <p:cond delay="0"/>
                                          </p:stCondLst>
                                        </p:cTn>
                                        <p:tgtEl>
                                          <p:spTgt spid="44036">
                                            <p:txEl>
                                              <p:pRg st="4" end="4"/>
                                            </p:txEl>
                                          </p:spTgt>
                                        </p:tgtEl>
                                        <p:attrNameLst>
                                          <p:attrName>style.visibility</p:attrName>
                                        </p:attrNameLst>
                                      </p:cBhvr>
                                      <p:to>
                                        <p:strVal val="visible"/>
                                      </p:to>
                                    </p:set>
                                  </p:childTnLst>
                                </p:cTn>
                              </p:par>
                              <p:par>
                                <p:cTn id="17" presetID="1" presetClass="entr" presetSubtype="0" fill="hold" grpId="0" nodeType="withEffect">
                                  <p:stCondLst>
                                    <p:cond delay="300"/>
                                  </p:stCondLst>
                                  <p:childTnLst>
                                    <p:set>
                                      <p:cBhvr>
                                        <p:cTn id="18" dur="1" fill="hold">
                                          <p:stCondLst>
                                            <p:cond delay="0"/>
                                          </p:stCondLst>
                                        </p:cTn>
                                        <p:tgtEl>
                                          <p:spTgt spid="4403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03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03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685800" y="655572"/>
            <a:ext cx="7772400" cy="944628"/>
          </a:xfrm>
        </p:spPr>
        <p:txBody>
          <a:bodyPr/>
          <a:lstStyle/>
          <a:p>
            <a:pPr eaLnBrk="1" fontAlgn="t" hangingPunct="1"/>
            <a:r>
              <a:rPr lang="en-US" altLang="en-US" dirty="0">
                <a:cs typeface="Times New Roman" panose="02020603050405020304" pitchFamily="18" charset="0"/>
              </a:rPr>
              <a:t>4. 529 Savings Plan</a:t>
            </a:r>
          </a:p>
        </p:txBody>
      </p:sp>
      <p:sp>
        <p:nvSpPr>
          <p:cNvPr id="45060" name="Rectangle 3"/>
          <p:cNvSpPr>
            <a:spLocks noGrp="1" noChangeArrowheads="1"/>
          </p:cNvSpPr>
          <p:nvPr>
            <p:ph idx="1"/>
          </p:nvPr>
        </p:nvSpPr>
        <p:spPr>
          <a:xfrm>
            <a:off x="914400" y="1600200"/>
            <a:ext cx="7239000" cy="5105400"/>
          </a:xfrm>
        </p:spPr>
        <p:txBody>
          <a:bodyPr/>
          <a:lstStyle/>
          <a:p>
            <a:pPr eaLnBrk="1" fontAlgn="t" hangingPunct="1"/>
            <a:r>
              <a:rPr lang="en-US" altLang="en-US" sz="2400" dirty="0">
                <a:cs typeface="Times New Roman" panose="02020603050405020304" pitchFamily="18" charset="0"/>
              </a:rPr>
              <a:t>Advantages:</a:t>
            </a:r>
          </a:p>
          <a:p>
            <a:pPr lvl="1" eaLnBrk="1" fontAlgn="t" hangingPunct="1"/>
            <a:r>
              <a:rPr lang="en-US" altLang="en-US" dirty="0">
                <a:cs typeface="Times New Roman" panose="02020603050405020304" pitchFamily="18" charset="0"/>
              </a:rPr>
              <a:t>Control of the funds resides with the contributor, who chooses the assets within options provided.</a:t>
            </a:r>
          </a:p>
          <a:p>
            <a:pPr lvl="1" eaLnBrk="1" fontAlgn="t" hangingPunct="1"/>
            <a:r>
              <a:rPr lang="en-US" altLang="en-US" dirty="0">
                <a:cs typeface="Times New Roman" panose="02020603050405020304" pitchFamily="18" charset="0"/>
              </a:rPr>
              <a:t>Distribution and contribution limits are higher, not considered student assets, increasing aid</a:t>
            </a:r>
          </a:p>
          <a:p>
            <a:pPr lvl="1" eaLnBrk="1" fontAlgn="t" hangingPunct="1"/>
            <a:r>
              <a:rPr lang="en-US" altLang="en-US" dirty="0">
                <a:cs typeface="Times New Roman" panose="02020603050405020304" pitchFamily="18" charset="0"/>
              </a:rPr>
              <a:t>States may offer tax deductions for contributions to your local 529 funds (check by state)</a:t>
            </a:r>
          </a:p>
          <a:p>
            <a:pPr lvl="1" eaLnBrk="1" fontAlgn="t" hangingPunct="1"/>
            <a:r>
              <a:rPr lang="en-US" altLang="en-US" dirty="0">
                <a:cs typeface="Times New Roman" panose="02020603050405020304" pitchFamily="18" charset="0"/>
              </a:rPr>
              <a:t>Distributions are tax-free if used for qualified educational expenses ($485,000 maximum in 2020)</a:t>
            </a:r>
          </a:p>
          <a:p>
            <a:pPr eaLnBrk="1" fontAlgn="t" hangingPunct="1"/>
            <a:r>
              <a:rPr lang="en-US" altLang="en-US" sz="2400" dirty="0">
                <a:cs typeface="Times New Roman" panose="02020603050405020304" pitchFamily="18" charset="0"/>
              </a:rPr>
              <a:t>Disadvantages:	</a:t>
            </a:r>
          </a:p>
          <a:p>
            <a:pPr lvl="1" eaLnBrk="1" fontAlgn="t" hangingPunct="1"/>
            <a:r>
              <a:rPr lang="en-US" altLang="en-US" dirty="0">
                <a:cs typeface="Times New Roman" panose="02020603050405020304" pitchFamily="18" charset="0"/>
              </a:rPr>
              <a:t>May not cover all college expenses</a:t>
            </a:r>
          </a:p>
          <a:p>
            <a:pPr lvl="1" eaLnBrk="1" fontAlgn="t" hangingPunct="1"/>
            <a:r>
              <a:rPr lang="en-US" altLang="en-US" dirty="0">
                <a:cs typeface="Times New Roman" panose="02020603050405020304" pitchFamily="18" charset="0"/>
              </a:rPr>
              <a:t>If not used for educational expenses, earnings subject to tax and 10% penalty</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60">
                                            <p:txEl>
                                              <p:pRg st="1" end="1"/>
                                            </p:txEl>
                                          </p:spTgt>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45060">
                                            <p:txEl>
                                              <p:pRg st="2" end="2"/>
                                            </p:txEl>
                                          </p:spTgt>
                                        </p:tgtEl>
                                        <p:attrNameLst>
                                          <p:attrName>style.visibility</p:attrName>
                                        </p:attrNameLst>
                                      </p:cBhvr>
                                      <p:to>
                                        <p:strVal val="visible"/>
                                      </p:to>
                                    </p:set>
                                  </p:childTnLst>
                                </p:cTn>
                              </p:par>
                              <p:par>
                                <p:cTn id="13" presetID="1" presetClass="entr" presetSubtype="0" fill="hold" grpId="0" nodeType="withEffect">
                                  <p:stCondLst>
                                    <p:cond delay="300"/>
                                  </p:stCondLst>
                                  <p:childTnLst>
                                    <p:set>
                                      <p:cBhvr>
                                        <p:cTn id="14" dur="1" fill="hold">
                                          <p:stCondLst>
                                            <p:cond delay="0"/>
                                          </p:stCondLst>
                                        </p:cTn>
                                        <p:tgtEl>
                                          <p:spTgt spid="45060">
                                            <p:txEl>
                                              <p:pRg st="3" end="3"/>
                                            </p:txEl>
                                          </p:spTgt>
                                        </p:tgtEl>
                                        <p:attrNameLst>
                                          <p:attrName>style.visibility</p:attrName>
                                        </p:attrNameLst>
                                      </p:cBhvr>
                                      <p:to>
                                        <p:strVal val="visible"/>
                                      </p:to>
                                    </p:set>
                                  </p:childTnLst>
                                </p:cTn>
                              </p:par>
                              <p:par>
                                <p:cTn id="15" presetID="1" presetClass="entr" presetSubtype="0" fill="hold" grpId="0" nodeType="withEffect">
                                  <p:stCondLst>
                                    <p:cond delay="300"/>
                                  </p:stCondLst>
                                  <p:childTnLst>
                                    <p:set>
                                      <p:cBhvr>
                                        <p:cTn id="16" dur="1" fill="hold">
                                          <p:stCondLst>
                                            <p:cond delay="0"/>
                                          </p:stCondLst>
                                        </p:cTn>
                                        <p:tgtEl>
                                          <p:spTgt spid="45060">
                                            <p:txEl>
                                              <p:pRg st="4" end="4"/>
                                            </p:txEl>
                                          </p:spTgt>
                                        </p:tgtEl>
                                        <p:attrNameLst>
                                          <p:attrName>style.visibility</p:attrName>
                                        </p:attrNameLst>
                                      </p:cBhvr>
                                      <p:to>
                                        <p:strVal val="visible"/>
                                      </p:to>
                                    </p:set>
                                  </p:childTnLst>
                                </p:cTn>
                              </p:par>
                              <p:par>
                                <p:cTn id="17" presetID="1" presetClass="entr" presetSubtype="0" fill="hold" grpId="0" nodeType="withEffect">
                                  <p:stCondLst>
                                    <p:cond delay="300"/>
                                  </p:stCondLst>
                                  <p:childTnLst>
                                    <p:set>
                                      <p:cBhvr>
                                        <p:cTn id="18" dur="1" fill="hold">
                                          <p:stCondLst>
                                            <p:cond delay="0"/>
                                          </p:stCondLst>
                                        </p:cTn>
                                        <p:tgtEl>
                                          <p:spTgt spid="45060">
                                            <p:txEl>
                                              <p:pRg st="5" end="5"/>
                                            </p:txEl>
                                          </p:spTgt>
                                        </p:tgtEl>
                                        <p:attrNameLst>
                                          <p:attrName>style.visibility</p:attrName>
                                        </p:attrNameLst>
                                      </p:cBhvr>
                                      <p:to>
                                        <p:strVal val="visible"/>
                                      </p:to>
                                    </p:set>
                                  </p:childTnLst>
                                </p:cTn>
                              </p:par>
                              <p:par>
                                <p:cTn id="19" presetID="1" presetClass="entr" presetSubtype="0" fill="hold" grpId="0" nodeType="withEffect">
                                  <p:stCondLst>
                                    <p:cond delay="300"/>
                                  </p:stCondLst>
                                  <p:childTnLst>
                                    <p:set>
                                      <p:cBhvr>
                                        <p:cTn id="20" dur="1" fill="hold">
                                          <p:stCondLst>
                                            <p:cond delay="0"/>
                                          </p:stCondLst>
                                        </p:cTn>
                                        <p:tgtEl>
                                          <p:spTgt spid="45060">
                                            <p:txEl>
                                              <p:pRg st="6" end="6"/>
                                            </p:txEl>
                                          </p:spTgt>
                                        </p:tgtEl>
                                        <p:attrNameLst>
                                          <p:attrName>style.visibility</p:attrName>
                                        </p:attrNameLst>
                                      </p:cBhvr>
                                      <p:to>
                                        <p:strVal val="visible"/>
                                      </p:to>
                                    </p:set>
                                  </p:childTnLst>
                                </p:cTn>
                              </p:par>
                              <p:par>
                                <p:cTn id="21" presetID="1" presetClass="entr" presetSubtype="0" fill="hold" grpId="0" nodeType="withEffect">
                                  <p:stCondLst>
                                    <p:cond delay="300"/>
                                  </p:stCondLst>
                                  <p:childTnLst>
                                    <p:set>
                                      <p:cBhvr>
                                        <p:cTn id="22" dur="1" fill="hold">
                                          <p:stCondLst>
                                            <p:cond delay="0"/>
                                          </p:stCondLst>
                                        </p:cTn>
                                        <p:tgtEl>
                                          <p:spTgt spid="4506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Title 1"/>
          <p:cNvSpPr>
            <a:spLocks noGrp="1"/>
          </p:cNvSpPr>
          <p:nvPr>
            <p:ph type="title"/>
          </p:nvPr>
        </p:nvSpPr>
        <p:spPr>
          <a:xfrm>
            <a:off x="688223" y="685800"/>
            <a:ext cx="7772400" cy="914400"/>
          </a:xfrm>
        </p:spPr>
        <p:txBody>
          <a:bodyPr/>
          <a:lstStyle/>
          <a:p>
            <a:pPr eaLnBrk="1" hangingPunct="1"/>
            <a:r>
              <a:rPr lang="en-US" altLang="en-US" dirty="0"/>
              <a:t>Different States 529 Savings Plans</a:t>
            </a:r>
          </a:p>
        </p:txBody>
      </p:sp>
      <p:sp>
        <p:nvSpPr>
          <p:cNvPr id="47107" name="Content Placeholder 2"/>
          <p:cNvSpPr>
            <a:spLocks noGrp="1"/>
          </p:cNvSpPr>
          <p:nvPr>
            <p:ph idx="1"/>
          </p:nvPr>
        </p:nvSpPr>
        <p:spPr>
          <a:xfrm>
            <a:off x="914400" y="1600200"/>
            <a:ext cx="7239000" cy="4953000"/>
          </a:xfrm>
        </p:spPr>
        <p:txBody>
          <a:bodyPr/>
          <a:lstStyle/>
          <a:p>
            <a:pPr eaLnBrk="1" hangingPunct="1"/>
            <a:r>
              <a:rPr lang="en-US" altLang="en-US" dirty="0"/>
              <a:t>When determining which 529 Plan to use, start with a review of your state’s 529 plan (Utah’s Plan is at </a:t>
            </a:r>
            <a:r>
              <a:rPr lang="en-US" altLang="en-US" dirty="0">
                <a:solidFill>
                  <a:srgbClr val="262699"/>
                </a:solidFill>
                <a:hlinkClick r:id="rId2"/>
              </a:rPr>
              <a:t>www.my529.org</a:t>
            </a:r>
            <a:r>
              <a:rPr lang="en-US" altLang="en-US" dirty="0"/>
              <a:t>)</a:t>
            </a:r>
          </a:p>
          <a:p>
            <a:pPr lvl="1" eaLnBrk="1" hangingPunct="1"/>
            <a:r>
              <a:rPr lang="en-US" altLang="en-US" dirty="0"/>
              <a:t>Check the fees (at the Plan and Fund level)</a:t>
            </a:r>
          </a:p>
          <a:p>
            <a:pPr lvl="1" eaLnBrk="1" hangingPunct="1">
              <a:tabLst>
                <a:tab pos="914400" algn="l"/>
              </a:tabLst>
            </a:pPr>
            <a:r>
              <a:rPr lang="en-US" altLang="en-US" dirty="0"/>
              <a:t>Check for any tax benefits (Utah has a 5% tax credit against your Utah State tax in 2020 up to $2,040 Single and $4,080 for MFJ for $102 and $204 of free money)</a:t>
            </a:r>
          </a:p>
          <a:p>
            <a:pPr lvl="1" eaLnBrk="1" hangingPunct="1"/>
            <a:r>
              <a:rPr lang="en-US" altLang="en-US" dirty="0"/>
              <a:t>Check for investment assets and options, and the maximum amount you can invest per child</a:t>
            </a:r>
          </a:p>
          <a:p>
            <a:pPr eaLnBrk="1" hangingPunct="1"/>
            <a:r>
              <a:rPr lang="en-US" altLang="en-US" sz="2400" dirty="0"/>
              <a:t>Once you have reviewed your state’s plan, read about other state’s plans and select the best plan to meet your needs and goals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fontAlgn="t" hangingPunct="1"/>
            <a:r>
              <a:rPr lang="en-US" altLang="en-US" dirty="0">
                <a:cs typeface="Times New Roman" panose="02020603050405020304" pitchFamily="18" charset="0"/>
              </a:rPr>
              <a:t>5. Tax-efficient Investing</a:t>
            </a:r>
          </a:p>
        </p:txBody>
      </p:sp>
      <p:sp>
        <p:nvSpPr>
          <p:cNvPr id="51204" name="Rectangle 3"/>
          <p:cNvSpPr>
            <a:spLocks noGrp="1" noChangeArrowheads="1"/>
          </p:cNvSpPr>
          <p:nvPr>
            <p:ph idx="1"/>
          </p:nvPr>
        </p:nvSpPr>
        <p:spPr>
          <a:xfrm>
            <a:off x="931863" y="1611313"/>
            <a:ext cx="7288212" cy="5246687"/>
          </a:xfrm>
        </p:spPr>
        <p:txBody>
          <a:bodyPr/>
          <a:lstStyle/>
          <a:p>
            <a:pPr eaLnBrk="1" fontAlgn="t" hangingPunct="1">
              <a:buFontTx/>
              <a:buNone/>
            </a:pPr>
            <a:r>
              <a:rPr lang="en-US" altLang="en-US" dirty="0">
                <a:cs typeface="Times New Roman" panose="02020603050405020304" pitchFamily="18" charset="0"/>
              </a:rPr>
              <a:t>Four ways to invest tax-efficiently:</a:t>
            </a:r>
          </a:p>
          <a:p>
            <a:pPr lvl="1" eaLnBrk="1" fontAlgn="t" hangingPunct="1">
              <a:buFontTx/>
              <a:buNone/>
            </a:pPr>
            <a:r>
              <a:rPr lang="en-US" altLang="en-US" dirty="0">
                <a:cs typeface="Times New Roman" panose="02020603050405020304" pitchFamily="18" charset="0"/>
              </a:rPr>
              <a:t>1.  </a:t>
            </a:r>
            <a:r>
              <a:rPr lang="en-US" altLang="en-US" u="sng" dirty="0">
                <a:cs typeface="Times New Roman" panose="02020603050405020304" pitchFamily="18" charset="0"/>
              </a:rPr>
              <a:t>Know your tax rates</a:t>
            </a:r>
            <a:r>
              <a:rPr lang="en-US" altLang="en-US" dirty="0">
                <a:cs typeface="Times New Roman" panose="02020603050405020304" pitchFamily="18" charset="0"/>
              </a:rPr>
              <a:t>.  Calculate the after-tax return on each of your investments</a:t>
            </a:r>
          </a:p>
          <a:p>
            <a:pPr lvl="1" eaLnBrk="1" fontAlgn="t" hangingPunct="1">
              <a:buFontTx/>
              <a:buNone/>
            </a:pPr>
            <a:r>
              <a:rPr lang="en-US" altLang="en-US" dirty="0">
                <a:cs typeface="Times New Roman" panose="02020603050405020304" pitchFamily="18" charset="0"/>
              </a:rPr>
              <a:t>2.  </a:t>
            </a:r>
            <a:r>
              <a:rPr lang="en-US" altLang="en-US" u="sng" dirty="0">
                <a:cs typeface="Times New Roman" panose="02020603050405020304" pitchFamily="18" charset="0"/>
              </a:rPr>
              <a:t>Invest long-term</a:t>
            </a:r>
            <a:r>
              <a:rPr lang="en-US" altLang="en-US" dirty="0">
                <a:cs typeface="Times New Roman" panose="02020603050405020304" pitchFamily="18" charset="0"/>
              </a:rPr>
              <a:t>.  Replace interest/short-term distributions with long-term capital gains/LTCG distributions</a:t>
            </a:r>
          </a:p>
          <a:p>
            <a:pPr lvl="1" eaLnBrk="1" fontAlgn="t" hangingPunct="1">
              <a:buFontTx/>
              <a:buNone/>
            </a:pPr>
            <a:r>
              <a:rPr lang="en-US" altLang="en-US" dirty="0">
                <a:cs typeface="Times New Roman" panose="02020603050405020304" pitchFamily="18" charset="0"/>
              </a:rPr>
              <a:t>3.  </a:t>
            </a:r>
            <a:r>
              <a:rPr lang="en-US" altLang="en-US" u="sng" dirty="0">
                <a:cs typeface="Times New Roman" panose="02020603050405020304" pitchFamily="18" charset="0"/>
              </a:rPr>
              <a:t>Invest wisely</a:t>
            </a:r>
            <a:r>
              <a:rPr lang="en-US" altLang="en-US" dirty="0">
                <a:cs typeface="Times New Roman" panose="02020603050405020304" pitchFamily="18" charset="0"/>
              </a:rPr>
              <a:t>.  Replace interest/short-term distributions with qualified stock dividends/stock distributions (consistent with your risk tolerance)</a:t>
            </a:r>
          </a:p>
          <a:p>
            <a:pPr lvl="1" eaLnBrk="1" fontAlgn="t" hangingPunct="1">
              <a:buFontTx/>
              <a:buNone/>
            </a:pPr>
            <a:r>
              <a:rPr lang="en-US" altLang="en-US" dirty="0">
                <a:cs typeface="Times New Roman" panose="02020603050405020304" pitchFamily="18" charset="0"/>
              </a:rPr>
              <a:t>4.  </a:t>
            </a:r>
            <a:r>
              <a:rPr lang="en-US" altLang="en-US" u="sng" dirty="0">
                <a:cs typeface="Times New Roman" panose="02020603050405020304" pitchFamily="18" charset="0"/>
              </a:rPr>
              <a:t>Receive tax-exempt income</a:t>
            </a:r>
            <a:r>
              <a:rPr lang="en-US" altLang="en-US" dirty="0">
                <a:cs typeface="Times New Roman" panose="02020603050405020304" pitchFamily="18" charset="0"/>
              </a:rPr>
              <a:t>.  Purchase muni/Treasury securities when rates are more attractive than other securities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3200" dirty="0"/>
              <a:t>A. Understand How Education Relates to Financial Goals and the Principles</a:t>
            </a:r>
          </a:p>
        </p:txBody>
      </p:sp>
      <p:sp>
        <p:nvSpPr>
          <p:cNvPr id="6" name="Content Placeholder 5"/>
          <p:cNvSpPr>
            <a:spLocks noGrp="1"/>
          </p:cNvSpPr>
          <p:nvPr>
            <p:ph idx="1"/>
          </p:nvPr>
        </p:nvSpPr>
        <p:spPr>
          <a:xfrm>
            <a:off x="928688" y="1608138"/>
            <a:ext cx="7453312" cy="4419600"/>
          </a:xfrm>
        </p:spPr>
        <p:txBody>
          <a:bodyPr/>
          <a:lstStyle/>
          <a:p>
            <a:pPr marL="0" indent="0">
              <a:buFontTx/>
              <a:buNone/>
            </a:pPr>
            <a:r>
              <a:rPr lang="en-US" altLang="en-US" sz="2000"/>
              <a:t>		                        Median </a:t>
            </a:r>
          </a:p>
          <a:p>
            <a:pPr marL="0" indent="0">
              <a:buFontTx/>
              <a:buNone/>
            </a:pPr>
            <a:r>
              <a:rPr lang="en-US" altLang="en-US" sz="2000" u="sng"/>
              <a:t>Level of Education       	Annual Earnings*    Lifetime Earnings </a:t>
            </a:r>
          </a:p>
          <a:p>
            <a:pPr marL="0" indent="0">
              <a:buFontTx/>
              <a:buNone/>
            </a:pPr>
            <a:r>
              <a:rPr lang="en-US" altLang="en-US" sz="2000"/>
              <a:t>Not a HS graduate		$24,325 		  $973,000 </a:t>
            </a:r>
          </a:p>
          <a:p>
            <a:pPr marL="0" indent="0">
              <a:buFontTx/>
              <a:buNone/>
            </a:pPr>
            <a:r>
              <a:rPr lang="en-US" altLang="en-US" sz="2000"/>
              <a:t>High school Diploma	 	  32,600 		 1,304,000 </a:t>
            </a:r>
          </a:p>
          <a:p>
            <a:pPr marL="0" indent="0">
              <a:buFontTx/>
              <a:buNone/>
            </a:pPr>
            <a:r>
              <a:rPr lang="en-US" altLang="en-US" sz="2000"/>
              <a:t>Some College, no degree	  	  38,675 	 	 1,547,000 </a:t>
            </a:r>
          </a:p>
          <a:p>
            <a:pPr marL="0" indent="0">
              <a:buFontTx/>
              <a:buNone/>
            </a:pPr>
            <a:r>
              <a:rPr lang="en-US" altLang="en-US" sz="2000"/>
              <a:t>Associate's Degree	 	  43,175 	 	 1,727,000 </a:t>
            </a:r>
          </a:p>
          <a:p>
            <a:pPr marL="0" indent="0">
              <a:buFontTx/>
              <a:buNone/>
            </a:pPr>
            <a:r>
              <a:rPr lang="en-US" altLang="en-US" sz="2000"/>
              <a:t>Bachelor’s Degree	 	  56,700 	 	 2,268,000 </a:t>
            </a:r>
          </a:p>
          <a:p>
            <a:pPr marL="0" indent="0">
              <a:buFontTx/>
              <a:buNone/>
            </a:pPr>
            <a:r>
              <a:rPr lang="en-US" altLang="en-US" sz="2000"/>
              <a:t>Master’s Degree	 	  	  66,775 	 	 2,671,000 </a:t>
            </a:r>
          </a:p>
          <a:p>
            <a:pPr marL="0" indent="0">
              <a:buFontTx/>
              <a:buNone/>
            </a:pPr>
            <a:r>
              <a:rPr lang="en-US" altLang="en-US" sz="2000"/>
              <a:t>Doctoral Degree	 	  	  81,300 	 	 3,252,000 </a:t>
            </a:r>
          </a:p>
          <a:p>
            <a:pPr marL="0" indent="0">
              <a:buFontTx/>
              <a:buNone/>
            </a:pPr>
            <a:r>
              <a:rPr lang="en-US" altLang="en-US" sz="2000"/>
              <a:t>Professional Degree	 	  91,200 		 3,648,000 </a:t>
            </a:r>
          </a:p>
          <a:p>
            <a:pPr marL="0" indent="0">
              <a:buFontTx/>
              <a:buNone/>
            </a:pPr>
            <a:r>
              <a:rPr lang="en-US" altLang="en-US" sz="2000"/>
              <a:t>*Annual earnings is lifetime earnings divided by 40 years.</a:t>
            </a:r>
          </a:p>
          <a:p>
            <a:pPr marL="0" indent="0">
              <a:spcBef>
                <a:spcPct val="0"/>
              </a:spcBef>
              <a:buFontTx/>
              <a:buNone/>
            </a:pPr>
            <a:r>
              <a:rPr lang="en-US" altLang="en-US" sz="2000"/>
              <a:t>Source: Anthony P. Carnevale, Stephen J. Rose, and Ban Cheah, “The College Payoff: Education, Occupations, Lifetime Earnings,” Georgetown University Center for Education and the Workforce, 2012.</a:t>
            </a:r>
            <a:r>
              <a:rPr lang="en-US" altLang="en-US"/>
              <a:t>		</a:t>
            </a:r>
          </a:p>
          <a:p>
            <a:pPr marL="0" indent="0"/>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85800" y="685800"/>
            <a:ext cx="7772400" cy="914400"/>
          </a:xfrm>
        </p:spPr>
        <p:txBody>
          <a:bodyPr/>
          <a:lstStyle/>
          <a:p>
            <a:pPr eaLnBrk="1" fontAlgn="t" hangingPunct="1"/>
            <a:r>
              <a:rPr lang="en-US" altLang="en-US" dirty="0">
                <a:cs typeface="Times New Roman" panose="02020603050405020304" pitchFamily="18" charset="0"/>
              </a:rPr>
              <a:t>6. Custodial Accounts: UGMA/UTMA (not recommended)</a:t>
            </a:r>
          </a:p>
        </p:txBody>
      </p:sp>
      <p:sp>
        <p:nvSpPr>
          <p:cNvPr id="53252" name="Rectangle 3"/>
          <p:cNvSpPr>
            <a:spLocks noGrp="1" noChangeArrowheads="1"/>
          </p:cNvSpPr>
          <p:nvPr>
            <p:ph idx="1"/>
          </p:nvPr>
        </p:nvSpPr>
        <p:spPr>
          <a:xfrm>
            <a:off x="914400" y="1611313"/>
            <a:ext cx="7288213" cy="5246687"/>
          </a:xfrm>
        </p:spPr>
        <p:txBody>
          <a:bodyPr/>
          <a:lstStyle/>
          <a:p>
            <a:pPr eaLnBrk="1" fontAlgn="t" hangingPunct="1"/>
            <a:r>
              <a:rPr lang="en-US" altLang="en-US">
                <a:cs typeface="Times New Roman" panose="02020603050405020304" pitchFamily="18" charset="0"/>
              </a:rPr>
              <a:t>Advantages:</a:t>
            </a:r>
          </a:p>
          <a:p>
            <a:pPr lvl="1" eaLnBrk="1" fontAlgn="t" hangingPunct="1"/>
            <a:r>
              <a:rPr lang="en-US" altLang="en-US">
                <a:cs typeface="Times New Roman" panose="02020603050405020304" pitchFamily="18" charset="0"/>
              </a:rPr>
              <a:t>Can be invested in all types of financial assets, stocks, bonds, mutual funds, etc.  UTMA has fewer restrictions and may include real estate</a:t>
            </a:r>
          </a:p>
          <a:p>
            <a:pPr lvl="1" eaLnBrk="1" fontAlgn="t" hangingPunct="1"/>
            <a:r>
              <a:rPr lang="en-US" altLang="en-US">
                <a:cs typeface="Times New Roman" panose="02020603050405020304" pitchFamily="18" charset="0"/>
              </a:rPr>
              <a:t>Can be used for any educational or other expenses, including missions</a:t>
            </a:r>
          </a:p>
          <a:p>
            <a:pPr eaLnBrk="1" fontAlgn="t" hangingPunct="1"/>
            <a:r>
              <a:rPr lang="en-US" altLang="en-US">
                <a:cs typeface="Times New Roman" panose="02020603050405020304" pitchFamily="18" charset="0"/>
              </a:rPr>
              <a:t>Disadvantages:</a:t>
            </a:r>
          </a:p>
          <a:p>
            <a:pPr lvl="1" eaLnBrk="1" fontAlgn="t" hangingPunct="1"/>
            <a:r>
              <a:rPr lang="en-US" altLang="en-US">
                <a:cs typeface="Times New Roman" panose="02020603050405020304" pitchFamily="18" charset="0"/>
              </a:rPr>
              <a:t>No tax advantages. Currently taxed at parent’s rate until child is 18 years old</a:t>
            </a:r>
          </a:p>
          <a:p>
            <a:pPr lvl="1" eaLnBrk="1" fontAlgn="t" hangingPunct="1"/>
            <a:r>
              <a:rPr lang="en-US" altLang="en-US">
                <a:cs typeface="Times New Roman" panose="02020603050405020304" pitchFamily="18" charset="0"/>
              </a:rPr>
              <a:t>Is considered the child’s money as soon as the child is of age—it cannot be taken back by the issuer</a:t>
            </a:r>
          </a:p>
          <a:p>
            <a:pPr lvl="1" eaLnBrk="1" fontAlgn="t" hangingPunct="1"/>
            <a:r>
              <a:rPr lang="en-US" altLang="en-US">
                <a:cs typeface="Times New Roman" panose="02020603050405020304" pitchFamily="18" charset="0"/>
              </a:rPr>
              <a:t>I prefer a tax-efficiently invested account</a:t>
            </a:r>
          </a:p>
          <a:p>
            <a:pPr lvl="1" eaLnBrk="1" fontAlgn="t" hangingPunct="1"/>
            <a:endParaRPr lang="en-US" altLang="en-US">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25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25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25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609600" y="700088"/>
            <a:ext cx="7772400" cy="900112"/>
          </a:xfrm>
        </p:spPr>
        <p:txBody>
          <a:bodyPr/>
          <a:lstStyle/>
          <a:p>
            <a:pPr eaLnBrk="1" hangingPunct="1"/>
            <a:r>
              <a:rPr lang="en-US" altLang="en-US" dirty="0"/>
              <a:t>How to Save for Children’s Missions</a:t>
            </a:r>
          </a:p>
        </p:txBody>
      </p:sp>
      <p:sp>
        <p:nvSpPr>
          <p:cNvPr id="54276" name="Rectangle 3"/>
          <p:cNvSpPr>
            <a:spLocks noGrp="1" noChangeArrowheads="1"/>
          </p:cNvSpPr>
          <p:nvPr>
            <p:ph idx="1"/>
          </p:nvPr>
        </p:nvSpPr>
        <p:spPr>
          <a:xfrm>
            <a:off x="914400" y="1600200"/>
            <a:ext cx="7239000" cy="4114800"/>
          </a:xfrm>
        </p:spPr>
        <p:txBody>
          <a:bodyPr/>
          <a:lstStyle/>
          <a:p>
            <a:pPr eaLnBrk="1" hangingPunct="1"/>
            <a:r>
              <a:rPr lang="en-US" altLang="en-US"/>
              <a:t>There are fewer ways to save for children’s missions</a:t>
            </a:r>
          </a:p>
          <a:p>
            <a:pPr lvl="1" eaLnBrk="1" hangingPunct="1"/>
            <a:r>
              <a:rPr lang="en-US" altLang="en-US"/>
              <a:t>1.  Tax-efficiently Invested Assets (with account names to remind you of their purpose)</a:t>
            </a:r>
          </a:p>
          <a:p>
            <a:pPr lvl="1" eaLnBrk="1" hangingPunct="1"/>
            <a:r>
              <a:rPr lang="en-US" altLang="en-US"/>
              <a:t>2. Custodial accounts: UGMA/UTMA (Not Recommended)</a:t>
            </a:r>
          </a:p>
          <a:p>
            <a:pPr lvl="1" eaLnBrk="1" hangingPunct="1"/>
            <a:endParaRPr lang="en-US" altLang="en-US"/>
          </a:p>
          <a:p>
            <a:pPr lvl="1" eaLnBrk="1" fontAlgn="t" hangingPunct="1">
              <a:lnSpc>
                <a:spcPct val="90000"/>
              </a:lnSpc>
            </a:pPr>
            <a:endParaRPr lang="en-US" altLang="en-US">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27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fontAlgn="t" hangingPunct="1"/>
            <a:r>
              <a:rPr lang="en-US" altLang="en-US" dirty="0">
                <a:cs typeface="Times New Roman" panose="02020603050405020304" pitchFamily="18" charset="0"/>
              </a:rPr>
              <a:t>1. Tax-efficient Investing</a:t>
            </a:r>
          </a:p>
        </p:txBody>
      </p:sp>
      <p:sp>
        <p:nvSpPr>
          <p:cNvPr id="55300" name="Rectangle 3"/>
          <p:cNvSpPr>
            <a:spLocks noGrp="1" noChangeArrowheads="1"/>
          </p:cNvSpPr>
          <p:nvPr>
            <p:ph idx="1"/>
          </p:nvPr>
        </p:nvSpPr>
        <p:spPr>
          <a:xfrm>
            <a:off x="914400" y="1611313"/>
            <a:ext cx="7288213" cy="5246687"/>
          </a:xfrm>
        </p:spPr>
        <p:txBody>
          <a:bodyPr/>
          <a:lstStyle/>
          <a:p>
            <a:pPr eaLnBrk="1" fontAlgn="t" hangingPunct="1">
              <a:buFontTx/>
              <a:buNone/>
            </a:pPr>
            <a:r>
              <a:rPr lang="en-US" altLang="en-US">
                <a:cs typeface="Times New Roman" panose="02020603050405020304" pitchFamily="18" charset="0"/>
              </a:rPr>
              <a:t>Four ways to invest tax-efficiently:</a:t>
            </a:r>
          </a:p>
          <a:p>
            <a:pPr lvl="1" eaLnBrk="1" fontAlgn="t" hangingPunct="1">
              <a:buFontTx/>
              <a:buNone/>
            </a:pPr>
            <a:r>
              <a:rPr lang="en-US" altLang="en-US">
                <a:cs typeface="Times New Roman" panose="02020603050405020304" pitchFamily="18" charset="0"/>
              </a:rPr>
              <a:t>1.  </a:t>
            </a:r>
            <a:r>
              <a:rPr lang="en-US" altLang="en-US" u="sng">
                <a:cs typeface="Times New Roman" panose="02020603050405020304" pitchFamily="18" charset="0"/>
              </a:rPr>
              <a:t>Know your tax rates</a:t>
            </a:r>
            <a:r>
              <a:rPr lang="en-US" altLang="en-US">
                <a:cs typeface="Times New Roman" panose="02020603050405020304" pitchFamily="18" charset="0"/>
              </a:rPr>
              <a:t>.  Calculate the after-tax return on each of your investments</a:t>
            </a:r>
          </a:p>
          <a:p>
            <a:pPr lvl="1" eaLnBrk="1" fontAlgn="t" hangingPunct="1">
              <a:buFontTx/>
              <a:buNone/>
            </a:pPr>
            <a:r>
              <a:rPr lang="en-US" altLang="en-US">
                <a:cs typeface="Times New Roman" panose="02020603050405020304" pitchFamily="18" charset="0"/>
              </a:rPr>
              <a:t>2.  </a:t>
            </a:r>
            <a:r>
              <a:rPr lang="en-US" altLang="en-US" u="sng">
                <a:cs typeface="Times New Roman" panose="02020603050405020304" pitchFamily="18" charset="0"/>
              </a:rPr>
              <a:t>Invest long-term</a:t>
            </a:r>
            <a:r>
              <a:rPr lang="en-US" altLang="en-US">
                <a:cs typeface="Times New Roman" panose="02020603050405020304" pitchFamily="18" charset="0"/>
              </a:rPr>
              <a:t>.  Replace interest/short-term distributions with long-term capital gains/LTCG distributions</a:t>
            </a:r>
          </a:p>
          <a:p>
            <a:pPr lvl="1" eaLnBrk="1" fontAlgn="t" hangingPunct="1">
              <a:buFontTx/>
              <a:buNone/>
            </a:pPr>
            <a:r>
              <a:rPr lang="en-US" altLang="en-US">
                <a:cs typeface="Times New Roman" panose="02020603050405020304" pitchFamily="18" charset="0"/>
              </a:rPr>
              <a:t>3.  </a:t>
            </a:r>
            <a:r>
              <a:rPr lang="en-US" altLang="en-US" u="sng">
                <a:cs typeface="Times New Roman" panose="02020603050405020304" pitchFamily="18" charset="0"/>
              </a:rPr>
              <a:t>Invest wisely</a:t>
            </a:r>
            <a:r>
              <a:rPr lang="en-US" altLang="en-US">
                <a:cs typeface="Times New Roman" panose="02020603050405020304" pitchFamily="18" charset="0"/>
              </a:rPr>
              <a:t>.  Replace interest/short-term distributions with qualified stock dividends/stock distributions (consistent with your risk tolerance)</a:t>
            </a:r>
          </a:p>
          <a:p>
            <a:pPr lvl="1" eaLnBrk="1" fontAlgn="t" hangingPunct="1">
              <a:buFontTx/>
              <a:buNone/>
            </a:pPr>
            <a:r>
              <a:rPr lang="en-US" altLang="en-US">
                <a:cs typeface="Times New Roman" panose="02020603050405020304" pitchFamily="18" charset="0"/>
              </a:rPr>
              <a:t>4.  </a:t>
            </a:r>
            <a:r>
              <a:rPr lang="en-US" altLang="en-US" u="sng">
                <a:cs typeface="Times New Roman" panose="02020603050405020304" pitchFamily="18" charset="0"/>
              </a:rPr>
              <a:t>Receive tax-exempt income</a:t>
            </a:r>
            <a:r>
              <a:rPr lang="en-US" altLang="en-US">
                <a:cs typeface="Times New Roman" panose="02020603050405020304" pitchFamily="18" charset="0"/>
              </a:rPr>
              <a:t>.  Purchase muni/Treasury securities when rates are more attractive than other securities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0">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530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30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3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85800" y="685800"/>
            <a:ext cx="7772400" cy="914400"/>
          </a:xfrm>
        </p:spPr>
        <p:txBody>
          <a:bodyPr/>
          <a:lstStyle/>
          <a:p>
            <a:pPr eaLnBrk="1" fontAlgn="t" hangingPunct="1"/>
            <a:r>
              <a:rPr lang="en-US" altLang="en-US" dirty="0">
                <a:cs typeface="Times New Roman" panose="02020603050405020304" pitchFamily="18" charset="0"/>
              </a:rPr>
              <a:t>2. Custodial Accounts: UGMA/UTMA (not recommended)</a:t>
            </a:r>
          </a:p>
        </p:txBody>
      </p:sp>
      <p:sp>
        <p:nvSpPr>
          <p:cNvPr id="57348" name="Rectangle 3"/>
          <p:cNvSpPr>
            <a:spLocks noGrp="1" noChangeArrowheads="1"/>
          </p:cNvSpPr>
          <p:nvPr>
            <p:ph idx="1"/>
          </p:nvPr>
        </p:nvSpPr>
        <p:spPr>
          <a:xfrm>
            <a:off x="914400" y="1611313"/>
            <a:ext cx="7288213" cy="5246687"/>
          </a:xfrm>
        </p:spPr>
        <p:txBody>
          <a:bodyPr/>
          <a:lstStyle/>
          <a:p>
            <a:pPr eaLnBrk="1" fontAlgn="t" hangingPunct="1"/>
            <a:r>
              <a:rPr lang="en-US" altLang="en-US" dirty="0">
                <a:cs typeface="Times New Roman" panose="02020603050405020304" pitchFamily="18" charset="0"/>
              </a:rPr>
              <a:t>Advantages:</a:t>
            </a:r>
          </a:p>
          <a:p>
            <a:pPr lvl="1" eaLnBrk="1" fontAlgn="t" hangingPunct="1"/>
            <a:r>
              <a:rPr lang="en-US" altLang="en-US" dirty="0">
                <a:cs typeface="Times New Roman" panose="02020603050405020304" pitchFamily="18" charset="0"/>
              </a:rPr>
              <a:t>Can be invested in all types of financial assets, stocks, bonds, mutual funds, etc.  UTMA has fewer restrictions and may include real estate</a:t>
            </a:r>
          </a:p>
          <a:p>
            <a:pPr lvl="1" eaLnBrk="1" fontAlgn="t" hangingPunct="1"/>
            <a:r>
              <a:rPr lang="en-US" altLang="en-US" dirty="0">
                <a:cs typeface="Times New Roman" panose="02020603050405020304" pitchFamily="18" charset="0"/>
              </a:rPr>
              <a:t>Can be used for any educational, mission, or other expense</a:t>
            </a:r>
          </a:p>
          <a:p>
            <a:pPr eaLnBrk="1" fontAlgn="t" hangingPunct="1"/>
            <a:r>
              <a:rPr lang="en-US" altLang="en-US" dirty="0">
                <a:cs typeface="Times New Roman" panose="02020603050405020304" pitchFamily="18" charset="0"/>
              </a:rPr>
              <a:t>Disadvantages:</a:t>
            </a:r>
          </a:p>
          <a:p>
            <a:pPr lvl="1" eaLnBrk="1" fontAlgn="t" hangingPunct="1"/>
            <a:r>
              <a:rPr lang="en-US" altLang="en-US" dirty="0">
                <a:cs typeface="Times New Roman" panose="02020603050405020304" pitchFamily="18" charset="0"/>
              </a:rPr>
              <a:t>No tax advantages. Currently taxed at parents rate until child is 18 years old</a:t>
            </a:r>
          </a:p>
          <a:p>
            <a:pPr lvl="1" eaLnBrk="1" fontAlgn="t" hangingPunct="1"/>
            <a:r>
              <a:rPr lang="en-US" altLang="en-US" dirty="0">
                <a:cs typeface="Times New Roman" panose="02020603050405020304" pitchFamily="18" charset="0"/>
              </a:rPr>
              <a:t>Is considered the child’s money as soon as the child is of age (age 21 in Utah)—it cannot be taken back</a:t>
            </a:r>
          </a:p>
          <a:p>
            <a:pPr lvl="1" eaLnBrk="1" fontAlgn="t" hangingPunct="1"/>
            <a:r>
              <a:rPr lang="en-US" altLang="en-US" dirty="0">
                <a:cs typeface="Times New Roman" panose="02020603050405020304" pitchFamily="18" charset="0"/>
              </a:rPr>
              <a:t>I prefer a tax-efficiently invested account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34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4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57200" y="655558"/>
            <a:ext cx="8229600" cy="944722"/>
          </a:xfrm>
        </p:spPr>
        <p:txBody>
          <a:bodyPr/>
          <a:lstStyle/>
          <a:p>
            <a:pPr eaLnBrk="1" hangingPunct="1"/>
            <a:r>
              <a:rPr lang="en-US" altLang="en-US" sz="3200" dirty="0">
                <a:cs typeface="Times New Roman" panose="02020603050405020304" pitchFamily="18" charset="0"/>
              </a:rPr>
              <a:t>How to Reduce the Cost of Education </a:t>
            </a:r>
            <a:br>
              <a:rPr lang="en-US" altLang="en-US" sz="3200" dirty="0">
                <a:cs typeface="Times New Roman" panose="02020603050405020304" pitchFamily="18" charset="0"/>
              </a:rPr>
            </a:br>
            <a:r>
              <a:rPr lang="en-US" altLang="en-US" sz="3200" dirty="0">
                <a:cs typeface="Times New Roman" panose="02020603050405020304" pitchFamily="18" charset="0"/>
              </a:rPr>
              <a:t>and Sign up for Aid</a:t>
            </a:r>
          </a:p>
        </p:txBody>
      </p:sp>
      <p:sp>
        <p:nvSpPr>
          <p:cNvPr id="59396" name="Rectangle 3"/>
          <p:cNvSpPr>
            <a:spLocks noGrp="1" noChangeArrowheads="1"/>
          </p:cNvSpPr>
          <p:nvPr>
            <p:ph idx="1"/>
          </p:nvPr>
        </p:nvSpPr>
        <p:spPr>
          <a:xfrm>
            <a:off x="914400" y="1600200"/>
            <a:ext cx="7318375" cy="4191000"/>
          </a:xfrm>
        </p:spPr>
        <p:txBody>
          <a:bodyPr/>
          <a:lstStyle/>
          <a:p>
            <a:pPr marL="0" indent="0" eaLnBrk="1" hangingPunct="1">
              <a:buFontTx/>
              <a:buNone/>
            </a:pPr>
            <a:r>
              <a:rPr lang="en-US" altLang="en-US" sz="2400" dirty="0"/>
              <a:t>1.  Encourage parents to begin planning early.</a:t>
            </a:r>
          </a:p>
          <a:p>
            <a:pPr lvl="1" eaLnBrk="1" hangingPunct="1"/>
            <a:r>
              <a:rPr lang="en-US" altLang="en-US" dirty="0"/>
              <a:t>When they are born is not too soon</a:t>
            </a:r>
          </a:p>
          <a:p>
            <a:pPr marL="0" indent="0" eaLnBrk="1" hangingPunct="1">
              <a:buFontTx/>
              <a:buNone/>
            </a:pPr>
            <a:r>
              <a:rPr lang="en-US" altLang="en-US" sz="2400" dirty="0"/>
              <a:t>2. Fill out the FAFSA (Free Application For Federal Student Aid) on the net at </a:t>
            </a:r>
            <a:r>
              <a:rPr lang="en-US" altLang="en-US" sz="2400" dirty="0">
                <a:hlinkClick r:id="rId3"/>
              </a:rPr>
              <a:t>www.FAFSA.ed.gov</a:t>
            </a:r>
            <a:r>
              <a:rPr lang="en-US" altLang="en-US" sz="2400" dirty="0"/>
              <a:t> (easy to create/use an ‘FSA ID’ username and password).</a:t>
            </a:r>
          </a:p>
          <a:p>
            <a:pPr lvl="1" eaLnBrk="1" hangingPunct="1"/>
            <a:r>
              <a:rPr lang="en-US" altLang="en-US" dirty="0"/>
              <a:t>Follow the instructions and do it early (usually after your tax forms are completed)</a:t>
            </a:r>
          </a:p>
          <a:p>
            <a:pPr marL="514350" indent="-514350" eaLnBrk="1" hangingPunct="1">
              <a:lnSpc>
                <a:spcPct val="90000"/>
              </a:lnSpc>
              <a:buFontTx/>
              <a:buAutoNum type="arabicPeriod" startAt="3"/>
            </a:pPr>
            <a:r>
              <a:rPr lang="en-US" altLang="en-US" sz="2400" dirty="0"/>
              <a:t>Talk with your personal </a:t>
            </a:r>
            <a:r>
              <a:rPr lang="en-US" altLang="en-US" sz="2400" dirty="0" err="1"/>
              <a:t>OneStop</a:t>
            </a:r>
            <a:r>
              <a:rPr lang="en-US" altLang="en-US" sz="2400" dirty="0"/>
              <a:t> counselor at </a:t>
            </a:r>
          </a:p>
          <a:p>
            <a:pPr marL="514350" indent="-514350" eaLnBrk="1" hangingPunct="1">
              <a:lnSpc>
                <a:spcPct val="90000"/>
              </a:lnSpc>
              <a:buFontTx/>
              <a:buNone/>
            </a:pPr>
            <a:r>
              <a:rPr lang="en-US" altLang="en-US" sz="2400" dirty="0"/>
              <a:t>      BYU (D-148 ASB)  </a:t>
            </a:r>
          </a:p>
          <a:p>
            <a:pPr lvl="1" eaLnBrk="1" hangingPunct="1">
              <a:lnSpc>
                <a:spcPct val="90000"/>
              </a:lnSpc>
            </a:pPr>
            <a:r>
              <a:rPr lang="en-US" altLang="en-US" dirty="0"/>
              <a:t>Call their direct line for an appointment at 801-422-7075. They will guide you in the process and help you in determining your eligibility for aid</a:t>
            </a:r>
          </a:p>
          <a:p>
            <a:pPr lvl="1" eaLnBrk="1" hangingPunct="1"/>
            <a:endParaRPr lang="en-US" alt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3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3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39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939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939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altLang="en-US" dirty="0"/>
              <a:t>Signing Up for Aid </a:t>
            </a:r>
            <a:r>
              <a:rPr lang="en-US" altLang="en-US" sz="2400" dirty="0"/>
              <a:t>(continued)</a:t>
            </a:r>
          </a:p>
        </p:txBody>
      </p:sp>
      <p:sp>
        <p:nvSpPr>
          <p:cNvPr id="60420" name="Rectangle 3"/>
          <p:cNvSpPr>
            <a:spLocks noGrp="1" noChangeArrowheads="1"/>
          </p:cNvSpPr>
          <p:nvPr>
            <p:ph idx="1"/>
          </p:nvPr>
        </p:nvSpPr>
        <p:spPr>
          <a:xfrm>
            <a:off x="914400" y="1600200"/>
            <a:ext cx="7620000" cy="3667125"/>
          </a:xfrm>
        </p:spPr>
        <p:txBody>
          <a:bodyPr/>
          <a:lstStyle/>
          <a:p>
            <a:pPr marL="514350" indent="-514350" eaLnBrk="1" hangingPunct="1">
              <a:lnSpc>
                <a:spcPct val="90000"/>
              </a:lnSpc>
              <a:buFontTx/>
              <a:buNone/>
            </a:pPr>
            <a:r>
              <a:rPr lang="en-US" altLang="en-US" sz="2400" dirty="0"/>
              <a:t>4.  Look for other available aid on the web.</a:t>
            </a:r>
          </a:p>
          <a:p>
            <a:pPr lvl="1" eaLnBrk="1" hangingPunct="1">
              <a:lnSpc>
                <a:spcPct val="90000"/>
              </a:lnSpc>
            </a:pPr>
            <a:r>
              <a:rPr lang="en-US" altLang="en-US" dirty="0"/>
              <a:t>View the following sources and utilize them:</a:t>
            </a:r>
          </a:p>
          <a:p>
            <a:pPr eaLnBrk="1" hangingPunct="1"/>
            <a:r>
              <a:rPr lang="en-US" altLang="en-US" sz="2400" dirty="0">
                <a:cs typeface="Times New Roman" panose="02020603050405020304" pitchFamily="18" charset="0"/>
              </a:rPr>
              <a:t>Helpful Websites include:</a:t>
            </a:r>
          </a:p>
          <a:p>
            <a:pPr lvl="1" eaLnBrk="1" hangingPunct="1"/>
            <a:r>
              <a:rPr lang="en-US" altLang="en-US" dirty="0">
                <a:solidFill>
                  <a:srgbClr val="0070C0"/>
                </a:solidFill>
                <a:cs typeface="Times New Roman" panose="02020603050405020304" pitchFamily="18" charset="0"/>
                <a:hlinkClick r:id="rId3"/>
              </a:rPr>
              <a:t>Onestop.byu.edu</a:t>
            </a:r>
            <a:r>
              <a:rPr lang="en-US" altLang="en-US" dirty="0">
                <a:solidFill>
                  <a:srgbClr val="0070C0"/>
                </a:solidFill>
                <a:cs typeface="Times New Roman" panose="02020603050405020304" pitchFamily="18" charset="0"/>
              </a:rPr>
              <a:t>,  </a:t>
            </a:r>
            <a:r>
              <a:rPr lang="en-US" altLang="en-US" dirty="0">
                <a:solidFill>
                  <a:srgbClr val="0070C0"/>
                </a:solidFill>
                <a:cs typeface="Times New Roman" panose="02020603050405020304" pitchFamily="18" charset="0"/>
                <a:hlinkClick r:id="rId4"/>
              </a:rPr>
              <a:t>FinancialAid.byu.edu</a:t>
            </a:r>
            <a:r>
              <a:rPr lang="en-US" altLang="en-US" dirty="0">
                <a:solidFill>
                  <a:srgbClr val="0070C0"/>
                </a:solidFill>
                <a:cs typeface="Times New Roman" panose="02020603050405020304" pitchFamily="18" charset="0"/>
              </a:rPr>
              <a:t>, </a:t>
            </a:r>
            <a:r>
              <a:rPr lang="en-US" altLang="en-US" dirty="0">
                <a:solidFill>
                  <a:srgbClr val="0070C0"/>
                </a:solidFill>
                <a:cs typeface="Times New Roman" panose="02020603050405020304" pitchFamily="18" charset="0"/>
                <a:hlinkClick r:id="rId5"/>
              </a:rPr>
              <a:t>Scholarships.byu.edu</a:t>
            </a:r>
            <a:r>
              <a:rPr lang="en-US" altLang="en-US" dirty="0">
                <a:solidFill>
                  <a:srgbClr val="0070C0"/>
                </a:solidFill>
                <a:cs typeface="Times New Roman" panose="02020603050405020304" pitchFamily="18" charset="0"/>
              </a:rPr>
              <a:t>, and </a:t>
            </a:r>
            <a:r>
              <a:rPr lang="en-US" altLang="en-US" dirty="0">
                <a:solidFill>
                  <a:srgbClr val="0070C0"/>
                </a:solidFill>
                <a:cs typeface="Times New Roman" panose="02020603050405020304" pitchFamily="18" charset="0"/>
                <a:hlinkClick r:id="rId6"/>
              </a:rPr>
              <a:t>nsfp.byu.edu</a:t>
            </a:r>
            <a:endParaRPr lang="en-US" altLang="en-US" dirty="0">
              <a:solidFill>
                <a:srgbClr val="0070C0"/>
              </a:solidFill>
              <a:cs typeface="Times New Roman" panose="02020603050405020304" pitchFamily="18" charset="0"/>
            </a:endParaRPr>
          </a:p>
          <a:p>
            <a:pPr eaLnBrk="1" hangingPunct="1"/>
            <a:r>
              <a:rPr lang="en-US" altLang="en-US" sz="2400" dirty="0">
                <a:cs typeface="Times New Roman" panose="02020603050405020304" pitchFamily="18" charset="0"/>
              </a:rPr>
              <a:t>BYU resources</a:t>
            </a:r>
          </a:p>
          <a:p>
            <a:pPr lvl="1" eaLnBrk="1" hangingPunct="1"/>
            <a:r>
              <a:rPr lang="en-US" altLang="en-US" dirty="0">
                <a:cs typeface="Times New Roman" panose="02020603050405020304" pitchFamily="18" charset="0"/>
              </a:rPr>
              <a:t>BYU Counseling Center: Admissions, Financial Aid, Scholarships (801-422-4104 or 801-422-7025)</a:t>
            </a:r>
          </a:p>
          <a:p>
            <a:pPr lvl="2" eaLnBrk="1" hangingPunct="1"/>
            <a:r>
              <a:rPr lang="en-US" altLang="en-US" dirty="0"/>
              <a:t>To have your federal aid in place by fall semester, it is wise to submit the FAFSA by June 1 the same year, unless you are planning to get married soon</a:t>
            </a:r>
          </a:p>
          <a:p>
            <a:pPr lvl="1" eaLnBrk="1" hangingPunct="1"/>
            <a:r>
              <a:rPr lang="en-US" altLang="en-US" dirty="0"/>
              <a:t>Make an appointment with a counselor if you have questions </a:t>
            </a:r>
          </a:p>
          <a:p>
            <a:pPr lvl="1" eaLnBrk="1" hangingPunct="1">
              <a:lnSpc>
                <a:spcPct val="90000"/>
              </a:lnSpc>
            </a:pPr>
            <a:endParaRPr lang="en-US" altLang="en-US" dirty="0"/>
          </a:p>
          <a:p>
            <a:pPr marL="514350" indent="-514350" eaLnBrk="1" hangingPunct="1">
              <a:lnSpc>
                <a:spcPct val="90000"/>
              </a:lnSpc>
            </a:pPr>
            <a:endParaRPr lang="en-US" altLang="en-US" sz="2400" dirty="0"/>
          </a:p>
          <a:p>
            <a:pPr marL="514350" indent="-514350" eaLnBrk="1" hangingPunct="1">
              <a:lnSpc>
                <a:spcPct val="90000"/>
              </a:lnSpc>
            </a:pPr>
            <a:endParaRPr lang="en-US" altLang="en-US" sz="24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42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042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42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04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685800" y="675974"/>
            <a:ext cx="7772400" cy="922020"/>
          </a:xfrm>
        </p:spPr>
        <p:txBody>
          <a:bodyPr/>
          <a:lstStyle/>
          <a:p>
            <a:pPr eaLnBrk="1" hangingPunct="1"/>
            <a:r>
              <a:rPr lang="en-US" altLang="en-US"/>
              <a:t>Resources for Financing School</a:t>
            </a:r>
            <a:r>
              <a:rPr lang="en-US" altLang="en-US" sz="2400"/>
              <a:t> (continued)</a:t>
            </a:r>
          </a:p>
        </p:txBody>
      </p:sp>
      <p:sp>
        <p:nvSpPr>
          <p:cNvPr id="117763" name="Rectangle 3"/>
          <p:cNvSpPr>
            <a:spLocks noGrp="1" noChangeArrowheads="1"/>
          </p:cNvSpPr>
          <p:nvPr>
            <p:ph idx="1"/>
          </p:nvPr>
        </p:nvSpPr>
        <p:spPr>
          <a:xfrm>
            <a:off x="920750" y="1600200"/>
            <a:ext cx="7308850" cy="5105400"/>
          </a:xfrm>
        </p:spPr>
        <p:txBody>
          <a:bodyPr/>
          <a:lstStyle/>
          <a:p>
            <a:pPr eaLnBrk="1" hangingPunct="1">
              <a:lnSpc>
                <a:spcPct val="90000"/>
              </a:lnSpc>
            </a:pPr>
            <a:r>
              <a:rPr lang="en-US" altLang="en-US" sz="2200" dirty="0">
                <a:solidFill>
                  <a:srgbClr val="FFFF00"/>
                </a:solidFill>
                <a:cs typeface="Times New Roman" panose="02020603050405020304" pitchFamily="18" charset="0"/>
                <a:hlinkClick r:id="rId3"/>
              </a:rPr>
              <a:t>www.fafsa.ed.gov</a:t>
            </a:r>
            <a:r>
              <a:rPr lang="en-US" altLang="en-US" sz="2200" dirty="0">
                <a:cs typeface="Times New Roman" panose="02020603050405020304" pitchFamily="18" charset="0"/>
              </a:rPr>
              <a:t> - Free Application for Federal Student Aid.  This must be filled out for any federal financial aid.</a:t>
            </a:r>
          </a:p>
          <a:p>
            <a:pPr eaLnBrk="1" hangingPunct="1">
              <a:lnSpc>
                <a:spcPct val="90000"/>
              </a:lnSpc>
            </a:pPr>
            <a:r>
              <a:rPr lang="en-US" altLang="en-US" sz="2200" dirty="0">
                <a:solidFill>
                  <a:srgbClr val="FF0000"/>
                </a:solidFill>
                <a:cs typeface="Times New Roman" panose="02020603050405020304" pitchFamily="18" charset="0"/>
                <a:hlinkClick r:id="rId4" action="ppaction://hlinkfile"/>
              </a:rPr>
              <a:t>nslds.ed.gov</a:t>
            </a:r>
            <a:r>
              <a:rPr lang="en-US" altLang="en-US" sz="2200" dirty="0">
                <a:cs typeface="Times New Roman" panose="02020603050405020304" pitchFamily="18" charset="0"/>
              </a:rPr>
              <a:t> – provides student a centralized, integrated view of their Title IV loans and grants</a:t>
            </a:r>
          </a:p>
          <a:p>
            <a:pPr eaLnBrk="1" hangingPunct="1">
              <a:lnSpc>
                <a:spcPct val="90000"/>
              </a:lnSpc>
            </a:pPr>
            <a:r>
              <a:rPr lang="en-US" altLang="en-US" sz="2200" dirty="0">
                <a:solidFill>
                  <a:srgbClr val="FFFF00"/>
                </a:solidFill>
                <a:cs typeface="Times New Roman" panose="02020603050405020304" pitchFamily="18" charset="0"/>
                <a:hlinkClick r:id="rId5"/>
              </a:rPr>
              <a:t>www.fastweb.monster.com</a:t>
            </a:r>
            <a:r>
              <a:rPr lang="en-US" altLang="en-US" sz="2200" dirty="0">
                <a:cs typeface="Times New Roman" panose="02020603050405020304" pitchFamily="18" charset="0"/>
              </a:rPr>
              <a:t> – matches student profiles to a database of scholarships.</a:t>
            </a:r>
          </a:p>
          <a:p>
            <a:pPr eaLnBrk="1" hangingPunct="1">
              <a:lnSpc>
                <a:spcPct val="90000"/>
              </a:lnSpc>
            </a:pPr>
            <a:r>
              <a:rPr lang="en-US" altLang="en-US" sz="2200" dirty="0">
                <a:cs typeface="Times New Roman" panose="02020603050405020304" pitchFamily="18" charset="0"/>
                <a:hlinkClick r:id="rId6"/>
              </a:rPr>
              <a:t>www.collegeboard.com</a:t>
            </a:r>
            <a:r>
              <a:rPr lang="en-US" altLang="en-US" sz="2200" dirty="0">
                <a:cs typeface="Times New Roman" panose="02020603050405020304" pitchFamily="18" charset="0"/>
              </a:rPr>
              <a:t>– connects student profiles to a database of scholarships, internships, and loans.</a:t>
            </a:r>
          </a:p>
          <a:p>
            <a:pPr eaLnBrk="1" hangingPunct="1"/>
            <a:r>
              <a:rPr lang="en-US" altLang="en-US" sz="2200" dirty="0">
                <a:cs typeface="Times New Roman" panose="02020603050405020304" pitchFamily="18" charset="0"/>
                <a:hlinkClick r:id="rId7"/>
              </a:rPr>
              <a:t>www.srnexpress.com</a:t>
            </a:r>
            <a:r>
              <a:rPr lang="en-US" altLang="en-US" sz="2200" dirty="0">
                <a:cs typeface="Times New Roman" panose="02020603050405020304" pitchFamily="18" charset="0"/>
              </a:rPr>
              <a:t> – contains resources on scholarships, fellowships, internships, and loan forgiveness programs.</a:t>
            </a:r>
          </a:p>
          <a:p>
            <a:pPr eaLnBrk="1" hangingPunct="1"/>
            <a:r>
              <a:rPr lang="en-US" altLang="en-US" sz="2200" dirty="0">
                <a:hlinkClick r:id="rId8"/>
              </a:rPr>
              <a:t>www.wiredscholar.com </a:t>
            </a:r>
            <a:r>
              <a:rPr lang="en-US" altLang="en-US" sz="2200" dirty="0"/>
              <a:t>– a good website for college preparation and information.</a:t>
            </a:r>
          </a:p>
          <a:p>
            <a:pPr eaLnBrk="1" hangingPunct="1"/>
            <a:r>
              <a:rPr lang="en-US" altLang="en-US" sz="2200" dirty="0">
                <a:hlinkClick r:id="rId9"/>
              </a:rPr>
              <a:t>www.finAid.org</a:t>
            </a:r>
            <a:r>
              <a:rPr lang="en-US" altLang="en-US" sz="2200" dirty="0"/>
              <a:t> – a comprehensive site that has information on loans, scholarships and savings plans.</a:t>
            </a:r>
          </a:p>
          <a:p>
            <a:pPr eaLnBrk="1" hangingPunct="1">
              <a:lnSpc>
                <a:spcPct val="90000"/>
              </a:lnSpc>
            </a:pPr>
            <a:endParaRPr lang="en-US" altLang="en-US" sz="2400" dirty="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776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776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776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776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776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77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76200" y="685800"/>
            <a:ext cx="8915400" cy="914400"/>
          </a:xfrm>
        </p:spPr>
        <p:txBody>
          <a:bodyPr/>
          <a:lstStyle/>
          <a:p>
            <a:r>
              <a:rPr lang="en-US" altLang="en-US" dirty="0"/>
              <a:t>G.  Understand and Create your Mission and Education Plans</a:t>
            </a:r>
          </a:p>
        </p:txBody>
      </p:sp>
      <p:sp>
        <p:nvSpPr>
          <p:cNvPr id="3" name="Content Placeholder 2"/>
          <p:cNvSpPr>
            <a:spLocks noGrp="1"/>
          </p:cNvSpPr>
          <p:nvPr>
            <p:ph idx="1"/>
          </p:nvPr>
        </p:nvSpPr>
        <p:spPr>
          <a:xfrm>
            <a:off x="928688" y="1608138"/>
            <a:ext cx="7286625" cy="4419600"/>
          </a:xfrm>
        </p:spPr>
        <p:txBody>
          <a:bodyPr/>
          <a:lstStyle/>
          <a:p>
            <a:r>
              <a:rPr lang="en-US" altLang="en-US" dirty="0"/>
              <a:t>Following are a few ideas as you develop your mission and education plans</a:t>
            </a:r>
          </a:p>
          <a:p>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altLang="en-US" dirty="0"/>
              <a:t>Mission and Education Plans </a:t>
            </a:r>
            <a:r>
              <a:rPr lang="en-US" altLang="en-US" sz="2400" dirty="0"/>
              <a:t>(continued)</a:t>
            </a:r>
            <a:endParaRPr lang="en-US" altLang="en-US" dirty="0"/>
          </a:p>
        </p:txBody>
      </p:sp>
      <p:sp>
        <p:nvSpPr>
          <p:cNvPr id="3" name="Content Placeholder 2"/>
          <p:cNvSpPr>
            <a:spLocks noGrp="1"/>
          </p:cNvSpPr>
          <p:nvPr>
            <p:ph idx="1"/>
          </p:nvPr>
        </p:nvSpPr>
        <p:spPr>
          <a:xfrm>
            <a:off x="928688" y="1608138"/>
            <a:ext cx="7451725" cy="4419600"/>
          </a:xfrm>
        </p:spPr>
        <p:txBody>
          <a:bodyPr/>
          <a:lstStyle/>
          <a:p>
            <a:r>
              <a:rPr lang="en-US" altLang="en-US" sz="2400" dirty="0"/>
              <a:t>If you choose not to help with missions/education:</a:t>
            </a:r>
          </a:p>
          <a:p>
            <a:pPr lvl="1"/>
            <a:r>
              <a:rPr lang="en-US" altLang="en-US" sz="2200" dirty="0"/>
              <a:t>Vision: Because we love you, believe in your ability to support yourself on your mission/education without our help, and we won’t likely have the funds, we’re choosing not to contribute financially to your mission/education</a:t>
            </a:r>
          </a:p>
          <a:p>
            <a:pPr lvl="1"/>
            <a:r>
              <a:rPr lang="en-US" altLang="en-US" sz="2200" dirty="0"/>
              <a:t>Goals: We believe a mission/education is a great goal but will mean more to you if you sacrifice to achieve it yourself, not if we make it too easy to attain</a:t>
            </a:r>
          </a:p>
          <a:p>
            <a:pPr lvl="1"/>
            <a:r>
              <a:rPr lang="en-US" altLang="en-US" sz="2200" dirty="0"/>
              <a:t>Plans:  We will allow you to save for these goals and will give you opportunities to earn and save money</a:t>
            </a:r>
          </a:p>
          <a:p>
            <a:pPr lvl="1"/>
            <a:r>
              <a:rPr lang="en-US" altLang="en-US" sz="2200" dirty="0"/>
              <a:t>Constraints:  None</a:t>
            </a:r>
          </a:p>
          <a:p>
            <a:pPr lvl="1"/>
            <a:r>
              <a:rPr lang="en-US" altLang="en-US" sz="2200" dirty="0"/>
              <a:t>Accountability: We currently do not plan to have the resources saved to be able to contribute to these worthy goals, but we will help when and if we can</a:t>
            </a:r>
          </a:p>
        </p:txBody>
      </p:sp>
    </p:spTree>
    <p:extLst>
      <p:ext uri="{BB962C8B-B14F-4D97-AF65-F5344CB8AC3E}">
        <p14:creationId xmlns:p14="http://schemas.microsoft.com/office/powerpoint/2010/main" val="25437686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a:xfrm>
            <a:off x="688223" y="685800"/>
            <a:ext cx="7772400" cy="914400"/>
          </a:xfrm>
        </p:spPr>
        <p:txBody>
          <a:bodyPr/>
          <a:lstStyle/>
          <a:p>
            <a:r>
              <a:rPr lang="en-US" altLang="en-US" dirty="0"/>
              <a:t>Mission and Education Plans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r>
              <a:rPr lang="en-US" altLang="en-US" sz="2400" dirty="0"/>
              <a:t>If you choose to help with missions, ideas include:</a:t>
            </a:r>
          </a:p>
          <a:p>
            <a:pPr lvl="1"/>
            <a:r>
              <a:rPr lang="en-US" altLang="en-US" dirty="0"/>
              <a:t>Vision</a:t>
            </a:r>
          </a:p>
          <a:p>
            <a:pPr lvl="2"/>
            <a:r>
              <a:rPr lang="en-US" altLang="en-US" dirty="0"/>
              <a:t>We believe serving the Lord for 18 or 24 months will make a great difference in your life.</a:t>
            </a:r>
          </a:p>
          <a:p>
            <a:pPr lvl="1"/>
            <a:r>
              <a:rPr lang="en-US" altLang="en-US" dirty="0"/>
              <a:t>Goals</a:t>
            </a:r>
          </a:p>
          <a:p>
            <a:pPr lvl="2"/>
            <a:r>
              <a:rPr lang="en-US" altLang="en-US" dirty="0"/>
              <a:t>Missions are great ways to thank the Lord for His goodness and love</a:t>
            </a:r>
          </a:p>
          <a:p>
            <a:pPr lvl="2"/>
            <a:r>
              <a:rPr lang="en-US" altLang="en-US" dirty="0"/>
              <a:t>We will begin teaching the importance of serving missions at an early age</a:t>
            </a:r>
          </a:p>
          <a:p>
            <a:pPr lvl="2"/>
            <a:r>
              <a:rPr lang="en-US" altLang="en-US" dirty="0"/>
              <a:t>We will offer opportunities to earn money to save for missions</a:t>
            </a:r>
          </a:p>
          <a:p>
            <a:pPr lvl="2"/>
            <a:r>
              <a:rPr lang="en-US" altLang="en-US" dirty="0"/>
              <a:t>We will support you as much as is possible given our financial situation</a:t>
            </a:r>
          </a:p>
          <a:p>
            <a:pPr lvl="2"/>
            <a:endParaRPr lang="en-US" altLang="en-US" sz="2000" dirty="0"/>
          </a:p>
          <a:p>
            <a:pPr lvl="2"/>
            <a:endParaRPr lang="en-US" altLang="en-US" dirty="0"/>
          </a:p>
          <a:p>
            <a:pPr lvl="2"/>
            <a:endParaRPr lang="en-US" altLang="en-US" dirty="0"/>
          </a:p>
        </p:txBody>
      </p:sp>
    </p:spTree>
    <p:extLst>
      <p:ext uri="{BB962C8B-B14F-4D97-AF65-F5344CB8AC3E}">
        <p14:creationId xmlns:p14="http://schemas.microsoft.com/office/powerpoint/2010/main" val="8282384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62000" y="533400"/>
            <a:ext cx="7772400" cy="1143000"/>
          </a:xfrm>
        </p:spPr>
        <p:txBody>
          <a:bodyPr/>
          <a:lstStyle/>
          <a:p>
            <a:pPr eaLnBrk="1" hangingPunct="1"/>
            <a:r>
              <a:rPr lang="en-US" altLang="en-US"/>
              <a:t>Does Education Pay?</a:t>
            </a:r>
          </a:p>
        </p:txBody>
      </p:sp>
      <p:sp>
        <p:nvSpPr>
          <p:cNvPr id="7172" name="Rectangle 3"/>
          <p:cNvSpPr>
            <a:spLocks noGrp="1" noChangeArrowheads="1"/>
          </p:cNvSpPr>
          <p:nvPr>
            <p:ph idx="1"/>
          </p:nvPr>
        </p:nvSpPr>
        <p:spPr>
          <a:xfrm>
            <a:off x="914400" y="1624013"/>
            <a:ext cx="7467600" cy="5265737"/>
          </a:xfrm>
        </p:spPr>
        <p:txBody>
          <a:bodyPr/>
          <a:lstStyle/>
          <a:p>
            <a:pPr eaLnBrk="1" hangingPunct="1"/>
            <a:r>
              <a:rPr lang="en-US" altLang="en-US" dirty="0"/>
              <a:t>Is education a good investment? </a:t>
            </a:r>
          </a:p>
          <a:p>
            <a:pPr lvl="1" eaLnBrk="1" hangingPunct="1"/>
            <a:r>
              <a:rPr lang="en-US" altLang="en-US" sz="2200" dirty="0"/>
              <a:t>President Gordon B. Hinckley said:</a:t>
            </a:r>
          </a:p>
          <a:p>
            <a:pPr lvl="2" eaLnBrk="1" hangingPunct="1"/>
            <a:r>
              <a:rPr lang="en-US" altLang="en-US" sz="2200" dirty="0"/>
              <a:t>Now is the season to train your minds and your hands for the work you wish to do. Education can prove to be the wisest and most profitable investment you will ever make (</a:t>
            </a:r>
            <a:r>
              <a:rPr lang="en-US" altLang="en-US" sz="2200" i="1" dirty="0"/>
              <a:t>Tambuli,</a:t>
            </a:r>
            <a:r>
              <a:rPr lang="en-US" altLang="en-US" sz="2200" dirty="0"/>
              <a:t> Sept. 1989, 49).</a:t>
            </a:r>
          </a:p>
          <a:p>
            <a:pPr lvl="1" eaLnBrk="1" hangingPunct="1"/>
            <a:r>
              <a:rPr lang="en-US" altLang="en-US" sz="2200" dirty="0"/>
              <a:t>He further counseled:</a:t>
            </a:r>
          </a:p>
          <a:p>
            <a:pPr lvl="2" eaLnBrk="1" hangingPunct="1"/>
            <a:r>
              <a:rPr lang="en-US" altLang="en-US" sz="2200" dirty="0"/>
              <a:t>Get all the schooling you can. Education is the key that unlocks the door of opportunity. God has placed upon this people a mandate to acquire knowledge “even by study and also by faith” (D&amp;C 88:118) (“Some Thoughts on Temples, Retention of Converts, and Missionary Service,” </a:t>
            </a:r>
            <a:r>
              <a:rPr lang="en-US" altLang="en-US" sz="2200" i="1" dirty="0"/>
              <a:t>Ensign,</a:t>
            </a:r>
            <a:r>
              <a:rPr lang="en-US" altLang="en-US" sz="2200" dirty="0"/>
              <a:t> Nov. 1997, 49).</a:t>
            </a:r>
            <a:br>
              <a:rPr lang="en-US" altLang="en-US" sz="2200" dirty="0"/>
            </a:br>
            <a:endParaRPr lang="en-US" altLang="en-US" sz="22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a:xfrm>
            <a:off x="688223" y="685800"/>
            <a:ext cx="7772400" cy="914400"/>
          </a:xfrm>
        </p:spPr>
        <p:txBody>
          <a:bodyPr/>
          <a:lstStyle/>
          <a:p>
            <a:r>
              <a:rPr lang="en-US" altLang="en-US" dirty="0"/>
              <a:t>Mission and Education Plans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pPr lvl="1"/>
            <a:r>
              <a:rPr lang="en-US" altLang="en-US" dirty="0"/>
              <a:t>Plans and Strategies</a:t>
            </a:r>
          </a:p>
          <a:p>
            <a:pPr lvl="2"/>
            <a:r>
              <a:rPr lang="en-US" altLang="en-US" sz="2200" dirty="0"/>
              <a:t>We will set aside __% of our income after each child is born to help attain this important goal </a:t>
            </a:r>
          </a:p>
          <a:p>
            <a:pPr lvl="2"/>
            <a:r>
              <a:rPr lang="en-US" altLang="en-US" sz="2200" dirty="0"/>
              <a:t>We will pay for missions with appreciated mutual funds which we have put in each child’s taxable account (not custody accounts)</a:t>
            </a:r>
          </a:p>
          <a:p>
            <a:pPr lvl="2"/>
            <a:r>
              <a:rPr lang="en-US" altLang="en-US" sz="2200" dirty="0"/>
              <a:t>We will contribute $_ per month to help you with  missions.  </a:t>
            </a:r>
          </a:p>
          <a:p>
            <a:pPr lvl="2"/>
            <a:r>
              <a:rPr lang="en-US" altLang="en-US" sz="2200" dirty="0"/>
              <a:t>Our help will not cover your entire mission, but it will help you get through with reduced needs</a:t>
            </a:r>
          </a:p>
          <a:p>
            <a:pPr lvl="2"/>
            <a:r>
              <a:rPr lang="en-US" altLang="en-US" sz="2200" dirty="0"/>
              <a:t>We will match you 2 for 1 (or some multiple) of the amount of money you save for your mission</a:t>
            </a:r>
          </a:p>
          <a:p>
            <a:pPr lvl="1"/>
            <a:r>
              <a:rPr lang="en-US" altLang="en-US" sz="2200" dirty="0"/>
              <a:t>Constraints and Accountability:  Same as previous</a:t>
            </a:r>
          </a:p>
          <a:p>
            <a:pPr lvl="1"/>
            <a:endParaRPr lang="en-US" altLang="en-US" sz="2000" dirty="0"/>
          </a:p>
          <a:p>
            <a:pPr lvl="2"/>
            <a:endParaRPr lang="en-US" altLang="en-US" dirty="0"/>
          </a:p>
        </p:txBody>
      </p:sp>
    </p:spTree>
    <p:extLst>
      <p:ext uri="{BB962C8B-B14F-4D97-AF65-F5344CB8AC3E}">
        <p14:creationId xmlns:p14="http://schemas.microsoft.com/office/powerpoint/2010/main" val="18587695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a:xfrm>
            <a:off x="672181" y="685800"/>
            <a:ext cx="7772400" cy="914400"/>
          </a:xfrm>
        </p:spPr>
        <p:txBody>
          <a:bodyPr/>
          <a:lstStyle/>
          <a:p>
            <a:r>
              <a:rPr lang="en-US" altLang="en-US" dirty="0"/>
              <a:t>Mission and Education Plans </a:t>
            </a:r>
            <a:r>
              <a:rPr lang="en-US" altLang="en-US" sz="2400" dirty="0"/>
              <a:t>(continued)</a:t>
            </a:r>
            <a:endParaRPr lang="en-US" altLang="en-US" dirty="0"/>
          </a:p>
        </p:txBody>
      </p:sp>
      <p:sp>
        <p:nvSpPr>
          <p:cNvPr id="3" name="Content Placeholder 2"/>
          <p:cNvSpPr>
            <a:spLocks noGrp="1"/>
          </p:cNvSpPr>
          <p:nvPr>
            <p:ph idx="1"/>
          </p:nvPr>
        </p:nvSpPr>
        <p:spPr>
          <a:xfrm>
            <a:off x="928688" y="1608138"/>
            <a:ext cx="7451725" cy="4419600"/>
          </a:xfrm>
        </p:spPr>
        <p:txBody>
          <a:bodyPr/>
          <a:lstStyle/>
          <a:p>
            <a:r>
              <a:rPr lang="en-US" altLang="en-US" sz="2400" dirty="0"/>
              <a:t>If you choose to help with education, ideas include:</a:t>
            </a:r>
          </a:p>
          <a:p>
            <a:pPr lvl="1"/>
            <a:r>
              <a:rPr lang="en-US" altLang="en-US" dirty="0"/>
              <a:t>Vision</a:t>
            </a:r>
          </a:p>
          <a:p>
            <a:pPr lvl="2"/>
            <a:r>
              <a:rPr lang="en-US" altLang="en-US" dirty="0"/>
              <a:t>We believe that getting an education will make a great difference in life, and help make you better spouse, parent, and a contributor to the Kingdom and world</a:t>
            </a:r>
          </a:p>
          <a:p>
            <a:pPr lvl="1"/>
            <a:r>
              <a:rPr lang="en-US" altLang="en-US" dirty="0"/>
              <a:t>Goals</a:t>
            </a:r>
          </a:p>
          <a:p>
            <a:pPr lvl="2"/>
            <a:r>
              <a:rPr lang="en-US" altLang="en-US" dirty="0"/>
              <a:t>We will begin teaching the importance of getting an education at an early age</a:t>
            </a:r>
          </a:p>
          <a:p>
            <a:pPr lvl="2"/>
            <a:r>
              <a:rPr lang="en-US" altLang="en-US" dirty="0"/>
              <a:t>We will offer opportunities to earn money to save for education</a:t>
            </a:r>
          </a:p>
          <a:p>
            <a:pPr lvl="2"/>
            <a:r>
              <a:rPr lang="en-US" altLang="en-US" dirty="0"/>
              <a:t>We will support you as much as is possible given our financial situation for your education</a:t>
            </a:r>
          </a:p>
          <a:p>
            <a:pPr lvl="1"/>
            <a:endParaRPr lang="en-US" altLang="en-US" sz="2000" dirty="0"/>
          </a:p>
          <a:p>
            <a:pPr lvl="2"/>
            <a:endParaRPr lang="en-US" altLang="en-US" dirty="0"/>
          </a:p>
          <a:p>
            <a:pPr lvl="2"/>
            <a:endParaRPr lang="en-US" altLang="en-US" dirty="0"/>
          </a:p>
        </p:txBody>
      </p:sp>
      <p:pic>
        <p:nvPicPr>
          <p:cNvPr id="2" name="Picture 1"/>
          <p:cNvPicPr>
            <a:picLocks noChangeAspect="1"/>
          </p:cNvPicPr>
          <p:nvPr/>
        </p:nvPicPr>
        <p:blipFill>
          <a:blip r:embed="rId2"/>
          <a:stretch>
            <a:fillRect/>
          </a:stretch>
        </p:blipFill>
        <p:spPr>
          <a:xfrm>
            <a:off x="4528626" y="152400"/>
            <a:ext cx="4463143" cy="914400"/>
          </a:xfrm>
          <a:prstGeom prst="rect">
            <a:avLst/>
          </a:prstGeom>
        </p:spPr>
      </p:pic>
    </p:spTree>
    <p:extLst>
      <p:ext uri="{BB962C8B-B14F-4D97-AF65-F5344CB8AC3E}">
        <p14:creationId xmlns:p14="http://schemas.microsoft.com/office/powerpoint/2010/main" val="6653082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altLang="en-US" dirty="0"/>
              <a:t>Mission and Education Plans </a:t>
            </a:r>
            <a:r>
              <a:rPr lang="en-US" altLang="en-US" sz="2400" dirty="0"/>
              <a:t>(continued)</a:t>
            </a:r>
            <a:endParaRPr lang="en-US" altLang="en-US" dirty="0"/>
          </a:p>
        </p:txBody>
      </p:sp>
      <p:sp>
        <p:nvSpPr>
          <p:cNvPr id="3" name="Content Placeholder 2"/>
          <p:cNvSpPr>
            <a:spLocks noGrp="1"/>
          </p:cNvSpPr>
          <p:nvPr>
            <p:ph idx="1"/>
          </p:nvPr>
        </p:nvSpPr>
        <p:spPr>
          <a:xfrm>
            <a:off x="928688" y="1608138"/>
            <a:ext cx="7451725" cy="4419600"/>
          </a:xfrm>
        </p:spPr>
        <p:txBody>
          <a:bodyPr/>
          <a:lstStyle/>
          <a:p>
            <a:pPr lvl="1"/>
            <a:r>
              <a:rPr lang="en-US" altLang="en-US" dirty="0"/>
              <a:t>Plans and Strategies</a:t>
            </a:r>
          </a:p>
          <a:p>
            <a:pPr lvl="2"/>
            <a:r>
              <a:rPr lang="en-US" altLang="en-US" sz="2200" dirty="0"/>
              <a:t>We will set aside __% of our income after each child is born to help attain this important goal </a:t>
            </a:r>
          </a:p>
          <a:p>
            <a:pPr lvl="2"/>
            <a:r>
              <a:rPr lang="en-US" altLang="en-US" sz="2200" dirty="0"/>
              <a:t>We will pay for education with 529 Savings Plans, Education IRA Savings Accounts, and taxable accounts for weddings and other needed items</a:t>
            </a:r>
          </a:p>
          <a:p>
            <a:pPr lvl="2"/>
            <a:r>
              <a:rPr lang="en-US" altLang="en-US" sz="2200" dirty="0"/>
              <a:t>We will contribute $_ per month into a 529 Plan to help you with your education</a:t>
            </a:r>
          </a:p>
          <a:p>
            <a:pPr lvl="2"/>
            <a:r>
              <a:rPr lang="en-US" altLang="en-US" sz="2200" dirty="0"/>
              <a:t>We will match you 2 for 1 (or some multiple) of the amount of money you save for your education</a:t>
            </a:r>
          </a:p>
          <a:p>
            <a:pPr lvl="2"/>
            <a:r>
              <a:rPr lang="en-US" altLang="en-US" sz="2200" dirty="0"/>
              <a:t>Our help will not cover your entire education but will help you get through with reduced needs</a:t>
            </a:r>
          </a:p>
          <a:p>
            <a:pPr lvl="2"/>
            <a:r>
              <a:rPr lang="en-US" altLang="en-US" sz="2200" dirty="0"/>
              <a:t>Any scholarships are assumed you have earned</a:t>
            </a:r>
          </a:p>
          <a:p>
            <a:pPr lvl="1"/>
            <a:r>
              <a:rPr lang="en-US" altLang="en-US" sz="2200" dirty="0"/>
              <a:t>Constraints and Accountability:  Same as previous</a:t>
            </a:r>
          </a:p>
          <a:p>
            <a:pPr lvl="1"/>
            <a:endParaRPr lang="en-US" altLang="en-US" sz="2000" dirty="0"/>
          </a:p>
          <a:p>
            <a:pPr lvl="2"/>
            <a:endParaRPr lang="en-US" altLang="en-US" dirty="0"/>
          </a:p>
          <a:p>
            <a:pPr lvl="2"/>
            <a:endParaRPr lang="en-US" altLang="en-US" dirty="0"/>
          </a:p>
        </p:txBody>
      </p:sp>
      <p:pic>
        <p:nvPicPr>
          <p:cNvPr id="2" name="Picture 1"/>
          <p:cNvPicPr>
            <a:picLocks noChangeAspect="1"/>
          </p:cNvPicPr>
          <p:nvPr/>
        </p:nvPicPr>
        <p:blipFill>
          <a:blip r:embed="rId2"/>
          <a:stretch>
            <a:fillRect/>
          </a:stretch>
        </p:blipFill>
        <p:spPr>
          <a:xfrm>
            <a:off x="4528626" y="152400"/>
            <a:ext cx="4463143" cy="914400"/>
          </a:xfrm>
          <a:prstGeom prst="rect">
            <a:avLst/>
          </a:prstGeom>
        </p:spPr>
      </p:pic>
    </p:spTree>
    <p:extLst>
      <p:ext uri="{BB962C8B-B14F-4D97-AF65-F5344CB8AC3E}">
        <p14:creationId xmlns:p14="http://schemas.microsoft.com/office/powerpoint/2010/main" val="144086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685800" y="655572"/>
            <a:ext cx="7772400" cy="944628"/>
          </a:xfrm>
        </p:spPr>
        <p:txBody>
          <a:bodyPr/>
          <a:lstStyle/>
          <a:p>
            <a:pPr eaLnBrk="1" hangingPunct="1"/>
            <a:r>
              <a:rPr lang="en-US" altLang="en-US" dirty="0"/>
              <a:t>Review of Objectives</a:t>
            </a:r>
          </a:p>
        </p:txBody>
      </p:sp>
      <p:sp>
        <p:nvSpPr>
          <p:cNvPr id="119811" name="Rectangle 3"/>
          <p:cNvSpPr>
            <a:spLocks noGrp="1" noChangeArrowheads="1"/>
          </p:cNvSpPr>
          <p:nvPr>
            <p:ph idx="1"/>
          </p:nvPr>
        </p:nvSpPr>
        <p:spPr>
          <a:xfrm>
            <a:off x="914400" y="1600200"/>
            <a:ext cx="7315200" cy="4114800"/>
          </a:xfrm>
        </p:spPr>
        <p:txBody>
          <a:bodyPr/>
          <a:lstStyle/>
          <a:p>
            <a:pPr marL="0" indent="0" eaLnBrk="1" hangingPunct="1">
              <a:buFontTx/>
              <a:buNone/>
              <a:defRPr/>
            </a:pPr>
            <a:r>
              <a:rPr lang="en-US" altLang="en-US" sz="2400" dirty="0"/>
              <a:t>A. Do you understand how education relates to your financial goals and the principles of saving for education and missions?</a:t>
            </a:r>
          </a:p>
          <a:p>
            <a:pPr marL="0" indent="0" eaLnBrk="1" hangingPunct="1">
              <a:buFontTx/>
              <a:buNone/>
              <a:defRPr/>
            </a:pPr>
            <a:r>
              <a:rPr lang="en-US" altLang="en-US" sz="2400" dirty="0"/>
              <a:t>B. Do you understand the priority of money for financing education and missions?</a:t>
            </a:r>
          </a:p>
          <a:p>
            <a:pPr marL="0" indent="0" eaLnBrk="1" hangingPunct="1">
              <a:buFontTx/>
              <a:buNone/>
              <a:defRPr/>
            </a:pPr>
            <a:r>
              <a:rPr lang="en-US" altLang="en-US" sz="2400" dirty="0"/>
              <a:t>C. Do you understand </a:t>
            </a:r>
            <a:r>
              <a:rPr lang="en-US" altLang="en-US" sz="2400" dirty="0">
                <a:cs typeface="Times New Roman" panose="02020603050405020304" pitchFamily="18" charset="0"/>
              </a:rPr>
              <a:t>how to save you’re your children’s missions and education and to reduce the cost of education and sign up for aid</a:t>
            </a:r>
            <a:r>
              <a:rPr lang="en-US" altLang="en-US" sz="2400" dirty="0"/>
              <a:t>?</a:t>
            </a:r>
          </a:p>
          <a:p>
            <a:pPr marL="0" indent="0" eaLnBrk="1" hangingPunct="1">
              <a:buFontTx/>
              <a:buNone/>
              <a:defRPr/>
            </a:pPr>
            <a:r>
              <a:rPr lang="en-US" altLang="en-US" sz="2400" dirty="0">
                <a:cs typeface="Times New Roman" panose="02020603050405020304" pitchFamily="18" charset="0"/>
              </a:rPr>
              <a:t>D. Do you understand how to prepare mission and education plans?</a:t>
            </a:r>
          </a:p>
          <a:p>
            <a:pPr marL="514350" indent="-514350" eaLnBrk="1" hangingPunct="1">
              <a:buFontTx/>
              <a:buAutoNum type="alphaUcPeriod" startAt="5"/>
              <a:defRPr/>
            </a:pPr>
            <a:endParaRPr lang="en-US" altLang="en-US" dirty="0"/>
          </a:p>
        </p:txBody>
      </p:sp>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eaLnBrk="1" hangingPunct="1"/>
            <a:r>
              <a:rPr lang="en-US" altLang="en-US"/>
              <a:t>Case Study #1</a:t>
            </a:r>
          </a:p>
        </p:txBody>
      </p:sp>
      <p:sp>
        <p:nvSpPr>
          <p:cNvPr id="65540" name="Rectangle 3"/>
          <p:cNvSpPr>
            <a:spLocks noGrp="1" noChangeArrowheads="1"/>
          </p:cNvSpPr>
          <p:nvPr>
            <p:ph idx="1"/>
          </p:nvPr>
        </p:nvSpPr>
        <p:spPr>
          <a:xfrm>
            <a:off x="914400" y="1628775"/>
            <a:ext cx="7315200" cy="5229225"/>
          </a:xfrm>
        </p:spPr>
        <p:txBody>
          <a:bodyPr/>
          <a:lstStyle/>
          <a:p>
            <a:pPr eaLnBrk="1" hangingPunct="1">
              <a:lnSpc>
                <a:spcPct val="80000"/>
              </a:lnSpc>
              <a:buFont typeface="Wingdings" panose="05000000000000000000" pitchFamily="2" charset="2"/>
              <a:buNone/>
            </a:pPr>
            <a:r>
              <a:rPr lang="en-US" altLang="en-US" sz="2200" u="sng" dirty="0"/>
              <a:t>Data</a:t>
            </a:r>
          </a:p>
          <a:p>
            <a:pPr eaLnBrk="1" hangingPunct="1">
              <a:spcBef>
                <a:spcPct val="0"/>
              </a:spcBef>
            </a:pPr>
            <a:r>
              <a:rPr lang="en-US" altLang="en-US" sz="2200" dirty="0"/>
              <a:t>Anne and Bryan, ages 35 and 38, are planning for their children’s education.  They are looking at the Education IRA, I bonds, and the 529 Savings Plan. They have three children, ages 2, 4, and 7, and make $50,000 a year.  They save 20% of their income for their goals, of which 3% is earmarked for their children’s education.  They would like any tax breaks they can now, as their cash flow situation is tight. Since they live in Utah, the Utah 529 Plan allows participants to deduct a 5% tax credit on contributions (up to $2,040 for individuals and $4,080 filing jointly in 2020) on their Utah State taxes ($204 savings for MFJ).</a:t>
            </a:r>
          </a:p>
          <a:p>
            <a:pPr eaLnBrk="1" hangingPunct="1">
              <a:spcBef>
                <a:spcPct val="0"/>
              </a:spcBef>
              <a:buFont typeface="Wingdings" panose="05000000000000000000" pitchFamily="2" charset="2"/>
              <a:buNone/>
            </a:pPr>
            <a:r>
              <a:rPr lang="en-US" altLang="en-US" sz="2200" u="sng" dirty="0"/>
              <a:t>Application</a:t>
            </a:r>
          </a:p>
          <a:p>
            <a:pPr eaLnBrk="1" hangingPunct="1">
              <a:spcBef>
                <a:spcPct val="0"/>
              </a:spcBef>
            </a:pPr>
            <a:r>
              <a:rPr lang="en-US" altLang="en-US" sz="2200" dirty="0"/>
              <a:t>Which education vehicle should they use and how much will they save in taxes?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65540">
                                            <p:txEl>
                                              <p:pRg st="0" end="0"/>
                                            </p:txEl>
                                          </p:spTgt>
                                        </p:tgtEl>
                                        <p:attrNameLst>
                                          <p:attrName>style.visibility</p:attrName>
                                        </p:attrNameLst>
                                      </p:cBhvr>
                                      <p:to>
                                        <p:strVal val="visible"/>
                                      </p:to>
                                    </p:set>
                                  </p:childTnLst>
                                </p:cTn>
                              </p:par>
                              <p:par>
                                <p:cTn id="7" presetID="1" presetClass="entr" presetSubtype="0" fill="hold" grpId="0" nodeType="withEffect">
                                  <p:stCondLst>
                                    <p:cond delay="500"/>
                                  </p:stCondLst>
                                  <p:childTnLst>
                                    <p:set>
                                      <p:cBhvr>
                                        <p:cTn id="8" dur="1" fill="hold">
                                          <p:stCondLst>
                                            <p:cond delay="0"/>
                                          </p:stCondLst>
                                        </p:cTn>
                                        <p:tgtEl>
                                          <p:spTgt spid="65540">
                                            <p:txEl>
                                              <p:pRg st="1" end="1"/>
                                            </p:txEl>
                                          </p:spTgt>
                                        </p:tgtEl>
                                        <p:attrNameLst>
                                          <p:attrName>style.visibility</p:attrName>
                                        </p:attrNameLst>
                                      </p:cBhvr>
                                      <p:to>
                                        <p:strVal val="visible"/>
                                      </p:to>
                                    </p:set>
                                  </p:childTnLst>
                                </p:cTn>
                              </p:par>
                              <p:par>
                                <p:cTn id="9" presetID="1" presetClass="entr" presetSubtype="0" fill="hold" grpId="0" nodeType="withEffect">
                                  <p:stCondLst>
                                    <p:cond delay="500"/>
                                  </p:stCondLst>
                                  <p:childTnLst>
                                    <p:set>
                                      <p:cBhvr>
                                        <p:cTn id="10" dur="1" fill="hold">
                                          <p:stCondLst>
                                            <p:cond delay="0"/>
                                          </p:stCondLst>
                                        </p:cTn>
                                        <p:tgtEl>
                                          <p:spTgt spid="65540">
                                            <p:txEl>
                                              <p:pRg st="2" end="2"/>
                                            </p:txEl>
                                          </p:spTgt>
                                        </p:tgtEl>
                                        <p:attrNameLst>
                                          <p:attrName>style.visibility</p:attrName>
                                        </p:attrNameLst>
                                      </p:cBhvr>
                                      <p:to>
                                        <p:strVal val="visible"/>
                                      </p:to>
                                    </p:set>
                                  </p:childTnLst>
                                </p:cTn>
                              </p:par>
                              <p:par>
                                <p:cTn id="11" presetID="1" presetClass="entr" presetSubtype="0" fill="hold" grpId="0" nodeType="withEffect">
                                  <p:stCondLst>
                                    <p:cond delay="500"/>
                                  </p:stCondLst>
                                  <p:childTnLst>
                                    <p:set>
                                      <p:cBhvr>
                                        <p:cTn id="12" dur="1" fill="hold">
                                          <p:stCondLst>
                                            <p:cond delay="0"/>
                                          </p:stCondLst>
                                        </p:cTn>
                                        <p:tgtEl>
                                          <p:spTgt spid="6554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US" altLang="en-US"/>
              <a:t>Case Study #1 Answer</a:t>
            </a:r>
          </a:p>
        </p:txBody>
      </p:sp>
      <p:sp>
        <p:nvSpPr>
          <p:cNvPr id="131075" name="Rectangle 3"/>
          <p:cNvSpPr>
            <a:spLocks noGrp="1" noChangeArrowheads="1"/>
          </p:cNvSpPr>
          <p:nvPr>
            <p:ph idx="1"/>
          </p:nvPr>
        </p:nvSpPr>
        <p:spPr>
          <a:xfrm>
            <a:off x="914400" y="1606550"/>
            <a:ext cx="7315200" cy="5229225"/>
          </a:xfrm>
        </p:spPr>
        <p:txBody>
          <a:bodyPr/>
          <a:lstStyle/>
          <a:p>
            <a:pPr eaLnBrk="1" hangingPunct="1">
              <a:lnSpc>
                <a:spcPct val="90000"/>
              </a:lnSpc>
            </a:pPr>
            <a:r>
              <a:rPr lang="en-US" altLang="en-US" sz="2400" dirty="0"/>
              <a:t>For current benefits, they can receive a 5% tax credit on contributions up to $2,040 totaling $102 ($4,080 and $204 for married filing jointly in 2020).  Assuming they put the entire planed amount in the 529 Savings Plan ($50,000 * 3%), they can contribute $1,500 total, or $500 per child.  They would be able to deduct the $1,500 * 5% or $75 as a tax credit from their Utah state taxes--$75 in free money</a:t>
            </a:r>
          </a:p>
          <a:p>
            <a:pPr eaLnBrk="1" hangingPunct="1">
              <a:lnSpc>
                <a:spcPct val="90000"/>
              </a:lnSpc>
            </a:pPr>
            <a:r>
              <a:rPr lang="en-US" altLang="en-US" sz="2400" dirty="0"/>
              <a:t>If their concern is to save money, the preferred vehicle is the Utah 529 Savings Plan.  They can contribute up to a maximum $485,000 total per child (aggregate maximum) in 2020</a:t>
            </a:r>
          </a:p>
          <a:p>
            <a:pPr eaLnBrk="1" hangingPunct="1">
              <a:lnSpc>
                <a:spcPct val="90000"/>
              </a:lnSpc>
            </a:pPr>
            <a:r>
              <a:rPr lang="en-US" altLang="en-US" sz="2400" dirty="0"/>
              <a:t>The Education IRA and I bonds have no current tax advantages, but they will save money on taxes in the future when they distribute tax free</a:t>
            </a:r>
          </a:p>
          <a:p>
            <a:pPr eaLnBrk="1" hangingPunct="1">
              <a:lnSpc>
                <a:spcPct val="90000"/>
              </a:lnSpc>
              <a:buFont typeface="Wingdings" panose="05000000000000000000" pitchFamily="2" charset="2"/>
              <a:buNone/>
            </a:pPr>
            <a:r>
              <a:rPr lang="en-US" altLang="en-US" sz="2000" dirty="0"/>
              <a:t>  </a:t>
            </a:r>
          </a:p>
          <a:p>
            <a:pPr eaLnBrk="1" hangingPunct="1">
              <a:lnSpc>
                <a:spcPct val="90000"/>
              </a:lnSpc>
            </a:pPr>
            <a:endParaRPr lang="en-US" altLang="en-US" sz="20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0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1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09600"/>
            <a:ext cx="7772400" cy="1143000"/>
          </a:xfrm>
        </p:spPr>
        <p:txBody>
          <a:bodyPr/>
          <a:lstStyle/>
          <a:p>
            <a:pPr eaLnBrk="1" hangingPunct="1"/>
            <a:r>
              <a:rPr lang="en-US" altLang="en-US"/>
              <a:t>Should You Pursue an Education?</a:t>
            </a:r>
          </a:p>
        </p:txBody>
      </p:sp>
      <p:sp>
        <p:nvSpPr>
          <p:cNvPr id="9220" name="Rectangle 3"/>
          <p:cNvSpPr>
            <a:spLocks noGrp="1" noChangeArrowheads="1"/>
          </p:cNvSpPr>
          <p:nvPr>
            <p:ph idx="1"/>
          </p:nvPr>
        </p:nvSpPr>
        <p:spPr>
          <a:xfrm>
            <a:off x="908050" y="1604963"/>
            <a:ext cx="7239000" cy="4953000"/>
          </a:xfrm>
        </p:spPr>
        <p:txBody>
          <a:bodyPr/>
          <a:lstStyle/>
          <a:p>
            <a:pPr eaLnBrk="1" hangingPunct="1">
              <a:buFont typeface="Wingdings" panose="05000000000000000000" pitchFamily="2" charset="2"/>
              <a:buNone/>
            </a:pPr>
            <a:r>
              <a:rPr lang="en-US" altLang="en-US" sz="2400">
                <a:cs typeface="Times New Roman" panose="02020603050405020304" pitchFamily="18" charset="0"/>
              </a:rPr>
              <a:t>President Hinckley said:</a:t>
            </a:r>
          </a:p>
          <a:p>
            <a:pPr eaLnBrk="1" hangingPunct="1"/>
            <a:r>
              <a:rPr lang="en-US" altLang="en-US" sz="2400"/>
              <a:t>You young people, the little decisions that you make can so affect your lives. Shall I go to school or not? Shall I continue on with my education? That is a big decision for some of you. Our doctrine suggests, although there may be some circumstances that would affect that decision, that the more education you receive the greater will be your opportunity to serve. That is why this Church encourages its young people to get the schooling that will qualify them to take their places in the society in which they will become a part. Make the right decisions. Take a long look</a:t>
            </a:r>
            <a:r>
              <a:rPr lang="en-US" altLang="en-US" sz="1800"/>
              <a:t> </a:t>
            </a:r>
            <a:r>
              <a:rPr lang="en-US" altLang="en-US" sz="1400"/>
              <a:t>(Pocatello, Idaho, regional conference, Idaho State University, 4 June 1995).</a:t>
            </a:r>
          </a:p>
          <a:p>
            <a:pPr eaLnBrk="1" hangingPunct="1"/>
            <a:endParaRPr lang="en-US" altLang="en-US" sz="1400" b="1">
              <a:solidFill>
                <a:srgbClr val="000000"/>
              </a:solidFill>
              <a:cs typeface="Times New Roman" panose="02020603050405020304" pitchFamily="18" charset="0"/>
            </a:endParaRPr>
          </a:p>
          <a:p>
            <a:pPr eaLnBrk="1" hangingPunct="1">
              <a:buFontTx/>
              <a:buNone/>
            </a:pPr>
            <a:r>
              <a:rPr lang="en-US" altLang="en-US" sz="1800"/>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1B6DBFF7-D19B-40C9-9942-6ABF1B67C705}"/>
              </a:ext>
            </a:extLst>
          </p:cNvPr>
          <p:cNvSpPr>
            <a:spLocks noGrp="1" noChangeArrowheads="1"/>
          </p:cNvSpPr>
          <p:nvPr>
            <p:ph type="title"/>
          </p:nvPr>
        </p:nvSpPr>
        <p:spPr>
          <a:xfrm>
            <a:off x="665163" y="609600"/>
            <a:ext cx="7772400" cy="1143000"/>
          </a:xfrm>
        </p:spPr>
        <p:txBody>
          <a:bodyPr/>
          <a:lstStyle/>
          <a:p>
            <a:pPr eaLnBrk="1" hangingPunct="1"/>
            <a:r>
              <a:rPr lang="en-US" altLang="en-US">
                <a:cs typeface="Times New Roman" panose="02020603050405020304" pitchFamily="18" charset="0"/>
              </a:rPr>
              <a:t>Is Education Cheap?</a:t>
            </a:r>
          </a:p>
        </p:txBody>
      </p:sp>
      <p:sp>
        <p:nvSpPr>
          <p:cNvPr id="8196" name="Rectangle 3">
            <a:extLst>
              <a:ext uri="{FF2B5EF4-FFF2-40B4-BE49-F238E27FC236}">
                <a16:creationId xmlns:a16="http://schemas.microsoft.com/office/drawing/2014/main" xmlns="" id="{26C58591-402B-452A-940A-130A0FD61A94}"/>
              </a:ext>
            </a:extLst>
          </p:cNvPr>
          <p:cNvSpPr>
            <a:spLocks noGrp="1" noChangeArrowheads="1"/>
          </p:cNvSpPr>
          <p:nvPr>
            <p:ph idx="1"/>
          </p:nvPr>
        </p:nvSpPr>
        <p:spPr>
          <a:xfrm>
            <a:off x="952500" y="1600200"/>
            <a:ext cx="7581900" cy="5257800"/>
          </a:xfrm>
        </p:spPr>
        <p:txBody>
          <a:bodyPr/>
          <a:lstStyle/>
          <a:p>
            <a:pPr eaLnBrk="1" hangingPunct="1"/>
            <a:r>
              <a:rPr lang="en-US" altLang="en-US" dirty="0">
                <a:cs typeface="Times New Roman" panose="02020603050405020304" pitchFamily="18" charset="0"/>
              </a:rPr>
              <a:t>Cost Facts:</a:t>
            </a:r>
          </a:p>
          <a:p>
            <a:pPr lvl="1" eaLnBrk="1" hangingPunct="1"/>
            <a:r>
              <a:rPr lang="en-US" altLang="en-US" dirty="0">
                <a:cs typeface="Times New Roman" panose="02020603050405020304" pitchFamily="18" charset="0"/>
              </a:rPr>
              <a:t>Average NR U.S. medical school tuition/fees in 2017-2018 was $55,294 (public) and $52,093 (private)</a:t>
            </a:r>
          </a:p>
          <a:p>
            <a:pPr lvl="1" eaLnBrk="1" hangingPunct="1"/>
            <a:r>
              <a:rPr lang="en-US" altLang="en-US" dirty="0">
                <a:cs typeface="Times New Roman" panose="02020603050405020304" pitchFamily="18" charset="0"/>
              </a:rPr>
              <a:t>2018 average top 20 MBA programs tuition and fees: &gt;$100,000 (varies by school) </a:t>
            </a:r>
          </a:p>
          <a:p>
            <a:pPr lvl="1" eaLnBrk="1" hangingPunct="1"/>
            <a:r>
              <a:rPr lang="en-US" altLang="en-US" dirty="0">
                <a:cs typeface="Times New Roman" panose="02020603050405020304" pitchFamily="18" charset="0"/>
              </a:rPr>
              <a:t>Average cost in tuition, fees and lost salary: $150,000</a:t>
            </a:r>
          </a:p>
          <a:p>
            <a:pPr lvl="1" eaLnBrk="1" hangingPunct="1"/>
            <a:r>
              <a:rPr lang="en-US" altLang="en-US" dirty="0">
                <a:cs typeface="Times New Roman" panose="02020603050405020304" pitchFamily="18" charset="0"/>
              </a:rPr>
              <a:t>Annual budget for students of BYU in 2017-2018</a:t>
            </a:r>
          </a:p>
          <a:p>
            <a:pPr lvl="2" eaLnBrk="1" hangingPunct="1"/>
            <a:r>
              <a:rPr lang="en-US" altLang="en-US" dirty="0">
                <a:cs typeface="Times New Roman" panose="02020603050405020304" pitchFamily="18" charset="0"/>
              </a:rPr>
              <a:t>Undergraduate   $18,430 </a:t>
            </a:r>
            <a:r>
              <a:rPr lang="en-US" altLang="en-US" sz="1800" dirty="0">
                <a:cs typeface="Times New Roman" panose="02020603050405020304" pitchFamily="18" charset="0"/>
              </a:rPr>
              <a:t>(LDS),</a:t>
            </a:r>
            <a:r>
              <a:rPr lang="en-US" altLang="en-US" dirty="0">
                <a:cs typeface="Times New Roman" panose="02020603050405020304" pitchFamily="18" charset="0"/>
              </a:rPr>
              <a:t> $23,890 </a:t>
            </a:r>
            <a:r>
              <a:rPr lang="en-US" altLang="en-US" sz="1800" dirty="0">
                <a:cs typeface="Times New Roman" panose="02020603050405020304" pitchFamily="18" charset="0"/>
              </a:rPr>
              <a:t>(non-LDS)</a:t>
            </a:r>
            <a:endParaRPr lang="en-US" altLang="en-US" sz="1800" baseline="30000" dirty="0">
              <a:cs typeface="Times New Roman" panose="02020603050405020304" pitchFamily="18" charset="0"/>
            </a:endParaRPr>
          </a:p>
          <a:p>
            <a:pPr lvl="2" eaLnBrk="1" hangingPunct="1"/>
            <a:r>
              <a:rPr lang="en-US" altLang="en-US" dirty="0">
                <a:cs typeface="Times New Roman" panose="02020603050405020304" pitchFamily="18" charset="0"/>
              </a:rPr>
              <a:t>Graduate            $26,680 </a:t>
            </a:r>
            <a:r>
              <a:rPr lang="en-US" altLang="en-US" sz="1800" dirty="0">
                <a:cs typeface="Times New Roman" panose="02020603050405020304" pitchFamily="18" charset="0"/>
              </a:rPr>
              <a:t>(LDS),</a:t>
            </a:r>
            <a:r>
              <a:rPr lang="en-US" altLang="en-US" dirty="0">
                <a:cs typeface="Times New Roman" panose="02020603050405020304" pitchFamily="18" charset="0"/>
              </a:rPr>
              <a:t> $33,560 </a:t>
            </a:r>
            <a:r>
              <a:rPr lang="en-US" altLang="en-US" sz="1800" dirty="0">
                <a:cs typeface="Times New Roman" panose="02020603050405020304" pitchFamily="18" charset="0"/>
              </a:rPr>
              <a:t>(non-LDS)</a:t>
            </a:r>
          </a:p>
          <a:p>
            <a:pPr lvl="2" eaLnBrk="1" hangingPunct="1"/>
            <a:r>
              <a:rPr lang="en-US" altLang="en-US" dirty="0">
                <a:cs typeface="Times New Roman" panose="02020603050405020304" pitchFamily="18" charset="0"/>
              </a:rPr>
              <a:t>MSM/Law         $33,472 </a:t>
            </a:r>
            <a:r>
              <a:rPr lang="en-US" altLang="en-US" sz="1800" dirty="0">
                <a:cs typeface="Times New Roman" panose="02020603050405020304" pitchFamily="18" charset="0"/>
              </a:rPr>
              <a:t>(LDS),</a:t>
            </a:r>
            <a:r>
              <a:rPr lang="en-US" altLang="en-US" dirty="0">
                <a:cs typeface="Times New Roman" panose="02020603050405020304" pitchFamily="18" charset="0"/>
              </a:rPr>
              <a:t> $46,152 </a:t>
            </a:r>
            <a:r>
              <a:rPr lang="en-US" altLang="en-US" sz="1800" dirty="0">
                <a:cs typeface="Times New Roman" panose="02020603050405020304" pitchFamily="18" charset="0"/>
              </a:rPr>
              <a:t>(non-LDS)</a:t>
            </a:r>
            <a:endParaRPr lang="en-US" altLang="en-US" sz="1800" baseline="30000" dirty="0">
              <a:cs typeface="Times New Roman" panose="02020603050405020304" pitchFamily="18" charset="0"/>
            </a:endParaRPr>
          </a:p>
          <a:p>
            <a:pPr eaLnBrk="1" hangingPunct="1"/>
            <a:r>
              <a:rPr lang="en-US" altLang="en-US" sz="2400" dirty="0">
                <a:cs typeface="Times New Roman" panose="02020603050405020304" pitchFamily="18" charset="0"/>
              </a:rPr>
              <a:t>Education isn’t cheap, but the cost of ignorance is higher!</a:t>
            </a:r>
          </a:p>
          <a:p>
            <a:pPr eaLnBrk="1" hangingPunct="1">
              <a:buFontTx/>
              <a:buNone/>
            </a:pPr>
            <a:endParaRPr lang="en-US" altLang="en-US" sz="2400" dirty="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9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685800"/>
            <a:ext cx="9143999" cy="914400"/>
          </a:xfrm>
        </p:spPr>
        <p:txBody>
          <a:bodyPr/>
          <a:lstStyle/>
          <a:p>
            <a:pPr eaLnBrk="1" hangingPunct="1"/>
            <a:r>
              <a:rPr lang="en-US" altLang="en-US"/>
              <a:t>Principles </a:t>
            </a:r>
            <a:r>
              <a:rPr lang="en-US" altLang="en-US" dirty="0"/>
              <a:t>of Financing Education and Missions</a:t>
            </a:r>
            <a:r>
              <a:rPr lang="en-US" altLang="en-US" sz="3200" dirty="0"/>
              <a:t> </a:t>
            </a:r>
            <a:endParaRPr lang="en-US" altLang="en-US" sz="2400" dirty="0"/>
          </a:p>
        </p:txBody>
      </p:sp>
      <p:sp>
        <p:nvSpPr>
          <p:cNvPr id="12292" name="Rectangle 3"/>
          <p:cNvSpPr>
            <a:spLocks noGrp="1" noChangeArrowheads="1"/>
          </p:cNvSpPr>
          <p:nvPr>
            <p:ph idx="1"/>
          </p:nvPr>
        </p:nvSpPr>
        <p:spPr>
          <a:xfrm>
            <a:off x="914400" y="1600200"/>
            <a:ext cx="7315200" cy="4467225"/>
          </a:xfrm>
        </p:spPr>
        <p:txBody>
          <a:bodyPr/>
          <a:lstStyle/>
          <a:p>
            <a:pPr marL="457200" lvl="1" indent="0" eaLnBrk="1" hangingPunct="1">
              <a:buFontTx/>
              <a:buNone/>
            </a:pPr>
            <a:r>
              <a:rPr lang="en-US" altLang="en-US" sz="2800" dirty="0"/>
              <a:t>1.  Teach your children who they are, that they are children of God, and model it yourself</a:t>
            </a:r>
          </a:p>
          <a:p>
            <a:pPr lvl="2" eaLnBrk="1" hangingPunct="1"/>
            <a:r>
              <a:rPr lang="en-US" altLang="en-US" dirty="0"/>
              <a:t>Be an example of a Christ-like person</a:t>
            </a:r>
          </a:p>
          <a:p>
            <a:pPr lvl="2" eaLnBrk="1" hangingPunct="1"/>
            <a:r>
              <a:rPr lang="en-US" altLang="en-US" dirty="0"/>
              <a:t>Teach them to work and to earn, consistent with their age and abilities</a:t>
            </a:r>
          </a:p>
          <a:p>
            <a:pPr lvl="2" eaLnBrk="1" hangingPunct="1"/>
            <a:r>
              <a:rPr lang="en-US" altLang="en-US" dirty="0"/>
              <a:t>Teach them to be accountable for their spending, just as they are for their words and thoughts</a:t>
            </a:r>
          </a:p>
          <a:p>
            <a:pPr lvl="2" eaLnBrk="1" hangingPunct="1"/>
            <a:r>
              <a:rPr lang="en-US" altLang="en-US" dirty="0"/>
              <a:t>Teach them to share the things they have—none of it belongs to us</a:t>
            </a:r>
          </a:p>
          <a:p>
            <a:pPr lvl="2" eaLnBrk="1" hangingPunct="1"/>
            <a:endParaRPr lang="en-US" altLang="en-US" dirty="0"/>
          </a:p>
          <a:p>
            <a:pPr marL="457200" lvl="1" indent="0" eaLnBrk="1" hangingPunct="1">
              <a:buFontTx/>
              <a:buNone/>
            </a:pPr>
            <a:endParaRPr lang="en-US" altLang="en-US" dirty="0"/>
          </a:p>
        </p:txBody>
      </p:sp>
    </p:spTree>
    <p:extLst>
      <p:ext uri="{BB962C8B-B14F-4D97-AF65-F5344CB8AC3E}">
        <p14:creationId xmlns:p14="http://schemas.microsoft.com/office/powerpoint/2010/main" val="82865100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a:t>Principles </a:t>
            </a:r>
            <a:r>
              <a:rPr lang="en-US" altLang="en-US" sz="2400"/>
              <a:t>(continued)</a:t>
            </a:r>
          </a:p>
        </p:txBody>
      </p:sp>
      <p:sp>
        <p:nvSpPr>
          <p:cNvPr id="13316" name="Rectangle 3"/>
          <p:cNvSpPr>
            <a:spLocks noGrp="1" noChangeArrowheads="1"/>
          </p:cNvSpPr>
          <p:nvPr>
            <p:ph idx="1"/>
          </p:nvPr>
        </p:nvSpPr>
        <p:spPr>
          <a:xfrm>
            <a:off x="914400" y="1600200"/>
            <a:ext cx="7466013" cy="5229225"/>
          </a:xfrm>
        </p:spPr>
        <p:txBody>
          <a:bodyPr/>
          <a:lstStyle/>
          <a:p>
            <a:pPr marL="457200" lvl="1" indent="0" eaLnBrk="1" hangingPunct="1">
              <a:spcBef>
                <a:spcPts val="600"/>
              </a:spcBef>
              <a:buFontTx/>
              <a:buNone/>
            </a:pPr>
            <a:r>
              <a:rPr lang="en-US" altLang="en-US" sz="2800" dirty="0"/>
              <a:t>2.  Teach your children to seek, receive and act on the Spirit’s guidance</a:t>
            </a:r>
          </a:p>
          <a:p>
            <a:pPr lvl="2" eaLnBrk="1" hangingPunct="1">
              <a:spcBef>
                <a:spcPts val="600"/>
              </a:spcBef>
            </a:pPr>
            <a:r>
              <a:rPr lang="en-US" altLang="en-US" dirty="0"/>
              <a:t>Learn and teach your children to be obedient and have the Holy Ghost with them always</a:t>
            </a:r>
          </a:p>
          <a:p>
            <a:pPr lvl="2" eaLnBrk="1" hangingPunct="1">
              <a:spcBef>
                <a:spcPts val="600"/>
              </a:spcBef>
            </a:pPr>
            <a:r>
              <a:rPr lang="en-US" altLang="en-US" dirty="0"/>
              <a:t>Remember that the Holy Ghost and the scriptures can “show” and “tell”  you all the things you should do (2 Nephi 32: 3,5)</a:t>
            </a:r>
          </a:p>
          <a:p>
            <a:pPr lvl="2" eaLnBrk="1" hangingPunct="1">
              <a:lnSpc>
                <a:spcPct val="90000"/>
              </a:lnSpc>
            </a:pPr>
            <a:endParaRPr lang="en-US" altLang="en-US" dirty="0"/>
          </a:p>
        </p:txBody>
      </p:sp>
    </p:spTree>
    <p:extLst>
      <p:ext uri="{BB962C8B-B14F-4D97-AF65-F5344CB8AC3E}">
        <p14:creationId xmlns:p14="http://schemas.microsoft.com/office/powerpoint/2010/main" val="285254171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theme/theme1.xml><?xml version="1.0" encoding="utf-8"?>
<a:theme xmlns:a="http://schemas.openxmlformats.org/drawingml/2006/main" name="BM418-Theme1">
  <a:themeElements>
    <a:clrScheme name="Custom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8730</TotalTime>
  <Words>4808</Words>
  <Application>Microsoft Office PowerPoint</Application>
  <PresentationFormat>On-screen Show (4:3)</PresentationFormat>
  <Paragraphs>447</Paragraphs>
  <Slides>55</Slides>
  <Notes>41</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BM418-Theme1</vt:lpstr>
      <vt:lpstr> Family 3:  Financing  your Children’s Education  and Missions  Updated 2020/03/24</vt:lpstr>
      <vt:lpstr>Objectives</vt:lpstr>
      <vt:lpstr>Your Personal Financial Plan </vt:lpstr>
      <vt:lpstr>A. Understand How Education Relates to Financial Goals and the Principles</vt:lpstr>
      <vt:lpstr>Does Education Pay?</vt:lpstr>
      <vt:lpstr>Should You Pursue an Education?</vt:lpstr>
      <vt:lpstr>Is Education Cheap?</vt:lpstr>
      <vt:lpstr>Principles of Financing Education and Missions </vt:lpstr>
      <vt:lpstr>Principles (continued)</vt:lpstr>
      <vt:lpstr>Principles (continued)</vt:lpstr>
      <vt:lpstr>Principles (continued)</vt:lpstr>
      <vt:lpstr>Principles (continued)</vt:lpstr>
      <vt:lpstr>Principles (continued)</vt:lpstr>
      <vt:lpstr>Principles (continued)</vt:lpstr>
      <vt:lpstr>Principles (continued)</vt:lpstr>
      <vt:lpstr>B. Understand the Process of Selecting Vehicles for Education and Missions</vt:lpstr>
      <vt:lpstr>1. Free Money</vt:lpstr>
      <vt:lpstr>2. Family Money</vt:lpstr>
      <vt:lpstr>3. Employment</vt:lpstr>
      <vt:lpstr>4. Loans</vt:lpstr>
      <vt:lpstr>Loans (continued)</vt:lpstr>
      <vt:lpstr>Loans (continued)</vt:lpstr>
      <vt:lpstr>Loans (continued)</vt:lpstr>
      <vt:lpstr>Loans (continued)</vt:lpstr>
      <vt:lpstr>Loans (continued)</vt:lpstr>
      <vt:lpstr>Federal Grants and Loans</vt:lpstr>
      <vt:lpstr>Federal Loans and Grants (continued)</vt:lpstr>
      <vt:lpstr>Federal Loans and Grants (continued)</vt:lpstr>
      <vt:lpstr>5. Credit Cards and Retirement Accounts</vt:lpstr>
      <vt:lpstr>C. Understand How to Save for  Your Children’s Education and Missions</vt:lpstr>
      <vt:lpstr>1. Series EE and Series I Bonds</vt:lpstr>
      <vt:lpstr>EE/I Savings Bond Phase-out Limits</vt:lpstr>
      <vt:lpstr>U.S. Series EE Bonds/I over Time</vt:lpstr>
      <vt:lpstr>2. Education Savings Account (Coverdell)</vt:lpstr>
      <vt:lpstr>Education IRA Deductibility Limits</vt:lpstr>
      <vt:lpstr>3. 529 Prepaid Tuition Plan</vt:lpstr>
      <vt:lpstr>4. 529 Savings Plan</vt:lpstr>
      <vt:lpstr>Different States 529 Savings Plans</vt:lpstr>
      <vt:lpstr>5. Tax-efficient Investing</vt:lpstr>
      <vt:lpstr>6. Custodial Accounts: UGMA/UTMA (not recommended)</vt:lpstr>
      <vt:lpstr>How to Save for Children’s Missions</vt:lpstr>
      <vt:lpstr>1. Tax-efficient Investing</vt:lpstr>
      <vt:lpstr>2. Custodial Accounts: UGMA/UTMA (not recommended)</vt:lpstr>
      <vt:lpstr>How to Reduce the Cost of Education  and Sign up for Aid</vt:lpstr>
      <vt:lpstr>Signing Up for Aid (continued)</vt:lpstr>
      <vt:lpstr>Resources for Financing School (continued)</vt:lpstr>
      <vt:lpstr>G.  Understand and Create your Mission and Education Plans</vt:lpstr>
      <vt:lpstr>Mission and Education Plans (continued)</vt:lpstr>
      <vt:lpstr>Mission and Education Plans (continued)</vt:lpstr>
      <vt:lpstr>Mission and Education Plans (continued)</vt:lpstr>
      <vt:lpstr>Mission and Education Plans (continued)</vt:lpstr>
      <vt:lpstr>Mission and Education Plans (continued)</vt:lpstr>
      <vt:lpstr>Review of Objectives</vt:lpstr>
      <vt:lpstr>Case Study #1</vt:lpstr>
      <vt:lpstr>Case Study #1 Answer</vt:lpstr>
    </vt:vector>
  </TitlesOfParts>
  <Company>Brigham Young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Financing Education and Missions</dc:title>
  <dc:creator>Bryan Sudweeks</dc:creator>
  <cp:lastModifiedBy>Sudweeks Office</cp:lastModifiedBy>
  <cp:revision>460</cp:revision>
  <cp:lastPrinted>2019-12-02T14:34:08Z</cp:lastPrinted>
  <dcterms:created xsi:type="dcterms:W3CDTF">2002-01-31T15:20:22Z</dcterms:created>
  <dcterms:modified xsi:type="dcterms:W3CDTF">2020-04-17T17:48:05Z</dcterms:modified>
</cp:coreProperties>
</file>