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0" r:id="rId1"/>
  </p:sldMasterIdLst>
  <p:notesMasterIdLst>
    <p:notesMasterId r:id="rId42"/>
  </p:notesMasterIdLst>
  <p:handoutMasterIdLst>
    <p:handoutMasterId r:id="rId43"/>
  </p:handoutMasterIdLst>
  <p:sldIdLst>
    <p:sldId id="256" r:id="rId2"/>
    <p:sldId id="270" r:id="rId3"/>
    <p:sldId id="367" r:id="rId4"/>
    <p:sldId id="425" r:id="rId5"/>
    <p:sldId id="427" r:id="rId6"/>
    <p:sldId id="426" r:id="rId7"/>
    <p:sldId id="368" r:id="rId8"/>
    <p:sldId id="369" r:id="rId9"/>
    <p:sldId id="408" r:id="rId10"/>
    <p:sldId id="370" r:id="rId11"/>
    <p:sldId id="432" r:id="rId12"/>
    <p:sldId id="428" r:id="rId13"/>
    <p:sldId id="410" r:id="rId14"/>
    <p:sldId id="423" r:id="rId15"/>
    <p:sldId id="411" r:id="rId16"/>
    <p:sldId id="416" r:id="rId17"/>
    <p:sldId id="412" r:id="rId18"/>
    <p:sldId id="413" r:id="rId19"/>
    <p:sldId id="422" r:id="rId20"/>
    <p:sldId id="414" r:id="rId21"/>
    <p:sldId id="418" r:id="rId22"/>
    <p:sldId id="424" r:id="rId23"/>
    <p:sldId id="373" r:id="rId24"/>
    <p:sldId id="421" r:id="rId25"/>
    <p:sldId id="371" r:id="rId26"/>
    <p:sldId id="372" r:id="rId27"/>
    <p:sldId id="374" r:id="rId28"/>
    <p:sldId id="375" r:id="rId29"/>
    <p:sldId id="376" r:id="rId30"/>
    <p:sldId id="377" r:id="rId31"/>
    <p:sldId id="378" r:id="rId32"/>
    <p:sldId id="379" r:id="rId33"/>
    <p:sldId id="380" r:id="rId34"/>
    <p:sldId id="382" r:id="rId35"/>
    <p:sldId id="420" r:id="rId36"/>
    <p:sldId id="383" r:id="rId37"/>
    <p:sldId id="419" r:id="rId38"/>
    <p:sldId id="430" r:id="rId39"/>
    <p:sldId id="431" r:id="rId40"/>
    <p:sldId id="384" r:id="rId41"/>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57" userDrawn="1">
          <p15:clr>
            <a:srgbClr val="A4A3A4"/>
          </p15:clr>
        </p15:guide>
        <p15:guide id="3"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454" autoAdjust="0"/>
    <p:restoredTop sz="86436" autoAdjust="0"/>
  </p:normalViewPr>
  <p:slideViewPr>
    <p:cSldViewPr>
      <p:cViewPr varScale="1">
        <p:scale>
          <a:sx n="109" d="100"/>
          <a:sy n="109" d="100"/>
        </p:scale>
        <p:origin x="119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2" d="100"/>
          <a:sy n="82" d="100"/>
        </p:scale>
        <p:origin x="-1974" y="-90"/>
      </p:cViewPr>
      <p:guideLst>
        <p:guide orient="horz" pos="2928"/>
        <p:guide pos="225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1089026" y="233365"/>
            <a:ext cx="4832350" cy="465137"/>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ctr" eaLnBrk="1" hangingPunct="1">
              <a:defRPr sz="1300" b="0">
                <a:solidFill>
                  <a:schemeClr val="tx1"/>
                </a:solidFill>
              </a:defRPr>
            </a:lvl1pPr>
          </a:lstStyle>
          <a:p>
            <a:pPr>
              <a:defRPr/>
            </a:pPr>
            <a:r>
              <a:rPr lang="en-US"/>
              <a:t>Family 2:  Teaching Children Financial Responsibility</a:t>
            </a:r>
          </a:p>
          <a:p>
            <a:pPr>
              <a:defRPr/>
            </a:pPr>
            <a:r>
              <a:rPr lang="en-US"/>
              <a:t>Personal Finance:  Another Perspective </a:t>
            </a:r>
          </a:p>
        </p:txBody>
      </p:sp>
      <p:sp>
        <p:nvSpPr>
          <p:cNvPr id="108549" name="Rectangle 5"/>
          <p:cNvSpPr>
            <a:spLocks noGrp="1" noChangeArrowheads="1"/>
          </p:cNvSpPr>
          <p:nvPr>
            <p:ph type="sldNum" sz="quarter" idx="3"/>
          </p:nvPr>
        </p:nvSpPr>
        <p:spPr bwMode="auto">
          <a:xfrm>
            <a:off x="2025651" y="8597900"/>
            <a:ext cx="3036888" cy="465138"/>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ctr" eaLnBrk="1" hangingPunct="1">
              <a:defRPr sz="1300" b="0">
                <a:solidFill>
                  <a:schemeClr val="tx1"/>
                </a:solidFill>
                <a:latin typeface="Arial" panose="020B0604020202020204" pitchFamily="34" charset="0"/>
              </a:defRPr>
            </a:lvl1pPr>
          </a:lstStyle>
          <a:p>
            <a:pPr>
              <a:defRPr/>
            </a:pPr>
            <a:fld id="{278CB0D2-2CF5-474E-BF1D-2CE2798D4833}" type="slidenum">
              <a:rPr lang="en-US" altLang="en-US"/>
              <a:pPr>
                <a:defRPr/>
              </a:pPr>
              <a:t>‹#›</a:t>
            </a:fld>
            <a:endParaRPr lang="en-US" altLang="en-US"/>
          </a:p>
        </p:txBody>
      </p:sp>
    </p:spTree>
    <p:extLst>
      <p:ext uri="{BB962C8B-B14F-4D97-AF65-F5344CB8AC3E}">
        <p14:creationId xmlns:p14="http://schemas.microsoft.com/office/powerpoint/2010/main" val="136981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a:p>
        </p:txBody>
      </p:sp>
      <p:sp>
        <p:nvSpPr>
          <p:cNvPr id="5123" name="Rectangle 3"/>
          <p:cNvSpPr>
            <a:spLocks noGrp="1" noChangeArrowheads="1"/>
          </p:cNvSpPr>
          <p:nvPr>
            <p:ph type="dt" idx="1"/>
          </p:nvPr>
        </p:nvSpPr>
        <p:spPr bwMode="auto">
          <a:xfrm>
            <a:off x="3970339"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r" eaLnBrk="1" hangingPunct="1">
              <a:defRPr sz="1300" b="0">
                <a:solidFill>
                  <a:schemeClr val="tx1"/>
                </a:solidFill>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701675" y="4414838"/>
            <a:ext cx="5607050" cy="4183062"/>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1" y="8831263"/>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l" eaLnBrk="1" hangingPunct="1">
              <a:defRPr sz="1300" b="0">
                <a:solidFill>
                  <a:schemeClr val="tx1"/>
                </a:solidFill>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970339" y="8831263"/>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r" eaLnBrk="1" hangingPunct="1">
              <a:defRPr sz="1300" b="0">
                <a:solidFill>
                  <a:schemeClr val="tx1"/>
                </a:solidFill>
                <a:latin typeface="Arial" panose="020B0604020202020204" pitchFamily="34" charset="0"/>
              </a:defRPr>
            </a:lvl1pPr>
          </a:lstStyle>
          <a:p>
            <a:pPr>
              <a:defRPr/>
            </a:pPr>
            <a:fld id="{5D41C958-D2AD-42A3-B11F-1802850CF884}" type="slidenum">
              <a:rPr lang="en-US" altLang="en-US"/>
              <a:pPr>
                <a:defRPr/>
              </a:pPr>
              <a:t>‹#›</a:t>
            </a:fld>
            <a:endParaRPr lang="en-US" altLang="en-US"/>
          </a:p>
        </p:txBody>
      </p:sp>
    </p:spTree>
    <p:extLst>
      <p:ext uri="{BB962C8B-B14F-4D97-AF65-F5344CB8AC3E}">
        <p14:creationId xmlns:p14="http://schemas.microsoft.com/office/powerpoint/2010/main" val="1760616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41C958-D2AD-42A3-B11F-1802850CF884}" type="slidenum">
              <a:rPr lang="en-US" altLang="en-US" smtClean="0"/>
              <a:pPr>
                <a:defRPr/>
              </a:pPr>
              <a:t>24</a:t>
            </a:fld>
            <a:endParaRPr lang="en-US" altLang="en-US"/>
          </a:p>
        </p:txBody>
      </p:sp>
    </p:spTree>
    <p:extLst>
      <p:ext uri="{BB962C8B-B14F-4D97-AF65-F5344CB8AC3E}">
        <p14:creationId xmlns:p14="http://schemas.microsoft.com/office/powerpoint/2010/main" val="17830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06406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04818B44-C61F-4248-A7F3-C0054AFA4A3B}"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153400" y="6248400"/>
            <a:ext cx="609600" cy="307975"/>
          </a:xfrm>
          <a:prstGeom prst="rect">
            <a:avLst/>
          </a:prstGeom>
          <a:noFill/>
        </p:spPr>
        <p:txBody>
          <a:bodyPr>
            <a:spAutoFit/>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49797939-5886-4B2B-A84A-45714857D083}"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14400" y="160020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67487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7" name="Rectangle 6"/>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8"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9"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3820783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DB26D8CD-48C3-4970-AF76-BAE83AFF4B7B}" type="slidenum">
              <a:rPr lang="en-US" altLang="en-US" sz="1400" smtClean="0">
                <a:solidFill>
                  <a:schemeClr val="tx1"/>
                </a:solidFill>
              </a:rPr>
              <a:pPr algn="ctr" eaLnBrk="1" hangingPunct="1">
                <a:defRPr/>
              </a:pPr>
              <a:t>‹#›</a:t>
            </a:fld>
            <a:endParaRPr lang="en-US" altLang="en-US" sz="140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04850" y="685800"/>
            <a:ext cx="7772400" cy="944563"/>
          </a:xfrm>
        </p:spPr>
        <p:txBody>
          <a:bodyPr/>
          <a:lstStyle/>
          <a:p>
            <a:pPr eaLnBrk="1" hangingPunct="1"/>
            <a:r>
              <a:rPr lang="en-US" altLang="en-US" sz="3200" dirty="0"/>
              <a:t>Personal Finance: Another Perspective</a:t>
            </a:r>
          </a:p>
        </p:txBody>
      </p:sp>
      <p:sp>
        <p:nvSpPr>
          <p:cNvPr id="6147" name="Rectangle 4"/>
          <p:cNvSpPr>
            <a:spLocks noGrp="1" noChangeArrowheads="1"/>
          </p:cNvSpPr>
          <p:nvPr>
            <p:ph type="subTitle" idx="1"/>
          </p:nvPr>
        </p:nvSpPr>
        <p:spPr>
          <a:xfrm>
            <a:off x="914400" y="2222500"/>
            <a:ext cx="7315200" cy="4025900"/>
          </a:xfrm>
        </p:spPr>
        <p:txBody>
          <a:bodyPr/>
          <a:lstStyle/>
          <a:p>
            <a:pPr eaLnBrk="1" hangingPunct="1">
              <a:spcBef>
                <a:spcPts val="600"/>
              </a:spcBef>
            </a:pPr>
            <a:endParaRPr lang="en-US" altLang="en-US" sz="4000" dirty="0"/>
          </a:p>
          <a:p>
            <a:pPr eaLnBrk="1" hangingPunct="1">
              <a:spcBef>
                <a:spcPts val="600"/>
              </a:spcBef>
            </a:pPr>
            <a:r>
              <a:rPr lang="en-US" altLang="en-US" sz="4000" dirty="0"/>
              <a:t>Family 2:  </a:t>
            </a:r>
          </a:p>
          <a:p>
            <a:pPr eaLnBrk="1" hangingPunct="1">
              <a:spcBef>
                <a:spcPts val="600"/>
              </a:spcBef>
            </a:pPr>
            <a:r>
              <a:rPr lang="en-US" altLang="en-US" sz="4000" dirty="0"/>
              <a:t>Teaching Children Financial Responsibility (</a:t>
            </a:r>
            <a:r>
              <a:rPr lang="en-US" altLang="en-US" sz="3600" dirty="0"/>
              <a:t>through “Intentional Parenting”)</a:t>
            </a:r>
            <a:endParaRPr lang="en-US" altLang="en-US" sz="4000" dirty="0"/>
          </a:p>
          <a:p>
            <a:pPr eaLnBrk="1" hangingPunct="1"/>
            <a:endParaRPr lang="en-US" altLang="en-US" sz="2400" dirty="0"/>
          </a:p>
          <a:p>
            <a:pPr eaLnBrk="1" hangingPunct="1"/>
            <a:r>
              <a:rPr lang="en-US" altLang="en-US" sz="2400" dirty="0"/>
              <a:t>Updated 2019-11-25</a:t>
            </a:r>
          </a:p>
          <a:p>
            <a:pPr eaLnBrk="1" hangingPunct="1"/>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31825"/>
            <a:ext cx="7772400" cy="946150"/>
          </a:xfrm>
        </p:spPr>
        <p:txBody>
          <a:bodyPr/>
          <a:lstStyle/>
          <a:p>
            <a:pPr eaLnBrk="1" hangingPunct="1"/>
            <a:r>
              <a:rPr lang="en-US" altLang="en-US" sz="3200" dirty="0"/>
              <a:t>B.  Understand the Principles of Teaching Financial Responsibility?</a:t>
            </a:r>
            <a:endParaRPr lang="en-US" altLang="en-US" sz="2000" dirty="0"/>
          </a:p>
        </p:txBody>
      </p:sp>
      <p:sp>
        <p:nvSpPr>
          <p:cNvPr id="10245" name="Rectangle 4"/>
          <p:cNvSpPr>
            <a:spLocks noGrp="1" noChangeArrowheads="1"/>
          </p:cNvSpPr>
          <p:nvPr>
            <p:ph idx="1"/>
          </p:nvPr>
        </p:nvSpPr>
        <p:spPr>
          <a:xfrm>
            <a:off x="914400" y="1600200"/>
            <a:ext cx="7315200" cy="5486400"/>
          </a:xfrm>
        </p:spPr>
        <p:txBody>
          <a:bodyPr/>
          <a:lstStyle/>
          <a:p>
            <a:pPr eaLnBrk="1" hangingPunct="1"/>
            <a:r>
              <a:rPr lang="en-US" altLang="en-US" sz="2400" dirty="0"/>
              <a:t>Much has been written about how to teach children about finance.  Following are a few ideas for the principles</a:t>
            </a:r>
          </a:p>
          <a:p>
            <a:r>
              <a:rPr lang="en-US" dirty="0"/>
              <a:t>1. Understand yourself, your identity, vision and goals</a:t>
            </a:r>
          </a:p>
          <a:p>
            <a:pPr lvl="1"/>
            <a:r>
              <a:rPr lang="en-US" dirty="0"/>
              <a:t>How can you teach your children who they are, unless you know who you are</a:t>
            </a:r>
          </a:p>
          <a:p>
            <a:pPr lvl="1"/>
            <a:r>
              <a:rPr lang="en-US" dirty="0"/>
              <a:t>Teach that you, like they, are beloved spirit son’s and daughter’s of Heavenly parents</a:t>
            </a:r>
          </a:p>
        </p:txBody>
      </p:sp>
      <p:sp>
        <p:nvSpPr>
          <p:cNvPr id="12292" name="Rectangle 3"/>
          <p:cNvSpPr>
            <a:spLocks noChangeArrowheads="1"/>
          </p:cNvSpPr>
          <p:nvPr/>
        </p:nvSpPr>
        <p:spPr bwMode="auto">
          <a:xfrm>
            <a:off x="914400" y="1676400"/>
            <a:ext cx="7315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bg1"/>
              </a:buClr>
              <a:buFont typeface="Wingdings" panose="05000000000000000000" pitchFamily="2" charset="2"/>
              <a:buChar char="ü"/>
            </a:pPr>
            <a:endParaRPr lang="en-US" altLang="en-US"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5" name="Rectangle 4"/>
          <p:cNvSpPr>
            <a:spLocks noGrp="1" noChangeArrowheads="1"/>
          </p:cNvSpPr>
          <p:nvPr>
            <p:ph idx="1"/>
          </p:nvPr>
        </p:nvSpPr>
        <p:spPr>
          <a:xfrm>
            <a:off x="914400" y="1600200"/>
            <a:ext cx="7315200" cy="5486400"/>
          </a:xfrm>
        </p:spPr>
        <p:txBody>
          <a:bodyPr/>
          <a:lstStyle/>
          <a:p>
            <a:r>
              <a:rPr lang="en-US" dirty="0"/>
              <a:t>2. Teach by example to seek, receive and act on the Spirit’s guidance</a:t>
            </a:r>
          </a:p>
          <a:p>
            <a:pPr lvl="1"/>
            <a:r>
              <a:rPr lang="en-US" dirty="0"/>
              <a:t>Use this principle as you seek to teach your children.</a:t>
            </a:r>
          </a:p>
          <a:p>
            <a:pPr lvl="1"/>
            <a:r>
              <a:rPr lang="en-US" dirty="0"/>
              <a:t>Teach your children to do the same, that God answers prayers and will help them</a:t>
            </a:r>
          </a:p>
          <a:p>
            <a:pPr lvl="1"/>
            <a:r>
              <a:rPr lang="en-US" dirty="0"/>
              <a:t>Show by example that this includes seeking diligently through study and prayer, living worthy of the Spirit’s guidance, and then acting on it once it is received.</a:t>
            </a:r>
          </a:p>
        </p:txBody>
      </p:sp>
      <p:sp>
        <p:nvSpPr>
          <p:cNvPr id="12292" name="Rectangle 3"/>
          <p:cNvSpPr>
            <a:spLocks noChangeArrowheads="1"/>
          </p:cNvSpPr>
          <p:nvPr/>
        </p:nvSpPr>
        <p:spPr bwMode="auto">
          <a:xfrm>
            <a:off x="914400" y="1676400"/>
            <a:ext cx="7315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bg1"/>
              </a:buClr>
              <a:buFont typeface="Wingdings" panose="05000000000000000000" pitchFamily="2" charset="2"/>
              <a:buChar char="ü"/>
            </a:pPr>
            <a:endParaRPr lang="en-US" altLang="en-US" b="0"/>
          </a:p>
        </p:txBody>
      </p:sp>
      <p:sp>
        <p:nvSpPr>
          <p:cNvPr id="5" name="Rectangle 2"/>
          <p:cNvSpPr>
            <a:spLocks noGrp="1" noChangeArrowheads="1"/>
          </p:cNvSpPr>
          <p:nvPr>
            <p:ph type="title"/>
          </p:nvPr>
        </p:nvSpPr>
        <p:spPr>
          <a:xfrm>
            <a:off x="685800" y="631825"/>
            <a:ext cx="7772400" cy="946150"/>
          </a:xfrm>
        </p:spPr>
        <p:txBody>
          <a:bodyPr/>
          <a:lstStyle/>
          <a:p>
            <a:pPr eaLnBrk="1" hangingPunct="1"/>
            <a:r>
              <a:rPr lang="en-US" altLang="en-US" dirty="0"/>
              <a:t>Principles of Teaching </a:t>
            </a:r>
            <a:r>
              <a:rPr lang="en-US" altLang="en-US" sz="2400" dirty="0"/>
              <a:t>(continued)</a:t>
            </a:r>
            <a:endParaRPr lang="en-US" altLang="en-US" dirty="0"/>
          </a:p>
        </p:txBody>
      </p:sp>
    </p:spTree>
    <p:extLst>
      <p:ext uri="{BB962C8B-B14F-4D97-AF65-F5344CB8AC3E}">
        <p14:creationId xmlns:p14="http://schemas.microsoft.com/office/powerpoint/2010/main" val="3594188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5" name="Rectangle 4"/>
          <p:cNvSpPr>
            <a:spLocks noGrp="1" noChangeArrowheads="1"/>
          </p:cNvSpPr>
          <p:nvPr>
            <p:ph idx="1"/>
          </p:nvPr>
        </p:nvSpPr>
        <p:spPr>
          <a:xfrm>
            <a:off x="914400" y="1600200"/>
            <a:ext cx="7315200" cy="5486400"/>
          </a:xfrm>
        </p:spPr>
        <p:txBody>
          <a:bodyPr/>
          <a:lstStyle/>
          <a:p>
            <a:pPr eaLnBrk="1" hangingPunct="1"/>
            <a:r>
              <a:rPr lang="en-US" altLang="en-US" dirty="0"/>
              <a:t>3.  Teach by example individually </a:t>
            </a:r>
          </a:p>
          <a:p>
            <a:pPr lvl="1" eaLnBrk="1" hangingPunct="1"/>
            <a:r>
              <a:rPr lang="en-US" altLang="en-US" dirty="0"/>
              <a:t>President N. Eldon Tanner commented:</a:t>
            </a:r>
          </a:p>
          <a:p>
            <a:pPr lvl="2" eaLnBrk="1" hangingPunct="1"/>
            <a:r>
              <a:rPr lang="en-US" altLang="en-US" dirty="0"/>
              <a:t>It is most important, therefore, that we are always on the alert, remembering that one teaches more effectively by example than by precept. Let us never forget the old axiom: “Your actions speak so loudly that I cannot hear what you say” </a:t>
            </a:r>
            <a:r>
              <a:rPr lang="en-US" altLang="en-US" sz="1400" dirty="0"/>
              <a:t>(“Teaching Children of God,” </a:t>
            </a:r>
            <a:r>
              <a:rPr lang="en-US" altLang="en-US" sz="1400" i="1" dirty="0"/>
              <a:t>Ensign,</a:t>
            </a:r>
            <a:r>
              <a:rPr lang="en-US" altLang="en-US" sz="1400" dirty="0"/>
              <a:t> Oct. 1980, 2).</a:t>
            </a:r>
          </a:p>
          <a:p>
            <a:pPr lvl="1" eaLnBrk="1" hangingPunct="1"/>
            <a:r>
              <a:rPr lang="en-US" altLang="en-US" dirty="0"/>
              <a:t>“Teaching by Example”  should always be our starting point as we seek to teach our children</a:t>
            </a:r>
          </a:p>
        </p:txBody>
      </p:sp>
      <p:sp>
        <p:nvSpPr>
          <p:cNvPr id="12292" name="Rectangle 3"/>
          <p:cNvSpPr>
            <a:spLocks noChangeArrowheads="1"/>
          </p:cNvSpPr>
          <p:nvPr/>
        </p:nvSpPr>
        <p:spPr bwMode="auto">
          <a:xfrm>
            <a:off x="914400" y="1676400"/>
            <a:ext cx="7315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bg1"/>
              </a:buClr>
              <a:buFont typeface="Wingdings" panose="05000000000000000000" pitchFamily="2" charset="2"/>
              <a:buChar char="ü"/>
            </a:pPr>
            <a:endParaRPr lang="en-US" altLang="en-US" b="0"/>
          </a:p>
        </p:txBody>
      </p:sp>
      <p:sp>
        <p:nvSpPr>
          <p:cNvPr id="7" name="Rectangle 2"/>
          <p:cNvSpPr>
            <a:spLocks noGrp="1" noChangeArrowheads="1"/>
          </p:cNvSpPr>
          <p:nvPr>
            <p:ph type="title"/>
          </p:nvPr>
        </p:nvSpPr>
        <p:spPr>
          <a:xfrm>
            <a:off x="685800" y="631825"/>
            <a:ext cx="7772400" cy="946150"/>
          </a:xfrm>
        </p:spPr>
        <p:txBody>
          <a:bodyPr/>
          <a:lstStyle/>
          <a:p>
            <a:pPr eaLnBrk="1" hangingPunct="1"/>
            <a:r>
              <a:rPr lang="en-US" altLang="en-US" dirty="0"/>
              <a:t>Principles of Teaching </a:t>
            </a:r>
            <a:r>
              <a:rPr lang="en-US" altLang="en-US" sz="2400" dirty="0"/>
              <a:t>(continued)</a:t>
            </a:r>
            <a:endParaRPr lang="en-US" altLang="en-US" dirty="0"/>
          </a:p>
        </p:txBody>
      </p:sp>
    </p:spTree>
    <p:extLst>
      <p:ext uri="{BB962C8B-B14F-4D97-AF65-F5344CB8AC3E}">
        <p14:creationId xmlns:p14="http://schemas.microsoft.com/office/powerpoint/2010/main" val="17368633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651164"/>
            <a:ext cx="8763000" cy="944628"/>
          </a:xfrm>
        </p:spPr>
        <p:txBody>
          <a:bodyPr/>
          <a:lstStyle/>
          <a:p>
            <a:pPr eaLnBrk="1" hangingPunct="1"/>
            <a:r>
              <a:rPr lang="en-US" altLang="en-US" dirty="0"/>
              <a:t>Principles of Teaching </a:t>
            </a:r>
            <a:r>
              <a:rPr lang="en-US" altLang="en-US" sz="2400" dirty="0"/>
              <a:t>(continued)</a:t>
            </a:r>
          </a:p>
        </p:txBody>
      </p:sp>
      <p:sp>
        <p:nvSpPr>
          <p:cNvPr id="11268" name="Rectangle 3"/>
          <p:cNvSpPr>
            <a:spLocks noGrp="1" noChangeArrowheads="1"/>
          </p:cNvSpPr>
          <p:nvPr>
            <p:ph idx="1"/>
          </p:nvPr>
        </p:nvSpPr>
        <p:spPr>
          <a:xfrm>
            <a:off x="914400" y="1600200"/>
            <a:ext cx="7315200" cy="5257800"/>
          </a:xfrm>
        </p:spPr>
        <p:txBody>
          <a:bodyPr/>
          <a:lstStyle/>
          <a:p>
            <a:pPr eaLnBrk="1" hangingPunct="1"/>
            <a:r>
              <a:rPr lang="en-US" altLang="en-US" dirty="0"/>
              <a:t>4.  Teach by example as a couple</a:t>
            </a:r>
          </a:p>
          <a:p>
            <a:pPr lvl="1" eaLnBrk="1" hangingPunct="1"/>
            <a:r>
              <a:rPr lang="en-US" altLang="en-US" dirty="0"/>
              <a:t>Elder Marvin J. Ashton commented:</a:t>
            </a:r>
          </a:p>
          <a:p>
            <a:pPr lvl="2" eaLnBrk="1" hangingPunct="1"/>
            <a:r>
              <a:rPr lang="en-US" altLang="en-US" dirty="0"/>
              <a:t>In the home, money management between husband and wife should be on a partnership basis, with both parties having a voice in decision- and policy-making. When children come along and reach the age of accountability, they too should be involved in money concerns on a limited partnership basis. Peace, contentment, love, and security in the home are not possible when financial anxieties and </a:t>
            </a:r>
            <a:r>
              <a:rPr lang="en-US" altLang="en-US" dirty="0" err="1"/>
              <a:t>bickerings</a:t>
            </a:r>
            <a:r>
              <a:rPr lang="en-US" altLang="en-US" dirty="0"/>
              <a:t> prevail (Marvin J. Ashton, “Guide to Family Finance,” </a:t>
            </a:r>
            <a:r>
              <a:rPr lang="en-US" altLang="en-US" i="1" dirty="0" err="1"/>
              <a:t>Liahona</a:t>
            </a:r>
            <a:r>
              <a:rPr lang="en-US" altLang="en-US" i="1" dirty="0"/>
              <a:t>,</a:t>
            </a:r>
            <a:r>
              <a:rPr lang="en-US" altLang="en-US" dirty="0"/>
              <a:t> Apr. 2000, 42).</a:t>
            </a:r>
            <a:r>
              <a:rPr lang="en-US" altLang="en-US" sz="20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655571"/>
            <a:ext cx="8686800" cy="944629"/>
          </a:xfrm>
        </p:spPr>
        <p:txBody>
          <a:bodyPr/>
          <a:lstStyle/>
          <a:p>
            <a:pPr eaLnBrk="1" hangingPunct="1"/>
            <a:r>
              <a:rPr lang="en-US" altLang="en-US" dirty="0"/>
              <a:t>Principles of Teaching </a:t>
            </a:r>
            <a:r>
              <a:rPr lang="en-US" altLang="en-US" sz="2400" dirty="0"/>
              <a:t>(continued)</a:t>
            </a:r>
          </a:p>
        </p:txBody>
      </p:sp>
      <p:sp>
        <p:nvSpPr>
          <p:cNvPr id="12292" name="Rectangle 3"/>
          <p:cNvSpPr>
            <a:spLocks noGrp="1" noChangeArrowheads="1"/>
          </p:cNvSpPr>
          <p:nvPr>
            <p:ph idx="1"/>
          </p:nvPr>
        </p:nvSpPr>
        <p:spPr>
          <a:xfrm>
            <a:off x="914400" y="1600200"/>
            <a:ext cx="7315200" cy="5257800"/>
          </a:xfrm>
        </p:spPr>
        <p:txBody>
          <a:bodyPr/>
          <a:lstStyle/>
          <a:p>
            <a:pPr eaLnBrk="1" hangingPunct="1"/>
            <a:r>
              <a:rPr lang="en-US" altLang="en-US" dirty="0"/>
              <a:t>How do you help involve children in money matters on a “limited partnership basis?”  </a:t>
            </a:r>
          </a:p>
          <a:p>
            <a:pPr lvl="1" eaLnBrk="1" hangingPunct="1"/>
            <a:r>
              <a:rPr lang="en-US" altLang="en-US" dirty="0"/>
              <a:t>Elder Ashton recommends six additional points:</a:t>
            </a:r>
          </a:p>
          <a:p>
            <a:pPr lvl="2" eaLnBrk="1" hangingPunct="1"/>
            <a:r>
              <a:rPr lang="en-US" altLang="en-US" dirty="0"/>
              <a:t>Pay an honest tithe</a:t>
            </a:r>
          </a:p>
          <a:p>
            <a:pPr lvl="2" eaLnBrk="1" hangingPunct="1"/>
            <a:r>
              <a:rPr lang="en-US" altLang="en-US" dirty="0"/>
              <a:t>Teach family members early the importance of working and earning</a:t>
            </a:r>
          </a:p>
          <a:p>
            <a:pPr lvl="2" eaLnBrk="1" hangingPunct="1"/>
            <a:r>
              <a:rPr lang="en-US" altLang="en-US" dirty="0"/>
              <a:t>Teach children to make money decisions in keeping with their capacities to understand</a:t>
            </a:r>
          </a:p>
          <a:p>
            <a:pPr lvl="2" eaLnBrk="1" hangingPunct="1"/>
            <a:r>
              <a:rPr lang="en-US" altLang="en-US" dirty="0"/>
              <a:t>Teach family members to contribute to the total family welfare</a:t>
            </a:r>
          </a:p>
          <a:p>
            <a:pPr lvl="2" eaLnBrk="1" hangingPunct="1"/>
            <a:r>
              <a:rPr lang="en-US" altLang="en-US" dirty="0"/>
              <a:t>Teach members that paying financial obligations is part of integrity and honesty development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29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29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81000" y="651164"/>
            <a:ext cx="8382000" cy="944628"/>
          </a:xfrm>
        </p:spPr>
        <p:txBody>
          <a:bodyPr/>
          <a:lstStyle/>
          <a:p>
            <a:pPr eaLnBrk="1" hangingPunct="1"/>
            <a:r>
              <a:rPr lang="en-US" altLang="en-US" dirty="0"/>
              <a:t>Principles of Teaching </a:t>
            </a:r>
            <a:r>
              <a:rPr lang="en-US" altLang="en-US" sz="2400" dirty="0"/>
              <a:t>(continued)</a:t>
            </a:r>
          </a:p>
        </p:txBody>
      </p:sp>
      <p:sp>
        <p:nvSpPr>
          <p:cNvPr id="13316" name="Rectangle 3"/>
          <p:cNvSpPr>
            <a:spLocks noGrp="1" noChangeArrowheads="1"/>
          </p:cNvSpPr>
          <p:nvPr>
            <p:ph idx="1"/>
          </p:nvPr>
        </p:nvSpPr>
        <p:spPr/>
        <p:txBody>
          <a:bodyPr/>
          <a:lstStyle/>
          <a:p>
            <a:pPr eaLnBrk="1" hangingPunct="1"/>
            <a:r>
              <a:rPr lang="en-US" altLang="en-US" dirty="0"/>
              <a:t>5.  Pay an honest tithe and generous offerings</a:t>
            </a:r>
          </a:p>
          <a:p>
            <a:pPr lvl="1" eaLnBrk="1" hangingPunct="1"/>
            <a:r>
              <a:rPr lang="en-US" altLang="en-US" dirty="0"/>
              <a:t>Pay the Lord first in all you do</a:t>
            </a:r>
          </a:p>
          <a:p>
            <a:pPr lvl="2" eaLnBrk="1" hangingPunct="1"/>
            <a:r>
              <a:rPr lang="en-US" altLang="en-US" dirty="0"/>
              <a:t>If our tithing and fast offerings are the first obligations met following the receipt of each paycheck, our commitment to this important gospel principle will be strengthened and the likelihood of financial mismanagement will be reduced (“Guide to Family Finance,” </a:t>
            </a:r>
            <a:r>
              <a:rPr lang="en-US" altLang="en-US" i="1" dirty="0" err="1"/>
              <a:t>Liahona</a:t>
            </a:r>
            <a:r>
              <a:rPr lang="en-US" altLang="en-US" i="1" dirty="0"/>
              <a:t>,</a:t>
            </a:r>
            <a:r>
              <a:rPr lang="en-US" altLang="en-US" dirty="0"/>
              <a:t> April 2000, 42).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655572"/>
            <a:ext cx="8534400" cy="944628"/>
          </a:xfrm>
        </p:spPr>
        <p:txBody>
          <a:bodyPr/>
          <a:lstStyle/>
          <a:p>
            <a:pPr eaLnBrk="1" hangingPunct="1"/>
            <a:r>
              <a:rPr lang="en-US" altLang="en-US" dirty="0"/>
              <a:t>Principles of Teaching </a:t>
            </a:r>
            <a:r>
              <a:rPr lang="en-US" altLang="en-US" sz="2400" dirty="0"/>
              <a:t>(continued)</a:t>
            </a:r>
          </a:p>
        </p:txBody>
      </p:sp>
      <p:sp>
        <p:nvSpPr>
          <p:cNvPr id="14340" name="Rectangle 3"/>
          <p:cNvSpPr>
            <a:spLocks noGrp="1" noChangeArrowheads="1"/>
          </p:cNvSpPr>
          <p:nvPr>
            <p:ph idx="1"/>
          </p:nvPr>
        </p:nvSpPr>
        <p:spPr/>
        <p:txBody>
          <a:bodyPr/>
          <a:lstStyle/>
          <a:p>
            <a:pPr eaLnBrk="1" hangingPunct="1"/>
            <a:r>
              <a:rPr lang="en-US" altLang="en-US" dirty="0"/>
              <a:t>6. Teach family members early the importance of working and earning</a:t>
            </a:r>
          </a:p>
          <a:p>
            <a:pPr lvl="1" eaLnBrk="1" hangingPunct="1"/>
            <a:r>
              <a:rPr lang="en-US" altLang="en-US" dirty="0"/>
              <a:t>Working and earning are critical skills for our children.  Elder Ashton commented:</a:t>
            </a:r>
          </a:p>
          <a:p>
            <a:pPr lvl="2" eaLnBrk="1" hangingPunct="1"/>
            <a:r>
              <a:rPr lang="en-US" altLang="en-US" dirty="0"/>
              <a:t>“In the sweat of thy face shalt thou eat bread” (Genesis 3:19) is not outdated counsel. It is basic to personal welfare. One of the greatest favors parents can do for their children is to teach them to work (“Guide to Family Finance,” </a:t>
            </a:r>
            <a:r>
              <a:rPr lang="en-US" altLang="en-US" i="1" dirty="0" err="1"/>
              <a:t>Liahona</a:t>
            </a:r>
            <a:r>
              <a:rPr lang="en-US" altLang="en-US" i="1" dirty="0"/>
              <a:t>,</a:t>
            </a:r>
            <a:r>
              <a:rPr lang="en-US" altLang="en-US" dirty="0"/>
              <a:t> April 2000, 42).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651164"/>
            <a:ext cx="8382000" cy="944628"/>
          </a:xfrm>
        </p:spPr>
        <p:txBody>
          <a:bodyPr/>
          <a:lstStyle/>
          <a:p>
            <a:pPr eaLnBrk="1" hangingPunct="1"/>
            <a:r>
              <a:rPr lang="en-US" altLang="en-US" dirty="0"/>
              <a:t>Principles of Teaching </a:t>
            </a:r>
            <a:r>
              <a:rPr lang="en-US" altLang="en-US" sz="2400" dirty="0"/>
              <a:t>(continued)</a:t>
            </a:r>
          </a:p>
        </p:txBody>
      </p:sp>
      <p:sp>
        <p:nvSpPr>
          <p:cNvPr id="15364" name="Rectangle 3"/>
          <p:cNvSpPr>
            <a:spLocks noGrp="1" noChangeArrowheads="1"/>
          </p:cNvSpPr>
          <p:nvPr>
            <p:ph idx="1"/>
          </p:nvPr>
        </p:nvSpPr>
        <p:spPr>
          <a:xfrm>
            <a:off x="914400" y="1600200"/>
            <a:ext cx="7315200" cy="5257800"/>
          </a:xfrm>
        </p:spPr>
        <p:txBody>
          <a:bodyPr/>
          <a:lstStyle/>
          <a:p>
            <a:pPr eaLnBrk="1" hangingPunct="1"/>
            <a:r>
              <a:rPr lang="en-US" altLang="en-US" dirty="0"/>
              <a:t>7.  Teach children to make money decisions in keeping with their capacities to understand</a:t>
            </a:r>
          </a:p>
          <a:p>
            <a:pPr lvl="1" eaLnBrk="1" hangingPunct="1"/>
            <a:r>
              <a:rPr lang="en-US" altLang="en-US" dirty="0"/>
              <a:t>Help your children become wise financial stewards. Based upon appropriate teaching and individual experience, children should be responsible for the financial decisions affecting their own money and suffer the consequences of unwise spending. “Save your money” is a hollow pronouncement from a parent to a child. “Save your money for a mission, bicycle, doll house, trousseau, or car” makes understandable sense (Marvin J. Ashton, “Guide to Family Finance,” </a:t>
            </a:r>
            <a:r>
              <a:rPr lang="en-US" altLang="en-US" i="1" dirty="0" err="1"/>
              <a:t>Liahona</a:t>
            </a:r>
            <a:r>
              <a:rPr lang="en-US" altLang="en-US" i="1" dirty="0"/>
              <a:t>,</a:t>
            </a:r>
            <a:r>
              <a:rPr lang="en-US" altLang="en-US" dirty="0"/>
              <a:t> April 2000, 42).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655572"/>
            <a:ext cx="8382000" cy="944628"/>
          </a:xfrm>
        </p:spPr>
        <p:txBody>
          <a:bodyPr/>
          <a:lstStyle/>
          <a:p>
            <a:pPr eaLnBrk="1" hangingPunct="1"/>
            <a:r>
              <a:rPr lang="en-US" altLang="en-US" dirty="0"/>
              <a:t>Principles of Teaching </a:t>
            </a:r>
            <a:r>
              <a:rPr lang="en-US" altLang="en-US" sz="2400" dirty="0"/>
              <a:t>(continued)</a:t>
            </a:r>
          </a:p>
        </p:txBody>
      </p:sp>
      <p:sp>
        <p:nvSpPr>
          <p:cNvPr id="16388" name="Rectangle 3"/>
          <p:cNvSpPr>
            <a:spLocks noGrp="1" noChangeArrowheads="1"/>
          </p:cNvSpPr>
          <p:nvPr>
            <p:ph idx="1"/>
          </p:nvPr>
        </p:nvSpPr>
        <p:spPr>
          <a:xfrm>
            <a:off x="914400" y="1600200"/>
            <a:ext cx="7315200" cy="5029200"/>
          </a:xfrm>
        </p:spPr>
        <p:txBody>
          <a:bodyPr/>
          <a:lstStyle/>
          <a:p>
            <a:pPr eaLnBrk="1" hangingPunct="1"/>
            <a:r>
              <a:rPr lang="en-US" altLang="en-US" dirty="0"/>
              <a:t>8.  Teach family members to contribute to the total family welfare</a:t>
            </a:r>
          </a:p>
          <a:p>
            <a:pPr lvl="1" eaLnBrk="1" hangingPunct="1"/>
            <a:r>
              <a:rPr lang="en-US" altLang="en-US" dirty="0"/>
              <a:t>Help family members understand the family financial situation</a:t>
            </a:r>
          </a:p>
          <a:p>
            <a:pPr lvl="2" eaLnBrk="1" hangingPunct="1"/>
            <a:r>
              <a:rPr lang="en-US" altLang="en-US" dirty="0"/>
              <a:t>As children mature, they should understand the family financial position, budget, and investment goals and their individual responsibility within the family. Encourage inexpensive, fun projects, understandable to the children, that contribute to a family goal or joy (“Guide to Family Finance,” </a:t>
            </a:r>
            <a:r>
              <a:rPr lang="en-US" altLang="en-US" i="1" dirty="0" err="1"/>
              <a:t>Liahona</a:t>
            </a:r>
            <a:r>
              <a:rPr lang="en-US" altLang="en-US" i="1" dirty="0"/>
              <a:t>,</a:t>
            </a:r>
            <a:r>
              <a:rPr lang="en-US" altLang="en-US" dirty="0"/>
              <a:t> Apr. 2000, 42). </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651164"/>
            <a:ext cx="8382000" cy="944628"/>
          </a:xfrm>
        </p:spPr>
        <p:txBody>
          <a:bodyPr/>
          <a:lstStyle/>
          <a:p>
            <a:pPr eaLnBrk="1" hangingPunct="1"/>
            <a:r>
              <a:rPr lang="en-US" altLang="en-US" dirty="0"/>
              <a:t>Principles of Teaching </a:t>
            </a:r>
            <a:r>
              <a:rPr lang="en-US" altLang="en-US" sz="2400" dirty="0"/>
              <a:t>(continued)</a:t>
            </a:r>
          </a:p>
        </p:txBody>
      </p:sp>
      <p:sp>
        <p:nvSpPr>
          <p:cNvPr id="16388" name="Rectangle 3"/>
          <p:cNvSpPr>
            <a:spLocks noGrp="1" noChangeArrowheads="1"/>
          </p:cNvSpPr>
          <p:nvPr>
            <p:ph idx="1"/>
          </p:nvPr>
        </p:nvSpPr>
        <p:spPr>
          <a:xfrm>
            <a:off x="914400" y="1600200"/>
            <a:ext cx="7315200" cy="5029200"/>
          </a:xfrm>
        </p:spPr>
        <p:txBody>
          <a:bodyPr/>
          <a:lstStyle/>
          <a:p>
            <a:pPr eaLnBrk="1" hangingPunct="1"/>
            <a:r>
              <a:rPr lang="en-US" altLang="en-US" dirty="0"/>
              <a:t>9.  Teach family members they are accountable for their financial choices and you will not reward bad behavior</a:t>
            </a:r>
          </a:p>
          <a:p>
            <a:pPr lvl="1" eaLnBrk="1" hangingPunct="1"/>
            <a:r>
              <a:rPr lang="en-US" altLang="en-US" dirty="0"/>
              <a:t>Help family members understand that you will not bail them out of their poor financial choices—they, not you or the government, are accountable</a:t>
            </a:r>
          </a:p>
          <a:p>
            <a:pPr lvl="2" eaLnBrk="1" hangingPunct="1"/>
            <a:r>
              <a:rPr lang="en-US" altLang="en-US" dirty="0"/>
              <a:t>There are consequences to the choices they make and natural consequences are a good teacher.  You teach like the Savior</a:t>
            </a:r>
          </a:p>
          <a:p>
            <a:pPr lvl="2" eaLnBrk="1" hangingPunct="1"/>
            <a:r>
              <a:rPr lang="en-US" altLang="en-US" dirty="0"/>
              <a:t>The Lord said:  “Whom I love I also chasten” (D&amp;C 95:1) and “My son, despise not the chastening of the Lord . . .  For whom the Lord </a:t>
            </a:r>
            <a:r>
              <a:rPr lang="en-US" altLang="en-US" dirty="0" err="1"/>
              <a:t>loveth</a:t>
            </a:r>
            <a:r>
              <a:rPr lang="en-US" altLang="en-US" dirty="0"/>
              <a:t> he </a:t>
            </a:r>
            <a:r>
              <a:rPr lang="en-US" altLang="en-US" dirty="0" err="1"/>
              <a:t>chasteneth</a:t>
            </a:r>
            <a:r>
              <a:rPr lang="en-US" altLang="en-US" dirty="0"/>
              <a:t>” (Hebrews 12:5-6).</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dirty="0"/>
              <a:t>Objectives</a:t>
            </a:r>
          </a:p>
        </p:txBody>
      </p:sp>
      <p:sp>
        <p:nvSpPr>
          <p:cNvPr id="30723" name="Rectangle 3"/>
          <p:cNvSpPr>
            <a:spLocks noGrp="1" noChangeArrowheads="1"/>
          </p:cNvSpPr>
          <p:nvPr>
            <p:ph idx="1"/>
          </p:nvPr>
        </p:nvSpPr>
        <p:spPr/>
        <p:txBody>
          <a:bodyPr/>
          <a:lstStyle/>
          <a:p>
            <a:pPr eaLnBrk="1" hangingPunct="1"/>
            <a:r>
              <a:rPr lang="en-US" altLang="en-US" dirty="0"/>
              <a:t>A. Understand the importance of your family vision and teaching your children </a:t>
            </a:r>
          </a:p>
          <a:p>
            <a:pPr eaLnBrk="1" hangingPunct="1"/>
            <a:r>
              <a:rPr lang="en-US" altLang="en-US" dirty="0"/>
              <a:t>B.  Understand some principles and doctrines of teaching children financial responsibility</a:t>
            </a:r>
          </a:p>
          <a:p>
            <a:pPr eaLnBrk="1" hangingPunct="1"/>
            <a:r>
              <a:rPr lang="en-US" altLang="en-US" dirty="0"/>
              <a:t>C.  Understand some thoughts on when to teach children financial responsibility</a:t>
            </a:r>
          </a:p>
          <a:p>
            <a:pPr eaLnBrk="1" hangingPunct="1"/>
            <a:r>
              <a:rPr lang="en-US" altLang="en-US" dirty="0"/>
              <a:t>D. Understand some plans and strategies for teaching your children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anim calcmode="lin" valueType="num">
                                      <p:cBhvr additive="base">
                                        <p:cTn id="11"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72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anim calcmode="lin" valueType="num">
                                      <p:cBhvr additive="base">
                                        <p:cTn id="15"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72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anim calcmode="lin" valueType="num">
                                      <p:cBhvr additive="base">
                                        <p:cTn id="19" dur="500" fill="hold"/>
                                        <p:tgtEl>
                                          <p:spTgt spid="307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640773"/>
            <a:ext cx="8382000" cy="944628"/>
          </a:xfrm>
        </p:spPr>
        <p:txBody>
          <a:bodyPr/>
          <a:lstStyle/>
          <a:p>
            <a:pPr eaLnBrk="1" hangingPunct="1"/>
            <a:r>
              <a:rPr lang="en-US" altLang="en-US" dirty="0"/>
              <a:t>Principles of Teaching </a:t>
            </a:r>
            <a:r>
              <a:rPr lang="en-US" altLang="en-US" sz="2400" dirty="0"/>
              <a:t>(continued)</a:t>
            </a:r>
          </a:p>
        </p:txBody>
      </p:sp>
      <p:sp>
        <p:nvSpPr>
          <p:cNvPr id="17412" name="Rectangle 3"/>
          <p:cNvSpPr>
            <a:spLocks noGrp="1" noChangeArrowheads="1"/>
          </p:cNvSpPr>
          <p:nvPr>
            <p:ph idx="1"/>
          </p:nvPr>
        </p:nvSpPr>
        <p:spPr/>
        <p:txBody>
          <a:bodyPr/>
          <a:lstStyle/>
          <a:p>
            <a:pPr eaLnBrk="1" hangingPunct="1"/>
            <a:r>
              <a:rPr lang="en-US" altLang="en-US" dirty="0"/>
              <a:t>10. Teach family members that paying financial obligations is part of integrity and honesty development</a:t>
            </a:r>
          </a:p>
          <a:p>
            <a:pPr lvl="1" eaLnBrk="1" hangingPunct="1"/>
            <a:r>
              <a:rPr lang="en-US" altLang="en-US" dirty="0"/>
              <a:t>Elder Ashton stated:</a:t>
            </a:r>
          </a:p>
          <a:p>
            <a:pPr lvl="2" eaLnBrk="1" hangingPunct="1"/>
            <a:r>
              <a:rPr lang="en-US" altLang="en-US" dirty="0"/>
              <a:t>Latter-day Saints who ignore or avoid their creditors are entitled to feel the inner frustrations that such conduct merits, and they are not living as Latter-day Saints should! (Marvin J. Ashton, “One for the Money,” </a:t>
            </a:r>
            <a:r>
              <a:rPr lang="en-US" altLang="en-US" i="1" dirty="0"/>
              <a:t>Ensign,</a:t>
            </a:r>
            <a:r>
              <a:rPr lang="en-US" altLang="en-US" dirty="0"/>
              <a:t> July 1975, 72).</a:t>
            </a:r>
            <a:br>
              <a:rPr lang="en-US" altLang="en-US" dirty="0"/>
            </a:b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dirty="0"/>
              <a:t>Principles of Teaching </a:t>
            </a:r>
            <a:r>
              <a:rPr lang="en-US" altLang="en-US" sz="2400" dirty="0"/>
              <a:t>(continued)</a:t>
            </a:r>
            <a:endParaRPr lang="en-US" altLang="en-US" dirty="0"/>
          </a:p>
        </p:txBody>
      </p:sp>
      <p:sp>
        <p:nvSpPr>
          <p:cNvPr id="21507" name="Rectangle 3"/>
          <p:cNvSpPr>
            <a:spLocks noGrp="1" noChangeArrowheads="1"/>
          </p:cNvSpPr>
          <p:nvPr>
            <p:ph idx="1"/>
          </p:nvPr>
        </p:nvSpPr>
        <p:spPr>
          <a:xfrm>
            <a:off x="914400" y="1600200"/>
            <a:ext cx="7286625" cy="5029200"/>
          </a:xfrm>
        </p:spPr>
        <p:txBody>
          <a:bodyPr/>
          <a:lstStyle/>
          <a:p>
            <a:pPr marL="0" indent="0" eaLnBrk="1" hangingPunct="1">
              <a:buNone/>
            </a:pPr>
            <a:r>
              <a:rPr lang="en-US" altLang="en-US" sz="2200" u="sng" dirty="0"/>
              <a:t>Guiding Principles				Doctrines</a:t>
            </a:r>
          </a:p>
          <a:p>
            <a:pPr marL="400050" lvl="1" indent="0" eaLnBrk="1" hangingPunct="1">
              <a:buNone/>
            </a:pPr>
            <a:r>
              <a:rPr lang="en-US" altLang="en-US" sz="2000" dirty="0"/>
              <a:t>Understand yourself, your vision and goals	Identity</a:t>
            </a:r>
          </a:p>
          <a:p>
            <a:pPr marL="400050" lvl="1" indent="0" eaLnBrk="1" hangingPunct="1">
              <a:buNone/>
            </a:pPr>
            <a:r>
              <a:rPr lang="en-US" altLang="en-US" sz="2000" dirty="0"/>
              <a:t>Seek, receive and act on the Spirits guidance	Obedience</a:t>
            </a:r>
          </a:p>
          <a:p>
            <a:pPr marL="400050" lvl="1" indent="0" eaLnBrk="1" hangingPunct="1">
              <a:buNone/>
            </a:pPr>
            <a:r>
              <a:rPr lang="en-US" altLang="en-US" sz="2000" dirty="0"/>
              <a:t>Teach by example individually			Stewardship</a:t>
            </a:r>
          </a:p>
          <a:p>
            <a:pPr marL="400050" lvl="1" indent="0" eaLnBrk="1" hangingPunct="1">
              <a:buNone/>
            </a:pPr>
            <a:r>
              <a:rPr lang="en-US" altLang="en-US" sz="2000" dirty="0"/>
              <a:t>Teach by example as a couple			Stewardship</a:t>
            </a:r>
          </a:p>
          <a:p>
            <a:pPr marL="400050" lvl="1" indent="0" eaLnBrk="1" hangingPunct="1">
              <a:buNone/>
            </a:pPr>
            <a:r>
              <a:rPr lang="en-US" altLang="en-US" sz="2000" dirty="0"/>
              <a:t>Pay a full tithe and fast offering			Agency</a:t>
            </a:r>
          </a:p>
          <a:p>
            <a:pPr marL="400050" lvl="1" indent="0" eaLnBrk="1" hangingPunct="1">
              <a:buNone/>
            </a:pPr>
            <a:r>
              <a:rPr lang="en-US" altLang="en-US" sz="2000" dirty="0"/>
              <a:t>Teach the importance of work			Accountability</a:t>
            </a:r>
          </a:p>
          <a:p>
            <a:pPr marL="400050" lvl="1" indent="0" eaLnBrk="1" hangingPunct="1">
              <a:buNone/>
            </a:pPr>
            <a:r>
              <a:rPr lang="en-US" altLang="en-US" sz="2000" dirty="0"/>
              <a:t>Teach to make money decisions			Stewardship</a:t>
            </a:r>
          </a:p>
          <a:p>
            <a:pPr marL="400050" lvl="1" indent="0" eaLnBrk="1" hangingPunct="1">
              <a:buNone/>
            </a:pPr>
            <a:r>
              <a:rPr lang="en-US" altLang="en-US" sz="2000" dirty="0"/>
              <a:t>Teach we all contribute to family welfare	Agency</a:t>
            </a:r>
          </a:p>
          <a:p>
            <a:pPr marL="400050" lvl="1" indent="0" eaLnBrk="1" hangingPunct="1">
              <a:buNone/>
            </a:pPr>
            <a:r>
              <a:rPr lang="en-US" altLang="en-US" sz="2000" dirty="0"/>
              <a:t>Teach and model accountability for our choices	Agency</a:t>
            </a:r>
          </a:p>
          <a:p>
            <a:pPr marL="400050" lvl="1" indent="0" eaLnBrk="1" hangingPunct="1">
              <a:buNone/>
            </a:pPr>
            <a:r>
              <a:rPr lang="en-US" altLang="en-US" sz="2000" dirty="0"/>
              <a:t>Teach to be honest with finances		Accountability</a:t>
            </a:r>
            <a:r>
              <a:rPr lang="en-US" alt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50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507">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50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dirty="0"/>
              <a:t>Principles of Teaching </a:t>
            </a:r>
            <a:r>
              <a:rPr lang="en-US" altLang="en-US" sz="2400" dirty="0"/>
              <a:t>(continued)</a:t>
            </a:r>
            <a:endParaRPr lang="en-US" altLang="en-US" dirty="0"/>
          </a:p>
        </p:txBody>
      </p:sp>
      <p:sp>
        <p:nvSpPr>
          <p:cNvPr id="21507" name="Rectangle 3"/>
          <p:cNvSpPr>
            <a:spLocks noGrp="1" noChangeArrowheads="1"/>
          </p:cNvSpPr>
          <p:nvPr>
            <p:ph idx="1"/>
          </p:nvPr>
        </p:nvSpPr>
        <p:spPr>
          <a:xfrm>
            <a:off x="914400" y="1600200"/>
            <a:ext cx="7286625" cy="5029200"/>
          </a:xfrm>
        </p:spPr>
        <p:txBody>
          <a:bodyPr/>
          <a:lstStyle/>
          <a:p>
            <a:pPr marL="0" indent="0" algn="ctr" eaLnBrk="1" hangingPunct="1">
              <a:buNone/>
            </a:pPr>
            <a:r>
              <a:rPr lang="en-US" altLang="en-US" i="1" dirty="0"/>
              <a:t>From obedience to consecration</a:t>
            </a:r>
            <a:r>
              <a:rPr lang="en-US" altLang="en-US" dirty="0"/>
              <a:t>	</a:t>
            </a:r>
          </a:p>
          <a:p>
            <a:pPr marL="0" indent="0" eaLnBrk="1" hangingPunct="1">
              <a:buNone/>
            </a:pPr>
            <a:r>
              <a:rPr lang="en-US" altLang="en-US" sz="2400" dirty="0"/>
              <a:t>We are children of Heavenly parents (identity), living worthy of the Spirit (obedience), who have a vision of what is important in life (Plan of Salvation). We are wisely making choices (agency) in teaching our children who they really are (identity) so they can come unto Christ (stewardship), make good choices in their lives and finances (accountability), and become unified and find joy in their families (Plan of Salvation) and ultimately become more like their Savior and accomplish their individual and family vision and goals. </a:t>
            </a:r>
          </a:p>
        </p:txBody>
      </p:sp>
    </p:spTree>
    <p:extLst>
      <p:ext uri="{BB962C8B-B14F-4D97-AF65-F5344CB8AC3E}">
        <p14:creationId xmlns:p14="http://schemas.microsoft.com/office/powerpoint/2010/main" val="253380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631825"/>
            <a:ext cx="8458200" cy="946150"/>
          </a:xfrm>
        </p:spPr>
        <p:txBody>
          <a:bodyPr/>
          <a:lstStyle/>
          <a:p>
            <a:pPr marL="685800" indent="-685800" eaLnBrk="1" hangingPunct="1">
              <a:buFontTx/>
              <a:buAutoNum type="alphaUcPeriod" startAt="3"/>
            </a:pPr>
            <a:r>
              <a:rPr lang="en-US" altLang="en-US" sz="3200" dirty="0"/>
              <a:t>Understand Plans and Strategies for </a:t>
            </a:r>
            <a:br>
              <a:rPr lang="en-US" altLang="en-US" sz="3200" dirty="0"/>
            </a:br>
            <a:r>
              <a:rPr lang="en-US" altLang="en-US" sz="3200" dirty="0"/>
              <a:t>Teaching Children</a:t>
            </a:r>
            <a:endParaRPr lang="en-US" altLang="en-US" sz="2400" dirty="0"/>
          </a:p>
        </p:txBody>
      </p:sp>
      <p:sp>
        <p:nvSpPr>
          <p:cNvPr id="19460" name="Rectangle 3"/>
          <p:cNvSpPr>
            <a:spLocks noGrp="1" noChangeArrowheads="1"/>
          </p:cNvSpPr>
          <p:nvPr>
            <p:ph idx="1"/>
          </p:nvPr>
        </p:nvSpPr>
        <p:spPr>
          <a:xfrm>
            <a:off x="914400" y="1600200"/>
            <a:ext cx="7315200" cy="5257800"/>
          </a:xfrm>
        </p:spPr>
        <p:txBody>
          <a:bodyPr/>
          <a:lstStyle/>
          <a:p>
            <a:pPr eaLnBrk="1" hangingPunct="1"/>
            <a:r>
              <a:rPr lang="en-US" altLang="en-US" sz="2400" dirty="0"/>
              <a:t>President N. Eldon Tanner shared:</a:t>
            </a:r>
            <a:endParaRPr lang="en-US" altLang="en-US" sz="2400" i="1" dirty="0"/>
          </a:p>
          <a:p>
            <a:pPr eaLnBrk="1" hangingPunct="1">
              <a:buFont typeface="Wingdings" panose="05000000000000000000" pitchFamily="2" charset="2"/>
              <a:buNone/>
            </a:pPr>
            <a:r>
              <a:rPr lang="en-US" altLang="en-US" sz="2400" i="1" dirty="0"/>
              <a:t>	I am the child.</a:t>
            </a:r>
            <a:br>
              <a:rPr lang="en-US" altLang="en-US" sz="2400" i="1" dirty="0"/>
            </a:br>
            <a:r>
              <a:rPr lang="en-US" altLang="en-US" sz="2400" i="1" dirty="0"/>
              <a:t>You hold in your hand my destiny.</a:t>
            </a:r>
            <a:br>
              <a:rPr lang="en-US" altLang="en-US" sz="2400" i="1" dirty="0"/>
            </a:br>
            <a:r>
              <a:rPr lang="en-US" altLang="en-US" sz="2400" i="1" dirty="0"/>
              <a:t>You determine, largely, whether I shall succeed or fail.</a:t>
            </a:r>
            <a:br>
              <a:rPr lang="en-US" altLang="en-US" sz="2400" i="1" dirty="0"/>
            </a:br>
            <a:r>
              <a:rPr lang="en-US" altLang="en-US" sz="2400" i="1" dirty="0"/>
              <a:t>Teach me, I pray, those things that make for happiness.</a:t>
            </a:r>
            <a:br>
              <a:rPr lang="en-US" altLang="en-US" sz="2400" i="1" dirty="0"/>
            </a:br>
            <a:r>
              <a:rPr lang="en-US" altLang="en-US" sz="2400" i="1" dirty="0"/>
              <a:t>Train me, I beg, that I may be a blessing to the world.</a:t>
            </a:r>
            <a:endParaRPr lang="en-US" altLang="en-US" sz="2400" dirty="0"/>
          </a:p>
          <a:p>
            <a:pPr lvl="1" eaLnBrk="1" hangingPunct="1"/>
            <a:r>
              <a:rPr lang="en-US" altLang="en-US" sz="1200" dirty="0"/>
              <a:t>(N. Eldon Tanner, “Teaching Children of God,” </a:t>
            </a:r>
            <a:r>
              <a:rPr lang="en-US" altLang="en-US" sz="1200" i="1" dirty="0"/>
              <a:t>Ensign,</a:t>
            </a:r>
            <a:r>
              <a:rPr lang="en-US" altLang="en-US" sz="1200" dirty="0"/>
              <a:t> Oct. 1980, 2).</a:t>
            </a:r>
            <a:endParaRPr lang="en-US" altLang="en-US" sz="2000" dirty="0"/>
          </a:p>
          <a:p>
            <a:pPr eaLnBrk="1" hangingPunct="1"/>
            <a:r>
              <a:rPr lang="en-US" altLang="en-US" sz="2400" dirty="0"/>
              <a:t>This verse discusses two important questions.</a:t>
            </a:r>
          </a:p>
          <a:p>
            <a:pPr lvl="1" eaLnBrk="1" hangingPunct="1"/>
            <a:r>
              <a:rPr lang="en-US" altLang="en-US" dirty="0"/>
              <a:t>First, what must children learn that will </a:t>
            </a:r>
          </a:p>
          <a:p>
            <a:pPr lvl="2" eaLnBrk="1" hangingPunct="1"/>
            <a:r>
              <a:rPr lang="en-US" altLang="en-US" i="1" dirty="0"/>
              <a:t>Make for happiness</a:t>
            </a:r>
            <a:r>
              <a:rPr lang="en-US" altLang="en-US" dirty="0"/>
              <a:t>?  </a:t>
            </a:r>
          </a:p>
          <a:p>
            <a:pPr lvl="2" eaLnBrk="1" hangingPunct="1"/>
            <a:r>
              <a:rPr lang="en-US" altLang="en-US" i="1" dirty="0"/>
              <a:t>Become a blessing to the world</a:t>
            </a:r>
            <a:r>
              <a:rPr lang="en-US" altLang="en-US" dirty="0"/>
              <a:t>? </a:t>
            </a:r>
          </a:p>
          <a:p>
            <a:pPr lvl="1" eaLnBrk="1" hangingPunct="1"/>
            <a:r>
              <a:rPr lang="en-US" altLang="en-US" dirty="0"/>
              <a:t>I have divided the things to teach children into “Spiritual Truths” and “Other Truths”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6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6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6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12618" y="654627"/>
            <a:ext cx="8153400" cy="944629"/>
          </a:xfrm>
        </p:spPr>
        <p:txBody>
          <a:bodyPr/>
          <a:lstStyle/>
          <a:p>
            <a:pPr eaLnBrk="1" hangingPunct="1"/>
            <a:r>
              <a:rPr lang="en-US" altLang="en-US" dirty="0"/>
              <a:t>Teaching Financial Responsibility </a:t>
            </a:r>
            <a:r>
              <a:rPr lang="en-US" altLang="en-US" sz="2400" dirty="0"/>
              <a:t>(continued)</a:t>
            </a:r>
          </a:p>
        </p:txBody>
      </p:sp>
      <p:sp>
        <p:nvSpPr>
          <p:cNvPr id="20484" name="Rectangle 3"/>
          <p:cNvSpPr>
            <a:spLocks noGrp="1" noChangeArrowheads="1"/>
          </p:cNvSpPr>
          <p:nvPr>
            <p:ph idx="1"/>
          </p:nvPr>
        </p:nvSpPr>
        <p:spPr>
          <a:xfrm>
            <a:off x="914400" y="1600200"/>
            <a:ext cx="7315200" cy="5257800"/>
          </a:xfrm>
        </p:spPr>
        <p:txBody>
          <a:bodyPr/>
          <a:lstStyle/>
          <a:p>
            <a:pPr eaLnBrk="1" hangingPunct="1"/>
            <a:r>
              <a:rPr lang="en-US" altLang="en-US" dirty="0"/>
              <a:t>The Lord has commanded parents:</a:t>
            </a:r>
          </a:p>
          <a:p>
            <a:pPr lvl="1" eaLnBrk="1" hangingPunct="1"/>
            <a:r>
              <a:rPr lang="en-US" altLang="en-US" dirty="0"/>
              <a:t>The glory of God is intelligence, or, in other words, light and truth.  Light and truth forsake that evil one.  But I have commanded you to bring up your children in light and truth (D&amp;C 93:40). </a:t>
            </a:r>
          </a:p>
          <a:p>
            <a:pPr eaLnBrk="1" hangingPunct="1"/>
            <a:r>
              <a:rPr lang="en-US" altLang="en-US" sz="2400" dirty="0"/>
              <a:t>How do you bring up your children in light and truth?</a:t>
            </a:r>
          </a:p>
          <a:p>
            <a:pPr lvl="1" eaLnBrk="1" hangingPunct="1"/>
            <a:r>
              <a:rPr lang="en-US" altLang="en-US" dirty="0"/>
              <a:t>What do you teach your children?</a:t>
            </a:r>
          </a:p>
          <a:p>
            <a:pPr lvl="1" eaLnBrk="1" hangingPunct="1"/>
            <a:r>
              <a:rPr lang="en-US" altLang="en-US" dirty="0"/>
              <a:t>When do you teach them?</a:t>
            </a:r>
          </a:p>
          <a:p>
            <a:pPr eaLnBrk="1" hangingPunct="1"/>
            <a:r>
              <a:rPr lang="en-US" altLang="en-US" sz="2400" dirty="0"/>
              <a:t>Following are ideas for teaching young children,  pre-teenagers, teenagers, college and older children, and married children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48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70164" y="655572"/>
            <a:ext cx="8610600" cy="944628"/>
          </a:xfrm>
        </p:spPr>
        <p:txBody>
          <a:bodyPr/>
          <a:lstStyle/>
          <a:p>
            <a:pPr eaLnBrk="1" hangingPunct="1"/>
            <a:r>
              <a:rPr lang="en-US" altLang="en-US" dirty="0"/>
              <a:t>Teaching Financial Responsibility </a:t>
            </a:r>
            <a:r>
              <a:rPr lang="en-US" altLang="en-US" sz="2400" dirty="0"/>
              <a:t>(continued)</a:t>
            </a:r>
            <a:endParaRPr lang="en-US" altLang="en-US" sz="1600" dirty="0"/>
          </a:p>
        </p:txBody>
      </p:sp>
      <p:sp>
        <p:nvSpPr>
          <p:cNvPr id="21508" name="Rectangle 3"/>
          <p:cNvSpPr>
            <a:spLocks noGrp="1" noChangeArrowheads="1"/>
          </p:cNvSpPr>
          <p:nvPr>
            <p:ph idx="1"/>
          </p:nvPr>
        </p:nvSpPr>
        <p:spPr>
          <a:xfrm>
            <a:off x="914400" y="1600200"/>
            <a:ext cx="7315200" cy="5181600"/>
          </a:xfrm>
        </p:spPr>
        <p:txBody>
          <a:bodyPr/>
          <a:lstStyle/>
          <a:p>
            <a:pPr eaLnBrk="1" hangingPunct="1"/>
            <a:r>
              <a:rPr lang="en-US" altLang="en-US"/>
              <a:t>From what we have said thus far, we should teach our children:</a:t>
            </a:r>
          </a:p>
          <a:p>
            <a:pPr lvl="1" eaLnBrk="1" hangingPunct="1"/>
            <a:r>
              <a:rPr lang="en-US" altLang="en-US"/>
              <a:t>To deny themselves</a:t>
            </a:r>
          </a:p>
          <a:p>
            <a:pPr lvl="1" eaLnBrk="1" hangingPunct="1"/>
            <a:r>
              <a:rPr lang="en-US" altLang="en-US"/>
              <a:t>To stretch for what they want</a:t>
            </a:r>
          </a:p>
          <a:p>
            <a:pPr lvl="1" eaLnBrk="1" hangingPunct="1"/>
            <a:r>
              <a:rPr lang="en-US" altLang="en-US"/>
              <a:t>To know they will not get everything they want</a:t>
            </a:r>
          </a:p>
          <a:p>
            <a:pPr lvl="1" eaLnBrk="1" hangingPunct="1"/>
            <a:r>
              <a:rPr lang="en-US" altLang="en-US"/>
              <a:t>To obey the commandments</a:t>
            </a:r>
          </a:p>
          <a:p>
            <a:pPr lvl="1" eaLnBrk="1" hangingPunct="1"/>
            <a:r>
              <a:rPr lang="en-US" altLang="en-US"/>
              <a:t>To appreciate what they have</a:t>
            </a:r>
          </a:p>
          <a:p>
            <a:pPr eaLnBrk="1" hangingPunct="1"/>
            <a:r>
              <a:rPr lang="en-US" altLang="en-US" sz="2400"/>
              <a:t>Following are a few ideas that may be helpful as you strive to teach your children at various ages</a:t>
            </a:r>
          </a:p>
          <a:p>
            <a:pPr lvl="1" eaLnBrk="1" hangingPunct="1"/>
            <a:r>
              <a:rPr lang="en-US" altLang="en-US"/>
              <a:t>These are a few ideas that may be helpful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0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83573" y="667336"/>
            <a:ext cx="8763000" cy="944628"/>
          </a:xfrm>
        </p:spPr>
        <p:txBody>
          <a:bodyPr/>
          <a:lstStyle/>
          <a:p>
            <a:pPr eaLnBrk="1" hangingPunct="1"/>
            <a:r>
              <a:rPr lang="en-US" altLang="en-US" dirty="0"/>
              <a:t>Teaching Financial Responsibility </a:t>
            </a:r>
            <a:r>
              <a:rPr lang="en-US" altLang="en-US" sz="2400" dirty="0"/>
              <a:t>(continued)</a:t>
            </a:r>
          </a:p>
        </p:txBody>
      </p:sp>
      <p:sp>
        <p:nvSpPr>
          <p:cNvPr id="22532" name="Rectangle 3"/>
          <p:cNvSpPr>
            <a:spLocks noGrp="1" noChangeArrowheads="1"/>
          </p:cNvSpPr>
          <p:nvPr>
            <p:ph idx="1"/>
          </p:nvPr>
        </p:nvSpPr>
        <p:spPr>
          <a:xfrm>
            <a:off x="914400" y="1600200"/>
            <a:ext cx="7315200" cy="5257800"/>
          </a:xfrm>
        </p:spPr>
        <p:txBody>
          <a:bodyPr/>
          <a:lstStyle/>
          <a:p>
            <a:pPr eaLnBrk="1" hangingPunct="1"/>
            <a:r>
              <a:rPr lang="en-US" altLang="en-US" dirty="0"/>
              <a:t>Teaching Young Children </a:t>
            </a:r>
          </a:p>
          <a:p>
            <a:pPr lvl="1" eaLnBrk="1" hangingPunct="1"/>
            <a:r>
              <a:rPr lang="en-US" altLang="en-US" dirty="0"/>
              <a:t>From the D&amp;C 68:25, 28</a:t>
            </a:r>
          </a:p>
          <a:p>
            <a:pPr lvl="2" eaLnBrk="1" hangingPunct="1"/>
            <a:r>
              <a:rPr lang="en-US" altLang="en-US" dirty="0"/>
              <a:t>And again, inasmuch as parents have children in Zion, or in any of her stakes which are organized, that teach them not to understand the doctrine of repentance, faith in Christ the Son of the living God, and of baptism and the gift of the Holy Ghost by the laying on of the hands, when eight years old, the sin be upon the heads of the parents.  And they share also teach their children to pray, and to walk uprightly before the Lord.</a:t>
            </a:r>
          </a:p>
          <a:p>
            <a:pPr lvl="1" eaLnBrk="1" hangingPunct="1"/>
            <a:r>
              <a:rPr lang="en-US" altLang="en-US" dirty="0"/>
              <a:t>Teach your children the basics of the gospel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73627" y="656945"/>
            <a:ext cx="8610600" cy="944628"/>
          </a:xfrm>
        </p:spPr>
        <p:txBody>
          <a:bodyPr/>
          <a:lstStyle/>
          <a:p>
            <a:pPr eaLnBrk="1" hangingPunct="1"/>
            <a:r>
              <a:rPr lang="en-US" altLang="en-US" dirty="0"/>
              <a:t>Teaching Financial Responsibility </a:t>
            </a:r>
            <a:r>
              <a:rPr lang="en-US" altLang="en-US" sz="2400" dirty="0"/>
              <a:t>(continued)</a:t>
            </a:r>
          </a:p>
        </p:txBody>
      </p:sp>
      <p:sp>
        <p:nvSpPr>
          <p:cNvPr id="23556" name="Rectangle 3"/>
          <p:cNvSpPr>
            <a:spLocks noGrp="1" noChangeArrowheads="1"/>
          </p:cNvSpPr>
          <p:nvPr>
            <p:ph idx="1"/>
          </p:nvPr>
        </p:nvSpPr>
        <p:spPr>
          <a:xfrm>
            <a:off x="914400" y="1600200"/>
            <a:ext cx="7315200" cy="5257800"/>
          </a:xfrm>
        </p:spPr>
        <p:txBody>
          <a:bodyPr/>
          <a:lstStyle/>
          <a:p>
            <a:pPr eaLnBrk="1" hangingPunct="1"/>
            <a:r>
              <a:rPr lang="en-US" altLang="en-US"/>
              <a:t>Things to teach young children:</a:t>
            </a:r>
          </a:p>
          <a:p>
            <a:pPr lvl="1" eaLnBrk="1" hangingPunct="1"/>
            <a:r>
              <a:rPr lang="en-US" altLang="en-US"/>
              <a:t>Spiritual truths:</a:t>
            </a:r>
          </a:p>
          <a:p>
            <a:pPr lvl="2" eaLnBrk="1" hangingPunct="1"/>
            <a:r>
              <a:rPr lang="en-US" altLang="en-US"/>
              <a:t>Teach them who they are</a:t>
            </a:r>
          </a:p>
          <a:p>
            <a:pPr lvl="2" eaLnBrk="1" hangingPunct="1"/>
            <a:r>
              <a:rPr lang="en-US" altLang="en-US"/>
              <a:t>Teach them they are children of God</a:t>
            </a:r>
          </a:p>
          <a:p>
            <a:pPr lvl="2" eaLnBrk="1" hangingPunct="1"/>
            <a:r>
              <a:rPr lang="en-US" altLang="en-US"/>
              <a:t>Teach them to pray</a:t>
            </a:r>
          </a:p>
          <a:p>
            <a:pPr lvl="2" eaLnBrk="1" hangingPunct="1"/>
            <a:r>
              <a:rPr lang="en-US" altLang="en-US"/>
              <a:t>Teach them to love their family and friends</a:t>
            </a:r>
          </a:p>
          <a:p>
            <a:pPr lvl="2" eaLnBrk="1" hangingPunct="1"/>
            <a:r>
              <a:rPr lang="en-US" altLang="en-US"/>
              <a:t>Teach them to share with others</a:t>
            </a:r>
          </a:p>
          <a:p>
            <a:pPr lvl="1" eaLnBrk="1" hangingPunct="1"/>
            <a:r>
              <a:rPr lang="en-US" altLang="en-US"/>
              <a:t>Other truths</a:t>
            </a:r>
          </a:p>
          <a:p>
            <a:pPr lvl="2" eaLnBrk="1" hangingPunct="1"/>
            <a:r>
              <a:rPr lang="en-US" altLang="en-US"/>
              <a:t>Teach them to set and achieve goals</a:t>
            </a:r>
          </a:p>
          <a:p>
            <a:pPr lvl="2" eaLnBrk="1" hangingPunct="1"/>
            <a:r>
              <a:rPr lang="en-US" altLang="en-US"/>
              <a:t>Teach them to learn to save for things they want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55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55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55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55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28600" y="667336"/>
            <a:ext cx="8686800" cy="944629"/>
          </a:xfrm>
        </p:spPr>
        <p:txBody>
          <a:bodyPr/>
          <a:lstStyle/>
          <a:p>
            <a:pPr eaLnBrk="1" hangingPunct="1"/>
            <a:r>
              <a:rPr lang="en-US" altLang="en-US" dirty="0"/>
              <a:t>Teaching Financial Responsibility </a:t>
            </a:r>
            <a:r>
              <a:rPr lang="en-US" altLang="en-US" sz="2400" dirty="0"/>
              <a:t>(continued)</a:t>
            </a:r>
          </a:p>
        </p:txBody>
      </p:sp>
      <p:sp>
        <p:nvSpPr>
          <p:cNvPr id="24580" name="Rectangle 3"/>
          <p:cNvSpPr>
            <a:spLocks noGrp="1" noChangeArrowheads="1"/>
          </p:cNvSpPr>
          <p:nvPr>
            <p:ph idx="1"/>
          </p:nvPr>
        </p:nvSpPr>
        <p:spPr>
          <a:xfrm>
            <a:off x="914400" y="1600200"/>
            <a:ext cx="7315200" cy="4953000"/>
          </a:xfrm>
        </p:spPr>
        <p:txBody>
          <a:bodyPr/>
          <a:lstStyle/>
          <a:p>
            <a:pPr eaLnBrk="1" hangingPunct="1"/>
            <a:r>
              <a:rPr lang="en-US" altLang="en-US" dirty="0"/>
              <a:t>Teaching Pre-teenagers</a:t>
            </a:r>
          </a:p>
          <a:p>
            <a:pPr lvl="1" eaLnBrk="1" hangingPunct="1"/>
            <a:r>
              <a:rPr lang="en-US" altLang="en-US" dirty="0"/>
              <a:t>What do you teach pre-teens?</a:t>
            </a:r>
          </a:p>
          <a:p>
            <a:pPr lvl="2" eaLnBrk="1" hangingPunct="1"/>
            <a:r>
              <a:rPr lang="en-US" altLang="en-US" dirty="0"/>
              <a:t>The Lord through the prophet Joseph Smith said:</a:t>
            </a:r>
          </a:p>
          <a:p>
            <a:pPr lvl="3" eaLnBrk="1" hangingPunct="1"/>
            <a:r>
              <a:rPr lang="en-US" altLang="en-US" dirty="0"/>
              <a:t>Behold, ye are little children and ye cannot bear all things now; ye must grow in grace and in the knowledge of the truth (D&amp;C 50:40).</a:t>
            </a:r>
          </a:p>
          <a:p>
            <a:pPr lvl="2" eaLnBrk="1" hangingPunct="1"/>
            <a:r>
              <a:rPr lang="en-US" altLang="en-US" dirty="0"/>
              <a:t>How do you grow in “grace and in the knowledge of the truth?”</a:t>
            </a:r>
          </a:p>
          <a:p>
            <a:pPr lvl="3" eaLnBrk="1" hangingPunct="1"/>
            <a:r>
              <a:rPr lang="en-US" altLang="en-US" dirty="0"/>
              <a:t>Perhaps a few ideas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5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651164"/>
            <a:ext cx="8534400" cy="944628"/>
          </a:xfrm>
        </p:spPr>
        <p:txBody>
          <a:bodyPr/>
          <a:lstStyle/>
          <a:p>
            <a:pPr eaLnBrk="1" hangingPunct="1"/>
            <a:r>
              <a:rPr lang="en-US" altLang="en-US" dirty="0"/>
              <a:t>Teaching Financial Responsibility </a:t>
            </a:r>
            <a:r>
              <a:rPr lang="en-US" altLang="en-US" sz="2400" dirty="0"/>
              <a:t>(continued)</a:t>
            </a:r>
          </a:p>
        </p:txBody>
      </p:sp>
      <p:sp>
        <p:nvSpPr>
          <p:cNvPr id="25604" name="Rectangle 3"/>
          <p:cNvSpPr>
            <a:spLocks noGrp="1" noChangeArrowheads="1"/>
          </p:cNvSpPr>
          <p:nvPr>
            <p:ph idx="1"/>
          </p:nvPr>
        </p:nvSpPr>
        <p:spPr>
          <a:xfrm>
            <a:off x="914400" y="1600200"/>
            <a:ext cx="7315200" cy="5257800"/>
          </a:xfrm>
        </p:spPr>
        <p:txBody>
          <a:bodyPr/>
          <a:lstStyle/>
          <a:p>
            <a:pPr eaLnBrk="1" hangingPunct="1"/>
            <a:r>
              <a:rPr lang="en-US" altLang="en-US"/>
              <a:t>Things to teach this age group:</a:t>
            </a:r>
          </a:p>
          <a:p>
            <a:pPr lvl="1" eaLnBrk="1" hangingPunct="1"/>
            <a:r>
              <a:rPr lang="en-US" altLang="en-US"/>
              <a:t>Spiritual truths</a:t>
            </a:r>
          </a:p>
          <a:p>
            <a:pPr lvl="2" eaLnBrk="1" hangingPunct="1"/>
            <a:r>
              <a:rPr lang="en-US" altLang="en-US"/>
              <a:t>Teach them that all things come from God and that everything is the Lord’s</a:t>
            </a:r>
          </a:p>
          <a:p>
            <a:pPr lvl="2" eaLnBrk="1" hangingPunct="1"/>
            <a:r>
              <a:rPr lang="en-US" altLang="en-US"/>
              <a:t>Teach them that they are stewards over everything they have</a:t>
            </a:r>
          </a:p>
          <a:p>
            <a:pPr lvl="2" eaLnBrk="1" hangingPunct="1"/>
            <a:r>
              <a:rPr lang="en-US" altLang="en-US"/>
              <a:t>Teach them to always pay the Lord first</a:t>
            </a:r>
          </a:p>
          <a:p>
            <a:pPr lvl="1" eaLnBrk="1" hangingPunct="1"/>
            <a:r>
              <a:rPr lang="en-US" altLang="en-US"/>
              <a:t>Other truths</a:t>
            </a:r>
          </a:p>
          <a:p>
            <a:pPr lvl="2" eaLnBrk="1" hangingPunct="1"/>
            <a:r>
              <a:rPr lang="en-US" altLang="en-US"/>
              <a:t>Teach them to save, to pay themselves second</a:t>
            </a:r>
          </a:p>
          <a:p>
            <a:pPr lvl="2" eaLnBrk="1" hangingPunct="1"/>
            <a:r>
              <a:rPr lang="en-US" altLang="en-US"/>
              <a:t>Teach them discipline and frugality</a:t>
            </a:r>
          </a:p>
          <a:p>
            <a:pPr lvl="2" eaLnBrk="1" hangingPunct="1"/>
            <a:r>
              <a:rPr lang="en-US" altLang="en-US"/>
              <a:t>Teach them that there are a lot of things more important than money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0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60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60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655558"/>
            <a:ext cx="7772400" cy="944722"/>
          </a:xfrm>
        </p:spPr>
        <p:txBody>
          <a:bodyPr/>
          <a:lstStyle/>
          <a:p>
            <a:pPr marL="685800" indent="-685800" eaLnBrk="1" hangingPunct="1"/>
            <a:r>
              <a:rPr lang="en-US" altLang="en-US" sz="3200" dirty="0"/>
              <a:t>A. Understand the Importance of your </a:t>
            </a:r>
            <a:br>
              <a:rPr lang="en-US" altLang="en-US" sz="3200" dirty="0"/>
            </a:br>
            <a:r>
              <a:rPr lang="en-US" altLang="en-US" sz="3200" dirty="0"/>
              <a:t>Family Vision and Goals</a:t>
            </a:r>
          </a:p>
        </p:txBody>
      </p:sp>
      <p:sp>
        <p:nvSpPr>
          <p:cNvPr id="6148" name="Rectangle 3"/>
          <p:cNvSpPr>
            <a:spLocks noGrp="1" noChangeArrowheads="1"/>
          </p:cNvSpPr>
          <p:nvPr>
            <p:ph idx="1"/>
          </p:nvPr>
        </p:nvSpPr>
        <p:spPr>
          <a:xfrm>
            <a:off x="914400" y="1600200"/>
            <a:ext cx="7315200" cy="5105400"/>
          </a:xfrm>
        </p:spPr>
        <p:txBody>
          <a:bodyPr/>
          <a:lstStyle/>
          <a:p>
            <a:pPr eaLnBrk="1" hangingPunct="1"/>
            <a:r>
              <a:rPr lang="en-US" altLang="en-US" dirty="0"/>
              <a:t>What is your vision and your goals for your relationship with your children?</a:t>
            </a:r>
          </a:p>
          <a:p>
            <a:pPr lvl="1" eaLnBrk="1" hangingPunct="1"/>
            <a:r>
              <a:rPr lang="en-US" altLang="en-US" dirty="0"/>
              <a:t>What responsibilities do you have?</a:t>
            </a:r>
          </a:p>
          <a:p>
            <a:pPr lvl="2" eaLnBrk="1" hangingPunct="1"/>
            <a:r>
              <a:rPr lang="en-US" altLang="en-US" dirty="0"/>
              <a:t>What do the scriptures say?</a:t>
            </a:r>
          </a:p>
          <a:p>
            <a:pPr lvl="2" eaLnBrk="1" hangingPunct="1"/>
            <a:r>
              <a:rPr lang="en-US" altLang="en-US" dirty="0"/>
              <a:t>Is teaching an important part of your vision and goals? </a:t>
            </a:r>
            <a:r>
              <a:rPr lang="en-US" altLang="en-US" sz="2000" dirty="0"/>
              <a:t>(D&amp;C 68:25, Family Proclamation)</a:t>
            </a:r>
            <a:endParaRPr lang="en-US" altLang="en-US" dirty="0"/>
          </a:p>
          <a:p>
            <a:pPr lvl="1" eaLnBrk="1" hangingPunct="1"/>
            <a:r>
              <a:rPr lang="en-US" altLang="en-US" dirty="0"/>
              <a:t>What type of relationship do you want to have with your children?</a:t>
            </a:r>
          </a:p>
          <a:p>
            <a:pPr lvl="2" eaLnBrk="1" hangingPunct="1"/>
            <a:r>
              <a:rPr lang="en-US" altLang="en-US" dirty="0"/>
              <a:t>How are you planning to develop that relationship?</a:t>
            </a:r>
          </a:p>
          <a:p>
            <a:pPr lvl="2" eaLnBrk="1" hangingPunct="1"/>
            <a:r>
              <a:rPr lang="en-US" altLang="en-US" dirty="0"/>
              <a:t>What is your “sacred duty” to your family? (Family Proclamation)</a:t>
            </a:r>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4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4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28600" y="654627"/>
            <a:ext cx="8686800" cy="944628"/>
          </a:xfrm>
        </p:spPr>
        <p:txBody>
          <a:bodyPr/>
          <a:lstStyle/>
          <a:p>
            <a:pPr eaLnBrk="1" hangingPunct="1"/>
            <a:r>
              <a:rPr lang="en-US" altLang="en-US" dirty="0"/>
              <a:t>Teaching Financial Responsibility </a:t>
            </a:r>
            <a:r>
              <a:rPr lang="en-US" altLang="en-US" sz="2400" dirty="0"/>
              <a:t>(continued)</a:t>
            </a:r>
          </a:p>
        </p:txBody>
      </p:sp>
      <p:sp>
        <p:nvSpPr>
          <p:cNvPr id="26628" name="Rectangle 3"/>
          <p:cNvSpPr>
            <a:spLocks noGrp="1" noChangeArrowheads="1"/>
          </p:cNvSpPr>
          <p:nvPr>
            <p:ph idx="1"/>
          </p:nvPr>
        </p:nvSpPr>
        <p:spPr/>
        <p:txBody>
          <a:bodyPr/>
          <a:lstStyle/>
          <a:p>
            <a:pPr eaLnBrk="1" hangingPunct="1"/>
            <a:r>
              <a:rPr lang="en-US" altLang="en-US" dirty="0"/>
              <a:t>Teaching Teenagers</a:t>
            </a:r>
          </a:p>
          <a:p>
            <a:pPr lvl="1" eaLnBrk="1" hangingPunct="1"/>
            <a:r>
              <a:rPr lang="en-US" altLang="en-US" dirty="0"/>
              <a:t>The prophet Alma, in speaking to his sons, gave some wonderful counsel to his sons.  He said:</a:t>
            </a:r>
          </a:p>
          <a:p>
            <a:pPr lvl="2" eaLnBrk="1" hangingPunct="1"/>
            <a:r>
              <a:rPr lang="en-US" altLang="en-US" dirty="0"/>
              <a:t>O, remember my son, and learn wisdom in thy youth.  Yea, learn in thy youth to keep the commandments of God (Alma 37:35).</a:t>
            </a:r>
          </a:p>
          <a:p>
            <a:pPr lvl="1" eaLnBrk="1" hangingPunct="1"/>
            <a:r>
              <a:rPr lang="en-US" altLang="en-US" dirty="0"/>
              <a:t>How do you learn to keep the commandments of God when it comes to finances?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73627" y="663759"/>
            <a:ext cx="8610600" cy="944629"/>
          </a:xfrm>
        </p:spPr>
        <p:txBody>
          <a:bodyPr/>
          <a:lstStyle/>
          <a:p>
            <a:pPr eaLnBrk="1" hangingPunct="1"/>
            <a:r>
              <a:rPr lang="en-US" altLang="en-US" dirty="0"/>
              <a:t>Teaching Financial Responsibility </a:t>
            </a:r>
            <a:r>
              <a:rPr lang="en-US" altLang="en-US" sz="2400" dirty="0"/>
              <a:t>(continued)</a:t>
            </a:r>
          </a:p>
        </p:txBody>
      </p:sp>
      <p:sp>
        <p:nvSpPr>
          <p:cNvPr id="27652" name="Rectangle 3"/>
          <p:cNvSpPr>
            <a:spLocks noGrp="1" noChangeArrowheads="1"/>
          </p:cNvSpPr>
          <p:nvPr>
            <p:ph idx="1"/>
          </p:nvPr>
        </p:nvSpPr>
        <p:spPr>
          <a:xfrm>
            <a:off x="914400" y="1600200"/>
            <a:ext cx="7315200" cy="5105400"/>
          </a:xfrm>
        </p:spPr>
        <p:txBody>
          <a:bodyPr/>
          <a:lstStyle/>
          <a:p>
            <a:pPr eaLnBrk="1" hangingPunct="1"/>
            <a:r>
              <a:rPr lang="en-US" altLang="en-US"/>
              <a:t>Things to teach teenagers:</a:t>
            </a:r>
          </a:p>
          <a:p>
            <a:pPr lvl="1" eaLnBrk="1" hangingPunct="1"/>
            <a:r>
              <a:rPr lang="en-US" altLang="en-US"/>
              <a:t>Spiritual truths</a:t>
            </a:r>
          </a:p>
          <a:p>
            <a:pPr lvl="2" eaLnBrk="1" hangingPunct="1"/>
            <a:r>
              <a:rPr lang="en-US" altLang="en-US"/>
              <a:t>Teach them accountability for their actions</a:t>
            </a:r>
          </a:p>
          <a:p>
            <a:pPr lvl="2" eaLnBrk="1" hangingPunct="1"/>
            <a:r>
              <a:rPr lang="en-US" altLang="en-US"/>
              <a:t>Teach them to serve and to give freely</a:t>
            </a:r>
          </a:p>
          <a:p>
            <a:pPr lvl="2" eaLnBrk="1" hangingPunct="1"/>
            <a:r>
              <a:rPr lang="en-US" altLang="en-US"/>
              <a:t>Teach them not to covet</a:t>
            </a:r>
          </a:p>
          <a:p>
            <a:pPr lvl="1" eaLnBrk="1" hangingPunct="1"/>
            <a:r>
              <a:rPr lang="en-US" altLang="en-US"/>
              <a:t>Other truths</a:t>
            </a:r>
          </a:p>
          <a:p>
            <a:pPr lvl="2" eaLnBrk="1" hangingPunct="1"/>
            <a:r>
              <a:rPr lang="en-US" altLang="en-US"/>
              <a:t>Teach them the difference between income and wealth</a:t>
            </a:r>
          </a:p>
          <a:p>
            <a:pPr lvl="2" eaLnBrk="1" hangingPunct="1"/>
            <a:r>
              <a:rPr lang="en-US" altLang="en-US"/>
              <a:t>Teach them about good assets and good liabilities</a:t>
            </a:r>
          </a:p>
          <a:p>
            <a:pPr lvl="2" eaLnBrk="1" hangingPunct="1"/>
            <a:r>
              <a:rPr lang="en-US" altLang="en-US"/>
              <a:t>Teach them to spend less than they earn</a:t>
            </a:r>
          </a:p>
          <a:p>
            <a:pPr lvl="2" eaLnBrk="1" hangingPunct="1"/>
            <a:r>
              <a:rPr lang="en-US" altLang="en-US"/>
              <a:t>Teach them to develop and live on a budget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5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65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65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65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60218" y="632586"/>
            <a:ext cx="8458200" cy="944629"/>
          </a:xfrm>
        </p:spPr>
        <p:txBody>
          <a:bodyPr/>
          <a:lstStyle/>
          <a:p>
            <a:pPr eaLnBrk="1" hangingPunct="1"/>
            <a:r>
              <a:rPr lang="en-US" altLang="en-US" dirty="0"/>
              <a:t>Teaching Financial Responsibility </a:t>
            </a:r>
            <a:r>
              <a:rPr lang="en-US" altLang="en-US" sz="2400" dirty="0"/>
              <a:t>(continued)</a:t>
            </a:r>
          </a:p>
        </p:txBody>
      </p:sp>
      <p:sp>
        <p:nvSpPr>
          <p:cNvPr id="28676" name="Rectangle 3"/>
          <p:cNvSpPr>
            <a:spLocks noGrp="1" noChangeArrowheads="1"/>
          </p:cNvSpPr>
          <p:nvPr>
            <p:ph idx="1"/>
          </p:nvPr>
        </p:nvSpPr>
        <p:spPr>
          <a:xfrm>
            <a:off x="914400" y="1600200"/>
            <a:ext cx="7315200" cy="5257800"/>
          </a:xfrm>
        </p:spPr>
        <p:txBody>
          <a:bodyPr/>
          <a:lstStyle/>
          <a:p>
            <a:pPr eaLnBrk="1" hangingPunct="1"/>
            <a:r>
              <a:rPr lang="en-US" altLang="en-US" dirty="0"/>
              <a:t>Teaching college students and older children</a:t>
            </a:r>
          </a:p>
          <a:p>
            <a:pPr lvl="1" eaLnBrk="1" hangingPunct="1"/>
            <a:r>
              <a:rPr lang="en-US" altLang="en-US" dirty="0"/>
              <a:t>The prophet Alma further continued:</a:t>
            </a:r>
          </a:p>
          <a:p>
            <a:pPr lvl="2" eaLnBrk="1" hangingPunct="1"/>
            <a:r>
              <a:rPr lang="en-US" altLang="en-US" dirty="0"/>
              <a:t>Counsel with the Lord in all they doings, and he will direct thee for good; yea, when thou </a:t>
            </a:r>
            <a:r>
              <a:rPr lang="en-US" altLang="en-US" dirty="0" err="1"/>
              <a:t>liest</a:t>
            </a:r>
            <a:r>
              <a:rPr lang="en-US" altLang="en-US" dirty="0"/>
              <a:t> down at night lie down unto the Lord, that he may watch over you in your sleep; and when thou </a:t>
            </a:r>
            <a:r>
              <a:rPr lang="en-US" altLang="en-US" dirty="0" err="1"/>
              <a:t>risest</a:t>
            </a:r>
            <a:r>
              <a:rPr lang="en-US" altLang="en-US" dirty="0"/>
              <a:t> in the morning, let thy heart be full of thanks unto God; and if ye do these things, ye shall be lifted up at the last day (Alma 37:37).</a:t>
            </a:r>
          </a:p>
          <a:p>
            <a:pPr lvl="1" eaLnBrk="1" hangingPunct="1"/>
            <a:r>
              <a:rPr lang="en-US" altLang="en-US" dirty="0"/>
              <a:t>How do we get closer to God to help with our challenges?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8600" y="667336"/>
            <a:ext cx="8686800" cy="944628"/>
          </a:xfrm>
        </p:spPr>
        <p:txBody>
          <a:bodyPr/>
          <a:lstStyle/>
          <a:p>
            <a:pPr eaLnBrk="1" hangingPunct="1"/>
            <a:r>
              <a:rPr lang="en-US" altLang="en-US" dirty="0"/>
              <a:t>Teaching Financial Responsibility </a:t>
            </a:r>
            <a:r>
              <a:rPr lang="en-US" altLang="en-US" sz="2400" dirty="0"/>
              <a:t>(continued)</a:t>
            </a:r>
          </a:p>
        </p:txBody>
      </p:sp>
      <p:sp>
        <p:nvSpPr>
          <p:cNvPr id="29700" name="Rectangle 3"/>
          <p:cNvSpPr>
            <a:spLocks noGrp="1" noChangeArrowheads="1"/>
          </p:cNvSpPr>
          <p:nvPr>
            <p:ph idx="1"/>
          </p:nvPr>
        </p:nvSpPr>
        <p:spPr>
          <a:xfrm>
            <a:off x="914400" y="1600200"/>
            <a:ext cx="7315200" cy="5257800"/>
          </a:xfrm>
        </p:spPr>
        <p:txBody>
          <a:bodyPr/>
          <a:lstStyle/>
          <a:p>
            <a:pPr eaLnBrk="1" hangingPunct="1"/>
            <a:r>
              <a:rPr lang="en-US" altLang="en-US"/>
              <a:t>Things to teach this age group:</a:t>
            </a:r>
          </a:p>
          <a:p>
            <a:pPr lvl="1" eaLnBrk="1" hangingPunct="1"/>
            <a:r>
              <a:rPr lang="en-US" altLang="en-US"/>
              <a:t>Spiritual truths</a:t>
            </a:r>
          </a:p>
          <a:p>
            <a:pPr lvl="2" eaLnBrk="1" hangingPunct="1"/>
            <a:r>
              <a:rPr lang="en-US" altLang="en-US"/>
              <a:t>Encourage the development of habits of frugality and discipline </a:t>
            </a:r>
          </a:p>
          <a:p>
            <a:pPr lvl="1" eaLnBrk="1" hangingPunct="1"/>
            <a:r>
              <a:rPr lang="en-US" altLang="en-US"/>
              <a:t>Other truths</a:t>
            </a:r>
          </a:p>
          <a:p>
            <a:pPr lvl="2" eaLnBrk="1" hangingPunct="1"/>
            <a:r>
              <a:rPr lang="en-US" altLang="en-US"/>
              <a:t>Teach them how to save and invest wisely</a:t>
            </a:r>
          </a:p>
          <a:p>
            <a:pPr lvl="2" eaLnBrk="1" hangingPunct="1"/>
            <a:r>
              <a:rPr lang="en-US" altLang="en-US"/>
              <a:t>Encourage them to maintain the habits of goals, budgeting, and earning as much as they can</a:t>
            </a:r>
          </a:p>
          <a:p>
            <a:pPr lvl="2" eaLnBrk="1" hangingPunct="1"/>
            <a:r>
              <a:rPr lang="en-US" altLang="en-US"/>
              <a:t>When helping children financially for education, give them money for necessities, rather than for consumption spending, and hold them accountable for the money given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70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70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70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70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70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70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63236" y="642977"/>
            <a:ext cx="8610600" cy="944629"/>
          </a:xfrm>
        </p:spPr>
        <p:txBody>
          <a:bodyPr/>
          <a:lstStyle/>
          <a:p>
            <a:pPr eaLnBrk="1" hangingPunct="1"/>
            <a:r>
              <a:rPr lang="en-US" altLang="en-US" dirty="0"/>
              <a:t>Teaching Financial Responsibility </a:t>
            </a:r>
            <a:r>
              <a:rPr lang="en-US" altLang="en-US" sz="2400" dirty="0"/>
              <a:t>(continued)</a:t>
            </a:r>
          </a:p>
        </p:txBody>
      </p:sp>
      <p:sp>
        <p:nvSpPr>
          <p:cNvPr id="30724" name="Rectangle 3"/>
          <p:cNvSpPr>
            <a:spLocks noGrp="1" noChangeArrowheads="1"/>
          </p:cNvSpPr>
          <p:nvPr>
            <p:ph idx="1"/>
          </p:nvPr>
        </p:nvSpPr>
        <p:spPr>
          <a:xfrm>
            <a:off x="914400" y="1600200"/>
            <a:ext cx="7315200" cy="5257800"/>
          </a:xfrm>
        </p:spPr>
        <p:txBody>
          <a:bodyPr/>
          <a:lstStyle/>
          <a:p>
            <a:pPr eaLnBrk="1" hangingPunct="1"/>
            <a:r>
              <a:rPr lang="en-US" altLang="en-US" dirty="0"/>
              <a:t>Teaching Married Children</a:t>
            </a:r>
          </a:p>
          <a:p>
            <a:pPr lvl="1" eaLnBrk="1" hangingPunct="1"/>
            <a:r>
              <a:rPr lang="en-US" altLang="en-US" dirty="0"/>
              <a:t>Teaching married children is the most challenging of all.  Perhaps the best counsel is from D&amp;C 121:  41 where it states:</a:t>
            </a:r>
          </a:p>
          <a:p>
            <a:pPr lvl="2" eaLnBrk="1" hangingPunct="1"/>
            <a:r>
              <a:rPr lang="en-US" altLang="en-US" dirty="0"/>
              <a:t>No power or influence can or ought to be maintained by virtue of the priesthood (or by virtue of money), only by persuasion, by long-suffering, by gentleness and meekness, and by love unfeigned;  By kindness, and pure knowledge, which shall greatly enlarge the soul without hypocrisy, and without guile. </a:t>
            </a:r>
          </a:p>
          <a:p>
            <a:pPr lvl="1"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655572"/>
            <a:ext cx="8686800" cy="944628"/>
          </a:xfrm>
        </p:spPr>
        <p:txBody>
          <a:bodyPr/>
          <a:lstStyle/>
          <a:p>
            <a:pPr eaLnBrk="1" hangingPunct="1"/>
            <a:r>
              <a:rPr lang="en-US" altLang="en-US" dirty="0"/>
              <a:t>Teaching Financial Responsibility </a:t>
            </a:r>
            <a:r>
              <a:rPr lang="en-US" altLang="en-US" sz="2400" dirty="0"/>
              <a:t>(continued)</a:t>
            </a:r>
          </a:p>
        </p:txBody>
      </p:sp>
      <p:sp>
        <p:nvSpPr>
          <p:cNvPr id="31748" name="Rectangle 3"/>
          <p:cNvSpPr>
            <a:spLocks noGrp="1" noChangeArrowheads="1"/>
          </p:cNvSpPr>
          <p:nvPr>
            <p:ph idx="1"/>
          </p:nvPr>
        </p:nvSpPr>
        <p:spPr>
          <a:xfrm>
            <a:off x="914400" y="1600200"/>
            <a:ext cx="7315200" cy="5257800"/>
          </a:xfrm>
        </p:spPr>
        <p:txBody>
          <a:bodyPr/>
          <a:lstStyle/>
          <a:p>
            <a:pPr eaLnBrk="1" hangingPunct="1"/>
            <a:r>
              <a:rPr lang="en-US" altLang="en-US" dirty="0"/>
              <a:t>Things to do and teach with this age group:</a:t>
            </a:r>
          </a:p>
          <a:p>
            <a:pPr lvl="1" eaLnBrk="1" hangingPunct="1"/>
            <a:r>
              <a:rPr lang="en-US" altLang="en-US" sz="2200" dirty="0"/>
              <a:t>Realize that your retirement planning is your first priority: helping children with money is second</a:t>
            </a:r>
          </a:p>
          <a:p>
            <a:pPr lvl="1" eaLnBrk="1" hangingPunct="1"/>
            <a:r>
              <a:rPr lang="en-US" altLang="en-US" sz="2200" dirty="0"/>
              <a:t>Minimize discussions of what children and grandchildren will inherit or receive as gifts</a:t>
            </a:r>
          </a:p>
          <a:p>
            <a:pPr lvl="1" eaLnBrk="1" hangingPunct="1"/>
            <a:r>
              <a:rPr lang="en-US" altLang="en-US" sz="2200" dirty="0"/>
              <a:t>Minimize gifts of cash to adult children as part of a negotiation strategy</a:t>
            </a:r>
          </a:p>
          <a:p>
            <a:pPr lvl="1" eaLnBrk="1" hangingPunct="1"/>
            <a:r>
              <a:rPr lang="en-US" altLang="en-US" sz="2200" dirty="0"/>
              <a:t>Stay out of your adult children’s family/finance matters</a:t>
            </a:r>
          </a:p>
          <a:p>
            <a:pPr lvl="1" eaLnBrk="1" hangingPunct="1"/>
            <a:r>
              <a:rPr lang="en-US" altLang="en-US" sz="2200" dirty="0"/>
              <a:t>If you choose to leave assets to your children, assure them they will not receive anything until they have established a mature and disciplined lifestyle</a:t>
            </a:r>
          </a:p>
          <a:p>
            <a:pPr lvl="1" eaLnBrk="1" hangingPunct="1"/>
            <a:r>
              <a:rPr lang="en-US" altLang="en-US" sz="2200" dirty="0"/>
              <a:t>Do not be the banker to your children and grandchildren</a:t>
            </a:r>
          </a:p>
          <a:p>
            <a:pPr lvl="1" eaLnBrk="1" hangingPunct="1"/>
            <a:r>
              <a:rPr lang="en-US" altLang="en-US" sz="2200" dirty="0"/>
              <a:t>You are not responsible for the choices of your children.  Your job is to love them and be a Christ-like example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74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70164" y="653368"/>
            <a:ext cx="8610600" cy="944628"/>
          </a:xfrm>
        </p:spPr>
        <p:txBody>
          <a:bodyPr/>
          <a:lstStyle/>
          <a:p>
            <a:pPr marL="762000" indent="-762000" eaLnBrk="1" hangingPunct="1"/>
            <a:r>
              <a:rPr lang="en-US" altLang="en-US" dirty="0"/>
              <a:t>Teaching Financial Responsibility </a:t>
            </a:r>
            <a:r>
              <a:rPr lang="en-US" altLang="en-US" sz="2400" dirty="0"/>
              <a:t>(continued)</a:t>
            </a:r>
          </a:p>
        </p:txBody>
      </p:sp>
      <p:sp>
        <p:nvSpPr>
          <p:cNvPr id="32772" name="Rectangle 3"/>
          <p:cNvSpPr>
            <a:spLocks noGrp="1" noChangeArrowheads="1"/>
          </p:cNvSpPr>
          <p:nvPr>
            <p:ph idx="1"/>
          </p:nvPr>
        </p:nvSpPr>
        <p:spPr>
          <a:xfrm>
            <a:off x="914400" y="1600200"/>
            <a:ext cx="7315200" cy="5105400"/>
          </a:xfrm>
        </p:spPr>
        <p:txBody>
          <a:bodyPr/>
          <a:lstStyle/>
          <a:p>
            <a:pPr eaLnBrk="1" hangingPunct="1"/>
            <a:r>
              <a:rPr lang="en-US" altLang="en-US"/>
              <a:t>In summary:</a:t>
            </a:r>
          </a:p>
          <a:p>
            <a:pPr lvl="1" eaLnBrk="1" hangingPunct="1"/>
            <a:r>
              <a:rPr lang="en-US" altLang="en-US"/>
              <a:t>Teach your children who they are</a:t>
            </a:r>
          </a:p>
          <a:p>
            <a:pPr lvl="2" eaLnBrk="1" hangingPunct="1"/>
            <a:r>
              <a:rPr lang="en-US" altLang="en-US"/>
              <a:t>They are children of God</a:t>
            </a:r>
          </a:p>
          <a:p>
            <a:pPr lvl="1" eaLnBrk="1" hangingPunct="1"/>
            <a:r>
              <a:rPr lang="en-US" altLang="en-US"/>
              <a:t>Help them understand that they have a Heavenly Father who loves them and cares about them</a:t>
            </a:r>
          </a:p>
          <a:p>
            <a:pPr lvl="2" eaLnBrk="1" hangingPunct="1"/>
            <a:r>
              <a:rPr lang="en-US" altLang="en-US"/>
              <a:t>Once they understand who they are, they will know how to act</a:t>
            </a:r>
          </a:p>
          <a:p>
            <a:pPr lvl="1" eaLnBrk="1" hangingPunct="1"/>
            <a:r>
              <a:rPr lang="en-US" altLang="en-US"/>
              <a:t>Help them obtain testimonies of the Gospel of Jesus Christ</a:t>
            </a:r>
          </a:p>
          <a:p>
            <a:pPr lvl="2" eaLnBrk="1" hangingPunct="1"/>
            <a:r>
              <a:rPr lang="en-US" altLang="en-US"/>
              <a:t>Help them realize the importance of the atonement of Jesus Christ and how much He loves them and wants to help them</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84018" y="667107"/>
            <a:ext cx="8610600" cy="944628"/>
          </a:xfrm>
        </p:spPr>
        <p:txBody>
          <a:bodyPr/>
          <a:lstStyle/>
          <a:p>
            <a:pPr marL="762000" indent="-762000" eaLnBrk="1" hangingPunct="1"/>
            <a:r>
              <a:rPr lang="en-US" altLang="en-US" dirty="0"/>
              <a:t>Teaching Financial Responsibility </a:t>
            </a:r>
            <a:r>
              <a:rPr lang="en-US" altLang="en-US" sz="2400" dirty="0"/>
              <a:t>(continued)</a:t>
            </a:r>
          </a:p>
        </p:txBody>
      </p:sp>
      <p:sp>
        <p:nvSpPr>
          <p:cNvPr id="33796" name="Rectangle 3"/>
          <p:cNvSpPr>
            <a:spLocks noGrp="1" noChangeArrowheads="1"/>
          </p:cNvSpPr>
          <p:nvPr>
            <p:ph idx="1"/>
          </p:nvPr>
        </p:nvSpPr>
        <p:spPr>
          <a:xfrm>
            <a:off x="914400" y="1600200"/>
            <a:ext cx="7315200" cy="4648200"/>
          </a:xfrm>
        </p:spPr>
        <p:txBody>
          <a:bodyPr/>
          <a:lstStyle/>
          <a:p>
            <a:pPr eaLnBrk="1" hangingPunct="1"/>
            <a:r>
              <a:rPr lang="en-US" altLang="en-US" sz="2400"/>
              <a:t>Teach them about finances consistent with their age and their personal abilities</a:t>
            </a:r>
          </a:p>
          <a:p>
            <a:pPr lvl="1" eaLnBrk="1" hangingPunct="1"/>
            <a:r>
              <a:rPr lang="en-US" altLang="en-US"/>
              <a:t>Help them to write down their personal goals</a:t>
            </a:r>
          </a:p>
          <a:p>
            <a:pPr lvl="1" eaLnBrk="1" hangingPunct="1"/>
            <a:r>
              <a:rPr lang="en-US" altLang="en-US"/>
              <a:t>Help them to develop and live on a budget, consistent with their age and abilities</a:t>
            </a:r>
          </a:p>
          <a:p>
            <a:pPr lvl="1" eaLnBrk="1" hangingPunct="1"/>
            <a:r>
              <a:rPr lang="en-US" altLang="en-US"/>
              <a:t>Teach them to make good choices financially</a:t>
            </a:r>
          </a:p>
          <a:p>
            <a:pPr eaLnBrk="1" hangingPunct="1"/>
            <a:r>
              <a:rPr lang="en-US" altLang="en-US" sz="2400"/>
              <a:t>Teach them that they are stewards over all the Lord has blessed them with</a:t>
            </a:r>
          </a:p>
          <a:p>
            <a:pPr lvl="1" eaLnBrk="1" hangingPunct="1"/>
            <a:r>
              <a:rPr lang="en-US" altLang="en-US"/>
              <a:t>Teach them that they will be held accountable by you and a loving Father for their choices and their stewardships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685800"/>
            <a:ext cx="9143999" cy="914400"/>
          </a:xfrm>
        </p:spPr>
        <p:txBody>
          <a:bodyPr/>
          <a:lstStyle/>
          <a:p>
            <a:pPr eaLnBrk="1" hangingPunct="1"/>
            <a:r>
              <a:rPr lang="en-US" altLang="en-US" dirty="0"/>
              <a:t>Teaching Financial Responsibility </a:t>
            </a:r>
            <a:r>
              <a:rPr lang="en-US" altLang="en-US" sz="2400" dirty="0"/>
              <a:t>(continued)</a:t>
            </a:r>
            <a:endParaRPr lang="en-US" altLang="en-US" dirty="0"/>
          </a:p>
        </p:txBody>
      </p:sp>
      <p:sp>
        <p:nvSpPr>
          <p:cNvPr id="71683" name="Rectangle 3"/>
          <p:cNvSpPr>
            <a:spLocks noGrp="1" noChangeArrowheads="1"/>
          </p:cNvSpPr>
          <p:nvPr>
            <p:ph idx="1"/>
          </p:nvPr>
        </p:nvSpPr>
        <p:spPr>
          <a:xfrm>
            <a:off x="928688" y="1608138"/>
            <a:ext cx="7451725" cy="4419600"/>
          </a:xfrm>
        </p:spPr>
        <p:txBody>
          <a:bodyPr/>
          <a:lstStyle/>
          <a:p>
            <a:pPr eaLnBrk="1" hangingPunct="1"/>
            <a:r>
              <a:rPr lang="en-US" altLang="en-US" dirty="0"/>
              <a:t>Following are a few ideas for Plans and Strategies for teaching your children</a:t>
            </a:r>
          </a:p>
          <a:p>
            <a:pPr lvl="1" eaLnBrk="1" hangingPunct="1"/>
            <a:r>
              <a:rPr lang="en-US" altLang="en-US" dirty="0"/>
              <a:t>We will teach our children the principles of the gospel in the home through</a:t>
            </a:r>
          </a:p>
          <a:p>
            <a:pPr lvl="2" eaLnBrk="1" hangingPunct="1"/>
            <a:r>
              <a:rPr lang="en-US" altLang="en-US" dirty="0"/>
              <a:t>Daily scripture student</a:t>
            </a:r>
          </a:p>
          <a:p>
            <a:pPr lvl="2" eaLnBrk="1" hangingPunct="1"/>
            <a:r>
              <a:rPr lang="en-US" altLang="en-US" dirty="0"/>
              <a:t>Morning and evening family prayer</a:t>
            </a:r>
          </a:p>
          <a:p>
            <a:pPr lvl="2" eaLnBrk="1" hangingPunct="1"/>
            <a:r>
              <a:rPr lang="en-US" altLang="en-US" dirty="0"/>
              <a:t>Weekly Church attendance (to all 3 hours)</a:t>
            </a:r>
          </a:p>
          <a:p>
            <a:pPr lvl="2" eaLnBrk="1" hangingPunct="1"/>
            <a:r>
              <a:rPr lang="en-US" altLang="en-US" dirty="0"/>
              <a:t>Weekly Family Home Evening</a:t>
            </a:r>
          </a:p>
          <a:p>
            <a:pPr lvl="2" eaLnBrk="1" hangingPunct="1"/>
            <a:r>
              <a:rPr lang="en-US" altLang="en-US" dirty="0"/>
              <a:t>Primary, Mutual, and Seminary attendance</a:t>
            </a:r>
          </a:p>
          <a:p>
            <a:pPr lvl="2" eaLnBrk="1" hangingPunct="1"/>
            <a:r>
              <a:rPr lang="en-US" altLang="en-US" dirty="0"/>
              <a:t>Annual tithing settlement</a:t>
            </a:r>
          </a:p>
          <a:p>
            <a:pPr lvl="2" eaLnBrk="1" hangingPunct="1"/>
            <a:endParaRPr lang="en-US" altLang="en-US" dirty="0"/>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244967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68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68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6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685800"/>
            <a:ext cx="8991599" cy="914400"/>
          </a:xfrm>
        </p:spPr>
        <p:txBody>
          <a:bodyPr/>
          <a:lstStyle/>
          <a:p>
            <a:pPr eaLnBrk="1" hangingPunct="1"/>
            <a:r>
              <a:rPr lang="en-US" altLang="en-US" dirty="0"/>
              <a:t>Teaching Financial Responsibility </a:t>
            </a:r>
            <a:r>
              <a:rPr lang="en-US" altLang="en-US" sz="2400" dirty="0"/>
              <a:t>(continued)</a:t>
            </a:r>
            <a:endParaRPr lang="en-US" altLang="en-US" dirty="0"/>
          </a:p>
        </p:txBody>
      </p:sp>
      <p:sp>
        <p:nvSpPr>
          <p:cNvPr id="71683" name="Rectangle 3"/>
          <p:cNvSpPr>
            <a:spLocks noGrp="1" noChangeArrowheads="1"/>
          </p:cNvSpPr>
          <p:nvPr>
            <p:ph idx="1"/>
          </p:nvPr>
        </p:nvSpPr>
        <p:spPr>
          <a:xfrm>
            <a:off x="928688" y="1608138"/>
            <a:ext cx="7451725" cy="4419600"/>
          </a:xfrm>
        </p:spPr>
        <p:txBody>
          <a:bodyPr/>
          <a:lstStyle/>
          <a:p>
            <a:pPr lvl="1" eaLnBrk="1" hangingPunct="1"/>
            <a:r>
              <a:rPr lang="en-US" altLang="en-US" dirty="0"/>
              <a:t>We will teach our children to work through</a:t>
            </a:r>
          </a:p>
          <a:p>
            <a:pPr lvl="2" eaLnBrk="1" hangingPunct="1"/>
            <a:r>
              <a:rPr lang="en-US" altLang="en-US" dirty="0"/>
              <a:t>Children will have responsibilities in the home, both for taking care of their rooms and bathrooms, as well as taking care of the outside yard</a:t>
            </a:r>
          </a:p>
          <a:p>
            <a:pPr lvl="1" eaLnBrk="1" hangingPunct="1"/>
            <a:r>
              <a:rPr lang="en-US" altLang="en-US" dirty="0"/>
              <a:t>We will (will not) give our children an allowance to teach them the manage their finances.  </a:t>
            </a:r>
          </a:p>
          <a:p>
            <a:pPr lvl="1" eaLnBrk="1" hangingPunct="1"/>
            <a:r>
              <a:rPr lang="en-US" altLang="en-US" dirty="0"/>
              <a:t>We will give our children opportunities to work </a:t>
            </a:r>
          </a:p>
          <a:p>
            <a:pPr lvl="1" eaLnBrk="1" hangingPunct="1"/>
            <a:r>
              <a:rPr lang="en-US" altLang="en-US" dirty="0"/>
              <a:t>We will pay half on larger goals for the children consistent with our goals and values, i.e., musical instrument, etc.  Children will earn their half first before we add our half.</a:t>
            </a:r>
          </a:p>
          <a:p>
            <a:pPr lvl="1" eaLnBrk="1" hangingPunct="1"/>
            <a:r>
              <a:rPr lang="en-US" altLang="en-US" dirty="0"/>
              <a:t>We will not purchase vehicles for our children</a:t>
            </a:r>
          </a:p>
          <a:p>
            <a:pPr lvl="1" eaLnBrk="1" hangingPunct="1"/>
            <a:endParaRPr lang="en-US" altLang="en-US" dirty="0"/>
          </a:p>
          <a:p>
            <a:pPr lvl="1" eaLnBrk="1" hangingPunct="1"/>
            <a:endParaRPr lang="en-US" altLang="en-US" dirty="0"/>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2389582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16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655558"/>
            <a:ext cx="7772400" cy="944722"/>
          </a:xfrm>
        </p:spPr>
        <p:txBody>
          <a:bodyPr/>
          <a:lstStyle/>
          <a:p>
            <a:pPr marL="685800" indent="-685800" eaLnBrk="1" hangingPunct="1"/>
            <a:r>
              <a:rPr lang="en-US" altLang="en-US" dirty="0"/>
              <a:t>Teaching Children  </a:t>
            </a:r>
            <a:r>
              <a:rPr lang="en-US" altLang="en-US" sz="2400" dirty="0"/>
              <a:t>(continued)</a:t>
            </a:r>
            <a:endParaRPr lang="en-US" altLang="en-US" dirty="0"/>
          </a:p>
        </p:txBody>
      </p:sp>
      <p:sp>
        <p:nvSpPr>
          <p:cNvPr id="6148" name="Rectangle 3"/>
          <p:cNvSpPr>
            <a:spLocks noGrp="1" noChangeArrowheads="1"/>
          </p:cNvSpPr>
          <p:nvPr>
            <p:ph idx="1"/>
          </p:nvPr>
        </p:nvSpPr>
        <p:spPr>
          <a:xfrm>
            <a:off x="914400" y="1600200"/>
            <a:ext cx="7315200" cy="5105400"/>
          </a:xfrm>
        </p:spPr>
        <p:txBody>
          <a:bodyPr/>
          <a:lstStyle/>
          <a:p>
            <a:pPr eaLnBrk="1" hangingPunct="1"/>
            <a:r>
              <a:rPr lang="en-US" altLang="en-US" dirty="0"/>
              <a:t>What happens if we don’t strengthen the family and teach our children?</a:t>
            </a:r>
          </a:p>
          <a:p>
            <a:pPr lvl="1" eaLnBrk="1" hangingPunct="1"/>
            <a:r>
              <a:rPr lang="en-US" altLang="en-US" dirty="0"/>
              <a:t>What are the problems that we have because of the “disintegration of the family” and parents who do not each their kids? (“the Family Proclamation”)</a:t>
            </a:r>
          </a:p>
          <a:p>
            <a:pPr lvl="1" eaLnBrk="1" hangingPunct="1"/>
            <a:r>
              <a:rPr lang="en-US" altLang="en-US" dirty="0"/>
              <a:t>How are we going to work to ensure that doesn’t happen in our family?</a:t>
            </a:r>
          </a:p>
          <a:p>
            <a:pPr lvl="1" eaLnBrk="1" hangingPunct="1"/>
            <a:r>
              <a:rPr lang="en-US" altLang="en-US" dirty="0"/>
              <a:t>You have already developed a Family Vision from the previous section on Money and Marriage.  Continue to work and refine it as you think through these sections</a:t>
            </a:r>
            <a:br>
              <a:rPr lang="en-US" altLang="en-US" dirty="0"/>
            </a:br>
            <a:endParaRPr lang="en-US" altLang="en-US" dirty="0"/>
          </a:p>
          <a:p>
            <a:pPr eaLnBrk="1" hangingPunct="1"/>
            <a:endParaRPr lang="en-US" altLang="en-US" sz="6000" dirty="0"/>
          </a:p>
        </p:txBody>
      </p:sp>
    </p:spTree>
    <p:extLst>
      <p:ext uri="{BB962C8B-B14F-4D97-AF65-F5344CB8AC3E}">
        <p14:creationId xmlns:p14="http://schemas.microsoft.com/office/powerpoint/2010/main" val="2784257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dirty="0"/>
              <a:t>Review of Objectives</a:t>
            </a:r>
          </a:p>
        </p:txBody>
      </p:sp>
      <p:sp>
        <p:nvSpPr>
          <p:cNvPr id="38915" name="Rectangle 3"/>
          <p:cNvSpPr>
            <a:spLocks noGrp="1" noChangeArrowheads="1"/>
          </p:cNvSpPr>
          <p:nvPr>
            <p:ph idx="1"/>
          </p:nvPr>
        </p:nvSpPr>
        <p:spPr/>
        <p:txBody>
          <a:bodyPr/>
          <a:lstStyle/>
          <a:p>
            <a:pPr eaLnBrk="1" hangingPunct="1"/>
            <a:r>
              <a:rPr lang="en-US" altLang="en-US" dirty="0"/>
              <a:t>A. Do you have a vision for and understand the importance of teaching your children?</a:t>
            </a:r>
          </a:p>
          <a:p>
            <a:pPr eaLnBrk="1" hangingPunct="1"/>
            <a:r>
              <a:rPr lang="en-US" altLang="en-US" dirty="0"/>
              <a:t>B. Do you understand some thoughts on how you teach children financial responsibility?</a:t>
            </a:r>
          </a:p>
          <a:p>
            <a:pPr eaLnBrk="1" hangingPunct="1"/>
            <a:r>
              <a:rPr lang="en-US" altLang="en-US" dirty="0"/>
              <a:t>C. Do you understand plans and strategies for teaching your children?</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655558"/>
            <a:ext cx="7772400" cy="944722"/>
          </a:xfrm>
        </p:spPr>
        <p:txBody>
          <a:bodyPr/>
          <a:lstStyle/>
          <a:p>
            <a:pPr marL="685800" indent="-685800" eaLnBrk="1" hangingPunct="1"/>
            <a:r>
              <a:rPr lang="en-US" altLang="en-US" dirty="0"/>
              <a:t>Teaching Children  </a:t>
            </a:r>
            <a:r>
              <a:rPr lang="en-US" altLang="en-US" sz="2400" dirty="0"/>
              <a:t>(continued)</a:t>
            </a:r>
            <a:endParaRPr lang="en-US" altLang="en-US" dirty="0"/>
          </a:p>
        </p:txBody>
      </p:sp>
      <p:sp>
        <p:nvSpPr>
          <p:cNvPr id="6148" name="Rectangle 3"/>
          <p:cNvSpPr>
            <a:spLocks noGrp="1" noChangeArrowheads="1"/>
          </p:cNvSpPr>
          <p:nvPr>
            <p:ph idx="1"/>
          </p:nvPr>
        </p:nvSpPr>
        <p:spPr>
          <a:xfrm>
            <a:off x="914400" y="1600200"/>
            <a:ext cx="7315200" cy="5105400"/>
          </a:xfrm>
        </p:spPr>
        <p:txBody>
          <a:bodyPr/>
          <a:lstStyle/>
          <a:p>
            <a:pPr eaLnBrk="1" hangingPunct="1"/>
            <a:r>
              <a:rPr lang="en-US" altLang="en-US" dirty="0"/>
              <a:t>What are things we should teach them?</a:t>
            </a:r>
          </a:p>
          <a:p>
            <a:pPr lvl="1"/>
            <a:r>
              <a:rPr lang="en-US" dirty="0"/>
              <a:t>And again, inasmuch as parents have children in Zion, or in any of her stakes which are organized, that teach them not to understand the doctrine of repentance, faith in Christ the Son of the living God, and of baptism and the gift of the Holy Ghost by the laying on of the hands, when eight years old, the sin be upon the heads of the parents. For this shall be a law unto the inhabitants of Zion, or in any of her stakes which are organized (D&amp;C 68:25-26).</a:t>
            </a:r>
          </a:p>
          <a:p>
            <a:pPr marL="457200" lvl="1" indent="0" eaLnBrk="1" hangingPunct="1">
              <a:buNone/>
            </a:pPr>
            <a:br>
              <a:rPr lang="en-US" altLang="en-US" dirty="0"/>
            </a:br>
            <a:endParaRPr lang="en-US" altLang="en-US" dirty="0"/>
          </a:p>
          <a:p>
            <a:pPr eaLnBrk="1" hangingPunct="1"/>
            <a:endParaRPr lang="en-US" altLang="en-US" sz="6000" dirty="0"/>
          </a:p>
        </p:txBody>
      </p:sp>
    </p:spTree>
    <p:extLst>
      <p:ext uri="{BB962C8B-B14F-4D97-AF65-F5344CB8AC3E}">
        <p14:creationId xmlns:p14="http://schemas.microsoft.com/office/powerpoint/2010/main" val="25330994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655558"/>
            <a:ext cx="7772400" cy="944722"/>
          </a:xfrm>
        </p:spPr>
        <p:txBody>
          <a:bodyPr/>
          <a:lstStyle/>
          <a:p>
            <a:pPr marL="685800" indent="-685800" eaLnBrk="1" hangingPunct="1"/>
            <a:r>
              <a:rPr lang="en-US" altLang="en-US" dirty="0"/>
              <a:t>Teaching Children  </a:t>
            </a:r>
            <a:r>
              <a:rPr lang="en-US" altLang="en-US" sz="2400" dirty="0"/>
              <a:t>(continued)</a:t>
            </a:r>
            <a:endParaRPr lang="en-US" altLang="en-US" dirty="0"/>
          </a:p>
        </p:txBody>
      </p:sp>
      <p:sp>
        <p:nvSpPr>
          <p:cNvPr id="6148" name="Rectangle 3"/>
          <p:cNvSpPr>
            <a:spLocks noGrp="1" noChangeArrowheads="1"/>
          </p:cNvSpPr>
          <p:nvPr>
            <p:ph idx="1"/>
          </p:nvPr>
        </p:nvSpPr>
        <p:spPr>
          <a:xfrm>
            <a:off x="914400" y="1600200"/>
            <a:ext cx="7315200" cy="5105400"/>
          </a:xfrm>
        </p:spPr>
        <p:txBody>
          <a:bodyPr/>
          <a:lstStyle/>
          <a:p>
            <a:pPr eaLnBrk="1" hangingPunct="1"/>
            <a:r>
              <a:rPr lang="en-US" altLang="en-US" dirty="0"/>
              <a:t>Are we are concerned about our youth?  </a:t>
            </a:r>
            <a:r>
              <a:rPr lang="en-US" altLang="en-US" sz="2400" dirty="0"/>
              <a:t> </a:t>
            </a:r>
          </a:p>
          <a:p>
            <a:pPr lvl="1" eaLnBrk="1" hangingPunct="1"/>
            <a:r>
              <a:rPr lang="en-US" altLang="en-US" dirty="0"/>
              <a:t>In our day, many children grow up with distorted values because we as parents overindulge them. . . We as parents often attempt to provide children with almost everything they want thus taking away from them the blessing of anticipating, of longing for something they do not have. One of the most important things we can teach our children is to deny themselves. Instant gratification generally makes for weak people. How many truly great individuals do you know who never had to struggle? (Joe J. Christensen, “Greed, Selfishness, and Overindulgence,” </a:t>
            </a:r>
            <a:r>
              <a:rPr lang="en-US" altLang="en-US" i="1" dirty="0"/>
              <a:t>Ensign,</a:t>
            </a:r>
            <a:r>
              <a:rPr lang="en-US" altLang="en-US" dirty="0"/>
              <a:t> May 1999, 9).</a:t>
            </a:r>
            <a:br>
              <a:rPr lang="en-US" altLang="en-US" sz="1800" dirty="0"/>
            </a:br>
            <a:endParaRPr lang="en-US" altLang="en-US" sz="1800" dirty="0"/>
          </a:p>
          <a:p>
            <a:pPr eaLnBrk="1" hangingPunct="1"/>
            <a:endParaRPr lang="en-US" altLang="en-US" sz="2400" dirty="0"/>
          </a:p>
        </p:txBody>
      </p:sp>
    </p:spTree>
    <p:extLst>
      <p:ext uri="{BB962C8B-B14F-4D97-AF65-F5344CB8AC3E}">
        <p14:creationId xmlns:p14="http://schemas.microsoft.com/office/powerpoint/2010/main" val="41084950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a:t>Teaching Children  </a:t>
            </a:r>
            <a:r>
              <a:rPr lang="en-US" altLang="en-US" sz="2400" dirty="0"/>
              <a:t>(continued)</a:t>
            </a:r>
          </a:p>
        </p:txBody>
      </p:sp>
      <p:sp>
        <p:nvSpPr>
          <p:cNvPr id="7172" name="Rectangle 3"/>
          <p:cNvSpPr>
            <a:spLocks noGrp="1" noChangeArrowheads="1"/>
          </p:cNvSpPr>
          <p:nvPr>
            <p:ph idx="1"/>
          </p:nvPr>
        </p:nvSpPr>
        <p:spPr>
          <a:xfrm>
            <a:off x="914400" y="1600200"/>
            <a:ext cx="7315200" cy="5105400"/>
          </a:xfrm>
        </p:spPr>
        <p:txBody>
          <a:bodyPr/>
          <a:lstStyle/>
          <a:p>
            <a:pPr eaLnBrk="1" hangingPunct="1"/>
            <a:r>
              <a:rPr lang="en-US" altLang="en-US" dirty="0"/>
              <a:t>Are our youth stretched?</a:t>
            </a:r>
          </a:p>
          <a:p>
            <a:pPr lvl="1" eaLnBrk="1" hangingPunct="1"/>
            <a:r>
              <a:rPr lang="en-US" altLang="en-US" dirty="0"/>
              <a:t>A few of our wonderful youth and young adults in the Church are un-stretched. They have almost a free pass. Perks are provided, including cars complete with fuel and insurance—all paid for by parents who sometimes listen in vain for a few courteous and appreciative words. What is thus taken for granted … tends to underwrite selfishness and a sense of entitlement (Neal A. Maxwell, </a:t>
            </a:r>
            <a:r>
              <a:rPr lang="en-US" altLang="en-US" i="1" dirty="0"/>
              <a:t>BYU Devotional</a:t>
            </a:r>
            <a:r>
              <a:rPr lang="en-US" altLang="en-US" dirty="0"/>
              <a:t>, 12 January 1999).</a:t>
            </a:r>
          </a:p>
          <a:p>
            <a:pPr lvl="2" eaLnBrk="1" hangingPunct="1"/>
            <a:r>
              <a:rPr lang="en-US" altLang="en-US" dirty="0"/>
              <a:t>How do we ensure we do not underwrite selfishness and entitlement?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a:t>Teaching Children  </a:t>
            </a:r>
            <a:r>
              <a:rPr lang="en-US" altLang="en-US" sz="2400" dirty="0"/>
              <a:t>(continued)</a:t>
            </a:r>
          </a:p>
        </p:txBody>
      </p:sp>
      <p:sp>
        <p:nvSpPr>
          <p:cNvPr id="8196" name="Rectangle 3"/>
          <p:cNvSpPr>
            <a:spLocks noGrp="1" noChangeArrowheads="1"/>
          </p:cNvSpPr>
          <p:nvPr>
            <p:ph idx="1"/>
          </p:nvPr>
        </p:nvSpPr>
        <p:spPr>
          <a:xfrm>
            <a:off x="914400" y="1600200"/>
            <a:ext cx="7315200" cy="5257800"/>
          </a:xfrm>
        </p:spPr>
        <p:txBody>
          <a:bodyPr/>
          <a:lstStyle/>
          <a:p>
            <a:pPr eaLnBrk="1" hangingPunct="1"/>
            <a:r>
              <a:rPr lang="en-US" altLang="en-US" dirty="0"/>
              <a:t>Should children always get what they want?</a:t>
            </a:r>
          </a:p>
          <a:p>
            <a:pPr lvl="1" eaLnBrk="1" hangingPunct="1"/>
            <a:r>
              <a:rPr lang="en-US" altLang="en-US" dirty="0"/>
              <a:t>A noted child psychologist stated:</a:t>
            </a:r>
          </a:p>
          <a:p>
            <a:pPr lvl="2" eaLnBrk="1" hangingPunct="1"/>
            <a:r>
              <a:rPr lang="en-US" altLang="en-US" i="1" dirty="0"/>
              <a:t>Children who always get what they want will want as long as they live.  </a:t>
            </a:r>
            <a:r>
              <a:rPr lang="en-US" altLang="en-US" dirty="0"/>
              <a:t>And somewhere along the line it is important for the character development of our children to learn that “the earth still revolves around the sun” and not around them. Rather, we should train our children to ask themselves the question, How is the world a better place because they are in it?   </a:t>
            </a:r>
            <a:r>
              <a:rPr lang="en-US" altLang="en-US" sz="1800" dirty="0"/>
              <a:t>(italics added, Fred </a:t>
            </a:r>
            <a:r>
              <a:rPr lang="en-US" altLang="en-US" sz="1800" dirty="0" err="1"/>
              <a:t>Gosman</a:t>
            </a:r>
            <a:r>
              <a:rPr lang="en-US" altLang="en-US" sz="1800" dirty="0"/>
              <a:t>, </a:t>
            </a:r>
            <a:r>
              <a:rPr lang="en-US" altLang="en-US" sz="1800" i="1" dirty="0"/>
              <a:t>Spoiled Rotten: American Children and How to Change Them </a:t>
            </a:r>
            <a:r>
              <a:rPr lang="en-US" altLang="en-US" sz="1800" dirty="0"/>
              <a:t>(1992), 32</a:t>
            </a:r>
            <a:r>
              <a:rPr lang="en-US" altLang="en-US" sz="1800" i="1" dirty="0"/>
              <a:t>,</a:t>
            </a:r>
            <a:r>
              <a:rPr lang="en-US" altLang="en-US" sz="1800" dirty="0"/>
              <a:t> 11, and inside front cover, as quoted by Joe J. Christensen, “Greed, Selfishness, and Overindulgence,” </a:t>
            </a:r>
            <a:r>
              <a:rPr lang="en-US" altLang="en-US" sz="1800" i="1" dirty="0"/>
              <a:t>Ensign,</a:t>
            </a:r>
            <a:r>
              <a:rPr lang="en-US" altLang="en-US" sz="1800" dirty="0"/>
              <a:t> May 1999, 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Questions</a:t>
            </a:r>
          </a:p>
        </p:txBody>
      </p:sp>
      <p:sp>
        <p:nvSpPr>
          <p:cNvPr id="11267" name="Rectangle 3"/>
          <p:cNvSpPr>
            <a:spLocks noGrp="1" noChangeArrowheads="1"/>
          </p:cNvSpPr>
          <p:nvPr>
            <p:ph idx="1"/>
          </p:nvPr>
        </p:nvSpPr>
        <p:spPr/>
        <p:txBody>
          <a:bodyPr/>
          <a:lstStyle/>
          <a:p>
            <a:pPr eaLnBrk="1" hangingPunct="1"/>
            <a:r>
              <a:rPr lang="en-US" altLang="en-US" dirty="0"/>
              <a:t>Any questions on the importance of teaching children?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4363</TotalTime>
  <Words>3561</Words>
  <Application>Microsoft Office PowerPoint</Application>
  <PresentationFormat>On-screen Show (4:3)</PresentationFormat>
  <Paragraphs>249</Paragraphs>
  <Slides>40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Times New Roman</vt:lpstr>
      <vt:lpstr>Wingdings</vt:lpstr>
      <vt:lpstr>BM418-Theme1</vt:lpstr>
      <vt:lpstr>Personal Finance: Another Perspective</vt:lpstr>
      <vt:lpstr>Objectives</vt:lpstr>
      <vt:lpstr>A. Understand the Importance of your  Family Vision and Goals</vt:lpstr>
      <vt:lpstr>Teaching Children  (continued)</vt:lpstr>
      <vt:lpstr>Teaching Children  (continued)</vt:lpstr>
      <vt:lpstr>Teaching Children  (continued)</vt:lpstr>
      <vt:lpstr>Teaching Children  (continued)</vt:lpstr>
      <vt:lpstr>Teaching Children  (continued)</vt:lpstr>
      <vt:lpstr>Questions</vt:lpstr>
      <vt:lpstr>B.  Understand the Principles of Teaching Financial Responsibility?</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Principles of Teaching (continued)</vt:lpstr>
      <vt:lpstr>Understand Plans and Strategies for  Teaching Children</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Teaching Financial Responsibility (continued)</vt:lpstr>
      <vt:lpstr>Review of Objectives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Children Financial Responsibility</dc:title>
  <dc:creator>Bryan Sudweeks</dc:creator>
  <cp:lastModifiedBy>Bryan Sudweeks</cp:lastModifiedBy>
  <cp:revision>267</cp:revision>
  <cp:lastPrinted>2019-12-02T14:34:26Z</cp:lastPrinted>
  <dcterms:created xsi:type="dcterms:W3CDTF">2003-06-02T23:06:35Z</dcterms:created>
  <dcterms:modified xsi:type="dcterms:W3CDTF">2019-12-02T16:21:00Z</dcterms:modified>
</cp:coreProperties>
</file>