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87" r:id="rId1"/>
  </p:sldMasterIdLst>
  <p:notesMasterIdLst>
    <p:notesMasterId r:id="rId76"/>
  </p:notesMasterIdLst>
  <p:handoutMasterIdLst>
    <p:handoutMasterId r:id="rId77"/>
  </p:handoutMasterIdLst>
  <p:sldIdLst>
    <p:sldId id="256" r:id="rId2"/>
    <p:sldId id="270" r:id="rId3"/>
    <p:sldId id="413" r:id="rId4"/>
    <p:sldId id="468" r:id="rId5"/>
    <p:sldId id="469" r:id="rId6"/>
    <p:sldId id="440" r:id="rId7"/>
    <p:sldId id="471" r:id="rId8"/>
    <p:sldId id="442" r:id="rId9"/>
    <p:sldId id="445" r:id="rId10"/>
    <p:sldId id="289" r:id="rId11"/>
    <p:sldId id="474" r:id="rId12"/>
    <p:sldId id="475" r:id="rId13"/>
    <p:sldId id="476" r:id="rId14"/>
    <p:sldId id="477" r:id="rId15"/>
    <p:sldId id="478" r:id="rId16"/>
    <p:sldId id="479" r:id="rId17"/>
    <p:sldId id="480" r:id="rId18"/>
    <p:sldId id="531" r:id="rId19"/>
    <p:sldId id="481" r:id="rId20"/>
    <p:sldId id="482" r:id="rId21"/>
    <p:sldId id="483" r:id="rId22"/>
    <p:sldId id="484" r:id="rId23"/>
    <p:sldId id="485" r:id="rId24"/>
    <p:sldId id="486" r:id="rId25"/>
    <p:sldId id="487" r:id="rId26"/>
    <p:sldId id="488" r:id="rId27"/>
    <p:sldId id="489" r:id="rId28"/>
    <p:sldId id="490" r:id="rId29"/>
    <p:sldId id="491" r:id="rId30"/>
    <p:sldId id="492" r:id="rId31"/>
    <p:sldId id="385" r:id="rId32"/>
    <p:sldId id="494" r:id="rId33"/>
    <p:sldId id="495" r:id="rId34"/>
    <p:sldId id="496" r:id="rId35"/>
    <p:sldId id="497" r:id="rId36"/>
    <p:sldId id="498" r:id="rId37"/>
    <p:sldId id="499" r:id="rId38"/>
    <p:sldId id="500" r:id="rId39"/>
    <p:sldId id="501" r:id="rId40"/>
    <p:sldId id="502" r:id="rId41"/>
    <p:sldId id="503" r:id="rId42"/>
    <p:sldId id="504" r:id="rId43"/>
    <p:sldId id="505" r:id="rId44"/>
    <p:sldId id="506" r:id="rId45"/>
    <p:sldId id="507" r:id="rId46"/>
    <p:sldId id="508" r:id="rId47"/>
    <p:sldId id="509" r:id="rId48"/>
    <p:sldId id="510" r:id="rId49"/>
    <p:sldId id="529" r:id="rId50"/>
    <p:sldId id="511" r:id="rId51"/>
    <p:sldId id="384" r:id="rId52"/>
    <p:sldId id="415" r:id="rId53"/>
    <p:sldId id="416" r:id="rId54"/>
    <p:sldId id="417" r:id="rId55"/>
    <p:sldId id="419" r:id="rId56"/>
    <p:sldId id="420" r:id="rId57"/>
    <p:sldId id="437" r:id="rId58"/>
    <p:sldId id="421" r:id="rId59"/>
    <p:sldId id="422" r:id="rId60"/>
    <p:sldId id="423" r:id="rId61"/>
    <p:sldId id="431" r:id="rId62"/>
    <p:sldId id="432" r:id="rId63"/>
    <p:sldId id="433" r:id="rId64"/>
    <p:sldId id="463" r:id="rId65"/>
    <p:sldId id="435" r:id="rId66"/>
    <p:sldId id="436" r:id="rId67"/>
    <p:sldId id="521" r:id="rId68"/>
    <p:sldId id="522" r:id="rId69"/>
    <p:sldId id="523" r:id="rId70"/>
    <p:sldId id="528" r:id="rId71"/>
    <p:sldId id="524" r:id="rId72"/>
    <p:sldId id="525" r:id="rId73"/>
    <p:sldId id="526" r:id="rId74"/>
    <p:sldId id="527" r:id="rId75"/>
  </p:sldIdLst>
  <p:sldSz cx="9144000" cy="6858000" type="screen4x3"/>
  <p:notesSz cx="7010400" cy="9296400"/>
  <p:defaultTextStyle>
    <a:defPPr>
      <a:defRPr lang="en-US"/>
    </a:defPPr>
    <a:lvl1pPr algn="l" rtl="0" eaLnBrk="0" fontAlgn="base" hangingPunct="0">
      <a:spcBef>
        <a:spcPct val="0"/>
      </a:spcBef>
      <a:spcAft>
        <a:spcPct val="0"/>
      </a:spcAft>
      <a:defRPr sz="4400" b="1" kern="1200">
        <a:solidFill>
          <a:schemeClr val="tx2"/>
        </a:solidFill>
        <a:latin typeface="Times New Roman" panose="02020603050405020304" pitchFamily="18" charset="0"/>
        <a:ea typeface="+mn-ea"/>
        <a:cs typeface="+mn-cs"/>
      </a:defRPr>
    </a:lvl1pPr>
    <a:lvl2pPr marL="457200" algn="l" rtl="0" eaLnBrk="0" fontAlgn="base" hangingPunct="0">
      <a:spcBef>
        <a:spcPct val="0"/>
      </a:spcBef>
      <a:spcAft>
        <a:spcPct val="0"/>
      </a:spcAft>
      <a:defRPr sz="4400" b="1" kern="1200">
        <a:solidFill>
          <a:schemeClr val="tx2"/>
        </a:solidFill>
        <a:latin typeface="Times New Roman" panose="02020603050405020304" pitchFamily="18" charset="0"/>
        <a:ea typeface="+mn-ea"/>
        <a:cs typeface="+mn-cs"/>
      </a:defRPr>
    </a:lvl2pPr>
    <a:lvl3pPr marL="914400" algn="l" rtl="0" eaLnBrk="0" fontAlgn="base" hangingPunct="0">
      <a:spcBef>
        <a:spcPct val="0"/>
      </a:spcBef>
      <a:spcAft>
        <a:spcPct val="0"/>
      </a:spcAft>
      <a:defRPr sz="4400" b="1" kern="1200">
        <a:solidFill>
          <a:schemeClr val="tx2"/>
        </a:solidFill>
        <a:latin typeface="Times New Roman" panose="02020603050405020304" pitchFamily="18" charset="0"/>
        <a:ea typeface="+mn-ea"/>
        <a:cs typeface="+mn-cs"/>
      </a:defRPr>
    </a:lvl3pPr>
    <a:lvl4pPr marL="1371600" algn="l" rtl="0" eaLnBrk="0" fontAlgn="base" hangingPunct="0">
      <a:spcBef>
        <a:spcPct val="0"/>
      </a:spcBef>
      <a:spcAft>
        <a:spcPct val="0"/>
      </a:spcAft>
      <a:defRPr sz="4400" b="1" kern="1200">
        <a:solidFill>
          <a:schemeClr val="tx2"/>
        </a:solidFill>
        <a:latin typeface="Times New Roman" panose="02020603050405020304" pitchFamily="18" charset="0"/>
        <a:ea typeface="+mn-ea"/>
        <a:cs typeface="+mn-cs"/>
      </a:defRPr>
    </a:lvl4pPr>
    <a:lvl5pPr marL="1828800" algn="l" rtl="0" eaLnBrk="0" fontAlgn="base" hangingPunct="0">
      <a:spcBef>
        <a:spcPct val="0"/>
      </a:spcBef>
      <a:spcAft>
        <a:spcPct val="0"/>
      </a:spcAft>
      <a:defRPr sz="4400" b="1" kern="1200">
        <a:solidFill>
          <a:schemeClr val="tx2"/>
        </a:solidFill>
        <a:latin typeface="Times New Roman" panose="02020603050405020304" pitchFamily="18" charset="0"/>
        <a:ea typeface="+mn-ea"/>
        <a:cs typeface="+mn-cs"/>
      </a:defRPr>
    </a:lvl5pPr>
    <a:lvl6pPr marL="2286000" algn="l" defTabSz="914400" rtl="0" eaLnBrk="1" latinLnBrk="0" hangingPunct="1">
      <a:defRPr sz="4400" b="1" kern="1200">
        <a:solidFill>
          <a:schemeClr val="tx2"/>
        </a:solidFill>
        <a:latin typeface="Times New Roman" panose="02020603050405020304" pitchFamily="18" charset="0"/>
        <a:ea typeface="+mn-ea"/>
        <a:cs typeface="+mn-cs"/>
      </a:defRPr>
    </a:lvl6pPr>
    <a:lvl7pPr marL="2743200" algn="l" defTabSz="914400" rtl="0" eaLnBrk="1" latinLnBrk="0" hangingPunct="1">
      <a:defRPr sz="4400" b="1" kern="1200">
        <a:solidFill>
          <a:schemeClr val="tx2"/>
        </a:solidFill>
        <a:latin typeface="Times New Roman" panose="02020603050405020304" pitchFamily="18" charset="0"/>
        <a:ea typeface="+mn-ea"/>
        <a:cs typeface="+mn-cs"/>
      </a:defRPr>
    </a:lvl7pPr>
    <a:lvl8pPr marL="3200400" algn="l" defTabSz="914400" rtl="0" eaLnBrk="1" latinLnBrk="0" hangingPunct="1">
      <a:defRPr sz="4400" b="1" kern="1200">
        <a:solidFill>
          <a:schemeClr val="tx2"/>
        </a:solidFill>
        <a:latin typeface="Times New Roman" panose="02020603050405020304" pitchFamily="18" charset="0"/>
        <a:ea typeface="+mn-ea"/>
        <a:cs typeface="+mn-cs"/>
      </a:defRPr>
    </a:lvl8pPr>
    <a:lvl9pPr marL="3657600" algn="l" defTabSz="914400" rtl="0" eaLnBrk="1" latinLnBrk="0" hangingPunct="1">
      <a:defRPr sz="4400" b="1" kern="1200">
        <a:solidFill>
          <a:schemeClr val="tx2"/>
        </a:solidFill>
        <a:latin typeface="Times New Roman" panose="02020603050405020304" pitchFamily="18"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928">
          <p15:clr>
            <a:srgbClr val="A4A3A4"/>
          </p15:clr>
        </p15:guide>
        <p15:guide id="2" pos="2208">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00"/>
    <a:srgbClr val="FFFF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35115" autoAdjust="0"/>
    <p:restoredTop sz="86410" autoAdjust="0"/>
  </p:normalViewPr>
  <p:slideViewPr>
    <p:cSldViewPr>
      <p:cViewPr varScale="1">
        <p:scale>
          <a:sx n="90" d="100"/>
          <a:sy n="90" d="100"/>
        </p:scale>
        <p:origin x="684" y="66"/>
      </p:cViewPr>
      <p:guideLst>
        <p:guide orient="horz" pos="2160"/>
        <p:guide pos="2880"/>
      </p:guideLst>
    </p:cSldViewPr>
  </p:slideViewPr>
  <p:outlineViewPr>
    <p:cViewPr>
      <p:scale>
        <a:sx n="33" d="100"/>
        <a:sy n="33" d="100"/>
      </p:scale>
      <p:origin x="0" y="72120"/>
    </p:cViewPr>
  </p:outlineViewPr>
  <p:notesTextViewPr>
    <p:cViewPr>
      <p:scale>
        <a:sx n="100" d="100"/>
        <a:sy n="100" d="100"/>
      </p:scale>
      <p:origin x="0" y="0"/>
    </p:cViewPr>
  </p:notesTextViewPr>
  <p:notesViewPr>
    <p:cSldViewPr>
      <p:cViewPr varScale="1">
        <p:scale>
          <a:sx n="80" d="100"/>
          <a:sy n="80" d="100"/>
        </p:scale>
        <p:origin x="3882" y="132"/>
      </p:cViewPr>
      <p:guideLst>
        <p:guide orient="horz" pos="2928"/>
        <p:guide pos="2208"/>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notesMaster" Target="notesMasters/notesMaster1.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viewProps" Target="viewProps.xml"/><Relationship Id="rId5" Type="http://schemas.openxmlformats.org/officeDocument/2006/relationships/slide" Target="slides/slide4.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presProps" Target="presProps.xml"/><Relationship Id="rId8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handoutMaster" Target="handoutMasters/handoutMaster1.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theme" Target="theme/theme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8546" name="Rectangle 2"/>
          <p:cNvSpPr>
            <a:spLocks noGrp="1" noChangeArrowheads="1"/>
          </p:cNvSpPr>
          <p:nvPr>
            <p:ph type="hdr" sz="quarter"/>
          </p:nvPr>
        </p:nvSpPr>
        <p:spPr bwMode="auto">
          <a:xfrm>
            <a:off x="1090613" y="231775"/>
            <a:ext cx="4829175" cy="466725"/>
          </a:xfrm>
          <a:prstGeom prst="rect">
            <a:avLst/>
          </a:prstGeom>
          <a:noFill/>
          <a:ln w="9525">
            <a:noFill/>
            <a:miter lim="800000"/>
            <a:headEnd/>
            <a:tailEnd/>
          </a:ln>
          <a:effectLst/>
        </p:spPr>
        <p:txBody>
          <a:bodyPr vert="horz" wrap="square" lIns="93172" tIns="46586" rIns="93172" bIns="46586" numCol="1" anchor="t" anchorCtr="0" compatLnSpc="1">
            <a:prstTxWarp prst="textNoShape">
              <a:avLst/>
            </a:prstTxWarp>
          </a:bodyPr>
          <a:lstStyle>
            <a:lvl1pPr algn="ctr" eaLnBrk="1" hangingPunct="1">
              <a:defRPr sz="1300" b="0">
                <a:solidFill>
                  <a:schemeClr val="tx1"/>
                </a:solidFill>
              </a:defRPr>
            </a:lvl1pPr>
          </a:lstStyle>
          <a:p>
            <a:pPr>
              <a:defRPr/>
            </a:pPr>
            <a:r>
              <a:rPr lang="en-US" dirty="0"/>
              <a:t>Family 1:  Fundamentals of Money and Marriage</a:t>
            </a:r>
          </a:p>
          <a:p>
            <a:pPr>
              <a:defRPr/>
            </a:pPr>
            <a:r>
              <a:rPr lang="en-US" dirty="0"/>
              <a:t>Personal Finance:  Another Perspective</a:t>
            </a:r>
          </a:p>
        </p:txBody>
      </p:sp>
      <p:sp>
        <p:nvSpPr>
          <p:cNvPr id="108549" name="Rectangle 5"/>
          <p:cNvSpPr>
            <a:spLocks noGrp="1" noChangeArrowheads="1"/>
          </p:cNvSpPr>
          <p:nvPr>
            <p:ph type="sldNum" sz="quarter" idx="3"/>
          </p:nvPr>
        </p:nvSpPr>
        <p:spPr bwMode="auto">
          <a:xfrm>
            <a:off x="2025650" y="8597900"/>
            <a:ext cx="3036888" cy="466725"/>
          </a:xfrm>
          <a:prstGeom prst="rect">
            <a:avLst/>
          </a:prstGeom>
          <a:noFill/>
          <a:ln w="9525">
            <a:noFill/>
            <a:miter lim="800000"/>
            <a:headEnd/>
            <a:tailEnd/>
          </a:ln>
          <a:effectLst/>
        </p:spPr>
        <p:txBody>
          <a:bodyPr vert="horz" wrap="square" lIns="93172" tIns="46586" rIns="93172" bIns="46586" numCol="1" anchor="b" anchorCtr="0" compatLnSpc="1">
            <a:prstTxWarp prst="textNoShape">
              <a:avLst/>
            </a:prstTxWarp>
          </a:bodyPr>
          <a:lstStyle>
            <a:lvl1pPr algn="ctr" eaLnBrk="1" hangingPunct="1">
              <a:defRPr sz="1300" b="0">
                <a:solidFill>
                  <a:schemeClr val="tx1"/>
                </a:solidFill>
                <a:latin typeface="Arial" panose="020B0604020202020204" pitchFamily="34" charset="0"/>
              </a:defRPr>
            </a:lvl1pPr>
          </a:lstStyle>
          <a:p>
            <a:pPr>
              <a:defRPr/>
            </a:pPr>
            <a:fld id="{1D7DF5AD-2D51-4DDB-82D8-5A15D7B892F5}" type="slidenum">
              <a:rPr lang="en-US" altLang="en-US"/>
              <a:pPr>
                <a:defRPr/>
              </a:pPr>
              <a:t>‹#›</a:t>
            </a:fld>
            <a:endParaRPr lang="en-US" altLang="en-US" dirty="0"/>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2" name="Rectangle 2"/>
          <p:cNvSpPr>
            <a:spLocks noGrp="1" noChangeArrowheads="1"/>
          </p:cNvSpPr>
          <p:nvPr>
            <p:ph type="hdr" sz="quarter"/>
          </p:nvPr>
        </p:nvSpPr>
        <p:spPr bwMode="auto">
          <a:xfrm>
            <a:off x="0" y="0"/>
            <a:ext cx="3038475" cy="463550"/>
          </a:xfrm>
          <a:prstGeom prst="rect">
            <a:avLst/>
          </a:prstGeom>
          <a:noFill/>
          <a:ln w="9525">
            <a:noFill/>
            <a:miter lim="800000"/>
            <a:headEnd/>
            <a:tailEnd/>
          </a:ln>
          <a:effectLst/>
        </p:spPr>
        <p:txBody>
          <a:bodyPr vert="horz" wrap="square" lIns="93172" tIns="46586" rIns="93172" bIns="46586" numCol="1" anchor="t" anchorCtr="0" compatLnSpc="1">
            <a:prstTxWarp prst="textNoShape">
              <a:avLst/>
            </a:prstTxWarp>
          </a:bodyPr>
          <a:lstStyle>
            <a:lvl1pPr algn="l" eaLnBrk="1" hangingPunct="1">
              <a:defRPr sz="1300" b="0">
                <a:solidFill>
                  <a:schemeClr val="tx1"/>
                </a:solidFill>
                <a:latin typeface="Arial" charset="0"/>
              </a:defRPr>
            </a:lvl1pPr>
          </a:lstStyle>
          <a:p>
            <a:pPr>
              <a:defRPr/>
            </a:pPr>
            <a:endParaRPr lang="en-US" dirty="0"/>
          </a:p>
        </p:txBody>
      </p:sp>
      <p:sp>
        <p:nvSpPr>
          <p:cNvPr id="5123" name="Rectangle 3"/>
          <p:cNvSpPr>
            <a:spLocks noGrp="1" noChangeArrowheads="1"/>
          </p:cNvSpPr>
          <p:nvPr>
            <p:ph type="dt" idx="1"/>
          </p:nvPr>
        </p:nvSpPr>
        <p:spPr bwMode="auto">
          <a:xfrm>
            <a:off x="3970338" y="0"/>
            <a:ext cx="3038475" cy="463550"/>
          </a:xfrm>
          <a:prstGeom prst="rect">
            <a:avLst/>
          </a:prstGeom>
          <a:noFill/>
          <a:ln w="9525">
            <a:noFill/>
            <a:miter lim="800000"/>
            <a:headEnd/>
            <a:tailEnd/>
          </a:ln>
          <a:effectLst/>
        </p:spPr>
        <p:txBody>
          <a:bodyPr vert="horz" wrap="square" lIns="93172" tIns="46586" rIns="93172" bIns="46586" numCol="1" anchor="t" anchorCtr="0" compatLnSpc="1">
            <a:prstTxWarp prst="textNoShape">
              <a:avLst/>
            </a:prstTxWarp>
          </a:bodyPr>
          <a:lstStyle>
            <a:lvl1pPr algn="r" eaLnBrk="1" hangingPunct="1">
              <a:defRPr sz="1300" b="0">
                <a:solidFill>
                  <a:schemeClr val="tx1"/>
                </a:solidFill>
                <a:latin typeface="Arial" charset="0"/>
              </a:defRPr>
            </a:lvl1pPr>
          </a:lstStyle>
          <a:p>
            <a:pPr>
              <a:defRPr/>
            </a:pPr>
            <a:endParaRPr lang="en-US" dirty="0"/>
          </a:p>
        </p:txBody>
      </p:sp>
      <p:sp>
        <p:nvSpPr>
          <p:cNvPr id="4100" name="Rectangle 4"/>
          <p:cNvSpPr>
            <a:spLocks noGrp="1" noRot="1" noChangeAspect="1" noChangeArrowheads="1" noTextEdit="1"/>
          </p:cNvSpPr>
          <p:nvPr>
            <p:ph type="sldImg" idx="2"/>
          </p:nvPr>
        </p:nvSpPr>
        <p:spPr bwMode="auto">
          <a:xfrm>
            <a:off x="1181100" y="698500"/>
            <a:ext cx="4648200" cy="348615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125" name="Rectangle 5"/>
          <p:cNvSpPr>
            <a:spLocks noGrp="1" noChangeArrowheads="1"/>
          </p:cNvSpPr>
          <p:nvPr>
            <p:ph type="body" sz="quarter" idx="3"/>
          </p:nvPr>
        </p:nvSpPr>
        <p:spPr bwMode="auto">
          <a:xfrm>
            <a:off x="701675" y="4416425"/>
            <a:ext cx="5607050" cy="4181475"/>
          </a:xfrm>
          <a:prstGeom prst="rect">
            <a:avLst/>
          </a:prstGeom>
          <a:noFill/>
          <a:ln w="9525">
            <a:noFill/>
            <a:miter lim="800000"/>
            <a:headEnd/>
            <a:tailEnd/>
          </a:ln>
          <a:effectLst/>
        </p:spPr>
        <p:txBody>
          <a:bodyPr vert="horz" wrap="square" lIns="93172" tIns="46586" rIns="93172" bIns="46586"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5126" name="Rectangle 6"/>
          <p:cNvSpPr>
            <a:spLocks noGrp="1" noChangeArrowheads="1"/>
          </p:cNvSpPr>
          <p:nvPr>
            <p:ph type="ftr" sz="quarter" idx="4"/>
          </p:nvPr>
        </p:nvSpPr>
        <p:spPr bwMode="auto">
          <a:xfrm>
            <a:off x="0" y="8831263"/>
            <a:ext cx="3038475" cy="463550"/>
          </a:xfrm>
          <a:prstGeom prst="rect">
            <a:avLst/>
          </a:prstGeom>
          <a:noFill/>
          <a:ln w="9525">
            <a:noFill/>
            <a:miter lim="800000"/>
            <a:headEnd/>
            <a:tailEnd/>
          </a:ln>
          <a:effectLst/>
        </p:spPr>
        <p:txBody>
          <a:bodyPr vert="horz" wrap="square" lIns="93172" tIns="46586" rIns="93172" bIns="46586" numCol="1" anchor="b" anchorCtr="0" compatLnSpc="1">
            <a:prstTxWarp prst="textNoShape">
              <a:avLst/>
            </a:prstTxWarp>
          </a:bodyPr>
          <a:lstStyle>
            <a:lvl1pPr algn="l" eaLnBrk="1" hangingPunct="1">
              <a:defRPr sz="1300" b="0">
                <a:solidFill>
                  <a:schemeClr val="tx1"/>
                </a:solidFill>
                <a:latin typeface="Arial" charset="0"/>
              </a:defRPr>
            </a:lvl1pPr>
          </a:lstStyle>
          <a:p>
            <a:pPr>
              <a:defRPr/>
            </a:pPr>
            <a:endParaRPr lang="en-US" dirty="0"/>
          </a:p>
        </p:txBody>
      </p:sp>
      <p:sp>
        <p:nvSpPr>
          <p:cNvPr id="5127" name="Rectangle 7"/>
          <p:cNvSpPr>
            <a:spLocks noGrp="1" noChangeArrowheads="1"/>
          </p:cNvSpPr>
          <p:nvPr>
            <p:ph type="sldNum" sz="quarter" idx="5"/>
          </p:nvPr>
        </p:nvSpPr>
        <p:spPr bwMode="auto">
          <a:xfrm>
            <a:off x="3970338" y="8831263"/>
            <a:ext cx="3038475" cy="463550"/>
          </a:xfrm>
          <a:prstGeom prst="rect">
            <a:avLst/>
          </a:prstGeom>
          <a:noFill/>
          <a:ln w="9525">
            <a:noFill/>
            <a:miter lim="800000"/>
            <a:headEnd/>
            <a:tailEnd/>
          </a:ln>
          <a:effectLst/>
        </p:spPr>
        <p:txBody>
          <a:bodyPr vert="horz" wrap="square" lIns="93172" tIns="46586" rIns="93172" bIns="46586" numCol="1" anchor="b" anchorCtr="0" compatLnSpc="1">
            <a:prstTxWarp prst="textNoShape">
              <a:avLst/>
            </a:prstTxWarp>
          </a:bodyPr>
          <a:lstStyle>
            <a:lvl1pPr algn="r" eaLnBrk="1" hangingPunct="1">
              <a:defRPr sz="1300" b="0">
                <a:solidFill>
                  <a:schemeClr val="tx1"/>
                </a:solidFill>
                <a:latin typeface="Arial" panose="020B0604020202020204" pitchFamily="34" charset="0"/>
              </a:defRPr>
            </a:lvl1pPr>
          </a:lstStyle>
          <a:p>
            <a:pPr>
              <a:defRPr/>
            </a:pPr>
            <a:fld id="{502D237E-A02E-46B1-904D-662F30FCC10D}" type="slidenum">
              <a:rPr lang="en-US" altLang="en-US"/>
              <a:pPr>
                <a:defRPr/>
              </a:pPr>
              <a:t>‹#›</a:t>
            </a:fld>
            <a:endParaRPr lang="en-US" altLang="en-US" dirty="0"/>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502D237E-A02E-46B1-904D-662F30FCC10D}" type="slidenum">
              <a:rPr lang="en-US" altLang="en-US" smtClean="0"/>
              <a:pPr>
                <a:defRPr/>
              </a:pPr>
              <a:t>1</a:t>
            </a:fld>
            <a:endParaRPr lang="en-US" altLang="en-US" dirty="0"/>
          </a:p>
        </p:txBody>
      </p:sp>
    </p:spTree>
    <p:extLst>
      <p:ext uri="{BB962C8B-B14F-4D97-AF65-F5344CB8AC3E}">
        <p14:creationId xmlns:p14="http://schemas.microsoft.com/office/powerpoint/2010/main" val="13395740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US" altLang="en-US" dirty="0"/>
              <a:t>With that knowledge, we can work so that our weaknesses can be made strengths with God’s help (Ether 12:27).</a:t>
            </a:r>
          </a:p>
          <a:p>
            <a:endParaRPr lang="en-US" dirty="0"/>
          </a:p>
        </p:txBody>
      </p:sp>
      <p:sp>
        <p:nvSpPr>
          <p:cNvPr id="4" name="Slide Number Placeholder 3"/>
          <p:cNvSpPr>
            <a:spLocks noGrp="1"/>
          </p:cNvSpPr>
          <p:nvPr>
            <p:ph type="sldNum" sz="quarter" idx="10"/>
          </p:nvPr>
        </p:nvSpPr>
        <p:spPr/>
        <p:txBody>
          <a:bodyPr/>
          <a:lstStyle/>
          <a:p>
            <a:pPr>
              <a:defRPr/>
            </a:pPr>
            <a:fld id="{502D237E-A02E-46B1-904D-662F30FCC10D}" type="slidenum">
              <a:rPr lang="en-US" altLang="en-US" smtClean="0"/>
              <a:pPr>
                <a:defRPr/>
              </a:pPr>
              <a:t>37</a:t>
            </a:fld>
            <a:endParaRPr lang="en-US" altLang="en-US" dirty="0"/>
          </a:p>
        </p:txBody>
      </p:sp>
    </p:spTree>
    <p:extLst>
      <p:ext uri="{BB962C8B-B14F-4D97-AF65-F5344CB8AC3E}">
        <p14:creationId xmlns:p14="http://schemas.microsoft.com/office/powerpoint/2010/main" val="182617126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US" altLang="en-US" sz="1200" dirty="0"/>
              <a:t>He was always kind, never put down others, always spoke with love, never let outside concerns impact those He loved most (you and I), and did what He had to do willingly, because He had to </a:t>
            </a:r>
          </a:p>
          <a:p>
            <a:endParaRPr lang="en-US" dirty="0"/>
          </a:p>
        </p:txBody>
      </p:sp>
      <p:sp>
        <p:nvSpPr>
          <p:cNvPr id="4" name="Slide Number Placeholder 3"/>
          <p:cNvSpPr>
            <a:spLocks noGrp="1"/>
          </p:cNvSpPr>
          <p:nvPr>
            <p:ph type="sldNum" sz="quarter" idx="10"/>
          </p:nvPr>
        </p:nvSpPr>
        <p:spPr/>
        <p:txBody>
          <a:bodyPr/>
          <a:lstStyle/>
          <a:p>
            <a:pPr>
              <a:defRPr/>
            </a:pPr>
            <a:fld id="{502D237E-A02E-46B1-904D-662F30FCC10D}" type="slidenum">
              <a:rPr lang="en-US" altLang="en-US" smtClean="0"/>
              <a:pPr>
                <a:defRPr/>
              </a:pPr>
              <a:t>39</a:t>
            </a:fld>
            <a:endParaRPr lang="en-US" altLang="en-US" dirty="0"/>
          </a:p>
        </p:txBody>
      </p:sp>
    </p:spTree>
    <p:extLst>
      <p:ext uri="{BB962C8B-B14F-4D97-AF65-F5344CB8AC3E}">
        <p14:creationId xmlns:p14="http://schemas.microsoft.com/office/powerpoint/2010/main" val="58625264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US" altLang="en-US" dirty="0"/>
              <a:t>If you have concerns about your partner's spending, or your role in managing money, make sure you express those thoughts and opinions in a “Christ-like” manner, using D&amp;C 121: 34-46 as a guide</a:t>
            </a:r>
          </a:p>
          <a:p>
            <a:endParaRPr lang="en-US" dirty="0"/>
          </a:p>
        </p:txBody>
      </p:sp>
      <p:sp>
        <p:nvSpPr>
          <p:cNvPr id="4" name="Slide Number Placeholder 3"/>
          <p:cNvSpPr>
            <a:spLocks noGrp="1"/>
          </p:cNvSpPr>
          <p:nvPr>
            <p:ph type="sldNum" sz="quarter" idx="10"/>
          </p:nvPr>
        </p:nvSpPr>
        <p:spPr/>
        <p:txBody>
          <a:bodyPr/>
          <a:lstStyle/>
          <a:p>
            <a:pPr>
              <a:defRPr/>
            </a:pPr>
            <a:fld id="{502D237E-A02E-46B1-904D-662F30FCC10D}" type="slidenum">
              <a:rPr lang="en-US" altLang="en-US" smtClean="0"/>
              <a:pPr>
                <a:defRPr/>
              </a:pPr>
              <a:t>40</a:t>
            </a:fld>
            <a:endParaRPr lang="en-US" altLang="en-US" dirty="0"/>
          </a:p>
        </p:txBody>
      </p:sp>
    </p:spTree>
    <p:extLst>
      <p:ext uri="{BB962C8B-B14F-4D97-AF65-F5344CB8AC3E}">
        <p14:creationId xmlns:p14="http://schemas.microsoft.com/office/powerpoint/2010/main" val="7941148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1" eaLnBrk="1" hangingPunct="1"/>
            <a:r>
              <a:rPr lang="en-US" altLang="en-US" sz="2300" dirty="0"/>
              <a:t>Be certain you can clearly articulate all assets and liabilities and locate the necessary back-up documentation.  </a:t>
            </a:r>
          </a:p>
          <a:p>
            <a:pPr lvl="2" eaLnBrk="1" hangingPunct="1"/>
            <a:r>
              <a:rPr lang="en-US" altLang="en-US" sz="2300" dirty="0"/>
              <a:t>Hide no spending from each other</a:t>
            </a:r>
          </a:p>
          <a:p>
            <a:pPr lvl="2" eaLnBrk="1" hangingPunct="1"/>
            <a:r>
              <a:rPr lang="en-US" altLang="en-US" sz="2300" dirty="0"/>
              <a:t>Hide no assets or liabilities from each other</a:t>
            </a:r>
          </a:p>
          <a:p>
            <a:endParaRPr lang="en-US" dirty="0"/>
          </a:p>
        </p:txBody>
      </p:sp>
      <p:sp>
        <p:nvSpPr>
          <p:cNvPr id="4" name="Slide Number Placeholder 3"/>
          <p:cNvSpPr>
            <a:spLocks noGrp="1"/>
          </p:cNvSpPr>
          <p:nvPr>
            <p:ph type="sldNum" sz="quarter" idx="10"/>
          </p:nvPr>
        </p:nvSpPr>
        <p:spPr/>
        <p:txBody>
          <a:bodyPr/>
          <a:lstStyle/>
          <a:p>
            <a:pPr>
              <a:defRPr/>
            </a:pPr>
            <a:fld id="{502D237E-A02E-46B1-904D-662F30FCC10D}" type="slidenum">
              <a:rPr lang="en-US" altLang="en-US" smtClean="0"/>
              <a:pPr>
                <a:defRPr/>
              </a:pPr>
              <a:t>41</a:t>
            </a:fld>
            <a:endParaRPr lang="en-US" altLang="en-US" dirty="0"/>
          </a:p>
        </p:txBody>
      </p:sp>
    </p:spTree>
    <p:extLst>
      <p:ext uri="{BB962C8B-B14F-4D97-AF65-F5344CB8AC3E}">
        <p14:creationId xmlns:p14="http://schemas.microsoft.com/office/powerpoint/2010/main" val="181422954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1" eaLnBrk="1" hangingPunct="1"/>
            <a:r>
              <a:rPr lang="en-US" altLang="en-US" dirty="0"/>
              <a:t>Think carefully before discussing these concerns</a:t>
            </a:r>
          </a:p>
          <a:p>
            <a:pPr lvl="2" eaLnBrk="1" hangingPunct="1"/>
            <a:r>
              <a:rPr lang="en-US" altLang="en-US" dirty="0"/>
              <a:t>Ensure there isn't a larger problem at the core</a:t>
            </a:r>
          </a:p>
          <a:p>
            <a:endParaRPr lang="en-US" dirty="0"/>
          </a:p>
        </p:txBody>
      </p:sp>
      <p:sp>
        <p:nvSpPr>
          <p:cNvPr id="4" name="Slide Number Placeholder 3"/>
          <p:cNvSpPr>
            <a:spLocks noGrp="1"/>
          </p:cNvSpPr>
          <p:nvPr>
            <p:ph type="sldNum" sz="quarter" idx="10"/>
          </p:nvPr>
        </p:nvSpPr>
        <p:spPr/>
        <p:txBody>
          <a:bodyPr/>
          <a:lstStyle/>
          <a:p>
            <a:pPr>
              <a:defRPr/>
            </a:pPr>
            <a:fld id="{502D237E-A02E-46B1-904D-662F30FCC10D}" type="slidenum">
              <a:rPr lang="en-US" altLang="en-US" smtClean="0"/>
              <a:pPr>
                <a:defRPr/>
              </a:pPr>
              <a:t>42</a:t>
            </a:fld>
            <a:endParaRPr lang="en-US" altLang="en-US" dirty="0"/>
          </a:p>
        </p:txBody>
      </p:sp>
    </p:spTree>
    <p:extLst>
      <p:ext uri="{BB962C8B-B14F-4D97-AF65-F5344CB8AC3E}">
        <p14:creationId xmlns:p14="http://schemas.microsoft.com/office/powerpoint/2010/main" val="348575272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US" altLang="en-US" dirty="0"/>
              <a:t>When you have areas of concern, work together to build the knowledge base so everyone comes at the problem from a similar perspective</a:t>
            </a:r>
          </a:p>
          <a:p>
            <a:endParaRPr lang="en-US" dirty="0"/>
          </a:p>
        </p:txBody>
      </p:sp>
      <p:sp>
        <p:nvSpPr>
          <p:cNvPr id="4" name="Slide Number Placeholder 3"/>
          <p:cNvSpPr>
            <a:spLocks noGrp="1"/>
          </p:cNvSpPr>
          <p:nvPr>
            <p:ph type="sldNum" sz="quarter" idx="10"/>
          </p:nvPr>
        </p:nvSpPr>
        <p:spPr/>
        <p:txBody>
          <a:bodyPr/>
          <a:lstStyle/>
          <a:p>
            <a:pPr>
              <a:defRPr/>
            </a:pPr>
            <a:fld id="{502D237E-A02E-46B1-904D-662F30FCC10D}" type="slidenum">
              <a:rPr lang="en-US" altLang="en-US" smtClean="0"/>
              <a:pPr>
                <a:defRPr/>
              </a:pPr>
              <a:t>43</a:t>
            </a:fld>
            <a:endParaRPr lang="en-US" altLang="en-US" dirty="0"/>
          </a:p>
        </p:txBody>
      </p:sp>
    </p:spTree>
    <p:extLst>
      <p:ext uri="{BB962C8B-B14F-4D97-AF65-F5344CB8AC3E}">
        <p14:creationId xmlns:p14="http://schemas.microsoft.com/office/powerpoint/2010/main" val="298750805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1" eaLnBrk="1" hangingPunct="1"/>
            <a:r>
              <a:rPr lang="en-US" altLang="en-US" dirty="0"/>
              <a:t>I encourage time alone each quarter and each year with only you and your spouse (without kids)</a:t>
            </a:r>
          </a:p>
          <a:p>
            <a:pPr lvl="2" eaLnBrk="1" hangingPunct="1"/>
            <a:r>
              <a:rPr lang="en-US" altLang="en-US" dirty="0"/>
              <a:t>After all, when the kids are grown, there will still be the two of you</a:t>
            </a:r>
          </a:p>
          <a:p>
            <a:pPr lvl="2" eaLnBrk="1" hangingPunct="1"/>
            <a:r>
              <a:rPr lang="en-US" altLang="en-US" dirty="0"/>
              <a:t>Enjoy the time together now—don’t wait for the future</a:t>
            </a:r>
          </a:p>
          <a:p>
            <a:endParaRPr lang="en-US" dirty="0"/>
          </a:p>
        </p:txBody>
      </p:sp>
      <p:sp>
        <p:nvSpPr>
          <p:cNvPr id="4" name="Slide Number Placeholder 3"/>
          <p:cNvSpPr>
            <a:spLocks noGrp="1"/>
          </p:cNvSpPr>
          <p:nvPr>
            <p:ph type="sldNum" sz="quarter" idx="10"/>
          </p:nvPr>
        </p:nvSpPr>
        <p:spPr/>
        <p:txBody>
          <a:bodyPr/>
          <a:lstStyle/>
          <a:p>
            <a:pPr>
              <a:defRPr/>
            </a:pPr>
            <a:fld id="{502D237E-A02E-46B1-904D-662F30FCC10D}" type="slidenum">
              <a:rPr lang="en-US" altLang="en-US" smtClean="0"/>
              <a:pPr>
                <a:defRPr/>
              </a:pPr>
              <a:t>44</a:t>
            </a:fld>
            <a:endParaRPr lang="en-US" altLang="en-US" dirty="0"/>
          </a:p>
        </p:txBody>
      </p:sp>
    </p:spTree>
    <p:extLst>
      <p:ext uri="{BB962C8B-B14F-4D97-AF65-F5344CB8AC3E}">
        <p14:creationId xmlns:p14="http://schemas.microsoft.com/office/powerpoint/2010/main" val="154459438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502D237E-A02E-46B1-904D-662F30FCC10D}" type="slidenum">
              <a:rPr lang="en-US" altLang="en-US" smtClean="0"/>
              <a:pPr>
                <a:defRPr/>
              </a:pPr>
              <a:t>46</a:t>
            </a:fld>
            <a:endParaRPr lang="en-US" altLang="en-US" dirty="0"/>
          </a:p>
        </p:txBody>
      </p:sp>
    </p:spTree>
    <p:extLst>
      <p:ext uri="{BB962C8B-B14F-4D97-AF65-F5344CB8AC3E}">
        <p14:creationId xmlns:p14="http://schemas.microsoft.com/office/powerpoint/2010/main" val="157794138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502D237E-A02E-46B1-904D-662F30FCC10D}" type="slidenum">
              <a:rPr lang="en-US" altLang="en-US" smtClean="0"/>
              <a:pPr>
                <a:defRPr/>
              </a:pPr>
              <a:t>47</a:t>
            </a:fld>
            <a:endParaRPr lang="en-US" altLang="en-US" dirty="0"/>
          </a:p>
        </p:txBody>
      </p:sp>
    </p:spTree>
    <p:extLst>
      <p:ext uri="{BB962C8B-B14F-4D97-AF65-F5344CB8AC3E}">
        <p14:creationId xmlns:p14="http://schemas.microsoft.com/office/powerpoint/2010/main" val="302785089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502D237E-A02E-46B1-904D-662F30FCC10D}" type="slidenum">
              <a:rPr lang="en-US" altLang="en-US" smtClean="0"/>
              <a:pPr>
                <a:defRPr/>
              </a:pPr>
              <a:t>67</a:t>
            </a:fld>
            <a:endParaRPr lang="en-US" altLang="en-US" dirty="0"/>
          </a:p>
        </p:txBody>
      </p:sp>
    </p:spTree>
    <p:extLst>
      <p:ext uri="{BB962C8B-B14F-4D97-AF65-F5344CB8AC3E}">
        <p14:creationId xmlns:p14="http://schemas.microsoft.com/office/powerpoint/2010/main" val="408335401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914400" lvl="1" indent="-457200" eaLnBrk="1" hangingPunct="1">
              <a:spcBef>
                <a:spcPts val="0"/>
              </a:spcBef>
              <a:defRPr/>
            </a:pPr>
            <a:r>
              <a:rPr lang="en-US" dirty="0"/>
              <a:t>Gordon B. Hinckley said:  </a:t>
            </a:r>
          </a:p>
          <a:p>
            <a:pPr marL="1314450" lvl="2" indent="-457200" eaLnBrk="1" hangingPunct="1">
              <a:spcBef>
                <a:spcPts val="0"/>
              </a:spcBef>
              <a:defRPr/>
            </a:pPr>
            <a:r>
              <a:rPr lang="en-US" dirty="0"/>
              <a:t>We must work at our responsibility as parents as if everything in life counted on it, because in fact everything in life does.  If we fail in our home, we fail in our lives.  No man is truly successful who has failed in his home (“Each a Better Person,” </a:t>
            </a:r>
            <a:r>
              <a:rPr lang="en-US" i="1" dirty="0"/>
              <a:t>Ensign,</a:t>
            </a:r>
            <a:r>
              <a:rPr lang="en-US" dirty="0"/>
              <a:t> Nov. 2002, 99.)</a:t>
            </a:r>
          </a:p>
        </p:txBody>
      </p:sp>
      <p:sp>
        <p:nvSpPr>
          <p:cNvPr id="4" name="Slide Number Placeholder 3"/>
          <p:cNvSpPr>
            <a:spLocks noGrp="1"/>
          </p:cNvSpPr>
          <p:nvPr>
            <p:ph type="sldNum" sz="quarter" idx="10"/>
          </p:nvPr>
        </p:nvSpPr>
        <p:spPr/>
        <p:txBody>
          <a:bodyPr/>
          <a:lstStyle/>
          <a:p>
            <a:pPr>
              <a:defRPr/>
            </a:pPr>
            <a:fld id="{502D237E-A02E-46B1-904D-662F30FCC10D}" type="slidenum">
              <a:rPr lang="en-US" altLang="en-US" smtClean="0"/>
              <a:pPr>
                <a:defRPr/>
              </a:pPr>
              <a:t>12</a:t>
            </a:fld>
            <a:endParaRPr lang="en-US" altLang="en-US" dirty="0"/>
          </a:p>
        </p:txBody>
      </p:sp>
    </p:spTree>
    <p:extLst>
      <p:ext uri="{BB962C8B-B14F-4D97-AF65-F5344CB8AC3E}">
        <p14:creationId xmlns:p14="http://schemas.microsoft.com/office/powerpoint/2010/main" val="222724832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502D237E-A02E-46B1-904D-662F30FCC10D}" type="slidenum">
              <a:rPr lang="en-US" altLang="en-US" smtClean="0"/>
              <a:pPr>
                <a:defRPr/>
              </a:pPr>
              <a:t>68</a:t>
            </a:fld>
            <a:endParaRPr lang="en-US" altLang="en-US" dirty="0"/>
          </a:p>
        </p:txBody>
      </p:sp>
    </p:spTree>
    <p:extLst>
      <p:ext uri="{BB962C8B-B14F-4D97-AF65-F5344CB8AC3E}">
        <p14:creationId xmlns:p14="http://schemas.microsoft.com/office/powerpoint/2010/main" val="125262004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502D237E-A02E-46B1-904D-662F30FCC10D}" type="slidenum">
              <a:rPr lang="en-US" altLang="en-US" smtClean="0"/>
              <a:pPr>
                <a:defRPr/>
              </a:pPr>
              <a:t>69</a:t>
            </a:fld>
            <a:endParaRPr lang="en-US" altLang="en-US" dirty="0"/>
          </a:p>
        </p:txBody>
      </p:sp>
    </p:spTree>
    <p:extLst>
      <p:ext uri="{BB962C8B-B14F-4D97-AF65-F5344CB8AC3E}">
        <p14:creationId xmlns:p14="http://schemas.microsoft.com/office/powerpoint/2010/main" val="149184355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502D237E-A02E-46B1-904D-662F30FCC10D}" type="slidenum">
              <a:rPr lang="en-US" altLang="en-US" smtClean="0"/>
              <a:pPr>
                <a:defRPr/>
              </a:pPr>
              <a:t>71</a:t>
            </a:fld>
            <a:endParaRPr lang="en-US" altLang="en-US" dirty="0"/>
          </a:p>
        </p:txBody>
      </p:sp>
    </p:spTree>
    <p:extLst>
      <p:ext uri="{BB962C8B-B14F-4D97-AF65-F5344CB8AC3E}">
        <p14:creationId xmlns:p14="http://schemas.microsoft.com/office/powerpoint/2010/main" val="321836011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502D237E-A02E-46B1-904D-662F30FCC10D}" type="slidenum">
              <a:rPr lang="en-US" altLang="en-US" smtClean="0"/>
              <a:pPr>
                <a:defRPr/>
              </a:pPr>
              <a:t>72</a:t>
            </a:fld>
            <a:endParaRPr lang="en-US" altLang="en-US" dirty="0"/>
          </a:p>
        </p:txBody>
      </p:sp>
    </p:spTree>
    <p:extLst>
      <p:ext uri="{BB962C8B-B14F-4D97-AF65-F5344CB8AC3E}">
        <p14:creationId xmlns:p14="http://schemas.microsoft.com/office/powerpoint/2010/main" val="18923605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US" altLang="en-US" sz="1200" dirty="0"/>
              <a:t>Equal partners means both have equal </a:t>
            </a:r>
            <a:r>
              <a:rPr lang="en-US" altLang="en-US" sz="1200" i="1" dirty="0"/>
              <a:t>responsibility</a:t>
            </a:r>
            <a:r>
              <a:rPr lang="en-US" altLang="en-US" sz="1200" dirty="0"/>
              <a:t> and equal </a:t>
            </a:r>
            <a:r>
              <a:rPr lang="en-US" altLang="en-US" sz="1200" i="1" dirty="0"/>
              <a:t>say</a:t>
            </a:r>
            <a:r>
              <a:rPr lang="en-US" altLang="en-US" sz="1200" dirty="0"/>
              <a:t> in financial matters.  There should be unity in our family decisions</a:t>
            </a:r>
          </a:p>
          <a:p>
            <a:endParaRPr lang="en-US" dirty="0"/>
          </a:p>
        </p:txBody>
      </p:sp>
      <p:sp>
        <p:nvSpPr>
          <p:cNvPr id="4" name="Slide Number Placeholder 3"/>
          <p:cNvSpPr>
            <a:spLocks noGrp="1"/>
          </p:cNvSpPr>
          <p:nvPr>
            <p:ph type="sldNum" sz="quarter" idx="10"/>
          </p:nvPr>
        </p:nvSpPr>
        <p:spPr/>
        <p:txBody>
          <a:bodyPr/>
          <a:lstStyle/>
          <a:p>
            <a:pPr>
              <a:defRPr/>
            </a:pPr>
            <a:fld id="{502D237E-A02E-46B1-904D-662F30FCC10D}" type="slidenum">
              <a:rPr lang="en-US" altLang="en-US" smtClean="0"/>
              <a:pPr>
                <a:defRPr/>
              </a:pPr>
              <a:t>16</a:t>
            </a:fld>
            <a:endParaRPr lang="en-US" altLang="en-US" dirty="0"/>
          </a:p>
        </p:txBody>
      </p:sp>
    </p:spTree>
    <p:extLst>
      <p:ext uri="{BB962C8B-B14F-4D97-AF65-F5344CB8AC3E}">
        <p14:creationId xmlns:p14="http://schemas.microsoft.com/office/powerpoint/2010/main" val="257369143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2" eaLnBrk="1" hangingPunct="1"/>
            <a:r>
              <a:rPr lang="en-US" altLang="en-US" dirty="0"/>
              <a:t>Spouses are to leave the things their parents did, including the things their parents did incorrectly</a:t>
            </a:r>
          </a:p>
          <a:p>
            <a:pPr lvl="2" eaLnBrk="1" hangingPunct="1"/>
            <a:r>
              <a:rPr lang="en-US" altLang="en-US" dirty="0"/>
              <a:t>They are to work together to become one; one in purpose, one in unity, and one in vision and one in goals</a:t>
            </a:r>
          </a:p>
          <a:p>
            <a:endParaRPr lang="en-US" dirty="0"/>
          </a:p>
        </p:txBody>
      </p:sp>
      <p:sp>
        <p:nvSpPr>
          <p:cNvPr id="4" name="Slide Number Placeholder 3"/>
          <p:cNvSpPr>
            <a:spLocks noGrp="1"/>
          </p:cNvSpPr>
          <p:nvPr>
            <p:ph type="sldNum" sz="quarter" idx="10"/>
          </p:nvPr>
        </p:nvSpPr>
        <p:spPr/>
        <p:txBody>
          <a:bodyPr/>
          <a:lstStyle/>
          <a:p>
            <a:pPr>
              <a:defRPr/>
            </a:pPr>
            <a:fld id="{502D237E-A02E-46B1-904D-662F30FCC10D}" type="slidenum">
              <a:rPr lang="en-US" altLang="en-US" smtClean="0"/>
              <a:pPr>
                <a:defRPr/>
              </a:pPr>
              <a:t>17</a:t>
            </a:fld>
            <a:endParaRPr lang="en-US" altLang="en-US" dirty="0"/>
          </a:p>
        </p:txBody>
      </p:sp>
    </p:spTree>
    <p:extLst>
      <p:ext uri="{BB962C8B-B14F-4D97-AF65-F5344CB8AC3E}">
        <p14:creationId xmlns:p14="http://schemas.microsoft.com/office/powerpoint/2010/main" val="77735009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2" eaLnBrk="1" hangingPunct="1"/>
            <a:r>
              <a:rPr lang="en-US" altLang="en-US" dirty="0"/>
              <a:t>Spouses are to leave the things their parents did, including the things their parents did incorrectly</a:t>
            </a:r>
          </a:p>
          <a:p>
            <a:pPr lvl="2" eaLnBrk="1" hangingPunct="1"/>
            <a:r>
              <a:rPr lang="en-US" altLang="en-US" dirty="0"/>
              <a:t>They are to work together to become one; one in purpose, one in unity, and one in vision and one in goals</a:t>
            </a:r>
          </a:p>
          <a:p>
            <a:endParaRPr lang="en-US" dirty="0"/>
          </a:p>
        </p:txBody>
      </p:sp>
      <p:sp>
        <p:nvSpPr>
          <p:cNvPr id="4" name="Slide Number Placeholder 3"/>
          <p:cNvSpPr>
            <a:spLocks noGrp="1"/>
          </p:cNvSpPr>
          <p:nvPr>
            <p:ph type="sldNum" sz="quarter" idx="10"/>
          </p:nvPr>
        </p:nvSpPr>
        <p:spPr/>
        <p:txBody>
          <a:bodyPr/>
          <a:lstStyle/>
          <a:p>
            <a:pPr>
              <a:defRPr/>
            </a:pPr>
            <a:fld id="{502D237E-A02E-46B1-904D-662F30FCC10D}" type="slidenum">
              <a:rPr lang="en-US" altLang="en-US" smtClean="0"/>
              <a:pPr>
                <a:defRPr/>
              </a:pPr>
              <a:t>18</a:t>
            </a:fld>
            <a:endParaRPr lang="en-US" altLang="en-US" dirty="0"/>
          </a:p>
        </p:txBody>
      </p:sp>
    </p:spTree>
    <p:extLst>
      <p:ext uri="{BB962C8B-B14F-4D97-AF65-F5344CB8AC3E}">
        <p14:creationId xmlns:p14="http://schemas.microsoft.com/office/powerpoint/2010/main" val="169632228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US" altLang="en-US" dirty="0"/>
              <a:t>Make sure you review it often and make changes where necessary</a:t>
            </a:r>
          </a:p>
          <a:p>
            <a:endParaRPr lang="en-US" dirty="0"/>
          </a:p>
        </p:txBody>
      </p:sp>
      <p:sp>
        <p:nvSpPr>
          <p:cNvPr id="4" name="Slide Number Placeholder 3"/>
          <p:cNvSpPr>
            <a:spLocks noGrp="1"/>
          </p:cNvSpPr>
          <p:nvPr>
            <p:ph type="sldNum" sz="quarter" idx="10"/>
          </p:nvPr>
        </p:nvSpPr>
        <p:spPr/>
        <p:txBody>
          <a:bodyPr/>
          <a:lstStyle/>
          <a:p>
            <a:pPr>
              <a:defRPr/>
            </a:pPr>
            <a:fld id="{502D237E-A02E-46B1-904D-662F30FCC10D}" type="slidenum">
              <a:rPr lang="en-US" altLang="en-US" smtClean="0"/>
              <a:pPr>
                <a:defRPr/>
              </a:pPr>
              <a:t>22</a:t>
            </a:fld>
            <a:endParaRPr lang="en-US" altLang="en-US" dirty="0"/>
          </a:p>
        </p:txBody>
      </p:sp>
    </p:spTree>
    <p:extLst>
      <p:ext uri="{BB962C8B-B14F-4D97-AF65-F5344CB8AC3E}">
        <p14:creationId xmlns:p14="http://schemas.microsoft.com/office/powerpoint/2010/main" val="351851913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US" dirty="0"/>
              <a:t>Always review the 3 costs: 1. True cost – total cost including recurring costs, maintenance, insurance, interest, etc.; 2. Opportunity cost – what else could we do with the money; and 3. Relationship cost – how will this purchase affect our relationship.</a:t>
            </a:r>
          </a:p>
          <a:p>
            <a:endParaRPr lang="en-US" dirty="0"/>
          </a:p>
        </p:txBody>
      </p:sp>
      <p:sp>
        <p:nvSpPr>
          <p:cNvPr id="4" name="Slide Number Placeholder 3"/>
          <p:cNvSpPr>
            <a:spLocks noGrp="1"/>
          </p:cNvSpPr>
          <p:nvPr>
            <p:ph type="sldNum" sz="quarter" idx="10"/>
          </p:nvPr>
        </p:nvSpPr>
        <p:spPr/>
        <p:txBody>
          <a:bodyPr/>
          <a:lstStyle/>
          <a:p>
            <a:pPr>
              <a:defRPr/>
            </a:pPr>
            <a:fld id="{502D237E-A02E-46B1-904D-662F30FCC10D}" type="slidenum">
              <a:rPr lang="en-US" altLang="en-US" smtClean="0"/>
              <a:pPr>
                <a:defRPr/>
              </a:pPr>
              <a:t>23</a:t>
            </a:fld>
            <a:endParaRPr lang="en-US" altLang="en-US" dirty="0"/>
          </a:p>
        </p:txBody>
      </p:sp>
    </p:spTree>
    <p:extLst>
      <p:ext uri="{BB962C8B-B14F-4D97-AF65-F5344CB8AC3E}">
        <p14:creationId xmlns:p14="http://schemas.microsoft.com/office/powerpoint/2010/main" val="276686471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US" altLang="en-US" dirty="0"/>
              <a:t>In my family, my mad money is 1/5 my spouse</a:t>
            </a:r>
          </a:p>
          <a:p>
            <a:endParaRPr lang="en-US" dirty="0"/>
          </a:p>
        </p:txBody>
      </p:sp>
      <p:sp>
        <p:nvSpPr>
          <p:cNvPr id="4" name="Slide Number Placeholder 3"/>
          <p:cNvSpPr>
            <a:spLocks noGrp="1"/>
          </p:cNvSpPr>
          <p:nvPr>
            <p:ph type="sldNum" sz="quarter" idx="10"/>
          </p:nvPr>
        </p:nvSpPr>
        <p:spPr/>
        <p:txBody>
          <a:bodyPr/>
          <a:lstStyle/>
          <a:p>
            <a:pPr>
              <a:defRPr/>
            </a:pPr>
            <a:fld id="{502D237E-A02E-46B1-904D-662F30FCC10D}" type="slidenum">
              <a:rPr lang="en-US" altLang="en-US" smtClean="0"/>
              <a:pPr>
                <a:defRPr/>
              </a:pPr>
              <a:t>27</a:t>
            </a:fld>
            <a:endParaRPr lang="en-US" altLang="en-US" dirty="0"/>
          </a:p>
        </p:txBody>
      </p:sp>
    </p:spTree>
    <p:extLst>
      <p:ext uri="{BB962C8B-B14F-4D97-AF65-F5344CB8AC3E}">
        <p14:creationId xmlns:p14="http://schemas.microsoft.com/office/powerpoint/2010/main" val="82361060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533400" indent="-533400" eaLnBrk="1" hangingPunct="1"/>
            <a:r>
              <a:rPr lang="en-US" altLang="en-US" sz="2400" dirty="0"/>
              <a:t>Why do you think this is the case?</a:t>
            </a:r>
          </a:p>
          <a:p>
            <a:pPr marL="914400" lvl="1" indent="-457200" eaLnBrk="1" hangingPunct="1"/>
            <a:r>
              <a:rPr lang="en-US" altLang="en-US" dirty="0"/>
              <a:t>What do you think are the major reasons money is such an issue in marriage and relationships?</a:t>
            </a:r>
          </a:p>
          <a:p>
            <a:endParaRPr lang="en-US" dirty="0"/>
          </a:p>
        </p:txBody>
      </p:sp>
      <p:sp>
        <p:nvSpPr>
          <p:cNvPr id="4" name="Slide Number Placeholder 3"/>
          <p:cNvSpPr>
            <a:spLocks noGrp="1"/>
          </p:cNvSpPr>
          <p:nvPr>
            <p:ph type="sldNum" sz="quarter" idx="10"/>
          </p:nvPr>
        </p:nvSpPr>
        <p:spPr/>
        <p:txBody>
          <a:bodyPr/>
          <a:lstStyle/>
          <a:p>
            <a:pPr>
              <a:defRPr/>
            </a:pPr>
            <a:fld id="{502D237E-A02E-46B1-904D-662F30FCC10D}" type="slidenum">
              <a:rPr lang="en-US" altLang="en-US" smtClean="0"/>
              <a:pPr>
                <a:defRPr/>
              </a:pPr>
              <a:t>30</a:t>
            </a:fld>
            <a:endParaRPr lang="en-US" altLang="en-US" dirty="0"/>
          </a:p>
        </p:txBody>
      </p:sp>
    </p:spTree>
    <p:extLst>
      <p:ext uri="{BB962C8B-B14F-4D97-AF65-F5344CB8AC3E}">
        <p14:creationId xmlns:p14="http://schemas.microsoft.com/office/powerpoint/2010/main" val="421026104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showMasterPhAnim="0" type="obj" preserve="1">
  <p:cSld name="Title and Content">
    <p:spTree>
      <p:nvGrpSpPr>
        <p:cNvPr id="1" name=""/>
        <p:cNvGrpSpPr/>
        <p:nvPr/>
      </p:nvGrpSpPr>
      <p:grpSpPr>
        <a:xfrm>
          <a:off x="0" y="0"/>
          <a:ext cx="0" cy="0"/>
          <a:chOff x="0" y="0"/>
          <a:chExt cx="0" cy="0"/>
        </a:xfrm>
      </p:grpSpPr>
      <p:pic>
        <p:nvPicPr>
          <p:cNvPr id="4"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5588"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6"/>
          <p:cNvSpPr>
            <a:spLocks noChangeArrowheads="1"/>
          </p:cNvSpPr>
          <p:nvPr/>
        </p:nvSpPr>
        <p:spPr bwMode="auto">
          <a:xfrm>
            <a:off x="685800" y="685800"/>
            <a:ext cx="7772400" cy="83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4400" b="1">
                <a:solidFill>
                  <a:schemeClr val="tx2"/>
                </a:solidFill>
                <a:latin typeface="Times New Roman" pitchFamily="18" charset="0"/>
              </a:defRPr>
            </a:lvl1pPr>
            <a:lvl2pPr marL="742950" indent="-285750" eaLnBrk="0" hangingPunct="0">
              <a:defRPr sz="4400" b="1">
                <a:solidFill>
                  <a:schemeClr val="tx2"/>
                </a:solidFill>
                <a:latin typeface="Times New Roman" pitchFamily="18" charset="0"/>
              </a:defRPr>
            </a:lvl2pPr>
            <a:lvl3pPr marL="1143000" indent="-228600" eaLnBrk="0" hangingPunct="0">
              <a:defRPr sz="4400" b="1">
                <a:solidFill>
                  <a:schemeClr val="tx2"/>
                </a:solidFill>
                <a:latin typeface="Times New Roman" pitchFamily="18" charset="0"/>
              </a:defRPr>
            </a:lvl3pPr>
            <a:lvl4pPr marL="1600200" indent="-228600" eaLnBrk="0" hangingPunct="0">
              <a:defRPr sz="4400" b="1">
                <a:solidFill>
                  <a:schemeClr val="tx2"/>
                </a:solidFill>
                <a:latin typeface="Times New Roman" pitchFamily="18" charset="0"/>
              </a:defRPr>
            </a:lvl4pPr>
            <a:lvl5pPr marL="2057400" indent="-228600" eaLnBrk="0" hangingPunct="0">
              <a:defRPr sz="4400" b="1">
                <a:solidFill>
                  <a:schemeClr val="tx2"/>
                </a:solidFill>
                <a:latin typeface="Times New Roman" pitchFamily="18" charset="0"/>
              </a:defRPr>
            </a:lvl5pPr>
            <a:lvl6pPr marL="2514600" indent="-228600" algn="ctr" eaLnBrk="0" fontAlgn="base" hangingPunct="0">
              <a:spcBef>
                <a:spcPct val="0"/>
              </a:spcBef>
              <a:spcAft>
                <a:spcPct val="0"/>
              </a:spcAft>
              <a:defRPr sz="4400" b="1">
                <a:solidFill>
                  <a:schemeClr val="tx2"/>
                </a:solidFill>
                <a:latin typeface="Times New Roman" pitchFamily="18" charset="0"/>
              </a:defRPr>
            </a:lvl6pPr>
            <a:lvl7pPr marL="2971800" indent="-228600" algn="ctr" eaLnBrk="0" fontAlgn="base" hangingPunct="0">
              <a:spcBef>
                <a:spcPct val="0"/>
              </a:spcBef>
              <a:spcAft>
                <a:spcPct val="0"/>
              </a:spcAft>
              <a:defRPr sz="4400" b="1">
                <a:solidFill>
                  <a:schemeClr val="tx2"/>
                </a:solidFill>
                <a:latin typeface="Times New Roman" pitchFamily="18" charset="0"/>
              </a:defRPr>
            </a:lvl7pPr>
            <a:lvl8pPr marL="3429000" indent="-228600" algn="ctr" eaLnBrk="0" fontAlgn="base" hangingPunct="0">
              <a:spcBef>
                <a:spcPct val="0"/>
              </a:spcBef>
              <a:spcAft>
                <a:spcPct val="0"/>
              </a:spcAft>
              <a:defRPr sz="4400" b="1">
                <a:solidFill>
                  <a:schemeClr val="tx2"/>
                </a:solidFill>
                <a:latin typeface="Times New Roman" pitchFamily="18" charset="0"/>
              </a:defRPr>
            </a:lvl8pPr>
            <a:lvl9pPr marL="3886200" indent="-228600" algn="ctr" eaLnBrk="0" fontAlgn="base" hangingPunct="0">
              <a:spcBef>
                <a:spcPct val="0"/>
              </a:spcBef>
              <a:spcAft>
                <a:spcPct val="0"/>
              </a:spcAft>
              <a:defRPr sz="4400" b="1">
                <a:solidFill>
                  <a:schemeClr val="tx2"/>
                </a:solidFill>
                <a:latin typeface="Times New Roman" pitchFamily="18" charset="0"/>
              </a:defRPr>
            </a:lvl9pPr>
          </a:lstStyle>
          <a:p>
            <a:pPr algn="ctr" eaLnBrk="1" hangingPunct="1">
              <a:defRPr/>
            </a:pPr>
            <a:endParaRPr lang="en-US" altLang="en-US" dirty="0"/>
          </a:p>
        </p:txBody>
      </p:sp>
      <p:sp>
        <p:nvSpPr>
          <p:cNvPr id="6" name="Rectangle 8"/>
          <p:cNvSpPr>
            <a:spLocks noChangeArrowheads="1"/>
          </p:cNvSpPr>
          <p:nvPr/>
        </p:nvSpPr>
        <p:spPr bwMode="auto">
          <a:xfrm>
            <a:off x="0" y="0"/>
            <a:ext cx="9144000" cy="6858000"/>
          </a:xfrm>
          <a:prstGeom prst="rect">
            <a:avLst/>
          </a:prstGeom>
          <a:noFill/>
          <a:ln w="38100" cmpd="thickThin">
            <a:solidFill>
              <a:srgbClr val="80808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4400" b="1">
                <a:solidFill>
                  <a:schemeClr val="tx2"/>
                </a:solidFill>
                <a:latin typeface="Times New Roman" pitchFamily="18" charset="0"/>
              </a:defRPr>
            </a:lvl1pPr>
            <a:lvl2pPr marL="742950" indent="-285750" eaLnBrk="0" hangingPunct="0">
              <a:defRPr sz="4400" b="1">
                <a:solidFill>
                  <a:schemeClr val="tx2"/>
                </a:solidFill>
                <a:latin typeface="Times New Roman" pitchFamily="18" charset="0"/>
              </a:defRPr>
            </a:lvl2pPr>
            <a:lvl3pPr marL="1143000" indent="-228600" eaLnBrk="0" hangingPunct="0">
              <a:defRPr sz="4400" b="1">
                <a:solidFill>
                  <a:schemeClr val="tx2"/>
                </a:solidFill>
                <a:latin typeface="Times New Roman" pitchFamily="18" charset="0"/>
              </a:defRPr>
            </a:lvl3pPr>
            <a:lvl4pPr marL="1600200" indent="-228600" eaLnBrk="0" hangingPunct="0">
              <a:defRPr sz="4400" b="1">
                <a:solidFill>
                  <a:schemeClr val="tx2"/>
                </a:solidFill>
                <a:latin typeface="Times New Roman" pitchFamily="18" charset="0"/>
              </a:defRPr>
            </a:lvl4pPr>
            <a:lvl5pPr marL="2057400" indent="-228600" eaLnBrk="0" hangingPunct="0">
              <a:defRPr sz="4400" b="1">
                <a:solidFill>
                  <a:schemeClr val="tx2"/>
                </a:solidFill>
                <a:latin typeface="Times New Roman" pitchFamily="18" charset="0"/>
              </a:defRPr>
            </a:lvl5pPr>
            <a:lvl6pPr marL="2514600" indent="-228600" algn="ctr" eaLnBrk="0" fontAlgn="base" hangingPunct="0">
              <a:spcBef>
                <a:spcPct val="0"/>
              </a:spcBef>
              <a:spcAft>
                <a:spcPct val="0"/>
              </a:spcAft>
              <a:defRPr sz="4400" b="1">
                <a:solidFill>
                  <a:schemeClr val="tx2"/>
                </a:solidFill>
                <a:latin typeface="Times New Roman" pitchFamily="18" charset="0"/>
              </a:defRPr>
            </a:lvl6pPr>
            <a:lvl7pPr marL="2971800" indent="-228600" algn="ctr" eaLnBrk="0" fontAlgn="base" hangingPunct="0">
              <a:spcBef>
                <a:spcPct val="0"/>
              </a:spcBef>
              <a:spcAft>
                <a:spcPct val="0"/>
              </a:spcAft>
              <a:defRPr sz="4400" b="1">
                <a:solidFill>
                  <a:schemeClr val="tx2"/>
                </a:solidFill>
                <a:latin typeface="Times New Roman" pitchFamily="18" charset="0"/>
              </a:defRPr>
            </a:lvl7pPr>
            <a:lvl8pPr marL="3429000" indent="-228600" algn="ctr" eaLnBrk="0" fontAlgn="base" hangingPunct="0">
              <a:spcBef>
                <a:spcPct val="0"/>
              </a:spcBef>
              <a:spcAft>
                <a:spcPct val="0"/>
              </a:spcAft>
              <a:defRPr sz="4400" b="1">
                <a:solidFill>
                  <a:schemeClr val="tx2"/>
                </a:solidFill>
                <a:latin typeface="Times New Roman" pitchFamily="18" charset="0"/>
              </a:defRPr>
            </a:lvl8pPr>
            <a:lvl9pPr marL="3886200" indent="-228600" algn="ctr" eaLnBrk="0" fontAlgn="base" hangingPunct="0">
              <a:spcBef>
                <a:spcPct val="0"/>
              </a:spcBef>
              <a:spcAft>
                <a:spcPct val="0"/>
              </a:spcAft>
              <a:defRPr sz="4400" b="1">
                <a:solidFill>
                  <a:schemeClr val="tx2"/>
                </a:solidFill>
                <a:latin typeface="Times New Roman" pitchFamily="18" charset="0"/>
              </a:defRPr>
            </a:lvl9pPr>
          </a:lstStyle>
          <a:p>
            <a:pPr algn="ctr" eaLnBrk="1" hangingPunct="1">
              <a:defRPr/>
            </a:pPr>
            <a:endParaRPr lang="en-US" altLang="en-US" dirty="0"/>
          </a:p>
        </p:txBody>
      </p:sp>
      <p:pic>
        <p:nvPicPr>
          <p:cNvPr id="7"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5588"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Rectangle 6"/>
          <p:cNvSpPr>
            <a:spLocks noChangeArrowheads="1"/>
          </p:cNvSpPr>
          <p:nvPr/>
        </p:nvSpPr>
        <p:spPr bwMode="auto">
          <a:xfrm>
            <a:off x="685800" y="685800"/>
            <a:ext cx="7772400" cy="83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4400" b="1">
                <a:solidFill>
                  <a:schemeClr val="tx2"/>
                </a:solidFill>
                <a:latin typeface="Times New Roman" pitchFamily="18" charset="0"/>
              </a:defRPr>
            </a:lvl1pPr>
            <a:lvl2pPr marL="742950" indent="-285750" eaLnBrk="0" hangingPunct="0">
              <a:defRPr sz="4400" b="1">
                <a:solidFill>
                  <a:schemeClr val="tx2"/>
                </a:solidFill>
                <a:latin typeface="Times New Roman" pitchFamily="18" charset="0"/>
              </a:defRPr>
            </a:lvl2pPr>
            <a:lvl3pPr marL="1143000" indent="-228600" eaLnBrk="0" hangingPunct="0">
              <a:defRPr sz="4400" b="1">
                <a:solidFill>
                  <a:schemeClr val="tx2"/>
                </a:solidFill>
                <a:latin typeface="Times New Roman" pitchFamily="18" charset="0"/>
              </a:defRPr>
            </a:lvl3pPr>
            <a:lvl4pPr marL="1600200" indent="-228600" eaLnBrk="0" hangingPunct="0">
              <a:defRPr sz="4400" b="1">
                <a:solidFill>
                  <a:schemeClr val="tx2"/>
                </a:solidFill>
                <a:latin typeface="Times New Roman" pitchFamily="18" charset="0"/>
              </a:defRPr>
            </a:lvl4pPr>
            <a:lvl5pPr marL="2057400" indent="-228600" eaLnBrk="0" hangingPunct="0">
              <a:defRPr sz="4400" b="1">
                <a:solidFill>
                  <a:schemeClr val="tx2"/>
                </a:solidFill>
                <a:latin typeface="Times New Roman" pitchFamily="18" charset="0"/>
              </a:defRPr>
            </a:lvl5pPr>
            <a:lvl6pPr marL="2514600" indent="-228600" algn="ctr" eaLnBrk="0" fontAlgn="base" hangingPunct="0">
              <a:spcBef>
                <a:spcPct val="0"/>
              </a:spcBef>
              <a:spcAft>
                <a:spcPct val="0"/>
              </a:spcAft>
              <a:defRPr sz="4400" b="1">
                <a:solidFill>
                  <a:schemeClr val="tx2"/>
                </a:solidFill>
                <a:latin typeface="Times New Roman" pitchFamily="18" charset="0"/>
              </a:defRPr>
            </a:lvl6pPr>
            <a:lvl7pPr marL="2971800" indent="-228600" algn="ctr" eaLnBrk="0" fontAlgn="base" hangingPunct="0">
              <a:spcBef>
                <a:spcPct val="0"/>
              </a:spcBef>
              <a:spcAft>
                <a:spcPct val="0"/>
              </a:spcAft>
              <a:defRPr sz="4400" b="1">
                <a:solidFill>
                  <a:schemeClr val="tx2"/>
                </a:solidFill>
                <a:latin typeface="Times New Roman" pitchFamily="18" charset="0"/>
              </a:defRPr>
            </a:lvl7pPr>
            <a:lvl8pPr marL="3429000" indent="-228600" algn="ctr" eaLnBrk="0" fontAlgn="base" hangingPunct="0">
              <a:spcBef>
                <a:spcPct val="0"/>
              </a:spcBef>
              <a:spcAft>
                <a:spcPct val="0"/>
              </a:spcAft>
              <a:defRPr sz="4400" b="1">
                <a:solidFill>
                  <a:schemeClr val="tx2"/>
                </a:solidFill>
                <a:latin typeface="Times New Roman" pitchFamily="18" charset="0"/>
              </a:defRPr>
            </a:lvl8pPr>
            <a:lvl9pPr marL="3886200" indent="-228600" algn="ctr" eaLnBrk="0" fontAlgn="base" hangingPunct="0">
              <a:spcBef>
                <a:spcPct val="0"/>
              </a:spcBef>
              <a:spcAft>
                <a:spcPct val="0"/>
              </a:spcAft>
              <a:defRPr sz="4400" b="1">
                <a:solidFill>
                  <a:schemeClr val="tx2"/>
                </a:solidFill>
                <a:latin typeface="Times New Roman" pitchFamily="18" charset="0"/>
              </a:defRPr>
            </a:lvl9pPr>
          </a:lstStyle>
          <a:p>
            <a:pPr algn="ctr" eaLnBrk="1" hangingPunct="1">
              <a:defRPr/>
            </a:pPr>
            <a:endParaRPr lang="en-US" altLang="en-US" dirty="0"/>
          </a:p>
        </p:txBody>
      </p:sp>
      <p:sp>
        <p:nvSpPr>
          <p:cNvPr id="9" name="Slide Number Placeholder 3"/>
          <p:cNvSpPr txBox="1">
            <a:spLocks noGrp="1"/>
          </p:cNvSpPr>
          <p:nvPr/>
        </p:nvSpPr>
        <p:spPr bwMode="auto">
          <a:xfrm>
            <a:off x="8267700" y="6172200"/>
            <a:ext cx="533400" cy="457200"/>
          </a:xfrm>
          <a:prstGeom prst="rect">
            <a:avLst/>
          </a:prstGeom>
          <a:noFill/>
          <a:ln w="9525">
            <a:noFill/>
            <a:miter lim="800000"/>
            <a:headEnd/>
            <a:tailEnd/>
          </a:ln>
        </p:spPr>
        <p:txBody>
          <a:bodyPr/>
          <a:lstStyle>
            <a:lvl1pPr>
              <a:defRPr sz="4400" b="1">
                <a:solidFill>
                  <a:schemeClr val="tx2"/>
                </a:solidFill>
                <a:latin typeface="Times New Roman" panose="02020603050405020304" pitchFamily="18" charset="0"/>
              </a:defRPr>
            </a:lvl1pPr>
            <a:lvl2pPr marL="742950" indent="-285750">
              <a:defRPr sz="4400" b="1">
                <a:solidFill>
                  <a:schemeClr val="tx2"/>
                </a:solidFill>
                <a:latin typeface="Times New Roman" panose="02020603050405020304" pitchFamily="18" charset="0"/>
              </a:defRPr>
            </a:lvl2pPr>
            <a:lvl3pPr marL="1143000" indent="-228600">
              <a:defRPr sz="4400" b="1">
                <a:solidFill>
                  <a:schemeClr val="tx2"/>
                </a:solidFill>
                <a:latin typeface="Times New Roman" panose="02020603050405020304" pitchFamily="18" charset="0"/>
              </a:defRPr>
            </a:lvl3pPr>
            <a:lvl4pPr marL="1600200" indent="-228600">
              <a:defRPr sz="4400" b="1">
                <a:solidFill>
                  <a:schemeClr val="tx2"/>
                </a:solidFill>
                <a:latin typeface="Times New Roman" panose="02020603050405020304" pitchFamily="18" charset="0"/>
              </a:defRPr>
            </a:lvl4pPr>
            <a:lvl5pPr marL="2057400" indent="-228600">
              <a:defRPr sz="4400" b="1">
                <a:solidFill>
                  <a:schemeClr val="tx2"/>
                </a:solidFill>
                <a:latin typeface="Times New Roman" panose="02020603050405020304" pitchFamily="18" charset="0"/>
              </a:defRPr>
            </a:lvl5pPr>
            <a:lvl6pPr marL="2514600" indent="-228600" eaLnBrk="0" fontAlgn="base" hangingPunct="0">
              <a:spcBef>
                <a:spcPct val="0"/>
              </a:spcBef>
              <a:spcAft>
                <a:spcPct val="0"/>
              </a:spcAft>
              <a:defRPr sz="4400" b="1">
                <a:solidFill>
                  <a:schemeClr val="tx2"/>
                </a:solidFill>
                <a:latin typeface="Times New Roman" panose="02020603050405020304" pitchFamily="18" charset="0"/>
              </a:defRPr>
            </a:lvl6pPr>
            <a:lvl7pPr marL="2971800" indent="-228600" eaLnBrk="0" fontAlgn="base" hangingPunct="0">
              <a:spcBef>
                <a:spcPct val="0"/>
              </a:spcBef>
              <a:spcAft>
                <a:spcPct val="0"/>
              </a:spcAft>
              <a:defRPr sz="4400" b="1">
                <a:solidFill>
                  <a:schemeClr val="tx2"/>
                </a:solidFill>
                <a:latin typeface="Times New Roman" panose="02020603050405020304" pitchFamily="18" charset="0"/>
              </a:defRPr>
            </a:lvl7pPr>
            <a:lvl8pPr marL="3429000" indent="-228600" eaLnBrk="0" fontAlgn="base" hangingPunct="0">
              <a:spcBef>
                <a:spcPct val="0"/>
              </a:spcBef>
              <a:spcAft>
                <a:spcPct val="0"/>
              </a:spcAft>
              <a:defRPr sz="4400" b="1">
                <a:solidFill>
                  <a:schemeClr val="tx2"/>
                </a:solidFill>
                <a:latin typeface="Times New Roman" panose="02020603050405020304" pitchFamily="18" charset="0"/>
              </a:defRPr>
            </a:lvl8pPr>
            <a:lvl9pPr marL="3886200" indent="-228600" eaLnBrk="0" fontAlgn="base" hangingPunct="0">
              <a:spcBef>
                <a:spcPct val="0"/>
              </a:spcBef>
              <a:spcAft>
                <a:spcPct val="0"/>
              </a:spcAft>
              <a:defRPr sz="4400" b="1">
                <a:solidFill>
                  <a:schemeClr val="tx2"/>
                </a:solidFill>
                <a:latin typeface="Times New Roman" panose="02020603050405020304" pitchFamily="18" charset="0"/>
              </a:defRPr>
            </a:lvl9pPr>
          </a:lstStyle>
          <a:p>
            <a:pPr algn="ctr" eaLnBrk="1" hangingPunct="1">
              <a:defRPr/>
            </a:pPr>
            <a:fld id="{BD42500D-F515-4570-B619-CF3FF0319DCC}" type="slidenum">
              <a:rPr lang="en-US" altLang="en-US" sz="1400" smtClean="0">
                <a:solidFill>
                  <a:schemeClr val="bg1"/>
                </a:solidFill>
              </a:rPr>
              <a:pPr algn="ctr" eaLnBrk="1" hangingPunct="1">
                <a:defRPr/>
              </a:pPr>
              <a:t>‹#›</a:t>
            </a:fld>
            <a:endParaRPr lang="en-US" altLang="en-US" sz="1400" dirty="0">
              <a:solidFill>
                <a:schemeClr val="bg1"/>
              </a:solidFill>
            </a:endParaRPr>
          </a:p>
        </p:txBody>
      </p:sp>
      <p:sp>
        <p:nvSpPr>
          <p:cNvPr id="10" name="Rectangle 8"/>
          <p:cNvSpPr>
            <a:spLocks noChangeArrowheads="1"/>
          </p:cNvSpPr>
          <p:nvPr/>
        </p:nvSpPr>
        <p:spPr bwMode="auto">
          <a:xfrm>
            <a:off x="0" y="0"/>
            <a:ext cx="9144000" cy="6858000"/>
          </a:xfrm>
          <a:prstGeom prst="rect">
            <a:avLst/>
          </a:prstGeom>
          <a:noFill/>
          <a:ln w="38100" cmpd="thickThin">
            <a:solidFill>
              <a:srgbClr val="80808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4400" b="1">
                <a:solidFill>
                  <a:schemeClr val="tx2"/>
                </a:solidFill>
                <a:latin typeface="Times New Roman" pitchFamily="18" charset="0"/>
              </a:defRPr>
            </a:lvl1pPr>
            <a:lvl2pPr marL="742950" indent="-285750" eaLnBrk="0" hangingPunct="0">
              <a:defRPr sz="4400" b="1">
                <a:solidFill>
                  <a:schemeClr val="tx2"/>
                </a:solidFill>
                <a:latin typeface="Times New Roman" pitchFamily="18" charset="0"/>
              </a:defRPr>
            </a:lvl2pPr>
            <a:lvl3pPr marL="1143000" indent="-228600" eaLnBrk="0" hangingPunct="0">
              <a:defRPr sz="4400" b="1">
                <a:solidFill>
                  <a:schemeClr val="tx2"/>
                </a:solidFill>
                <a:latin typeface="Times New Roman" pitchFamily="18" charset="0"/>
              </a:defRPr>
            </a:lvl3pPr>
            <a:lvl4pPr marL="1600200" indent="-228600" eaLnBrk="0" hangingPunct="0">
              <a:defRPr sz="4400" b="1">
                <a:solidFill>
                  <a:schemeClr val="tx2"/>
                </a:solidFill>
                <a:latin typeface="Times New Roman" pitchFamily="18" charset="0"/>
              </a:defRPr>
            </a:lvl4pPr>
            <a:lvl5pPr marL="2057400" indent="-228600" eaLnBrk="0" hangingPunct="0">
              <a:defRPr sz="4400" b="1">
                <a:solidFill>
                  <a:schemeClr val="tx2"/>
                </a:solidFill>
                <a:latin typeface="Times New Roman" pitchFamily="18" charset="0"/>
              </a:defRPr>
            </a:lvl5pPr>
            <a:lvl6pPr marL="2514600" indent="-228600" algn="ctr" eaLnBrk="0" fontAlgn="base" hangingPunct="0">
              <a:spcBef>
                <a:spcPct val="0"/>
              </a:spcBef>
              <a:spcAft>
                <a:spcPct val="0"/>
              </a:spcAft>
              <a:defRPr sz="4400" b="1">
                <a:solidFill>
                  <a:schemeClr val="tx2"/>
                </a:solidFill>
                <a:latin typeface="Times New Roman" pitchFamily="18" charset="0"/>
              </a:defRPr>
            </a:lvl6pPr>
            <a:lvl7pPr marL="2971800" indent="-228600" algn="ctr" eaLnBrk="0" fontAlgn="base" hangingPunct="0">
              <a:spcBef>
                <a:spcPct val="0"/>
              </a:spcBef>
              <a:spcAft>
                <a:spcPct val="0"/>
              </a:spcAft>
              <a:defRPr sz="4400" b="1">
                <a:solidFill>
                  <a:schemeClr val="tx2"/>
                </a:solidFill>
                <a:latin typeface="Times New Roman" pitchFamily="18" charset="0"/>
              </a:defRPr>
            </a:lvl7pPr>
            <a:lvl8pPr marL="3429000" indent="-228600" algn="ctr" eaLnBrk="0" fontAlgn="base" hangingPunct="0">
              <a:spcBef>
                <a:spcPct val="0"/>
              </a:spcBef>
              <a:spcAft>
                <a:spcPct val="0"/>
              </a:spcAft>
              <a:defRPr sz="4400" b="1">
                <a:solidFill>
                  <a:schemeClr val="tx2"/>
                </a:solidFill>
                <a:latin typeface="Times New Roman" pitchFamily="18" charset="0"/>
              </a:defRPr>
            </a:lvl8pPr>
            <a:lvl9pPr marL="3886200" indent="-228600" algn="ctr" eaLnBrk="0" fontAlgn="base" hangingPunct="0">
              <a:spcBef>
                <a:spcPct val="0"/>
              </a:spcBef>
              <a:spcAft>
                <a:spcPct val="0"/>
              </a:spcAft>
              <a:defRPr sz="4400" b="1">
                <a:solidFill>
                  <a:schemeClr val="tx2"/>
                </a:solidFill>
                <a:latin typeface="Times New Roman" pitchFamily="18" charset="0"/>
              </a:defRPr>
            </a:lvl9pPr>
          </a:lstStyle>
          <a:p>
            <a:pPr algn="ctr" eaLnBrk="1" hangingPunct="1">
              <a:defRPr/>
            </a:pPr>
            <a:endParaRPr lang="en-US" altLang="en-US" dirty="0"/>
          </a:p>
        </p:txBody>
      </p:sp>
      <p:sp>
        <p:nvSpPr>
          <p:cNvPr id="11" name="TextBox 10"/>
          <p:cNvSpPr txBox="1"/>
          <p:nvPr/>
        </p:nvSpPr>
        <p:spPr>
          <a:xfrm>
            <a:off x="8153400" y="6248400"/>
            <a:ext cx="609600" cy="307975"/>
          </a:xfrm>
          <a:prstGeom prst="rect">
            <a:avLst/>
          </a:prstGeom>
          <a:noFill/>
        </p:spPr>
        <p:txBody>
          <a:bodyPr>
            <a:spAutoFit/>
          </a:bodyPr>
          <a:lstStyle>
            <a:lvl1pPr>
              <a:defRPr sz="4400" b="1">
                <a:solidFill>
                  <a:schemeClr val="tx2"/>
                </a:solidFill>
                <a:latin typeface="Times New Roman" panose="02020603050405020304" pitchFamily="18" charset="0"/>
              </a:defRPr>
            </a:lvl1pPr>
            <a:lvl2pPr marL="742950" indent="-285750">
              <a:defRPr sz="4400" b="1">
                <a:solidFill>
                  <a:schemeClr val="tx2"/>
                </a:solidFill>
                <a:latin typeface="Times New Roman" panose="02020603050405020304" pitchFamily="18" charset="0"/>
              </a:defRPr>
            </a:lvl2pPr>
            <a:lvl3pPr marL="1143000" indent="-228600">
              <a:defRPr sz="4400" b="1">
                <a:solidFill>
                  <a:schemeClr val="tx2"/>
                </a:solidFill>
                <a:latin typeface="Times New Roman" panose="02020603050405020304" pitchFamily="18" charset="0"/>
              </a:defRPr>
            </a:lvl3pPr>
            <a:lvl4pPr marL="1600200" indent="-228600">
              <a:defRPr sz="4400" b="1">
                <a:solidFill>
                  <a:schemeClr val="tx2"/>
                </a:solidFill>
                <a:latin typeface="Times New Roman" panose="02020603050405020304" pitchFamily="18" charset="0"/>
              </a:defRPr>
            </a:lvl4pPr>
            <a:lvl5pPr marL="2057400" indent="-228600">
              <a:defRPr sz="4400" b="1">
                <a:solidFill>
                  <a:schemeClr val="tx2"/>
                </a:solidFill>
                <a:latin typeface="Times New Roman" panose="02020603050405020304" pitchFamily="18" charset="0"/>
              </a:defRPr>
            </a:lvl5pPr>
            <a:lvl6pPr marL="2514600" indent="-228600" eaLnBrk="0" fontAlgn="base" hangingPunct="0">
              <a:spcBef>
                <a:spcPct val="0"/>
              </a:spcBef>
              <a:spcAft>
                <a:spcPct val="0"/>
              </a:spcAft>
              <a:defRPr sz="4400" b="1">
                <a:solidFill>
                  <a:schemeClr val="tx2"/>
                </a:solidFill>
                <a:latin typeface="Times New Roman" panose="02020603050405020304" pitchFamily="18" charset="0"/>
              </a:defRPr>
            </a:lvl6pPr>
            <a:lvl7pPr marL="2971800" indent="-228600" eaLnBrk="0" fontAlgn="base" hangingPunct="0">
              <a:spcBef>
                <a:spcPct val="0"/>
              </a:spcBef>
              <a:spcAft>
                <a:spcPct val="0"/>
              </a:spcAft>
              <a:defRPr sz="4400" b="1">
                <a:solidFill>
                  <a:schemeClr val="tx2"/>
                </a:solidFill>
                <a:latin typeface="Times New Roman" panose="02020603050405020304" pitchFamily="18" charset="0"/>
              </a:defRPr>
            </a:lvl7pPr>
            <a:lvl8pPr marL="3429000" indent="-228600" eaLnBrk="0" fontAlgn="base" hangingPunct="0">
              <a:spcBef>
                <a:spcPct val="0"/>
              </a:spcBef>
              <a:spcAft>
                <a:spcPct val="0"/>
              </a:spcAft>
              <a:defRPr sz="4400" b="1">
                <a:solidFill>
                  <a:schemeClr val="tx2"/>
                </a:solidFill>
                <a:latin typeface="Times New Roman" panose="02020603050405020304" pitchFamily="18" charset="0"/>
              </a:defRPr>
            </a:lvl8pPr>
            <a:lvl9pPr marL="3886200" indent="-228600" eaLnBrk="0" fontAlgn="base" hangingPunct="0">
              <a:spcBef>
                <a:spcPct val="0"/>
              </a:spcBef>
              <a:spcAft>
                <a:spcPct val="0"/>
              </a:spcAft>
              <a:defRPr sz="4400" b="1">
                <a:solidFill>
                  <a:schemeClr val="tx2"/>
                </a:solidFill>
                <a:latin typeface="Times New Roman" panose="02020603050405020304" pitchFamily="18" charset="0"/>
              </a:defRPr>
            </a:lvl9pPr>
          </a:lstStyle>
          <a:p>
            <a:pPr algn="ctr" eaLnBrk="1" hangingPunct="1">
              <a:defRPr/>
            </a:pPr>
            <a:fld id="{AB59920D-E325-4C11-B28A-6CB3C1415435}" type="slidenum">
              <a:rPr lang="en-US" altLang="en-US" sz="1400" b="0" smtClean="0"/>
              <a:pPr algn="ctr" eaLnBrk="1" hangingPunct="1">
                <a:defRPr/>
              </a:pPr>
              <a:t>‹#›</a:t>
            </a:fld>
            <a:endParaRPr lang="en-US" altLang="en-US" b="0" dirty="0"/>
          </a:p>
        </p:txBody>
      </p:sp>
      <p:sp>
        <p:nvSpPr>
          <p:cNvPr id="12" name="Rectangle 7"/>
          <p:cNvSpPr>
            <a:spLocks noChangeArrowheads="1"/>
          </p:cNvSpPr>
          <p:nvPr/>
        </p:nvSpPr>
        <p:spPr bwMode="auto">
          <a:xfrm>
            <a:off x="0" y="0"/>
            <a:ext cx="9144000" cy="6858000"/>
          </a:xfrm>
          <a:prstGeom prst="rect">
            <a:avLst/>
          </a:prstGeom>
          <a:noFill/>
          <a:ln w="38100" cmpd="dbl">
            <a:solidFill>
              <a:srgbClr val="FFFFFF"/>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4400" b="1">
                <a:solidFill>
                  <a:schemeClr val="tx2"/>
                </a:solidFill>
                <a:latin typeface="Times New Roman" pitchFamily="18" charset="0"/>
              </a:defRPr>
            </a:lvl1pPr>
            <a:lvl2pPr marL="742950" indent="-285750" eaLnBrk="0" hangingPunct="0">
              <a:defRPr sz="4400" b="1">
                <a:solidFill>
                  <a:schemeClr val="tx2"/>
                </a:solidFill>
                <a:latin typeface="Times New Roman" pitchFamily="18" charset="0"/>
              </a:defRPr>
            </a:lvl2pPr>
            <a:lvl3pPr marL="1143000" indent="-228600" eaLnBrk="0" hangingPunct="0">
              <a:defRPr sz="4400" b="1">
                <a:solidFill>
                  <a:schemeClr val="tx2"/>
                </a:solidFill>
                <a:latin typeface="Times New Roman" pitchFamily="18" charset="0"/>
              </a:defRPr>
            </a:lvl3pPr>
            <a:lvl4pPr marL="1600200" indent="-228600" eaLnBrk="0" hangingPunct="0">
              <a:defRPr sz="4400" b="1">
                <a:solidFill>
                  <a:schemeClr val="tx2"/>
                </a:solidFill>
                <a:latin typeface="Times New Roman" pitchFamily="18" charset="0"/>
              </a:defRPr>
            </a:lvl4pPr>
            <a:lvl5pPr marL="2057400" indent="-228600" eaLnBrk="0" hangingPunct="0">
              <a:defRPr sz="4400" b="1">
                <a:solidFill>
                  <a:schemeClr val="tx2"/>
                </a:solidFill>
                <a:latin typeface="Times New Roman" pitchFamily="18" charset="0"/>
              </a:defRPr>
            </a:lvl5pPr>
            <a:lvl6pPr marL="2514600" indent="-228600" algn="ctr" eaLnBrk="0" fontAlgn="base" hangingPunct="0">
              <a:spcBef>
                <a:spcPct val="0"/>
              </a:spcBef>
              <a:spcAft>
                <a:spcPct val="0"/>
              </a:spcAft>
              <a:defRPr sz="4400" b="1">
                <a:solidFill>
                  <a:schemeClr val="tx2"/>
                </a:solidFill>
                <a:latin typeface="Times New Roman" pitchFamily="18" charset="0"/>
              </a:defRPr>
            </a:lvl6pPr>
            <a:lvl7pPr marL="2971800" indent="-228600" algn="ctr" eaLnBrk="0" fontAlgn="base" hangingPunct="0">
              <a:spcBef>
                <a:spcPct val="0"/>
              </a:spcBef>
              <a:spcAft>
                <a:spcPct val="0"/>
              </a:spcAft>
              <a:defRPr sz="4400" b="1">
                <a:solidFill>
                  <a:schemeClr val="tx2"/>
                </a:solidFill>
                <a:latin typeface="Times New Roman" pitchFamily="18" charset="0"/>
              </a:defRPr>
            </a:lvl7pPr>
            <a:lvl8pPr marL="3429000" indent="-228600" algn="ctr" eaLnBrk="0" fontAlgn="base" hangingPunct="0">
              <a:spcBef>
                <a:spcPct val="0"/>
              </a:spcBef>
              <a:spcAft>
                <a:spcPct val="0"/>
              </a:spcAft>
              <a:defRPr sz="4400" b="1">
                <a:solidFill>
                  <a:schemeClr val="tx2"/>
                </a:solidFill>
                <a:latin typeface="Times New Roman" pitchFamily="18" charset="0"/>
              </a:defRPr>
            </a:lvl8pPr>
            <a:lvl9pPr marL="3886200" indent="-228600" algn="ctr" eaLnBrk="0" fontAlgn="base" hangingPunct="0">
              <a:spcBef>
                <a:spcPct val="0"/>
              </a:spcBef>
              <a:spcAft>
                <a:spcPct val="0"/>
              </a:spcAft>
              <a:defRPr sz="4400" b="1">
                <a:solidFill>
                  <a:schemeClr val="tx2"/>
                </a:solidFill>
                <a:latin typeface="Times New Roman" pitchFamily="18" charset="0"/>
              </a:defRPr>
            </a:lvl9pPr>
          </a:lstStyle>
          <a:p>
            <a:pPr algn="ctr" eaLnBrk="1" hangingPunct="1">
              <a:defRPr/>
            </a:pPr>
            <a:endParaRPr lang="en-US" altLang="en-US" dirty="0"/>
          </a:p>
        </p:txBody>
      </p:sp>
      <p:sp>
        <p:nvSpPr>
          <p:cNvPr id="2" name="Title 1"/>
          <p:cNvSpPr>
            <a:spLocks noGrp="1"/>
          </p:cNvSpPr>
          <p:nvPr>
            <p:ph type="title"/>
          </p:nvPr>
        </p:nvSpPr>
        <p:spPr/>
        <p:txBody>
          <a:bodyPr/>
          <a:lstStyle>
            <a:lvl1pPr>
              <a:defRPr>
                <a:solidFill>
                  <a:schemeClr val="tx1"/>
                </a:solidFill>
              </a:defRPr>
            </a:lvl1pPr>
          </a:lstStyle>
          <a:p>
            <a:r>
              <a:rPr lang="en-US"/>
              <a:t>Click to edit Master title style</a:t>
            </a:r>
            <a:endParaRPr lang="en-US" dirty="0"/>
          </a:p>
        </p:txBody>
      </p:sp>
      <p:sp>
        <p:nvSpPr>
          <p:cNvPr id="3" name="Content Placeholder 2"/>
          <p:cNvSpPr>
            <a:spLocks noGrp="1"/>
          </p:cNvSpPr>
          <p:nvPr>
            <p:ph idx="1"/>
          </p:nvPr>
        </p:nvSpPr>
        <p:spPr>
          <a:xfrm>
            <a:off x="929040" y="1607520"/>
            <a:ext cx="7286625" cy="4419600"/>
          </a:xfrm>
        </p:spPr>
        <p:txBody>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58508718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73775863"/>
      </p:ext>
    </p:extLst>
  </p:cSld>
  <p:clrMapOvr>
    <a:masterClrMapping/>
  </p:clrMapOvr>
  <p:hf hdr="0" ftr="0" dt="0"/>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showMasterPhAnim="0" type="title">
  <p:cSld name="Title Slide">
    <p:spTree>
      <p:nvGrpSpPr>
        <p:cNvPr id="1" name=""/>
        <p:cNvGrpSpPr/>
        <p:nvPr/>
      </p:nvGrpSpPr>
      <p:grpSpPr>
        <a:xfrm>
          <a:off x="0" y="0"/>
          <a:ext cx="0" cy="0"/>
          <a:chOff x="0" y="0"/>
          <a:chExt cx="0" cy="0"/>
        </a:xfrm>
      </p:grpSpPr>
      <p:pic>
        <p:nvPicPr>
          <p:cNvPr id="4"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5588"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6"/>
          <p:cNvSpPr>
            <a:spLocks noChangeArrowheads="1"/>
          </p:cNvSpPr>
          <p:nvPr/>
        </p:nvSpPr>
        <p:spPr bwMode="auto">
          <a:xfrm>
            <a:off x="685800" y="685800"/>
            <a:ext cx="7772400" cy="83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4400" b="1">
                <a:solidFill>
                  <a:schemeClr val="tx2"/>
                </a:solidFill>
                <a:latin typeface="Times New Roman" pitchFamily="18" charset="0"/>
              </a:defRPr>
            </a:lvl1pPr>
            <a:lvl2pPr marL="742950" indent="-285750" eaLnBrk="0" hangingPunct="0">
              <a:defRPr sz="4400" b="1">
                <a:solidFill>
                  <a:schemeClr val="tx2"/>
                </a:solidFill>
                <a:latin typeface="Times New Roman" pitchFamily="18" charset="0"/>
              </a:defRPr>
            </a:lvl2pPr>
            <a:lvl3pPr marL="1143000" indent="-228600" eaLnBrk="0" hangingPunct="0">
              <a:defRPr sz="4400" b="1">
                <a:solidFill>
                  <a:schemeClr val="tx2"/>
                </a:solidFill>
                <a:latin typeface="Times New Roman" pitchFamily="18" charset="0"/>
              </a:defRPr>
            </a:lvl3pPr>
            <a:lvl4pPr marL="1600200" indent="-228600" eaLnBrk="0" hangingPunct="0">
              <a:defRPr sz="4400" b="1">
                <a:solidFill>
                  <a:schemeClr val="tx2"/>
                </a:solidFill>
                <a:latin typeface="Times New Roman" pitchFamily="18" charset="0"/>
              </a:defRPr>
            </a:lvl4pPr>
            <a:lvl5pPr marL="2057400" indent="-228600" eaLnBrk="0" hangingPunct="0">
              <a:defRPr sz="4400" b="1">
                <a:solidFill>
                  <a:schemeClr val="tx2"/>
                </a:solidFill>
                <a:latin typeface="Times New Roman" pitchFamily="18" charset="0"/>
              </a:defRPr>
            </a:lvl5pPr>
            <a:lvl6pPr marL="2514600" indent="-228600" algn="ctr" eaLnBrk="0" fontAlgn="base" hangingPunct="0">
              <a:spcBef>
                <a:spcPct val="0"/>
              </a:spcBef>
              <a:spcAft>
                <a:spcPct val="0"/>
              </a:spcAft>
              <a:defRPr sz="4400" b="1">
                <a:solidFill>
                  <a:schemeClr val="tx2"/>
                </a:solidFill>
                <a:latin typeface="Times New Roman" pitchFamily="18" charset="0"/>
              </a:defRPr>
            </a:lvl6pPr>
            <a:lvl7pPr marL="2971800" indent="-228600" algn="ctr" eaLnBrk="0" fontAlgn="base" hangingPunct="0">
              <a:spcBef>
                <a:spcPct val="0"/>
              </a:spcBef>
              <a:spcAft>
                <a:spcPct val="0"/>
              </a:spcAft>
              <a:defRPr sz="4400" b="1">
                <a:solidFill>
                  <a:schemeClr val="tx2"/>
                </a:solidFill>
                <a:latin typeface="Times New Roman" pitchFamily="18" charset="0"/>
              </a:defRPr>
            </a:lvl7pPr>
            <a:lvl8pPr marL="3429000" indent="-228600" algn="ctr" eaLnBrk="0" fontAlgn="base" hangingPunct="0">
              <a:spcBef>
                <a:spcPct val="0"/>
              </a:spcBef>
              <a:spcAft>
                <a:spcPct val="0"/>
              </a:spcAft>
              <a:defRPr sz="4400" b="1">
                <a:solidFill>
                  <a:schemeClr val="tx2"/>
                </a:solidFill>
                <a:latin typeface="Times New Roman" pitchFamily="18" charset="0"/>
              </a:defRPr>
            </a:lvl8pPr>
            <a:lvl9pPr marL="3886200" indent="-228600" algn="ctr" eaLnBrk="0" fontAlgn="base" hangingPunct="0">
              <a:spcBef>
                <a:spcPct val="0"/>
              </a:spcBef>
              <a:spcAft>
                <a:spcPct val="0"/>
              </a:spcAft>
              <a:defRPr sz="4400" b="1">
                <a:solidFill>
                  <a:schemeClr val="tx2"/>
                </a:solidFill>
                <a:latin typeface="Times New Roman" pitchFamily="18" charset="0"/>
              </a:defRPr>
            </a:lvl9pPr>
          </a:lstStyle>
          <a:p>
            <a:pPr algn="ctr" eaLnBrk="1" hangingPunct="1">
              <a:defRPr/>
            </a:pPr>
            <a:endParaRPr lang="en-US" altLang="en-US" dirty="0"/>
          </a:p>
        </p:txBody>
      </p:sp>
      <p:sp>
        <p:nvSpPr>
          <p:cNvPr id="6" name="Slide Number Placeholder 3"/>
          <p:cNvSpPr txBox="1">
            <a:spLocks noGrp="1"/>
          </p:cNvSpPr>
          <p:nvPr/>
        </p:nvSpPr>
        <p:spPr bwMode="auto">
          <a:xfrm>
            <a:off x="8240713" y="6172200"/>
            <a:ext cx="592137" cy="457200"/>
          </a:xfrm>
          <a:prstGeom prst="rect">
            <a:avLst/>
          </a:prstGeom>
          <a:noFill/>
          <a:ln w="9525">
            <a:noFill/>
            <a:miter lim="800000"/>
            <a:headEnd/>
            <a:tailEnd/>
          </a:ln>
        </p:spPr>
        <p:txBody>
          <a:bodyPr/>
          <a:lstStyle>
            <a:lvl1pPr>
              <a:defRPr sz="4400" b="1">
                <a:solidFill>
                  <a:schemeClr val="tx2"/>
                </a:solidFill>
                <a:latin typeface="Times New Roman" panose="02020603050405020304" pitchFamily="18" charset="0"/>
              </a:defRPr>
            </a:lvl1pPr>
            <a:lvl2pPr marL="742950" indent="-285750">
              <a:defRPr sz="4400" b="1">
                <a:solidFill>
                  <a:schemeClr val="tx2"/>
                </a:solidFill>
                <a:latin typeface="Times New Roman" panose="02020603050405020304" pitchFamily="18" charset="0"/>
              </a:defRPr>
            </a:lvl2pPr>
            <a:lvl3pPr marL="1143000" indent="-228600">
              <a:defRPr sz="4400" b="1">
                <a:solidFill>
                  <a:schemeClr val="tx2"/>
                </a:solidFill>
                <a:latin typeface="Times New Roman" panose="02020603050405020304" pitchFamily="18" charset="0"/>
              </a:defRPr>
            </a:lvl3pPr>
            <a:lvl4pPr marL="1600200" indent="-228600">
              <a:defRPr sz="4400" b="1">
                <a:solidFill>
                  <a:schemeClr val="tx2"/>
                </a:solidFill>
                <a:latin typeface="Times New Roman" panose="02020603050405020304" pitchFamily="18" charset="0"/>
              </a:defRPr>
            </a:lvl4pPr>
            <a:lvl5pPr marL="2057400" indent="-228600">
              <a:defRPr sz="4400" b="1">
                <a:solidFill>
                  <a:schemeClr val="tx2"/>
                </a:solidFill>
                <a:latin typeface="Times New Roman" panose="02020603050405020304" pitchFamily="18" charset="0"/>
              </a:defRPr>
            </a:lvl5pPr>
            <a:lvl6pPr marL="2514600" indent="-228600" eaLnBrk="0" fontAlgn="base" hangingPunct="0">
              <a:spcBef>
                <a:spcPct val="0"/>
              </a:spcBef>
              <a:spcAft>
                <a:spcPct val="0"/>
              </a:spcAft>
              <a:defRPr sz="4400" b="1">
                <a:solidFill>
                  <a:schemeClr val="tx2"/>
                </a:solidFill>
                <a:latin typeface="Times New Roman" panose="02020603050405020304" pitchFamily="18" charset="0"/>
              </a:defRPr>
            </a:lvl6pPr>
            <a:lvl7pPr marL="2971800" indent="-228600" eaLnBrk="0" fontAlgn="base" hangingPunct="0">
              <a:spcBef>
                <a:spcPct val="0"/>
              </a:spcBef>
              <a:spcAft>
                <a:spcPct val="0"/>
              </a:spcAft>
              <a:defRPr sz="4400" b="1">
                <a:solidFill>
                  <a:schemeClr val="tx2"/>
                </a:solidFill>
                <a:latin typeface="Times New Roman" panose="02020603050405020304" pitchFamily="18" charset="0"/>
              </a:defRPr>
            </a:lvl7pPr>
            <a:lvl8pPr marL="3429000" indent="-228600" eaLnBrk="0" fontAlgn="base" hangingPunct="0">
              <a:spcBef>
                <a:spcPct val="0"/>
              </a:spcBef>
              <a:spcAft>
                <a:spcPct val="0"/>
              </a:spcAft>
              <a:defRPr sz="4400" b="1">
                <a:solidFill>
                  <a:schemeClr val="tx2"/>
                </a:solidFill>
                <a:latin typeface="Times New Roman" panose="02020603050405020304" pitchFamily="18" charset="0"/>
              </a:defRPr>
            </a:lvl8pPr>
            <a:lvl9pPr marL="3886200" indent="-228600" eaLnBrk="0" fontAlgn="base" hangingPunct="0">
              <a:spcBef>
                <a:spcPct val="0"/>
              </a:spcBef>
              <a:spcAft>
                <a:spcPct val="0"/>
              </a:spcAft>
              <a:defRPr sz="4400" b="1">
                <a:solidFill>
                  <a:schemeClr val="tx2"/>
                </a:solidFill>
                <a:latin typeface="Times New Roman" panose="02020603050405020304" pitchFamily="18" charset="0"/>
              </a:defRPr>
            </a:lvl9pPr>
          </a:lstStyle>
          <a:p>
            <a:pPr algn="ctr" eaLnBrk="1" hangingPunct="1">
              <a:defRPr/>
            </a:pPr>
            <a:fld id="{802B53D2-10AD-40B9-B61E-DE7CFCAFA097}" type="slidenum">
              <a:rPr lang="en-US" altLang="en-US" sz="1400" smtClean="0">
                <a:solidFill>
                  <a:schemeClr val="tx1"/>
                </a:solidFill>
              </a:rPr>
              <a:pPr algn="ctr" eaLnBrk="1" hangingPunct="1">
                <a:defRPr/>
              </a:pPr>
              <a:t>‹#›</a:t>
            </a:fld>
            <a:endParaRPr lang="en-US" altLang="en-US" sz="1400" dirty="0">
              <a:solidFill>
                <a:schemeClr val="tx1"/>
              </a:solidFill>
            </a:endParaRPr>
          </a:p>
        </p:txBody>
      </p:sp>
      <p:sp>
        <p:nvSpPr>
          <p:cNvPr id="7" name="Rectangle 8"/>
          <p:cNvSpPr>
            <a:spLocks noChangeArrowheads="1"/>
          </p:cNvSpPr>
          <p:nvPr/>
        </p:nvSpPr>
        <p:spPr bwMode="auto">
          <a:xfrm>
            <a:off x="0" y="0"/>
            <a:ext cx="9144000" cy="6858000"/>
          </a:xfrm>
          <a:prstGeom prst="rect">
            <a:avLst/>
          </a:prstGeom>
          <a:noFill/>
          <a:ln w="38100" cmpd="thickThin">
            <a:solidFill>
              <a:srgbClr val="80808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4400" b="1">
                <a:solidFill>
                  <a:schemeClr val="tx2"/>
                </a:solidFill>
                <a:latin typeface="Times New Roman" pitchFamily="18" charset="0"/>
              </a:defRPr>
            </a:lvl1pPr>
            <a:lvl2pPr marL="742950" indent="-285750" eaLnBrk="0" hangingPunct="0">
              <a:defRPr sz="4400" b="1">
                <a:solidFill>
                  <a:schemeClr val="tx2"/>
                </a:solidFill>
                <a:latin typeface="Times New Roman" pitchFamily="18" charset="0"/>
              </a:defRPr>
            </a:lvl2pPr>
            <a:lvl3pPr marL="1143000" indent="-228600" eaLnBrk="0" hangingPunct="0">
              <a:defRPr sz="4400" b="1">
                <a:solidFill>
                  <a:schemeClr val="tx2"/>
                </a:solidFill>
                <a:latin typeface="Times New Roman" pitchFamily="18" charset="0"/>
              </a:defRPr>
            </a:lvl3pPr>
            <a:lvl4pPr marL="1600200" indent="-228600" eaLnBrk="0" hangingPunct="0">
              <a:defRPr sz="4400" b="1">
                <a:solidFill>
                  <a:schemeClr val="tx2"/>
                </a:solidFill>
                <a:latin typeface="Times New Roman" pitchFamily="18" charset="0"/>
              </a:defRPr>
            </a:lvl4pPr>
            <a:lvl5pPr marL="2057400" indent="-228600" eaLnBrk="0" hangingPunct="0">
              <a:defRPr sz="4400" b="1">
                <a:solidFill>
                  <a:schemeClr val="tx2"/>
                </a:solidFill>
                <a:latin typeface="Times New Roman" pitchFamily="18" charset="0"/>
              </a:defRPr>
            </a:lvl5pPr>
            <a:lvl6pPr marL="2514600" indent="-228600" algn="ctr" eaLnBrk="0" fontAlgn="base" hangingPunct="0">
              <a:spcBef>
                <a:spcPct val="0"/>
              </a:spcBef>
              <a:spcAft>
                <a:spcPct val="0"/>
              </a:spcAft>
              <a:defRPr sz="4400" b="1">
                <a:solidFill>
                  <a:schemeClr val="tx2"/>
                </a:solidFill>
                <a:latin typeface="Times New Roman" pitchFamily="18" charset="0"/>
              </a:defRPr>
            </a:lvl6pPr>
            <a:lvl7pPr marL="2971800" indent="-228600" algn="ctr" eaLnBrk="0" fontAlgn="base" hangingPunct="0">
              <a:spcBef>
                <a:spcPct val="0"/>
              </a:spcBef>
              <a:spcAft>
                <a:spcPct val="0"/>
              </a:spcAft>
              <a:defRPr sz="4400" b="1">
                <a:solidFill>
                  <a:schemeClr val="tx2"/>
                </a:solidFill>
                <a:latin typeface="Times New Roman" pitchFamily="18" charset="0"/>
              </a:defRPr>
            </a:lvl7pPr>
            <a:lvl8pPr marL="3429000" indent="-228600" algn="ctr" eaLnBrk="0" fontAlgn="base" hangingPunct="0">
              <a:spcBef>
                <a:spcPct val="0"/>
              </a:spcBef>
              <a:spcAft>
                <a:spcPct val="0"/>
              </a:spcAft>
              <a:defRPr sz="4400" b="1">
                <a:solidFill>
                  <a:schemeClr val="tx2"/>
                </a:solidFill>
                <a:latin typeface="Times New Roman" pitchFamily="18" charset="0"/>
              </a:defRPr>
            </a:lvl8pPr>
            <a:lvl9pPr marL="3886200" indent="-228600" algn="ctr" eaLnBrk="0" fontAlgn="base" hangingPunct="0">
              <a:spcBef>
                <a:spcPct val="0"/>
              </a:spcBef>
              <a:spcAft>
                <a:spcPct val="0"/>
              </a:spcAft>
              <a:defRPr sz="4400" b="1">
                <a:solidFill>
                  <a:schemeClr val="tx2"/>
                </a:solidFill>
                <a:latin typeface="Times New Roman" pitchFamily="18" charset="0"/>
              </a:defRPr>
            </a:lvl9pPr>
          </a:lstStyle>
          <a:p>
            <a:pPr algn="ctr" eaLnBrk="1" hangingPunct="1">
              <a:defRPr/>
            </a:pPr>
            <a:endParaRPr lang="en-US" altLang="en-US" dirty="0"/>
          </a:p>
        </p:txBody>
      </p:sp>
      <p:sp>
        <p:nvSpPr>
          <p:cNvPr id="8" name="Rectangle 7"/>
          <p:cNvSpPr>
            <a:spLocks noChangeArrowheads="1"/>
          </p:cNvSpPr>
          <p:nvPr/>
        </p:nvSpPr>
        <p:spPr bwMode="auto">
          <a:xfrm>
            <a:off x="0" y="0"/>
            <a:ext cx="9144000" cy="6858000"/>
          </a:xfrm>
          <a:prstGeom prst="rect">
            <a:avLst/>
          </a:prstGeom>
          <a:noFill/>
          <a:ln w="38100" cmpd="dbl">
            <a:solidFill>
              <a:srgbClr val="FFFFFF"/>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4400" b="1">
                <a:solidFill>
                  <a:schemeClr val="tx2"/>
                </a:solidFill>
                <a:latin typeface="Times New Roman" pitchFamily="18" charset="0"/>
              </a:defRPr>
            </a:lvl1pPr>
            <a:lvl2pPr marL="742950" indent="-285750" eaLnBrk="0" hangingPunct="0">
              <a:defRPr sz="4400" b="1">
                <a:solidFill>
                  <a:schemeClr val="tx2"/>
                </a:solidFill>
                <a:latin typeface="Times New Roman" pitchFamily="18" charset="0"/>
              </a:defRPr>
            </a:lvl2pPr>
            <a:lvl3pPr marL="1143000" indent="-228600" eaLnBrk="0" hangingPunct="0">
              <a:defRPr sz="4400" b="1">
                <a:solidFill>
                  <a:schemeClr val="tx2"/>
                </a:solidFill>
                <a:latin typeface="Times New Roman" pitchFamily="18" charset="0"/>
              </a:defRPr>
            </a:lvl3pPr>
            <a:lvl4pPr marL="1600200" indent="-228600" eaLnBrk="0" hangingPunct="0">
              <a:defRPr sz="4400" b="1">
                <a:solidFill>
                  <a:schemeClr val="tx2"/>
                </a:solidFill>
                <a:latin typeface="Times New Roman" pitchFamily="18" charset="0"/>
              </a:defRPr>
            </a:lvl4pPr>
            <a:lvl5pPr marL="2057400" indent="-228600" eaLnBrk="0" hangingPunct="0">
              <a:defRPr sz="4400" b="1">
                <a:solidFill>
                  <a:schemeClr val="tx2"/>
                </a:solidFill>
                <a:latin typeface="Times New Roman" pitchFamily="18" charset="0"/>
              </a:defRPr>
            </a:lvl5pPr>
            <a:lvl6pPr marL="2514600" indent="-228600" algn="ctr" eaLnBrk="0" fontAlgn="base" hangingPunct="0">
              <a:spcBef>
                <a:spcPct val="0"/>
              </a:spcBef>
              <a:spcAft>
                <a:spcPct val="0"/>
              </a:spcAft>
              <a:defRPr sz="4400" b="1">
                <a:solidFill>
                  <a:schemeClr val="tx2"/>
                </a:solidFill>
                <a:latin typeface="Times New Roman" pitchFamily="18" charset="0"/>
              </a:defRPr>
            </a:lvl6pPr>
            <a:lvl7pPr marL="2971800" indent="-228600" algn="ctr" eaLnBrk="0" fontAlgn="base" hangingPunct="0">
              <a:spcBef>
                <a:spcPct val="0"/>
              </a:spcBef>
              <a:spcAft>
                <a:spcPct val="0"/>
              </a:spcAft>
              <a:defRPr sz="4400" b="1">
                <a:solidFill>
                  <a:schemeClr val="tx2"/>
                </a:solidFill>
                <a:latin typeface="Times New Roman" pitchFamily="18" charset="0"/>
              </a:defRPr>
            </a:lvl7pPr>
            <a:lvl8pPr marL="3429000" indent="-228600" algn="ctr" eaLnBrk="0" fontAlgn="base" hangingPunct="0">
              <a:spcBef>
                <a:spcPct val="0"/>
              </a:spcBef>
              <a:spcAft>
                <a:spcPct val="0"/>
              </a:spcAft>
              <a:defRPr sz="4400" b="1">
                <a:solidFill>
                  <a:schemeClr val="tx2"/>
                </a:solidFill>
                <a:latin typeface="Times New Roman" pitchFamily="18" charset="0"/>
              </a:defRPr>
            </a:lvl8pPr>
            <a:lvl9pPr marL="3886200" indent="-228600" algn="ctr" eaLnBrk="0" fontAlgn="base" hangingPunct="0">
              <a:spcBef>
                <a:spcPct val="0"/>
              </a:spcBef>
              <a:spcAft>
                <a:spcPct val="0"/>
              </a:spcAft>
              <a:defRPr sz="4400" b="1">
                <a:solidFill>
                  <a:schemeClr val="tx2"/>
                </a:solidFill>
                <a:latin typeface="Times New Roman" pitchFamily="18" charset="0"/>
              </a:defRPr>
            </a:lvl9pPr>
          </a:lstStyle>
          <a:p>
            <a:pPr algn="ctr" eaLnBrk="1" hangingPunct="1">
              <a:defRPr/>
            </a:pPr>
            <a:endParaRPr lang="en-US" altLang="en-US" dirty="0"/>
          </a:p>
        </p:txBody>
      </p:sp>
      <p:sp>
        <p:nvSpPr>
          <p:cNvPr id="111618" name="Rectangle 2"/>
          <p:cNvSpPr>
            <a:spLocks noGrp="1" noChangeArrowheads="1"/>
          </p:cNvSpPr>
          <p:nvPr>
            <p:ph type="ctrTitle"/>
          </p:nvPr>
        </p:nvSpPr>
        <p:spPr>
          <a:xfrm>
            <a:off x="685800" y="2286000"/>
            <a:ext cx="7772400" cy="1143000"/>
          </a:xfrm>
        </p:spPr>
        <p:txBody>
          <a:bodyPr/>
          <a:lstStyle>
            <a:lvl1pPr>
              <a:defRPr/>
            </a:lvl1pPr>
          </a:lstStyle>
          <a:p>
            <a:r>
              <a:rPr lang="en-US"/>
              <a:t>Click to edit Master title style</a:t>
            </a:r>
          </a:p>
        </p:txBody>
      </p:sp>
      <p:sp>
        <p:nvSpPr>
          <p:cNvPr id="111619" name="Rectangle 3"/>
          <p:cNvSpPr>
            <a:spLocks noGrp="1" noChangeArrowheads="1"/>
          </p:cNvSpPr>
          <p:nvPr>
            <p:ph type="subTitle" idx="1"/>
          </p:nvPr>
        </p:nvSpPr>
        <p:spPr>
          <a:xfrm>
            <a:off x="1371600" y="3886200"/>
            <a:ext cx="6400800" cy="1752600"/>
          </a:xfrm>
        </p:spPr>
        <p:txBody>
          <a:bodyPr/>
          <a:lstStyle>
            <a:lvl1pPr marL="0" indent="0" algn="ctr">
              <a:buFont typeface="Wingdings" pitchFamily="2" charset="2"/>
              <a:buNone/>
              <a:defRPr sz="2800"/>
            </a:lvl1pPr>
          </a:lstStyle>
          <a:p>
            <a:r>
              <a:rPr lang="en-US"/>
              <a:t>Click to edit Master subtitle style</a:t>
            </a:r>
          </a:p>
        </p:txBody>
      </p:sp>
      <p:sp>
        <p:nvSpPr>
          <p:cNvPr id="9" name="Rectangle 4"/>
          <p:cNvSpPr>
            <a:spLocks noGrp="1" noChangeArrowheads="1"/>
          </p:cNvSpPr>
          <p:nvPr>
            <p:ph type="dt" sz="half" idx="10"/>
          </p:nvPr>
        </p:nvSpPr>
        <p:spPr bwMode="auto">
          <a:xfrm>
            <a:off x="685800" y="6248400"/>
            <a:ext cx="1905000" cy="457200"/>
          </a:xfrm>
          <a:prstGeom prst="rect">
            <a:avLst/>
          </a:prstGeom>
          <a:ln>
            <a:miter lim="800000"/>
            <a:headEnd/>
            <a:tailEnd/>
          </a:ln>
        </p:spPr>
        <p:txBody>
          <a:bodyPr vert="horz" wrap="square" lIns="91440" tIns="45720" rIns="91440" bIns="45720" numCol="1" anchor="t" anchorCtr="0" compatLnSpc="1">
            <a:prstTxWarp prst="textNoShape">
              <a:avLst/>
            </a:prstTxWarp>
          </a:bodyPr>
          <a:lstStyle>
            <a:lvl1pPr algn="ctr" eaLnBrk="1" hangingPunct="1">
              <a:defRPr sz="1400">
                <a:latin typeface="Arial" charset="0"/>
              </a:defRPr>
            </a:lvl1pPr>
          </a:lstStyle>
          <a:p>
            <a:pPr>
              <a:defRPr/>
            </a:pPr>
            <a:endParaRPr lang="en-US" dirty="0"/>
          </a:p>
        </p:txBody>
      </p:sp>
      <p:sp>
        <p:nvSpPr>
          <p:cNvPr id="10" name="Rectangle 5"/>
          <p:cNvSpPr>
            <a:spLocks noGrp="1" noChangeArrowheads="1"/>
          </p:cNvSpPr>
          <p:nvPr>
            <p:ph type="ftr" sz="quarter" idx="11"/>
          </p:nvPr>
        </p:nvSpPr>
        <p:spPr bwMode="auto">
          <a:xfrm>
            <a:off x="3124200" y="6248400"/>
            <a:ext cx="2895600" cy="457200"/>
          </a:xfrm>
          <a:prstGeom prst="rect">
            <a:avLst/>
          </a:prstGeom>
          <a:ln>
            <a:miter lim="800000"/>
            <a:headEnd/>
            <a:tailEnd/>
          </a:ln>
        </p:spPr>
        <p:txBody>
          <a:bodyPr vert="horz" wrap="square" lIns="91440" tIns="45720" rIns="91440" bIns="45720" numCol="1" anchor="t" anchorCtr="0" compatLnSpc="1">
            <a:prstTxWarp prst="textNoShape">
              <a:avLst/>
            </a:prstTxWarp>
          </a:bodyPr>
          <a:lstStyle>
            <a:lvl1pPr algn="ctr" eaLnBrk="1" hangingPunct="1">
              <a:defRPr sz="1400">
                <a:latin typeface="Arial" charset="0"/>
              </a:defRPr>
            </a:lvl1pPr>
          </a:lstStyle>
          <a:p>
            <a:pPr>
              <a:defRPr/>
            </a:pPr>
            <a:endParaRPr lang="en-US" dirty="0"/>
          </a:p>
        </p:txBody>
      </p:sp>
    </p:spTree>
    <p:extLst>
      <p:ext uri="{BB962C8B-B14F-4D97-AF65-F5344CB8AC3E}">
        <p14:creationId xmlns:p14="http://schemas.microsoft.com/office/powerpoint/2010/main" val="324072655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276182414"/>
      </p:ext>
    </p:extLst>
  </p:cSld>
  <p:clrMapOvr>
    <a:masterClrMapping/>
  </p:clrMapOvr>
  <p:hf hdr="0" ftr="0" dt="0"/>
</p:sldLayout>
</file>

<file path=ppt/slideLayouts/slideLayout5.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85800" y="152400"/>
            <a:ext cx="7772400" cy="1143000"/>
          </a:xfrm>
        </p:spPr>
        <p:txBody>
          <a:bodyPr/>
          <a:lstStyle/>
          <a:p>
            <a:r>
              <a:rPr lang="en-US"/>
              <a:t>Click to edit Master title style</a:t>
            </a:r>
          </a:p>
        </p:txBody>
      </p:sp>
      <p:sp>
        <p:nvSpPr>
          <p:cNvPr id="3" name="Text Placeholder 2"/>
          <p:cNvSpPr>
            <a:spLocks noGrp="1"/>
          </p:cNvSpPr>
          <p:nvPr>
            <p:ph type="body" sz="half" idx="1"/>
          </p:nvPr>
        </p:nvSpPr>
        <p:spPr>
          <a:xfrm>
            <a:off x="914400" y="1600200"/>
            <a:ext cx="3581400" cy="4495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3581400" cy="4495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4101023376"/>
      </p:ext>
    </p:extLst>
  </p:cSld>
  <p:clrMapOvr>
    <a:masterClrMapping/>
  </p:clrMapOvr>
  <p:hf hdr="0" ftr="0" dt="0"/>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08013" y="685800"/>
            <a:ext cx="7772400"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191491" name="Rectangle 3"/>
          <p:cNvSpPr>
            <a:spLocks noGrp="1" noChangeArrowheads="1"/>
          </p:cNvSpPr>
          <p:nvPr>
            <p:ph type="body" idx="1"/>
          </p:nvPr>
        </p:nvSpPr>
        <p:spPr bwMode="auto">
          <a:xfrm>
            <a:off x="928688" y="1608138"/>
            <a:ext cx="7286625" cy="441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pic>
        <p:nvPicPr>
          <p:cNvPr id="1028" name="Picture 5"/>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0" y="0"/>
            <a:ext cx="9145588"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9" name="Rectangle 6"/>
          <p:cNvSpPr>
            <a:spLocks noChangeArrowheads="1"/>
          </p:cNvSpPr>
          <p:nvPr/>
        </p:nvSpPr>
        <p:spPr bwMode="auto">
          <a:xfrm>
            <a:off x="685800" y="685800"/>
            <a:ext cx="7772400" cy="83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4400" b="1">
                <a:solidFill>
                  <a:schemeClr val="tx2"/>
                </a:solidFill>
                <a:latin typeface="Times New Roman" pitchFamily="18" charset="0"/>
              </a:defRPr>
            </a:lvl1pPr>
            <a:lvl2pPr marL="742950" indent="-285750" eaLnBrk="0" hangingPunct="0">
              <a:defRPr sz="4400" b="1">
                <a:solidFill>
                  <a:schemeClr val="tx2"/>
                </a:solidFill>
                <a:latin typeface="Times New Roman" pitchFamily="18" charset="0"/>
              </a:defRPr>
            </a:lvl2pPr>
            <a:lvl3pPr marL="1143000" indent="-228600" eaLnBrk="0" hangingPunct="0">
              <a:defRPr sz="4400" b="1">
                <a:solidFill>
                  <a:schemeClr val="tx2"/>
                </a:solidFill>
                <a:latin typeface="Times New Roman" pitchFamily="18" charset="0"/>
              </a:defRPr>
            </a:lvl3pPr>
            <a:lvl4pPr marL="1600200" indent="-228600" eaLnBrk="0" hangingPunct="0">
              <a:defRPr sz="4400" b="1">
                <a:solidFill>
                  <a:schemeClr val="tx2"/>
                </a:solidFill>
                <a:latin typeface="Times New Roman" pitchFamily="18" charset="0"/>
              </a:defRPr>
            </a:lvl4pPr>
            <a:lvl5pPr marL="2057400" indent="-228600" eaLnBrk="0" hangingPunct="0">
              <a:defRPr sz="4400" b="1">
                <a:solidFill>
                  <a:schemeClr val="tx2"/>
                </a:solidFill>
                <a:latin typeface="Times New Roman" pitchFamily="18" charset="0"/>
              </a:defRPr>
            </a:lvl5pPr>
            <a:lvl6pPr marL="2514600" indent="-228600" algn="ctr" eaLnBrk="0" fontAlgn="base" hangingPunct="0">
              <a:spcBef>
                <a:spcPct val="0"/>
              </a:spcBef>
              <a:spcAft>
                <a:spcPct val="0"/>
              </a:spcAft>
              <a:defRPr sz="4400" b="1">
                <a:solidFill>
                  <a:schemeClr val="tx2"/>
                </a:solidFill>
                <a:latin typeface="Times New Roman" pitchFamily="18" charset="0"/>
              </a:defRPr>
            </a:lvl6pPr>
            <a:lvl7pPr marL="2971800" indent="-228600" algn="ctr" eaLnBrk="0" fontAlgn="base" hangingPunct="0">
              <a:spcBef>
                <a:spcPct val="0"/>
              </a:spcBef>
              <a:spcAft>
                <a:spcPct val="0"/>
              </a:spcAft>
              <a:defRPr sz="4400" b="1">
                <a:solidFill>
                  <a:schemeClr val="tx2"/>
                </a:solidFill>
                <a:latin typeface="Times New Roman" pitchFamily="18" charset="0"/>
              </a:defRPr>
            </a:lvl7pPr>
            <a:lvl8pPr marL="3429000" indent="-228600" algn="ctr" eaLnBrk="0" fontAlgn="base" hangingPunct="0">
              <a:spcBef>
                <a:spcPct val="0"/>
              </a:spcBef>
              <a:spcAft>
                <a:spcPct val="0"/>
              </a:spcAft>
              <a:defRPr sz="4400" b="1">
                <a:solidFill>
                  <a:schemeClr val="tx2"/>
                </a:solidFill>
                <a:latin typeface="Times New Roman" pitchFamily="18" charset="0"/>
              </a:defRPr>
            </a:lvl8pPr>
            <a:lvl9pPr marL="3886200" indent="-228600" algn="ctr" eaLnBrk="0" fontAlgn="base" hangingPunct="0">
              <a:spcBef>
                <a:spcPct val="0"/>
              </a:spcBef>
              <a:spcAft>
                <a:spcPct val="0"/>
              </a:spcAft>
              <a:defRPr sz="4400" b="1">
                <a:solidFill>
                  <a:schemeClr val="tx2"/>
                </a:solidFill>
                <a:latin typeface="Times New Roman" pitchFamily="18" charset="0"/>
              </a:defRPr>
            </a:lvl9pPr>
          </a:lstStyle>
          <a:p>
            <a:pPr algn="ctr" eaLnBrk="1" hangingPunct="1">
              <a:defRPr/>
            </a:pPr>
            <a:endParaRPr lang="en-US" altLang="en-US" dirty="0"/>
          </a:p>
        </p:txBody>
      </p:sp>
      <p:sp>
        <p:nvSpPr>
          <p:cNvPr id="1030" name="Slide Number Placeholder 3"/>
          <p:cNvSpPr txBox="1">
            <a:spLocks noGrp="1"/>
          </p:cNvSpPr>
          <p:nvPr/>
        </p:nvSpPr>
        <p:spPr bwMode="auto">
          <a:xfrm>
            <a:off x="8240713" y="6172200"/>
            <a:ext cx="592137" cy="457200"/>
          </a:xfrm>
          <a:prstGeom prst="rect">
            <a:avLst/>
          </a:prstGeom>
          <a:noFill/>
          <a:ln w="9525">
            <a:noFill/>
            <a:miter lim="800000"/>
            <a:headEnd/>
            <a:tailEnd/>
          </a:ln>
        </p:spPr>
        <p:txBody>
          <a:bodyPr/>
          <a:lstStyle>
            <a:lvl1pPr>
              <a:defRPr sz="4400" b="1">
                <a:solidFill>
                  <a:schemeClr val="tx2"/>
                </a:solidFill>
                <a:latin typeface="Times New Roman" panose="02020603050405020304" pitchFamily="18" charset="0"/>
              </a:defRPr>
            </a:lvl1pPr>
            <a:lvl2pPr marL="742950" indent="-285750">
              <a:defRPr sz="4400" b="1">
                <a:solidFill>
                  <a:schemeClr val="tx2"/>
                </a:solidFill>
                <a:latin typeface="Times New Roman" panose="02020603050405020304" pitchFamily="18" charset="0"/>
              </a:defRPr>
            </a:lvl2pPr>
            <a:lvl3pPr marL="1143000" indent="-228600">
              <a:defRPr sz="4400" b="1">
                <a:solidFill>
                  <a:schemeClr val="tx2"/>
                </a:solidFill>
                <a:latin typeface="Times New Roman" panose="02020603050405020304" pitchFamily="18" charset="0"/>
              </a:defRPr>
            </a:lvl3pPr>
            <a:lvl4pPr marL="1600200" indent="-228600">
              <a:defRPr sz="4400" b="1">
                <a:solidFill>
                  <a:schemeClr val="tx2"/>
                </a:solidFill>
                <a:latin typeface="Times New Roman" panose="02020603050405020304" pitchFamily="18" charset="0"/>
              </a:defRPr>
            </a:lvl4pPr>
            <a:lvl5pPr marL="2057400" indent="-228600">
              <a:defRPr sz="4400" b="1">
                <a:solidFill>
                  <a:schemeClr val="tx2"/>
                </a:solidFill>
                <a:latin typeface="Times New Roman" panose="02020603050405020304" pitchFamily="18" charset="0"/>
              </a:defRPr>
            </a:lvl5pPr>
            <a:lvl6pPr marL="2514600" indent="-228600" eaLnBrk="0" fontAlgn="base" hangingPunct="0">
              <a:spcBef>
                <a:spcPct val="0"/>
              </a:spcBef>
              <a:spcAft>
                <a:spcPct val="0"/>
              </a:spcAft>
              <a:defRPr sz="4400" b="1">
                <a:solidFill>
                  <a:schemeClr val="tx2"/>
                </a:solidFill>
                <a:latin typeface="Times New Roman" panose="02020603050405020304" pitchFamily="18" charset="0"/>
              </a:defRPr>
            </a:lvl6pPr>
            <a:lvl7pPr marL="2971800" indent="-228600" eaLnBrk="0" fontAlgn="base" hangingPunct="0">
              <a:spcBef>
                <a:spcPct val="0"/>
              </a:spcBef>
              <a:spcAft>
                <a:spcPct val="0"/>
              </a:spcAft>
              <a:defRPr sz="4400" b="1">
                <a:solidFill>
                  <a:schemeClr val="tx2"/>
                </a:solidFill>
                <a:latin typeface="Times New Roman" panose="02020603050405020304" pitchFamily="18" charset="0"/>
              </a:defRPr>
            </a:lvl7pPr>
            <a:lvl8pPr marL="3429000" indent="-228600" eaLnBrk="0" fontAlgn="base" hangingPunct="0">
              <a:spcBef>
                <a:spcPct val="0"/>
              </a:spcBef>
              <a:spcAft>
                <a:spcPct val="0"/>
              </a:spcAft>
              <a:defRPr sz="4400" b="1">
                <a:solidFill>
                  <a:schemeClr val="tx2"/>
                </a:solidFill>
                <a:latin typeface="Times New Roman" panose="02020603050405020304" pitchFamily="18" charset="0"/>
              </a:defRPr>
            </a:lvl8pPr>
            <a:lvl9pPr marL="3886200" indent="-228600" eaLnBrk="0" fontAlgn="base" hangingPunct="0">
              <a:spcBef>
                <a:spcPct val="0"/>
              </a:spcBef>
              <a:spcAft>
                <a:spcPct val="0"/>
              </a:spcAft>
              <a:defRPr sz="4400" b="1">
                <a:solidFill>
                  <a:schemeClr val="tx2"/>
                </a:solidFill>
                <a:latin typeface="Times New Roman" panose="02020603050405020304" pitchFamily="18" charset="0"/>
              </a:defRPr>
            </a:lvl9pPr>
          </a:lstStyle>
          <a:p>
            <a:pPr algn="ctr" eaLnBrk="1" hangingPunct="1">
              <a:defRPr/>
            </a:pPr>
            <a:fld id="{6EC22912-A02D-45F4-A51C-D9B8AA3EC51B}" type="slidenum">
              <a:rPr lang="en-US" altLang="en-US" sz="1400" smtClean="0">
                <a:solidFill>
                  <a:schemeClr val="tx1"/>
                </a:solidFill>
              </a:rPr>
              <a:pPr algn="ctr" eaLnBrk="1" hangingPunct="1">
                <a:defRPr/>
              </a:pPr>
              <a:t>‹#›</a:t>
            </a:fld>
            <a:endParaRPr lang="en-US" altLang="en-US" sz="1400" dirty="0">
              <a:solidFill>
                <a:schemeClr val="tx1"/>
              </a:solidFill>
            </a:endParaRPr>
          </a:p>
        </p:txBody>
      </p:sp>
      <p:sp>
        <p:nvSpPr>
          <p:cNvPr id="1031" name="Rectangle 8"/>
          <p:cNvSpPr>
            <a:spLocks noChangeArrowheads="1"/>
          </p:cNvSpPr>
          <p:nvPr/>
        </p:nvSpPr>
        <p:spPr bwMode="auto">
          <a:xfrm>
            <a:off x="0" y="0"/>
            <a:ext cx="9144000" cy="6858000"/>
          </a:xfrm>
          <a:prstGeom prst="rect">
            <a:avLst/>
          </a:prstGeom>
          <a:noFill/>
          <a:ln w="38100" cmpd="thickThin">
            <a:solidFill>
              <a:srgbClr val="80808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4400" b="1">
                <a:solidFill>
                  <a:schemeClr val="tx2"/>
                </a:solidFill>
                <a:latin typeface="Times New Roman" pitchFamily="18" charset="0"/>
              </a:defRPr>
            </a:lvl1pPr>
            <a:lvl2pPr marL="742950" indent="-285750" eaLnBrk="0" hangingPunct="0">
              <a:defRPr sz="4400" b="1">
                <a:solidFill>
                  <a:schemeClr val="tx2"/>
                </a:solidFill>
                <a:latin typeface="Times New Roman" pitchFamily="18" charset="0"/>
              </a:defRPr>
            </a:lvl2pPr>
            <a:lvl3pPr marL="1143000" indent="-228600" eaLnBrk="0" hangingPunct="0">
              <a:defRPr sz="4400" b="1">
                <a:solidFill>
                  <a:schemeClr val="tx2"/>
                </a:solidFill>
                <a:latin typeface="Times New Roman" pitchFamily="18" charset="0"/>
              </a:defRPr>
            </a:lvl3pPr>
            <a:lvl4pPr marL="1600200" indent="-228600" eaLnBrk="0" hangingPunct="0">
              <a:defRPr sz="4400" b="1">
                <a:solidFill>
                  <a:schemeClr val="tx2"/>
                </a:solidFill>
                <a:latin typeface="Times New Roman" pitchFamily="18" charset="0"/>
              </a:defRPr>
            </a:lvl4pPr>
            <a:lvl5pPr marL="2057400" indent="-228600" eaLnBrk="0" hangingPunct="0">
              <a:defRPr sz="4400" b="1">
                <a:solidFill>
                  <a:schemeClr val="tx2"/>
                </a:solidFill>
                <a:latin typeface="Times New Roman" pitchFamily="18" charset="0"/>
              </a:defRPr>
            </a:lvl5pPr>
            <a:lvl6pPr marL="2514600" indent="-228600" algn="ctr" eaLnBrk="0" fontAlgn="base" hangingPunct="0">
              <a:spcBef>
                <a:spcPct val="0"/>
              </a:spcBef>
              <a:spcAft>
                <a:spcPct val="0"/>
              </a:spcAft>
              <a:defRPr sz="4400" b="1">
                <a:solidFill>
                  <a:schemeClr val="tx2"/>
                </a:solidFill>
                <a:latin typeface="Times New Roman" pitchFamily="18" charset="0"/>
              </a:defRPr>
            </a:lvl6pPr>
            <a:lvl7pPr marL="2971800" indent="-228600" algn="ctr" eaLnBrk="0" fontAlgn="base" hangingPunct="0">
              <a:spcBef>
                <a:spcPct val="0"/>
              </a:spcBef>
              <a:spcAft>
                <a:spcPct val="0"/>
              </a:spcAft>
              <a:defRPr sz="4400" b="1">
                <a:solidFill>
                  <a:schemeClr val="tx2"/>
                </a:solidFill>
                <a:latin typeface="Times New Roman" pitchFamily="18" charset="0"/>
              </a:defRPr>
            </a:lvl7pPr>
            <a:lvl8pPr marL="3429000" indent="-228600" algn="ctr" eaLnBrk="0" fontAlgn="base" hangingPunct="0">
              <a:spcBef>
                <a:spcPct val="0"/>
              </a:spcBef>
              <a:spcAft>
                <a:spcPct val="0"/>
              </a:spcAft>
              <a:defRPr sz="4400" b="1">
                <a:solidFill>
                  <a:schemeClr val="tx2"/>
                </a:solidFill>
                <a:latin typeface="Times New Roman" pitchFamily="18" charset="0"/>
              </a:defRPr>
            </a:lvl8pPr>
            <a:lvl9pPr marL="3886200" indent="-228600" algn="ctr" eaLnBrk="0" fontAlgn="base" hangingPunct="0">
              <a:spcBef>
                <a:spcPct val="0"/>
              </a:spcBef>
              <a:spcAft>
                <a:spcPct val="0"/>
              </a:spcAft>
              <a:defRPr sz="4400" b="1">
                <a:solidFill>
                  <a:schemeClr val="tx2"/>
                </a:solidFill>
                <a:latin typeface="Times New Roman" pitchFamily="18" charset="0"/>
              </a:defRPr>
            </a:lvl9pPr>
          </a:lstStyle>
          <a:p>
            <a:pPr algn="ctr" eaLnBrk="1" hangingPunct="1">
              <a:defRPr/>
            </a:pPr>
            <a:endParaRPr lang="en-US" altLang="en-US" dirty="0"/>
          </a:p>
        </p:txBody>
      </p:sp>
      <p:sp>
        <p:nvSpPr>
          <p:cNvPr id="1033" name="Rectangle 7"/>
          <p:cNvSpPr>
            <a:spLocks noChangeArrowheads="1"/>
          </p:cNvSpPr>
          <p:nvPr/>
        </p:nvSpPr>
        <p:spPr bwMode="auto">
          <a:xfrm>
            <a:off x="0" y="0"/>
            <a:ext cx="9144000" cy="6858000"/>
          </a:xfrm>
          <a:prstGeom prst="rect">
            <a:avLst/>
          </a:prstGeom>
          <a:noFill/>
          <a:ln w="38100" cmpd="dbl">
            <a:solidFill>
              <a:srgbClr val="FFFFFF"/>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4400" b="1">
                <a:solidFill>
                  <a:schemeClr val="tx2"/>
                </a:solidFill>
                <a:latin typeface="Times New Roman" pitchFamily="18" charset="0"/>
              </a:defRPr>
            </a:lvl1pPr>
            <a:lvl2pPr marL="742950" indent="-285750" eaLnBrk="0" hangingPunct="0">
              <a:defRPr sz="4400" b="1">
                <a:solidFill>
                  <a:schemeClr val="tx2"/>
                </a:solidFill>
                <a:latin typeface="Times New Roman" pitchFamily="18" charset="0"/>
              </a:defRPr>
            </a:lvl2pPr>
            <a:lvl3pPr marL="1143000" indent="-228600" eaLnBrk="0" hangingPunct="0">
              <a:defRPr sz="4400" b="1">
                <a:solidFill>
                  <a:schemeClr val="tx2"/>
                </a:solidFill>
                <a:latin typeface="Times New Roman" pitchFamily="18" charset="0"/>
              </a:defRPr>
            </a:lvl3pPr>
            <a:lvl4pPr marL="1600200" indent="-228600" eaLnBrk="0" hangingPunct="0">
              <a:defRPr sz="4400" b="1">
                <a:solidFill>
                  <a:schemeClr val="tx2"/>
                </a:solidFill>
                <a:latin typeface="Times New Roman" pitchFamily="18" charset="0"/>
              </a:defRPr>
            </a:lvl4pPr>
            <a:lvl5pPr marL="2057400" indent="-228600" eaLnBrk="0" hangingPunct="0">
              <a:defRPr sz="4400" b="1">
                <a:solidFill>
                  <a:schemeClr val="tx2"/>
                </a:solidFill>
                <a:latin typeface="Times New Roman" pitchFamily="18" charset="0"/>
              </a:defRPr>
            </a:lvl5pPr>
            <a:lvl6pPr marL="2514600" indent="-228600" algn="ctr" eaLnBrk="0" fontAlgn="base" hangingPunct="0">
              <a:spcBef>
                <a:spcPct val="0"/>
              </a:spcBef>
              <a:spcAft>
                <a:spcPct val="0"/>
              </a:spcAft>
              <a:defRPr sz="4400" b="1">
                <a:solidFill>
                  <a:schemeClr val="tx2"/>
                </a:solidFill>
                <a:latin typeface="Times New Roman" pitchFamily="18" charset="0"/>
              </a:defRPr>
            </a:lvl6pPr>
            <a:lvl7pPr marL="2971800" indent="-228600" algn="ctr" eaLnBrk="0" fontAlgn="base" hangingPunct="0">
              <a:spcBef>
                <a:spcPct val="0"/>
              </a:spcBef>
              <a:spcAft>
                <a:spcPct val="0"/>
              </a:spcAft>
              <a:defRPr sz="4400" b="1">
                <a:solidFill>
                  <a:schemeClr val="tx2"/>
                </a:solidFill>
                <a:latin typeface="Times New Roman" pitchFamily="18" charset="0"/>
              </a:defRPr>
            </a:lvl7pPr>
            <a:lvl8pPr marL="3429000" indent="-228600" algn="ctr" eaLnBrk="0" fontAlgn="base" hangingPunct="0">
              <a:spcBef>
                <a:spcPct val="0"/>
              </a:spcBef>
              <a:spcAft>
                <a:spcPct val="0"/>
              </a:spcAft>
              <a:defRPr sz="4400" b="1">
                <a:solidFill>
                  <a:schemeClr val="tx2"/>
                </a:solidFill>
                <a:latin typeface="Times New Roman" pitchFamily="18" charset="0"/>
              </a:defRPr>
            </a:lvl8pPr>
            <a:lvl9pPr marL="3886200" indent="-228600" algn="ctr" eaLnBrk="0" fontAlgn="base" hangingPunct="0">
              <a:spcBef>
                <a:spcPct val="0"/>
              </a:spcBef>
              <a:spcAft>
                <a:spcPct val="0"/>
              </a:spcAft>
              <a:defRPr sz="4400" b="1">
                <a:solidFill>
                  <a:schemeClr val="tx2"/>
                </a:solidFill>
                <a:latin typeface="Times New Roman" pitchFamily="18" charset="0"/>
              </a:defRPr>
            </a:lvl9pPr>
          </a:lstStyle>
          <a:p>
            <a:pPr algn="ctr" eaLnBrk="1" hangingPunct="1">
              <a:defRPr/>
            </a:pPr>
            <a:endParaRPr lang="en-US" altLang="en-US" dirty="0"/>
          </a:p>
        </p:txBody>
      </p:sp>
    </p:spTree>
  </p:cSld>
  <p:clrMap bg1="lt1" tx1="dk1" bg2="lt2" tx2="dk2" accent1="accent1" accent2="accent2" accent3="accent3" accent4="accent4" accent5="accent5" accent6="accent6" hlink="hlink" folHlink="folHlink"/>
  <p:sldLayoutIdLst>
    <p:sldLayoutId id="2147483959" r:id="rId1"/>
    <p:sldLayoutId id="2147483956" r:id="rId2"/>
    <p:sldLayoutId id="2147483960" r:id="rId3"/>
    <p:sldLayoutId id="2147483957" r:id="rId4"/>
    <p:sldLayoutId id="2147483958" r:id="rId5"/>
  </p:sldLayoutIdLs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91491">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91491">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91491">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91491">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91491">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1491" grpId="0" build="p">
        <p:tmplLst>
          <p:tmpl lvl="1">
            <p:tnLst>
              <p:par>
                <p:cTn presetID="1" presetClass="entr" presetSubtype="0" fill="hold" nodeType="clickEffect">
                  <p:stCondLst>
                    <p:cond delay="0"/>
                  </p:stCondLst>
                  <p:childTnLst>
                    <p:set>
                      <p:cBhvr>
                        <p:cTn dur="1" fill="hold">
                          <p:stCondLst>
                            <p:cond delay="0"/>
                          </p:stCondLst>
                        </p:cTn>
                        <p:tgtEl>
                          <p:spTgt spid="191491"/>
                        </p:tgtEl>
                        <p:attrNameLst>
                          <p:attrName>style.visibility</p:attrName>
                        </p:attrNameLst>
                      </p:cBhvr>
                      <p:to>
                        <p:strVal val="visible"/>
                      </p:to>
                    </p:set>
                  </p:childTnLst>
                </p:cTn>
              </p:par>
            </p:tnLst>
          </p:tmpl>
          <p:tmpl lvl="2">
            <p:tnLst>
              <p:par>
                <p:cTn presetID="1" presetClass="entr" presetSubtype="0" fill="hold" nodeType="clickEffect">
                  <p:stCondLst>
                    <p:cond delay="0"/>
                  </p:stCondLst>
                  <p:childTnLst>
                    <p:set>
                      <p:cBhvr>
                        <p:cTn dur="1" fill="hold">
                          <p:stCondLst>
                            <p:cond delay="0"/>
                          </p:stCondLst>
                        </p:cTn>
                        <p:tgtEl>
                          <p:spTgt spid="191491"/>
                        </p:tgtEl>
                        <p:attrNameLst>
                          <p:attrName>style.visibility</p:attrName>
                        </p:attrNameLst>
                      </p:cBhvr>
                      <p:to>
                        <p:strVal val="visible"/>
                      </p:to>
                    </p:set>
                  </p:childTnLst>
                </p:cTn>
              </p:par>
            </p:tnLst>
          </p:tmpl>
          <p:tmpl lvl="3">
            <p:tnLst>
              <p:par>
                <p:cTn presetID="1" presetClass="entr" presetSubtype="0" fill="hold" nodeType="withEffect">
                  <p:stCondLst>
                    <p:cond delay="0"/>
                  </p:stCondLst>
                  <p:childTnLst>
                    <p:set>
                      <p:cBhvr>
                        <p:cTn dur="1" fill="hold">
                          <p:stCondLst>
                            <p:cond delay="0"/>
                          </p:stCondLst>
                        </p:cTn>
                        <p:tgtEl>
                          <p:spTgt spid="191491"/>
                        </p:tgtEl>
                        <p:attrNameLst>
                          <p:attrName>style.visibility</p:attrName>
                        </p:attrNameLst>
                      </p:cBhvr>
                      <p:to>
                        <p:strVal val="visible"/>
                      </p:to>
                    </p:set>
                  </p:childTnLst>
                </p:cTn>
              </p:par>
            </p:tnLst>
          </p:tmpl>
          <p:tmpl lvl="4">
            <p:tnLst>
              <p:par>
                <p:cTn presetID="1" presetClass="entr" presetSubtype="0" fill="hold" nodeType="withEffect">
                  <p:stCondLst>
                    <p:cond delay="0"/>
                  </p:stCondLst>
                  <p:childTnLst>
                    <p:set>
                      <p:cBhvr>
                        <p:cTn dur="1" fill="hold">
                          <p:stCondLst>
                            <p:cond delay="0"/>
                          </p:stCondLst>
                        </p:cTn>
                        <p:tgtEl>
                          <p:spTgt spid="191491"/>
                        </p:tgtEl>
                        <p:attrNameLst>
                          <p:attrName>style.visibility</p:attrName>
                        </p:attrNameLst>
                      </p:cBhvr>
                      <p:to>
                        <p:strVal val="visible"/>
                      </p:to>
                    </p:set>
                  </p:childTnLst>
                </p:cTn>
              </p:par>
            </p:tnLst>
          </p:tmpl>
          <p:tmpl lvl="5">
            <p:tnLst>
              <p:par>
                <p:cTn presetID="1" presetClass="entr" presetSubtype="0" fill="hold" nodeType="withEffect">
                  <p:stCondLst>
                    <p:cond delay="0"/>
                  </p:stCondLst>
                  <p:childTnLst>
                    <p:set>
                      <p:cBhvr>
                        <p:cTn dur="1" fill="hold">
                          <p:stCondLst>
                            <p:cond delay="0"/>
                          </p:stCondLst>
                        </p:cTn>
                        <p:tgtEl>
                          <p:spTgt spid="191491"/>
                        </p:tgtEl>
                        <p:attrNameLst>
                          <p:attrName>style.visibility</p:attrName>
                        </p:attrNameLst>
                      </p:cBhvr>
                      <p:to>
                        <p:strVal val="visible"/>
                      </p:to>
                    </p:set>
                  </p:childTnLst>
                </p:cTn>
              </p:par>
            </p:tnLst>
          </p:tmpl>
        </p:tmplLst>
      </p:bldP>
    </p:bldLst>
  </p:timing>
  <p:hf hdr="0" ftr="0" dt="0"/>
  <p:txStyles>
    <p:titleStyle>
      <a:lvl1pPr algn="ctr" rtl="0" eaLnBrk="0" fontAlgn="base" hangingPunct="0">
        <a:spcBef>
          <a:spcPct val="0"/>
        </a:spcBef>
        <a:spcAft>
          <a:spcPct val="0"/>
        </a:spcAft>
        <a:defRPr sz="3600">
          <a:solidFill>
            <a:schemeClr val="tx1"/>
          </a:solidFill>
          <a:latin typeface="+mj-lt"/>
          <a:ea typeface="+mj-ea"/>
          <a:cs typeface="+mj-cs"/>
        </a:defRPr>
      </a:lvl1pPr>
      <a:lvl2pPr algn="ctr" rtl="0" eaLnBrk="0" fontAlgn="base" hangingPunct="0">
        <a:spcBef>
          <a:spcPct val="0"/>
        </a:spcBef>
        <a:spcAft>
          <a:spcPct val="0"/>
        </a:spcAft>
        <a:defRPr sz="3600">
          <a:solidFill>
            <a:schemeClr val="tx1"/>
          </a:solidFill>
          <a:latin typeface="Times New Roman" pitchFamily="18" charset="0"/>
        </a:defRPr>
      </a:lvl2pPr>
      <a:lvl3pPr algn="ctr" rtl="0" eaLnBrk="0" fontAlgn="base" hangingPunct="0">
        <a:spcBef>
          <a:spcPct val="0"/>
        </a:spcBef>
        <a:spcAft>
          <a:spcPct val="0"/>
        </a:spcAft>
        <a:defRPr sz="3600">
          <a:solidFill>
            <a:schemeClr val="tx1"/>
          </a:solidFill>
          <a:latin typeface="Times New Roman" pitchFamily="18" charset="0"/>
        </a:defRPr>
      </a:lvl3pPr>
      <a:lvl4pPr algn="ctr" rtl="0" eaLnBrk="0" fontAlgn="base" hangingPunct="0">
        <a:spcBef>
          <a:spcPct val="0"/>
        </a:spcBef>
        <a:spcAft>
          <a:spcPct val="0"/>
        </a:spcAft>
        <a:defRPr sz="3600">
          <a:solidFill>
            <a:schemeClr val="tx1"/>
          </a:solidFill>
          <a:latin typeface="Times New Roman" pitchFamily="18" charset="0"/>
        </a:defRPr>
      </a:lvl4pPr>
      <a:lvl5pPr algn="ctr" rtl="0" eaLnBrk="0" fontAlgn="base" hangingPunct="0">
        <a:spcBef>
          <a:spcPct val="0"/>
        </a:spcBef>
        <a:spcAft>
          <a:spcPct val="0"/>
        </a:spcAft>
        <a:defRPr sz="3600">
          <a:solidFill>
            <a:schemeClr val="tx1"/>
          </a:solidFill>
          <a:latin typeface="Times New Roman" pitchFamily="18" charset="0"/>
        </a:defRPr>
      </a:lvl5pPr>
      <a:lvl6pPr marL="457200" algn="ctr" rtl="0" eaLnBrk="1" fontAlgn="base" hangingPunct="1">
        <a:spcBef>
          <a:spcPct val="0"/>
        </a:spcBef>
        <a:spcAft>
          <a:spcPct val="0"/>
        </a:spcAft>
        <a:defRPr sz="3600">
          <a:solidFill>
            <a:schemeClr val="bg1"/>
          </a:solidFill>
          <a:latin typeface="Times New Roman" pitchFamily="18" charset="0"/>
        </a:defRPr>
      </a:lvl6pPr>
      <a:lvl7pPr marL="914400" algn="ctr" rtl="0" eaLnBrk="1" fontAlgn="base" hangingPunct="1">
        <a:spcBef>
          <a:spcPct val="0"/>
        </a:spcBef>
        <a:spcAft>
          <a:spcPct val="0"/>
        </a:spcAft>
        <a:defRPr sz="3600">
          <a:solidFill>
            <a:schemeClr val="bg1"/>
          </a:solidFill>
          <a:latin typeface="Times New Roman" pitchFamily="18" charset="0"/>
        </a:defRPr>
      </a:lvl7pPr>
      <a:lvl8pPr marL="1371600" algn="ctr" rtl="0" eaLnBrk="1" fontAlgn="base" hangingPunct="1">
        <a:spcBef>
          <a:spcPct val="0"/>
        </a:spcBef>
        <a:spcAft>
          <a:spcPct val="0"/>
        </a:spcAft>
        <a:defRPr sz="3600">
          <a:solidFill>
            <a:schemeClr val="bg1"/>
          </a:solidFill>
          <a:latin typeface="Times New Roman" pitchFamily="18" charset="0"/>
        </a:defRPr>
      </a:lvl8pPr>
      <a:lvl9pPr marL="1828800" algn="ctr" rtl="0" eaLnBrk="1" fontAlgn="base" hangingPunct="1">
        <a:spcBef>
          <a:spcPct val="0"/>
        </a:spcBef>
        <a:spcAft>
          <a:spcPct val="0"/>
        </a:spcAft>
        <a:defRPr sz="3600">
          <a:solidFill>
            <a:schemeClr val="bg1"/>
          </a:solidFill>
          <a:latin typeface="Times New Roman" pitchFamily="18" charset="0"/>
        </a:defRPr>
      </a:lvl9pPr>
    </p:titleStyle>
    <p:bodyStyle>
      <a:lvl1pPr marL="342900" indent="-342900" algn="l" rtl="0" eaLnBrk="0" fontAlgn="base" hangingPunct="0">
        <a:spcBef>
          <a:spcPct val="20000"/>
        </a:spcBef>
        <a:spcAft>
          <a:spcPct val="0"/>
        </a:spcAft>
        <a:buChar char="•"/>
        <a:defRPr sz="28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4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400">
          <a:solidFill>
            <a:schemeClr val="tx1"/>
          </a:solidFill>
          <a:latin typeface="+mn-lt"/>
        </a:defRPr>
      </a:lvl4pPr>
      <a:lvl5pPr marL="2057400" indent="-228600" algn="l" rtl="0" eaLnBrk="0" fontAlgn="base" hangingPunct="0">
        <a:spcBef>
          <a:spcPct val="20000"/>
        </a:spcBef>
        <a:spcAft>
          <a:spcPct val="0"/>
        </a:spcAft>
        <a:buChar char="•"/>
        <a:defRPr sz="2400">
          <a:solidFill>
            <a:schemeClr val="tx1"/>
          </a:solidFill>
          <a:latin typeface="+mn-lt"/>
        </a:defRPr>
      </a:lvl5pPr>
      <a:lvl6pPr marL="2514600" indent="-228600" algn="l" rtl="0" eaLnBrk="1" fontAlgn="base" hangingPunct="1">
        <a:spcBef>
          <a:spcPct val="20000"/>
        </a:spcBef>
        <a:spcAft>
          <a:spcPct val="0"/>
        </a:spcAft>
        <a:buChar char="•"/>
        <a:defRPr sz="2400">
          <a:solidFill>
            <a:schemeClr val="bg1"/>
          </a:solidFill>
          <a:latin typeface="+mn-lt"/>
        </a:defRPr>
      </a:lvl6pPr>
      <a:lvl7pPr marL="2971800" indent="-228600" algn="l" rtl="0" eaLnBrk="1" fontAlgn="base" hangingPunct="1">
        <a:spcBef>
          <a:spcPct val="20000"/>
        </a:spcBef>
        <a:spcAft>
          <a:spcPct val="0"/>
        </a:spcAft>
        <a:buChar char="•"/>
        <a:defRPr sz="2400">
          <a:solidFill>
            <a:schemeClr val="bg1"/>
          </a:solidFill>
          <a:latin typeface="+mn-lt"/>
        </a:defRPr>
      </a:lvl7pPr>
      <a:lvl8pPr marL="3429000" indent="-228600" algn="l" rtl="0" eaLnBrk="1" fontAlgn="base" hangingPunct="1">
        <a:spcBef>
          <a:spcPct val="20000"/>
        </a:spcBef>
        <a:spcAft>
          <a:spcPct val="0"/>
        </a:spcAft>
        <a:buChar char="•"/>
        <a:defRPr sz="2400">
          <a:solidFill>
            <a:schemeClr val="bg1"/>
          </a:solidFill>
          <a:latin typeface="+mn-lt"/>
        </a:defRPr>
      </a:lvl8pPr>
      <a:lvl9pPr marL="3886200" indent="-228600" algn="l" rtl="0" eaLnBrk="1" fontAlgn="base" hangingPunct="1">
        <a:spcBef>
          <a:spcPct val="20000"/>
        </a:spcBef>
        <a:spcAft>
          <a:spcPct val="0"/>
        </a:spcAft>
        <a:buChar char="•"/>
        <a:defRPr sz="2400">
          <a:solidFill>
            <a:schemeClr val="bg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hyperlink" Target="https://www.churchofjesuschrist.org/general-conference/2019/04/36nelson?lang=eng&amp;para=8#p8" TargetMode="External"/><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hyperlink" Target="https://www.dropbox.com/s/ej724zrxmczprvu/TT21%20-%20Family%20-%20Key%20Questions%20on%20Money%20and%20Relationships.docx?dl=0" TargetMode="Externa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7.xml.rels><?xml version="1.0" encoding="UTF-8" standalone="yes"?>
<Relationships xmlns="http://schemas.openxmlformats.org/package/2006/relationships"><Relationship Id="rId3" Type="http://schemas.openxmlformats.org/officeDocument/2006/relationships/hyperlink" Target="https://www.dropbox.com/s/nuw4vkscr5uzgqy/TT41%20-%20Money%20and%20Marriage%20Suggestions.docx?dl=0" TargetMode="External"/><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1.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72.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ctrTitle"/>
          </p:nvPr>
        </p:nvSpPr>
        <p:spPr>
          <a:xfrm>
            <a:off x="685800" y="652463"/>
            <a:ext cx="7772400" cy="947737"/>
          </a:xfrm>
        </p:spPr>
        <p:txBody>
          <a:bodyPr/>
          <a:lstStyle/>
          <a:p>
            <a:pPr eaLnBrk="1" hangingPunct="1"/>
            <a:r>
              <a:rPr lang="en-US" altLang="en-US" sz="3200" dirty="0"/>
              <a:t>Personal Finance: Another Perspective</a:t>
            </a:r>
          </a:p>
        </p:txBody>
      </p:sp>
      <p:sp>
        <p:nvSpPr>
          <p:cNvPr id="6147" name="Rectangle 4"/>
          <p:cNvSpPr>
            <a:spLocks noGrp="1" noChangeArrowheads="1"/>
          </p:cNvSpPr>
          <p:nvPr>
            <p:ph type="subTitle" idx="1"/>
          </p:nvPr>
        </p:nvSpPr>
        <p:spPr>
          <a:xfrm>
            <a:off x="914400" y="2146300"/>
            <a:ext cx="7315200" cy="4025900"/>
          </a:xfrm>
        </p:spPr>
        <p:txBody>
          <a:bodyPr/>
          <a:lstStyle/>
          <a:p>
            <a:pPr eaLnBrk="1" hangingPunct="1"/>
            <a:r>
              <a:rPr lang="en-US" altLang="en-US" sz="3600" dirty="0"/>
              <a:t>Classroom Slides:</a:t>
            </a:r>
          </a:p>
          <a:p>
            <a:pPr eaLnBrk="1" hangingPunct="1"/>
            <a:r>
              <a:rPr lang="en-US" altLang="en-US" sz="4400" dirty="0"/>
              <a:t>Family 1:  Fundamentals of Money and Marriage</a:t>
            </a:r>
          </a:p>
          <a:p>
            <a:pPr eaLnBrk="1" hangingPunct="1"/>
            <a:r>
              <a:rPr lang="en-US" altLang="en-US" sz="2400" dirty="0"/>
              <a:t>Updated 2020/03/26</a:t>
            </a:r>
          </a:p>
          <a:p>
            <a:pPr algn="l" eaLnBrk="1" hangingPunct="1"/>
            <a:r>
              <a:rPr lang="en-US" altLang="en-US" sz="1800" dirty="0"/>
              <a:t>Note:  Most of the ideas from this section are from Gordon B. Hinckley’s  “Proclamation on the Family” and  Bernard E. Poduska, </a:t>
            </a:r>
            <a:r>
              <a:rPr lang="en-US" altLang="en-US" sz="1800" u="sng" dirty="0"/>
              <a:t>For Love and Money:  How to share the same checkbook and still love each other</a:t>
            </a:r>
            <a:r>
              <a:rPr lang="en-US" altLang="en-US" sz="1800" dirty="0"/>
              <a:t>, Brooks/Cole Publishing, 1993.  The book is a great resource, but out of print.  It can be purchased at Amazon.com or ebay.com.</a:t>
            </a:r>
          </a:p>
          <a:p>
            <a:pPr eaLnBrk="1" hangingPunct="1"/>
            <a:endParaRPr lang="en-US" alt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a:xfrm>
            <a:off x="-130175" y="657225"/>
            <a:ext cx="9404350" cy="944563"/>
          </a:xfrm>
        </p:spPr>
        <p:txBody>
          <a:bodyPr/>
          <a:lstStyle/>
          <a:p>
            <a:pPr eaLnBrk="1" hangingPunct="1"/>
            <a:r>
              <a:rPr lang="en-US" altLang="en-US" dirty="0"/>
              <a:t>Principles of Marriage and Money</a:t>
            </a:r>
            <a:endParaRPr lang="en-US" altLang="en-US" sz="2400" dirty="0"/>
          </a:p>
        </p:txBody>
      </p:sp>
      <p:sp>
        <p:nvSpPr>
          <p:cNvPr id="200707" name="Rectangle 3"/>
          <p:cNvSpPr>
            <a:spLocks noGrp="1" noChangeArrowheads="1"/>
          </p:cNvSpPr>
          <p:nvPr>
            <p:ph idx="1"/>
          </p:nvPr>
        </p:nvSpPr>
        <p:spPr>
          <a:xfrm>
            <a:off x="914400" y="1600200"/>
            <a:ext cx="7315200" cy="5257800"/>
          </a:xfrm>
        </p:spPr>
        <p:txBody>
          <a:bodyPr/>
          <a:lstStyle/>
          <a:p>
            <a:pPr marL="533400" indent="-533400" eaLnBrk="1" hangingPunct="1">
              <a:defRPr/>
            </a:pPr>
            <a:r>
              <a:rPr lang="en-US" altLang="en-US" dirty="0"/>
              <a:t>What are the key principles of marriage and money and why are they important?</a:t>
            </a:r>
          </a:p>
          <a:p>
            <a:pPr marL="933450" lvl="1" indent="-533400" eaLnBrk="1" hangingPunct="1">
              <a:defRPr/>
            </a:pPr>
            <a:r>
              <a:rPr lang="en-US" altLang="en-US" dirty="0"/>
              <a:t>Principles can help us make the transition from single to a couple easier and to help us to become better, more unified, happier and wiser equal stewards over our blessings</a:t>
            </a:r>
          </a:p>
          <a:p>
            <a:pPr marL="914400" lvl="1" indent="-457200" eaLnBrk="1" hangingPunct="1">
              <a:defRPr/>
            </a:pPr>
            <a:r>
              <a:rPr lang="en-US" altLang="en-US" dirty="0"/>
              <a:t>Below are a few ideas of important principles</a:t>
            </a:r>
          </a:p>
          <a:p>
            <a:pPr marL="1314450" lvl="2" indent="-457200" eaLnBrk="1" hangingPunct="1">
              <a:defRPr/>
            </a:pPr>
            <a:r>
              <a:rPr lang="en-US" altLang="en-US" dirty="0"/>
              <a:t>These are not the only ones, but they will give you something to think about as you ponder this important topic</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00707">
                                            <p:txEl>
                                              <p:pRg st="0" end="0"/>
                                            </p:txEl>
                                          </p:spTgt>
                                        </p:tgtEl>
                                        <p:attrNameLst>
                                          <p:attrName>style.visibility</p:attrName>
                                        </p:attrNameLst>
                                      </p:cBhvr>
                                      <p:to>
                                        <p:strVal val="visible"/>
                                      </p:to>
                                    </p:set>
                                    <p:anim calcmode="lin" valueType="num">
                                      <p:cBhvr additive="base">
                                        <p:cTn id="7" dur="500" fill="hold"/>
                                        <p:tgtEl>
                                          <p:spTgt spid="200707">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200707">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200707">
                                            <p:txEl>
                                              <p:pRg st="1" end="1"/>
                                            </p:txEl>
                                          </p:spTgt>
                                        </p:tgtEl>
                                        <p:attrNameLst>
                                          <p:attrName>style.visibility</p:attrName>
                                        </p:attrNameLst>
                                      </p:cBhvr>
                                      <p:to>
                                        <p:strVal val="visible"/>
                                      </p:to>
                                    </p:set>
                                    <p:anim calcmode="lin" valueType="num">
                                      <p:cBhvr additive="base">
                                        <p:cTn id="13" dur="500" fill="hold"/>
                                        <p:tgtEl>
                                          <p:spTgt spid="200707">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200707">
                                            <p:txEl>
                                              <p:pRg st="1" end="1"/>
                                            </p:txEl>
                                          </p:spTgt>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0"/>
                                  </p:stCondLst>
                                  <p:childTnLst>
                                    <p:set>
                                      <p:cBhvr>
                                        <p:cTn id="16" dur="1" fill="hold">
                                          <p:stCondLst>
                                            <p:cond delay="0"/>
                                          </p:stCondLst>
                                        </p:cTn>
                                        <p:tgtEl>
                                          <p:spTgt spid="200707">
                                            <p:txEl>
                                              <p:pRg st="2" end="2"/>
                                            </p:txEl>
                                          </p:spTgt>
                                        </p:tgtEl>
                                        <p:attrNameLst>
                                          <p:attrName>style.visibility</p:attrName>
                                        </p:attrNameLst>
                                      </p:cBhvr>
                                      <p:to>
                                        <p:strVal val="visible"/>
                                      </p:to>
                                    </p:set>
                                    <p:anim calcmode="lin" valueType="num">
                                      <p:cBhvr additive="base">
                                        <p:cTn id="17" dur="500" fill="hold"/>
                                        <p:tgtEl>
                                          <p:spTgt spid="200707">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200707">
                                            <p:txEl>
                                              <p:pRg st="2" end="2"/>
                                            </p:txEl>
                                          </p:spTgt>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0"/>
                                  </p:stCondLst>
                                  <p:childTnLst>
                                    <p:set>
                                      <p:cBhvr>
                                        <p:cTn id="20" dur="1" fill="hold">
                                          <p:stCondLst>
                                            <p:cond delay="0"/>
                                          </p:stCondLst>
                                        </p:cTn>
                                        <p:tgtEl>
                                          <p:spTgt spid="200707">
                                            <p:txEl>
                                              <p:pRg st="3" end="3"/>
                                            </p:txEl>
                                          </p:spTgt>
                                        </p:tgtEl>
                                        <p:attrNameLst>
                                          <p:attrName>style.visibility</p:attrName>
                                        </p:attrNameLst>
                                      </p:cBhvr>
                                      <p:to>
                                        <p:strVal val="visible"/>
                                      </p:to>
                                    </p:set>
                                    <p:anim calcmode="lin" valueType="num">
                                      <p:cBhvr additive="base">
                                        <p:cTn id="21" dur="500" fill="hold"/>
                                        <p:tgtEl>
                                          <p:spTgt spid="200707">
                                            <p:txEl>
                                              <p:pRg st="3" end="3"/>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200707">
                                            <p:txEl>
                                              <p:pRg st="3" end="3"/>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0707" grpId="0" uiExpand="1" build="p" autoUpdateAnimBg="0"/>
    </p:bldLst>
  </p:timing>
</p:sld>
</file>

<file path=ppt/slides/slide1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5" name="Content Placeholder 4"/>
          <p:cNvPicPr>
            <a:picLocks noGrp="1" noChangeAspect="1"/>
          </p:cNvPicPr>
          <p:nvPr>
            <p:ph idx="1"/>
          </p:nvPr>
        </p:nvPicPr>
        <p:blipFill>
          <a:blip r:embed="rId2"/>
          <a:stretch>
            <a:fillRect/>
          </a:stretch>
        </p:blipFill>
        <p:spPr>
          <a:xfrm>
            <a:off x="1784638" y="145954"/>
            <a:ext cx="7130762" cy="6483446"/>
          </a:xfrm>
          <a:prstGeom prst="rect">
            <a:avLst/>
          </a:prstGeom>
        </p:spPr>
      </p:pic>
      <p:sp>
        <p:nvSpPr>
          <p:cNvPr id="6" name="TextBox 5"/>
          <p:cNvSpPr txBox="1"/>
          <p:nvPr/>
        </p:nvSpPr>
        <p:spPr>
          <a:xfrm>
            <a:off x="152400" y="1295400"/>
            <a:ext cx="1632238" cy="2031325"/>
          </a:xfrm>
          <a:prstGeom prst="rect">
            <a:avLst/>
          </a:prstGeom>
          <a:noFill/>
        </p:spPr>
        <p:txBody>
          <a:bodyPr wrap="square" rtlCol="0">
            <a:spAutoFit/>
          </a:bodyPr>
          <a:lstStyle/>
          <a:p>
            <a:r>
              <a:rPr lang="en-US" sz="1800" b="0" dirty="0"/>
              <a:t>Start with </a:t>
            </a:r>
            <a:br>
              <a:rPr lang="en-US" sz="1800" b="0" dirty="0"/>
            </a:br>
            <a:r>
              <a:rPr lang="en-US" sz="1800" b="0" dirty="0"/>
              <a:t>The Family, a Proclamation to the World,” Gordon B. Hinckley, 23 Sep 1995,</a:t>
            </a:r>
          </a:p>
        </p:txBody>
      </p:sp>
    </p:spTree>
    <p:extLst>
      <p:ext uri="{BB962C8B-B14F-4D97-AF65-F5344CB8AC3E}">
        <p14:creationId xmlns:p14="http://schemas.microsoft.com/office/powerpoint/2010/main" val="17748945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a:xfrm>
            <a:off x="685800" y="685800"/>
            <a:ext cx="7772400" cy="944563"/>
          </a:xfrm>
        </p:spPr>
        <p:txBody>
          <a:bodyPr/>
          <a:lstStyle/>
          <a:p>
            <a:pPr eaLnBrk="1" hangingPunct="1"/>
            <a:r>
              <a:rPr lang="en-US" altLang="en-US" dirty="0"/>
              <a:t>Principles of Marriage</a:t>
            </a:r>
            <a:r>
              <a:rPr lang="en-US" altLang="en-US" sz="3200" dirty="0"/>
              <a:t> </a:t>
            </a:r>
            <a:r>
              <a:rPr lang="en-US" altLang="en-US" sz="2400" dirty="0"/>
              <a:t>(continued)</a:t>
            </a:r>
          </a:p>
        </p:txBody>
      </p:sp>
      <p:sp>
        <p:nvSpPr>
          <p:cNvPr id="215043" name="Rectangle 3"/>
          <p:cNvSpPr>
            <a:spLocks noGrp="1" noChangeArrowheads="1"/>
          </p:cNvSpPr>
          <p:nvPr>
            <p:ph idx="1"/>
          </p:nvPr>
        </p:nvSpPr>
        <p:spPr>
          <a:xfrm>
            <a:off x="914400" y="1600200"/>
            <a:ext cx="7620000" cy="5257800"/>
          </a:xfrm>
        </p:spPr>
        <p:txBody>
          <a:bodyPr/>
          <a:lstStyle/>
          <a:p>
            <a:pPr marL="533400" indent="-533400" eaLnBrk="1" hangingPunct="1">
              <a:lnSpc>
                <a:spcPct val="80000"/>
              </a:lnSpc>
              <a:spcBef>
                <a:spcPts val="0"/>
              </a:spcBef>
              <a:spcAft>
                <a:spcPts val="600"/>
              </a:spcAft>
              <a:buFontTx/>
              <a:buAutoNum type="arabicPeriod"/>
              <a:defRPr/>
            </a:pPr>
            <a:r>
              <a:rPr lang="en-US" dirty="0"/>
              <a:t>Understand yourself, you vision and goals</a:t>
            </a:r>
          </a:p>
          <a:p>
            <a:pPr marL="914400" lvl="1" indent="-457200" eaLnBrk="1" hangingPunct="1">
              <a:spcBef>
                <a:spcPts val="0"/>
              </a:spcBef>
              <a:defRPr/>
            </a:pPr>
            <a:r>
              <a:rPr lang="en-US" dirty="0"/>
              <a:t>What do you want to accomplish in life?</a:t>
            </a:r>
          </a:p>
          <a:p>
            <a:pPr marL="1314450" lvl="2" indent="-457200" eaLnBrk="1" hangingPunct="1">
              <a:spcBef>
                <a:spcPts val="0"/>
              </a:spcBef>
              <a:defRPr/>
            </a:pPr>
            <a:r>
              <a:rPr lang="en-US" dirty="0"/>
              <a:t>If His work and glory is “to bring to pass the immortality and eternal life of man,” (Moses 1:39) shouldn’t that be our work as well?</a:t>
            </a:r>
          </a:p>
          <a:p>
            <a:pPr marL="914400" lvl="1" indent="-457200" eaLnBrk="1" hangingPunct="1">
              <a:spcBef>
                <a:spcPts val="0"/>
              </a:spcBef>
              <a:defRPr/>
            </a:pPr>
            <a:r>
              <a:rPr lang="en-US" dirty="0"/>
              <a:t>Who is winning in your battle with self?</a:t>
            </a:r>
          </a:p>
          <a:p>
            <a:pPr eaLnBrk="1" hangingPunct="1">
              <a:buFont typeface="Wingdings" panose="05000000000000000000" pitchFamily="2" charset="2"/>
              <a:buNone/>
            </a:pPr>
            <a:r>
              <a:rPr lang="en-US" altLang="en-US" dirty="0"/>
              <a:t>2.  Seek, receive and act on the Spirit’s guidance</a:t>
            </a:r>
          </a:p>
          <a:p>
            <a:pPr lvl="1"/>
            <a:r>
              <a:rPr lang="en-US" dirty="0"/>
              <a:t>Seek the guidance of the Spirit</a:t>
            </a:r>
          </a:p>
          <a:p>
            <a:pPr lvl="2"/>
            <a:r>
              <a:rPr lang="en-US" dirty="0"/>
              <a:t>The Holy Ghost can bring you power to perform beyond your natural abilities. He can provide you with the help of unseen powers in all that you do (Carlos E. Asay, “Courting the Spirit,” </a:t>
            </a:r>
            <a:r>
              <a:rPr lang="en-US" i="1" dirty="0"/>
              <a:t>Ensign</a:t>
            </a:r>
            <a:r>
              <a:rPr lang="en-US" dirty="0"/>
              <a:t>, August 1990).</a:t>
            </a:r>
          </a:p>
          <a:p>
            <a:pPr marL="1314450" lvl="2" indent="-457200" eaLnBrk="1" hangingPunct="1">
              <a:spcBef>
                <a:spcPts val="0"/>
              </a:spcBef>
              <a:defRPr/>
            </a:pPr>
            <a:endParaRPr lang="en-US" dirty="0"/>
          </a:p>
          <a:p>
            <a:pPr marL="1314450" lvl="2" indent="-457200" eaLnBrk="1" hangingPunct="1">
              <a:spcBef>
                <a:spcPts val="0"/>
              </a:spcBef>
              <a:defRPr/>
            </a:pPr>
            <a:endParaRPr lang="en-US" dirty="0"/>
          </a:p>
          <a:p>
            <a:pPr marL="457200" lvl="1" indent="0" eaLnBrk="1" hangingPunct="1">
              <a:spcBef>
                <a:spcPts val="0"/>
              </a:spcBef>
              <a:buNone/>
              <a:defRPr/>
            </a:pPr>
            <a:br>
              <a:rPr lang="en-US" dirty="0"/>
            </a:br>
            <a:endParaRPr lang="en-US" dirty="0"/>
          </a:p>
          <a:p>
            <a:pPr marL="533400" indent="-533400" eaLnBrk="1" hangingPunct="1">
              <a:lnSpc>
                <a:spcPct val="80000"/>
              </a:lnSpc>
              <a:spcBef>
                <a:spcPts val="0"/>
              </a:spcBef>
              <a:defRPr/>
            </a:pPr>
            <a:endParaRPr lang="en-US" sz="2200" dirty="0"/>
          </a:p>
        </p:txBody>
      </p:sp>
    </p:spTree>
    <p:extLst>
      <p:ext uri="{BB962C8B-B14F-4D97-AF65-F5344CB8AC3E}">
        <p14:creationId xmlns:p14="http://schemas.microsoft.com/office/powerpoint/2010/main" val="3696056118"/>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215043">
                                            <p:txEl>
                                              <p:pRg st="0" end="0"/>
                                            </p:txEl>
                                          </p:spTgt>
                                        </p:tgtEl>
                                        <p:attrNameLst>
                                          <p:attrName>style.visibility</p:attrName>
                                        </p:attrNameLst>
                                      </p:cBhvr>
                                      <p:to>
                                        <p:strVal val="visible"/>
                                      </p:to>
                                    </p:set>
                                    <p:animEffect transition="in" filter="checkerboard(across)">
                                      <p:cBhvr>
                                        <p:cTn id="7" dur="500"/>
                                        <p:tgtEl>
                                          <p:spTgt spid="21504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215043">
                                            <p:txEl>
                                              <p:pRg st="1" end="1"/>
                                            </p:txEl>
                                          </p:spTgt>
                                        </p:tgtEl>
                                        <p:attrNameLst>
                                          <p:attrName>style.visibility</p:attrName>
                                        </p:attrNameLst>
                                      </p:cBhvr>
                                      <p:to>
                                        <p:strVal val="visible"/>
                                      </p:to>
                                    </p:set>
                                    <p:animEffect transition="in" filter="checkerboard(across)">
                                      <p:cBhvr>
                                        <p:cTn id="12" dur="500"/>
                                        <p:tgtEl>
                                          <p:spTgt spid="215043">
                                            <p:txEl>
                                              <p:pRg st="1" end="1"/>
                                            </p:txEl>
                                          </p:spTgt>
                                        </p:tgtEl>
                                      </p:cBhvr>
                                    </p:animEffect>
                                  </p:childTnLst>
                                </p:cTn>
                              </p:par>
                              <p:par>
                                <p:cTn id="13" presetID="5" presetClass="entr" presetSubtype="10" fill="hold" grpId="0" nodeType="withEffect">
                                  <p:stCondLst>
                                    <p:cond delay="0"/>
                                  </p:stCondLst>
                                  <p:childTnLst>
                                    <p:set>
                                      <p:cBhvr>
                                        <p:cTn id="14" dur="1" fill="hold">
                                          <p:stCondLst>
                                            <p:cond delay="0"/>
                                          </p:stCondLst>
                                        </p:cTn>
                                        <p:tgtEl>
                                          <p:spTgt spid="215043">
                                            <p:txEl>
                                              <p:pRg st="2" end="2"/>
                                            </p:txEl>
                                          </p:spTgt>
                                        </p:tgtEl>
                                        <p:attrNameLst>
                                          <p:attrName>style.visibility</p:attrName>
                                        </p:attrNameLst>
                                      </p:cBhvr>
                                      <p:to>
                                        <p:strVal val="visible"/>
                                      </p:to>
                                    </p:set>
                                    <p:animEffect transition="in" filter="checkerboard(across)">
                                      <p:cBhvr>
                                        <p:cTn id="15" dur="500"/>
                                        <p:tgtEl>
                                          <p:spTgt spid="215043">
                                            <p:txEl>
                                              <p:pRg st="2" end="2"/>
                                            </p:txEl>
                                          </p:spTgt>
                                        </p:tgtEl>
                                      </p:cBhvr>
                                    </p:animEffect>
                                  </p:childTnLst>
                                </p:cTn>
                              </p:par>
                              <p:par>
                                <p:cTn id="16" presetID="5" presetClass="entr" presetSubtype="10" fill="hold" grpId="0" nodeType="withEffect">
                                  <p:stCondLst>
                                    <p:cond delay="0"/>
                                  </p:stCondLst>
                                  <p:childTnLst>
                                    <p:set>
                                      <p:cBhvr>
                                        <p:cTn id="17" dur="1" fill="hold">
                                          <p:stCondLst>
                                            <p:cond delay="0"/>
                                          </p:stCondLst>
                                        </p:cTn>
                                        <p:tgtEl>
                                          <p:spTgt spid="215043">
                                            <p:txEl>
                                              <p:pRg st="3" end="3"/>
                                            </p:txEl>
                                          </p:spTgt>
                                        </p:tgtEl>
                                        <p:attrNameLst>
                                          <p:attrName>style.visibility</p:attrName>
                                        </p:attrNameLst>
                                      </p:cBhvr>
                                      <p:to>
                                        <p:strVal val="visible"/>
                                      </p:to>
                                    </p:set>
                                    <p:animEffect transition="in" filter="checkerboard(across)">
                                      <p:cBhvr>
                                        <p:cTn id="18" dur="500"/>
                                        <p:tgtEl>
                                          <p:spTgt spid="215043">
                                            <p:txEl>
                                              <p:pRg st="3" end="3"/>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5" presetClass="entr" presetSubtype="10" fill="hold" grpId="0" nodeType="clickEffect">
                                  <p:stCondLst>
                                    <p:cond delay="0"/>
                                  </p:stCondLst>
                                  <p:childTnLst>
                                    <p:set>
                                      <p:cBhvr>
                                        <p:cTn id="22" dur="1" fill="hold">
                                          <p:stCondLst>
                                            <p:cond delay="0"/>
                                          </p:stCondLst>
                                        </p:cTn>
                                        <p:tgtEl>
                                          <p:spTgt spid="215043">
                                            <p:txEl>
                                              <p:pRg st="4" end="4"/>
                                            </p:txEl>
                                          </p:spTgt>
                                        </p:tgtEl>
                                        <p:attrNameLst>
                                          <p:attrName>style.visibility</p:attrName>
                                        </p:attrNameLst>
                                      </p:cBhvr>
                                      <p:to>
                                        <p:strVal val="visible"/>
                                      </p:to>
                                    </p:set>
                                    <p:animEffect transition="in" filter="checkerboard(across)">
                                      <p:cBhvr>
                                        <p:cTn id="23" dur="500"/>
                                        <p:tgtEl>
                                          <p:spTgt spid="215043">
                                            <p:txEl>
                                              <p:pRg st="4" end="4"/>
                                            </p:txEl>
                                          </p:spTgt>
                                        </p:tgtEl>
                                      </p:cBhvr>
                                    </p:animEffect>
                                  </p:childTnLst>
                                </p:cTn>
                              </p:par>
                              <p:par>
                                <p:cTn id="24" presetID="5" presetClass="entr" presetSubtype="10" fill="hold" grpId="0" nodeType="withEffect">
                                  <p:stCondLst>
                                    <p:cond delay="0"/>
                                  </p:stCondLst>
                                  <p:childTnLst>
                                    <p:set>
                                      <p:cBhvr>
                                        <p:cTn id="25" dur="1" fill="hold">
                                          <p:stCondLst>
                                            <p:cond delay="0"/>
                                          </p:stCondLst>
                                        </p:cTn>
                                        <p:tgtEl>
                                          <p:spTgt spid="215043">
                                            <p:txEl>
                                              <p:pRg st="5" end="5"/>
                                            </p:txEl>
                                          </p:spTgt>
                                        </p:tgtEl>
                                        <p:attrNameLst>
                                          <p:attrName>style.visibility</p:attrName>
                                        </p:attrNameLst>
                                      </p:cBhvr>
                                      <p:to>
                                        <p:strVal val="visible"/>
                                      </p:to>
                                    </p:set>
                                    <p:animEffect transition="in" filter="checkerboard(across)">
                                      <p:cBhvr>
                                        <p:cTn id="26" dur="500"/>
                                        <p:tgtEl>
                                          <p:spTgt spid="215043">
                                            <p:txEl>
                                              <p:pRg st="5" end="5"/>
                                            </p:txEl>
                                          </p:spTgt>
                                        </p:tgtEl>
                                      </p:cBhvr>
                                    </p:animEffect>
                                  </p:childTnLst>
                                </p:cTn>
                              </p:par>
                              <p:par>
                                <p:cTn id="27" presetID="5" presetClass="entr" presetSubtype="10" fill="hold" grpId="0" nodeType="withEffect">
                                  <p:stCondLst>
                                    <p:cond delay="0"/>
                                  </p:stCondLst>
                                  <p:childTnLst>
                                    <p:set>
                                      <p:cBhvr>
                                        <p:cTn id="28" dur="1" fill="hold">
                                          <p:stCondLst>
                                            <p:cond delay="0"/>
                                          </p:stCondLst>
                                        </p:cTn>
                                        <p:tgtEl>
                                          <p:spTgt spid="215043">
                                            <p:txEl>
                                              <p:pRg st="6" end="6"/>
                                            </p:txEl>
                                          </p:spTgt>
                                        </p:tgtEl>
                                        <p:attrNameLst>
                                          <p:attrName>style.visibility</p:attrName>
                                        </p:attrNameLst>
                                      </p:cBhvr>
                                      <p:to>
                                        <p:strVal val="visible"/>
                                      </p:to>
                                    </p:set>
                                    <p:animEffect transition="in" filter="checkerboard(across)">
                                      <p:cBhvr>
                                        <p:cTn id="29" dur="500"/>
                                        <p:tgtEl>
                                          <p:spTgt spid="215043">
                                            <p:txEl>
                                              <p:pRg st="6" end="6"/>
                                            </p:txEl>
                                          </p:spTgt>
                                        </p:tgtEl>
                                      </p:cBhvr>
                                    </p:animEffect>
                                  </p:childTnLst>
                                </p:cTn>
                              </p:par>
                              <p:par>
                                <p:cTn id="30" presetID="5" presetClass="entr" presetSubtype="10" fill="hold" grpId="0" nodeType="withEffect">
                                  <p:stCondLst>
                                    <p:cond delay="0"/>
                                  </p:stCondLst>
                                  <p:childTnLst>
                                    <p:set>
                                      <p:cBhvr>
                                        <p:cTn id="31" dur="1" fill="hold">
                                          <p:stCondLst>
                                            <p:cond delay="0"/>
                                          </p:stCondLst>
                                        </p:cTn>
                                        <p:tgtEl>
                                          <p:spTgt spid="215043">
                                            <p:txEl>
                                              <p:pRg st="9" end="9"/>
                                            </p:txEl>
                                          </p:spTgt>
                                        </p:tgtEl>
                                        <p:attrNameLst>
                                          <p:attrName>style.visibility</p:attrName>
                                        </p:attrNameLst>
                                      </p:cBhvr>
                                      <p:to>
                                        <p:strVal val="visible"/>
                                      </p:to>
                                    </p:set>
                                    <p:animEffect transition="in" filter="checkerboard(across)">
                                      <p:cBhvr>
                                        <p:cTn id="32" dur="500"/>
                                        <p:tgtEl>
                                          <p:spTgt spid="215043">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5043" grpId="0" uiExpand="1" build="p"/>
    </p:bldLst>
  </p:timing>
</p:sld>
</file>

<file path=ppt/slides/slide1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a:xfrm>
            <a:off x="685800" y="676275"/>
            <a:ext cx="7772400" cy="857250"/>
          </a:xfrm>
        </p:spPr>
        <p:txBody>
          <a:bodyPr/>
          <a:lstStyle/>
          <a:p>
            <a:pPr eaLnBrk="1" hangingPunct="1"/>
            <a:r>
              <a:rPr lang="en-US" altLang="en-US" dirty="0"/>
              <a:t>Principles of Marriage</a:t>
            </a:r>
            <a:r>
              <a:rPr lang="en-US" altLang="en-US" sz="3200" dirty="0"/>
              <a:t> </a:t>
            </a:r>
            <a:r>
              <a:rPr lang="en-US" altLang="en-US" sz="2400" dirty="0"/>
              <a:t>(continued)</a:t>
            </a:r>
          </a:p>
        </p:txBody>
      </p:sp>
      <p:sp>
        <p:nvSpPr>
          <p:cNvPr id="9220" name="Rectangle 3"/>
          <p:cNvSpPr>
            <a:spLocks noGrp="1" noChangeArrowheads="1"/>
          </p:cNvSpPr>
          <p:nvPr>
            <p:ph idx="1"/>
          </p:nvPr>
        </p:nvSpPr>
        <p:spPr>
          <a:xfrm>
            <a:off x="914400" y="1600200"/>
            <a:ext cx="7315200" cy="5105400"/>
          </a:xfrm>
        </p:spPr>
        <p:txBody>
          <a:bodyPr/>
          <a:lstStyle/>
          <a:p>
            <a:pPr eaLnBrk="1" hangingPunct="1">
              <a:buFont typeface="Wingdings" panose="05000000000000000000" pitchFamily="2" charset="2"/>
              <a:buNone/>
            </a:pPr>
            <a:r>
              <a:rPr lang="en-US" altLang="en-US" dirty="0"/>
              <a:t>3.  Understand and live the 9 key principles of successful marriages and families</a:t>
            </a:r>
          </a:p>
          <a:p>
            <a:pPr lvl="1" eaLnBrk="1" hangingPunct="1"/>
            <a:r>
              <a:rPr lang="en-US" altLang="en-US" dirty="0"/>
              <a:t>Happiness in family life is most likely to be achieved when founded upon the teachings of the Lord Jesus Christ. Successful marriages and families are established and maintained on principles </a:t>
            </a:r>
            <a:r>
              <a:rPr lang="en-US" altLang="en-US" i="1" dirty="0"/>
              <a:t>of faith, prayer, repentance, forgiveness, respect, love, compassion, work, and wholesome recreational activities </a:t>
            </a:r>
            <a:r>
              <a:rPr lang="en-US" altLang="en-US" dirty="0"/>
              <a:t>(Proclamation on the Family, 1985).</a:t>
            </a:r>
          </a:p>
        </p:txBody>
      </p:sp>
    </p:spTree>
    <p:extLst>
      <p:ext uri="{BB962C8B-B14F-4D97-AF65-F5344CB8AC3E}">
        <p14:creationId xmlns:p14="http://schemas.microsoft.com/office/powerpoint/2010/main" val="2181461114"/>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9220">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9220">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a:xfrm>
            <a:off x="685800" y="676275"/>
            <a:ext cx="7772400" cy="857250"/>
          </a:xfrm>
        </p:spPr>
        <p:txBody>
          <a:bodyPr/>
          <a:lstStyle/>
          <a:p>
            <a:pPr eaLnBrk="1" hangingPunct="1"/>
            <a:r>
              <a:rPr lang="en-US" altLang="en-US" dirty="0"/>
              <a:t>Principles of Marriage</a:t>
            </a:r>
            <a:r>
              <a:rPr lang="en-US" altLang="en-US" sz="3200" dirty="0"/>
              <a:t> </a:t>
            </a:r>
            <a:r>
              <a:rPr lang="en-US" altLang="en-US" sz="2400" dirty="0"/>
              <a:t>(continued)</a:t>
            </a:r>
          </a:p>
        </p:txBody>
      </p:sp>
      <p:sp>
        <p:nvSpPr>
          <p:cNvPr id="9220" name="Rectangle 3"/>
          <p:cNvSpPr>
            <a:spLocks noGrp="1" noChangeArrowheads="1"/>
          </p:cNvSpPr>
          <p:nvPr>
            <p:ph idx="1"/>
          </p:nvPr>
        </p:nvSpPr>
        <p:spPr>
          <a:xfrm>
            <a:off x="914400" y="1600200"/>
            <a:ext cx="7315200" cy="5105400"/>
          </a:xfrm>
        </p:spPr>
        <p:txBody>
          <a:bodyPr/>
          <a:lstStyle/>
          <a:p>
            <a:pPr eaLnBrk="1" hangingPunct="1">
              <a:buFont typeface="Wingdings" panose="05000000000000000000" pitchFamily="2" charset="2"/>
              <a:buNone/>
            </a:pPr>
            <a:r>
              <a:rPr lang="en-US" altLang="en-US" dirty="0"/>
              <a:t>4.  No one is more important than your spouse  </a:t>
            </a:r>
          </a:p>
          <a:p>
            <a:pPr lvl="1" eaLnBrk="1" hangingPunct="1"/>
            <a:r>
              <a:rPr lang="en-US" altLang="en-US" dirty="0"/>
              <a:t>David O. McKay said:  </a:t>
            </a:r>
          </a:p>
          <a:p>
            <a:pPr lvl="2" eaLnBrk="1" hangingPunct="1"/>
            <a:r>
              <a:rPr lang="en-US" altLang="en-US" dirty="0"/>
              <a:t>Let me assure you, Brethren, that some day you will have a personal priesthood interview with the Savior, Himself. . . I will tell you the order in which He will ask you to account for your earthly responsibilities.  First, He will request an accountability report about your relationship with your wife.  Have you actively been engaged in making her happy and ensuring that her needs have been met as an individual? </a:t>
            </a:r>
            <a:r>
              <a:rPr lang="en-US" altLang="en-US" sz="1800" dirty="0"/>
              <a:t>[From Notes of Fred A. Baker, Managing Director, Department of Physical Facilities], as quoted by Robert D. Hales, BYU Devotional, </a:t>
            </a:r>
            <a:r>
              <a:rPr lang="en-US" altLang="en-US" sz="1800" i="1" dirty="0"/>
              <a:t>15 March 1988.</a:t>
            </a:r>
            <a:r>
              <a:rPr lang="en-US" altLang="en-US" sz="1800" dirty="0"/>
              <a:t> </a:t>
            </a:r>
          </a:p>
          <a:p>
            <a:pPr lvl="1" eaLnBrk="1" hangingPunct="1">
              <a:buFontTx/>
              <a:buNone/>
            </a:pPr>
            <a:endParaRPr lang="en-US" altLang="en-US" dirty="0"/>
          </a:p>
        </p:txBody>
      </p:sp>
    </p:spTree>
    <p:extLst>
      <p:ext uri="{BB962C8B-B14F-4D97-AF65-F5344CB8AC3E}">
        <p14:creationId xmlns:p14="http://schemas.microsoft.com/office/powerpoint/2010/main" val="1159910625"/>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9220">
                                            <p:txEl>
                                              <p:pRg st="0" end="0"/>
                                            </p:txEl>
                                          </p:spTgt>
                                        </p:tgtEl>
                                        <p:attrNameLst>
                                          <p:attrName>style.visibility</p:attrName>
                                        </p:attrNameLst>
                                      </p:cBhvr>
                                      <p:to>
                                        <p:strVal val="visible"/>
                                      </p:to>
                                    </p:set>
                                    <p:animEffect transition="in" filter="checkerboard(across)">
                                      <p:cBhvr>
                                        <p:cTn id="7" dur="500"/>
                                        <p:tgtEl>
                                          <p:spTgt spid="9220">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9220">
                                            <p:txEl>
                                              <p:pRg st="1" end="1"/>
                                            </p:txEl>
                                          </p:spTgt>
                                        </p:tgtEl>
                                        <p:attrNameLst>
                                          <p:attrName>style.visibility</p:attrName>
                                        </p:attrNameLst>
                                      </p:cBhvr>
                                      <p:to>
                                        <p:strVal val="visible"/>
                                      </p:to>
                                    </p:set>
                                    <p:animEffect transition="in" filter="checkerboard(across)">
                                      <p:cBhvr>
                                        <p:cTn id="12" dur="500"/>
                                        <p:tgtEl>
                                          <p:spTgt spid="9220">
                                            <p:txEl>
                                              <p:pRg st="1" end="1"/>
                                            </p:txEl>
                                          </p:spTgt>
                                        </p:tgtEl>
                                      </p:cBhvr>
                                    </p:animEffect>
                                  </p:childTnLst>
                                </p:cTn>
                              </p:par>
                              <p:par>
                                <p:cTn id="13" presetID="5" presetClass="entr" presetSubtype="10" fill="hold" grpId="0" nodeType="withEffect">
                                  <p:stCondLst>
                                    <p:cond delay="0"/>
                                  </p:stCondLst>
                                  <p:childTnLst>
                                    <p:set>
                                      <p:cBhvr>
                                        <p:cTn id="14" dur="1" fill="hold">
                                          <p:stCondLst>
                                            <p:cond delay="0"/>
                                          </p:stCondLst>
                                        </p:cTn>
                                        <p:tgtEl>
                                          <p:spTgt spid="9220">
                                            <p:txEl>
                                              <p:pRg st="2" end="2"/>
                                            </p:txEl>
                                          </p:spTgt>
                                        </p:tgtEl>
                                        <p:attrNameLst>
                                          <p:attrName>style.visibility</p:attrName>
                                        </p:attrNameLst>
                                      </p:cBhvr>
                                      <p:to>
                                        <p:strVal val="visible"/>
                                      </p:to>
                                    </p:set>
                                    <p:animEffect transition="in" filter="checkerboard(across)">
                                      <p:cBhvr>
                                        <p:cTn id="15" dur="500"/>
                                        <p:tgtEl>
                                          <p:spTgt spid="9220">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20" grpId="0" uiExpand="1" build="p" bldLvl="2"/>
    </p:bldLst>
  </p:timing>
</p:sld>
</file>

<file path=ppt/slides/slide1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a:xfrm>
            <a:off x="685800" y="685800"/>
            <a:ext cx="7772400" cy="944563"/>
          </a:xfrm>
        </p:spPr>
        <p:txBody>
          <a:bodyPr/>
          <a:lstStyle/>
          <a:p>
            <a:pPr eaLnBrk="1" hangingPunct="1"/>
            <a:r>
              <a:rPr lang="en-US" altLang="en-US" dirty="0"/>
              <a:t>Principles of Marriage</a:t>
            </a:r>
            <a:r>
              <a:rPr lang="en-US" altLang="en-US" sz="3200" dirty="0"/>
              <a:t> </a:t>
            </a:r>
            <a:r>
              <a:rPr lang="en-US" altLang="en-US" sz="2400" dirty="0"/>
              <a:t>(continued)</a:t>
            </a:r>
          </a:p>
        </p:txBody>
      </p:sp>
      <p:sp>
        <p:nvSpPr>
          <p:cNvPr id="215043" name="Rectangle 3"/>
          <p:cNvSpPr>
            <a:spLocks noGrp="1" noChangeArrowheads="1"/>
          </p:cNvSpPr>
          <p:nvPr>
            <p:ph idx="1"/>
          </p:nvPr>
        </p:nvSpPr>
        <p:spPr>
          <a:xfrm>
            <a:off x="914400" y="1600200"/>
            <a:ext cx="7620000" cy="5257800"/>
          </a:xfrm>
        </p:spPr>
        <p:txBody>
          <a:bodyPr/>
          <a:lstStyle/>
          <a:p>
            <a:pPr marL="533400" indent="-533400" eaLnBrk="1" hangingPunct="1">
              <a:spcBef>
                <a:spcPts val="600"/>
              </a:spcBef>
              <a:spcAft>
                <a:spcPts val="600"/>
              </a:spcAft>
              <a:buFontTx/>
              <a:buNone/>
              <a:defRPr/>
            </a:pPr>
            <a:r>
              <a:rPr lang="en-US" dirty="0"/>
              <a:t>5. The family is ordained of God</a:t>
            </a:r>
          </a:p>
          <a:p>
            <a:pPr marL="533400" indent="-533400" eaLnBrk="1" hangingPunct="1">
              <a:spcBef>
                <a:spcPts val="0"/>
              </a:spcBef>
              <a:defRPr/>
            </a:pPr>
            <a:r>
              <a:rPr lang="en-US" sz="2400" dirty="0"/>
              <a:t>The Proclamation on the Family states:</a:t>
            </a:r>
          </a:p>
          <a:p>
            <a:pPr marL="914400" lvl="1" indent="-457200" eaLnBrk="1" hangingPunct="1">
              <a:spcBef>
                <a:spcPts val="0"/>
              </a:spcBef>
              <a:defRPr/>
            </a:pPr>
            <a:r>
              <a:rPr lang="en-US" dirty="0"/>
              <a:t>The family is ordained of God. Marriage between man and woman is essential to His eternal plan.  Children are entitled to birth within the bonds of matrimony, and to be reared by a father and a mother who honor marital vows with complete fidelity.</a:t>
            </a:r>
          </a:p>
          <a:p>
            <a:pPr marL="533400" indent="-533400" eaLnBrk="1" hangingPunct="1">
              <a:lnSpc>
                <a:spcPct val="80000"/>
              </a:lnSpc>
              <a:spcBef>
                <a:spcPts val="0"/>
              </a:spcBef>
              <a:defRPr/>
            </a:pPr>
            <a:endParaRPr lang="en-US" sz="2200" dirty="0"/>
          </a:p>
        </p:txBody>
      </p:sp>
    </p:spTree>
    <p:extLst>
      <p:ext uri="{BB962C8B-B14F-4D97-AF65-F5344CB8AC3E}">
        <p14:creationId xmlns:p14="http://schemas.microsoft.com/office/powerpoint/2010/main" val="1495007683"/>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215043">
                                            <p:txEl>
                                              <p:pRg st="0" end="0"/>
                                            </p:txEl>
                                          </p:spTgt>
                                        </p:tgtEl>
                                        <p:attrNameLst>
                                          <p:attrName>style.visibility</p:attrName>
                                        </p:attrNameLst>
                                      </p:cBhvr>
                                      <p:to>
                                        <p:strVal val="visible"/>
                                      </p:to>
                                    </p:set>
                                    <p:animEffect transition="in" filter="checkerboard(across)">
                                      <p:cBhvr>
                                        <p:cTn id="7" dur="500"/>
                                        <p:tgtEl>
                                          <p:spTgt spid="215043">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215043">
                                            <p:txEl>
                                              <p:pRg st="1" end="1"/>
                                            </p:txEl>
                                          </p:spTgt>
                                        </p:tgtEl>
                                        <p:attrNameLst>
                                          <p:attrName>style.visibility</p:attrName>
                                        </p:attrNameLst>
                                      </p:cBhvr>
                                      <p:to>
                                        <p:strVal val="visible"/>
                                      </p:to>
                                    </p:set>
                                    <p:animEffect transition="in" filter="checkerboard(across)">
                                      <p:cBhvr>
                                        <p:cTn id="12" dur="500"/>
                                        <p:tgtEl>
                                          <p:spTgt spid="215043">
                                            <p:txEl>
                                              <p:pRg st="1" end="1"/>
                                            </p:txEl>
                                          </p:spTgt>
                                        </p:tgtEl>
                                      </p:cBhvr>
                                    </p:animEffect>
                                  </p:childTnLst>
                                </p:cTn>
                              </p:par>
                              <p:par>
                                <p:cTn id="13" presetID="5" presetClass="entr" presetSubtype="10" fill="hold" grpId="0" nodeType="withEffect">
                                  <p:stCondLst>
                                    <p:cond delay="0"/>
                                  </p:stCondLst>
                                  <p:childTnLst>
                                    <p:set>
                                      <p:cBhvr>
                                        <p:cTn id="14" dur="1" fill="hold">
                                          <p:stCondLst>
                                            <p:cond delay="0"/>
                                          </p:stCondLst>
                                        </p:cTn>
                                        <p:tgtEl>
                                          <p:spTgt spid="215043">
                                            <p:txEl>
                                              <p:pRg st="2" end="2"/>
                                            </p:txEl>
                                          </p:spTgt>
                                        </p:tgtEl>
                                        <p:attrNameLst>
                                          <p:attrName>style.visibility</p:attrName>
                                        </p:attrNameLst>
                                      </p:cBhvr>
                                      <p:to>
                                        <p:strVal val="visible"/>
                                      </p:to>
                                    </p:set>
                                    <p:animEffect transition="in" filter="checkerboard(across)">
                                      <p:cBhvr>
                                        <p:cTn id="15" dur="500"/>
                                        <p:tgtEl>
                                          <p:spTgt spid="21504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5043" grpId="0" uiExpand="1" build="p"/>
    </p:bldLst>
  </p:timing>
</p:sld>
</file>

<file path=ppt/slides/slide1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a:xfrm>
            <a:off x="685800" y="661988"/>
            <a:ext cx="7772400" cy="944562"/>
          </a:xfrm>
        </p:spPr>
        <p:txBody>
          <a:bodyPr/>
          <a:lstStyle/>
          <a:p>
            <a:pPr eaLnBrk="1" hangingPunct="1"/>
            <a:r>
              <a:rPr lang="en-US" altLang="en-US" dirty="0"/>
              <a:t>Principles of Marriage </a:t>
            </a:r>
            <a:r>
              <a:rPr lang="en-US" altLang="en-US" sz="2400" dirty="0"/>
              <a:t>(continued)</a:t>
            </a:r>
          </a:p>
        </p:txBody>
      </p:sp>
      <p:sp>
        <p:nvSpPr>
          <p:cNvPr id="10244" name="Rectangle 3"/>
          <p:cNvSpPr>
            <a:spLocks noGrp="1" noChangeArrowheads="1"/>
          </p:cNvSpPr>
          <p:nvPr>
            <p:ph idx="1"/>
          </p:nvPr>
        </p:nvSpPr>
        <p:spPr>
          <a:xfrm>
            <a:off x="914400" y="1600200"/>
            <a:ext cx="7315200" cy="5257800"/>
          </a:xfrm>
        </p:spPr>
        <p:txBody>
          <a:bodyPr/>
          <a:lstStyle/>
          <a:p>
            <a:pPr marL="533400" indent="-533400" eaLnBrk="1" hangingPunct="1">
              <a:buFont typeface="Wingdings" panose="05000000000000000000" pitchFamily="2" charset="2"/>
              <a:buNone/>
            </a:pPr>
            <a:r>
              <a:rPr lang="en-US" altLang="en-US" dirty="0"/>
              <a:t>6. Marriage partners are equal</a:t>
            </a:r>
          </a:p>
          <a:p>
            <a:pPr marL="533400" indent="-533400" eaLnBrk="1" hangingPunct="1"/>
            <a:r>
              <a:rPr lang="en-US" altLang="en-US" sz="2400" dirty="0"/>
              <a:t>From the Proclamation on the Family, it states:</a:t>
            </a:r>
          </a:p>
          <a:p>
            <a:pPr marL="914400" lvl="1" indent="-457200" eaLnBrk="1" hangingPunct="1"/>
            <a:r>
              <a:rPr lang="en-US" altLang="en-US" dirty="0"/>
              <a:t>By divine design, fathers are to preside over their families in love and righteousness and are responsible to provide the necessities of life and protection for their families. Mothers are primarily responsible for the nurture of their children. In these sacred responsibilities, fathers and mothers are obligated to help one another as </a:t>
            </a:r>
            <a:r>
              <a:rPr lang="en-US" altLang="en-US" i="1" dirty="0"/>
              <a:t>equal partners</a:t>
            </a:r>
            <a:r>
              <a:rPr lang="en-US" altLang="en-US" dirty="0"/>
              <a:t>. (Proclamation on the Family, 1995)</a:t>
            </a:r>
          </a:p>
        </p:txBody>
      </p:sp>
    </p:spTree>
    <p:extLst>
      <p:ext uri="{BB962C8B-B14F-4D97-AF65-F5344CB8AC3E}">
        <p14:creationId xmlns:p14="http://schemas.microsoft.com/office/powerpoint/2010/main" val="2791670127"/>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10244">
                                            <p:txEl>
                                              <p:pRg st="0" end="0"/>
                                            </p:txEl>
                                          </p:spTgt>
                                        </p:tgtEl>
                                        <p:attrNameLst>
                                          <p:attrName>style.visibility</p:attrName>
                                        </p:attrNameLst>
                                      </p:cBhvr>
                                      <p:to>
                                        <p:strVal val="visible"/>
                                      </p:to>
                                    </p:set>
                                    <p:animEffect transition="in" filter="checkerboard(across)">
                                      <p:cBhvr>
                                        <p:cTn id="7" dur="500"/>
                                        <p:tgtEl>
                                          <p:spTgt spid="10244">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10244">
                                            <p:txEl>
                                              <p:pRg st="1" end="1"/>
                                            </p:txEl>
                                          </p:spTgt>
                                        </p:tgtEl>
                                        <p:attrNameLst>
                                          <p:attrName>style.visibility</p:attrName>
                                        </p:attrNameLst>
                                      </p:cBhvr>
                                      <p:to>
                                        <p:strVal val="visible"/>
                                      </p:to>
                                    </p:set>
                                    <p:animEffect transition="in" filter="checkerboard(across)">
                                      <p:cBhvr>
                                        <p:cTn id="12" dur="500"/>
                                        <p:tgtEl>
                                          <p:spTgt spid="10244">
                                            <p:txEl>
                                              <p:pRg st="1" end="1"/>
                                            </p:txEl>
                                          </p:spTgt>
                                        </p:tgtEl>
                                      </p:cBhvr>
                                    </p:animEffect>
                                  </p:childTnLst>
                                </p:cTn>
                              </p:par>
                              <p:par>
                                <p:cTn id="13" presetID="5" presetClass="entr" presetSubtype="10" fill="hold" grpId="0" nodeType="withEffect">
                                  <p:stCondLst>
                                    <p:cond delay="0"/>
                                  </p:stCondLst>
                                  <p:childTnLst>
                                    <p:set>
                                      <p:cBhvr>
                                        <p:cTn id="14" dur="1" fill="hold">
                                          <p:stCondLst>
                                            <p:cond delay="0"/>
                                          </p:stCondLst>
                                        </p:cTn>
                                        <p:tgtEl>
                                          <p:spTgt spid="10244">
                                            <p:txEl>
                                              <p:pRg st="2" end="2"/>
                                            </p:txEl>
                                          </p:spTgt>
                                        </p:tgtEl>
                                        <p:attrNameLst>
                                          <p:attrName>style.visibility</p:attrName>
                                        </p:attrNameLst>
                                      </p:cBhvr>
                                      <p:to>
                                        <p:strVal val="visible"/>
                                      </p:to>
                                    </p:set>
                                    <p:animEffect transition="in" filter="checkerboard(across)">
                                      <p:cBhvr>
                                        <p:cTn id="15" dur="500"/>
                                        <p:tgtEl>
                                          <p:spTgt spid="10244">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4" grpId="0" uiExpand="1" build="p" bldLvl="2"/>
    </p:bldLst>
  </p:timing>
</p:sld>
</file>

<file path=ppt/slides/slide1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a:xfrm>
            <a:off x="685800" y="655638"/>
            <a:ext cx="7772400" cy="944562"/>
          </a:xfrm>
        </p:spPr>
        <p:txBody>
          <a:bodyPr/>
          <a:lstStyle/>
          <a:p>
            <a:pPr eaLnBrk="1" hangingPunct="1"/>
            <a:r>
              <a:rPr lang="en-US" altLang="en-US" dirty="0"/>
              <a:t>Principles of Marriage </a:t>
            </a:r>
            <a:r>
              <a:rPr lang="en-US" altLang="en-US" sz="2400" dirty="0"/>
              <a:t>(continued)</a:t>
            </a:r>
          </a:p>
        </p:txBody>
      </p:sp>
      <p:sp>
        <p:nvSpPr>
          <p:cNvPr id="17412" name="Rectangle 3"/>
          <p:cNvSpPr>
            <a:spLocks noGrp="1" noChangeArrowheads="1"/>
          </p:cNvSpPr>
          <p:nvPr>
            <p:ph idx="1"/>
          </p:nvPr>
        </p:nvSpPr>
        <p:spPr>
          <a:xfrm>
            <a:off x="914400" y="1600200"/>
            <a:ext cx="7315200" cy="5257800"/>
          </a:xfrm>
        </p:spPr>
        <p:txBody>
          <a:bodyPr/>
          <a:lstStyle/>
          <a:p>
            <a:pPr eaLnBrk="1" hangingPunct="1"/>
            <a:r>
              <a:rPr lang="en-US" altLang="en-US" dirty="0"/>
              <a:t>7. Spouses are to leave their parents and become one</a:t>
            </a:r>
          </a:p>
          <a:p>
            <a:pPr lvl="1" eaLnBrk="1" hangingPunct="1"/>
            <a:r>
              <a:rPr lang="en-US" altLang="en-US" dirty="0"/>
              <a:t>Therefore shall a man leave his father and his mother, and shall cleave unto his wife: and they shall be one flesh (Genesis 2:24).</a:t>
            </a:r>
          </a:p>
          <a:p>
            <a:pPr eaLnBrk="1" hangingPunct="1"/>
            <a:r>
              <a:rPr lang="en-US" altLang="en-US" dirty="0"/>
              <a:t>8. The best things in life are free</a:t>
            </a:r>
          </a:p>
          <a:p>
            <a:pPr lvl="1" eaLnBrk="1" hangingPunct="1"/>
            <a:r>
              <a:rPr lang="en-US" altLang="en-US" dirty="0"/>
              <a:t>Nothing is more important than eternal life</a:t>
            </a:r>
          </a:p>
          <a:p>
            <a:pPr lvl="2" eaLnBrk="1" hangingPunct="1"/>
            <a:r>
              <a:rPr lang="en-US" altLang="en-US" dirty="0"/>
              <a:t>Seek not for riches but for wisdom, and behold, the mysteries of God shall be unfolded unto you, and then shall you be made rich. Behold, he that hath eternal life is rich (D&amp;C 6:7, 11:7). </a:t>
            </a:r>
          </a:p>
          <a:p>
            <a:pPr lvl="1" eaLnBrk="1" hangingPunct="1"/>
            <a:endParaRPr lang="en-US" altLang="en-US" dirty="0"/>
          </a:p>
          <a:p>
            <a:pPr lvl="1" eaLnBrk="1" hangingPunct="1"/>
            <a:endParaRPr lang="en-US" altLang="en-US" dirty="0"/>
          </a:p>
          <a:p>
            <a:pPr lvl="1" eaLnBrk="1" hangingPunct="1"/>
            <a:endParaRPr lang="en-US" altLang="en-US" dirty="0"/>
          </a:p>
          <a:p>
            <a:pPr lvl="1" eaLnBrk="1" hangingPunct="1"/>
            <a:endParaRPr lang="en-US" altLang="en-US" sz="2000" dirty="0"/>
          </a:p>
        </p:txBody>
      </p:sp>
    </p:spTree>
    <p:extLst>
      <p:ext uri="{BB962C8B-B14F-4D97-AF65-F5344CB8AC3E}">
        <p14:creationId xmlns:p14="http://schemas.microsoft.com/office/powerpoint/2010/main" val="1229926708"/>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17412">
                                            <p:txEl>
                                              <p:pRg st="0" end="0"/>
                                            </p:txEl>
                                          </p:spTgt>
                                        </p:tgtEl>
                                        <p:attrNameLst>
                                          <p:attrName>style.visibility</p:attrName>
                                        </p:attrNameLst>
                                      </p:cBhvr>
                                      <p:to>
                                        <p:strVal val="visible"/>
                                      </p:to>
                                    </p:set>
                                    <p:animEffect transition="in" filter="checkerboard(across)">
                                      <p:cBhvr>
                                        <p:cTn id="7" dur="500"/>
                                        <p:tgtEl>
                                          <p:spTgt spid="17412">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17412">
                                            <p:txEl>
                                              <p:pRg st="1" end="1"/>
                                            </p:txEl>
                                          </p:spTgt>
                                        </p:tgtEl>
                                        <p:attrNameLst>
                                          <p:attrName>style.visibility</p:attrName>
                                        </p:attrNameLst>
                                      </p:cBhvr>
                                      <p:to>
                                        <p:strVal val="visible"/>
                                      </p:to>
                                    </p:set>
                                    <p:animEffect transition="in" filter="checkerboard(across)">
                                      <p:cBhvr>
                                        <p:cTn id="12" dur="500"/>
                                        <p:tgtEl>
                                          <p:spTgt spid="17412">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5" presetClass="entr" presetSubtype="10" fill="hold" grpId="0" nodeType="clickEffect">
                                  <p:stCondLst>
                                    <p:cond delay="0"/>
                                  </p:stCondLst>
                                  <p:childTnLst>
                                    <p:set>
                                      <p:cBhvr>
                                        <p:cTn id="16" dur="1" fill="hold">
                                          <p:stCondLst>
                                            <p:cond delay="0"/>
                                          </p:stCondLst>
                                        </p:cTn>
                                        <p:tgtEl>
                                          <p:spTgt spid="17412">
                                            <p:txEl>
                                              <p:pRg st="2" end="2"/>
                                            </p:txEl>
                                          </p:spTgt>
                                        </p:tgtEl>
                                        <p:attrNameLst>
                                          <p:attrName>style.visibility</p:attrName>
                                        </p:attrNameLst>
                                      </p:cBhvr>
                                      <p:to>
                                        <p:strVal val="visible"/>
                                      </p:to>
                                    </p:set>
                                    <p:animEffect transition="in" filter="checkerboard(across)">
                                      <p:cBhvr>
                                        <p:cTn id="17" dur="500"/>
                                        <p:tgtEl>
                                          <p:spTgt spid="17412">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5" presetClass="entr" presetSubtype="10" fill="hold" grpId="0" nodeType="clickEffect">
                                  <p:stCondLst>
                                    <p:cond delay="0"/>
                                  </p:stCondLst>
                                  <p:childTnLst>
                                    <p:set>
                                      <p:cBhvr>
                                        <p:cTn id="21" dur="1" fill="hold">
                                          <p:stCondLst>
                                            <p:cond delay="0"/>
                                          </p:stCondLst>
                                        </p:cTn>
                                        <p:tgtEl>
                                          <p:spTgt spid="17412">
                                            <p:txEl>
                                              <p:pRg st="3" end="3"/>
                                            </p:txEl>
                                          </p:spTgt>
                                        </p:tgtEl>
                                        <p:attrNameLst>
                                          <p:attrName>style.visibility</p:attrName>
                                        </p:attrNameLst>
                                      </p:cBhvr>
                                      <p:to>
                                        <p:strVal val="visible"/>
                                      </p:to>
                                    </p:set>
                                    <p:animEffect transition="in" filter="checkerboard(across)">
                                      <p:cBhvr>
                                        <p:cTn id="22" dur="500"/>
                                        <p:tgtEl>
                                          <p:spTgt spid="17412">
                                            <p:txEl>
                                              <p:pRg st="3" end="3"/>
                                            </p:txEl>
                                          </p:spTgt>
                                        </p:tgtEl>
                                      </p:cBhvr>
                                    </p:animEffect>
                                  </p:childTnLst>
                                </p:cTn>
                              </p:par>
                              <p:par>
                                <p:cTn id="23" presetID="5" presetClass="entr" presetSubtype="10" fill="hold" grpId="0" nodeType="withEffect">
                                  <p:stCondLst>
                                    <p:cond delay="0"/>
                                  </p:stCondLst>
                                  <p:childTnLst>
                                    <p:set>
                                      <p:cBhvr>
                                        <p:cTn id="24" dur="1" fill="hold">
                                          <p:stCondLst>
                                            <p:cond delay="0"/>
                                          </p:stCondLst>
                                        </p:cTn>
                                        <p:tgtEl>
                                          <p:spTgt spid="17412">
                                            <p:txEl>
                                              <p:pRg st="4" end="4"/>
                                            </p:txEl>
                                          </p:spTgt>
                                        </p:tgtEl>
                                        <p:attrNameLst>
                                          <p:attrName>style.visibility</p:attrName>
                                        </p:attrNameLst>
                                      </p:cBhvr>
                                      <p:to>
                                        <p:strVal val="visible"/>
                                      </p:to>
                                    </p:set>
                                    <p:animEffect transition="in" filter="checkerboard(across)">
                                      <p:cBhvr>
                                        <p:cTn id="25" dur="500"/>
                                        <p:tgtEl>
                                          <p:spTgt spid="1741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412" grpId="0" uiExpand="1" build="p" bldLvl="2"/>
    </p:bldLst>
  </p:timing>
</p:sld>
</file>

<file path=ppt/slides/slide1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a:xfrm>
            <a:off x="685800" y="655638"/>
            <a:ext cx="7772400" cy="944562"/>
          </a:xfrm>
        </p:spPr>
        <p:txBody>
          <a:bodyPr/>
          <a:lstStyle/>
          <a:p>
            <a:pPr eaLnBrk="1" hangingPunct="1"/>
            <a:r>
              <a:rPr lang="en-US" altLang="en-US" dirty="0"/>
              <a:t>Principles of Marriage </a:t>
            </a:r>
            <a:r>
              <a:rPr lang="en-US" altLang="en-US" sz="2400" dirty="0"/>
              <a:t>(continued)</a:t>
            </a:r>
          </a:p>
        </p:txBody>
      </p:sp>
      <p:sp>
        <p:nvSpPr>
          <p:cNvPr id="17412" name="Rectangle 3"/>
          <p:cNvSpPr>
            <a:spLocks noGrp="1" noChangeArrowheads="1"/>
          </p:cNvSpPr>
          <p:nvPr>
            <p:ph idx="1"/>
          </p:nvPr>
        </p:nvSpPr>
        <p:spPr>
          <a:xfrm>
            <a:off x="914400" y="1600200"/>
            <a:ext cx="7543800" cy="5257800"/>
          </a:xfrm>
        </p:spPr>
        <p:txBody>
          <a:bodyPr/>
          <a:lstStyle/>
          <a:p>
            <a:pPr eaLnBrk="1" hangingPunct="1"/>
            <a:r>
              <a:rPr lang="en-US" altLang="en-US" dirty="0"/>
              <a:t>9. Financial problems are usually behavioral problems,  not money problems</a:t>
            </a:r>
          </a:p>
          <a:p>
            <a:pPr lvl="1" eaLnBrk="1" hangingPunct="1"/>
            <a:r>
              <a:rPr lang="en-US" altLang="en-US" dirty="0"/>
              <a:t>It is not money, but the use of money that is the key.  We must learn to manage our money wisely</a:t>
            </a:r>
          </a:p>
          <a:p>
            <a:pPr eaLnBrk="1" hangingPunct="1"/>
            <a:r>
              <a:rPr lang="en-US" altLang="en-US" dirty="0"/>
              <a:t>10. We can and must change and be better</a:t>
            </a:r>
          </a:p>
          <a:p>
            <a:pPr lvl="1" eaLnBrk="1" hangingPunct="1"/>
            <a:r>
              <a:rPr lang="en-US" dirty="0"/>
              <a:t>Russell M. Nelson reminds us</a:t>
            </a:r>
          </a:p>
          <a:p>
            <a:pPr lvl="2" eaLnBrk="1" hangingPunct="1"/>
            <a:r>
              <a:rPr lang="en-US" dirty="0"/>
              <a:t>When we choose to repent, we choose to change! We allow the Savior to transform us into the best version of ourselves. We choose to grow spiritually and receive joy﻿—the joy of redemption in Him. When we choose to repent, we choose to become more like Jesus Christ!” (“</a:t>
            </a:r>
            <a:r>
              <a:rPr lang="en-US" dirty="0">
                <a:hlinkClick r:id="rId3"/>
              </a:rPr>
              <a:t>We Can Do Better and Be Better</a:t>
            </a:r>
            <a:r>
              <a:rPr lang="en-US" dirty="0"/>
              <a:t>,” </a:t>
            </a:r>
            <a:r>
              <a:rPr lang="en-US" i="1" dirty="0"/>
              <a:t>Ensign,</a:t>
            </a:r>
            <a:r>
              <a:rPr lang="en-US" dirty="0"/>
              <a:t> May 2019, 67.)</a:t>
            </a:r>
            <a:endParaRPr lang="en-US" altLang="en-US" dirty="0"/>
          </a:p>
          <a:p>
            <a:pPr lvl="1" eaLnBrk="1" hangingPunct="1"/>
            <a:endParaRPr lang="en-US" altLang="en-US" dirty="0"/>
          </a:p>
          <a:p>
            <a:pPr lvl="1" eaLnBrk="1" hangingPunct="1"/>
            <a:endParaRPr lang="en-US" altLang="en-US" dirty="0"/>
          </a:p>
          <a:p>
            <a:pPr lvl="1" eaLnBrk="1" hangingPunct="1"/>
            <a:endParaRPr lang="en-US" altLang="en-US" sz="2000" dirty="0"/>
          </a:p>
        </p:txBody>
      </p:sp>
    </p:spTree>
    <p:extLst>
      <p:ext uri="{BB962C8B-B14F-4D97-AF65-F5344CB8AC3E}">
        <p14:creationId xmlns:p14="http://schemas.microsoft.com/office/powerpoint/2010/main" val="1223496792"/>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17412">
                                            <p:txEl>
                                              <p:pRg st="0" end="0"/>
                                            </p:txEl>
                                          </p:spTgt>
                                        </p:tgtEl>
                                        <p:attrNameLst>
                                          <p:attrName>style.visibility</p:attrName>
                                        </p:attrNameLst>
                                      </p:cBhvr>
                                      <p:to>
                                        <p:strVal val="visible"/>
                                      </p:to>
                                    </p:set>
                                    <p:animEffect transition="in" filter="checkerboard(across)">
                                      <p:cBhvr>
                                        <p:cTn id="7" dur="500"/>
                                        <p:tgtEl>
                                          <p:spTgt spid="17412">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17412">
                                            <p:txEl>
                                              <p:pRg st="1" end="1"/>
                                            </p:txEl>
                                          </p:spTgt>
                                        </p:tgtEl>
                                        <p:attrNameLst>
                                          <p:attrName>style.visibility</p:attrName>
                                        </p:attrNameLst>
                                      </p:cBhvr>
                                      <p:to>
                                        <p:strVal val="visible"/>
                                      </p:to>
                                    </p:set>
                                    <p:animEffect transition="in" filter="checkerboard(across)">
                                      <p:cBhvr>
                                        <p:cTn id="12" dur="500"/>
                                        <p:tgtEl>
                                          <p:spTgt spid="17412">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5" presetClass="entr" presetSubtype="10" fill="hold" grpId="0" nodeType="clickEffect">
                                  <p:stCondLst>
                                    <p:cond delay="0"/>
                                  </p:stCondLst>
                                  <p:childTnLst>
                                    <p:set>
                                      <p:cBhvr>
                                        <p:cTn id="16" dur="1" fill="hold">
                                          <p:stCondLst>
                                            <p:cond delay="0"/>
                                          </p:stCondLst>
                                        </p:cTn>
                                        <p:tgtEl>
                                          <p:spTgt spid="17412">
                                            <p:txEl>
                                              <p:pRg st="2" end="2"/>
                                            </p:txEl>
                                          </p:spTgt>
                                        </p:tgtEl>
                                        <p:attrNameLst>
                                          <p:attrName>style.visibility</p:attrName>
                                        </p:attrNameLst>
                                      </p:cBhvr>
                                      <p:to>
                                        <p:strVal val="visible"/>
                                      </p:to>
                                    </p:set>
                                    <p:animEffect transition="in" filter="checkerboard(across)">
                                      <p:cBhvr>
                                        <p:cTn id="17" dur="500"/>
                                        <p:tgtEl>
                                          <p:spTgt spid="17412">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5" presetClass="entr" presetSubtype="10" fill="hold" grpId="0" nodeType="clickEffect">
                                  <p:stCondLst>
                                    <p:cond delay="0"/>
                                  </p:stCondLst>
                                  <p:childTnLst>
                                    <p:set>
                                      <p:cBhvr>
                                        <p:cTn id="21" dur="1" fill="hold">
                                          <p:stCondLst>
                                            <p:cond delay="0"/>
                                          </p:stCondLst>
                                        </p:cTn>
                                        <p:tgtEl>
                                          <p:spTgt spid="17412">
                                            <p:txEl>
                                              <p:pRg st="3" end="3"/>
                                            </p:txEl>
                                          </p:spTgt>
                                        </p:tgtEl>
                                        <p:attrNameLst>
                                          <p:attrName>style.visibility</p:attrName>
                                        </p:attrNameLst>
                                      </p:cBhvr>
                                      <p:to>
                                        <p:strVal val="visible"/>
                                      </p:to>
                                    </p:set>
                                    <p:animEffect transition="in" filter="checkerboard(across)">
                                      <p:cBhvr>
                                        <p:cTn id="22" dur="500"/>
                                        <p:tgtEl>
                                          <p:spTgt spid="17412">
                                            <p:txEl>
                                              <p:pRg st="3" end="3"/>
                                            </p:txEl>
                                          </p:spTgt>
                                        </p:tgtEl>
                                      </p:cBhvr>
                                    </p:animEffect>
                                  </p:childTnLst>
                                </p:cTn>
                              </p:par>
                              <p:par>
                                <p:cTn id="23" presetID="5" presetClass="entr" presetSubtype="10" fill="hold" grpId="0" nodeType="withEffect">
                                  <p:stCondLst>
                                    <p:cond delay="0"/>
                                  </p:stCondLst>
                                  <p:childTnLst>
                                    <p:set>
                                      <p:cBhvr>
                                        <p:cTn id="24" dur="1" fill="hold">
                                          <p:stCondLst>
                                            <p:cond delay="0"/>
                                          </p:stCondLst>
                                        </p:cTn>
                                        <p:tgtEl>
                                          <p:spTgt spid="17412">
                                            <p:txEl>
                                              <p:pRg st="4" end="4"/>
                                            </p:txEl>
                                          </p:spTgt>
                                        </p:tgtEl>
                                        <p:attrNameLst>
                                          <p:attrName>style.visibility</p:attrName>
                                        </p:attrNameLst>
                                      </p:cBhvr>
                                      <p:to>
                                        <p:strVal val="visible"/>
                                      </p:to>
                                    </p:set>
                                    <p:animEffect transition="in" filter="checkerboard(across)">
                                      <p:cBhvr>
                                        <p:cTn id="25" dur="500"/>
                                        <p:tgtEl>
                                          <p:spTgt spid="1741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412" grpId="0" uiExpand="1" build="p" bldLvl="2"/>
    </p:bldLst>
  </p:timing>
</p:sld>
</file>

<file path=ppt/slides/slide1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a:xfrm>
            <a:off x="685800" y="685800"/>
            <a:ext cx="7772400" cy="944563"/>
          </a:xfrm>
        </p:spPr>
        <p:txBody>
          <a:bodyPr/>
          <a:lstStyle/>
          <a:p>
            <a:pPr marL="685800" indent="-685800" eaLnBrk="1" hangingPunct="1"/>
            <a:r>
              <a:rPr lang="en-US" altLang="en-US" dirty="0"/>
              <a:t>Principles of Marriage</a:t>
            </a:r>
            <a:r>
              <a:rPr lang="en-US" altLang="en-US" sz="3200" dirty="0"/>
              <a:t> </a:t>
            </a:r>
            <a:r>
              <a:rPr lang="en-US" altLang="en-US" sz="2400" dirty="0"/>
              <a:t>(continued)</a:t>
            </a:r>
            <a:endParaRPr lang="en-US" altLang="en-US" sz="1600" dirty="0"/>
          </a:p>
        </p:txBody>
      </p:sp>
      <p:sp>
        <p:nvSpPr>
          <p:cNvPr id="368643" name="Rectangle 3"/>
          <p:cNvSpPr>
            <a:spLocks noGrp="1" noChangeArrowheads="1"/>
          </p:cNvSpPr>
          <p:nvPr>
            <p:ph idx="1"/>
          </p:nvPr>
        </p:nvSpPr>
        <p:spPr>
          <a:xfrm>
            <a:off x="914400" y="1600200"/>
            <a:ext cx="7315200" cy="5257800"/>
          </a:xfrm>
        </p:spPr>
        <p:txBody>
          <a:bodyPr/>
          <a:lstStyle/>
          <a:p>
            <a:pPr marL="457200" lvl="1" indent="0" eaLnBrk="1" hangingPunct="1">
              <a:buFontTx/>
              <a:buNone/>
              <a:defRPr/>
            </a:pPr>
            <a:r>
              <a:rPr lang="en-US" altLang="en-US" sz="2800" dirty="0"/>
              <a:t>Finding balance</a:t>
            </a:r>
          </a:p>
          <a:p>
            <a:pPr marL="457200" lvl="1" indent="0" eaLnBrk="1" hangingPunct="1">
              <a:buFontTx/>
              <a:buNone/>
              <a:defRPr/>
            </a:pPr>
            <a:r>
              <a:rPr lang="en-US" altLang="en-US" sz="2000" u="sng" dirty="0"/>
              <a:t>Guiding Principles			        	Doctrines              </a:t>
            </a:r>
            <a:r>
              <a:rPr lang="en-US" altLang="en-US" sz="2000" b="1" i="1" dirty="0"/>
              <a:t>             </a:t>
            </a:r>
          </a:p>
          <a:p>
            <a:pPr marL="857250" lvl="2" indent="0" eaLnBrk="1" hangingPunct="1">
              <a:buNone/>
              <a:defRPr/>
            </a:pPr>
            <a:r>
              <a:rPr lang="en-US" altLang="en-US" sz="2000" dirty="0"/>
              <a:t>Know yourself, your vision, goals	Identity</a:t>
            </a:r>
          </a:p>
          <a:p>
            <a:pPr marL="857250" lvl="2" indent="0" eaLnBrk="1" hangingPunct="1">
              <a:buNone/>
              <a:defRPr/>
            </a:pPr>
            <a:r>
              <a:rPr lang="en-US" altLang="en-US" sz="2000" dirty="0"/>
              <a:t>Seek, receive and act on guidance	Obedience</a:t>
            </a:r>
          </a:p>
          <a:p>
            <a:pPr marL="857250" lvl="2" indent="0" eaLnBrk="1" hangingPunct="1">
              <a:buNone/>
              <a:defRPr/>
            </a:pPr>
            <a:r>
              <a:rPr lang="en-US" altLang="en-US" sz="2000" dirty="0"/>
              <a:t>Key areas of successful marriages	Agency</a:t>
            </a:r>
          </a:p>
          <a:p>
            <a:pPr marL="857250" lvl="2" indent="0" eaLnBrk="1" hangingPunct="1">
              <a:buNone/>
              <a:defRPr/>
            </a:pPr>
            <a:r>
              <a:rPr lang="en-US" altLang="en-US" sz="2000" dirty="0"/>
              <a:t>Your spouse is most important	Stewardship</a:t>
            </a:r>
          </a:p>
          <a:p>
            <a:pPr marL="857250" lvl="2" indent="0" eaLnBrk="1" hangingPunct="1">
              <a:buNone/>
              <a:defRPr/>
            </a:pPr>
            <a:r>
              <a:rPr lang="en-US" altLang="en-US" sz="2000" dirty="0"/>
              <a:t>The family is ordained of God	Plan of Salvation</a:t>
            </a:r>
          </a:p>
          <a:p>
            <a:pPr marL="857250" lvl="2" indent="0" eaLnBrk="1" hangingPunct="1">
              <a:buFontTx/>
              <a:buNone/>
              <a:defRPr/>
            </a:pPr>
            <a:r>
              <a:rPr lang="en-US" altLang="en-US" sz="2000" dirty="0"/>
              <a:t>Marriage partners are equal 	Agency</a:t>
            </a:r>
          </a:p>
          <a:p>
            <a:pPr marL="857250" lvl="2" indent="0" eaLnBrk="1" hangingPunct="1">
              <a:buFontTx/>
              <a:buNone/>
              <a:defRPr/>
            </a:pPr>
            <a:r>
              <a:rPr lang="en-US" altLang="en-US" sz="2000" dirty="0"/>
              <a:t>We must leave our parents		Accountability</a:t>
            </a:r>
          </a:p>
          <a:p>
            <a:pPr marL="857250" lvl="2" indent="0" eaLnBrk="1" hangingPunct="1">
              <a:buFontTx/>
              <a:buNone/>
              <a:defRPr/>
            </a:pPr>
            <a:r>
              <a:rPr lang="en-US" altLang="en-US" sz="2000" dirty="0"/>
              <a:t>The best things in life are free	Plan of Salvation</a:t>
            </a:r>
          </a:p>
          <a:p>
            <a:pPr marL="857250" lvl="2" indent="0" eaLnBrk="1" hangingPunct="1">
              <a:buFontTx/>
              <a:buNone/>
              <a:defRPr/>
            </a:pPr>
            <a:r>
              <a:rPr lang="en-US" altLang="en-US" sz="2000" dirty="0"/>
              <a:t>Finance problems are behavioral	Stewardship</a:t>
            </a:r>
          </a:p>
          <a:p>
            <a:pPr marL="857250" lvl="2" indent="0" eaLnBrk="1" hangingPunct="1">
              <a:buFontTx/>
              <a:buNone/>
              <a:defRPr/>
            </a:pPr>
            <a:r>
              <a:rPr lang="en-US" altLang="en-US" sz="2000" dirty="0"/>
              <a:t>We can and must improve		Agency</a:t>
            </a:r>
          </a:p>
          <a:p>
            <a:pPr marL="457200" lvl="1" indent="0" eaLnBrk="1" hangingPunct="1">
              <a:buFontTx/>
              <a:buNone/>
              <a:defRPr/>
            </a:pPr>
            <a:endParaRPr lang="en-US" altLang="en-US" dirty="0"/>
          </a:p>
        </p:txBody>
      </p:sp>
    </p:spTree>
    <p:extLst>
      <p:ext uri="{BB962C8B-B14F-4D97-AF65-F5344CB8AC3E}">
        <p14:creationId xmlns:p14="http://schemas.microsoft.com/office/powerpoint/2010/main" val="18840341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68643">
                                            <p:txEl>
                                              <p:pRg st="0" end="0"/>
                                            </p:txEl>
                                          </p:spTgt>
                                        </p:tgtEl>
                                        <p:attrNameLst>
                                          <p:attrName>style.visibility</p:attrName>
                                        </p:attrNameLst>
                                      </p:cBhvr>
                                      <p:to>
                                        <p:strVal val="visible"/>
                                      </p:to>
                                    </p:set>
                                    <p:anim calcmode="lin" valueType="num">
                                      <p:cBhvr additive="base">
                                        <p:cTn id="7" dur="500" fill="hold"/>
                                        <p:tgtEl>
                                          <p:spTgt spid="36864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6864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368643">
                                            <p:txEl>
                                              <p:pRg st="1" end="1"/>
                                            </p:txEl>
                                          </p:spTgt>
                                        </p:tgtEl>
                                        <p:attrNameLst>
                                          <p:attrName>style.visibility</p:attrName>
                                        </p:attrNameLst>
                                      </p:cBhvr>
                                      <p:to>
                                        <p:strVal val="visible"/>
                                      </p:to>
                                    </p:set>
                                    <p:anim calcmode="lin" valueType="num">
                                      <p:cBhvr additive="base">
                                        <p:cTn id="13" dur="500" fill="hold"/>
                                        <p:tgtEl>
                                          <p:spTgt spid="368643">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368643">
                                            <p:txEl>
                                              <p:pRg st="1" end="1"/>
                                            </p:txEl>
                                          </p:spTgt>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0"/>
                                  </p:stCondLst>
                                  <p:childTnLst>
                                    <p:set>
                                      <p:cBhvr>
                                        <p:cTn id="16" dur="1" fill="hold">
                                          <p:stCondLst>
                                            <p:cond delay="0"/>
                                          </p:stCondLst>
                                        </p:cTn>
                                        <p:tgtEl>
                                          <p:spTgt spid="368643">
                                            <p:txEl>
                                              <p:pRg st="2" end="2"/>
                                            </p:txEl>
                                          </p:spTgt>
                                        </p:tgtEl>
                                        <p:attrNameLst>
                                          <p:attrName>style.visibility</p:attrName>
                                        </p:attrNameLst>
                                      </p:cBhvr>
                                      <p:to>
                                        <p:strVal val="visible"/>
                                      </p:to>
                                    </p:set>
                                    <p:anim calcmode="lin" valueType="num">
                                      <p:cBhvr additive="base">
                                        <p:cTn id="17" dur="500" fill="hold"/>
                                        <p:tgtEl>
                                          <p:spTgt spid="368643">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368643">
                                            <p:txEl>
                                              <p:pRg st="2" end="2"/>
                                            </p:txEl>
                                          </p:spTgt>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0"/>
                                  </p:stCondLst>
                                  <p:childTnLst>
                                    <p:set>
                                      <p:cBhvr>
                                        <p:cTn id="20" dur="1" fill="hold">
                                          <p:stCondLst>
                                            <p:cond delay="0"/>
                                          </p:stCondLst>
                                        </p:cTn>
                                        <p:tgtEl>
                                          <p:spTgt spid="368643">
                                            <p:txEl>
                                              <p:pRg st="3" end="3"/>
                                            </p:txEl>
                                          </p:spTgt>
                                        </p:tgtEl>
                                        <p:attrNameLst>
                                          <p:attrName>style.visibility</p:attrName>
                                        </p:attrNameLst>
                                      </p:cBhvr>
                                      <p:to>
                                        <p:strVal val="visible"/>
                                      </p:to>
                                    </p:set>
                                    <p:anim calcmode="lin" valueType="num">
                                      <p:cBhvr additive="base">
                                        <p:cTn id="21" dur="500" fill="hold"/>
                                        <p:tgtEl>
                                          <p:spTgt spid="368643">
                                            <p:txEl>
                                              <p:pRg st="3" end="3"/>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368643">
                                            <p:txEl>
                                              <p:pRg st="3" end="3"/>
                                            </p:txEl>
                                          </p:spTgt>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0"/>
                                  </p:stCondLst>
                                  <p:childTnLst>
                                    <p:set>
                                      <p:cBhvr>
                                        <p:cTn id="24" dur="1" fill="hold">
                                          <p:stCondLst>
                                            <p:cond delay="0"/>
                                          </p:stCondLst>
                                        </p:cTn>
                                        <p:tgtEl>
                                          <p:spTgt spid="368643">
                                            <p:txEl>
                                              <p:pRg st="4" end="4"/>
                                            </p:txEl>
                                          </p:spTgt>
                                        </p:tgtEl>
                                        <p:attrNameLst>
                                          <p:attrName>style.visibility</p:attrName>
                                        </p:attrNameLst>
                                      </p:cBhvr>
                                      <p:to>
                                        <p:strVal val="visible"/>
                                      </p:to>
                                    </p:set>
                                    <p:anim calcmode="lin" valueType="num">
                                      <p:cBhvr additive="base">
                                        <p:cTn id="25" dur="500" fill="hold"/>
                                        <p:tgtEl>
                                          <p:spTgt spid="368643">
                                            <p:txEl>
                                              <p:pRg st="4" end="4"/>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368643">
                                            <p:txEl>
                                              <p:pRg st="4" end="4"/>
                                            </p:txEl>
                                          </p:spTgt>
                                        </p:tgtEl>
                                        <p:attrNameLst>
                                          <p:attrName>ppt_y</p:attrName>
                                        </p:attrNameLst>
                                      </p:cBhvr>
                                      <p:tavLst>
                                        <p:tav tm="0">
                                          <p:val>
                                            <p:strVal val="#ppt_y"/>
                                          </p:val>
                                        </p:tav>
                                        <p:tav tm="100000">
                                          <p:val>
                                            <p:strVal val="#ppt_y"/>
                                          </p:val>
                                        </p:tav>
                                      </p:tavLst>
                                    </p:anim>
                                  </p:childTnLst>
                                </p:cTn>
                              </p:par>
                              <p:par>
                                <p:cTn id="27" presetID="2" presetClass="entr" presetSubtype="8" fill="hold" grpId="0" nodeType="withEffect">
                                  <p:stCondLst>
                                    <p:cond delay="0"/>
                                  </p:stCondLst>
                                  <p:childTnLst>
                                    <p:set>
                                      <p:cBhvr>
                                        <p:cTn id="28" dur="1" fill="hold">
                                          <p:stCondLst>
                                            <p:cond delay="0"/>
                                          </p:stCondLst>
                                        </p:cTn>
                                        <p:tgtEl>
                                          <p:spTgt spid="368643">
                                            <p:txEl>
                                              <p:pRg st="5" end="5"/>
                                            </p:txEl>
                                          </p:spTgt>
                                        </p:tgtEl>
                                        <p:attrNameLst>
                                          <p:attrName>style.visibility</p:attrName>
                                        </p:attrNameLst>
                                      </p:cBhvr>
                                      <p:to>
                                        <p:strVal val="visible"/>
                                      </p:to>
                                    </p:set>
                                    <p:anim calcmode="lin" valueType="num">
                                      <p:cBhvr additive="base">
                                        <p:cTn id="29" dur="500" fill="hold"/>
                                        <p:tgtEl>
                                          <p:spTgt spid="368643">
                                            <p:txEl>
                                              <p:pRg st="5" end="5"/>
                                            </p:txEl>
                                          </p:spTgt>
                                        </p:tgtEl>
                                        <p:attrNameLst>
                                          <p:attrName>ppt_x</p:attrName>
                                        </p:attrNameLst>
                                      </p:cBhvr>
                                      <p:tavLst>
                                        <p:tav tm="0">
                                          <p:val>
                                            <p:strVal val="0-#ppt_w/2"/>
                                          </p:val>
                                        </p:tav>
                                        <p:tav tm="100000">
                                          <p:val>
                                            <p:strVal val="#ppt_x"/>
                                          </p:val>
                                        </p:tav>
                                      </p:tavLst>
                                    </p:anim>
                                    <p:anim calcmode="lin" valueType="num">
                                      <p:cBhvr additive="base">
                                        <p:cTn id="30" dur="500" fill="hold"/>
                                        <p:tgtEl>
                                          <p:spTgt spid="368643">
                                            <p:txEl>
                                              <p:pRg st="5" end="5"/>
                                            </p:txEl>
                                          </p:spTgt>
                                        </p:tgtEl>
                                        <p:attrNameLst>
                                          <p:attrName>ppt_y</p:attrName>
                                        </p:attrNameLst>
                                      </p:cBhvr>
                                      <p:tavLst>
                                        <p:tav tm="0">
                                          <p:val>
                                            <p:strVal val="#ppt_y"/>
                                          </p:val>
                                        </p:tav>
                                        <p:tav tm="100000">
                                          <p:val>
                                            <p:strVal val="#ppt_y"/>
                                          </p:val>
                                        </p:tav>
                                      </p:tavLst>
                                    </p:anim>
                                  </p:childTnLst>
                                </p:cTn>
                              </p:par>
                              <p:par>
                                <p:cTn id="31" presetID="2" presetClass="entr" presetSubtype="8" fill="hold" grpId="0" nodeType="withEffect">
                                  <p:stCondLst>
                                    <p:cond delay="0"/>
                                  </p:stCondLst>
                                  <p:childTnLst>
                                    <p:set>
                                      <p:cBhvr>
                                        <p:cTn id="32" dur="1" fill="hold">
                                          <p:stCondLst>
                                            <p:cond delay="0"/>
                                          </p:stCondLst>
                                        </p:cTn>
                                        <p:tgtEl>
                                          <p:spTgt spid="368643">
                                            <p:txEl>
                                              <p:pRg st="6" end="6"/>
                                            </p:txEl>
                                          </p:spTgt>
                                        </p:tgtEl>
                                        <p:attrNameLst>
                                          <p:attrName>style.visibility</p:attrName>
                                        </p:attrNameLst>
                                      </p:cBhvr>
                                      <p:to>
                                        <p:strVal val="visible"/>
                                      </p:to>
                                    </p:set>
                                    <p:anim calcmode="lin" valueType="num">
                                      <p:cBhvr additive="base">
                                        <p:cTn id="33" dur="500" fill="hold"/>
                                        <p:tgtEl>
                                          <p:spTgt spid="368643">
                                            <p:txEl>
                                              <p:pRg st="6" end="6"/>
                                            </p:txEl>
                                          </p:spTgt>
                                        </p:tgtEl>
                                        <p:attrNameLst>
                                          <p:attrName>ppt_x</p:attrName>
                                        </p:attrNameLst>
                                      </p:cBhvr>
                                      <p:tavLst>
                                        <p:tav tm="0">
                                          <p:val>
                                            <p:strVal val="0-#ppt_w/2"/>
                                          </p:val>
                                        </p:tav>
                                        <p:tav tm="100000">
                                          <p:val>
                                            <p:strVal val="#ppt_x"/>
                                          </p:val>
                                        </p:tav>
                                      </p:tavLst>
                                    </p:anim>
                                    <p:anim calcmode="lin" valueType="num">
                                      <p:cBhvr additive="base">
                                        <p:cTn id="34" dur="500" fill="hold"/>
                                        <p:tgtEl>
                                          <p:spTgt spid="368643">
                                            <p:txEl>
                                              <p:pRg st="6" end="6"/>
                                            </p:txEl>
                                          </p:spTgt>
                                        </p:tgtEl>
                                        <p:attrNameLst>
                                          <p:attrName>ppt_y</p:attrName>
                                        </p:attrNameLst>
                                      </p:cBhvr>
                                      <p:tavLst>
                                        <p:tav tm="0">
                                          <p:val>
                                            <p:strVal val="#ppt_y"/>
                                          </p:val>
                                        </p:tav>
                                        <p:tav tm="100000">
                                          <p:val>
                                            <p:strVal val="#ppt_y"/>
                                          </p:val>
                                        </p:tav>
                                      </p:tavLst>
                                    </p:anim>
                                  </p:childTnLst>
                                </p:cTn>
                              </p:par>
                              <p:par>
                                <p:cTn id="35" presetID="2" presetClass="entr" presetSubtype="8" fill="hold" grpId="0" nodeType="withEffect">
                                  <p:stCondLst>
                                    <p:cond delay="0"/>
                                  </p:stCondLst>
                                  <p:childTnLst>
                                    <p:set>
                                      <p:cBhvr>
                                        <p:cTn id="36" dur="1" fill="hold">
                                          <p:stCondLst>
                                            <p:cond delay="0"/>
                                          </p:stCondLst>
                                        </p:cTn>
                                        <p:tgtEl>
                                          <p:spTgt spid="368643">
                                            <p:txEl>
                                              <p:pRg st="7" end="7"/>
                                            </p:txEl>
                                          </p:spTgt>
                                        </p:tgtEl>
                                        <p:attrNameLst>
                                          <p:attrName>style.visibility</p:attrName>
                                        </p:attrNameLst>
                                      </p:cBhvr>
                                      <p:to>
                                        <p:strVal val="visible"/>
                                      </p:to>
                                    </p:set>
                                    <p:anim calcmode="lin" valueType="num">
                                      <p:cBhvr additive="base">
                                        <p:cTn id="37" dur="500" fill="hold"/>
                                        <p:tgtEl>
                                          <p:spTgt spid="368643">
                                            <p:txEl>
                                              <p:pRg st="7" end="7"/>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368643">
                                            <p:txEl>
                                              <p:pRg st="7" end="7"/>
                                            </p:txEl>
                                          </p:spTgt>
                                        </p:tgtEl>
                                        <p:attrNameLst>
                                          <p:attrName>ppt_y</p:attrName>
                                        </p:attrNameLst>
                                      </p:cBhvr>
                                      <p:tavLst>
                                        <p:tav tm="0">
                                          <p:val>
                                            <p:strVal val="#ppt_y"/>
                                          </p:val>
                                        </p:tav>
                                        <p:tav tm="100000">
                                          <p:val>
                                            <p:strVal val="#ppt_y"/>
                                          </p:val>
                                        </p:tav>
                                      </p:tavLst>
                                    </p:anim>
                                  </p:childTnLst>
                                </p:cTn>
                              </p:par>
                              <p:par>
                                <p:cTn id="39" presetID="2" presetClass="entr" presetSubtype="8" fill="hold" grpId="0" nodeType="withEffect">
                                  <p:stCondLst>
                                    <p:cond delay="0"/>
                                  </p:stCondLst>
                                  <p:childTnLst>
                                    <p:set>
                                      <p:cBhvr>
                                        <p:cTn id="40" dur="1" fill="hold">
                                          <p:stCondLst>
                                            <p:cond delay="0"/>
                                          </p:stCondLst>
                                        </p:cTn>
                                        <p:tgtEl>
                                          <p:spTgt spid="368643">
                                            <p:txEl>
                                              <p:pRg st="8" end="8"/>
                                            </p:txEl>
                                          </p:spTgt>
                                        </p:tgtEl>
                                        <p:attrNameLst>
                                          <p:attrName>style.visibility</p:attrName>
                                        </p:attrNameLst>
                                      </p:cBhvr>
                                      <p:to>
                                        <p:strVal val="visible"/>
                                      </p:to>
                                    </p:set>
                                    <p:anim calcmode="lin" valueType="num">
                                      <p:cBhvr additive="base">
                                        <p:cTn id="41" dur="500" fill="hold"/>
                                        <p:tgtEl>
                                          <p:spTgt spid="368643">
                                            <p:txEl>
                                              <p:pRg st="8" end="8"/>
                                            </p:txEl>
                                          </p:spTgt>
                                        </p:tgtEl>
                                        <p:attrNameLst>
                                          <p:attrName>ppt_x</p:attrName>
                                        </p:attrNameLst>
                                      </p:cBhvr>
                                      <p:tavLst>
                                        <p:tav tm="0">
                                          <p:val>
                                            <p:strVal val="0-#ppt_w/2"/>
                                          </p:val>
                                        </p:tav>
                                        <p:tav tm="100000">
                                          <p:val>
                                            <p:strVal val="#ppt_x"/>
                                          </p:val>
                                        </p:tav>
                                      </p:tavLst>
                                    </p:anim>
                                    <p:anim calcmode="lin" valueType="num">
                                      <p:cBhvr additive="base">
                                        <p:cTn id="42" dur="500" fill="hold"/>
                                        <p:tgtEl>
                                          <p:spTgt spid="368643">
                                            <p:txEl>
                                              <p:pRg st="8" end="8"/>
                                            </p:txEl>
                                          </p:spTgt>
                                        </p:tgtEl>
                                        <p:attrNameLst>
                                          <p:attrName>ppt_y</p:attrName>
                                        </p:attrNameLst>
                                      </p:cBhvr>
                                      <p:tavLst>
                                        <p:tav tm="0">
                                          <p:val>
                                            <p:strVal val="#ppt_y"/>
                                          </p:val>
                                        </p:tav>
                                        <p:tav tm="100000">
                                          <p:val>
                                            <p:strVal val="#ppt_y"/>
                                          </p:val>
                                        </p:tav>
                                      </p:tavLst>
                                    </p:anim>
                                  </p:childTnLst>
                                </p:cTn>
                              </p:par>
                              <p:par>
                                <p:cTn id="43" presetID="2" presetClass="entr" presetSubtype="8" fill="hold" grpId="0" nodeType="withEffect">
                                  <p:stCondLst>
                                    <p:cond delay="0"/>
                                  </p:stCondLst>
                                  <p:childTnLst>
                                    <p:set>
                                      <p:cBhvr>
                                        <p:cTn id="44" dur="1" fill="hold">
                                          <p:stCondLst>
                                            <p:cond delay="0"/>
                                          </p:stCondLst>
                                        </p:cTn>
                                        <p:tgtEl>
                                          <p:spTgt spid="368643">
                                            <p:txEl>
                                              <p:pRg st="9" end="9"/>
                                            </p:txEl>
                                          </p:spTgt>
                                        </p:tgtEl>
                                        <p:attrNameLst>
                                          <p:attrName>style.visibility</p:attrName>
                                        </p:attrNameLst>
                                      </p:cBhvr>
                                      <p:to>
                                        <p:strVal val="visible"/>
                                      </p:to>
                                    </p:set>
                                    <p:anim calcmode="lin" valueType="num">
                                      <p:cBhvr additive="base">
                                        <p:cTn id="45" dur="500" fill="hold"/>
                                        <p:tgtEl>
                                          <p:spTgt spid="368643">
                                            <p:txEl>
                                              <p:pRg st="9" end="9"/>
                                            </p:txEl>
                                          </p:spTgt>
                                        </p:tgtEl>
                                        <p:attrNameLst>
                                          <p:attrName>ppt_x</p:attrName>
                                        </p:attrNameLst>
                                      </p:cBhvr>
                                      <p:tavLst>
                                        <p:tav tm="0">
                                          <p:val>
                                            <p:strVal val="0-#ppt_w/2"/>
                                          </p:val>
                                        </p:tav>
                                        <p:tav tm="100000">
                                          <p:val>
                                            <p:strVal val="#ppt_x"/>
                                          </p:val>
                                        </p:tav>
                                      </p:tavLst>
                                    </p:anim>
                                    <p:anim calcmode="lin" valueType="num">
                                      <p:cBhvr additive="base">
                                        <p:cTn id="46" dur="500" fill="hold"/>
                                        <p:tgtEl>
                                          <p:spTgt spid="368643">
                                            <p:txEl>
                                              <p:pRg st="9" end="9"/>
                                            </p:txEl>
                                          </p:spTgt>
                                        </p:tgtEl>
                                        <p:attrNameLst>
                                          <p:attrName>ppt_y</p:attrName>
                                        </p:attrNameLst>
                                      </p:cBhvr>
                                      <p:tavLst>
                                        <p:tav tm="0">
                                          <p:val>
                                            <p:strVal val="#ppt_y"/>
                                          </p:val>
                                        </p:tav>
                                        <p:tav tm="100000">
                                          <p:val>
                                            <p:strVal val="#ppt_y"/>
                                          </p:val>
                                        </p:tav>
                                      </p:tavLst>
                                    </p:anim>
                                  </p:childTnLst>
                                </p:cTn>
                              </p:par>
                              <p:par>
                                <p:cTn id="47" presetID="2" presetClass="entr" presetSubtype="8" fill="hold" grpId="0" nodeType="withEffect">
                                  <p:stCondLst>
                                    <p:cond delay="0"/>
                                  </p:stCondLst>
                                  <p:childTnLst>
                                    <p:set>
                                      <p:cBhvr>
                                        <p:cTn id="48" dur="1" fill="hold">
                                          <p:stCondLst>
                                            <p:cond delay="0"/>
                                          </p:stCondLst>
                                        </p:cTn>
                                        <p:tgtEl>
                                          <p:spTgt spid="368643">
                                            <p:txEl>
                                              <p:pRg st="10" end="10"/>
                                            </p:txEl>
                                          </p:spTgt>
                                        </p:tgtEl>
                                        <p:attrNameLst>
                                          <p:attrName>style.visibility</p:attrName>
                                        </p:attrNameLst>
                                      </p:cBhvr>
                                      <p:to>
                                        <p:strVal val="visible"/>
                                      </p:to>
                                    </p:set>
                                    <p:anim calcmode="lin" valueType="num">
                                      <p:cBhvr additive="base">
                                        <p:cTn id="49" dur="500" fill="hold"/>
                                        <p:tgtEl>
                                          <p:spTgt spid="368643">
                                            <p:txEl>
                                              <p:pRg st="10" end="10"/>
                                            </p:txEl>
                                          </p:spTgt>
                                        </p:tgtEl>
                                        <p:attrNameLst>
                                          <p:attrName>ppt_x</p:attrName>
                                        </p:attrNameLst>
                                      </p:cBhvr>
                                      <p:tavLst>
                                        <p:tav tm="0">
                                          <p:val>
                                            <p:strVal val="0-#ppt_w/2"/>
                                          </p:val>
                                        </p:tav>
                                        <p:tav tm="100000">
                                          <p:val>
                                            <p:strVal val="#ppt_x"/>
                                          </p:val>
                                        </p:tav>
                                      </p:tavLst>
                                    </p:anim>
                                    <p:anim calcmode="lin" valueType="num">
                                      <p:cBhvr additive="base">
                                        <p:cTn id="50" dur="500" fill="hold"/>
                                        <p:tgtEl>
                                          <p:spTgt spid="368643">
                                            <p:txEl>
                                              <p:pRg st="10" end="10"/>
                                            </p:txEl>
                                          </p:spTgt>
                                        </p:tgtEl>
                                        <p:attrNameLst>
                                          <p:attrName>ppt_y</p:attrName>
                                        </p:attrNameLst>
                                      </p:cBhvr>
                                      <p:tavLst>
                                        <p:tav tm="0">
                                          <p:val>
                                            <p:strVal val="#ppt_y"/>
                                          </p:val>
                                        </p:tav>
                                        <p:tav tm="100000">
                                          <p:val>
                                            <p:strVal val="#ppt_y"/>
                                          </p:val>
                                        </p:tav>
                                      </p:tavLst>
                                    </p:anim>
                                  </p:childTnLst>
                                </p:cTn>
                              </p:par>
                              <p:par>
                                <p:cTn id="51" presetID="2" presetClass="entr" presetSubtype="8" fill="hold" grpId="0" nodeType="withEffect">
                                  <p:stCondLst>
                                    <p:cond delay="0"/>
                                  </p:stCondLst>
                                  <p:childTnLst>
                                    <p:set>
                                      <p:cBhvr>
                                        <p:cTn id="52" dur="1" fill="hold">
                                          <p:stCondLst>
                                            <p:cond delay="0"/>
                                          </p:stCondLst>
                                        </p:cTn>
                                        <p:tgtEl>
                                          <p:spTgt spid="368643">
                                            <p:txEl>
                                              <p:pRg st="11" end="11"/>
                                            </p:txEl>
                                          </p:spTgt>
                                        </p:tgtEl>
                                        <p:attrNameLst>
                                          <p:attrName>style.visibility</p:attrName>
                                        </p:attrNameLst>
                                      </p:cBhvr>
                                      <p:to>
                                        <p:strVal val="visible"/>
                                      </p:to>
                                    </p:set>
                                    <p:anim calcmode="lin" valueType="num">
                                      <p:cBhvr additive="base">
                                        <p:cTn id="53" dur="500" fill="hold"/>
                                        <p:tgtEl>
                                          <p:spTgt spid="368643">
                                            <p:txEl>
                                              <p:pRg st="11" end="11"/>
                                            </p:txEl>
                                          </p:spTgt>
                                        </p:tgtEl>
                                        <p:attrNameLst>
                                          <p:attrName>ppt_x</p:attrName>
                                        </p:attrNameLst>
                                      </p:cBhvr>
                                      <p:tavLst>
                                        <p:tav tm="0">
                                          <p:val>
                                            <p:strVal val="0-#ppt_w/2"/>
                                          </p:val>
                                        </p:tav>
                                        <p:tav tm="100000">
                                          <p:val>
                                            <p:strVal val="#ppt_x"/>
                                          </p:val>
                                        </p:tav>
                                      </p:tavLst>
                                    </p:anim>
                                    <p:anim calcmode="lin" valueType="num">
                                      <p:cBhvr additive="base">
                                        <p:cTn id="54" dur="500" fill="hold"/>
                                        <p:tgtEl>
                                          <p:spTgt spid="368643">
                                            <p:txEl>
                                              <p:pRg st="11" end="11"/>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8643" grpId="0" uiExpand="1" build="p" autoUpdateAnimBg="0"/>
    </p:bldLst>
  </p:timing>
</p:sld>
</file>

<file path=ppt/slides/slide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pPr eaLnBrk="1" hangingPunct="1"/>
            <a:r>
              <a:rPr lang="en-US" altLang="en-US" dirty="0"/>
              <a:t>Objectives</a:t>
            </a:r>
          </a:p>
        </p:txBody>
      </p:sp>
      <p:sp>
        <p:nvSpPr>
          <p:cNvPr id="30723" name="Rectangle 3"/>
          <p:cNvSpPr>
            <a:spLocks noGrp="1" noChangeArrowheads="1"/>
          </p:cNvSpPr>
          <p:nvPr>
            <p:ph idx="1"/>
          </p:nvPr>
        </p:nvSpPr>
        <p:spPr>
          <a:xfrm>
            <a:off x="928688" y="1600200"/>
            <a:ext cx="7286625" cy="4419600"/>
          </a:xfrm>
        </p:spPr>
        <p:txBody>
          <a:bodyPr/>
          <a:lstStyle/>
          <a:p>
            <a:pPr eaLnBrk="1" hangingPunct="1"/>
            <a:r>
              <a:rPr lang="en-US" altLang="en-US" dirty="0"/>
              <a:t>A.  Understand the key changes in decision making and key principles and practices of money and marriage</a:t>
            </a:r>
          </a:p>
          <a:p>
            <a:pPr eaLnBrk="1" hangingPunct="1"/>
            <a:r>
              <a:rPr lang="en-US" altLang="en-US" dirty="0"/>
              <a:t>B.  Understand why money may be an issue in relationships and share a few recommendations</a:t>
            </a:r>
          </a:p>
          <a:p>
            <a:pPr eaLnBrk="1" hangingPunct="1"/>
            <a:r>
              <a:rPr lang="en-US" altLang="en-US" dirty="0"/>
              <a:t>C.  Understand and create your Family Financial Plan </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0723">
                                            <p:txEl>
                                              <p:pRg st="0" end="0"/>
                                            </p:txEl>
                                          </p:spTgt>
                                        </p:tgtEl>
                                        <p:attrNameLst>
                                          <p:attrName>style.visibility</p:attrName>
                                        </p:attrNameLst>
                                      </p:cBhvr>
                                      <p:to>
                                        <p:strVal val="visible"/>
                                      </p:to>
                                    </p:set>
                                    <p:anim calcmode="lin" valueType="num">
                                      <p:cBhvr additive="base">
                                        <p:cTn id="7" dur="500" fill="hold"/>
                                        <p:tgtEl>
                                          <p:spTgt spid="3072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0723">
                                            <p:txEl>
                                              <p:pRg st="0" end="0"/>
                                            </p:txEl>
                                          </p:spTgt>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30723">
                                            <p:txEl>
                                              <p:pRg st="1" end="1"/>
                                            </p:txEl>
                                          </p:spTgt>
                                        </p:tgtEl>
                                        <p:attrNameLst>
                                          <p:attrName>style.visibility</p:attrName>
                                        </p:attrNameLst>
                                      </p:cBhvr>
                                      <p:to>
                                        <p:strVal val="visible"/>
                                      </p:to>
                                    </p:set>
                                    <p:anim calcmode="lin" valueType="num">
                                      <p:cBhvr additive="base">
                                        <p:cTn id="11" dur="500" fill="hold"/>
                                        <p:tgtEl>
                                          <p:spTgt spid="30723">
                                            <p:txEl>
                                              <p:pRg st="1" end="1"/>
                                            </p:txEl>
                                          </p:spTgt>
                                        </p:tgtEl>
                                        <p:attrNameLst>
                                          <p:attrName>ppt_x</p:attrName>
                                        </p:attrNameLst>
                                      </p:cBhvr>
                                      <p:tavLst>
                                        <p:tav tm="0">
                                          <p:val>
                                            <p:strVal val="0-#ppt_w/2"/>
                                          </p:val>
                                        </p:tav>
                                        <p:tav tm="100000">
                                          <p:val>
                                            <p:strVal val="#ppt_x"/>
                                          </p:val>
                                        </p:tav>
                                      </p:tavLst>
                                    </p:anim>
                                    <p:anim calcmode="lin" valueType="num">
                                      <p:cBhvr additive="base">
                                        <p:cTn id="12" dur="500" fill="hold"/>
                                        <p:tgtEl>
                                          <p:spTgt spid="30723">
                                            <p:txEl>
                                              <p:pRg st="1" end="1"/>
                                            </p:txEl>
                                          </p:spTgt>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30723">
                                            <p:txEl>
                                              <p:pRg st="2" end="2"/>
                                            </p:txEl>
                                          </p:spTgt>
                                        </p:tgtEl>
                                        <p:attrNameLst>
                                          <p:attrName>style.visibility</p:attrName>
                                        </p:attrNameLst>
                                      </p:cBhvr>
                                      <p:to>
                                        <p:strVal val="visible"/>
                                      </p:to>
                                    </p:set>
                                    <p:anim calcmode="lin" valueType="num">
                                      <p:cBhvr additive="base">
                                        <p:cTn id="15" dur="500" fill="hold"/>
                                        <p:tgtEl>
                                          <p:spTgt spid="30723">
                                            <p:txEl>
                                              <p:pRg st="2" end="2"/>
                                            </p:txEl>
                                          </p:spTgt>
                                        </p:tgtEl>
                                        <p:attrNameLst>
                                          <p:attrName>ppt_x</p:attrName>
                                        </p:attrNameLst>
                                      </p:cBhvr>
                                      <p:tavLst>
                                        <p:tav tm="0">
                                          <p:val>
                                            <p:strVal val="0-#ppt_w/2"/>
                                          </p:val>
                                        </p:tav>
                                        <p:tav tm="100000">
                                          <p:val>
                                            <p:strVal val="#ppt_x"/>
                                          </p:val>
                                        </p:tav>
                                      </p:tavLst>
                                    </p:anim>
                                    <p:anim calcmode="lin" valueType="num">
                                      <p:cBhvr additive="base">
                                        <p:cTn id="16" dur="500" fill="hold"/>
                                        <p:tgtEl>
                                          <p:spTgt spid="30723">
                                            <p:txEl>
                                              <p:pRg st="2" end="2"/>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23" grpId="0" uiExpand="1" build="allAtOnce" autoUpdateAnimBg="0"/>
    </p:bldLst>
  </p:timing>
</p:sld>
</file>

<file path=ppt/slides/slide2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a:xfrm>
            <a:off x="685800" y="685800"/>
            <a:ext cx="7772400" cy="944563"/>
          </a:xfrm>
        </p:spPr>
        <p:txBody>
          <a:bodyPr/>
          <a:lstStyle/>
          <a:p>
            <a:pPr marL="685800" indent="-685800" eaLnBrk="1" hangingPunct="1"/>
            <a:r>
              <a:rPr lang="en-US" altLang="en-US" dirty="0"/>
              <a:t>Principles of Marriage</a:t>
            </a:r>
            <a:r>
              <a:rPr lang="en-US" altLang="en-US" sz="3200" dirty="0"/>
              <a:t> </a:t>
            </a:r>
            <a:r>
              <a:rPr lang="en-US" altLang="en-US" sz="2400" dirty="0"/>
              <a:t>(continued)</a:t>
            </a:r>
            <a:endParaRPr lang="en-US" altLang="en-US" sz="1600" dirty="0"/>
          </a:p>
        </p:txBody>
      </p:sp>
      <p:sp>
        <p:nvSpPr>
          <p:cNvPr id="368643" name="Rectangle 3"/>
          <p:cNvSpPr>
            <a:spLocks noGrp="1" noChangeArrowheads="1"/>
          </p:cNvSpPr>
          <p:nvPr>
            <p:ph idx="1"/>
          </p:nvPr>
        </p:nvSpPr>
        <p:spPr>
          <a:xfrm>
            <a:off x="914400" y="1600200"/>
            <a:ext cx="7315200" cy="5257800"/>
          </a:xfrm>
        </p:spPr>
        <p:txBody>
          <a:bodyPr/>
          <a:lstStyle/>
          <a:p>
            <a:pPr marL="457200" lvl="1" indent="0" algn="ctr" eaLnBrk="1" hangingPunct="1">
              <a:buFontTx/>
              <a:buNone/>
              <a:defRPr/>
            </a:pPr>
            <a:r>
              <a:rPr lang="en-US" altLang="en-US" sz="2800" i="1" dirty="0"/>
              <a:t>From obedience to consecration</a:t>
            </a:r>
          </a:p>
          <a:p>
            <a:pPr marL="457200" lvl="1" indent="0" eaLnBrk="1" hangingPunct="1">
              <a:buFontTx/>
              <a:buNone/>
              <a:defRPr/>
            </a:pPr>
            <a:r>
              <a:rPr lang="en-US" altLang="en-US" dirty="0"/>
              <a:t>We are children of a King (identity), striving to live worthy of the Spirit (obedience), using our agency wisely (stewardship) and building the most important institution in time and eternity, the family (Plan of Salvation).  We are working as equal partners (equality) to accomplish our most important mission in life (accountability), which is to build an eternal family (stewardship) so we can return with our spouse and families back to Father’s presence.</a:t>
            </a:r>
          </a:p>
          <a:p>
            <a:pPr marL="457200" lvl="1" indent="0" eaLnBrk="1" hangingPunct="1">
              <a:buFontTx/>
              <a:buNone/>
              <a:defRPr/>
            </a:pPr>
            <a:endParaRPr lang="en-US" altLang="en-US" dirty="0"/>
          </a:p>
        </p:txBody>
      </p:sp>
    </p:spTree>
    <p:extLst>
      <p:ext uri="{BB962C8B-B14F-4D97-AF65-F5344CB8AC3E}">
        <p14:creationId xmlns:p14="http://schemas.microsoft.com/office/powerpoint/2010/main" val="39063900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68643">
                                            <p:txEl>
                                              <p:pRg st="0" end="0"/>
                                            </p:txEl>
                                          </p:spTgt>
                                        </p:tgtEl>
                                        <p:attrNameLst>
                                          <p:attrName>style.visibility</p:attrName>
                                        </p:attrNameLst>
                                      </p:cBhvr>
                                      <p:to>
                                        <p:strVal val="visible"/>
                                      </p:to>
                                    </p:set>
                                    <p:anim calcmode="lin" valueType="num">
                                      <p:cBhvr additive="base">
                                        <p:cTn id="7" dur="500" fill="hold"/>
                                        <p:tgtEl>
                                          <p:spTgt spid="36864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6864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368643">
                                            <p:txEl>
                                              <p:pRg st="1" end="1"/>
                                            </p:txEl>
                                          </p:spTgt>
                                        </p:tgtEl>
                                        <p:attrNameLst>
                                          <p:attrName>style.visibility</p:attrName>
                                        </p:attrNameLst>
                                      </p:cBhvr>
                                      <p:to>
                                        <p:strVal val="visible"/>
                                      </p:to>
                                    </p:set>
                                    <p:anim calcmode="lin" valueType="num">
                                      <p:cBhvr additive="base">
                                        <p:cTn id="13" dur="500" fill="hold"/>
                                        <p:tgtEl>
                                          <p:spTgt spid="368643">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368643">
                                            <p:txEl>
                                              <p:pRg st="1" end="1"/>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8643" grpId="0" uiExpand="1" build="p" autoUpdateAnimBg="0"/>
    </p:bldLst>
  </p:timing>
</p:sld>
</file>

<file path=ppt/slides/slide2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a:xfrm>
            <a:off x="685800" y="642938"/>
            <a:ext cx="7772400" cy="944562"/>
          </a:xfrm>
        </p:spPr>
        <p:txBody>
          <a:bodyPr/>
          <a:lstStyle/>
          <a:p>
            <a:pPr eaLnBrk="1" hangingPunct="1"/>
            <a:r>
              <a:rPr lang="en-US" altLang="en-US" dirty="0"/>
              <a:t>Practices of Money </a:t>
            </a:r>
            <a:r>
              <a:rPr lang="en-US" altLang="en-US" sz="2400" dirty="0"/>
              <a:t>(continued)</a:t>
            </a:r>
          </a:p>
        </p:txBody>
      </p:sp>
      <p:sp>
        <p:nvSpPr>
          <p:cNvPr id="12292" name="Rectangle 3"/>
          <p:cNvSpPr>
            <a:spLocks noGrp="1" noChangeArrowheads="1"/>
          </p:cNvSpPr>
          <p:nvPr>
            <p:ph idx="1"/>
          </p:nvPr>
        </p:nvSpPr>
        <p:spPr>
          <a:xfrm>
            <a:off x="928688" y="1608138"/>
            <a:ext cx="7286625" cy="4419600"/>
          </a:xfrm>
        </p:spPr>
        <p:txBody>
          <a:bodyPr/>
          <a:lstStyle/>
          <a:p>
            <a:pPr eaLnBrk="1" hangingPunct="1">
              <a:buNone/>
            </a:pPr>
            <a:r>
              <a:rPr lang="en-US" altLang="en-US" dirty="0"/>
              <a:t>Now that you have the principles, what are the practices to support those principles?</a:t>
            </a:r>
          </a:p>
          <a:p>
            <a:pPr eaLnBrk="1" hangingPunct="1">
              <a:buFont typeface="Wingdings" panose="05000000000000000000" pitchFamily="2" charset="2"/>
              <a:buNone/>
            </a:pPr>
            <a:r>
              <a:rPr lang="en-US" altLang="en-US" dirty="0"/>
              <a:t>1.  Create your family vision, goals and SIE budget, and then work on them together</a:t>
            </a:r>
          </a:p>
          <a:p>
            <a:pPr lvl="1" eaLnBrk="1" hangingPunct="1"/>
            <a:r>
              <a:rPr lang="en-US" altLang="en-US" dirty="0"/>
              <a:t>What is important to you in your marriage?</a:t>
            </a:r>
          </a:p>
          <a:p>
            <a:pPr lvl="2" eaLnBrk="1" hangingPunct="1"/>
            <a:r>
              <a:rPr lang="en-US" altLang="en-US" dirty="0"/>
              <a:t>What is your vision for your relationship, family and children?</a:t>
            </a:r>
          </a:p>
          <a:p>
            <a:pPr lvl="2" eaLnBrk="1" hangingPunct="1"/>
            <a:r>
              <a:rPr lang="en-US" altLang="en-US" dirty="0"/>
              <a:t>What are your goals to take you to your vision?</a:t>
            </a:r>
          </a:p>
          <a:p>
            <a:pPr lvl="3" eaLnBrk="1" hangingPunct="1"/>
            <a:r>
              <a:rPr lang="en-US" altLang="en-US" dirty="0"/>
              <a:t>What things will you work together to accomplish as a couple?</a:t>
            </a:r>
          </a:p>
          <a:p>
            <a:pPr lvl="4" eaLnBrk="1" hangingPunct="1"/>
            <a:r>
              <a:rPr lang="en-US" altLang="en-US" dirty="0"/>
              <a:t>Set a price tag and date on your goals</a:t>
            </a:r>
          </a:p>
          <a:p>
            <a:pPr eaLnBrk="1" hangingPunct="1">
              <a:buFont typeface="Wingdings" panose="05000000000000000000" pitchFamily="2" charset="2"/>
              <a:buNone/>
            </a:pPr>
            <a:endParaRPr lang="en-US" altLang="en-US" sz="2400" dirty="0"/>
          </a:p>
        </p:txBody>
      </p:sp>
      <p:pic>
        <p:nvPicPr>
          <p:cNvPr id="3" name="Picture 2"/>
          <p:cNvPicPr>
            <a:picLocks noChangeAspect="1"/>
          </p:cNvPicPr>
          <p:nvPr/>
        </p:nvPicPr>
        <p:blipFill>
          <a:blip r:embed="rId2"/>
          <a:stretch>
            <a:fillRect/>
          </a:stretch>
        </p:blipFill>
        <p:spPr>
          <a:xfrm>
            <a:off x="152401" y="5334000"/>
            <a:ext cx="2142096" cy="1429669"/>
          </a:xfrm>
          <a:prstGeom prst="rect">
            <a:avLst/>
          </a:prstGeom>
        </p:spPr>
      </p:pic>
    </p:spTree>
    <p:extLst>
      <p:ext uri="{BB962C8B-B14F-4D97-AF65-F5344CB8AC3E}">
        <p14:creationId xmlns:p14="http://schemas.microsoft.com/office/powerpoint/2010/main" val="1057652598"/>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12292">
                                            <p:txEl>
                                              <p:pRg st="0" end="0"/>
                                            </p:txEl>
                                          </p:spTgt>
                                        </p:tgtEl>
                                        <p:attrNameLst>
                                          <p:attrName>style.visibility</p:attrName>
                                        </p:attrNameLst>
                                      </p:cBhvr>
                                      <p:to>
                                        <p:strVal val="visible"/>
                                      </p:to>
                                    </p:set>
                                    <p:animEffect transition="in" filter="checkerboard(across)">
                                      <p:cBhvr>
                                        <p:cTn id="7" dur="500"/>
                                        <p:tgtEl>
                                          <p:spTgt spid="1229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12292">
                                            <p:txEl>
                                              <p:pRg st="1" end="1"/>
                                            </p:txEl>
                                          </p:spTgt>
                                        </p:tgtEl>
                                        <p:attrNameLst>
                                          <p:attrName>style.visibility</p:attrName>
                                        </p:attrNameLst>
                                      </p:cBhvr>
                                      <p:to>
                                        <p:strVal val="visible"/>
                                      </p:to>
                                    </p:set>
                                    <p:animEffect transition="in" filter="checkerboard(across)">
                                      <p:cBhvr>
                                        <p:cTn id="12" dur="500"/>
                                        <p:tgtEl>
                                          <p:spTgt spid="12292">
                                            <p:txEl>
                                              <p:pRg st="1" end="1"/>
                                            </p:txEl>
                                          </p:spTgt>
                                        </p:tgtEl>
                                      </p:cBhvr>
                                    </p:animEffect>
                                  </p:childTnLst>
                                </p:cTn>
                              </p:par>
                              <p:par>
                                <p:cTn id="13" presetID="5" presetClass="entr" presetSubtype="10" fill="hold" grpId="0" nodeType="withEffect">
                                  <p:stCondLst>
                                    <p:cond delay="0"/>
                                  </p:stCondLst>
                                  <p:childTnLst>
                                    <p:set>
                                      <p:cBhvr>
                                        <p:cTn id="14" dur="1" fill="hold">
                                          <p:stCondLst>
                                            <p:cond delay="0"/>
                                          </p:stCondLst>
                                        </p:cTn>
                                        <p:tgtEl>
                                          <p:spTgt spid="12292">
                                            <p:txEl>
                                              <p:pRg st="2" end="2"/>
                                            </p:txEl>
                                          </p:spTgt>
                                        </p:tgtEl>
                                        <p:attrNameLst>
                                          <p:attrName>style.visibility</p:attrName>
                                        </p:attrNameLst>
                                      </p:cBhvr>
                                      <p:to>
                                        <p:strVal val="visible"/>
                                      </p:to>
                                    </p:set>
                                    <p:animEffect transition="in" filter="checkerboard(across)">
                                      <p:cBhvr>
                                        <p:cTn id="15" dur="500"/>
                                        <p:tgtEl>
                                          <p:spTgt spid="12292">
                                            <p:txEl>
                                              <p:pRg st="2" end="2"/>
                                            </p:txEl>
                                          </p:spTgt>
                                        </p:tgtEl>
                                      </p:cBhvr>
                                    </p:animEffect>
                                  </p:childTnLst>
                                </p:cTn>
                              </p:par>
                              <p:par>
                                <p:cTn id="16" presetID="5" presetClass="entr" presetSubtype="10" fill="hold" grpId="0" nodeType="withEffect">
                                  <p:stCondLst>
                                    <p:cond delay="0"/>
                                  </p:stCondLst>
                                  <p:childTnLst>
                                    <p:set>
                                      <p:cBhvr>
                                        <p:cTn id="17" dur="1" fill="hold">
                                          <p:stCondLst>
                                            <p:cond delay="0"/>
                                          </p:stCondLst>
                                        </p:cTn>
                                        <p:tgtEl>
                                          <p:spTgt spid="12292">
                                            <p:txEl>
                                              <p:pRg st="3" end="3"/>
                                            </p:txEl>
                                          </p:spTgt>
                                        </p:tgtEl>
                                        <p:attrNameLst>
                                          <p:attrName>style.visibility</p:attrName>
                                        </p:attrNameLst>
                                      </p:cBhvr>
                                      <p:to>
                                        <p:strVal val="visible"/>
                                      </p:to>
                                    </p:set>
                                    <p:animEffect transition="in" filter="checkerboard(across)">
                                      <p:cBhvr>
                                        <p:cTn id="18" dur="500"/>
                                        <p:tgtEl>
                                          <p:spTgt spid="12292">
                                            <p:txEl>
                                              <p:pRg st="3" end="3"/>
                                            </p:txEl>
                                          </p:spTgt>
                                        </p:tgtEl>
                                      </p:cBhvr>
                                    </p:animEffect>
                                  </p:childTnLst>
                                </p:cTn>
                              </p:par>
                              <p:par>
                                <p:cTn id="19" presetID="5" presetClass="entr" presetSubtype="10" fill="hold" grpId="0" nodeType="withEffect">
                                  <p:stCondLst>
                                    <p:cond delay="0"/>
                                  </p:stCondLst>
                                  <p:childTnLst>
                                    <p:set>
                                      <p:cBhvr>
                                        <p:cTn id="20" dur="1" fill="hold">
                                          <p:stCondLst>
                                            <p:cond delay="0"/>
                                          </p:stCondLst>
                                        </p:cTn>
                                        <p:tgtEl>
                                          <p:spTgt spid="12292">
                                            <p:txEl>
                                              <p:pRg st="4" end="4"/>
                                            </p:txEl>
                                          </p:spTgt>
                                        </p:tgtEl>
                                        <p:attrNameLst>
                                          <p:attrName>style.visibility</p:attrName>
                                        </p:attrNameLst>
                                      </p:cBhvr>
                                      <p:to>
                                        <p:strVal val="visible"/>
                                      </p:to>
                                    </p:set>
                                    <p:animEffect transition="in" filter="checkerboard(across)">
                                      <p:cBhvr>
                                        <p:cTn id="21" dur="500"/>
                                        <p:tgtEl>
                                          <p:spTgt spid="12292">
                                            <p:txEl>
                                              <p:pRg st="4" end="4"/>
                                            </p:txEl>
                                          </p:spTgt>
                                        </p:tgtEl>
                                      </p:cBhvr>
                                    </p:animEffect>
                                  </p:childTnLst>
                                </p:cTn>
                              </p:par>
                              <p:par>
                                <p:cTn id="22" presetID="5" presetClass="entr" presetSubtype="10" fill="hold" grpId="0" nodeType="withEffect">
                                  <p:stCondLst>
                                    <p:cond delay="0"/>
                                  </p:stCondLst>
                                  <p:childTnLst>
                                    <p:set>
                                      <p:cBhvr>
                                        <p:cTn id="23" dur="1" fill="hold">
                                          <p:stCondLst>
                                            <p:cond delay="0"/>
                                          </p:stCondLst>
                                        </p:cTn>
                                        <p:tgtEl>
                                          <p:spTgt spid="12292">
                                            <p:txEl>
                                              <p:pRg st="5" end="5"/>
                                            </p:txEl>
                                          </p:spTgt>
                                        </p:tgtEl>
                                        <p:attrNameLst>
                                          <p:attrName>style.visibility</p:attrName>
                                        </p:attrNameLst>
                                      </p:cBhvr>
                                      <p:to>
                                        <p:strVal val="visible"/>
                                      </p:to>
                                    </p:set>
                                    <p:animEffect transition="in" filter="checkerboard(across)">
                                      <p:cBhvr>
                                        <p:cTn id="24" dur="500"/>
                                        <p:tgtEl>
                                          <p:spTgt spid="12292">
                                            <p:txEl>
                                              <p:pRg st="5" end="5"/>
                                            </p:txEl>
                                          </p:spTgt>
                                        </p:tgtEl>
                                      </p:cBhvr>
                                    </p:animEffect>
                                  </p:childTnLst>
                                </p:cTn>
                              </p:par>
                              <p:par>
                                <p:cTn id="25" presetID="5" presetClass="entr" presetSubtype="10" fill="hold" grpId="0" nodeType="withEffect">
                                  <p:stCondLst>
                                    <p:cond delay="0"/>
                                  </p:stCondLst>
                                  <p:childTnLst>
                                    <p:set>
                                      <p:cBhvr>
                                        <p:cTn id="26" dur="1" fill="hold">
                                          <p:stCondLst>
                                            <p:cond delay="0"/>
                                          </p:stCondLst>
                                        </p:cTn>
                                        <p:tgtEl>
                                          <p:spTgt spid="12292">
                                            <p:txEl>
                                              <p:pRg st="6" end="6"/>
                                            </p:txEl>
                                          </p:spTgt>
                                        </p:tgtEl>
                                        <p:attrNameLst>
                                          <p:attrName>style.visibility</p:attrName>
                                        </p:attrNameLst>
                                      </p:cBhvr>
                                      <p:to>
                                        <p:strVal val="visible"/>
                                      </p:to>
                                    </p:set>
                                    <p:animEffect transition="in" filter="checkerboard(across)">
                                      <p:cBhvr>
                                        <p:cTn id="27" dur="500"/>
                                        <p:tgtEl>
                                          <p:spTgt spid="12292">
                                            <p:txEl>
                                              <p:pRg st="6" end="6"/>
                                            </p:txEl>
                                          </p:spTgt>
                                        </p:tgtEl>
                                      </p:cBhvr>
                                    </p:animEffect>
                                  </p:childTnLst>
                                </p:cTn>
                              </p:par>
                              <p:par>
                                <p:cTn id="28" presetID="1" presetClass="entr" presetSubtype="0" fill="hold" nodeType="withEffect">
                                  <p:stCondLst>
                                    <p:cond delay="0"/>
                                  </p:stCondLst>
                                  <p:childTnLst>
                                    <p:set>
                                      <p:cBhvr>
                                        <p:cTn id="29"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292" grpId="0" uiExpand="1" build="p" bldLvl="2"/>
    </p:bldLst>
  </p:timing>
</p:sld>
</file>

<file path=ppt/slides/slide2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a:xfrm>
            <a:off x="685800" y="642938"/>
            <a:ext cx="7772400" cy="944562"/>
          </a:xfrm>
        </p:spPr>
        <p:txBody>
          <a:bodyPr/>
          <a:lstStyle/>
          <a:p>
            <a:pPr eaLnBrk="1" hangingPunct="1"/>
            <a:r>
              <a:rPr lang="en-US" altLang="en-US" dirty="0"/>
              <a:t>Practices of Money </a:t>
            </a:r>
            <a:r>
              <a:rPr lang="en-US" altLang="en-US" sz="2400" dirty="0"/>
              <a:t>(continued)</a:t>
            </a:r>
          </a:p>
        </p:txBody>
      </p:sp>
      <p:sp>
        <p:nvSpPr>
          <p:cNvPr id="12292" name="Rectangle 3"/>
          <p:cNvSpPr>
            <a:spLocks noGrp="1" noChangeArrowheads="1"/>
          </p:cNvSpPr>
          <p:nvPr>
            <p:ph idx="1"/>
          </p:nvPr>
        </p:nvSpPr>
        <p:spPr>
          <a:xfrm>
            <a:off x="928688" y="1608138"/>
            <a:ext cx="7286625" cy="4419600"/>
          </a:xfrm>
        </p:spPr>
        <p:txBody>
          <a:bodyPr/>
          <a:lstStyle/>
          <a:p>
            <a:pPr eaLnBrk="1" hangingPunct="1">
              <a:buFont typeface="Wingdings" panose="05000000000000000000" pitchFamily="2" charset="2"/>
              <a:buNone/>
            </a:pPr>
            <a:r>
              <a:rPr lang="en-US" altLang="en-US" dirty="0"/>
              <a:t>Work on your saving, income and expense plan (SIE budget) together and review it often</a:t>
            </a:r>
          </a:p>
          <a:p>
            <a:pPr lvl="1" eaLnBrk="1" hangingPunct="1"/>
            <a:r>
              <a:rPr lang="en-US" altLang="en-US" dirty="0"/>
              <a:t>It is the single most important activity to help you achieve your financial vision and goals</a:t>
            </a:r>
          </a:p>
          <a:p>
            <a:pPr lvl="2" eaLnBrk="1" hangingPunct="1"/>
            <a:r>
              <a:rPr lang="en-US" altLang="en-US" dirty="0"/>
              <a:t>This is part of your family roadmap</a:t>
            </a:r>
          </a:p>
          <a:p>
            <a:pPr lvl="2" eaLnBrk="1" hangingPunct="1"/>
            <a:r>
              <a:rPr lang="en-US" altLang="en-US" dirty="0"/>
              <a:t>Review potential problems before they happen</a:t>
            </a:r>
          </a:p>
          <a:p>
            <a:pPr eaLnBrk="1" hangingPunct="1">
              <a:buFont typeface="Wingdings" panose="05000000000000000000" pitchFamily="2" charset="2"/>
              <a:buNone/>
            </a:pPr>
            <a:endParaRPr lang="en-US" altLang="en-US" sz="2400" dirty="0"/>
          </a:p>
        </p:txBody>
      </p:sp>
      <p:pic>
        <p:nvPicPr>
          <p:cNvPr id="2" name="Picture 1"/>
          <p:cNvPicPr>
            <a:picLocks noChangeAspect="1"/>
          </p:cNvPicPr>
          <p:nvPr/>
        </p:nvPicPr>
        <p:blipFill>
          <a:blip r:embed="rId3"/>
          <a:stretch>
            <a:fillRect/>
          </a:stretch>
        </p:blipFill>
        <p:spPr>
          <a:xfrm>
            <a:off x="6248400" y="4876800"/>
            <a:ext cx="2712955" cy="1804572"/>
          </a:xfrm>
          <a:prstGeom prst="rect">
            <a:avLst/>
          </a:prstGeom>
        </p:spPr>
      </p:pic>
    </p:spTree>
    <p:extLst>
      <p:ext uri="{BB962C8B-B14F-4D97-AF65-F5344CB8AC3E}">
        <p14:creationId xmlns:p14="http://schemas.microsoft.com/office/powerpoint/2010/main" val="2324200945"/>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12292">
                                            <p:txEl>
                                              <p:pRg st="0" end="0"/>
                                            </p:txEl>
                                          </p:spTgt>
                                        </p:tgtEl>
                                        <p:attrNameLst>
                                          <p:attrName>style.visibility</p:attrName>
                                        </p:attrNameLst>
                                      </p:cBhvr>
                                      <p:to>
                                        <p:strVal val="visible"/>
                                      </p:to>
                                    </p:set>
                                    <p:animEffect transition="in" filter="checkerboard(across)">
                                      <p:cBhvr>
                                        <p:cTn id="7" dur="500"/>
                                        <p:tgtEl>
                                          <p:spTgt spid="1229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12292">
                                            <p:txEl>
                                              <p:pRg st="1" end="1"/>
                                            </p:txEl>
                                          </p:spTgt>
                                        </p:tgtEl>
                                        <p:attrNameLst>
                                          <p:attrName>style.visibility</p:attrName>
                                        </p:attrNameLst>
                                      </p:cBhvr>
                                      <p:to>
                                        <p:strVal val="visible"/>
                                      </p:to>
                                    </p:set>
                                    <p:animEffect transition="in" filter="checkerboard(across)">
                                      <p:cBhvr>
                                        <p:cTn id="12" dur="500"/>
                                        <p:tgtEl>
                                          <p:spTgt spid="12292">
                                            <p:txEl>
                                              <p:pRg st="1" end="1"/>
                                            </p:txEl>
                                          </p:spTgt>
                                        </p:tgtEl>
                                      </p:cBhvr>
                                    </p:animEffect>
                                  </p:childTnLst>
                                </p:cTn>
                              </p:par>
                              <p:par>
                                <p:cTn id="13" presetID="5" presetClass="entr" presetSubtype="10" fill="hold" grpId="0" nodeType="withEffect">
                                  <p:stCondLst>
                                    <p:cond delay="0"/>
                                  </p:stCondLst>
                                  <p:childTnLst>
                                    <p:set>
                                      <p:cBhvr>
                                        <p:cTn id="14" dur="1" fill="hold">
                                          <p:stCondLst>
                                            <p:cond delay="0"/>
                                          </p:stCondLst>
                                        </p:cTn>
                                        <p:tgtEl>
                                          <p:spTgt spid="12292">
                                            <p:txEl>
                                              <p:pRg st="2" end="2"/>
                                            </p:txEl>
                                          </p:spTgt>
                                        </p:tgtEl>
                                        <p:attrNameLst>
                                          <p:attrName>style.visibility</p:attrName>
                                        </p:attrNameLst>
                                      </p:cBhvr>
                                      <p:to>
                                        <p:strVal val="visible"/>
                                      </p:to>
                                    </p:set>
                                    <p:animEffect transition="in" filter="checkerboard(across)">
                                      <p:cBhvr>
                                        <p:cTn id="15" dur="500"/>
                                        <p:tgtEl>
                                          <p:spTgt spid="12292">
                                            <p:txEl>
                                              <p:pRg st="2" end="2"/>
                                            </p:txEl>
                                          </p:spTgt>
                                        </p:tgtEl>
                                      </p:cBhvr>
                                    </p:animEffect>
                                  </p:childTnLst>
                                </p:cTn>
                              </p:par>
                              <p:par>
                                <p:cTn id="16" presetID="5" presetClass="entr" presetSubtype="10" fill="hold" grpId="0" nodeType="withEffect">
                                  <p:stCondLst>
                                    <p:cond delay="0"/>
                                  </p:stCondLst>
                                  <p:childTnLst>
                                    <p:set>
                                      <p:cBhvr>
                                        <p:cTn id="17" dur="1" fill="hold">
                                          <p:stCondLst>
                                            <p:cond delay="0"/>
                                          </p:stCondLst>
                                        </p:cTn>
                                        <p:tgtEl>
                                          <p:spTgt spid="12292">
                                            <p:txEl>
                                              <p:pRg st="3" end="3"/>
                                            </p:txEl>
                                          </p:spTgt>
                                        </p:tgtEl>
                                        <p:attrNameLst>
                                          <p:attrName>style.visibility</p:attrName>
                                        </p:attrNameLst>
                                      </p:cBhvr>
                                      <p:to>
                                        <p:strVal val="visible"/>
                                      </p:to>
                                    </p:set>
                                    <p:animEffect transition="in" filter="checkerboard(across)">
                                      <p:cBhvr>
                                        <p:cTn id="18" dur="500"/>
                                        <p:tgtEl>
                                          <p:spTgt spid="1229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292" grpId="0" uiExpand="1" build="p" bldLvl="2"/>
    </p:bldLst>
  </p:timing>
</p:sld>
</file>

<file path=ppt/slides/slide2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a:xfrm>
            <a:off x="685800" y="608013"/>
            <a:ext cx="7772400" cy="1039812"/>
          </a:xfrm>
        </p:spPr>
        <p:txBody>
          <a:bodyPr/>
          <a:lstStyle/>
          <a:p>
            <a:pPr eaLnBrk="1" hangingPunct="1"/>
            <a:r>
              <a:rPr lang="en-US" altLang="en-US" dirty="0"/>
              <a:t>Practices of Money </a:t>
            </a:r>
            <a:r>
              <a:rPr lang="en-US" altLang="en-US" sz="2400" dirty="0"/>
              <a:t>(continued)</a:t>
            </a:r>
          </a:p>
        </p:txBody>
      </p:sp>
      <p:sp>
        <p:nvSpPr>
          <p:cNvPr id="267267" name="Rectangle 3"/>
          <p:cNvSpPr>
            <a:spLocks noGrp="1" noChangeArrowheads="1"/>
          </p:cNvSpPr>
          <p:nvPr>
            <p:ph idx="1"/>
          </p:nvPr>
        </p:nvSpPr>
        <p:spPr>
          <a:xfrm>
            <a:off x="914400" y="1600200"/>
            <a:ext cx="7315200" cy="5194300"/>
          </a:xfrm>
        </p:spPr>
        <p:txBody>
          <a:bodyPr/>
          <a:lstStyle/>
          <a:p>
            <a:pPr eaLnBrk="1" hangingPunct="1"/>
            <a:r>
              <a:rPr lang="en-US" altLang="en-US" dirty="0"/>
              <a:t>2. Make all major purchases together, and with the Lord’s confirmation</a:t>
            </a:r>
          </a:p>
          <a:p>
            <a:pPr lvl="1" eaLnBrk="1" hangingPunct="1"/>
            <a:r>
              <a:rPr lang="en-US" altLang="en-US" dirty="0"/>
              <a:t>Financial decisions of substance should be made by consensus</a:t>
            </a:r>
          </a:p>
          <a:p>
            <a:pPr lvl="2" eaLnBrk="1" hangingPunct="1"/>
            <a:r>
              <a:rPr lang="en-US" altLang="en-US" dirty="0"/>
              <a:t>Some of the most serious problems in marriage arise when financial resources are not managed carefully and in the best interest of the family. </a:t>
            </a:r>
            <a:r>
              <a:rPr lang="en-US" altLang="en-US" sz="1600" dirty="0"/>
              <a:t>(Marriage and FR Manual, A: Strengthening Marriages, 8: Managing Family Finances, 2000, 35.)</a:t>
            </a:r>
            <a:r>
              <a:rPr lang="en-US" altLang="en-US" sz="3200" dirty="0"/>
              <a:t> </a:t>
            </a:r>
          </a:p>
          <a:p>
            <a:pPr lvl="2" eaLnBrk="1" hangingPunct="1"/>
            <a:endParaRPr lang="en-US" altLang="en-US" dirty="0"/>
          </a:p>
        </p:txBody>
      </p:sp>
      <p:pic>
        <p:nvPicPr>
          <p:cNvPr id="2" name="Picture 1"/>
          <p:cNvPicPr>
            <a:picLocks noChangeAspect="1"/>
          </p:cNvPicPr>
          <p:nvPr/>
        </p:nvPicPr>
        <p:blipFill>
          <a:blip r:embed="rId3"/>
          <a:stretch>
            <a:fillRect/>
          </a:stretch>
        </p:blipFill>
        <p:spPr>
          <a:xfrm>
            <a:off x="114300" y="3429000"/>
            <a:ext cx="1600200" cy="1063820"/>
          </a:xfrm>
          <a:prstGeom prst="rect">
            <a:avLst/>
          </a:prstGeom>
        </p:spPr>
      </p:pic>
    </p:spTree>
    <p:extLst>
      <p:ext uri="{BB962C8B-B14F-4D97-AF65-F5344CB8AC3E}">
        <p14:creationId xmlns:p14="http://schemas.microsoft.com/office/powerpoint/2010/main" val="230819255"/>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67267">
                                            <p:txEl>
                                              <p:pRg st="0" end="0"/>
                                            </p:txEl>
                                          </p:spTgt>
                                        </p:tgtEl>
                                        <p:attrNameLst>
                                          <p:attrName>style.visibility</p:attrName>
                                        </p:attrNameLst>
                                      </p:cBhvr>
                                      <p:to>
                                        <p:strVal val="visible"/>
                                      </p:to>
                                    </p:set>
                                    <p:anim calcmode="lin" valueType="num">
                                      <p:cBhvr additive="base">
                                        <p:cTn id="7" dur="500" fill="hold"/>
                                        <p:tgtEl>
                                          <p:spTgt spid="267267">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267267">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267267">
                                            <p:txEl>
                                              <p:pRg st="1" end="1"/>
                                            </p:txEl>
                                          </p:spTgt>
                                        </p:tgtEl>
                                        <p:attrNameLst>
                                          <p:attrName>style.visibility</p:attrName>
                                        </p:attrNameLst>
                                      </p:cBhvr>
                                      <p:to>
                                        <p:strVal val="visible"/>
                                      </p:to>
                                    </p:set>
                                    <p:anim calcmode="lin" valueType="num">
                                      <p:cBhvr additive="base">
                                        <p:cTn id="13" dur="500" fill="hold"/>
                                        <p:tgtEl>
                                          <p:spTgt spid="267267">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267267">
                                            <p:txEl>
                                              <p:pRg st="1" end="1"/>
                                            </p:txEl>
                                          </p:spTgt>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0"/>
                                  </p:stCondLst>
                                  <p:childTnLst>
                                    <p:set>
                                      <p:cBhvr>
                                        <p:cTn id="16" dur="1" fill="hold">
                                          <p:stCondLst>
                                            <p:cond delay="0"/>
                                          </p:stCondLst>
                                        </p:cTn>
                                        <p:tgtEl>
                                          <p:spTgt spid="267267">
                                            <p:txEl>
                                              <p:pRg st="2" end="2"/>
                                            </p:txEl>
                                          </p:spTgt>
                                        </p:tgtEl>
                                        <p:attrNameLst>
                                          <p:attrName>style.visibility</p:attrName>
                                        </p:attrNameLst>
                                      </p:cBhvr>
                                      <p:to>
                                        <p:strVal val="visible"/>
                                      </p:to>
                                    </p:set>
                                    <p:anim calcmode="lin" valueType="num">
                                      <p:cBhvr additive="base">
                                        <p:cTn id="17" dur="500" fill="hold"/>
                                        <p:tgtEl>
                                          <p:spTgt spid="267267">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267267">
                                            <p:txEl>
                                              <p:pRg st="2" end="2"/>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7267" grpId="0" uiExpand="1" build="p" bldLvl="2" autoUpdateAnimBg="0"/>
    </p:bldLst>
  </p:timing>
</p:sld>
</file>

<file path=ppt/slides/slide2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a:xfrm>
            <a:off x="685800" y="642938"/>
            <a:ext cx="7772400" cy="944562"/>
          </a:xfrm>
        </p:spPr>
        <p:txBody>
          <a:bodyPr/>
          <a:lstStyle/>
          <a:p>
            <a:pPr eaLnBrk="1" hangingPunct="1"/>
            <a:r>
              <a:rPr lang="en-US" altLang="en-US" dirty="0"/>
              <a:t>Practices of Money </a:t>
            </a:r>
            <a:r>
              <a:rPr lang="en-US" altLang="en-US" sz="2400" dirty="0"/>
              <a:t>(continued)</a:t>
            </a:r>
          </a:p>
        </p:txBody>
      </p:sp>
      <p:sp>
        <p:nvSpPr>
          <p:cNvPr id="12292" name="Rectangle 3"/>
          <p:cNvSpPr>
            <a:spLocks noGrp="1" noChangeArrowheads="1"/>
          </p:cNvSpPr>
          <p:nvPr>
            <p:ph idx="1"/>
          </p:nvPr>
        </p:nvSpPr>
        <p:spPr>
          <a:xfrm>
            <a:off x="928688" y="1608138"/>
            <a:ext cx="7286625" cy="4419600"/>
          </a:xfrm>
        </p:spPr>
        <p:txBody>
          <a:bodyPr/>
          <a:lstStyle/>
          <a:p>
            <a:pPr eaLnBrk="1" hangingPunct="1">
              <a:buFont typeface="Wingdings" panose="05000000000000000000" pitchFamily="2" charset="2"/>
              <a:buNone/>
            </a:pPr>
            <a:r>
              <a:rPr lang="en-US" altLang="en-US" dirty="0"/>
              <a:t>3. Agree to and follow spending limits</a:t>
            </a:r>
          </a:p>
          <a:p>
            <a:pPr lvl="1" eaLnBrk="1" hangingPunct="1"/>
            <a:r>
              <a:rPr lang="en-US" altLang="en-US" dirty="0"/>
              <a:t>Agree to the spending limits in your budget</a:t>
            </a:r>
          </a:p>
          <a:p>
            <a:pPr lvl="2" eaLnBrk="1" hangingPunct="1"/>
            <a:r>
              <a:rPr lang="en-US" altLang="en-US" dirty="0"/>
              <a:t>Develop trust in each others ability to follow the plan which you work out together</a:t>
            </a:r>
          </a:p>
          <a:p>
            <a:pPr lvl="2" eaLnBrk="1" hangingPunct="1"/>
            <a:r>
              <a:rPr lang="en-US" altLang="en-US" dirty="0"/>
              <a:t>Review potential problems before they happen</a:t>
            </a:r>
          </a:p>
          <a:p>
            <a:pPr eaLnBrk="1" hangingPunct="1">
              <a:buFont typeface="Wingdings" panose="05000000000000000000" pitchFamily="2" charset="2"/>
              <a:buNone/>
            </a:pPr>
            <a:endParaRPr lang="en-US" altLang="en-US" sz="2400" dirty="0"/>
          </a:p>
        </p:txBody>
      </p:sp>
      <p:pic>
        <p:nvPicPr>
          <p:cNvPr id="3" name="Picture 2"/>
          <p:cNvPicPr>
            <a:picLocks noChangeAspect="1"/>
          </p:cNvPicPr>
          <p:nvPr/>
        </p:nvPicPr>
        <p:blipFill>
          <a:blip r:embed="rId2"/>
          <a:stretch>
            <a:fillRect/>
          </a:stretch>
        </p:blipFill>
        <p:spPr>
          <a:xfrm>
            <a:off x="208046" y="3990405"/>
            <a:ext cx="5125954" cy="2819969"/>
          </a:xfrm>
          <a:prstGeom prst="rect">
            <a:avLst/>
          </a:prstGeom>
        </p:spPr>
      </p:pic>
    </p:spTree>
    <p:extLst>
      <p:ext uri="{BB962C8B-B14F-4D97-AF65-F5344CB8AC3E}">
        <p14:creationId xmlns:p14="http://schemas.microsoft.com/office/powerpoint/2010/main" val="3039731188"/>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12292">
                                            <p:txEl>
                                              <p:pRg st="0" end="0"/>
                                            </p:txEl>
                                          </p:spTgt>
                                        </p:tgtEl>
                                        <p:attrNameLst>
                                          <p:attrName>style.visibility</p:attrName>
                                        </p:attrNameLst>
                                      </p:cBhvr>
                                      <p:to>
                                        <p:strVal val="visible"/>
                                      </p:to>
                                    </p:set>
                                    <p:animEffect transition="in" filter="checkerboard(across)">
                                      <p:cBhvr>
                                        <p:cTn id="7" dur="500"/>
                                        <p:tgtEl>
                                          <p:spTgt spid="1229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12292">
                                            <p:txEl>
                                              <p:pRg st="1" end="1"/>
                                            </p:txEl>
                                          </p:spTgt>
                                        </p:tgtEl>
                                        <p:attrNameLst>
                                          <p:attrName>style.visibility</p:attrName>
                                        </p:attrNameLst>
                                      </p:cBhvr>
                                      <p:to>
                                        <p:strVal val="visible"/>
                                      </p:to>
                                    </p:set>
                                    <p:animEffect transition="in" filter="checkerboard(across)">
                                      <p:cBhvr>
                                        <p:cTn id="12" dur="500"/>
                                        <p:tgtEl>
                                          <p:spTgt spid="12292">
                                            <p:txEl>
                                              <p:pRg st="1" end="1"/>
                                            </p:txEl>
                                          </p:spTgt>
                                        </p:tgtEl>
                                      </p:cBhvr>
                                    </p:animEffect>
                                  </p:childTnLst>
                                </p:cTn>
                              </p:par>
                              <p:par>
                                <p:cTn id="13" presetID="5" presetClass="entr" presetSubtype="10" fill="hold" grpId="0" nodeType="withEffect">
                                  <p:stCondLst>
                                    <p:cond delay="0"/>
                                  </p:stCondLst>
                                  <p:childTnLst>
                                    <p:set>
                                      <p:cBhvr>
                                        <p:cTn id="14" dur="1" fill="hold">
                                          <p:stCondLst>
                                            <p:cond delay="0"/>
                                          </p:stCondLst>
                                        </p:cTn>
                                        <p:tgtEl>
                                          <p:spTgt spid="12292">
                                            <p:txEl>
                                              <p:pRg st="2" end="2"/>
                                            </p:txEl>
                                          </p:spTgt>
                                        </p:tgtEl>
                                        <p:attrNameLst>
                                          <p:attrName>style.visibility</p:attrName>
                                        </p:attrNameLst>
                                      </p:cBhvr>
                                      <p:to>
                                        <p:strVal val="visible"/>
                                      </p:to>
                                    </p:set>
                                    <p:animEffect transition="in" filter="checkerboard(across)">
                                      <p:cBhvr>
                                        <p:cTn id="15" dur="500"/>
                                        <p:tgtEl>
                                          <p:spTgt spid="12292">
                                            <p:txEl>
                                              <p:pRg st="2" end="2"/>
                                            </p:txEl>
                                          </p:spTgt>
                                        </p:tgtEl>
                                      </p:cBhvr>
                                    </p:animEffect>
                                  </p:childTnLst>
                                </p:cTn>
                              </p:par>
                              <p:par>
                                <p:cTn id="16" presetID="5" presetClass="entr" presetSubtype="10" fill="hold" grpId="0" nodeType="withEffect">
                                  <p:stCondLst>
                                    <p:cond delay="0"/>
                                  </p:stCondLst>
                                  <p:childTnLst>
                                    <p:set>
                                      <p:cBhvr>
                                        <p:cTn id="17" dur="1" fill="hold">
                                          <p:stCondLst>
                                            <p:cond delay="0"/>
                                          </p:stCondLst>
                                        </p:cTn>
                                        <p:tgtEl>
                                          <p:spTgt spid="12292">
                                            <p:txEl>
                                              <p:pRg st="3" end="3"/>
                                            </p:txEl>
                                          </p:spTgt>
                                        </p:tgtEl>
                                        <p:attrNameLst>
                                          <p:attrName>style.visibility</p:attrName>
                                        </p:attrNameLst>
                                      </p:cBhvr>
                                      <p:to>
                                        <p:strVal val="visible"/>
                                      </p:to>
                                    </p:set>
                                    <p:animEffect transition="in" filter="checkerboard(across)">
                                      <p:cBhvr>
                                        <p:cTn id="18" dur="500"/>
                                        <p:tgtEl>
                                          <p:spTgt spid="12292">
                                            <p:txEl>
                                              <p:pRg st="3" end="3"/>
                                            </p:txEl>
                                          </p:spTgt>
                                        </p:tgtEl>
                                      </p:cBhvr>
                                    </p:animEffect>
                                  </p:childTnLst>
                                </p:cTn>
                              </p:par>
                              <p:par>
                                <p:cTn id="19" presetID="1" presetClass="entr" presetSubtype="0" fill="hold" nodeType="withEffect">
                                  <p:stCondLst>
                                    <p:cond delay="0"/>
                                  </p:stCondLst>
                                  <p:childTnLst>
                                    <p:set>
                                      <p:cBhvr>
                                        <p:cTn id="20"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292" grpId="0" uiExpand="1" build="p" bldLvl="2"/>
    </p:bldLst>
  </p:timing>
</p:sld>
</file>

<file path=ppt/slides/slide2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a:xfrm>
            <a:off x="685800" y="642938"/>
            <a:ext cx="7772400" cy="944562"/>
          </a:xfrm>
        </p:spPr>
        <p:txBody>
          <a:bodyPr/>
          <a:lstStyle/>
          <a:p>
            <a:pPr eaLnBrk="1" hangingPunct="1"/>
            <a:r>
              <a:rPr lang="en-US" altLang="en-US" dirty="0"/>
              <a:t>Practices of Money </a:t>
            </a:r>
            <a:r>
              <a:rPr lang="en-US" altLang="en-US" sz="2400" dirty="0"/>
              <a:t>(continued)</a:t>
            </a:r>
          </a:p>
        </p:txBody>
      </p:sp>
      <p:sp>
        <p:nvSpPr>
          <p:cNvPr id="12292" name="Rectangle 3"/>
          <p:cNvSpPr>
            <a:spLocks noGrp="1" noChangeArrowheads="1"/>
          </p:cNvSpPr>
          <p:nvPr>
            <p:ph idx="1"/>
          </p:nvPr>
        </p:nvSpPr>
        <p:spPr>
          <a:xfrm>
            <a:off x="928688" y="1608138"/>
            <a:ext cx="7286625" cy="4419600"/>
          </a:xfrm>
        </p:spPr>
        <p:txBody>
          <a:bodyPr/>
          <a:lstStyle/>
          <a:p>
            <a:pPr eaLnBrk="1" hangingPunct="1">
              <a:buFont typeface="Wingdings" panose="05000000000000000000" pitchFamily="2" charset="2"/>
              <a:buNone/>
            </a:pPr>
            <a:r>
              <a:rPr lang="en-US" altLang="en-US" dirty="0"/>
              <a:t>4. Sleep on it</a:t>
            </a:r>
          </a:p>
          <a:p>
            <a:pPr lvl="1" eaLnBrk="1" hangingPunct="1"/>
            <a:r>
              <a:rPr lang="en-US" altLang="en-US" dirty="0"/>
              <a:t>Agree to never make a major purchase on the spot</a:t>
            </a:r>
          </a:p>
          <a:p>
            <a:pPr lvl="2" eaLnBrk="1" hangingPunct="1"/>
            <a:r>
              <a:rPr lang="en-US" altLang="en-US" dirty="0"/>
              <a:t>It is too easy to get carried away in the emotion of the minute</a:t>
            </a:r>
          </a:p>
          <a:p>
            <a:pPr lvl="2" eaLnBrk="1" hangingPunct="1"/>
            <a:r>
              <a:rPr lang="en-US" altLang="en-US" dirty="0"/>
              <a:t>Take time to think on it</a:t>
            </a:r>
          </a:p>
          <a:p>
            <a:pPr lvl="3" eaLnBrk="1" hangingPunct="1"/>
            <a:r>
              <a:rPr lang="en-US" altLang="en-US" dirty="0"/>
              <a:t>If it is a good deal today, it will also be a good deal tomorrow – sleep on it for a day</a:t>
            </a:r>
          </a:p>
          <a:p>
            <a:pPr eaLnBrk="1" hangingPunct="1">
              <a:buFont typeface="Wingdings" panose="05000000000000000000" pitchFamily="2" charset="2"/>
              <a:buNone/>
            </a:pPr>
            <a:endParaRPr lang="en-US" altLang="en-US" sz="2400" dirty="0"/>
          </a:p>
        </p:txBody>
      </p:sp>
    </p:spTree>
    <p:extLst>
      <p:ext uri="{BB962C8B-B14F-4D97-AF65-F5344CB8AC3E}">
        <p14:creationId xmlns:p14="http://schemas.microsoft.com/office/powerpoint/2010/main" val="3587906715"/>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12292">
                                            <p:txEl>
                                              <p:pRg st="0" end="0"/>
                                            </p:txEl>
                                          </p:spTgt>
                                        </p:tgtEl>
                                        <p:attrNameLst>
                                          <p:attrName>style.visibility</p:attrName>
                                        </p:attrNameLst>
                                      </p:cBhvr>
                                      <p:to>
                                        <p:strVal val="visible"/>
                                      </p:to>
                                    </p:set>
                                    <p:animEffect transition="in" filter="checkerboard(across)">
                                      <p:cBhvr>
                                        <p:cTn id="7" dur="500"/>
                                        <p:tgtEl>
                                          <p:spTgt spid="1229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12292">
                                            <p:txEl>
                                              <p:pRg st="1" end="1"/>
                                            </p:txEl>
                                          </p:spTgt>
                                        </p:tgtEl>
                                        <p:attrNameLst>
                                          <p:attrName>style.visibility</p:attrName>
                                        </p:attrNameLst>
                                      </p:cBhvr>
                                      <p:to>
                                        <p:strVal val="visible"/>
                                      </p:to>
                                    </p:set>
                                    <p:animEffect transition="in" filter="checkerboard(across)">
                                      <p:cBhvr>
                                        <p:cTn id="12" dur="500"/>
                                        <p:tgtEl>
                                          <p:spTgt spid="12292">
                                            <p:txEl>
                                              <p:pRg st="1" end="1"/>
                                            </p:txEl>
                                          </p:spTgt>
                                        </p:tgtEl>
                                      </p:cBhvr>
                                    </p:animEffect>
                                  </p:childTnLst>
                                </p:cTn>
                              </p:par>
                              <p:par>
                                <p:cTn id="13" presetID="5" presetClass="entr" presetSubtype="10" fill="hold" grpId="0" nodeType="withEffect">
                                  <p:stCondLst>
                                    <p:cond delay="0"/>
                                  </p:stCondLst>
                                  <p:childTnLst>
                                    <p:set>
                                      <p:cBhvr>
                                        <p:cTn id="14" dur="1" fill="hold">
                                          <p:stCondLst>
                                            <p:cond delay="0"/>
                                          </p:stCondLst>
                                        </p:cTn>
                                        <p:tgtEl>
                                          <p:spTgt spid="12292">
                                            <p:txEl>
                                              <p:pRg st="2" end="2"/>
                                            </p:txEl>
                                          </p:spTgt>
                                        </p:tgtEl>
                                        <p:attrNameLst>
                                          <p:attrName>style.visibility</p:attrName>
                                        </p:attrNameLst>
                                      </p:cBhvr>
                                      <p:to>
                                        <p:strVal val="visible"/>
                                      </p:to>
                                    </p:set>
                                    <p:animEffect transition="in" filter="checkerboard(across)">
                                      <p:cBhvr>
                                        <p:cTn id="15" dur="500"/>
                                        <p:tgtEl>
                                          <p:spTgt spid="12292">
                                            <p:txEl>
                                              <p:pRg st="2" end="2"/>
                                            </p:txEl>
                                          </p:spTgt>
                                        </p:tgtEl>
                                      </p:cBhvr>
                                    </p:animEffect>
                                  </p:childTnLst>
                                </p:cTn>
                              </p:par>
                              <p:par>
                                <p:cTn id="16" presetID="5" presetClass="entr" presetSubtype="10" fill="hold" grpId="0" nodeType="withEffect">
                                  <p:stCondLst>
                                    <p:cond delay="0"/>
                                  </p:stCondLst>
                                  <p:childTnLst>
                                    <p:set>
                                      <p:cBhvr>
                                        <p:cTn id="17" dur="1" fill="hold">
                                          <p:stCondLst>
                                            <p:cond delay="0"/>
                                          </p:stCondLst>
                                        </p:cTn>
                                        <p:tgtEl>
                                          <p:spTgt spid="12292">
                                            <p:txEl>
                                              <p:pRg st="3" end="3"/>
                                            </p:txEl>
                                          </p:spTgt>
                                        </p:tgtEl>
                                        <p:attrNameLst>
                                          <p:attrName>style.visibility</p:attrName>
                                        </p:attrNameLst>
                                      </p:cBhvr>
                                      <p:to>
                                        <p:strVal val="visible"/>
                                      </p:to>
                                    </p:set>
                                    <p:animEffect transition="in" filter="checkerboard(across)">
                                      <p:cBhvr>
                                        <p:cTn id="18" dur="500"/>
                                        <p:tgtEl>
                                          <p:spTgt spid="12292">
                                            <p:txEl>
                                              <p:pRg st="3" end="3"/>
                                            </p:txEl>
                                          </p:spTgt>
                                        </p:tgtEl>
                                      </p:cBhvr>
                                    </p:animEffect>
                                  </p:childTnLst>
                                </p:cTn>
                              </p:par>
                              <p:par>
                                <p:cTn id="19" presetID="5" presetClass="entr" presetSubtype="10" fill="hold" grpId="0" nodeType="withEffect">
                                  <p:stCondLst>
                                    <p:cond delay="0"/>
                                  </p:stCondLst>
                                  <p:childTnLst>
                                    <p:set>
                                      <p:cBhvr>
                                        <p:cTn id="20" dur="1" fill="hold">
                                          <p:stCondLst>
                                            <p:cond delay="0"/>
                                          </p:stCondLst>
                                        </p:cTn>
                                        <p:tgtEl>
                                          <p:spTgt spid="12292">
                                            <p:txEl>
                                              <p:pRg st="4" end="4"/>
                                            </p:txEl>
                                          </p:spTgt>
                                        </p:tgtEl>
                                        <p:attrNameLst>
                                          <p:attrName>style.visibility</p:attrName>
                                        </p:attrNameLst>
                                      </p:cBhvr>
                                      <p:to>
                                        <p:strVal val="visible"/>
                                      </p:to>
                                    </p:set>
                                    <p:animEffect transition="in" filter="checkerboard(across)">
                                      <p:cBhvr>
                                        <p:cTn id="21" dur="500"/>
                                        <p:tgtEl>
                                          <p:spTgt spid="1229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292" grpId="0" uiExpand="1" build="p" bldLvl="2"/>
    </p:bldLst>
  </p:timing>
</p:sld>
</file>

<file path=ppt/slides/slide2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a:xfrm>
            <a:off x="685800" y="608013"/>
            <a:ext cx="7772400" cy="1039812"/>
          </a:xfrm>
        </p:spPr>
        <p:txBody>
          <a:bodyPr/>
          <a:lstStyle/>
          <a:p>
            <a:pPr eaLnBrk="1" hangingPunct="1"/>
            <a:r>
              <a:rPr lang="en-US" altLang="en-US" dirty="0"/>
              <a:t>Practices of Money </a:t>
            </a:r>
            <a:r>
              <a:rPr lang="en-US" altLang="en-US" sz="2400" dirty="0"/>
              <a:t>(continued)</a:t>
            </a:r>
          </a:p>
        </p:txBody>
      </p:sp>
      <p:sp>
        <p:nvSpPr>
          <p:cNvPr id="267267" name="Rectangle 3"/>
          <p:cNvSpPr>
            <a:spLocks noGrp="1" noChangeArrowheads="1"/>
          </p:cNvSpPr>
          <p:nvPr>
            <p:ph idx="1"/>
          </p:nvPr>
        </p:nvSpPr>
        <p:spPr>
          <a:xfrm>
            <a:off x="914400" y="1600200"/>
            <a:ext cx="7315200" cy="5194300"/>
          </a:xfrm>
        </p:spPr>
        <p:txBody>
          <a:bodyPr/>
          <a:lstStyle/>
          <a:p>
            <a:pPr eaLnBrk="1" hangingPunct="1"/>
            <a:r>
              <a:rPr lang="en-US" altLang="en-US" dirty="0"/>
              <a:t>5. Deal with financial disagreements agreeably</a:t>
            </a:r>
          </a:p>
          <a:p>
            <a:pPr lvl="1"/>
            <a:r>
              <a:rPr lang="en-US" dirty="0"/>
              <a:t>Make your financial discussions productive.</a:t>
            </a:r>
          </a:p>
          <a:p>
            <a:pPr lvl="2"/>
            <a:r>
              <a:rPr lang="en-US" dirty="0"/>
              <a:t>Remember again the H.A.L.T principle (hungry, angry, lonely, tired)</a:t>
            </a:r>
          </a:p>
          <a:p>
            <a:pPr lvl="4"/>
            <a:r>
              <a:rPr lang="en-US" dirty="0"/>
              <a:t>Get something to eat before talking about sensitive financial topics</a:t>
            </a:r>
          </a:p>
          <a:p>
            <a:pPr lvl="4"/>
            <a:r>
              <a:rPr lang="en-US" dirty="0"/>
              <a:t>Disagreements are normal, but make them respectful! </a:t>
            </a:r>
          </a:p>
          <a:p>
            <a:pPr lvl="4"/>
            <a:r>
              <a:rPr lang="en-US" dirty="0"/>
              <a:t>Set up a time each week to talk about important topics</a:t>
            </a:r>
          </a:p>
        </p:txBody>
      </p:sp>
    </p:spTree>
    <p:extLst>
      <p:ext uri="{BB962C8B-B14F-4D97-AF65-F5344CB8AC3E}">
        <p14:creationId xmlns:p14="http://schemas.microsoft.com/office/powerpoint/2010/main" val="27566863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6726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67267">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67267">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67267">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267267">
                                            <p:txEl>
                                              <p:pRg st="4" end="4"/>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267267">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a:xfrm>
            <a:off x="685800" y="685800"/>
            <a:ext cx="7772400" cy="944563"/>
          </a:xfrm>
        </p:spPr>
        <p:txBody>
          <a:bodyPr/>
          <a:lstStyle/>
          <a:p>
            <a:pPr eaLnBrk="1" hangingPunct="1"/>
            <a:r>
              <a:rPr lang="en-US" altLang="en-US" dirty="0"/>
              <a:t>Practices of Money </a:t>
            </a:r>
            <a:r>
              <a:rPr lang="en-US" altLang="en-US" sz="2400" dirty="0"/>
              <a:t>(continued)</a:t>
            </a:r>
          </a:p>
        </p:txBody>
      </p:sp>
      <p:sp>
        <p:nvSpPr>
          <p:cNvPr id="16388" name="Rectangle 3"/>
          <p:cNvSpPr>
            <a:spLocks noGrp="1" noChangeArrowheads="1"/>
          </p:cNvSpPr>
          <p:nvPr>
            <p:ph idx="1"/>
          </p:nvPr>
        </p:nvSpPr>
        <p:spPr>
          <a:xfrm>
            <a:off x="914400" y="1600200"/>
            <a:ext cx="7315200" cy="5257800"/>
          </a:xfrm>
        </p:spPr>
        <p:txBody>
          <a:bodyPr/>
          <a:lstStyle/>
          <a:p>
            <a:pPr eaLnBrk="1" hangingPunct="1"/>
            <a:r>
              <a:rPr lang="en-US" altLang="en-US" dirty="0"/>
              <a:t>6. Practice Mad Money</a:t>
            </a:r>
          </a:p>
          <a:p>
            <a:pPr lvl="1" eaLnBrk="1" hangingPunct="1"/>
            <a:r>
              <a:rPr lang="en-US" altLang="en-US" dirty="0"/>
              <a:t>While both spouses should know and have a say in family income and expenditures, there may be disagreements</a:t>
            </a:r>
          </a:p>
          <a:p>
            <a:pPr lvl="2" eaLnBrk="1" hangingPunct="1"/>
            <a:r>
              <a:rPr lang="en-US" altLang="en-US" dirty="0"/>
              <a:t>Mad money is an amount, set aside each month, that does not have to be reported to the spouse</a:t>
            </a:r>
          </a:p>
          <a:p>
            <a:pPr lvl="3" eaLnBrk="1" hangingPunct="1"/>
            <a:r>
              <a:rPr lang="en-US" altLang="en-US" dirty="0"/>
              <a:t>Each spouse has total control over this money without comment by the other</a:t>
            </a:r>
          </a:p>
        </p:txBody>
      </p:sp>
    </p:spTree>
    <p:extLst>
      <p:ext uri="{BB962C8B-B14F-4D97-AF65-F5344CB8AC3E}">
        <p14:creationId xmlns:p14="http://schemas.microsoft.com/office/powerpoint/2010/main" val="107774875"/>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16388">
                                            <p:txEl>
                                              <p:pRg st="0" end="0"/>
                                            </p:txEl>
                                          </p:spTgt>
                                        </p:tgtEl>
                                        <p:attrNameLst>
                                          <p:attrName>style.visibility</p:attrName>
                                        </p:attrNameLst>
                                      </p:cBhvr>
                                      <p:to>
                                        <p:strVal val="visible"/>
                                      </p:to>
                                    </p:set>
                                    <p:animEffect transition="in" filter="checkerboard(across)">
                                      <p:cBhvr>
                                        <p:cTn id="7" dur="500"/>
                                        <p:tgtEl>
                                          <p:spTgt spid="16388">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16388">
                                            <p:txEl>
                                              <p:pRg st="1" end="1"/>
                                            </p:txEl>
                                          </p:spTgt>
                                        </p:tgtEl>
                                        <p:attrNameLst>
                                          <p:attrName>style.visibility</p:attrName>
                                        </p:attrNameLst>
                                      </p:cBhvr>
                                      <p:to>
                                        <p:strVal val="visible"/>
                                      </p:to>
                                    </p:set>
                                    <p:animEffect transition="in" filter="checkerboard(across)">
                                      <p:cBhvr>
                                        <p:cTn id="12" dur="500"/>
                                        <p:tgtEl>
                                          <p:spTgt spid="16388">
                                            <p:txEl>
                                              <p:pRg st="1" end="1"/>
                                            </p:txEl>
                                          </p:spTgt>
                                        </p:tgtEl>
                                      </p:cBhvr>
                                    </p:animEffect>
                                  </p:childTnLst>
                                </p:cTn>
                              </p:par>
                              <p:par>
                                <p:cTn id="13" presetID="5" presetClass="entr" presetSubtype="10" fill="hold" grpId="0" nodeType="withEffect">
                                  <p:stCondLst>
                                    <p:cond delay="0"/>
                                  </p:stCondLst>
                                  <p:childTnLst>
                                    <p:set>
                                      <p:cBhvr>
                                        <p:cTn id="14" dur="1" fill="hold">
                                          <p:stCondLst>
                                            <p:cond delay="0"/>
                                          </p:stCondLst>
                                        </p:cTn>
                                        <p:tgtEl>
                                          <p:spTgt spid="16388">
                                            <p:txEl>
                                              <p:pRg st="2" end="2"/>
                                            </p:txEl>
                                          </p:spTgt>
                                        </p:tgtEl>
                                        <p:attrNameLst>
                                          <p:attrName>style.visibility</p:attrName>
                                        </p:attrNameLst>
                                      </p:cBhvr>
                                      <p:to>
                                        <p:strVal val="visible"/>
                                      </p:to>
                                    </p:set>
                                    <p:animEffect transition="in" filter="checkerboard(across)">
                                      <p:cBhvr>
                                        <p:cTn id="15" dur="500"/>
                                        <p:tgtEl>
                                          <p:spTgt spid="16388">
                                            <p:txEl>
                                              <p:pRg st="2" end="2"/>
                                            </p:txEl>
                                          </p:spTgt>
                                        </p:tgtEl>
                                      </p:cBhvr>
                                    </p:animEffect>
                                  </p:childTnLst>
                                </p:cTn>
                              </p:par>
                              <p:par>
                                <p:cTn id="16" presetID="5" presetClass="entr" presetSubtype="10" fill="hold" grpId="0" nodeType="withEffect">
                                  <p:stCondLst>
                                    <p:cond delay="0"/>
                                  </p:stCondLst>
                                  <p:childTnLst>
                                    <p:set>
                                      <p:cBhvr>
                                        <p:cTn id="17" dur="1" fill="hold">
                                          <p:stCondLst>
                                            <p:cond delay="0"/>
                                          </p:stCondLst>
                                        </p:cTn>
                                        <p:tgtEl>
                                          <p:spTgt spid="16388">
                                            <p:txEl>
                                              <p:pRg st="3" end="3"/>
                                            </p:txEl>
                                          </p:spTgt>
                                        </p:tgtEl>
                                        <p:attrNameLst>
                                          <p:attrName>style.visibility</p:attrName>
                                        </p:attrNameLst>
                                      </p:cBhvr>
                                      <p:to>
                                        <p:strVal val="visible"/>
                                      </p:to>
                                    </p:set>
                                    <p:animEffect transition="in" filter="checkerboard(across)">
                                      <p:cBhvr>
                                        <p:cTn id="18" dur="500"/>
                                        <p:tgtEl>
                                          <p:spTgt spid="16388">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388" grpId="0" uiExpand="1" build="p" bldLvl="2"/>
    </p:bldLst>
  </p:timing>
</p:sld>
</file>

<file path=ppt/slides/slide2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a:xfrm>
            <a:off x="685800" y="655638"/>
            <a:ext cx="7772400" cy="944562"/>
          </a:xfrm>
        </p:spPr>
        <p:txBody>
          <a:bodyPr/>
          <a:lstStyle/>
          <a:p>
            <a:pPr eaLnBrk="1" hangingPunct="1"/>
            <a:r>
              <a:rPr lang="en-US" altLang="en-US" dirty="0"/>
              <a:t>Practices of Money </a:t>
            </a:r>
            <a:r>
              <a:rPr lang="en-US" altLang="en-US" sz="2400" dirty="0"/>
              <a:t>(continued)</a:t>
            </a:r>
          </a:p>
        </p:txBody>
      </p:sp>
      <p:sp>
        <p:nvSpPr>
          <p:cNvPr id="17412" name="Rectangle 3"/>
          <p:cNvSpPr>
            <a:spLocks noGrp="1" noChangeArrowheads="1"/>
          </p:cNvSpPr>
          <p:nvPr>
            <p:ph idx="1"/>
          </p:nvPr>
        </p:nvSpPr>
        <p:spPr>
          <a:xfrm>
            <a:off x="914400" y="1600200"/>
            <a:ext cx="7315200" cy="5257800"/>
          </a:xfrm>
        </p:spPr>
        <p:txBody>
          <a:bodyPr/>
          <a:lstStyle/>
          <a:p>
            <a:pPr eaLnBrk="1" hangingPunct="1"/>
            <a:r>
              <a:rPr lang="en-US" altLang="en-US" dirty="0"/>
              <a:t>7. Invest in each other and the relationship</a:t>
            </a:r>
          </a:p>
          <a:p>
            <a:pPr lvl="1" eaLnBrk="1" hangingPunct="1"/>
            <a:r>
              <a:rPr lang="en-US" altLang="en-US" dirty="0"/>
              <a:t>Therefore shall a man leave his father and his mother, and shall cleave unto his wife: and they shall be one flesh (Genesis 2:24).</a:t>
            </a:r>
          </a:p>
          <a:p>
            <a:pPr lvl="1" eaLnBrk="1" hangingPunct="1"/>
            <a:r>
              <a:rPr lang="en-US" altLang="en-US" dirty="0"/>
              <a:t>Key investments in each other:</a:t>
            </a:r>
          </a:p>
          <a:p>
            <a:pPr lvl="2" eaLnBrk="1" hangingPunct="1"/>
            <a:r>
              <a:rPr lang="en-US" altLang="en-US" dirty="0"/>
              <a:t>Dates each week</a:t>
            </a:r>
          </a:p>
          <a:p>
            <a:pPr lvl="2" eaLnBrk="1" hangingPunct="1"/>
            <a:r>
              <a:rPr lang="en-US" altLang="en-US" dirty="0"/>
              <a:t>MAD money each month</a:t>
            </a:r>
          </a:p>
          <a:p>
            <a:pPr lvl="2" eaLnBrk="1" hangingPunct="1"/>
            <a:r>
              <a:rPr lang="en-US" altLang="en-US" dirty="0"/>
              <a:t>Weekend getaways each quarter</a:t>
            </a:r>
          </a:p>
          <a:p>
            <a:pPr lvl="2" eaLnBrk="1" hangingPunct="1"/>
            <a:r>
              <a:rPr lang="en-US" altLang="en-US" dirty="0"/>
              <a:t>Vacations each year</a:t>
            </a:r>
          </a:p>
          <a:p>
            <a:pPr lvl="1" eaLnBrk="1" hangingPunct="1"/>
            <a:endParaRPr lang="en-US" altLang="en-US" dirty="0"/>
          </a:p>
          <a:p>
            <a:pPr lvl="1" eaLnBrk="1" hangingPunct="1"/>
            <a:endParaRPr lang="en-US" altLang="en-US" dirty="0"/>
          </a:p>
          <a:p>
            <a:pPr lvl="1" eaLnBrk="1" hangingPunct="1"/>
            <a:endParaRPr lang="en-US" altLang="en-US" sz="2000" dirty="0"/>
          </a:p>
        </p:txBody>
      </p:sp>
      <p:pic>
        <p:nvPicPr>
          <p:cNvPr id="3" name="Picture 2"/>
          <p:cNvPicPr>
            <a:picLocks noChangeAspect="1"/>
          </p:cNvPicPr>
          <p:nvPr/>
        </p:nvPicPr>
        <p:blipFill>
          <a:blip r:embed="rId2"/>
          <a:stretch>
            <a:fillRect/>
          </a:stretch>
        </p:blipFill>
        <p:spPr>
          <a:xfrm>
            <a:off x="6274996" y="3657600"/>
            <a:ext cx="2659454" cy="3057525"/>
          </a:xfrm>
          <a:prstGeom prst="rect">
            <a:avLst/>
          </a:prstGeom>
        </p:spPr>
      </p:pic>
    </p:spTree>
    <p:extLst>
      <p:ext uri="{BB962C8B-B14F-4D97-AF65-F5344CB8AC3E}">
        <p14:creationId xmlns:p14="http://schemas.microsoft.com/office/powerpoint/2010/main" val="3631255496"/>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17412">
                                            <p:txEl>
                                              <p:pRg st="0" end="0"/>
                                            </p:txEl>
                                          </p:spTgt>
                                        </p:tgtEl>
                                        <p:attrNameLst>
                                          <p:attrName>style.visibility</p:attrName>
                                        </p:attrNameLst>
                                      </p:cBhvr>
                                      <p:to>
                                        <p:strVal val="visible"/>
                                      </p:to>
                                    </p:set>
                                    <p:animEffect transition="in" filter="checkerboard(across)">
                                      <p:cBhvr>
                                        <p:cTn id="7" dur="500"/>
                                        <p:tgtEl>
                                          <p:spTgt spid="1741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17412">
                                            <p:txEl>
                                              <p:pRg st="1" end="1"/>
                                            </p:txEl>
                                          </p:spTgt>
                                        </p:tgtEl>
                                        <p:attrNameLst>
                                          <p:attrName>style.visibility</p:attrName>
                                        </p:attrNameLst>
                                      </p:cBhvr>
                                      <p:to>
                                        <p:strVal val="visible"/>
                                      </p:to>
                                    </p:set>
                                    <p:animEffect transition="in" filter="checkerboard(across)">
                                      <p:cBhvr>
                                        <p:cTn id="12" dur="500"/>
                                        <p:tgtEl>
                                          <p:spTgt spid="17412">
                                            <p:txEl>
                                              <p:pRg st="1" end="1"/>
                                            </p:txEl>
                                          </p:spTgt>
                                        </p:tgtEl>
                                      </p:cBhvr>
                                    </p:animEffect>
                                  </p:childTnLst>
                                </p:cTn>
                              </p:par>
                              <p:par>
                                <p:cTn id="13" presetID="5" presetClass="entr" presetSubtype="10" fill="hold" grpId="0" nodeType="withEffect">
                                  <p:stCondLst>
                                    <p:cond delay="0"/>
                                  </p:stCondLst>
                                  <p:childTnLst>
                                    <p:set>
                                      <p:cBhvr>
                                        <p:cTn id="14" dur="1" fill="hold">
                                          <p:stCondLst>
                                            <p:cond delay="0"/>
                                          </p:stCondLst>
                                        </p:cTn>
                                        <p:tgtEl>
                                          <p:spTgt spid="17412">
                                            <p:txEl>
                                              <p:pRg st="2" end="2"/>
                                            </p:txEl>
                                          </p:spTgt>
                                        </p:tgtEl>
                                        <p:attrNameLst>
                                          <p:attrName>style.visibility</p:attrName>
                                        </p:attrNameLst>
                                      </p:cBhvr>
                                      <p:to>
                                        <p:strVal val="visible"/>
                                      </p:to>
                                    </p:set>
                                    <p:animEffect transition="in" filter="checkerboard(across)">
                                      <p:cBhvr>
                                        <p:cTn id="15" dur="500"/>
                                        <p:tgtEl>
                                          <p:spTgt spid="17412">
                                            <p:txEl>
                                              <p:pRg st="2" end="2"/>
                                            </p:txEl>
                                          </p:spTgt>
                                        </p:tgtEl>
                                      </p:cBhvr>
                                    </p:animEffect>
                                  </p:childTnLst>
                                </p:cTn>
                              </p:par>
                              <p:par>
                                <p:cTn id="16" presetID="5" presetClass="entr" presetSubtype="10" fill="hold" grpId="0" nodeType="withEffect">
                                  <p:stCondLst>
                                    <p:cond delay="0"/>
                                  </p:stCondLst>
                                  <p:childTnLst>
                                    <p:set>
                                      <p:cBhvr>
                                        <p:cTn id="17" dur="1" fill="hold">
                                          <p:stCondLst>
                                            <p:cond delay="0"/>
                                          </p:stCondLst>
                                        </p:cTn>
                                        <p:tgtEl>
                                          <p:spTgt spid="17412">
                                            <p:txEl>
                                              <p:pRg st="3" end="3"/>
                                            </p:txEl>
                                          </p:spTgt>
                                        </p:tgtEl>
                                        <p:attrNameLst>
                                          <p:attrName>style.visibility</p:attrName>
                                        </p:attrNameLst>
                                      </p:cBhvr>
                                      <p:to>
                                        <p:strVal val="visible"/>
                                      </p:to>
                                    </p:set>
                                    <p:animEffect transition="in" filter="checkerboard(across)">
                                      <p:cBhvr>
                                        <p:cTn id="18" dur="500"/>
                                        <p:tgtEl>
                                          <p:spTgt spid="17412">
                                            <p:txEl>
                                              <p:pRg st="3" end="3"/>
                                            </p:txEl>
                                          </p:spTgt>
                                        </p:tgtEl>
                                      </p:cBhvr>
                                    </p:animEffect>
                                  </p:childTnLst>
                                </p:cTn>
                              </p:par>
                              <p:par>
                                <p:cTn id="19" presetID="5" presetClass="entr" presetSubtype="10" fill="hold" grpId="0" nodeType="withEffect">
                                  <p:stCondLst>
                                    <p:cond delay="0"/>
                                  </p:stCondLst>
                                  <p:childTnLst>
                                    <p:set>
                                      <p:cBhvr>
                                        <p:cTn id="20" dur="1" fill="hold">
                                          <p:stCondLst>
                                            <p:cond delay="0"/>
                                          </p:stCondLst>
                                        </p:cTn>
                                        <p:tgtEl>
                                          <p:spTgt spid="17412">
                                            <p:txEl>
                                              <p:pRg st="4" end="4"/>
                                            </p:txEl>
                                          </p:spTgt>
                                        </p:tgtEl>
                                        <p:attrNameLst>
                                          <p:attrName>style.visibility</p:attrName>
                                        </p:attrNameLst>
                                      </p:cBhvr>
                                      <p:to>
                                        <p:strVal val="visible"/>
                                      </p:to>
                                    </p:set>
                                    <p:animEffect transition="in" filter="checkerboard(across)">
                                      <p:cBhvr>
                                        <p:cTn id="21" dur="500"/>
                                        <p:tgtEl>
                                          <p:spTgt spid="17412">
                                            <p:txEl>
                                              <p:pRg st="4" end="4"/>
                                            </p:txEl>
                                          </p:spTgt>
                                        </p:tgtEl>
                                      </p:cBhvr>
                                    </p:animEffect>
                                  </p:childTnLst>
                                </p:cTn>
                              </p:par>
                              <p:par>
                                <p:cTn id="22" presetID="5" presetClass="entr" presetSubtype="10" fill="hold" grpId="0" nodeType="withEffect">
                                  <p:stCondLst>
                                    <p:cond delay="0"/>
                                  </p:stCondLst>
                                  <p:childTnLst>
                                    <p:set>
                                      <p:cBhvr>
                                        <p:cTn id="23" dur="1" fill="hold">
                                          <p:stCondLst>
                                            <p:cond delay="0"/>
                                          </p:stCondLst>
                                        </p:cTn>
                                        <p:tgtEl>
                                          <p:spTgt spid="17412">
                                            <p:txEl>
                                              <p:pRg st="5" end="5"/>
                                            </p:txEl>
                                          </p:spTgt>
                                        </p:tgtEl>
                                        <p:attrNameLst>
                                          <p:attrName>style.visibility</p:attrName>
                                        </p:attrNameLst>
                                      </p:cBhvr>
                                      <p:to>
                                        <p:strVal val="visible"/>
                                      </p:to>
                                    </p:set>
                                    <p:animEffect transition="in" filter="checkerboard(across)">
                                      <p:cBhvr>
                                        <p:cTn id="24" dur="500"/>
                                        <p:tgtEl>
                                          <p:spTgt spid="17412">
                                            <p:txEl>
                                              <p:pRg st="5" end="5"/>
                                            </p:txEl>
                                          </p:spTgt>
                                        </p:tgtEl>
                                      </p:cBhvr>
                                    </p:animEffect>
                                  </p:childTnLst>
                                </p:cTn>
                              </p:par>
                              <p:par>
                                <p:cTn id="25" presetID="5" presetClass="entr" presetSubtype="10" fill="hold" grpId="0" nodeType="withEffect">
                                  <p:stCondLst>
                                    <p:cond delay="0"/>
                                  </p:stCondLst>
                                  <p:childTnLst>
                                    <p:set>
                                      <p:cBhvr>
                                        <p:cTn id="26" dur="1" fill="hold">
                                          <p:stCondLst>
                                            <p:cond delay="0"/>
                                          </p:stCondLst>
                                        </p:cTn>
                                        <p:tgtEl>
                                          <p:spTgt spid="17412">
                                            <p:txEl>
                                              <p:pRg st="6" end="6"/>
                                            </p:txEl>
                                          </p:spTgt>
                                        </p:tgtEl>
                                        <p:attrNameLst>
                                          <p:attrName>style.visibility</p:attrName>
                                        </p:attrNameLst>
                                      </p:cBhvr>
                                      <p:to>
                                        <p:strVal val="visible"/>
                                      </p:to>
                                    </p:set>
                                    <p:animEffect transition="in" filter="checkerboard(across)">
                                      <p:cBhvr>
                                        <p:cTn id="27" dur="500"/>
                                        <p:tgtEl>
                                          <p:spTgt spid="17412">
                                            <p:txEl>
                                              <p:pRg st="6" end="6"/>
                                            </p:txEl>
                                          </p:spTgt>
                                        </p:tgtEl>
                                      </p:cBhvr>
                                    </p:animEffect>
                                  </p:childTnLst>
                                </p:cTn>
                              </p:par>
                              <p:par>
                                <p:cTn id="28" presetID="1" presetClass="entr" presetSubtype="0" fill="hold" nodeType="withEffect">
                                  <p:stCondLst>
                                    <p:cond delay="0"/>
                                  </p:stCondLst>
                                  <p:childTnLst>
                                    <p:set>
                                      <p:cBhvr>
                                        <p:cTn id="29"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412" grpId="0" uiExpand="1" build="p" bldLvl="2"/>
    </p:bldLst>
  </p:timing>
</p:sld>
</file>

<file path=ppt/slides/slide2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a:xfrm>
            <a:off x="685800" y="655638"/>
            <a:ext cx="7772400" cy="944562"/>
          </a:xfrm>
        </p:spPr>
        <p:txBody>
          <a:bodyPr/>
          <a:lstStyle/>
          <a:p>
            <a:pPr eaLnBrk="1" hangingPunct="1"/>
            <a:r>
              <a:rPr lang="en-US" altLang="en-US" dirty="0"/>
              <a:t>Questions</a:t>
            </a:r>
            <a:endParaRPr lang="en-US" altLang="en-US" sz="2400" dirty="0"/>
          </a:p>
        </p:txBody>
      </p:sp>
      <p:sp>
        <p:nvSpPr>
          <p:cNvPr id="17412" name="Rectangle 3"/>
          <p:cNvSpPr>
            <a:spLocks noGrp="1" noChangeArrowheads="1"/>
          </p:cNvSpPr>
          <p:nvPr>
            <p:ph idx="1"/>
          </p:nvPr>
        </p:nvSpPr>
        <p:spPr>
          <a:xfrm>
            <a:off x="914400" y="1600200"/>
            <a:ext cx="7315200" cy="5257800"/>
          </a:xfrm>
        </p:spPr>
        <p:txBody>
          <a:bodyPr/>
          <a:lstStyle/>
          <a:p>
            <a:pPr eaLnBrk="1" hangingPunct="1"/>
            <a:r>
              <a:rPr lang="en-US" altLang="en-US" dirty="0"/>
              <a:t>Any questions on the principles and practices of money and marriage?</a:t>
            </a:r>
          </a:p>
          <a:p>
            <a:pPr lvl="1" eaLnBrk="1" hangingPunct="1"/>
            <a:endParaRPr lang="en-US" altLang="en-US" dirty="0"/>
          </a:p>
          <a:p>
            <a:pPr lvl="1" eaLnBrk="1" hangingPunct="1"/>
            <a:endParaRPr lang="en-US" altLang="en-US" dirty="0"/>
          </a:p>
          <a:p>
            <a:pPr lvl="1" eaLnBrk="1" hangingPunct="1"/>
            <a:endParaRPr lang="en-US" altLang="en-US" sz="2000" dirty="0"/>
          </a:p>
        </p:txBody>
      </p:sp>
    </p:spTree>
    <p:extLst>
      <p:ext uri="{BB962C8B-B14F-4D97-AF65-F5344CB8AC3E}">
        <p14:creationId xmlns:p14="http://schemas.microsoft.com/office/powerpoint/2010/main" val="32460572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17412">
                                            <p:txEl>
                                              <p:pRg st="0" end="0"/>
                                            </p:txEl>
                                          </p:spTgt>
                                        </p:tgtEl>
                                        <p:attrNameLst>
                                          <p:attrName>style.visibility</p:attrName>
                                        </p:attrNameLst>
                                      </p:cBhvr>
                                      <p:to>
                                        <p:strVal val="visible"/>
                                      </p:to>
                                    </p:set>
                                    <p:animEffect transition="in" filter="checkerboard(across)">
                                      <p:cBhvr>
                                        <p:cTn id="7" dur="500"/>
                                        <p:tgtEl>
                                          <p:spTgt spid="1741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412" grpId="0" uiExpand="1" build="p" bldLvl="2"/>
    </p:bldLst>
  </p:timing>
</p:sld>
</file>

<file path=ppt/slides/slide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lstStyle/>
          <a:p>
            <a:pPr eaLnBrk="1" hangingPunct="1"/>
            <a:r>
              <a:rPr lang="en-US" altLang="en-US" dirty="0"/>
              <a:t>Personal Financial Plan</a:t>
            </a:r>
          </a:p>
        </p:txBody>
      </p:sp>
      <p:sp>
        <p:nvSpPr>
          <p:cNvPr id="6148" name="Rectangle 3"/>
          <p:cNvSpPr>
            <a:spLocks noGrp="1" noChangeArrowheads="1"/>
          </p:cNvSpPr>
          <p:nvPr>
            <p:ph idx="1"/>
          </p:nvPr>
        </p:nvSpPr>
        <p:spPr>
          <a:xfrm>
            <a:off x="914400" y="1600200"/>
            <a:ext cx="7543800" cy="5257800"/>
          </a:xfrm>
        </p:spPr>
        <p:txBody>
          <a:bodyPr/>
          <a:lstStyle/>
          <a:p>
            <a:pPr eaLnBrk="1" hangingPunct="1"/>
            <a:r>
              <a:rPr lang="en-US" altLang="en-US" dirty="0"/>
              <a:t>Section XI.  Money and Relationships</a:t>
            </a:r>
          </a:p>
          <a:p>
            <a:pPr lvl="1" eaLnBrk="1" hangingPunct="1"/>
            <a:r>
              <a:rPr lang="en-US" altLang="en-US" dirty="0"/>
              <a:t>If you fill out </a:t>
            </a:r>
            <a:r>
              <a:rPr lang="en-US" altLang="en-US" i="1" dirty="0">
                <a:hlinkClick r:id="rId2"/>
              </a:rPr>
              <a:t>Questions on Money and the Family</a:t>
            </a:r>
            <a:r>
              <a:rPr lang="en-US" altLang="en-US" dirty="0">
                <a:hlinkClick r:id="rId2"/>
              </a:rPr>
              <a:t> </a:t>
            </a:r>
            <a:r>
              <a:rPr lang="en-US" altLang="en-US" dirty="0"/>
              <a:t>(LT21) you will fulfill all the requirements for this section.  It covers 23 questions on how you were brought up as preliminary work, then has you create:</a:t>
            </a:r>
          </a:p>
          <a:p>
            <a:pPr lvl="2" eaLnBrk="1" hangingPunct="1"/>
            <a:r>
              <a:rPr lang="en-US" altLang="en-US" dirty="0"/>
              <a:t>Your vision for your family and finances</a:t>
            </a:r>
          </a:p>
          <a:p>
            <a:pPr lvl="2" eaLnBrk="1" hangingPunct="1"/>
            <a:r>
              <a:rPr lang="en-US" altLang="en-US" dirty="0"/>
              <a:t>Your goals for your family and finances</a:t>
            </a:r>
          </a:p>
          <a:p>
            <a:pPr lvl="2" eaLnBrk="1" hangingPunct="1"/>
            <a:r>
              <a:rPr lang="en-US" altLang="en-US" dirty="0"/>
              <a:t>Your plans and strategies for your</a:t>
            </a:r>
          </a:p>
          <a:p>
            <a:pPr lvl="3" eaLnBrk="1" hangingPunct="1"/>
            <a:r>
              <a:rPr lang="en-US" altLang="en-US" dirty="0"/>
              <a:t>Spouse</a:t>
            </a:r>
          </a:p>
          <a:p>
            <a:pPr lvl="3" eaLnBrk="1" hangingPunct="1"/>
            <a:r>
              <a:rPr lang="en-US" altLang="en-US" dirty="0"/>
              <a:t>Children</a:t>
            </a:r>
          </a:p>
          <a:p>
            <a:pPr lvl="2" eaLnBrk="1" hangingPunct="1"/>
            <a:r>
              <a:rPr lang="en-US" altLang="en-US" dirty="0"/>
              <a:t>Your constraints and accountability?</a:t>
            </a:r>
          </a:p>
          <a:p>
            <a:pPr lvl="2" eaLnBrk="1" hangingPunct="1">
              <a:buFontTx/>
              <a:buNone/>
            </a:pPr>
            <a:endParaRPr lang="en-US" altLang="en-US" dirty="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6148">
                                            <p:txEl>
                                              <p:pRg st="0" end="0"/>
                                            </p:txEl>
                                          </p:spTgt>
                                        </p:tgtEl>
                                        <p:attrNameLst>
                                          <p:attrName>style.visibility</p:attrName>
                                        </p:attrNameLst>
                                      </p:cBhvr>
                                      <p:to>
                                        <p:strVal val="visible"/>
                                      </p:to>
                                    </p:set>
                                    <p:animEffect transition="in" filter="checkerboard(across)">
                                      <p:cBhvr>
                                        <p:cTn id="7" dur="500"/>
                                        <p:tgtEl>
                                          <p:spTgt spid="6148">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6148">
                                            <p:txEl>
                                              <p:pRg st="1" end="1"/>
                                            </p:txEl>
                                          </p:spTgt>
                                        </p:tgtEl>
                                        <p:attrNameLst>
                                          <p:attrName>style.visibility</p:attrName>
                                        </p:attrNameLst>
                                      </p:cBhvr>
                                      <p:to>
                                        <p:strVal val="visible"/>
                                      </p:to>
                                    </p:set>
                                    <p:animEffect transition="in" filter="checkerboard(across)">
                                      <p:cBhvr>
                                        <p:cTn id="12" dur="500"/>
                                        <p:tgtEl>
                                          <p:spTgt spid="6148">
                                            <p:txEl>
                                              <p:pRg st="1" end="1"/>
                                            </p:txEl>
                                          </p:spTgt>
                                        </p:tgtEl>
                                      </p:cBhvr>
                                    </p:animEffect>
                                  </p:childTnLst>
                                </p:cTn>
                              </p:par>
                              <p:par>
                                <p:cTn id="13" presetID="5" presetClass="entr" presetSubtype="10" fill="hold" grpId="0" nodeType="withEffect">
                                  <p:stCondLst>
                                    <p:cond delay="0"/>
                                  </p:stCondLst>
                                  <p:childTnLst>
                                    <p:set>
                                      <p:cBhvr>
                                        <p:cTn id="14" dur="1" fill="hold">
                                          <p:stCondLst>
                                            <p:cond delay="0"/>
                                          </p:stCondLst>
                                        </p:cTn>
                                        <p:tgtEl>
                                          <p:spTgt spid="6148">
                                            <p:txEl>
                                              <p:pRg st="2" end="2"/>
                                            </p:txEl>
                                          </p:spTgt>
                                        </p:tgtEl>
                                        <p:attrNameLst>
                                          <p:attrName>style.visibility</p:attrName>
                                        </p:attrNameLst>
                                      </p:cBhvr>
                                      <p:to>
                                        <p:strVal val="visible"/>
                                      </p:to>
                                    </p:set>
                                    <p:animEffect transition="in" filter="checkerboard(across)">
                                      <p:cBhvr>
                                        <p:cTn id="15" dur="500"/>
                                        <p:tgtEl>
                                          <p:spTgt spid="6148">
                                            <p:txEl>
                                              <p:pRg st="2" end="2"/>
                                            </p:txEl>
                                          </p:spTgt>
                                        </p:tgtEl>
                                      </p:cBhvr>
                                    </p:animEffect>
                                  </p:childTnLst>
                                </p:cTn>
                              </p:par>
                              <p:par>
                                <p:cTn id="16" presetID="5" presetClass="entr" presetSubtype="10" fill="hold" grpId="0" nodeType="withEffect">
                                  <p:stCondLst>
                                    <p:cond delay="0"/>
                                  </p:stCondLst>
                                  <p:childTnLst>
                                    <p:set>
                                      <p:cBhvr>
                                        <p:cTn id="17" dur="1" fill="hold">
                                          <p:stCondLst>
                                            <p:cond delay="0"/>
                                          </p:stCondLst>
                                        </p:cTn>
                                        <p:tgtEl>
                                          <p:spTgt spid="6148">
                                            <p:txEl>
                                              <p:pRg st="3" end="3"/>
                                            </p:txEl>
                                          </p:spTgt>
                                        </p:tgtEl>
                                        <p:attrNameLst>
                                          <p:attrName>style.visibility</p:attrName>
                                        </p:attrNameLst>
                                      </p:cBhvr>
                                      <p:to>
                                        <p:strVal val="visible"/>
                                      </p:to>
                                    </p:set>
                                    <p:animEffect transition="in" filter="checkerboard(across)">
                                      <p:cBhvr>
                                        <p:cTn id="18" dur="500"/>
                                        <p:tgtEl>
                                          <p:spTgt spid="6148">
                                            <p:txEl>
                                              <p:pRg st="3" end="3"/>
                                            </p:txEl>
                                          </p:spTgt>
                                        </p:tgtEl>
                                      </p:cBhvr>
                                    </p:animEffect>
                                  </p:childTnLst>
                                </p:cTn>
                              </p:par>
                              <p:par>
                                <p:cTn id="19" presetID="5" presetClass="entr" presetSubtype="10" fill="hold" grpId="0" nodeType="withEffect">
                                  <p:stCondLst>
                                    <p:cond delay="0"/>
                                  </p:stCondLst>
                                  <p:childTnLst>
                                    <p:set>
                                      <p:cBhvr>
                                        <p:cTn id="20" dur="1" fill="hold">
                                          <p:stCondLst>
                                            <p:cond delay="0"/>
                                          </p:stCondLst>
                                        </p:cTn>
                                        <p:tgtEl>
                                          <p:spTgt spid="6148">
                                            <p:txEl>
                                              <p:pRg st="4" end="4"/>
                                            </p:txEl>
                                          </p:spTgt>
                                        </p:tgtEl>
                                        <p:attrNameLst>
                                          <p:attrName>style.visibility</p:attrName>
                                        </p:attrNameLst>
                                      </p:cBhvr>
                                      <p:to>
                                        <p:strVal val="visible"/>
                                      </p:to>
                                    </p:set>
                                    <p:animEffect transition="in" filter="checkerboard(across)">
                                      <p:cBhvr>
                                        <p:cTn id="21" dur="500"/>
                                        <p:tgtEl>
                                          <p:spTgt spid="6148">
                                            <p:txEl>
                                              <p:pRg st="4" end="4"/>
                                            </p:txEl>
                                          </p:spTgt>
                                        </p:tgtEl>
                                      </p:cBhvr>
                                    </p:animEffect>
                                  </p:childTnLst>
                                </p:cTn>
                              </p:par>
                              <p:par>
                                <p:cTn id="22" presetID="5" presetClass="entr" presetSubtype="10" fill="hold" grpId="0" nodeType="withEffect">
                                  <p:stCondLst>
                                    <p:cond delay="0"/>
                                  </p:stCondLst>
                                  <p:childTnLst>
                                    <p:set>
                                      <p:cBhvr>
                                        <p:cTn id="23" dur="1" fill="hold">
                                          <p:stCondLst>
                                            <p:cond delay="0"/>
                                          </p:stCondLst>
                                        </p:cTn>
                                        <p:tgtEl>
                                          <p:spTgt spid="6148">
                                            <p:txEl>
                                              <p:pRg st="5" end="5"/>
                                            </p:txEl>
                                          </p:spTgt>
                                        </p:tgtEl>
                                        <p:attrNameLst>
                                          <p:attrName>style.visibility</p:attrName>
                                        </p:attrNameLst>
                                      </p:cBhvr>
                                      <p:to>
                                        <p:strVal val="visible"/>
                                      </p:to>
                                    </p:set>
                                    <p:animEffect transition="in" filter="checkerboard(across)">
                                      <p:cBhvr>
                                        <p:cTn id="24" dur="500"/>
                                        <p:tgtEl>
                                          <p:spTgt spid="6148">
                                            <p:txEl>
                                              <p:pRg st="5" end="5"/>
                                            </p:txEl>
                                          </p:spTgt>
                                        </p:tgtEl>
                                      </p:cBhvr>
                                    </p:animEffect>
                                  </p:childTnLst>
                                </p:cTn>
                              </p:par>
                              <p:par>
                                <p:cTn id="25" presetID="5" presetClass="entr" presetSubtype="10" fill="hold" grpId="0" nodeType="withEffect">
                                  <p:stCondLst>
                                    <p:cond delay="0"/>
                                  </p:stCondLst>
                                  <p:childTnLst>
                                    <p:set>
                                      <p:cBhvr>
                                        <p:cTn id="26" dur="1" fill="hold">
                                          <p:stCondLst>
                                            <p:cond delay="0"/>
                                          </p:stCondLst>
                                        </p:cTn>
                                        <p:tgtEl>
                                          <p:spTgt spid="6148">
                                            <p:txEl>
                                              <p:pRg st="6" end="6"/>
                                            </p:txEl>
                                          </p:spTgt>
                                        </p:tgtEl>
                                        <p:attrNameLst>
                                          <p:attrName>style.visibility</p:attrName>
                                        </p:attrNameLst>
                                      </p:cBhvr>
                                      <p:to>
                                        <p:strVal val="visible"/>
                                      </p:to>
                                    </p:set>
                                    <p:animEffect transition="in" filter="checkerboard(across)">
                                      <p:cBhvr>
                                        <p:cTn id="27" dur="500"/>
                                        <p:tgtEl>
                                          <p:spTgt spid="6148">
                                            <p:txEl>
                                              <p:pRg st="6" end="6"/>
                                            </p:txEl>
                                          </p:spTgt>
                                        </p:tgtEl>
                                      </p:cBhvr>
                                    </p:animEffect>
                                  </p:childTnLst>
                                </p:cTn>
                              </p:par>
                              <p:par>
                                <p:cTn id="28" presetID="5" presetClass="entr" presetSubtype="10" fill="hold" grpId="0" nodeType="withEffect">
                                  <p:stCondLst>
                                    <p:cond delay="0"/>
                                  </p:stCondLst>
                                  <p:childTnLst>
                                    <p:set>
                                      <p:cBhvr>
                                        <p:cTn id="29" dur="1" fill="hold">
                                          <p:stCondLst>
                                            <p:cond delay="0"/>
                                          </p:stCondLst>
                                        </p:cTn>
                                        <p:tgtEl>
                                          <p:spTgt spid="6148">
                                            <p:txEl>
                                              <p:pRg st="7" end="7"/>
                                            </p:txEl>
                                          </p:spTgt>
                                        </p:tgtEl>
                                        <p:attrNameLst>
                                          <p:attrName>style.visibility</p:attrName>
                                        </p:attrNameLst>
                                      </p:cBhvr>
                                      <p:to>
                                        <p:strVal val="visible"/>
                                      </p:to>
                                    </p:set>
                                    <p:animEffect transition="in" filter="checkerboard(across)">
                                      <p:cBhvr>
                                        <p:cTn id="30" dur="500"/>
                                        <p:tgtEl>
                                          <p:spTgt spid="6148">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8" grpId="0" uiExpand="1" build="p" bldLvl="2"/>
    </p:bldLst>
  </p:timing>
</p:sld>
</file>

<file path=ppt/slides/slide3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3556" name="Rectangle 3"/>
          <p:cNvSpPr>
            <a:spLocks noGrp="1" noChangeArrowheads="1"/>
          </p:cNvSpPr>
          <p:nvPr>
            <p:ph idx="1"/>
          </p:nvPr>
        </p:nvSpPr>
        <p:spPr>
          <a:xfrm>
            <a:off x="928688" y="1608138"/>
            <a:ext cx="7286625" cy="4419600"/>
          </a:xfrm>
        </p:spPr>
        <p:txBody>
          <a:bodyPr/>
          <a:lstStyle/>
          <a:p>
            <a:pPr marL="533400" indent="-533400" eaLnBrk="1" hangingPunct="1"/>
            <a:r>
              <a:rPr lang="en-US" altLang="en-US" dirty="0"/>
              <a:t>In a survey conducted by </a:t>
            </a:r>
            <a:r>
              <a:rPr lang="en-US" altLang="en-US" i="1" dirty="0"/>
              <a:t>Worth</a:t>
            </a:r>
            <a:r>
              <a:rPr lang="en-US" altLang="en-US" dirty="0"/>
              <a:t> magazine: </a:t>
            </a:r>
          </a:p>
          <a:p>
            <a:pPr marL="914400" lvl="1" indent="-457200" eaLnBrk="1" hangingPunct="1"/>
            <a:r>
              <a:rPr lang="en-US" altLang="en-US" dirty="0"/>
              <a:t>Couples admitted to fighting about money more than anything else. </a:t>
            </a:r>
          </a:p>
          <a:p>
            <a:pPr marL="1371600" lvl="2" indent="-457200" eaLnBrk="1" hangingPunct="1"/>
            <a:r>
              <a:rPr lang="en-US" altLang="en-US" dirty="0"/>
              <a:t>A staggering 57% of those surveyed agreed with the statement, “In every marriage, money eventually becomes the most important concern”  (Eric Tyson, </a:t>
            </a:r>
            <a:r>
              <a:rPr lang="en-US" altLang="en-US" i="1" dirty="0"/>
              <a:t>Personal Finance for Dummies</a:t>
            </a:r>
            <a:r>
              <a:rPr lang="en-US" altLang="en-US" dirty="0"/>
              <a:t>, IDG Books Worldwide, 2000. p. 10).</a:t>
            </a:r>
          </a:p>
          <a:p>
            <a:pPr marL="1371600" lvl="2" indent="-457200" eaLnBrk="1" hangingPunct="1">
              <a:buFontTx/>
              <a:buNone/>
            </a:pPr>
            <a:endParaRPr lang="en-US" altLang="en-US" dirty="0"/>
          </a:p>
          <a:p>
            <a:pPr marL="533400" indent="-533400" eaLnBrk="1" hangingPunct="1"/>
            <a:endParaRPr lang="en-US" altLang="en-US" sz="3200" dirty="0"/>
          </a:p>
        </p:txBody>
      </p:sp>
      <p:sp>
        <p:nvSpPr>
          <p:cNvPr id="4" name="Rectangle 2"/>
          <p:cNvSpPr>
            <a:spLocks noGrp="1" noChangeArrowheads="1"/>
          </p:cNvSpPr>
          <p:nvPr>
            <p:ph type="title"/>
          </p:nvPr>
        </p:nvSpPr>
        <p:spPr>
          <a:xfrm>
            <a:off x="0" y="685800"/>
            <a:ext cx="9143999" cy="914400"/>
          </a:xfrm>
        </p:spPr>
        <p:txBody>
          <a:bodyPr/>
          <a:lstStyle/>
          <a:p>
            <a:pPr indent="6350" eaLnBrk="1" hangingPunct="1"/>
            <a:r>
              <a:rPr lang="en-US" altLang="en-US" dirty="0"/>
              <a:t>B. Understand Why Money May be an Issue and Share a Few Recommendations</a:t>
            </a:r>
          </a:p>
        </p:txBody>
      </p:sp>
    </p:spTree>
    <p:extLst>
      <p:ext uri="{BB962C8B-B14F-4D97-AF65-F5344CB8AC3E}">
        <p14:creationId xmlns:p14="http://schemas.microsoft.com/office/powerpoint/2010/main" val="1884329674"/>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23556">
                                            <p:txEl>
                                              <p:pRg st="0" end="0"/>
                                            </p:txEl>
                                          </p:spTgt>
                                        </p:tgtEl>
                                        <p:attrNameLst>
                                          <p:attrName>style.visibility</p:attrName>
                                        </p:attrNameLst>
                                      </p:cBhvr>
                                      <p:to>
                                        <p:strVal val="visible"/>
                                      </p:to>
                                    </p:set>
                                    <p:animEffect transition="in" filter="checkerboard(across)">
                                      <p:cBhvr>
                                        <p:cTn id="7" dur="500"/>
                                        <p:tgtEl>
                                          <p:spTgt spid="23556">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23556">
                                            <p:txEl>
                                              <p:pRg st="1" end="1"/>
                                            </p:txEl>
                                          </p:spTgt>
                                        </p:tgtEl>
                                        <p:attrNameLst>
                                          <p:attrName>style.visibility</p:attrName>
                                        </p:attrNameLst>
                                      </p:cBhvr>
                                      <p:to>
                                        <p:strVal val="visible"/>
                                      </p:to>
                                    </p:set>
                                    <p:animEffect transition="in" filter="checkerboard(across)">
                                      <p:cBhvr>
                                        <p:cTn id="12" dur="500"/>
                                        <p:tgtEl>
                                          <p:spTgt spid="23556">
                                            <p:txEl>
                                              <p:pRg st="1" end="1"/>
                                            </p:txEl>
                                          </p:spTgt>
                                        </p:tgtEl>
                                      </p:cBhvr>
                                    </p:animEffect>
                                  </p:childTnLst>
                                </p:cTn>
                              </p:par>
                              <p:par>
                                <p:cTn id="13" presetID="5" presetClass="entr" presetSubtype="10" fill="hold" grpId="0" nodeType="withEffect">
                                  <p:stCondLst>
                                    <p:cond delay="0"/>
                                  </p:stCondLst>
                                  <p:childTnLst>
                                    <p:set>
                                      <p:cBhvr>
                                        <p:cTn id="14" dur="1" fill="hold">
                                          <p:stCondLst>
                                            <p:cond delay="0"/>
                                          </p:stCondLst>
                                        </p:cTn>
                                        <p:tgtEl>
                                          <p:spTgt spid="23556">
                                            <p:txEl>
                                              <p:pRg st="2" end="2"/>
                                            </p:txEl>
                                          </p:spTgt>
                                        </p:tgtEl>
                                        <p:attrNameLst>
                                          <p:attrName>style.visibility</p:attrName>
                                        </p:attrNameLst>
                                      </p:cBhvr>
                                      <p:to>
                                        <p:strVal val="visible"/>
                                      </p:to>
                                    </p:set>
                                    <p:animEffect transition="in" filter="checkerboard(across)">
                                      <p:cBhvr>
                                        <p:cTn id="15" dur="500"/>
                                        <p:tgtEl>
                                          <p:spTgt spid="23556">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556" grpId="0" uiExpand="1" build="p" bldLvl="2"/>
    </p:bldLst>
  </p:timing>
</p:sld>
</file>

<file path=ppt/slides/slide3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p:txBody>
          <a:bodyPr/>
          <a:lstStyle/>
          <a:p>
            <a:pPr eaLnBrk="1" hangingPunct="1"/>
            <a:r>
              <a:rPr lang="en-US" altLang="en-US" dirty="0"/>
              <a:t>Why Money May be an Issue </a:t>
            </a:r>
            <a:r>
              <a:rPr lang="en-US" altLang="en-US" sz="2400" dirty="0"/>
              <a:t>(continued)</a:t>
            </a:r>
          </a:p>
        </p:txBody>
      </p:sp>
      <p:sp>
        <p:nvSpPr>
          <p:cNvPr id="23556" name="Rectangle 3"/>
          <p:cNvSpPr>
            <a:spLocks noGrp="1" noChangeArrowheads="1"/>
          </p:cNvSpPr>
          <p:nvPr>
            <p:ph idx="1"/>
          </p:nvPr>
        </p:nvSpPr>
        <p:spPr>
          <a:xfrm>
            <a:off x="928688" y="1608138"/>
            <a:ext cx="7286625" cy="4419600"/>
          </a:xfrm>
        </p:spPr>
        <p:txBody>
          <a:bodyPr/>
          <a:lstStyle/>
          <a:p>
            <a:pPr marL="533400" indent="-533400" eaLnBrk="1" hangingPunct="1"/>
            <a:r>
              <a:rPr lang="en-US" altLang="en-US" dirty="0"/>
              <a:t>In a survey conducted by </a:t>
            </a:r>
            <a:r>
              <a:rPr lang="en-US" altLang="en-US" i="1" dirty="0"/>
              <a:t>Worth</a:t>
            </a:r>
            <a:r>
              <a:rPr lang="en-US" altLang="en-US" dirty="0"/>
              <a:t> magazine: </a:t>
            </a:r>
          </a:p>
          <a:p>
            <a:pPr marL="914400" lvl="1" indent="-457200" eaLnBrk="1" hangingPunct="1"/>
            <a:r>
              <a:rPr lang="en-US" altLang="en-US" dirty="0"/>
              <a:t>Couples admitted to fighting about money more than anything else. </a:t>
            </a:r>
          </a:p>
          <a:p>
            <a:pPr marL="1371600" lvl="2" indent="-457200" eaLnBrk="1" hangingPunct="1"/>
            <a:r>
              <a:rPr lang="en-US" altLang="en-US" dirty="0"/>
              <a:t>A staggering 57% of those surveyed agreed with the statement, “In every marriage, money eventually becomes the most important concern”  (Eric Tyson, </a:t>
            </a:r>
            <a:r>
              <a:rPr lang="en-US" altLang="en-US" i="1" dirty="0"/>
              <a:t>Personal Finance for Dummies</a:t>
            </a:r>
            <a:r>
              <a:rPr lang="en-US" altLang="en-US" dirty="0"/>
              <a:t>, IDG Books Worldwide, 2000. p. 10).</a:t>
            </a:r>
          </a:p>
          <a:p>
            <a:pPr marL="533400" indent="-533400" eaLnBrk="1" hangingPunct="1"/>
            <a:r>
              <a:rPr lang="en-US" altLang="en-US" sz="2400" dirty="0"/>
              <a:t>Why do you think this is the case?</a:t>
            </a:r>
          </a:p>
          <a:p>
            <a:pPr marL="914400" lvl="1" indent="-457200" eaLnBrk="1" hangingPunct="1"/>
            <a:r>
              <a:rPr lang="en-US" altLang="en-US" dirty="0"/>
              <a:t>What do you think are the major reasons money is such an issue in marriage and relationships?</a:t>
            </a:r>
          </a:p>
          <a:p>
            <a:pPr marL="1371600" lvl="2" indent="-457200" eaLnBrk="1" hangingPunct="1">
              <a:buFontTx/>
              <a:buNone/>
            </a:pPr>
            <a:endParaRPr lang="en-US" altLang="en-US" dirty="0"/>
          </a:p>
          <a:p>
            <a:pPr marL="533400" indent="-533400" eaLnBrk="1" hangingPunct="1"/>
            <a:endParaRPr lang="en-US" altLang="en-US" sz="3200" dirty="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23556">
                                            <p:txEl>
                                              <p:pRg st="0" end="0"/>
                                            </p:txEl>
                                          </p:spTgt>
                                        </p:tgtEl>
                                        <p:attrNameLst>
                                          <p:attrName>style.visibility</p:attrName>
                                        </p:attrNameLst>
                                      </p:cBhvr>
                                      <p:to>
                                        <p:strVal val="visible"/>
                                      </p:to>
                                    </p:set>
                                    <p:animEffect transition="in" filter="checkerboard(across)">
                                      <p:cBhvr>
                                        <p:cTn id="7" dur="500"/>
                                        <p:tgtEl>
                                          <p:spTgt spid="23556">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23556">
                                            <p:txEl>
                                              <p:pRg st="1" end="1"/>
                                            </p:txEl>
                                          </p:spTgt>
                                        </p:tgtEl>
                                        <p:attrNameLst>
                                          <p:attrName>style.visibility</p:attrName>
                                        </p:attrNameLst>
                                      </p:cBhvr>
                                      <p:to>
                                        <p:strVal val="visible"/>
                                      </p:to>
                                    </p:set>
                                    <p:animEffect transition="in" filter="checkerboard(across)">
                                      <p:cBhvr>
                                        <p:cTn id="12" dur="500"/>
                                        <p:tgtEl>
                                          <p:spTgt spid="23556">
                                            <p:txEl>
                                              <p:pRg st="1" end="1"/>
                                            </p:txEl>
                                          </p:spTgt>
                                        </p:tgtEl>
                                      </p:cBhvr>
                                    </p:animEffect>
                                  </p:childTnLst>
                                </p:cTn>
                              </p:par>
                              <p:par>
                                <p:cTn id="13" presetID="5" presetClass="entr" presetSubtype="10" fill="hold" grpId="0" nodeType="withEffect">
                                  <p:stCondLst>
                                    <p:cond delay="0"/>
                                  </p:stCondLst>
                                  <p:childTnLst>
                                    <p:set>
                                      <p:cBhvr>
                                        <p:cTn id="14" dur="1" fill="hold">
                                          <p:stCondLst>
                                            <p:cond delay="0"/>
                                          </p:stCondLst>
                                        </p:cTn>
                                        <p:tgtEl>
                                          <p:spTgt spid="23556">
                                            <p:txEl>
                                              <p:pRg st="2" end="2"/>
                                            </p:txEl>
                                          </p:spTgt>
                                        </p:tgtEl>
                                        <p:attrNameLst>
                                          <p:attrName>style.visibility</p:attrName>
                                        </p:attrNameLst>
                                      </p:cBhvr>
                                      <p:to>
                                        <p:strVal val="visible"/>
                                      </p:to>
                                    </p:set>
                                    <p:animEffect transition="in" filter="checkerboard(across)">
                                      <p:cBhvr>
                                        <p:cTn id="15" dur="500"/>
                                        <p:tgtEl>
                                          <p:spTgt spid="23556">
                                            <p:txEl>
                                              <p:pRg st="2" end="2"/>
                                            </p:txEl>
                                          </p:spTgt>
                                        </p:tgtEl>
                                      </p:cBhvr>
                                    </p:animEffect>
                                  </p:childTnLst>
                                </p:cTn>
                              </p:par>
                              <p:par>
                                <p:cTn id="16" presetID="5" presetClass="entr" presetSubtype="10" fill="hold" grpId="0" nodeType="withEffect">
                                  <p:stCondLst>
                                    <p:cond delay="0"/>
                                  </p:stCondLst>
                                  <p:childTnLst>
                                    <p:set>
                                      <p:cBhvr>
                                        <p:cTn id="17" dur="1" fill="hold">
                                          <p:stCondLst>
                                            <p:cond delay="0"/>
                                          </p:stCondLst>
                                        </p:cTn>
                                        <p:tgtEl>
                                          <p:spTgt spid="23556">
                                            <p:txEl>
                                              <p:pRg st="3" end="3"/>
                                            </p:txEl>
                                          </p:spTgt>
                                        </p:tgtEl>
                                        <p:attrNameLst>
                                          <p:attrName>style.visibility</p:attrName>
                                        </p:attrNameLst>
                                      </p:cBhvr>
                                      <p:to>
                                        <p:strVal val="visible"/>
                                      </p:to>
                                    </p:set>
                                    <p:animEffect transition="in" filter="checkerboard(across)">
                                      <p:cBhvr>
                                        <p:cTn id="18" dur="500"/>
                                        <p:tgtEl>
                                          <p:spTgt spid="23556">
                                            <p:txEl>
                                              <p:pRg st="3" end="3"/>
                                            </p:txEl>
                                          </p:spTgt>
                                        </p:tgtEl>
                                      </p:cBhvr>
                                    </p:animEffect>
                                  </p:childTnLst>
                                </p:cTn>
                              </p:par>
                              <p:par>
                                <p:cTn id="19" presetID="5" presetClass="entr" presetSubtype="10" fill="hold" grpId="0" nodeType="withEffect">
                                  <p:stCondLst>
                                    <p:cond delay="0"/>
                                  </p:stCondLst>
                                  <p:childTnLst>
                                    <p:set>
                                      <p:cBhvr>
                                        <p:cTn id="20" dur="1" fill="hold">
                                          <p:stCondLst>
                                            <p:cond delay="0"/>
                                          </p:stCondLst>
                                        </p:cTn>
                                        <p:tgtEl>
                                          <p:spTgt spid="23556">
                                            <p:txEl>
                                              <p:pRg st="4" end="4"/>
                                            </p:txEl>
                                          </p:spTgt>
                                        </p:tgtEl>
                                        <p:attrNameLst>
                                          <p:attrName>style.visibility</p:attrName>
                                        </p:attrNameLst>
                                      </p:cBhvr>
                                      <p:to>
                                        <p:strVal val="visible"/>
                                      </p:to>
                                    </p:set>
                                    <p:animEffect transition="in" filter="checkerboard(across)">
                                      <p:cBhvr>
                                        <p:cTn id="21" dur="500"/>
                                        <p:tgtEl>
                                          <p:spTgt spid="23556">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556" grpId="0" uiExpand="1" build="p" bldLvl="2"/>
    </p:bldLst>
  </p:timing>
</p:sld>
</file>

<file path=ppt/slides/slide3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a:xfrm>
            <a:off x="457200" y="642938"/>
            <a:ext cx="8229600" cy="950912"/>
          </a:xfrm>
        </p:spPr>
        <p:txBody>
          <a:bodyPr/>
          <a:lstStyle/>
          <a:p>
            <a:pPr indent="6350" eaLnBrk="1" hangingPunct="1"/>
            <a:r>
              <a:rPr lang="en-US" altLang="en-US" dirty="0"/>
              <a:t>Why Money May be an Issue </a:t>
            </a:r>
            <a:r>
              <a:rPr lang="en-US" altLang="en-US" sz="2400" dirty="0"/>
              <a:t>(continued</a:t>
            </a:r>
            <a:r>
              <a:rPr lang="en-US" altLang="en-US" sz="2000" dirty="0"/>
              <a:t>)</a:t>
            </a:r>
            <a:endParaRPr lang="en-US" altLang="en-US" sz="3200" dirty="0"/>
          </a:p>
        </p:txBody>
      </p:sp>
      <p:sp>
        <p:nvSpPr>
          <p:cNvPr id="22532" name="Rectangle 3"/>
          <p:cNvSpPr>
            <a:spLocks noGrp="1" noChangeArrowheads="1"/>
          </p:cNvSpPr>
          <p:nvPr>
            <p:ph idx="1"/>
          </p:nvPr>
        </p:nvSpPr>
        <p:spPr>
          <a:xfrm>
            <a:off x="914400" y="1600200"/>
            <a:ext cx="7315200" cy="4530725"/>
          </a:xfrm>
        </p:spPr>
        <p:txBody>
          <a:bodyPr/>
          <a:lstStyle/>
          <a:p>
            <a:pPr eaLnBrk="1" hangingPunct="1"/>
            <a:r>
              <a:rPr lang="en-US" altLang="en-US" dirty="0"/>
              <a:t>James E. Faust commented:</a:t>
            </a:r>
          </a:p>
          <a:p>
            <a:pPr lvl="1" eaLnBrk="1" hangingPunct="1"/>
            <a:r>
              <a:rPr lang="en-US" altLang="en-US" dirty="0"/>
              <a:t>Money itself seems neither to make a couple happy, nor the lack of it, necessarily, to make them unhappy, but money is often a symbol of selfishness (James E. Faust, “The Enriching of Marriage,” </a:t>
            </a:r>
            <a:r>
              <a:rPr lang="en-US" altLang="en-US" i="1" dirty="0"/>
              <a:t>Ensign, </a:t>
            </a:r>
            <a:r>
              <a:rPr lang="en-US" altLang="en-US" dirty="0"/>
              <a:t>Nov. 1977, 9).</a:t>
            </a:r>
          </a:p>
          <a:p>
            <a:pPr lvl="2" eaLnBrk="1" hangingPunct="1"/>
            <a:r>
              <a:rPr lang="en-US" altLang="en-US" dirty="0"/>
              <a:t>To minimize money problems in marriage, we should learn the potential problem areas and understand how to eliminate them</a:t>
            </a:r>
          </a:p>
        </p:txBody>
      </p:sp>
    </p:spTree>
    <p:extLst>
      <p:ext uri="{BB962C8B-B14F-4D97-AF65-F5344CB8AC3E}">
        <p14:creationId xmlns:p14="http://schemas.microsoft.com/office/powerpoint/2010/main" val="2906531247"/>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22532">
                                            <p:txEl>
                                              <p:pRg st="0" end="0"/>
                                            </p:txEl>
                                          </p:spTgt>
                                        </p:tgtEl>
                                        <p:attrNameLst>
                                          <p:attrName>style.visibility</p:attrName>
                                        </p:attrNameLst>
                                      </p:cBhvr>
                                      <p:to>
                                        <p:strVal val="visible"/>
                                      </p:to>
                                    </p:set>
                                    <p:animEffect transition="in" filter="checkerboard(across)">
                                      <p:cBhvr>
                                        <p:cTn id="7" dur="500"/>
                                        <p:tgtEl>
                                          <p:spTgt spid="22532">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22532">
                                            <p:txEl>
                                              <p:pRg st="1" end="1"/>
                                            </p:txEl>
                                          </p:spTgt>
                                        </p:tgtEl>
                                        <p:attrNameLst>
                                          <p:attrName>style.visibility</p:attrName>
                                        </p:attrNameLst>
                                      </p:cBhvr>
                                      <p:to>
                                        <p:strVal val="visible"/>
                                      </p:to>
                                    </p:set>
                                    <p:animEffect transition="in" filter="checkerboard(across)">
                                      <p:cBhvr>
                                        <p:cTn id="12" dur="500"/>
                                        <p:tgtEl>
                                          <p:spTgt spid="22532">
                                            <p:txEl>
                                              <p:pRg st="1" end="1"/>
                                            </p:txEl>
                                          </p:spTgt>
                                        </p:tgtEl>
                                      </p:cBhvr>
                                    </p:animEffect>
                                  </p:childTnLst>
                                </p:cTn>
                              </p:par>
                              <p:par>
                                <p:cTn id="13" presetID="5" presetClass="entr" presetSubtype="10" fill="hold" grpId="0" nodeType="withEffect">
                                  <p:stCondLst>
                                    <p:cond delay="0"/>
                                  </p:stCondLst>
                                  <p:childTnLst>
                                    <p:set>
                                      <p:cBhvr>
                                        <p:cTn id="14" dur="1" fill="hold">
                                          <p:stCondLst>
                                            <p:cond delay="0"/>
                                          </p:stCondLst>
                                        </p:cTn>
                                        <p:tgtEl>
                                          <p:spTgt spid="22532">
                                            <p:txEl>
                                              <p:pRg st="2" end="2"/>
                                            </p:txEl>
                                          </p:spTgt>
                                        </p:tgtEl>
                                        <p:attrNameLst>
                                          <p:attrName>style.visibility</p:attrName>
                                        </p:attrNameLst>
                                      </p:cBhvr>
                                      <p:to>
                                        <p:strVal val="visible"/>
                                      </p:to>
                                    </p:set>
                                    <p:animEffect transition="in" filter="checkerboard(across)">
                                      <p:cBhvr>
                                        <p:cTn id="15" dur="500"/>
                                        <p:tgtEl>
                                          <p:spTgt spid="2253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532" grpId="0" uiExpand="1" build="p" bldLvl="2"/>
    </p:bldLst>
  </p:timing>
</p:sld>
</file>

<file path=ppt/slides/slide3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p:txBody>
          <a:bodyPr/>
          <a:lstStyle/>
          <a:p>
            <a:pPr marL="685800" indent="-685800" eaLnBrk="1" hangingPunct="1">
              <a:buFontTx/>
              <a:buAutoNum type="arabicPeriod"/>
            </a:pPr>
            <a:r>
              <a:rPr lang="en-US" altLang="en-US" dirty="0"/>
              <a:t>Lack of Financial Knowledge</a:t>
            </a:r>
          </a:p>
        </p:txBody>
      </p:sp>
      <p:sp>
        <p:nvSpPr>
          <p:cNvPr id="285699" name="Rectangle 3"/>
          <p:cNvSpPr>
            <a:spLocks noGrp="1" noChangeArrowheads="1"/>
          </p:cNvSpPr>
          <p:nvPr>
            <p:ph idx="1"/>
          </p:nvPr>
        </p:nvSpPr>
        <p:spPr>
          <a:xfrm>
            <a:off x="914400" y="1600200"/>
            <a:ext cx="7315200" cy="5257800"/>
          </a:xfrm>
        </p:spPr>
        <p:txBody>
          <a:bodyPr/>
          <a:lstStyle/>
          <a:p>
            <a:pPr eaLnBrk="1" hangingPunct="1"/>
            <a:r>
              <a:rPr lang="en-US" altLang="en-US" dirty="0"/>
              <a:t>Why the lack of knowledge regarding personal finance?</a:t>
            </a:r>
            <a:r>
              <a:rPr lang="en-US" altLang="en-US" sz="2400" dirty="0"/>
              <a:t>	</a:t>
            </a:r>
          </a:p>
          <a:p>
            <a:pPr lvl="1" eaLnBrk="1" hangingPunct="1"/>
            <a:r>
              <a:rPr lang="en-US" altLang="en-US" dirty="0"/>
              <a:t>What can be done?</a:t>
            </a:r>
          </a:p>
          <a:p>
            <a:pPr lvl="2" eaLnBrk="1" hangingPunct="1"/>
            <a:r>
              <a:rPr lang="en-US" altLang="en-US" dirty="0"/>
              <a:t>Learn about finance together</a:t>
            </a:r>
          </a:p>
          <a:p>
            <a:pPr lvl="2" eaLnBrk="1" hangingPunct="1"/>
            <a:r>
              <a:rPr lang="en-US" altLang="en-US" dirty="0"/>
              <a:t>Become exact in all you do. Keep good records and keep learning, stay on your Saving, Income and Expense Plan</a:t>
            </a:r>
          </a:p>
          <a:p>
            <a:pPr lvl="2" eaLnBrk="1" hangingPunct="1"/>
            <a:r>
              <a:rPr lang="en-US" altLang="en-US" dirty="0"/>
              <a:t>Learn to live a disciplined life. </a:t>
            </a:r>
          </a:p>
          <a:p>
            <a:pPr lvl="2" eaLnBrk="1" hangingPunct="1"/>
            <a:r>
              <a:rPr lang="en-US" altLang="en-US" dirty="0"/>
              <a:t>Put God first in your lives. Ask:  “Does this action bring me closer to God and obedience to His commandments?” If it doesn’t, don’t do it. </a:t>
            </a:r>
          </a:p>
        </p:txBody>
      </p:sp>
    </p:spTree>
    <p:extLst>
      <p:ext uri="{BB962C8B-B14F-4D97-AF65-F5344CB8AC3E}">
        <p14:creationId xmlns:p14="http://schemas.microsoft.com/office/powerpoint/2010/main" val="26243514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8569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85699">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85699">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85699">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285699">
                                            <p:txEl>
                                              <p:pRg st="4" end="4"/>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285699">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a:xfrm>
            <a:off x="457200" y="609600"/>
            <a:ext cx="8229600" cy="950913"/>
          </a:xfrm>
        </p:spPr>
        <p:txBody>
          <a:bodyPr/>
          <a:lstStyle/>
          <a:p>
            <a:pPr eaLnBrk="1" hangingPunct="1"/>
            <a:r>
              <a:rPr lang="en-US" altLang="en-US" dirty="0"/>
              <a:t>2. Lack of Communication </a:t>
            </a:r>
            <a:endParaRPr lang="en-US" altLang="en-US" u="sng" dirty="0"/>
          </a:p>
        </p:txBody>
      </p:sp>
      <p:sp>
        <p:nvSpPr>
          <p:cNvPr id="27652" name="Rectangle 3"/>
          <p:cNvSpPr>
            <a:spLocks noGrp="1" noChangeArrowheads="1"/>
          </p:cNvSpPr>
          <p:nvPr>
            <p:ph idx="1"/>
          </p:nvPr>
        </p:nvSpPr>
        <p:spPr>
          <a:xfrm>
            <a:off x="914400" y="1600200"/>
            <a:ext cx="7315200" cy="5070475"/>
          </a:xfrm>
        </p:spPr>
        <p:txBody>
          <a:bodyPr/>
          <a:lstStyle/>
          <a:p>
            <a:pPr eaLnBrk="1" hangingPunct="1"/>
            <a:r>
              <a:rPr lang="en-US" altLang="en-US" dirty="0"/>
              <a:t>Why is communication between spouses so critical?</a:t>
            </a:r>
          </a:p>
          <a:p>
            <a:pPr lvl="1" eaLnBrk="1" hangingPunct="1"/>
            <a:r>
              <a:rPr lang="en-US" altLang="en-US" dirty="0"/>
              <a:t>What can be done?</a:t>
            </a:r>
          </a:p>
          <a:p>
            <a:pPr lvl="2" eaLnBrk="1" hangingPunct="1"/>
            <a:r>
              <a:rPr lang="en-US" altLang="en-US" dirty="0"/>
              <a:t>Develop a regular communication plan</a:t>
            </a:r>
          </a:p>
          <a:p>
            <a:pPr lvl="3" eaLnBrk="1" hangingPunct="1"/>
            <a:r>
              <a:rPr lang="en-US" altLang="en-US" dirty="0"/>
              <a:t>Ideally, in this “Stewardship Meeting” you discuss calendars, scheduling, goals, budgets, finances, children, etc. </a:t>
            </a:r>
          </a:p>
          <a:p>
            <a:pPr lvl="4" eaLnBrk="1" hangingPunct="1"/>
            <a:r>
              <a:rPr lang="en-US" altLang="en-US" dirty="0"/>
              <a:t>This should be one of your most important meetings (after Church, FHE, temple attendance and weekly dates)</a:t>
            </a:r>
          </a:p>
        </p:txBody>
      </p:sp>
    </p:spTree>
    <p:extLst>
      <p:ext uri="{BB962C8B-B14F-4D97-AF65-F5344CB8AC3E}">
        <p14:creationId xmlns:p14="http://schemas.microsoft.com/office/powerpoint/2010/main" val="464922496"/>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765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7652">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7652">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7652">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27652">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a:xfrm>
            <a:off x="0" y="609600"/>
            <a:ext cx="9144000" cy="1020763"/>
          </a:xfrm>
        </p:spPr>
        <p:txBody>
          <a:bodyPr/>
          <a:lstStyle/>
          <a:p>
            <a:pPr marL="685800" indent="-685800" eaLnBrk="1" hangingPunct="1">
              <a:buFontTx/>
              <a:buAutoNum type="arabicPeriod" startAt="3"/>
            </a:pPr>
            <a:r>
              <a:rPr lang="en-US" altLang="en-US" dirty="0"/>
              <a:t> Differences in Financial Personality Types</a:t>
            </a:r>
          </a:p>
        </p:txBody>
      </p:sp>
      <p:sp>
        <p:nvSpPr>
          <p:cNvPr id="29700" name="Rectangle 3"/>
          <p:cNvSpPr>
            <a:spLocks noGrp="1" noChangeArrowheads="1"/>
          </p:cNvSpPr>
          <p:nvPr>
            <p:ph idx="1"/>
          </p:nvPr>
        </p:nvSpPr>
        <p:spPr>
          <a:xfrm>
            <a:off x="914400" y="1600200"/>
            <a:ext cx="7315200" cy="5029200"/>
          </a:xfrm>
        </p:spPr>
        <p:txBody>
          <a:bodyPr/>
          <a:lstStyle/>
          <a:p>
            <a:pPr eaLnBrk="1" hangingPunct="1"/>
            <a:r>
              <a:rPr lang="en-US" altLang="en-US" dirty="0"/>
              <a:t>Why is it important to understand families and backgrounds?</a:t>
            </a:r>
          </a:p>
          <a:p>
            <a:pPr lvl="1" eaLnBrk="1" hangingPunct="1"/>
            <a:r>
              <a:rPr lang="en-US" altLang="en-US" dirty="0"/>
              <a:t>What can be done?</a:t>
            </a:r>
          </a:p>
          <a:p>
            <a:pPr lvl="2" eaLnBrk="1" hangingPunct="1"/>
            <a:r>
              <a:rPr lang="en-US" altLang="en-US" dirty="0"/>
              <a:t>Recognize that you and your spouse grew up differently--Accept it!  Work it out together</a:t>
            </a:r>
          </a:p>
          <a:p>
            <a:pPr lvl="3" eaLnBrk="1" hangingPunct="1"/>
            <a:r>
              <a:rPr lang="en-US" altLang="en-US" dirty="0"/>
              <a:t>That makes life interesting</a:t>
            </a:r>
          </a:p>
          <a:p>
            <a:pPr lvl="2" eaLnBrk="1" hangingPunct="1"/>
            <a:r>
              <a:rPr lang="en-US" altLang="en-US" dirty="0"/>
              <a:t>While you cannot control how you were brought up, you can control how you work together and raise your family</a:t>
            </a:r>
          </a:p>
          <a:p>
            <a:pPr lvl="3" eaLnBrk="1" hangingPunct="1"/>
            <a:r>
              <a:rPr lang="en-US" altLang="en-US" dirty="0"/>
              <a:t>Work together as equal “help-meets” and  “Christ-like” partners</a:t>
            </a:r>
          </a:p>
          <a:p>
            <a:pPr lvl="1" eaLnBrk="1" hangingPunct="1"/>
            <a:endParaRPr lang="en-US" altLang="en-US" dirty="0"/>
          </a:p>
          <a:p>
            <a:pPr eaLnBrk="1" hangingPunct="1">
              <a:buFont typeface="Wingdings" panose="05000000000000000000" pitchFamily="2" charset="2"/>
              <a:buNone/>
            </a:pPr>
            <a:endParaRPr lang="en-US" altLang="en-US" dirty="0"/>
          </a:p>
        </p:txBody>
      </p:sp>
      <p:pic>
        <p:nvPicPr>
          <p:cNvPr id="36868" name="Picture 4" descr="CoJ4 006"/>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5440" y="5029200"/>
            <a:ext cx="2051597" cy="17915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026377056"/>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29700">
                                            <p:txEl>
                                              <p:pRg st="0" end="0"/>
                                            </p:txEl>
                                          </p:spTgt>
                                        </p:tgtEl>
                                        <p:attrNameLst>
                                          <p:attrName>style.visibility</p:attrName>
                                        </p:attrNameLst>
                                      </p:cBhvr>
                                      <p:to>
                                        <p:strVal val="visible"/>
                                      </p:to>
                                    </p:set>
                                    <p:animEffect transition="in" filter="checkerboard(across)">
                                      <p:cBhvr>
                                        <p:cTn id="7" dur="500"/>
                                        <p:tgtEl>
                                          <p:spTgt spid="29700">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29700">
                                            <p:txEl>
                                              <p:pRg st="1" end="1"/>
                                            </p:txEl>
                                          </p:spTgt>
                                        </p:tgtEl>
                                        <p:attrNameLst>
                                          <p:attrName>style.visibility</p:attrName>
                                        </p:attrNameLst>
                                      </p:cBhvr>
                                      <p:to>
                                        <p:strVal val="visible"/>
                                      </p:to>
                                    </p:set>
                                    <p:animEffect transition="in" filter="checkerboard(across)">
                                      <p:cBhvr>
                                        <p:cTn id="12" dur="500"/>
                                        <p:tgtEl>
                                          <p:spTgt spid="29700">
                                            <p:txEl>
                                              <p:pRg st="1" end="1"/>
                                            </p:txEl>
                                          </p:spTgt>
                                        </p:tgtEl>
                                      </p:cBhvr>
                                    </p:animEffect>
                                  </p:childTnLst>
                                </p:cTn>
                              </p:par>
                              <p:par>
                                <p:cTn id="13" presetID="5" presetClass="entr" presetSubtype="10" fill="hold" grpId="0" nodeType="withEffect">
                                  <p:stCondLst>
                                    <p:cond delay="0"/>
                                  </p:stCondLst>
                                  <p:childTnLst>
                                    <p:set>
                                      <p:cBhvr>
                                        <p:cTn id="14" dur="1" fill="hold">
                                          <p:stCondLst>
                                            <p:cond delay="0"/>
                                          </p:stCondLst>
                                        </p:cTn>
                                        <p:tgtEl>
                                          <p:spTgt spid="29700">
                                            <p:txEl>
                                              <p:pRg st="2" end="2"/>
                                            </p:txEl>
                                          </p:spTgt>
                                        </p:tgtEl>
                                        <p:attrNameLst>
                                          <p:attrName>style.visibility</p:attrName>
                                        </p:attrNameLst>
                                      </p:cBhvr>
                                      <p:to>
                                        <p:strVal val="visible"/>
                                      </p:to>
                                    </p:set>
                                    <p:animEffect transition="in" filter="checkerboard(across)">
                                      <p:cBhvr>
                                        <p:cTn id="15" dur="500"/>
                                        <p:tgtEl>
                                          <p:spTgt spid="29700">
                                            <p:txEl>
                                              <p:pRg st="2" end="2"/>
                                            </p:txEl>
                                          </p:spTgt>
                                        </p:tgtEl>
                                      </p:cBhvr>
                                    </p:animEffect>
                                  </p:childTnLst>
                                </p:cTn>
                              </p:par>
                              <p:par>
                                <p:cTn id="16" presetID="5" presetClass="entr" presetSubtype="10" fill="hold" grpId="0" nodeType="withEffect">
                                  <p:stCondLst>
                                    <p:cond delay="0"/>
                                  </p:stCondLst>
                                  <p:childTnLst>
                                    <p:set>
                                      <p:cBhvr>
                                        <p:cTn id="17" dur="1" fill="hold">
                                          <p:stCondLst>
                                            <p:cond delay="0"/>
                                          </p:stCondLst>
                                        </p:cTn>
                                        <p:tgtEl>
                                          <p:spTgt spid="29700">
                                            <p:txEl>
                                              <p:pRg st="3" end="3"/>
                                            </p:txEl>
                                          </p:spTgt>
                                        </p:tgtEl>
                                        <p:attrNameLst>
                                          <p:attrName>style.visibility</p:attrName>
                                        </p:attrNameLst>
                                      </p:cBhvr>
                                      <p:to>
                                        <p:strVal val="visible"/>
                                      </p:to>
                                    </p:set>
                                    <p:animEffect transition="in" filter="checkerboard(across)">
                                      <p:cBhvr>
                                        <p:cTn id="18" dur="500"/>
                                        <p:tgtEl>
                                          <p:spTgt spid="29700">
                                            <p:txEl>
                                              <p:pRg st="3" end="3"/>
                                            </p:txEl>
                                          </p:spTgt>
                                        </p:tgtEl>
                                      </p:cBhvr>
                                    </p:animEffect>
                                  </p:childTnLst>
                                </p:cTn>
                              </p:par>
                              <p:par>
                                <p:cTn id="19" presetID="5" presetClass="entr" presetSubtype="10" fill="hold" grpId="0" nodeType="withEffect">
                                  <p:stCondLst>
                                    <p:cond delay="0"/>
                                  </p:stCondLst>
                                  <p:childTnLst>
                                    <p:set>
                                      <p:cBhvr>
                                        <p:cTn id="20" dur="1" fill="hold">
                                          <p:stCondLst>
                                            <p:cond delay="0"/>
                                          </p:stCondLst>
                                        </p:cTn>
                                        <p:tgtEl>
                                          <p:spTgt spid="29700">
                                            <p:txEl>
                                              <p:pRg st="4" end="4"/>
                                            </p:txEl>
                                          </p:spTgt>
                                        </p:tgtEl>
                                        <p:attrNameLst>
                                          <p:attrName>style.visibility</p:attrName>
                                        </p:attrNameLst>
                                      </p:cBhvr>
                                      <p:to>
                                        <p:strVal val="visible"/>
                                      </p:to>
                                    </p:set>
                                    <p:animEffect transition="in" filter="checkerboard(across)">
                                      <p:cBhvr>
                                        <p:cTn id="21" dur="500"/>
                                        <p:tgtEl>
                                          <p:spTgt spid="29700">
                                            <p:txEl>
                                              <p:pRg st="4" end="4"/>
                                            </p:txEl>
                                          </p:spTgt>
                                        </p:tgtEl>
                                      </p:cBhvr>
                                    </p:animEffect>
                                  </p:childTnLst>
                                </p:cTn>
                              </p:par>
                              <p:par>
                                <p:cTn id="22" presetID="5" presetClass="entr" presetSubtype="10" fill="hold" grpId="0" nodeType="withEffect">
                                  <p:stCondLst>
                                    <p:cond delay="0"/>
                                  </p:stCondLst>
                                  <p:childTnLst>
                                    <p:set>
                                      <p:cBhvr>
                                        <p:cTn id="23" dur="1" fill="hold">
                                          <p:stCondLst>
                                            <p:cond delay="0"/>
                                          </p:stCondLst>
                                        </p:cTn>
                                        <p:tgtEl>
                                          <p:spTgt spid="29700">
                                            <p:txEl>
                                              <p:pRg st="5" end="5"/>
                                            </p:txEl>
                                          </p:spTgt>
                                        </p:tgtEl>
                                        <p:attrNameLst>
                                          <p:attrName>style.visibility</p:attrName>
                                        </p:attrNameLst>
                                      </p:cBhvr>
                                      <p:to>
                                        <p:strVal val="visible"/>
                                      </p:to>
                                    </p:set>
                                    <p:animEffect transition="in" filter="checkerboard(across)">
                                      <p:cBhvr>
                                        <p:cTn id="24" dur="500"/>
                                        <p:tgtEl>
                                          <p:spTgt spid="29700">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700" grpId="0" uiExpand="1" build="p" bldLvl="2"/>
    </p:bldLst>
  </p:timing>
</p:sld>
</file>

<file path=ppt/slides/slide3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1986" name="Rectangle 3"/>
          <p:cNvSpPr>
            <a:spLocks noGrp="1" noChangeArrowheads="1"/>
          </p:cNvSpPr>
          <p:nvPr>
            <p:ph type="title"/>
          </p:nvPr>
        </p:nvSpPr>
        <p:spPr/>
        <p:txBody>
          <a:bodyPr/>
          <a:lstStyle/>
          <a:p>
            <a:pPr eaLnBrk="1" hangingPunct="1"/>
            <a:r>
              <a:rPr lang="en-US" altLang="en-US" dirty="0"/>
              <a:t>4.  Lack of Shared Vision and Goals</a:t>
            </a:r>
          </a:p>
        </p:txBody>
      </p:sp>
      <p:sp>
        <p:nvSpPr>
          <p:cNvPr id="294914" name="Rectangle 2"/>
          <p:cNvSpPr>
            <a:spLocks noGrp="1" noChangeArrowheads="1"/>
          </p:cNvSpPr>
          <p:nvPr>
            <p:ph idx="1"/>
          </p:nvPr>
        </p:nvSpPr>
        <p:spPr>
          <a:xfrm>
            <a:off x="928688" y="1608138"/>
            <a:ext cx="7286625" cy="4419600"/>
          </a:xfrm>
        </p:spPr>
        <p:txBody>
          <a:bodyPr/>
          <a:lstStyle/>
          <a:p>
            <a:pPr eaLnBrk="1" hangingPunct="1"/>
            <a:r>
              <a:rPr lang="en-US" altLang="en-US" dirty="0"/>
              <a:t>Why does the lack of shared vision and goals result in so many problems in marriages</a:t>
            </a:r>
            <a:r>
              <a:rPr lang="en-US" altLang="en-US" sz="3200" dirty="0"/>
              <a:t>?</a:t>
            </a:r>
          </a:p>
          <a:p>
            <a:pPr lvl="1" eaLnBrk="1" hangingPunct="1"/>
            <a:r>
              <a:rPr lang="en-US" altLang="en-US" dirty="0"/>
              <a:t>What can be done?</a:t>
            </a:r>
          </a:p>
          <a:p>
            <a:pPr lvl="2" eaLnBrk="1" hangingPunct="1"/>
            <a:r>
              <a:rPr lang="en-US" altLang="en-US" dirty="0"/>
              <a:t>Write down your personals vision and goals, and share these. </a:t>
            </a:r>
          </a:p>
          <a:p>
            <a:pPr lvl="3" eaLnBrk="1" hangingPunct="1"/>
            <a:r>
              <a:rPr lang="en-US" altLang="en-US" dirty="0"/>
              <a:t>Then as a couple, discuss each other’s vision and goals with the goal solely to understand (do not criticize)</a:t>
            </a:r>
          </a:p>
          <a:p>
            <a:pPr lvl="4" eaLnBrk="1" hangingPunct="1"/>
            <a:r>
              <a:rPr lang="en-US" altLang="en-US" dirty="0"/>
              <a:t>Then as a couple, work on common family and personal goals together</a:t>
            </a:r>
          </a:p>
        </p:txBody>
      </p:sp>
      <p:pic>
        <p:nvPicPr>
          <p:cNvPr id="41988" name="Picture 4" descr="CoJ1 157"/>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82471" y="4572000"/>
            <a:ext cx="2257997" cy="2090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8623959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9491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94914">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94914">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94914">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294914">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6082" name="Rectangle 2"/>
          <p:cNvSpPr>
            <a:spLocks noGrp="1" noChangeArrowheads="1"/>
          </p:cNvSpPr>
          <p:nvPr>
            <p:ph type="title"/>
          </p:nvPr>
        </p:nvSpPr>
        <p:spPr/>
        <p:txBody>
          <a:bodyPr/>
          <a:lstStyle/>
          <a:p>
            <a:pPr eaLnBrk="1" hangingPunct="1"/>
            <a:r>
              <a:rPr lang="en-US" altLang="en-US" dirty="0"/>
              <a:t>5. Lack of Gospel Maturity</a:t>
            </a:r>
          </a:p>
        </p:txBody>
      </p:sp>
      <p:sp>
        <p:nvSpPr>
          <p:cNvPr id="39940" name="Rectangle 3"/>
          <p:cNvSpPr>
            <a:spLocks noGrp="1" noChangeArrowheads="1"/>
          </p:cNvSpPr>
          <p:nvPr>
            <p:ph idx="1"/>
          </p:nvPr>
        </p:nvSpPr>
        <p:spPr>
          <a:xfrm>
            <a:off x="914400" y="1600200"/>
            <a:ext cx="7315200" cy="4800600"/>
          </a:xfrm>
        </p:spPr>
        <p:txBody>
          <a:bodyPr/>
          <a:lstStyle/>
          <a:p>
            <a:pPr eaLnBrk="1" hangingPunct="1"/>
            <a:r>
              <a:rPr lang="en-US" altLang="en-US" dirty="0"/>
              <a:t>Why do problems arise when we do not live our lives consistent with the way we should?</a:t>
            </a:r>
          </a:p>
          <a:p>
            <a:pPr lvl="1" eaLnBrk="1" hangingPunct="1"/>
            <a:r>
              <a:rPr lang="en-US" altLang="en-US" dirty="0"/>
              <a:t>What can be done?  Robert D. Hales said: </a:t>
            </a:r>
          </a:p>
          <a:p>
            <a:pPr lvl="2" eaLnBrk="1" hangingPunct="1"/>
            <a:r>
              <a:rPr lang="en-US" altLang="en-US" dirty="0"/>
              <a:t>If the example we have received from our parents was not good, it is our responsibility to break the cycle. … Each person can learn a better way and in so doing bless the lives of family members now and teach correct traditions for the generations that follow (“How Will Our Children Remember Us?” </a:t>
            </a:r>
            <a:r>
              <a:rPr lang="en-US" altLang="en-US" i="1" dirty="0"/>
              <a:t>Ensign,</a:t>
            </a:r>
            <a:r>
              <a:rPr lang="en-US" altLang="en-US" dirty="0"/>
              <a:t> Nov. 1993,  p. 10). </a:t>
            </a:r>
          </a:p>
        </p:txBody>
      </p:sp>
    </p:spTree>
    <p:extLst>
      <p:ext uri="{BB962C8B-B14F-4D97-AF65-F5344CB8AC3E}">
        <p14:creationId xmlns:p14="http://schemas.microsoft.com/office/powerpoint/2010/main" val="12758368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9940">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9940">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9940">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9154" name="Rectangle 2"/>
          <p:cNvSpPr>
            <a:spLocks noGrp="1" noChangeArrowheads="1"/>
          </p:cNvSpPr>
          <p:nvPr>
            <p:ph type="title"/>
          </p:nvPr>
        </p:nvSpPr>
        <p:spPr>
          <a:xfrm>
            <a:off x="0" y="685800"/>
            <a:ext cx="9144000" cy="944563"/>
          </a:xfrm>
        </p:spPr>
        <p:txBody>
          <a:bodyPr/>
          <a:lstStyle/>
          <a:p>
            <a:pPr eaLnBrk="1" hangingPunct="1"/>
            <a:r>
              <a:rPr lang="en-US" altLang="en-US" dirty="0"/>
              <a:t>Recommendations for Money and Marriage</a:t>
            </a:r>
          </a:p>
        </p:txBody>
      </p:sp>
      <p:sp>
        <p:nvSpPr>
          <p:cNvPr id="43012" name="Rectangle 3"/>
          <p:cNvSpPr>
            <a:spLocks noGrp="1" noChangeArrowheads="1"/>
          </p:cNvSpPr>
          <p:nvPr>
            <p:ph idx="1"/>
          </p:nvPr>
        </p:nvSpPr>
        <p:spPr>
          <a:xfrm>
            <a:off x="914400" y="1600200"/>
            <a:ext cx="7315200" cy="5257800"/>
          </a:xfrm>
        </p:spPr>
        <p:txBody>
          <a:bodyPr/>
          <a:lstStyle/>
          <a:p>
            <a:pPr eaLnBrk="1" hangingPunct="1"/>
            <a:r>
              <a:rPr lang="en-US" altLang="en-US" dirty="0"/>
              <a:t>Following are a few ideas which have been helpful in my marriage</a:t>
            </a:r>
          </a:p>
          <a:p>
            <a:pPr lvl="1" eaLnBrk="1" hangingPunct="1"/>
            <a:r>
              <a:rPr lang="en-US" altLang="en-US" dirty="0"/>
              <a:t>Please note that I am not a family therapist or expert in family matters.  I just have seven kids, 4 married, 3 sons-in-law, 1 daughter-in-law, 6 grandchildren, and I am still married</a:t>
            </a:r>
          </a:p>
        </p:txBody>
      </p:sp>
    </p:spTree>
    <p:extLst>
      <p:ext uri="{BB962C8B-B14F-4D97-AF65-F5344CB8AC3E}">
        <p14:creationId xmlns:p14="http://schemas.microsoft.com/office/powerpoint/2010/main" val="930452248"/>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 presetClass="entr" presetSubtype="10" fill="hold" grpId="0" nodeType="clickEffect">
                                  <p:stCondLst>
                                    <p:cond delay="800"/>
                                  </p:stCondLst>
                                  <p:childTnLst>
                                    <p:set>
                                      <p:cBhvr>
                                        <p:cTn id="6" dur="1" fill="hold">
                                          <p:stCondLst>
                                            <p:cond delay="0"/>
                                          </p:stCondLst>
                                        </p:cTn>
                                        <p:tgtEl>
                                          <p:spTgt spid="43012">
                                            <p:txEl>
                                              <p:pRg st="0" end="0"/>
                                            </p:txEl>
                                          </p:spTgt>
                                        </p:tgtEl>
                                        <p:attrNameLst>
                                          <p:attrName>style.visibility</p:attrName>
                                        </p:attrNameLst>
                                      </p:cBhvr>
                                      <p:to>
                                        <p:strVal val="visible"/>
                                      </p:to>
                                    </p:set>
                                    <p:animEffect transition="in" filter="checkerboard(across)">
                                      <p:cBhvr>
                                        <p:cTn id="7" dur="800"/>
                                        <p:tgtEl>
                                          <p:spTgt spid="43012">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43012">
                                            <p:txEl>
                                              <p:pRg st="1" end="1"/>
                                            </p:txEl>
                                          </p:spTgt>
                                        </p:tgtEl>
                                        <p:attrNameLst>
                                          <p:attrName>style.visibility</p:attrName>
                                        </p:attrNameLst>
                                      </p:cBhvr>
                                      <p:to>
                                        <p:strVal val="visible"/>
                                      </p:to>
                                    </p:set>
                                    <p:animEffect transition="in" filter="checkerboard(across)">
                                      <p:cBhvr>
                                        <p:cTn id="12" dur="500"/>
                                        <p:tgtEl>
                                          <p:spTgt spid="4301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012" grpId="0" uiExpand="1" build="p" bldLvl="2"/>
    </p:bldLst>
  </p:timing>
</p:sld>
</file>

<file path=ppt/slides/slide3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0178" name="Rectangle 2"/>
          <p:cNvSpPr>
            <a:spLocks noGrp="1" noChangeArrowheads="1"/>
          </p:cNvSpPr>
          <p:nvPr>
            <p:ph type="title"/>
          </p:nvPr>
        </p:nvSpPr>
        <p:spPr/>
        <p:txBody>
          <a:bodyPr/>
          <a:lstStyle/>
          <a:p>
            <a:pPr eaLnBrk="1" hangingPunct="1"/>
            <a:r>
              <a:rPr lang="en-US" altLang="en-US" dirty="0"/>
              <a:t>Recommendations </a:t>
            </a:r>
            <a:r>
              <a:rPr lang="en-US" altLang="en-US" sz="2400" dirty="0"/>
              <a:t>(continued)</a:t>
            </a:r>
          </a:p>
        </p:txBody>
      </p:sp>
      <p:sp>
        <p:nvSpPr>
          <p:cNvPr id="44036" name="Rectangle 3"/>
          <p:cNvSpPr>
            <a:spLocks noGrp="1" noChangeArrowheads="1"/>
          </p:cNvSpPr>
          <p:nvPr>
            <p:ph idx="1"/>
          </p:nvPr>
        </p:nvSpPr>
        <p:spPr>
          <a:xfrm>
            <a:off x="914400" y="1600200"/>
            <a:ext cx="7315200" cy="5257800"/>
          </a:xfrm>
          <a:solidFill>
            <a:schemeClr val="bg1"/>
          </a:solidFill>
        </p:spPr>
        <p:txBody>
          <a:bodyPr/>
          <a:lstStyle/>
          <a:p>
            <a:pPr eaLnBrk="1" hangingPunct="1"/>
            <a:r>
              <a:rPr lang="en-US" altLang="en-US" dirty="0"/>
              <a:t>1.  Bring Christ </a:t>
            </a:r>
            <a:r>
              <a:rPr lang="en-US" altLang="en-US" b="1" i="1" u="sng" dirty="0"/>
              <a:t>more</a:t>
            </a:r>
            <a:r>
              <a:rPr lang="en-US" altLang="en-US" dirty="0"/>
              <a:t> into your vision, relationship, family and finances</a:t>
            </a:r>
          </a:p>
          <a:p>
            <a:pPr lvl="1" eaLnBrk="1" hangingPunct="1"/>
            <a:r>
              <a:rPr lang="en-US" altLang="en-US" sz="2300" dirty="0"/>
              <a:t>At your marriage, you not only made covenants with each other but also with God.  Keep Him at the center of your marriage, at the top of your triangle </a:t>
            </a:r>
          </a:p>
          <a:p>
            <a:pPr lvl="2" eaLnBrk="1" hangingPunct="1"/>
            <a:r>
              <a:rPr lang="en-US" altLang="en-US" sz="2300" dirty="0"/>
              <a:t>As you come closer to Him, you come closer to each other</a:t>
            </a:r>
          </a:p>
          <a:p>
            <a:pPr lvl="2" eaLnBrk="1" hangingPunct="1"/>
            <a:r>
              <a:rPr lang="en-US" altLang="en-US" sz="2300" dirty="0"/>
              <a:t>We have no better example of a loving spouse than our Savior Jesus Christ</a:t>
            </a:r>
          </a:p>
        </p:txBody>
      </p:sp>
      <p:sp>
        <p:nvSpPr>
          <p:cNvPr id="2" name="Isosceles Triangle 1"/>
          <p:cNvSpPr/>
          <p:nvPr/>
        </p:nvSpPr>
        <p:spPr bwMode="auto">
          <a:xfrm>
            <a:off x="3733800" y="2514600"/>
            <a:ext cx="3733800" cy="3276600"/>
          </a:xfrm>
          <a:prstGeom prst="triangle">
            <a:avLst/>
          </a:prstGeom>
          <a:no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dirty="0">
              <a:ln>
                <a:noFill/>
              </a:ln>
              <a:solidFill>
                <a:schemeClr val="bg1"/>
              </a:solidFill>
              <a:effectLst/>
              <a:latin typeface="Times New Roman" pitchFamily="18" charset="0"/>
            </a:endParaRPr>
          </a:p>
        </p:txBody>
      </p:sp>
      <p:sp>
        <p:nvSpPr>
          <p:cNvPr id="3" name="Isosceles Triangle 2"/>
          <p:cNvSpPr/>
          <p:nvPr/>
        </p:nvSpPr>
        <p:spPr bwMode="auto">
          <a:xfrm>
            <a:off x="608013" y="2362200"/>
            <a:ext cx="2058987" cy="1600200"/>
          </a:xfrm>
          <a:prstGeom prst="triangle">
            <a:avLst/>
          </a:prstGeom>
          <a:no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dirty="0">
              <a:ln>
                <a:noFill/>
              </a:ln>
              <a:solidFill>
                <a:schemeClr val="bg1"/>
              </a:solidFill>
              <a:effectLst/>
              <a:latin typeface="Times New Roman" pitchFamily="18" charset="0"/>
            </a:endParaRPr>
          </a:p>
        </p:txBody>
      </p:sp>
      <p:cxnSp>
        <p:nvCxnSpPr>
          <p:cNvPr id="7" name="Straight Connector 6"/>
          <p:cNvCxnSpPr/>
          <p:nvPr/>
        </p:nvCxnSpPr>
        <p:spPr bwMode="auto">
          <a:xfrm flipH="1">
            <a:off x="1219200" y="6553200"/>
            <a:ext cx="7161213" cy="0"/>
          </a:xfrm>
          <a:prstGeom prst="line">
            <a:avLst/>
          </a:prstGeom>
          <a:noFill/>
          <a:ln w="9525" cap="flat" cmpd="sng" algn="ctr">
            <a:solidFill>
              <a:schemeClr val="accent1"/>
            </a:solidFill>
            <a:prstDash val="solid"/>
            <a:round/>
            <a:headEnd type="none" w="med" len="med"/>
            <a:tailEnd type="none" w="med" len="med"/>
          </a:ln>
          <a:effectLst/>
        </p:spPr>
      </p:cxnSp>
      <p:cxnSp>
        <p:nvCxnSpPr>
          <p:cNvPr id="10" name="Straight Connector 9"/>
          <p:cNvCxnSpPr/>
          <p:nvPr/>
        </p:nvCxnSpPr>
        <p:spPr bwMode="auto">
          <a:xfrm>
            <a:off x="4494213" y="1500077"/>
            <a:ext cx="3886200" cy="5053123"/>
          </a:xfrm>
          <a:prstGeom prst="line">
            <a:avLst/>
          </a:prstGeom>
          <a:noFill/>
          <a:ln w="9525" cap="flat" cmpd="sng" algn="ctr">
            <a:solidFill>
              <a:schemeClr val="accent1"/>
            </a:solidFill>
            <a:prstDash val="solid"/>
            <a:round/>
            <a:headEnd type="none" w="med" len="med"/>
            <a:tailEnd type="none" w="med" len="med"/>
          </a:ln>
          <a:effectLst/>
        </p:spPr>
      </p:cxnSp>
      <p:cxnSp>
        <p:nvCxnSpPr>
          <p:cNvPr id="11" name="Straight Connector 10"/>
          <p:cNvCxnSpPr/>
          <p:nvPr/>
        </p:nvCxnSpPr>
        <p:spPr bwMode="auto">
          <a:xfrm flipH="1">
            <a:off x="1219200" y="1447800"/>
            <a:ext cx="3275013" cy="5105400"/>
          </a:xfrm>
          <a:prstGeom prst="line">
            <a:avLst/>
          </a:prstGeom>
          <a:noFill/>
          <a:ln w="9525" cap="flat" cmpd="sng" algn="ctr">
            <a:solidFill>
              <a:schemeClr val="accent1"/>
            </a:solidFill>
            <a:prstDash val="solid"/>
            <a:round/>
            <a:headEnd type="none" w="med" len="med"/>
            <a:tailEnd type="none" w="med" len="med"/>
          </a:ln>
          <a:effectLst/>
        </p:spPr>
      </p:cxnSp>
    </p:spTree>
    <p:extLst>
      <p:ext uri="{BB962C8B-B14F-4D97-AF65-F5344CB8AC3E}">
        <p14:creationId xmlns:p14="http://schemas.microsoft.com/office/powerpoint/2010/main" val="3256300818"/>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44036">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44036">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44036">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44036">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9394" name="Rectangle 2"/>
          <p:cNvSpPr>
            <a:spLocks noGrp="1" noChangeArrowheads="1"/>
          </p:cNvSpPr>
          <p:nvPr>
            <p:ph type="title"/>
          </p:nvPr>
        </p:nvSpPr>
        <p:spPr/>
        <p:txBody>
          <a:bodyPr/>
          <a:lstStyle/>
          <a:p>
            <a:pPr eaLnBrk="1" hangingPunct="1"/>
            <a:r>
              <a:rPr lang="en-US" altLang="en-US" dirty="0"/>
              <a:t>Case Study – Email 1</a:t>
            </a:r>
          </a:p>
        </p:txBody>
      </p:sp>
      <p:sp>
        <p:nvSpPr>
          <p:cNvPr id="51204" name="Rectangle 3"/>
          <p:cNvSpPr>
            <a:spLocks noGrp="1" noChangeArrowheads="1"/>
          </p:cNvSpPr>
          <p:nvPr>
            <p:ph idx="1"/>
          </p:nvPr>
        </p:nvSpPr>
        <p:spPr>
          <a:xfrm>
            <a:off x="914400" y="1600200"/>
            <a:ext cx="7315200" cy="5562600"/>
          </a:xfrm>
        </p:spPr>
        <p:txBody>
          <a:bodyPr/>
          <a:lstStyle/>
          <a:p>
            <a:pPr eaLnBrk="1" hangingPunct="1"/>
            <a:r>
              <a:rPr lang="en-US" altLang="en-US" sz="2400" dirty="0"/>
              <a:t>I received the following email.  What problems do you see and what recommendations would you make?</a:t>
            </a:r>
          </a:p>
          <a:p>
            <a:pPr lvl="1" eaLnBrk="1" hangingPunct="1"/>
            <a:r>
              <a:rPr lang="en-US" altLang="en-US" dirty="0"/>
              <a:t>“I would be interested in a unit on the emotional component of money, and how to avoid contention when two people have opposite ideas of how money is to be managed.  Sometimes, the pathway of applying correct principles leads right to the doorway of contention.”  </a:t>
            </a:r>
          </a:p>
          <a:p>
            <a:pPr lvl="1" eaLnBrk="1" hangingPunct="1"/>
            <a:r>
              <a:rPr lang="en-US" altLang="en-US" dirty="0"/>
              <a:t>“For example: one spouse believes in your advice to save a small amount of money.  The other spouse refuses to allow that and insists on spending it.  If the spender is the husband and the saver is the wife, how do you reconcile those positions while avoiding contention?”  </a:t>
            </a:r>
          </a:p>
        </p:txBody>
      </p:sp>
    </p:spTree>
    <p:extLst>
      <p:ext uri="{BB962C8B-B14F-4D97-AF65-F5344CB8AC3E}">
        <p14:creationId xmlns:p14="http://schemas.microsoft.com/office/powerpoint/2010/main" val="33918841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120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1204">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51204">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1202" name="Rectangle 2"/>
          <p:cNvSpPr>
            <a:spLocks noGrp="1" noChangeArrowheads="1"/>
          </p:cNvSpPr>
          <p:nvPr>
            <p:ph type="title"/>
          </p:nvPr>
        </p:nvSpPr>
        <p:spPr/>
        <p:txBody>
          <a:bodyPr/>
          <a:lstStyle/>
          <a:p>
            <a:pPr eaLnBrk="1" hangingPunct="1"/>
            <a:r>
              <a:rPr lang="en-US" altLang="en-US" dirty="0"/>
              <a:t>Recommendations </a:t>
            </a:r>
            <a:r>
              <a:rPr lang="en-US" altLang="en-US" sz="2400" dirty="0"/>
              <a:t>(continued)</a:t>
            </a:r>
          </a:p>
        </p:txBody>
      </p:sp>
      <p:sp>
        <p:nvSpPr>
          <p:cNvPr id="46084" name="Rectangle 3"/>
          <p:cNvSpPr>
            <a:spLocks noGrp="1" noChangeArrowheads="1"/>
          </p:cNvSpPr>
          <p:nvPr>
            <p:ph idx="1"/>
          </p:nvPr>
        </p:nvSpPr>
        <p:spPr>
          <a:xfrm>
            <a:off x="914400" y="1600200"/>
            <a:ext cx="7315200" cy="5257800"/>
          </a:xfrm>
        </p:spPr>
        <p:txBody>
          <a:bodyPr/>
          <a:lstStyle/>
          <a:p>
            <a:pPr eaLnBrk="1" hangingPunct="1"/>
            <a:r>
              <a:rPr lang="en-US" altLang="en-US" dirty="0"/>
              <a:t>2.  Develop unity and a family vision and goals</a:t>
            </a:r>
          </a:p>
          <a:p>
            <a:pPr lvl="1" eaLnBrk="1" hangingPunct="1"/>
            <a:r>
              <a:rPr lang="en-US" altLang="en-US" dirty="0"/>
              <a:t>Strive to become unified in all you do</a:t>
            </a:r>
          </a:p>
          <a:p>
            <a:pPr lvl="1" eaLnBrk="1" hangingPunct="1"/>
            <a:r>
              <a:rPr lang="en-US" altLang="en-US" dirty="0"/>
              <a:t>Develop and work on a specific family vision</a:t>
            </a:r>
          </a:p>
          <a:p>
            <a:pPr lvl="2" eaLnBrk="1" hangingPunct="1"/>
            <a:r>
              <a:rPr lang="en-US" altLang="en-US" dirty="0"/>
              <a:t>Agree on and write down your family goals</a:t>
            </a:r>
          </a:p>
          <a:p>
            <a:pPr lvl="3" eaLnBrk="1" hangingPunct="1"/>
            <a:r>
              <a:rPr lang="en-US" altLang="en-US" dirty="0"/>
              <a:t>Saving should be a weekly activity</a:t>
            </a:r>
          </a:p>
          <a:p>
            <a:pPr lvl="2" eaLnBrk="1" hangingPunct="1"/>
            <a:r>
              <a:rPr lang="en-US" altLang="en-US" dirty="0"/>
              <a:t>Opinions should be discussed freely and openly without fear of ridicule  </a:t>
            </a:r>
          </a:p>
          <a:p>
            <a:pPr lvl="3" eaLnBrk="1" hangingPunct="1"/>
            <a:r>
              <a:rPr lang="en-US" altLang="en-US" dirty="0"/>
              <a:t>You must agree to disagree agreeably</a:t>
            </a:r>
          </a:p>
          <a:p>
            <a:pPr lvl="1" eaLnBrk="1" hangingPunct="1"/>
            <a:endParaRPr lang="en-US" altLang="en-US" dirty="0"/>
          </a:p>
        </p:txBody>
      </p:sp>
    </p:spTree>
    <p:extLst>
      <p:ext uri="{BB962C8B-B14F-4D97-AF65-F5344CB8AC3E}">
        <p14:creationId xmlns:p14="http://schemas.microsoft.com/office/powerpoint/2010/main" val="4681797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608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6084">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46084">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46084">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46084">
                                            <p:txEl>
                                              <p:pRg st="4" end="4"/>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46084">
                                            <p:txEl>
                                              <p:pRg st="5" end="5"/>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46084">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2226" name="Rectangle 2"/>
          <p:cNvSpPr>
            <a:spLocks noGrp="1" noChangeArrowheads="1"/>
          </p:cNvSpPr>
          <p:nvPr>
            <p:ph type="title"/>
          </p:nvPr>
        </p:nvSpPr>
        <p:spPr/>
        <p:txBody>
          <a:bodyPr/>
          <a:lstStyle/>
          <a:p>
            <a:pPr eaLnBrk="1" hangingPunct="1"/>
            <a:r>
              <a:rPr lang="en-US" altLang="en-US" dirty="0"/>
              <a:t>Recommendations </a:t>
            </a:r>
            <a:r>
              <a:rPr lang="en-US" altLang="en-US" sz="2400" dirty="0"/>
              <a:t>(continued)</a:t>
            </a:r>
          </a:p>
        </p:txBody>
      </p:sp>
      <p:sp>
        <p:nvSpPr>
          <p:cNvPr id="44036" name="Rectangle 3"/>
          <p:cNvSpPr>
            <a:spLocks noGrp="1" noChangeArrowheads="1"/>
          </p:cNvSpPr>
          <p:nvPr>
            <p:ph idx="1"/>
          </p:nvPr>
        </p:nvSpPr>
        <p:spPr>
          <a:xfrm>
            <a:off x="914400" y="1600200"/>
            <a:ext cx="7315200" cy="5257800"/>
          </a:xfrm>
        </p:spPr>
        <p:txBody>
          <a:bodyPr/>
          <a:lstStyle/>
          <a:p>
            <a:pPr eaLnBrk="1" hangingPunct="1"/>
            <a:r>
              <a:rPr lang="en-US" altLang="en-US" dirty="0"/>
              <a:t>3.  Delegate Action, but Share Responsibility </a:t>
            </a:r>
          </a:p>
          <a:p>
            <a:pPr lvl="1" eaLnBrk="1" hangingPunct="1"/>
            <a:r>
              <a:rPr lang="en-US" altLang="en-US" sz="2300" dirty="0"/>
              <a:t>It's not unusual for one spouse to play the primary role in managing the finances, but it is critical that both are involved and aware</a:t>
            </a:r>
          </a:p>
          <a:p>
            <a:pPr lvl="2" eaLnBrk="1" hangingPunct="1"/>
            <a:r>
              <a:rPr lang="en-US" altLang="en-US" sz="2300" dirty="0"/>
              <a:t>Make sure both are involved</a:t>
            </a:r>
          </a:p>
          <a:p>
            <a:pPr lvl="3" eaLnBrk="1" hangingPunct="1"/>
            <a:r>
              <a:rPr lang="en-US" altLang="en-US" sz="2300" dirty="0"/>
              <a:t>If one has more knowledge, it is their responsibility to teach the other</a:t>
            </a:r>
          </a:p>
          <a:p>
            <a:pPr lvl="2" eaLnBrk="1" hangingPunct="1"/>
            <a:r>
              <a:rPr lang="en-US" altLang="en-US" sz="2300" dirty="0"/>
              <a:t>Switch responsibilities each year or so  </a:t>
            </a:r>
          </a:p>
        </p:txBody>
      </p:sp>
    </p:spTree>
    <p:extLst>
      <p:ext uri="{BB962C8B-B14F-4D97-AF65-F5344CB8AC3E}">
        <p14:creationId xmlns:p14="http://schemas.microsoft.com/office/powerpoint/2010/main" val="40104568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403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4036">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44036">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44036">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44036">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4274" name="Rectangle 2"/>
          <p:cNvSpPr>
            <a:spLocks noGrp="1" noChangeArrowheads="1"/>
          </p:cNvSpPr>
          <p:nvPr>
            <p:ph type="title"/>
          </p:nvPr>
        </p:nvSpPr>
        <p:spPr/>
        <p:txBody>
          <a:bodyPr/>
          <a:lstStyle/>
          <a:p>
            <a:pPr eaLnBrk="1" hangingPunct="1"/>
            <a:r>
              <a:rPr lang="en-US" altLang="en-US" dirty="0"/>
              <a:t>Recommendations </a:t>
            </a:r>
            <a:r>
              <a:rPr lang="en-US" altLang="en-US" sz="2400" dirty="0"/>
              <a:t>(continued)</a:t>
            </a:r>
          </a:p>
        </p:txBody>
      </p:sp>
      <p:sp>
        <p:nvSpPr>
          <p:cNvPr id="47108" name="Rectangle 3"/>
          <p:cNvSpPr>
            <a:spLocks noGrp="1" noChangeArrowheads="1"/>
          </p:cNvSpPr>
          <p:nvPr>
            <p:ph idx="1"/>
          </p:nvPr>
        </p:nvSpPr>
        <p:spPr>
          <a:xfrm>
            <a:off x="914400" y="1600200"/>
            <a:ext cx="7315200" cy="4953000"/>
          </a:xfrm>
        </p:spPr>
        <p:txBody>
          <a:bodyPr/>
          <a:lstStyle/>
          <a:p>
            <a:pPr eaLnBrk="1" hangingPunct="1"/>
            <a:r>
              <a:rPr lang="en-US" altLang="en-US" dirty="0"/>
              <a:t>4. Separate “real" from “imagined” problems </a:t>
            </a:r>
          </a:p>
          <a:p>
            <a:pPr lvl="1" eaLnBrk="1" hangingPunct="1"/>
            <a:r>
              <a:rPr lang="en-US" altLang="en-US" dirty="0"/>
              <a:t>Too often arguments over money are about things entirely different.  Separate “real” from “imagined” </a:t>
            </a:r>
          </a:p>
          <a:p>
            <a:pPr lvl="2" eaLnBrk="1" hangingPunct="1"/>
            <a:r>
              <a:rPr lang="en-US" altLang="en-US" dirty="0"/>
              <a:t>Finances and the things you "own" are very tangible assets, and hence it is easy to project emotional issues onto these money matters. </a:t>
            </a:r>
          </a:p>
        </p:txBody>
      </p:sp>
    </p:spTree>
    <p:extLst>
      <p:ext uri="{BB962C8B-B14F-4D97-AF65-F5344CB8AC3E}">
        <p14:creationId xmlns:p14="http://schemas.microsoft.com/office/powerpoint/2010/main" val="12222902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7108">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7108">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47108">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5298" name="Rectangle 2"/>
          <p:cNvSpPr>
            <a:spLocks noGrp="1" noChangeArrowheads="1"/>
          </p:cNvSpPr>
          <p:nvPr>
            <p:ph type="title"/>
          </p:nvPr>
        </p:nvSpPr>
        <p:spPr/>
        <p:txBody>
          <a:bodyPr/>
          <a:lstStyle/>
          <a:p>
            <a:pPr eaLnBrk="1" hangingPunct="1"/>
            <a:r>
              <a:rPr lang="en-US" altLang="en-US" dirty="0"/>
              <a:t>Recommendations </a:t>
            </a:r>
            <a:r>
              <a:rPr lang="en-US" altLang="en-US" sz="2400" dirty="0"/>
              <a:t>(continued)</a:t>
            </a:r>
          </a:p>
        </p:txBody>
      </p:sp>
      <p:sp>
        <p:nvSpPr>
          <p:cNvPr id="48132" name="Rectangle 3"/>
          <p:cNvSpPr>
            <a:spLocks noGrp="1" noChangeArrowheads="1"/>
          </p:cNvSpPr>
          <p:nvPr>
            <p:ph idx="1"/>
          </p:nvPr>
        </p:nvSpPr>
        <p:spPr>
          <a:xfrm>
            <a:off x="914400" y="1600200"/>
            <a:ext cx="7315200" cy="4953000"/>
          </a:xfrm>
        </p:spPr>
        <p:txBody>
          <a:bodyPr/>
          <a:lstStyle/>
          <a:p>
            <a:pPr eaLnBrk="1" hangingPunct="1"/>
            <a:r>
              <a:rPr lang="en-US" altLang="en-US" dirty="0"/>
              <a:t>5.  Always be kind and assume the best</a:t>
            </a:r>
          </a:p>
          <a:p>
            <a:pPr lvl="1" eaLnBrk="1" hangingPunct="1"/>
            <a:r>
              <a:rPr lang="en-US" altLang="en-US" dirty="0"/>
              <a:t>Kindness is the single biggest predictor of whether you will stay together as a couple—so be kind</a:t>
            </a:r>
          </a:p>
          <a:p>
            <a:pPr lvl="1" eaLnBrk="1" hangingPunct="1"/>
            <a:r>
              <a:rPr lang="en-US" altLang="en-US" dirty="0"/>
              <a:t>Always assume that your spouse is doing the best they know how with the knowledge base they have</a:t>
            </a:r>
          </a:p>
        </p:txBody>
      </p:sp>
    </p:spTree>
    <p:extLst>
      <p:ext uri="{BB962C8B-B14F-4D97-AF65-F5344CB8AC3E}">
        <p14:creationId xmlns:p14="http://schemas.microsoft.com/office/powerpoint/2010/main" val="650040876"/>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48132">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48132">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48132">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6322" name="Rectangle 2"/>
          <p:cNvSpPr>
            <a:spLocks noGrp="1" noChangeArrowheads="1"/>
          </p:cNvSpPr>
          <p:nvPr>
            <p:ph type="title"/>
          </p:nvPr>
        </p:nvSpPr>
        <p:spPr/>
        <p:txBody>
          <a:bodyPr/>
          <a:lstStyle/>
          <a:p>
            <a:pPr eaLnBrk="1" hangingPunct="1"/>
            <a:r>
              <a:rPr lang="en-US" altLang="en-US" dirty="0"/>
              <a:t>Recommendations </a:t>
            </a:r>
            <a:r>
              <a:rPr lang="en-US" altLang="en-US" sz="2400" dirty="0"/>
              <a:t>(continued)</a:t>
            </a:r>
          </a:p>
        </p:txBody>
      </p:sp>
      <p:sp>
        <p:nvSpPr>
          <p:cNvPr id="48132" name="Rectangle 3"/>
          <p:cNvSpPr>
            <a:spLocks noGrp="1" noChangeArrowheads="1"/>
          </p:cNvSpPr>
          <p:nvPr>
            <p:ph idx="1"/>
          </p:nvPr>
        </p:nvSpPr>
        <p:spPr>
          <a:xfrm>
            <a:off x="914400" y="1600200"/>
            <a:ext cx="7315200" cy="4953000"/>
          </a:xfrm>
        </p:spPr>
        <p:txBody>
          <a:bodyPr/>
          <a:lstStyle/>
          <a:p>
            <a:pPr eaLnBrk="1" hangingPunct="1"/>
            <a:r>
              <a:rPr lang="en-US" altLang="en-US" dirty="0"/>
              <a:t>6.  Keep the romance alive</a:t>
            </a:r>
          </a:p>
          <a:p>
            <a:pPr lvl="1" eaLnBrk="1" hangingPunct="1"/>
            <a:r>
              <a:rPr lang="en-US" altLang="en-US" dirty="0"/>
              <a:t>L. Tom Perry counseled:</a:t>
            </a:r>
          </a:p>
          <a:p>
            <a:pPr lvl="2" eaLnBrk="1" hangingPunct="1"/>
            <a:r>
              <a:rPr lang="en-US" altLang="en-US" dirty="0"/>
              <a:t>Perhaps it would also be appropriate to have a date with our wives each week, to remind us of the great blessing they are in our lives (“Family Traditions,” </a:t>
            </a:r>
            <a:r>
              <a:rPr lang="en-US" altLang="en-US" i="1" dirty="0"/>
              <a:t>Ensign, </a:t>
            </a:r>
            <a:r>
              <a:rPr lang="en-US" altLang="en-US" dirty="0"/>
              <a:t>May 1990, 19).</a:t>
            </a:r>
          </a:p>
        </p:txBody>
      </p:sp>
    </p:spTree>
    <p:extLst>
      <p:ext uri="{BB962C8B-B14F-4D97-AF65-F5344CB8AC3E}">
        <p14:creationId xmlns:p14="http://schemas.microsoft.com/office/powerpoint/2010/main" val="12422382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813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8132">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48132">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2"/>
          <p:cNvSpPr>
            <a:spLocks noGrp="1" noChangeArrowheads="1"/>
          </p:cNvSpPr>
          <p:nvPr>
            <p:ph type="title"/>
          </p:nvPr>
        </p:nvSpPr>
        <p:spPr/>
        <p:txBody>
          <a:bodyPr/>
          <a:lstStyle/>
          <a:p>
            <a:pPr eaLnBrk="1" hangingPunct="1"/>
            <a:r>
              <a:rPr lang="en-US" altLang="en-US" dirty="0"/>
              <a:t>Questions</a:t>
            </a:r>
          </a:p>
        </p:txBody>
      </p:sp>
      <p:sp>
        <p:nvSpPr>
          <p:cNvPr id="57347" name="Rectangle 3"/>
          <p:cNvSpPr>
            <a:spLocks noGrp="1" noChangeArrowheads="1"/>
          </p:cNvSpPr>
          <p:nvPr>
            <p:ph idx="1"/>
          </p:nvPr>
        </p:nvSpPr>
        <p:spPr>
          <a:xfrm>
            <a:off x="928688" y="1608138"/>
            <a:ext cx="7286625" cy="4419600"/>
          </a:xfrm>
        </p:spPr>
        <p:txBody>
          <a:bodyPr/>
          <a:lstStyle/>
          <a:p>
            <a:pPr eaLnBrk="1" hangingPunct="1"/>
            <a:r>
              <a:rPr lang="en-US" altLang="en-US" dirty="0"/>
              <a:t>Any questions on why money may be an issue in relationships, and what you can do to minimize those issues?</a:t>
            </a:r>
          </a:p>
          <a:p>
            <a:pPr eaLnBrk="1" hangingPunct="1"/>
            <a:endParaRPr lang="en-US" altLang="en-US" dirty="0"/>
          </a:p>
          <a:p>
            <a:pPr eaLnBrk="1" hangingPunct="1"/>
            <a:endParaRPr lang="en-US" altLang="en-US" dirty="0"/>
          </a:p>
        </p:txBody>
      </p:sp>
    </p:spTree>
    <p:extLst>
      <p:ext uri="{BB962C8B-B14F-4D97-AF65-F5344CB8AC3E}">
        <p14:creationId xmlns:p14="http://schemas.microsoft.com/office/powerpoint/2010/main" val="1676213317"/>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  Understand and Create your Family Financial Plan</a:t>
            </a:r>
          </a:p>
        </p:txBody>
      </p:sp>
      <p:sp>
        <p:nvSpPr>
          <p:cNvPr id="3" name="Content Placeholder 2"/>
          <p:cNvSpPr>
            <a:spLocks noGrp="1"/>
          </p:cNvSpPr>
          <p:nvPr>
            <p:ph idx="1"/>
          </p:nvPr>
        </p:nvSpPr>
        <p:spPr/>
        <p:txBody>
          <a:bodyPr/>
          <a:lstStyle/>
          <a:p>
            <a:r>
              <a:rPr lang="en-US" dirty="0"/>
              <a:t>Part of preparing your Family Financial Plan is to review how you were brought up and how finances were handled in your family</a:t>
            </a:r>
          </a:p>
          <a:p>
            <a:pPr lvl="1"/>
            <a:r>
              <a:rPr lang="en-US" dirty="0"/>
              <a:t>This section has two parts</a:t>
            </a:r>
          </a:p>
          <a:p>
            <a:pPr lvl="2"/>
            <a:r>
              <a:rPr lang="en-US" dirty="0"/>
              <a:t>1.  Answer the 23 questions in the different areas of finance</a:t>
            </a:r>
          </a:p>
          <a:p>
            <a:pPr lvl="3"/>
            <a:r>
              <a:rPr lang="en-US" dirty="0"/>
              <a:t>This will help you understand how you were brought up</a:t>
            </a:r>
          </a:p>
          <a:p>
            <a:pPr lvl="2"/>
            <a:r>
              <a:rPr lang="en-US" dirty="0"/>
              <a:t>2. Fill in your goals, plans and strategies, and constraints</a:t>
            </a:r>
          </a:p>
          <a:p>
            <a:pPr lvl="3"/>
            <a:r>
              <a:rPr lang="en-US" dirty="0"/>
              <a:t>This will plan how you will live and bring up your children</a:t>
            </a:r>
          </a:p>
        </p:txBody>
      </p:sp>
    </p:spTree>
    <p:extLst>
      <p:ext uri="{BB962C8B-B14F-4D97-AF65-F5344CB8AC3E}">
        <p14:creationId xmlns:p14="http://schemas.microsoft.com/office/powerpoint/2010/main" val="23913265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Family Financial Plan </a:t>
            </a:r>
            <a:r>
              <a:rPr lang="en-US" sz="2400" dirty="0"/>
              <a:t>(continued)</a:t>
            </a:r>
            <a:endParaRPr lang="en-US" dirty="0"/>
          </a:p>
        </p:txBody>
      </p:sp>
      <p:sp>
        <p:nvSpPr>
          <p:cNvPr id="3" name="Content Placeholder 2"/>
          <p:cNvSpPr>
            <a:spLocks noGrp="1"/>
          </p:cNvSpPr>
          <p:nvPr>
            <p:ph idx="1"/>
          </p:nvPr>
        </p:nvSpPr>
        <p:spPr/>
        <p:txBody>
          <a:bodyPr/>
          <a:lstStyle/>
          <a:p>
            <a:pPr marL="0" lvl="0" indent="0">
              <a:buNone/>
            </a:pPr>
            <a:r>
              <a:rPr lang="en-US" dirty="0"/>
              <a:t>Vision</a:t>
            </a:r>
          </a:p>
          <a:p>
            <a:r>
              <a:rPr lang="en-US" sz="2200" dirty="0"/>
              <a:t>From your Plan for Life</a:t>
            </a:r>
          </a:p>
          <a:p>
            <a:pPr marL="0" lvl="0" indent="0">
              <a:buNone/>
            </a:pPr>
            <a:r>
              <a:rPr lang="en-US" dirty="0"/>
              <a:t>Goals</a:t>
            </a:r>
          </a:p>
          <a:p>
            <a:r>
              <a:rPr lang="en-US" sz="2200" dirty="0"/>
              <a:t>Help my spouse, children and I return to Father’s presence.  </a:t>
            </a:r>
          </a:p>
          <a:p>
            <a:r>
              <a:rPr lang="en-US" sz="2200" dirty="0"/>
              <a:t>Create an environment of love &amp; respect</a:t>
            </a:r>
          </a:p>
          <a:p>
            <a:r>
              <a:rPr lang="en-US" sz="2200" dirty="0"/>
              <a:t>Treat my spouse as an equal partner with different responsibilities, that will change from time to time.  </a:t>
            </a:r>
          </a:p>
          <a:p>
            <a:r>
              <a:rPr lang="en-US" sz="2200" dirty="0"/>
              <a:t>Build my spouse’s self-esteem, and always assume they are doing their best and working in the family’s best interests</a:t>
            </a:r>
          </a:p>
          <a:p>
            <a:r>
              <a:rPr lang="en-US" sz="2200" dirty="0"/>
              <a:t>Show appreciation for my spouse and the things they do</a:t>
            </a:r>
          </a:p>
          <a:p>
            <a:r>
              <a:rPr lang="en-US" sz="2200" dirty="0"/>
              <a:t>Always see the good in my spouse, and will always support them in the things they want to accomplish.  </a:t>
            </a:r>
          </a:p>
          <a:p>
            <a:r>
              <a:rPr lang="en-US" sz="2200" dirty="0"/>
              <a:t>Never discipline or touch my spouse or children in anger.</a:t>
            </a:r>
          </a:p>
          <a:p>
            <a:endParaRPr lang="en-US" dirty="0"/>
          </a:p>
        </p:txBody>
      </p:sp>
    </p:spTree>
    <p:extLst>
      <p:ext uri="{BB962C8B-B14F-4D97-AF65-F5344CB8AC3E}">
        <p14:creationId xmlns:p14="http://schemas.microsoft.com/office/powerpoint/2010/main" val="20528575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
                                            <p:txEl>
                                              <p:pRg st="6" end="6"/>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3">
                                            <p:txEl>
                                              <p:pRg st="7" end="7"/>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3">
                                            <p:txEl>
                                              <p:pRg st="8" end="8"/>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Family Financial Plan </a:t>
            </a:r>
            <a:r>
              <a:rPr lang="en-US" sz="2400" dirty="0"/>
              <a:t>(continued)</a:t>
            </a:r>
            <a:endParaRPr lang="en-US" dirty="0"/>
          </a:p>
        </p:txBody>
      </p:sp>
      <p:sp>
        <p:nvSpPr>
          <p:cNvPr id="3" name="Content Placeholder 2"/>
          <p:cNvSpPr>
            <a:spLocks noGrp="1"/>
          </p:cNvSpPr>
          <p:nvPr>
            <p:ph idx="1"/>
          </p:nvPr>
        </p:nvSpPr>
        <p:spPr/>
        <p:txBody>
          <a:bodyPr/>
          <a:lstStyle/>
          <a:p>
            <a:pPr marL="0" lvl="0" indent="0">
              <a:buNone/>
            </a:pPr>
            <a:r>
              <a:rPr lang="en-US" dirty="0"/>
              <a:t>Plans and Strategies</a:t>
            </a:r>
          </a:p>
          <a:p>
            <a:r>
              <a:rPr lang="en-US" sz="2200" dirty="0"/>
              <a:t>We are equal in all things.</a:t>
            </a:r>
          </a:p>
          <a:p>
            <a:pPr lvl="0"/>
            <a:r>
              <a:rPr lang="en-US" sz="2200" dirty="0"/>
              <a:t>We will do those things that bring the spirit into our home, including daily scripture study, family prayer, companionship prayer every night, church and temple attendance, fulfilling church responsibilities, and paying a full tithe and a generous fast offering. </a:t>
            </a:r>
          </a:p>
          <a:p>
            <a:pPr lvl="0"/>
            <a:r>
              <a:rPr lang="en-US" sz="2200" dirty="0"/>
              <a:t>We will strive to keep the relationship alive, by going on a date each week (a fixed expense), quarterly weekends away, and an annual vacation without kids.</a:t>
            </a:r>
          </a:p>
          <a:p>
            <a:pPr lvl="0"/>
            <a:r>
              <a:rPr lang="en-US" sz="2200" dirty="0"/>
              <a:t>We will develop family memories by going on two family vacations each year, and being together at family holidays.  </a:t>
            </a:r>
          </a:p>
          <a:p>
            <a:pPr lvl="0"/>
            <a:r>
              <a:rPr lang="en-US" sz="2200" dirty="0"/>
              <a:t>For married spouses, we will spend every other year together as a family.</a:t>
            </a:r>
          </a:p>
        </p:txBody>
      </p:sp>
    </p:spTree>
    <p:extLst>
      <p:ext uri="{BB962C8B-B14F-4D97-AF65-F5344CB8AC3E}">
        <p14:creationId xmlns:p14="http://schemas.microsoft.com/office/powerpoint/2010/main" val="17319218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Family Financial Plan </a:t>
            </a:r>
            <a:r>
              <a:rPr lang="en-US" sz="2400" dirty="0"/>
              <a:t>(continued)</a:t>
            </a:r>
            <a:endParaRPr lang="en-US" dirty="0"/>
          </a:p>
        </p:txBody>
      </p:sp>
      <p:sp>
        <p:nvSpPr>
          <p:cNvPr id="3" name="Content Placeholder 2"/>
          <p:cNvSpPr>
            <a:spLocks noGrp="1"/>
          </p:cNvSpPr>
          <p:nvPr>
            <p:ph idx="1"/>
          </p:nvPr>
        </p:nvSpPr>
        <p:spPr/>
        <p:txBody>
          <a:bodyPr/>
          <a:lstStyle/>
          <a:p>
            <a:pPr marL="0" lvl="0" indent="0">
              <a:buNone/>
            </a:pPr>
            <a:r>
              <a:rPr lang="en-US" dirty="0"/>
              <a:t>Plans and Strategies</a:t>
            </a:r>
            <a:r>
              <a:rPr lang="en-US" sz="2400" dirty="0"/>
              <a:t> (continued)</a:t>
            </a:r>
          </a:p>
          <a:p>
            <a:pPr>
              <a:spcBef>
                <a:spcPts val="400"/>
              </a:spcBef>
            </a:pPr>
            <a:r>
              <a:rPr lang="en-US" sz="2200" dirty="0"/>
              <a:t>We remember who we are, children of the Most High God, and we act according to our “spiritual nature”</a:t>
            </a:r>
          </a:p>
          <a:p>
            <a:pPr>
              <a:spcBef>
                <a:spcPts val="400"/>
              </a:spcBef>
            </a:pPr>
            <a:r>
              <a:rPr lang="en-US" sz="2200" dirty="0"/>
              <a:t>We strive to be like our Savior Jesus Christ</a:t>
            </a:r>
          </a:p>
          <a:p>
            <a:pPr>
              <a:spcBef>
                <a:spcPts val="400"/>
              </a:spcBef>
            </a:pPr>
            <a:r>
              <a:rPr lang="en-US" sz="2200" dirty="0"/>
              <a:t>We budget and give now when we are poor</a:t>
            </a:r>
          </a:p>
          <a:p>
            <a:pPr>
              <a:spcBef>
                <a:spcPts val="400"/>
              </a:spcBef>
            </a:pPr>
            <a:r>
              <a:rPr lang="en-US" sz="2200" dirty="0"/>
              <a:t>We are honest in all your doings—we hide no assets or liabilities from each other </a:t>
            </a:r>
          </a:p>
          <a:p>
            <a:pPr>
              <a:spcBef>
                <a:spcPts val="400"/>
              </a:spcBef>
            </a:pPr>
            <a:r>
              <a:rPr lang="en-US" sz="2200" dirty="0"/>
              <a:t>We have weekly “Companionship Meeting” each week</a:t>
            </a:r>
          </a:p>
          <a:p>
            <a:pPr>
              <a:spcBef>
                <a:spcPts val="400"/>
              </a:spcBef>
            </a:pPr>
            <a:r>
              <a:rPr lang="en-US" sz="2200" dirty="0"/>
              <a:t>We invest in our children, PPI’s each Fast Sunday, FHE each Monday, and teach them Personal Finance</a:t>
            </a:r>
          </a:p>
          <a:p>
            <a:pPr>
              <a:spcBef>
                <a:spcPts val="400"/>
              </a:spcBef>
            </a:pPr>
            <a:r>
              <a:rPr lang="en-US" sz="2200" dirty="0"/>
              <a:t>We invest in ourselves: individual scriptures study, exercise and stay healthy, and build skills and talents</a:t>
            </a:r>
          </a:p>
          <a:p>
            <a:endParaRPr lang="en-US" sz="2400" dirty="0"/>
          </a:p>
          <a:p>
            <a:endParaRPr lang="en-US" sz="2200" dirty="0"/>
          </a:p>
          <a:p>
            <a:pPr lvl="1"/>
            <a:endParaRPr lang="en-US" sz="2200" dirty="0"/>
          </a:p>
          <a:p>
            <a:pPr marL="0" lvl="0" indent="0">
              <a:buNone/>
            </a:pPr>
            <a:endParaRPr lang="en-US" dirty="0"/>
          </a:p>
        </p:txBody>
      </p:sp>
    </p:spTree>
    <p:extLst>
      <p:ext uri="{BB962C8B-B14F-4D97-AF65-F5344CB8AC3E}">
        <p14:creationId xmlns:p14="http://schemas.microsoft.com/office/powerpoint/2010/main" val="41382311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
                                            <p:txEl>
                                              <p:pRg st="6" end="6"/>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0418" name="Rectangle 2"/>
          <p:cNvSpPr>
            <a:spLocks noGrp="1" noChangeArrowheads="1"/>
          </p:cNvSpPr>
          <p:nvPr>
            <p:ph type="title"/>
          </p:nvPr>
        </p:nvSpPr>
        <p:spPr/>
        <p:txBody>
          <a:bodyPr/>
          <a:lstStyle/>
          <a:p>
            <a:pPr eaLnBrk="1" hangingPunct="1"/>
            <a:r>
              <a:rPr lang="en-US" altLang="en-US" dirty="0"/>
              <a:t>Case Study – Email 2 </a:t>
            </a:r>
          </a:p>
        </p:txBody>
      </p:sp>
      <p:sp>
        <p:nvSpPr>
          <p:cNvPr id="52228" name="Rectangle 3"/>
          <p:cNvSpPr>
            <a:spLocks noGrp="1" noChangeArrowheads="1"/>
          </p:cNvSpPr>
          <p:nvPr>
            <p:ph idx="1"/>
          </p:nvPr>
        </p:nvSpPr>
        <p:spPr>
          <a:xfrm>
            <a:off x="914400" y="1600200"/>
            <a:ext cx="7772400" cy="5562600"/>
          </a:xfrm>
        </p:spPr>
        <p:txBody>
          <a:bodyPr/>
          <a:lstStyle/>
          <a:p>
            <a:pPr eaLnBrk="1" hangingPunct="1"/>
            <a:r>
              <a:rPr lang="en-US" altLang="en-US" sz="2400" dirty="0"/>
              <a:t>How does your answer change with this second email?    What are the problems and how would you respond?</a:t>
            </a:r>
          </a:p>
          <a:p>
            <a:pPr lvl="1" eaLnBrk="1" hangingPunct="1"/>
            <a:r>
              <a:rPr lang="en-US" altLang="en-US" sz="2200" dirty="0"/>
              <a:t>“How does the more sophisticated money manager spouse, say the wife, remain patient with the more primitive money manager, say the husband, when real financial harm or financial chaos is being created?  How can that be tolerated in order to avoid contention?  Which is the higher priority: avoiding contention or working to stop the financial hemorrhaging?”</a:t>
            </a:r>
          </a:p>
          <a:p>
            <a:pPr lvl="1" eaLnBrk="1" hangingPunct="1"/>
            <a:r>
              <a:rPr lang="en-US" altLang="en-US" sz="2200" dirty="0"/>
              <a:t>“And the second issue involves the difference in risk tolerances of husbands' and wives, i.e., the husband has a particular talent and has started his own business, the wife wants a steady paycheck.  If the pros and cons are of equal weight in both scenarios, doesn’t the husband’s idea win by default if he is the wage earner?”</a:t>
            </a:r>
          </a:p>
        </p:txBody>
      </p:sp>
    </p:spTree>
    <p:extLst>
      <p:ext uri="{BB962C8B-B14F-4D97-AF65-F5344CB8AC3E}">
        <p14:creationId xmlns:p14="http://schemas.microsoft.com/office/powerpoint/2010/main" val="7718480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2228">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2228">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52228">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Family Financial Plan </a:t>
            </a:r>
            <a:r>
              <a:rPr lang="en-US" sz="2400" dirty="0"/>
              <a:t>(continued)</a:t>
            </a:r>
            <a:endParaRPr lang="en-US" dirty="0"/>
          </a:p>
        </p:txBody>
      </p:sp>
      <p:sp>
        <p:nvSpPr>
          <p:cNvPr id="3" name="Content Placeholder 2"/>
          <p:cNvSpPr>
            <a:spLocks noGrp="1"/>
          </p:cNvSpPr>
          <p:nvPr>
            <p:ph idx="1"/>
          </p:nvPr>
        </p:nvSpPr>
        <p:spPr>
          <a:xfrm>
            <a:off x="929040" y="1600200"/>
            <a:ext cx="7286625" cy="4419600"/>
          </a:xfrm>
        </p:spPr>
        <p:txBody>
          <a:bodyPr/>
          <a:lstStyle/>
          <a:p>
            <a:pPr marL="0" lvl="0" indent="0">
              <a:buNone/>
            </a:pPr>
            <a:r>
              <a:rPr lang="en-US" dirty="0"/>
              <a:t>Constraints</a:t>
            </a:r>
          </a:p>
          <a:p>
            <a:r>
              <a:rPr lang="en-US" sz="2200" dirty="0"/>
              <a:t>Areas affecting his vision include abuse, addiction, pornography, and disobedience to God’s commandments. </a:t>
            </a:r>
          </a:p>
          <a:p>
            <a:r>
              <a:rPr lang="en-US" sz="2200" dirty="0"/>
              <a:t>Other constraints include putting money before God, not recognizing the source of our blessings, and allowing other things to take priority over spouse and family.  </a:t>
            </a:r>
          </a:p>
          <a:p>
            <a:r>
              <a:rPr lang="en-US" sz="2200" dirty="0"/>
              <a:t>As long as we are doing those things to bring the Spirit into our home and are working to strengthen the testimony of myself, spouse, and family, it will help me to avoid these problems.</a:t>
            </a:r>
          </a:p>
          <a:p>
            <a:pPr marL="0" lvl="0" indent="0">
              <a:buNone/>
            </a:pPr>
            <a:r>
              <a:rPr lang="en-US" sz="2400" dirty="0"/>
              <a:t>Accountability</a:t>
            </a:r>
          </a:p>
          <a:p>
            <a:pPr lvl="0"/>
            <a:r>
              <a:rPr lang="en-US" sz="2200" dirty="0"/>
              <a:t>From my Plan for Life</a:t>
            </a:r>
          </a:p>
        </p:txBody>
      </p:sp>
    </p:spTree>
    <p:extLst>
      <p:ext uri="{BB962C8B-B14F-4D97-AF65-F5344CB8AC3E}">
        <p14:creationId xmlns:p14="http://schemas.microsoft.com/office/powerpoint/2010/main" val="23355789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2"/>
          <p:cNvSpPr>
            <a:spLocks noGrp="1" noChangeArrowheads="1"/>
          </p:cNvSpPr>
          <p:nvPr>
            <p:ph type="title"/>
          </p:nvPr>
        </p:nvSpPr>
        <p:spPr/>
        <p:txBody>
          <a:bodyPr/>
          <a:lstStyle/>
          <a:p>
            <a:pPr eaLnBrk="1" hangingPunct="1"/>
            <a:r>
              <a:rPr lang="en-US" altLang="en-US" dirty="0"/>
              <a:t>Review of Objectives</a:t>
            </a:r>
          </a:p>
        </p:txBody>
      </p:sp>
      <p:sp>
        <p:nvSpPr>
          <p:cNvPr id="57347" name="Rectangle 3"/>
          <p:cNvSpPr>
            <a:spLocks noGrp="1" noChangeArrowheads="1"/>
          </p:cNvSpPr>
          <p:nvPr>
            <p:ph idx="1"/>
          </p:nvPr>
        </p:nvSpPr>
        <p:spPr>
          <a:xfrm>
            <a:off x="928688" y="1608138"/>
            <a:ext cx="7286625" cy="4419600"/>
          </a:xfrm>
        </p:spPr>
        <p:txBody>
          <a:bodyPr/>
          <a:lstStyle/>
          <a:p>
            <a:pPr eaLnBrk="1" hangingPunct="1"/>
            <a:r>
              <a:rPr lang="en-US" altLang="en-US" dirty="0"/>
              <a:t>A. Do you understand the key changes in decision making and the key principles and practices of money and marriage?</a:t>
            </a:r>
          </a:p>
          <a:p>
            <a:pPr eaLnBrk="1" hangingPunct="1"/>
            <a:r>
              <a:rPr lang="en-US" altLang="en-US" dirty="0"/>
              <a:t>B. Do you understand why money may be an issue in Marriage?</a:t>
            </a:r>
          </a:p>
          <a:p>
            <a:pPr eaLnBrk="1" hangingPunct="1"/>
            <a:r>
              <a:rPr lang="en-US" altLang="en-US" dirty="0"/>
              <a:t>C. Do you understand how to create your Family Financial Plan for your family?</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57347">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7347">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57347">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9394" name="Rectangle 2"/>
          <p:cNvSpPr>
            <a:spLocks noGrp="1" noChangeArrowheads="1"/>
          </p:cNvSpPr>
          <p:nvPr>
            <p:ph type="title"/>
          </p:nvPr>
        </p:nvSpPr>
        <p:spPr/>
        <p:txBody>
          <a:bodyPr/>
          <a:lstStyle/>
          <a:p>
            <a:pPr eaLnBrk="1" hangingPunct="1"/>
            <a:r>
              <a:rPr lang="en-US" altLang="en-US" dirty="0"/>
              <a:t>Case Study #1</a:t>
            </a:r>
          </a:p>
        </p:txBody>
      </p:sp>
      <p:sp>
        <p:nvSpPr>
          <p:cNvPr id="51204" name="Rectangle 3"/>
          <p:cNvSpPr>
            <a:spLocks noGrp="1" noChangeArrowheads="1"/>
          </p:cNvSpPr>
          <p:nvPr>
            <p:ph idx="1"/>
          </p:nvPr>
        </p:nvSpPr>
        <p:spPr>
          <a:xfrm>
            <a:off x="914400" y="1600200"/>
            <a:ext cx="7315200" cy="5562600"/>
          </a:xfrm>
        </p:spPr>
        <p:txBody>
          <a:bodyPr/>
          <a:lstStyle/>
          <a:p>
            <a:pPr eaLnBrk="1" hangingPunct="1"/>
            <a:r>
              <a:rPr lang="en-US" altLang="en-US" sz="2400" dirty="0"/>
              <a:t>I received the following email.  What problems do you see and what recommendations would you make?</a:t>
            </a:r>
          </a:p>
          <a:p>
            <a:pPr lvl="1" eaLnBrk="1" hangingPunct="1"/>
            <a:r>
              <a:rPr lang="en-US" altLang="en-US" dirty="0"/>
              <a:t>“I would be interested in a unit on the emotional component of money, and how to avoid contention when two people have opposite ideas of how money is to be managed.  Sometimes, the pathway of applying correct principles leads right to the doorway of contention.”  </a:t>
            </a:r>
          </a:p>
          <a:p>
            <a:pPr lvl="1" eaLnBrk="1" hangingPunct="1"/>
            <a:r>
              <a:rPr lang="en-US" altLang="en-US" dirty="0"/>
              <a:t>“For example: one spouse believes in your advice to save a small amount of money.  The other spouse refuses to allow that and insists on spending it.  If the spender is the husband and the saver is the wife, how do you reconcile those positions while avoiding contention?”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120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1204">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51204">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0418" name="Rectangle 2"/>
          <p:cNvSpPr>
            <a:spLocks noGrp="1" noChangeArrowheads="1"/>
          </p:cNvSpPr>
          <p:nvPr>
            <p:ph type="title"/>
          </p:nvPr>
        </p:nvSpPr>
        <p:spPr/>
        <p:txBody>
          <a:bodyPr/>
          <a:lstStyle/>
          <a:p>
            <a:pPr eaLnBrk="1" hangingPunct="1"/>
            <a:r>
              <a:rPr lang="en-US" altLang="en-US" dirty="0"/>
              <a:t>Case Study #2 </a:t>
            </a:r>
          </a:p>
        </p:txBody>
      </p:sp>
      <p:sp>
        <p:nvSpPr>
          <p:cNvPr id="52228" name="Rectangle 3"/>
          <p:cNvSpPr>
            <a:spLocks noGrp="1" noChangeArrowheads="1"/>
          </p:cNvSpPr>
          <p:nvPr>
            <p:ph idx="1"/>
          </p:nvPr>
        </p:nvSpPr>
        <p:spPr>
          <a:xfrm>
            <a:off x="914400" y="1600200"/>
            <a:ext cx="7772400" cy="5562600"/>
          </a:xfrm>
        </p:spPr>
        <p:txBody>
          <a:bodyPr/>
          <a:lstStyle/>
          <a:p>
            <a:pPr eaLnBrk="1" hangingPunct="1"/>
            <a:r>
              <a:rPr lang="en-US" altLang="en-US" sz="2400" dirty="0"/>
              <a:t>How does your answer change with this second email?    What are the problems and how would you respond?</a:t>
            </a:r>
          </a:p>
          <a:p>
            <a:pPr lvl="1" eaLnBrk="1" hangingPunct="1"/>
            <a:r>
              <a:rPr lang="en-US" altLang="en-US" sz="2200" dirty="0"/>
              <a:t>“How does the more sophisticated money manager spouse, say the wife, remain patient with the more primitive money manager, say the husband, when real financial harm or financial chaos is being created?  How can that be tolerated in order to avoid contention?  Which is the higher priority: avoiding contention or working to stop the financial hemorrhaging?”</a:t>
            </a:r>
          </a:p>
          <a:p>
            <a:pPr lvl="1" eaLnBrk="1" hangingPunct="1"/>
            <a:r>
              <a:rPr lang="en-US" altLang="en-US" sz="2200" dirty="0"/>
              <a:t>“And the second issue involves the difference in risk tolerances of husbands' and wives, i.e., the husband has a particular talent and has started his own business, the wife wants a steady paycheck.  If the pros and cons are of equal weight in both scenarios, doesn’t the husband’s idea win by default if he is the wage earner?”</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2228">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2228">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52228">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1442" name="Rectangle 2"/>
          <p:cNvSpPr>
            <a:spLocks noGrp="1" noChangeArrowheads="1"/>
          </p:cNvSpPr>
          <p:nvPr>
            <p:ph type="title"/>
          </p:nvPr>
        </p:nvSpPr>
        <p:spPr/>
        <p:txBody>
          <a:bodyPr/>
          <a:lstStyle/>
          <a:p>
            <a:pPr eaLnBrk="1" hangingPunct="1"/>
            <a:r>
              <a:rPr lang="en-US" altLang="en-US" dirty="0"/>
              <a:t>Case Study #2 </a:t>
            </a:r>
            <a:r>
              <a:rPr lang="en-US" altLang="en-US" sz="2400" dirty="0"/>
              <a:t>(continued)</a:t>
            </a:r>
          </a:p>
        </p:txBody>
      </p:sp>
      <p:sp>
        <p:nvSpPr>
          <p:cNvPr id="53252" name="Rectangle 3"/>
          <p:cNvSpPr>
            <a:spLocks noGrp="1" noChangeArrowheads="1"/>
          </p:cNvSpPr>
          <p:nvPr>
            <p:ph idx="1"/>
          </p:nvPr>
        </p:nvSpPr>
        <p:spPr>
          <a:xfrm>
            <a:off x="914400" y="1600200"/>
            <a:ext cx="7239000" cy="4953000"/>
          </a:xfrm>
        </p:spPr>
        <p:txBody>
          <a:bodyPr/>
          <a:lstStyle/>
          <a:p>
            <a:pPr eaLnBrk="1" hangingPunct="1"/>
            <a:r>
              <a:rPr lang="en-US" altLang="en-US" sz="2400" dirty="0"/>
              <a:t>“Another point is that the presentation seemed to assume that the viewers came from LDS families – I for one am a convert, and did not grow up with parents who saved for a mission or paid tithing.  In fact, I have to be extremely careful about my tithe paying as it is an extremely sore subject for my non-member family who disapproves of the practice.”</a:t>
            </a:r>
          </a:p>
          <a:p>
            <a:pPr eaLnBrk="1" hangingPunct="1"/>
            <a:r>
              <a:rPr lang="en-US" altLang="en-US" sz="2400" dirty="0"/>
              <a:t>“Again – yet another scenario in which it is the very act of trying to obey correct principles leads to contention and opposition within the family.  You have my permission to use my questions and concerns.”</a:t>
            </a:r>
          </a:p>
          <a:p>
            <a:pPr eaLnBrk="1" hangingPunct="1"/>
            <a:r>
              <a:rPr lang="en-US" altLang="en-US" sz="2400" dirty="0"/>
              <a:t>Signed</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3252">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3252">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53252">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2466" name="Title 1"/>
          <p:cNvSpPr>
            <a:spLocks noGrp="1"/>
          </p:cNvSpPr>
          <p:nvPr>
            <p:ph type="title"/>
          </p:nvPr>
        </p:nvSpPr>
        <p:spPr/>
        <p:txBody>
          <a:bodyPr/>
          <a:lstStyle/>
          <a:p>
            <a:pPr eaLnBrk="1" hangingPunct="1"/>
            <a:r>
              <a:rPr lang="en-US" altLang="en-US" dirty="0"/>
              <a:t>Case Study #2 Answers</a:t>
            </a:r>
          </a:p>
        </p:txBody>
      </p:sp>
      <p:sp>
        <p:nvSpPr>
          <p:cNvPr id="54275" name="Content Placeholder 2"/>
          <p:cNvSpPr>
            <a:spLocks noGrp="1"/>
          </p:cNvSpPr>
          <p:nvPr>
            <p:ph idx="1"/>
          </p:nvPr>
        </p:nvSpPr>
        <p:spPr>
          <a:xfrm>
            <a:off x="928688" y="1608138"/>
            <a:ext cx="7286625" cy="4419600"/>
          </a:xfrm>
        </p:spPr>
        <p:txBody>
          <a:bodyPr/>
          <a:lstStyle/>
          <a:p>
            <a:pPr eaLnBrk="1" hangingPunct="1">
              <a:lnSpc>
                <a:spcPct val="90000"/>
              </a:lnSpc>
            </a:pPr>
            <a:r>
              <a:rPr lang="en-US" altLang="en-US" dirty="0"/>
              <a:t>A. Following are a few problems</a:t>
            </a:r>
          </a:p>
          <a:p>
            <a:pPr lvl="2" eaLnBrk="1" hangingPunct="1">
              <a:lnSpc>
                <a:spcPct val="90000"/>
              </a:lnSpc>
            </a:pPr>
            <a:r>
              <a:rPr lang="en-US" altLang="en-US" dirty="0"/>
              <a:t>The underline portion are the principles while the statements are the facts from the email</a:t>
            </a:r>
          </a:p>
          <a:p>
            <a:pPr lvl="1" eaLnBrk="1" hangingPunct="1">
              <a:spcBef>
                <a:spcPts val="600"/>
              </a:spcBef>
            </a:pPr>
            <a:r>
              <a:rPr lang="en-US" altLang="en-US" u="sng" dirty="0"/>
              <a:t>Marriage partners are equal</a:t>
            </a:r>
            <a:r>
              <a:rPr lang="en-US" altLang="en-US" dirty="0"/>
              <a:t>.  It doesn’t seem so from this email.  It appears that the writer is appealing to an outside authority (me) to support what they think is correct.  It appears communication has broken down between spouses  and so they are appealing to an outside authority</a:t>
            </a:r>
          </a:p>
          <a:p>
            <a:pPr lvl="1" eaLnBrk="1" hangingPunct="1">
              <a:spcBef>
                <a:spcPts val="600"/>
              </a:spcBef>
            </a:pPr>
            <a:r>
              <a:rPr lang="en-US" altLang="en-US" u="sng" dirty="0"/>
              <a:t>Control of money as power</a:t>
            </a:r>
            <a:r>
              <a:rPr lang="en-US" altLang="en-US" dirty="0"/>
              <a:t>.  It appears there is a type of money control question here—money is power.  This “money as power” is inappropriate for equal partners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4275">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4275">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54275">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54275">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3490" name="Title 1"/>
          <p:cNvSpPr>
            <a:spLocks noGrp="1"/>
          </p:cNvSpPr>
          <p:nvPr>
            <p:ph type="title"/>
          </p:nvPr>
        </p:nvSpPr>
        <p:spPr/>
        <p:txBody>
          <a:bodyPr/>
          <a:lstStyle/>
          <a:p>
            <a:pPr eaLnBrk="1" hangingPunct="1"/>
            <a:r>
              <a:rPr lang="en-US" altLang="en-US" dirty="0"/>
              <a:t>Case Study #2 Answers</a:t>
            </a:r>
            <a:r>
              <a:rPr lang="en-US" altLang="en-US" sz="2400" dirty="0"/>
              <a:t> (continued)</a:t>
            </a:r>
            <a:endParaRPr lang="en-US" altLang="en-US" dirty="0"/>
          </a:p>
        </p:txBody>
      </p:sp>
      <p:sp>
        <p:nvSpPr>
          <p:cNvPr id="55299" name="Content Placeholder 2"/>
          <p:cNvSpPr>
            <a:spLocks noGrp="1"/>
          </p:cNvSpPr>
          <p:nvPr>
            <p:ph idx="1"/>
          </p:nvPr>
        </p:nvSpPr>
        <p:spPr>
          <a:xfrm>
            <a:off x="914400" y="1600200"/>
            <a:ext cx="7315200" cy="4953000"/>
          </a:xfrm>
        </p:spPr>
        <p:txBody>
          <a:bodyPr/>
          <a:lstStyle/>
          <a:p>
            <a:pPr lvl="1" eaLnBrk="1" hangingPunct="1"/>
            <a:r>
              <a:rPr lang="en-US" altLang="en-US" u="sng" dirty="0"/>
              <a:t>Unified and in the best interests</a:t>
            </a:r>
            <a:r>
              <a:rPr lang="en-US" altLang="en-US" dirty="0"/>
              <a:t>.  It appears that they are not unified and seeking the “best interests” of the family but may be trying to further their own “best interests.”  Unity must be put first</a:t>
            </a:r>
          </a:p>
          <a:p>
            <a:pPr lvl="1" eaLnBrk="1" hangingPunct="1"/>
            <a:r>
              <a:rPr lang="en-US" altLang="en-US" dirty="0"/>
              <a:t> </a:t>
            </a:r>
            <a:r>
              <a:rPr lang="en-US" altLang="en-US" u="sng" dirty="0"/>
              <a:t>Behavioral problems</a:t>
            </a:r>
            <a:r>
              <a:rPr lang="en-US" altLang="en-US" dirty="0"/>
              <a:t>.  This appears to me to be, at least in part, a behavioral issue and not a finance issue.  It seems lack of equality and communication are major concerns here, and finances are the representation of that concern</a:t>
            </a:r>
          </a:p>
          <a:p>
            <a:pPr lvl="1" eaLnBrk="1" hangingPunct="1"/>
            <a:r>
              <a:rPr lang="en-US" altLang="en-US" u="sng" dirty="0"/>
              <a:t>Change.</a:t>
            </a:r>
            <a:r>
              <a:rPr lang="en-US" altLang="en-US" dirty="0"/>
              <a:t>  It seems from the reading that both assume an unwillingness or ability to change, both individually and as a couple.  We can change ourselves, but not our spouses.  They must want to change, then change themselves</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55299">
                                            <p:txEl>
                                              <p:pRg st="0" end="0"/>
                                            </p:txEl>
                                          </p:spTgt>
                                        </p:tgtEl>
                                        <p:attrNameLst>
                                          <p:attrName>style.visibility</p:attrName>
                                        </p:attrNameLst>
                                      </p:cBhvr>
                                      <p:to>
                                        <p:strVal val="visible"/>
                                      </p:to>
                                    </p:set>
                                    <p:animEffect transition="in" filter="checkerboard(across)">
                                      <p:cBhvr>
                                        <p:cTn id="7" dur="500"/>
                                        <p:tgtEl>
                                          <p:spTgt spid="55299">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55299">
                                            <p:txEl>
                                              <p:pRg st="1" end="1"/>
                                            </p:txEl>
                                          </p:spTgt>
                                        </p:tgtEl>
                                        <p:attrNameLst>
                                          <p:attrName>style.visibility</p:attrName>
                                        </p:attrNameLst>
                                      </p:cBhvr>
                                      <p:to>
                                        <p:strVal val="visible"/>
                                      </p:to>
                                    </p:set>
                                    <p:animEffect transition="in" filter="checkerboard(across)">
                                      <p:cBhvr>
                                        <p:cTn id="12" dur="500"/>
                                        <p:tgtEl>
                                          <p:spTgt spid="55299">
                                            <p:txEl>
                                              <p:pRg st="1" end="1"/>
                                            </p:txEl>
                                          </p:spTgt>
                                        </p:tgtEl>
                                      </p:cBhvr>
                                    </p:animEffect>
                                  </p:childTnLst>
                                </p:cTn>
                              </p:par>
                              <p:par>
                                <p:cTn id="13" presetID="5" presetClass="entr" presetSubtype="10" fill="hold" grpId="0" nodeType="withEffect">
                                  <p:stCondLst>
                                    <p:cond delay="0"/>
                                  </p:stCondLst>
                                  <p:childTnLst>
                                    <p:set>
                                      <p:cBhvr>
                                        <p:cTn id="14" dur="1" fill="hold">
                                          <p:stCondLst>
                                            <p:cond delay="0"/>
                                          </p:stCondLst>
                                        </p:cTn>
                                        <p:tgtEl>
                                          <p:spTgt spid="55299">
                                            <p:txEl>
                                              <p:pRg st="2" end="2"/>
                                            </p:txEl>
                                          </p:spTgt>
                                        </p:tgtEl>
                                        <p:attrNameLst>
                                          <p:attrName>style.visibility</p:attrName>
                                        </p:attrNameLst>
                                      </p:cBhvr>
                                      <p:to>
                                        <p:strVal val="visible"/>
                                      </p:to>
                                    </p:set>
                                    <p:animEffect transition="in" filter="checkerboard(across)">
                                      <p:cBhvr>
                                        <p:cTn id="15" dur="500"/>
                                        <p:tgtEl>
                                          <p:spTgt spid="55299">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299" grpId="0" uiExpand="1" build="p" bldLvl="2"/>
    </p:bldLst>
  </p:timing>
</p:sld>
</file>

<file path=ppt/slides/slide5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4514" name="Title 1"/>
          <p:cNvSpPr>
            <a:spLocks noGrp="1"/>
          </p:cNvSpPr>
          <p:nvPr>
            <p:ph type="title"/>
          </p:nvPr>
        </p:nvSpPr>
        <p:spPr/>
        <p:txBody>
          <a:bodyPr/>
          <a:lstStyle/>
          <a:p>
            <a:pPr eaLnBrk="1" hangingPunct="1"/>
            <a:r>
              <a:rPr lang="en-US" altLang="en-US" dirty="0"/>
              <a:t>Case Study #2 Answers</a:t>
            </a:r>
            <a:r>
              <a:rPr lang="en-US" altLang="en-US" sz="2400" dirty="0"/>
              <a:t> (continued)</a:t>
            </a:r>
            <a:endParaRPr lang="en-US" altLang="en-US" dirty="0"/>
          </a:p>
        </p:txBody>
      </p:sp>
      <p:sp>
        <p:nvSpPr>
          <p:cNvPr id="56323" name="Content Placeholder 2"/>
          <p:cNvSpPr>
            <a:spLocks noGrp="1"/>
          </p:cNvSpPr>
          <p:nvPr>
            <p:ph idx="1"/>
          </p:nvPr>
        </p:nvSpPr>
        <p:spPr>
          <a:xfrm>
            <a:off x="928688" y="1608138"/>
            <a:ext cx="7286625" cy="4419600"/>
          </a:xfrm>
        </p:spPr>
        <p:txBody>
          <a:bodyPr/>
          <a:lstStyle/>
          <a:p>
            <a:pPr lvl="1" eaLnBrk="1" hangingPunct="1"/>
            <a:r>
              <a:rPr lang="en-US" altLang="en-US" u="sng" dirty="0"/>
              <a:t>Respect</a:t>
            </a:r>
            <a:r>
              <a:rPr lang="en-US" altLang="en-US" dirty="0"/>
              <a:t>.  From the choice of adjectives I sense a loss of respect:  sophisticated versus primitive, saving versus spending, etc.  Perhaps this is to make a point but it causes concern.  We should eliminate these negative words and thoughts, especially in our communications with each other</a:t>
            </a:r>
          </a:p>
          <a:p>
            <a:pPr lvl="1" eaLnBrk="1" hangingPunct="1"/>
            <a:r>
              <a:rPr lang="en-US" altLang="en-US" u="sng" dirty="0"/>
              <a:t>Leave parents</a:t>
            </a:r>
            <a:r>
              <a:rPr lang="en-US" altLang="en-US" dirty="0"/>
              <a:t>.  It seems like one spouse has not left their parents.  Financial decisions are between husband and wife, not between spouses and parents.  “Therefore shall a man (and woman) leave his father and his mother, and shall cleave unto his wife” (Genesis 2:24).</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56323">
                                            <p:txEl>
                                              <p:pRg st="0" end="0"/>
                                            </p:txEl>
                                          </p:spTgt>
                                        </p:tgtEl>
                                        <p:attrNameLst>
                                          <p:attrName>style.visibility</p:attrName>
                                        </p:attrNameLst>
                                      </p:cBhvr>
                                      <p:to>
                                        <p:strVal val="visible"/>
                                      </p:to>
                                    </p:set>
                                    <p:animEffect transition="in" filter="checkerboard(across)">
                                      <p:cBhvr>
                                        <p:cTn id="7" dur="500"/>
                                        <p:tgtEl>
                                          <p:spTgt spid="56323">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56323">
                                            <p:txEl>
                                              <p:pRg st="1" end="1"/>
                                            </p:txEl>
                                          </p:spTgt>
                                        </p:tgtEl>
                                        <p:attrNameLst>
                                          <p:attrName>style.visibility</p:attrName>
                                        </p:attrNameLst>
                                      </p:cBhvr>
                                      <p:to>
                                        <p:strVal val="visible"/>
                                      </p:to>
                                    </p:set>
                                    <p:animEffect transition="in" filter="checkerboard(across)">
                                      <p:cBhvr>
                                        <p:cTn id="12" dur="500"/>
                                        <p:tgtEl>
                                          <p:spTgt spid="5632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6323" grpId="0" uiExpand="1" build="p" bldLvl="2"/>
    </p:bldLst>
  </p:timing>
</p:sld>
</file>

<file path=ppt/slides/slide5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5538" name="Title 1"/>
          <p:cNvSpPr>
            <a:spLocks noGrp="1"/>
          </p:cNvSpPr>
          <p:nvPr>
            <p:ph type="title"/>
          </p:nvPr>
        </p:nvSpPr>
        <p:spPr/>
        <p:txBody>
          <a:bodyPr/>
          <a:lstStyle/>
          <a:p>
            <a:pPr eaLnBrk="1" hangingPunct="1"/>
            <a:r>
              <a:rPr lang="en-US" altLang="en-US" dirty="0"/>
              <a:t>Case Study #2 Answers </a:t>
            </a:r>
            <a:r>
              <a:rPr lang="en-US" altLang="en-US" sz="2400" dirty="0"/>
              <a:t>(continued)</a:t>
            </a:r>
            <a:endParaRPr lang="en-US" altLang="en-US" dirty="0"/>
          </a:p>
        </p:txBody>
      </p:sp>
      <p:sp>
        <p:nvSpPr>
          <p:cNvPr id="57347" name="Content Placeholder 2"/>
          <p:cNvSpPr>
            <a:spLocks noGrp="1"/>
          </p:cNvSpPr>
          <p:nvPr>
            <p:ph idx="1"/>
          </p:nvPr>
        </p:nvSpPr>
        <p:spPr>
          <a:xfrm>
            <a:off x="914400" y="1600200"/>
            <a:ext cx="7315200" cy="5257800"/>
          </a:xfrm>
        </p:spPr>
        <p:txBody>
          <a:bodyPr/>
          <a:lstStyle/>
          <a:p>
            <a:pPr eaLnBrk="1" hangingPunct="1">
              <a:spcBef>
                <a:spcPct val="0"/>
              </a:spcBef>
              <a:spcAft>
                <a:spcPts val="1200"/>
              </a:spcAft>
            </a:pPr>
            <a:r>
              <a:rPr lang="en-US" altLang="en-US" dirty="0"/>
              <a:t>B.  Following are a few recommendations that may be helpful for this couple:</a:t>
            </a:r>
          </a:p>
          <a:p>
            <a:pPr lvl="1" eaLnBrk="1" hangingPunct="1">
              <a:spcBef>
                <a:spcPct val="0"/>
              </a:spcBef>
              <a:spcAft>
                <a:spcPts val="1200"/>
              </a:spcAft>
            </a:pPr>
            <a:r>
              <a:rPr lang="en-US" altLang="en-US" u="sng" dirty="0"/>
              <a:t>Build the relationship</a:t>
            </a:r>
            <a:r>
              <a:rPr lang="en-US" altLang="en-US" dirty="0"/>
              <a:t>.  Assume both spouses are trying to do what is best, and that both are trying.  Realize that there may be differences of opinion, and that is OK.  They should first work to understand, and then seek to be understood  </a:t>
            </a:r>
          </a:p>
          <a:p>
            <a:pPr lvl="1" eaLnBrk="1" hangingPunct="1">
              <a:spcBef>
                <a:spcPct val="0"/>
              </a:spcBef>
              <a:spcAft>
                <a:spcPts val="1200"/>
              </a:spcAft>
            </a:pPr>
            <a:r>
              <a:rPr lang="en-US" altLang="en-US" u="sng" dirty="0"/>
              <a:t>Develop unified individual and family vision and goals</a:t>
            </a:r>
            <a:r>
              <a:rPr lang="en-US" altLang="en-US" dirty="0"/>
              <a:t>.  There appears to be a difference as to the vision and goals of the couple.  They should work together to come up with unified and shared individual and family goals, and then work toward these goals</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 presetClass="entr" presetSubtype="10" fill="hold" grpId="0" nodeType="clickEffect">
                                  <p:stCondLst>
                                    <p:cond delay="800"/>
                                  </p:stCondLst>
                                  <p:childTnLst>
                                    <p:set>
                                      <p:cBhvr>
                                        <p:cTn id="6" dur="1" fill="hold">
                                          <p:stCondLst>
                                            <p:cond delay="0"/>
                                          </p:stCondLst>
                                        </p:cTn>
                                        <p:tgtEl>
                                          <p:spTgt spid="57347">
                                            <p:txEl>
                                              <p:pRg st="0" end="0"/>
                                            </p:txEl>
                                          </p:spTgt>
                                        </p:tgtEl>
                                        <p:attrNameLst>
                                          <p:attrName>style.visibility</p:attrName>
                                        </p:attrNameLst>
                                      </p:cBhvr>
                                      <p:to>
                                        <p:strVal val="visible"/>
                                      </p:to>
                                    </p:set>
                                    <p:animEffect transition="in" filter="checkerboard(across)">
                                      <p:cBhvr>
                                        <p:cTn id="7" dur="1200"/>
                                        <p:tgtEl>
                                          <p:spTgt spid="57347">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57347">
                                            <p:txEl>
                                              <p:pRg st="1" end="1"/>
                                            </p:txEl>
                                          </p:spTgt>
                                        </p:tgtEl>
                                        <p:attrNameLst>
                                          <p:attrName>style.visibility</p:attrName>
                                        </p:attrNameLst>
                                      </p:cBhvr>
                                      <p:to>
                                        <p:strVal val="visible"/>
                                      </p:to>
                                    </p:set>
                                    <p:animEffect transition="in" filter="checkerboard(across)">
                                      <p:cBhvr>
                                        <p:cTn id="12" dur="500"/>
                                        <p:tgtEl>
                                          <p:spTgt spid="57347">
                                            <p:txEl>
                                              <p:pRg st="1" end="1"/>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5" presetClass="entr" presetSubtype="10" fill="hold" grpId="0" nodeType="clickEffect">
                                  <p:stCondLst>
                                    <p:cond delay="0"/>
                                  </p:stCondLst>
                                  <p:childTnLst>
                                    <p:set>
                                      <p:cBhvr>
                                        <p:cTn id="16" dur="1" fill="hold">
                                          <p:stCondLst>
                                            <p:cond delay="0"/>
                                          </p:stCondLst>
                                        </p:cTn>
                                        <p:tgtEl>
                                          <p:spTgt spid="57347">
                                            <p:txEl>
                                              <p:pRg st="2" end="2"/>
                                            </p:txEl>
                                          </p:spTgt>
                                        </p:tgtEl>
                                        <p:attrNameLst>
                                          <p:attrName>style.visibility</p:attrName>
                                        </p:attrNameLst>
                                      </p:cBhvr>
                                      <p:to>
                                        <p:strVal val="visible"/>
                                      </p:to>
                                    </p:set>
                                    <p:animEffect transition="in" filter="checkerboard(across)">
                                      <p:cBhvr>
                                        <p:cTn id="17" dur="500"/>
                                        <p:tgtEl>
                                          <p:spTgt spid="57347">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347" grpId="0" uiExpand="1" build="p" bldLvl="2"/>
    </p:bldLst>
  </p:timing>
</p:sld>
</file>

<file path=ppt/slides/slide5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6562" name="Title 1"/>
          <p:cNvSpPr>
            <a:spLocks noGrp="1"/>
          </p:cNvSpPr>
          <p:nvPr>
            <p:ph type="title"/>
          </p:nvPr>
        </p:nvSpPr>
        <p:spPr/>
        <p:txBody>
          <a:bodyPr/>
          <a:lstStyle/>
          <a:p>
            <a:pPr eaLnBrk="1" hangingPunct="1"/>
            <a:r>
              <a:rPr lang="en-US" altLang="en-US" dirty="0"/>
              <a:t>Case Study #2 Answers </a:t>
            </a:r>
            <a:r>
              <a:rPr lang="en-US" altLang="en-US" sz="2400" dirty="0"/>
              <a:t>(continued)</a:t>
            </a:r>
            <a:endParaRPr lang="en-US" altLang="en-US" dirty="0"/>
          </a:p>
        </p:txBody>
      </p:sp>
      <p:sp>
        <p:nvSpPr>
          <p:cNvPr id="58371" name="Content Placeholder 2"/>
          <p:cNvSpPr>
            <a:spLocks noGrp="1"/>
          </p:cNvSpPr>
          <p:nvPr>
            <p:ph idx="1"/>
          </p:nvPr>
        </p:nvSpPr>
        <p:spPr>
          <a:xfrm>
            <a:off x="928688" y="1608138"/>
            <a:ext cx="7286625" cy="4419600"/>
          </a:xfrm>
        </p:spPr>
        <p:txBody>
          <a:bodyPr/>
          <a:lstStyle/>
          <a:p>
            <a:pPr lvl="1" eaLnBrk="1" hangingPunct="1">
              <a:spcBef>
                <a:spcPct val="0"/>
              </a:spcBef>
              <a:spcAft>
                <a:spcPts val="1200"/>
              </a:spcAft>
            </a:pPr>
            <a:r>
              <a:rPr lang="en-US" altLang="en-US" u="sng" dirty="0"/>
              <a:t>Build the financial knowledge of the couple and family</a:t>
            </a:r>
            <a:r>
              <a:rPr lang="en-US" altLang="en-US" dirty="0"/>
              <a:t>.  One spouse knows more which is expected.  Perhaps that spouse could recommend some reading on the importance of becoming financially self-reliant.  There are a number of good articles which can help.  They could also do some Family Home Evening lessons on personal finance  </a:t>
            </a:r>
          </a:p>
          <a:p>
            <a:pPr lvl="1" eaLnBrk="1" hangingPunct="1">
              <a:spcBef>
                <a:spcPct val="0"/>
              </a:spcBef>
              <a:spcAft>
                <a:spcPts val="1200"/>
              </a:spcAft>
            </a:pPr>
            <a:r>
              <a:rPr lang="en-US" altLang="en-US" u="sng" dirty="0"/>
              <a:t>Resolve family differences</a:t>
            </a:r>
            <a:r>
              <a:rPr lang="en-US" altLang="en-US" dirty="0"/>
              <a:t>.  There appears to be a difference in how each was brought up and how they relate to their families.  While they cannot control how they were brought up, they can decide to be unified in how they will do things in their family.  And they should do it in the “best interests” of their family</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58371">
                                            <p:txEl>
                                              <p:pRg st="0" end="0"/>
                                            </p:txEl>
                                          </p:spTgt>
                                        </p:tgtEl>
                                        <p:attrNameLst>
                                          <p:attrName>style.visibility</p:attrName>
                                        </p:attrNameLst>
                                      </p:cBhvr>
                                      <p:to>
                                        <p:strVal val="visible"/>
                                      </p:to>
                                    </p:set>
                                    <p:animEffect transition="in" filter="checkerboard(across)">
                                      <p:cBhvr>
                                        <p:cTn id="7" dur="500"/>
                                        <p:tgtEl>
                                          <p:spTgt spid="58371">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58371">
                                            <p:txEl>
                                              <p:pRg st="1" end="1"/>
                                            </p:txEl>
                                          </p:spTgt>
                                        </p:tgtEl>
                                        <p:attrNameLst>
                                          <p:attrName>style.visibility</p:attrName>
                                        </p:attrNameLst>
                                      </p:cBhvr>
                                      <p:to>
                                        <p:strVal val="visible"/>
                                      </p:to>
                                    </p:set>
                                    <p:animEffect transition="in" filter="checkerboard(across)">
                                      <p:cBhvr>
                                        <p:cTn id="12" dur="500"/>
                                        <p:tgtEl>
                                          <p:spTgt spid="58371">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371" grpId="0" uiExpand="1" build="p" bldLvl="2"/>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p:nvPr>
        </p:nvSpPr>
        <p:spPr>
          <a:xfrm>
            <a:off x="1136650" y="685800"/>
            <a:ext cx="6870700" cy="914400"/>
          </a:xfrm>
        </p:spPr>
        <p:txBody>
          <a:bodyPr/>
          <a:lstStyle/>
          <a:p>
            <a:r>
              <a:rPr lang="en-US" altLang="en-US" sz="3200" dirty="0"/>
              <a:t>A.  Understand the Key Changes in Decision Making</a:t>
            </a:r>
          </a:p>
        </p:txBody>
      </p:sp>
      <p:sp>
        <p:nvSpPr>
          <p:cNvPr id="9219" name="Content Placeholder 2"/>
          <p:cNvSpPr>
            <a:spLocks noGrp="1"/>
          </p:cNvSpPr>
          <p:nvPr>
            <p:ph idx="1"/>
          </p:nvPr>
        </p:nvSpPr>
        <p:spPr>
          <a:xfrm>
            <a:off x="928688" y="1608138"/>
            <a:ext cx="7453312" cy="4419600"/>
          </a:xfrm>
        </p:spPr>
        <p:txBody>
          <a:bodyPr/>
          <a:lstStyle/>
          <a:p>
            <a:r>
              <a:rPr lang="en-US" altLang="en-US" dirty="0"/>
              <a:t>When you are single, you are the decision maker</a:t>
            </a:r>
          </a:p>
          <a:p>
            <a:pPr lvl="2"/>
            <a:r>
              <a:rPr lang="en-US" altLang="en-US" dirty="0"/>
              <a:t>Your goal is to “be a wise steward over your financial resources”</a:t>
            </a:r>
          </a:p>
          <a:p>
            <a:pPr lvl="1"/>
            <a:r>
              <a:rPr lang="en-US" altLang="en-US" dirty="0"/>
              <a:t>Once you become married, the process changes</a:t>
            </a:r>
          </a:p>
          <a:p>
            <a:pPr lvl="2"/>
            <a:r>
              <a:rPr lang="en-US" altLang="en-US" dirty="0"/>
              <a:t>Instead of “I” and “me” it becomes “us” and “we”</a:t>
            </a:r>
          </a:p>
          <a:p>
            <a:pPr lvl="3"/>
            <a:r>
              <a:rPr lang="en-US" altLang="en-US" dirty="0"/>
              <a:t>There are now two equal decision makers</a:t>
            </a:r>
          </a:p>
          <a:p>
            <a:pPr lvl="2"/>
            <a:r>
              <a:rPr lang="en-US" altLang="en-US" dirty="0"/>
              <a:t>Unity now becomes a critical component, as “If ye are not one, ye are not mine” </a:t>
            </a:r>
            <a:r>
              <a:rPr lang="en-US" altLang="en-US" sz="1800" dirty="0"/>
              <a:t>(D&amp;C 38:27)</a:t>
            </a:r>
            <a:r>
              <a:rPr lang="en-US" altLang="en-US" dirty="0"/>
              <a:t> </a:t>
            </a:r>
          </a:p>
          <a:p>
            <a:pPr lvl="3"/>
            <a:r>
              <a:rPr lang="en-US" altLang="en-US" dirty="0"/>
              <a:t>The goal changes and becomes “a unified and consecrated stewardship of our financial resources”</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9219">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9219">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9219">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9219">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9219">
                                            <p:txEl>
                                              <p:pRg st="4" end="4"/>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9219">
                                            <p:txEl>
                                              <p:pRg st="5" end="5"/>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9219">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7586" name="Title 1"/>
          <p:cNvSpPr>
            <a:spLocks noGrp="1"/>
          </p:cNvSpPr>
          <p:nvPr>
            <p:ph type="title"/>
          </p:nvPr>
        </p:nvSpPr>
        <p:spPr/>
        <p:txBody>
          <a:bodyPr/>
          <a:lstStyle/>
          <a:p>
            <a:pPr eaLnBrk="1" hangingPunct="1"/>
            <a:r>
              <a:rPr lang="en-US" altLang="en-US" dirty="0"/>
              <a:t>Case Study #2 Answers (continued)</a:t>
            </a:r>
          </a:p>
        </p:txBody>
      </p:sp>
      <p:sp>
        <p:nvSpPr>
          <p:cNvPr id="59395" name="Content Placeholder 2"/>
          <p:cNvSpPr>
            <a:spLocks noGrp="1"/>
          </p:cNvSpPr>
          <p:nvPr>
            <p:ph idx="1"/>
          </p:nvPr>
        </p:nvSpPr>
        <p:spPr>
          <a:xfrm>
            <a:off x="928688" y="1608138"/>
            <a:ext cx="7286625" cy="4419600"/>
          </a:xfrm>
        </p:spPr>
        <p:txBody>
          <a:bodyPr/>
          <a:lstStyle/>
          <a:p>
            <a:pPr lvl="1" eaLnBrk="1" hangingPunct="1">
              <a:spcBef>
                <a:spcPts val="600"/>
              </a:spcBef>
            </a:pPr>
            <a:r>
              <a:rPr lang="en-US" altLang="en-US" u="sng" dirty="0"/>
              <a:t>Improve communication and problem-solving skills</a:t>
            </a:r>
            <a:r>
              <a:rPr lang="en-US" altLang="en-US" dirty="0"/>
              <a:t>.  There seems to be concerns in this area.  They need to make finances a part of their weekly “stewardship council” meeting where they discuss finances, children, scheduling, vision, goals, etc.</a:t>
            </a:r>
          </a:p>
          <a:p>
            <a:pPr lvl="1" eaLnBrk="1" hangingPunct="1">
              <a:spcBef>
                <a:spcPts val="600"/>
              </a:spcBef>
            </a:pPr>
            <a:r>
              <a:rPr lang="en-US" altLang="en-US" u="sng" dirty="0"/>
              <a:t>Strengthen testimonies</a:t>
            </a:r>
            <a:r>
              <a:rPr lang="en-US" altLang="en-US" dirty="0"/>
              <a:t>.  Finally, they should work to strengthen their testimonies and live according to the gospel of Jesus Christ. They need to work to bring Heavenly Father more into the relationship through prayer, scripture study, church attendance, etc. When they are doing what God would have them do, they can have His help.  Since families are ordained of God, God will help them resolve their differences and become more like Him</a:t>
            </a:r>
          </a:p>
          <a:p>
            <a:pPr lvl="1" eaLnBrk="1" hangingPunct="1">
              <a:spcBef>
                <a:spcPts val="600"/>
              </a:spcBef>
            </a:pPr>
            <a:endParaRPr lang="en-US" altLang="en-US" dirty="0"/>
          </a:p>
          <a:p>
            <a:pPr lvl="1" eaLnBrk="1" hangingPunct="1">
              <a:lnSpc>
                <a:spcPct val="90000"/>
              </a:lnSpc>
              <a:buFontTx/>
              <a:buNone/>
            </a:pPr>
            <a:endParaRPr lang="en-US" altLang="en-US" dirty="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59395">
                                            <p:txEl>
                                              <p:pRg st="0" end="0"/>
                                            </p:txEl>
                                          </p:spTgt>
                                        </p:tgtEl>
                                        <p:attrNameLst>
                                          <p:attrName>style.visibility</p:attrName>
                                        </p:attrNameLst>
                                      </p:cBhvr>
                                      <p:to>
                                        <p:strVal val="visible"/>
                                      </p:to>
                                    </p:set>
                                    <p:animEffect transition="in" filter="checkerboard(across)">
                                      <p:cBhvr>
                                        <p:cTn id="7" dur="500"/>
                                        <p:tgtEl>
                                          <p:spTgt spid="59395">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59395">
                                            <p:txEl>
                                              <p:pRg st="1" end="1"/>
                                            </p:txEl>
                                          </p:spTgt>
                                        </p:tgtEl>
                                        <p:attrNameLst>
                                          <p:attrName>style.visibility</p:attrName>
                                        </p:attrNameLst>
                                      </p:cBhvr>
                                      <p:to>
                                        <p:strVal val="visible"/>
                                      </p:to>
                                    </p:set>
                                    <p:animEffect transition="in" filter="checkerboard(across)">
                                      <p:cBhvr>
                                        <p:cTn id="12" dur="500"/>
                                        <p:tgtEl>
                                          <p:spTgt spid="59395">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395" grpId="0" uiExpand="1" build="p" bldLvl="2"/>
    </p:bldLst>
  </p:timing>
</p:sld>
</file>

<file path=ppt/slides/slide6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8610" name="Title 1"/>
          <p:cNvSpPr>
            <a:spLocks noGrp="1"/>
          </p:cNvSpPr>
          <p:nvPr>
            <p:ph type="title"/>
          </p:nvPr>
        </p:nvSpPr>
        <p:spPr/>
        <p:txBody>
          <a:bodyPr/>
          <a:lstStyle/>
          <a:p>
            <a:pPr eaLnBrk="1" hangingPunct="1"/>
            <a:r>
              <a:rPr lang="en-US" altLang="en-US" dirty="0"/>
              <a:t>Case Study #3</a:t>
            </a:r>
          </a:p>
        </p:txBody>
      </p:sp>
      <p:sp>
        <p:nvSpPr>
          <p:cNvPr id="60419" name="Content Placeholder 2"/>
          <p:cNvSpPr>
            <a:spLocks noGrp="1"/>
          </p:cNvSpPr>
          <p:nvPr>
            <p:ph idx="1"/>
          </p:nvPr>
        </p:nvSpPr>
        <p:spPr>
          <a:xfrm>
            <a:off x="914400" y="1600200"/>
            <a:ext cx="7315200" cy="5105400"/>
          </a:xfrm>
        </p:spPr>
        <p:txBody>
          <a:bodyPr/>
          <a:lstStyle/>
          <a:p>
            <a:pPr eaLnBrk="1" hangingPunct="1"/>
            <a:r>
              <a:rPr lang="en-US" altLang="en-US" sz="2300" dirty="0"/>
              <a:t>Data</a:t>
            </a:r>
          </a:p>
          <a:p>
            <a:pPr lvl="1" indent="-342900" eaLnBrk="1" hangingPunct="1"/>
            <a:r>
              <a:rPr lang="en-US" altLang="en-US" sz="2300" dirty="0"/>
              <a:t>Bill, your best friend and BYU graduate, just got engaged to Emily.  He knows you have taken this class on personal finance as you have shared many things with him in the past.  He is concerned as in his parent’s marriage, money was a major and divisive issue.  He would like to try and minimize these issues in his upcoming marriage.  He asks if he and Emily can meet with you to discuss what you consider the most pressing issues about money in marriage.</a:t>
            </a:r>
          </a:p>
          <a:p>
            <a:pPr lvl="1" indent="-342900" eaLnBrk="1" hangingPunct="1">
              <a:buFontTx/>
              <a:buNone/>
            </a:pPr>
            <a:r>
              <a:rPr lang="en-US" altLang="en-US" sz="2300" dirty="0"/>
              <a:t>Application</a:t>
            </a:r>
          </a:p>
          <a:p>
            <a:pPr lvl="1" indent="-342900" eaLnBrk="1" hangingPunct="1"/>
            <a:r>
              <a:rPr lang="en-US" altLang="en-US" sz="2300" dirty="0"/>
              <a:t>What would tell Bill and Emily are the most pressing issues in money and marriage?  What other advice would you give them?</a:t>
            </a:r>
          </a:p>
          <a:p>
            <a:pPr eaLnBrk="1" hangingPunct="1">
              <a:buFont typeface="Wingdings" panose="05000000000000000000" pitchFamily="2" charset="2"/>
              <a:buNone/>
            </a:pPr>
            <a:endParaRPr lang="en-US" altLang="en-US" dirty="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 presetClass="entr" presetSubtype="10" fill="hold" grpId="0" nodeType="clickEffect">
                                  <p:stCondLst>
                                    <p:cond delay="800"/>
                                  </p:stCondLst>
                                  <p:childTnLst>
                                    <p:set>
                                      <p:cBhvr>
                                        <p:cTn id="6" dur="1" fill="hold">
                                          <p:stCondLst>
                                            <p:cond delay="0"/>
                                          </p:stCondLst>
                                        </p:cTn>
                                        <p:tgtEl>
                                          <p:spTgt spid="60419">
                                            <p:txEl>
                                              <p:pRg st="0" end="0"/>
                                            </p:txEl>
                                          </p:spTgt>
                                        </p:tgtEl>
                                        <p:attrNameLst>
                                          <p:attrName>style.visibility</p:attrName>
                                        </p:attrNameLst>
                                      </p:cBhvr>
                                      <p:to>
                                        <p:strVal val="visible"/>
                                      </p:to>
                                    </p:set>
                                    <p:animEffect transition="in" filter="checkerboard(across)">
                                      <p:cBhvr>
                                        <p:cTn id="7" dur="1200"/>
                                        <p:tgtEl>
                                          <p:spTgt spid="60419">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60419">
                                            <p:txEl>
                                              <p:pRg st="1" end="1"/>
                                            </p:txEl>
                                          </p:spTgt>
                                        </p:tgtEl>
                                        <p:attrNameLst>
                                          <p:attrName>style.visibility</p:attrName>
                                        </p:attrNameLst>
                                      </p:cBhvr>
                                      <p:to>
                                        <p:strVal val="visible"/>
                                      </p:to>
                                    </p:set>
                                    <p:animEffect transition="in" filter="checkerboard(across)">
                                      <p:cBhvr>
                                        <p:cTn id="12" dur="500"/>
                                        <p:tgtEl>
                                          <p:spTgt spid="60419">
                                            <p:txEl>
                                              <p:pRg st="1" end="1"/>
                                            </p:txEl>
                                          </p:spTgt>
                                        </p:tgtEl>
                                      </p:cBhvr>
                                    </p:animEffect>
                                  </p:childTnLst>
                                </p:cTn>
                              </p:par>
                              <p:par>
                                <p:cTn id="13" presetID="5" presetClass="entr" presetSubtype="10" fill="hold" grpId="0" nodeType="withEffect">
                                  <p:stCondLst>
                                    <p:cond delay="0"/>
                                  </p:stCondLst>
                                  <p:childTnLst>
                                    <p:set>
                                      <p:cBhvr>
                                        <p:cTn id="14" dur="1" fill="hold">
                                          <p:stCondLst>
                                            <p:cond delay="0"/>
                                          </p:stCondLst>
                                        </p:cTn>
                                        <p:tgtEl>
                                          <p:spTgt spid="60419">
                                            <p:txEl>
                                              <p:pRg st="2" end="2"/>
                                            </p:txEl>
                                          </p:spTgt>
                                        </p:tgtEl>
                                        <p:attrNameLst>
                                          <p:attrName>style.visibility</p:attrName>
                                        </p:attrNameLst>
                                      </p:cBhvr>
                                      <p:to>
                                        <p:strVal val="visible"/>
                                      </p:to>
                                    </p:set>
                                    <p:animEffect transition="in" filter="checkerboard(across)">
                                      <p:cBhvr>
                                        <p:cTn id="15" dur="500"/>
                                        <p:tgtEl>
                                          <p:spTgt spid="60419">
                                            <p:txEl>
                                              <p:pRg st="2" end="2"/>
                                            </p:txEl>
                                          </p:spTgt>
                                        </p:tgtEl>
                                      </p:cBhvr>
                                    </p:animEffect>
                                  </p:childTnLst>
                                </p:cTn>
                              </p:par>
                              <p:par>
                                <p:cTn id="16" presetID="5" presetClass="entr" presetSubtype="10" fill="hold" grpId="0" nodeType="withEffect">
                                  <p:stCondLst>
                                    <p:cond delay="0"/>
                                  </p:stCondLst>
                                  <p:childTnLst>
                                    <p:set>
                                      <p:cBhvr>
                                        <p:cTn id="17" dur="1" fill="hold">
                                          <p:stCondLst>
                                            <p:cond delay="0"/>
                                          </p:stCondLst>
                                        </p:cTn>
                                        <p:tgtEl>
                                          <p:spTgt spid="60419">
                                            <p:txEl>
                                              <p:pRg st="3" end="3"/>
                                            </p:txEl>
                                          </p:spTgt>
                                        </p:tgtEl>
                                        <p:attrNameLst>
                                          <p:attrName>style.visibility</p:attrName>
                                        </p:attrNameLst>
                                      </p:cBhvr>
                                      <p:to>
                                        <p:strVal val="visible"/>
                                      </p:to>
                                    </p:set>
                                    <p:animEffect transition="in" filter="checkerboard(across)">
                                      <p:cBhvr>
                                        <p:cTn id="18" dur="500"/>
                                        <p:tgtEl>
                                          <p:spTgt spid="60419">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419" grpId="0" uiExpand="1" build="p" bldLvl="2"/>
    </p:bldLst>
  </p:timing>
</p:sld>
</file>

<file path=ppt/slides/slide6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9634" name="Rectangle 2"/>
          <p:cNvSpPr>
            <a:spLocks noGrp="1" noChangeArrowheads="1"/>
          </p:cNvSpPr>
          <p:nvPr>
            <p:ph type="title"/>
          </p:nvPr>
        </p:nvSpPr>
        <p:spPr/>
        <p:txBody>
          <a:bodyPr/>
          <a:lstStyle/>
          <a:p>
            <a:pPr eaLnBrk="1" hangingPunct="1"/>
            <a:r>
              <a:rPr lang="en-US" altLang="en-US" dirty="0"/>
              <a:t>Case #3 Answers</a:t>
            </a:r>
            <a:endParaRPr lang="en-US" altLang="en-US" sz="2400" dirty="0"/>
          </a:p>
        </p:txBody>
      </p:sp>
      <p:sp>
        <p:nvSpPr>
          <p:cNvPr id="61444" name="Rectangle 3"/>
          <p:cNvSpPr>
            <a:spLocks noGrp="1" noChangeArrowheads="1"/>
          </p:cNvSpPr>
          <p:nvPr>
            <p:ph idx="1"/>
          </p:nvPr>
        </p:nvSpPr>
        <p:spPr>
          <a:xfrm>
            <a:off x="928688" y="1608138"/>
            <a:ext cx="7286625" cy="4419600"/>
          </a:xfrm>
        </p:spPr>
        <p:txBody>
          <a:bodyPr/>
          <a:lstStyle/>
          <a:p>
            <a:pPr eaLnBrk="1" hangingPunct="1"/>
            <a:r>
              <a:rPr lang="en-US" altLang="en-US" sz="2400" dirty="0"/>
              <a:t>Following are a few thoughts that might be helpful. </a:t>
            </a:r>
          </a:p>
          <a:p>
            <a:pPr eaLnBrk="1" hangingPunct="1"/>
            <a:r>
              <a:rPr lang="en-US" altLang="en-US" sz="2400" dirty="0"/>
              <a:t>1</a:t>
            </a:r>
            <a:r>
              <a:rPr lang="en-US" altLang="en-US" dirty="0"/>
              <a:t>.  Lack of shared financial vision and goals</a:t>
            </a:r>
          </a:p>
          <a:p>
            <a:pPr lvl="1" eaLnBrk="1" hangingPunct="1">
              <a:spcBef>
                <a:spcPts val="600"/>
              </a:spcBef>
            </a:pPr>
            <a:r>
              <a:rPr lang="en-US" altLang="en-US" dirty="0"/>
              <a:t>It is critical that both Bill and Emily be working toward the same general family and family financial vision and goals</a:t>
            </a:r>
          </a:p>
          <a:p>
            <a:pPr lvl="2" eaLnBrk="1" hangingPunct="1">
              <a:spcBef>
                <a:spcPts val="600"/>
              </a:spcBef>
            </a:pPr>
            <a:r>
              <a:rPr lang="en-US" altLang="en-US" dirty="0"/>
              <a:t>They should set those goals together as spouses and then work on them together</a:t>
            </a:r>
          </a:p>
          <a:p>
            <a:pPr lvl="3" eaLnBrk="1" hangingPunct="1">
              <a:spcBef>
                <a:spcPts val="600"/>
              </a:spcBef>
            </a:pPr>
            <a:r>
              <a:rPr lang="en-US" altLang="en-US" dirty="0"/>
              <a:t>They should write them down</a:t>
            </a:r>
          </a:p>
          <a:p>
            <a:pPr lvl="3" eaLnBrk="1" hangingPunct="1">
              <a:spcBef>
                <a:spcPts val="600"/>
              </a:spcBef>
            </a:pPr>
            <a:r>
              <a:rPr lang="en-US" altLang="en-US" dirty="0"/>
              <a:t>They should set a time each year that they will review their family goals and set new goals</a:t>
            </a:r>
          </a:p>
          <a:p>
            <a:pPr lvl="2" eaLnBrk="1" hangingPunct="1">
              <a:spcBef>
                <a:spcPts val="600"/>
              </a:spcBef>
            </a:pPr>
            <a:r>
              <a:rPr lang="en-US" altLang="en-US" dirty="0"/>
              <a:t>This should be an on-going process—they will achieve what they set their goals to achieve</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 presetClass="entr" presetSubtype="10" fill="hold" grpId="0" nodeType="clickEffect">
                                  <p:stCondLst>
                                    <p:cond delay="1000"/>
                                  </p:stCondLst>
                                  <p:childTnLst>
                                    <p:set>
                                      <p:cBhvr>
                                        <p:cTn id="6" dur="1" fill="hold">
                                          <p:stCondLst>
                                            <p:cond delay="0"/>
                                          </p:stCondLst>
                                        </p:cTn>
                                        <p:tgtEl>
                                          <p:spTgt spid="61444">
                                            <p:txEl>
                                              <p:pRg st="0" end="0"/>
                                            </p:txEl>
                                          </p:spTgt>
                                        </p:tgtEl>
                                        <p:attrNameLst>
                                          <p:attrName>style.visibility</p:attrName>
                                        </p:attrNameLst>
                                      </p:cBhvr>
                                      <p:to>
                                        <p:strVal val="visible"/>
                                      </p:to>
                                    </p:set>
                                    <p:animEffect transition="in" filter="checkerboard(across)">
                                      <p:cBhvr>
                                        <p:cTn id="7" dur="1200"/>
                                        <p:tgtEl>
                                          <p:spTgt spid="6144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grpId="0" nodeType="clickEffect">
                                  <p:stCondLst>
                                    <p:cond delay="1000"/>
                                  </p:stCondLst>
                                  <p:childTnLst>
                                    <p:set>
                                      <p:cBhvr>
                                        <p:cTn id="11" dur="1" fill="hold">
                                          <p:stCondLst>
                                            <p:cond delay="0"/>
                                          </p:stCondLst>
                                        </p:cTn>
                                        <p:tgtEl>
                                          <p:spTgt spid="61444">
                                            <p:txEl>
                                              <p:pRg st="1" end="1"/>
                                            </p:txEl>
                                          </p:spTgt>
                                        </p:tgtEl>
                                        <p:attrNameLst>
                                          <p:attrName>style.visibility</p:attrName>
                                        </p:attrNameLst>
                                      </p:cBhvr>
                                      <p:to>
                                        <p:strVal val="visible"/>
                                      </p:to>
                                    </p:set>
                                    <p:animEffect transition="in" filter="checkerboard(across)">
                                      <p:cBhvr>
                                        <p:cTn id="12" dur="1200"/>
                                        <p:tgtEl>
                                          <p:spTgt spid="61444">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44" grpId="0" build="p" bldLvl="2"/>
    </p:bldLst>
  </p:timing>
</p:sld>
</file>

<file path=ppt/slides/slide6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0658" name="Rectangle 2"/>
          <p:cNvSpPr>
            <a:spLocks noGrp="1" noChangeArrowheads="1"/>
          </p:cNvSpPr>
          <p:nvPr>
            <p:ph type="title"/>
          </p:nvPr>
        </p:nvSpPr>
        <p:spPr/>
        <p:txBody>
          <a:bodyPr/>
          <a:lstStyle/>
          <a:p>
            <a:pPr eaLnBrk="1" hangingPunct="1"/>
            <a:r>
              <a:rPr lang="en-US" altLang="en-US" dirty="0"/>
              <a:t>Case #3 Answers </a:t>
            </a:r>
            <a:r>
              <a:rPr lang="en-US" altLang="en-US" sz="2400" dirty="0"/>
              <a:t>(continued)</a:t>
            </a:r>
          </a:p>
        </p:txBody>
      </p:sp>
      <p:sp>
        <p:nvSpPr>
          <p:cNvPr id="62468" name="Rectangle 3"/>
          <p:cNvSpPr>
            <a:spLocks noGrp="1" noChangeArrowheads="1"/>
          </p:cNvSpPr>
          <p:nvPr>
            <p:ph idx="1"/>
          </p:nvPr>
        </p:nvSpPr>
        <p:spPr>
          <a:xfrm>
            <a:off x="914400" y="1600200"/>
            <a:ext cx="7315200" cy="5257800"/>
          </a:xfrm>
        </p:spPr>
        <p:txBody>
          <a:bodyPr/>
          <a:lstStyle/>
          <a:p>
            <a:pPr eaLnBrk="1" hangingPunct="1">
              <a:lnSpc>
                <a:spcPct val="90000"/>
              </a:lnSpc>
            </a:pPr>
            <a:r>
              <a:rPr lang="en-US" altLang="en-US" dirty="0"/>
              <a:t>2.  Lack of communication</a:t>
            </a:r>
          </a:p>
          <a:p>
            <a:pPr lvl="1" eaLnBrk="1" hangingPunct="1">
              <a:lnSpc>
                <a:spcPct val="90000"/>
              </a:lnSpc>
            </a:pPr>
            <a:r>
              <a:rPr lang="en-US" altLang="en-US" dirty="0"/>
              <a:t>Relationships require communication to stay healthy</a:t>
            </a:r>
          </a:p>
          <a:p>
            <a:pPr lvl="2" eaLnBrk="1" hangingPunct="1">
              <a:lnSpc>
                <a:spcPct val="90000"/>
              </a:lnSpc>
            </a:pPr>
            <a:r>
              <a:rPr lang="en-US" altLang="en-US" dirty="0"/>
              <a:t>Communication on financial matters is one part of that healthy communication</a:t>
            </a:r>
          </a:p>
          <a:p>
            <a:pPr lvl="3" eaLnBrk="1" hangingPunct="1">
              <a:lnSpc>
                <a:spcPct val="90000"/>
              </a:lnSpc>
            </a:pPr>
            <a:r>
              <a:rPr lang="en-US" altLang="en-US" dirty="0"/>
              <a:t>Bill and Emily need to develop processes to ensure time to communicate effectively in all areas of their lives, including financial areas</a:t>
            </a:r>
          </a:p>
          <a:p>
            <a:pPr lvl="2" eaLnBrk="1" hangingPunct="1">
              <a:lnSpc>
                <a:spcPct val="90000"/>
              </a:lnSpc>
            </a:pPr>
            <a:r>
              <a:rPr lang="en-US" altLang="en-US" dirty="0"/>
              <a:t>They should set aside time each week to discuss financial matters in an atmosphere of love and concern</a:t>
            </a:r>
          </a:p>
          <a:p>
            <a:pPr lvl="3" eaLnBrk="1" hangingPunct="1">
              <a:lnSpc>
                <a:spcPct val="90000"/>
              </a:lnSpc>
            </a:pPr>
            <a:r>
              <a:rPr lang="en-US" altLang="en-US" dirty="0"/>
              <a:t>In order for this marriage to succeed financially, both must be party to and feel they contribute to family financial decisions</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 presetClass="entr" presetSubtype="10" fill="hold" grpId="0" nodeType="clickEffect">
                                  <p:stCondLst>
                                    <p:cond delay="1000"/>
                                  </p:stCondLst>
                                  <p:childTnLst>
                                    <p:set>
                                      <p:cBhvr>
                                        <p:cTn id="6" dur="1" fill="hold">
                                          <p:stCondLst>
                                            <p:cond delay="0"/>
                                          </p:stCondLst>
                                        </p:cTn>
                                        <p:tgtEl>
                                          <p:spTgt spid="62468">
                                            <p:txEl>
                                              <p:pRg st="0" end="0"/>
                                            </p:txEl>
                                          </p:spTgt>
                                        </p:tgtEl>
                                        <p:attrNameLst>
                                          <p:attrName>style.visibility</p:attrName>
                                        </p:attrNameLst>
                                      </p:cBhvr>
                                      <p:to>
                                        <p:strVal val="visible"/>
                                      </p:to>
                                    </p:set>
                                    <p:animEffect transition="in" filter="checkerboard(across)">
                                      <p:cBhvr>
                                        <p:cTn id="7" dur="1200"/>
                                        <p:tgtEl>
                                          <p:spTgt spid="62468">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62468">
                                            <p:txEl>
                                              <p:pRg st="1" end="1"/>
                                            </p:txEl>
                                          </p:spTgt>
                                        </p:tgtEl>
                                        <p:attrNameLst>
                                          <p:attrName>style.visibility</p:attrName>
                                        </p:attrNameLst>
                                      </p:cBhvr>
                                      <p:to>
                                        <p:strVal val="visible"/>
                                      </p:to>
                                    </p:set>
                                    <p:animEffect transition="in" filter="checkerboard(across)">
                                      <p:cBhvr>
                                        <p:cTn id="12" dur="500"/>
                                        <p:tgtEl>
                                          <p:spTgt spid="62468">
                                            <p:txEl>
                                              <p:pRg st="1" end="1"/>
                                            </p:txEl>
                                          </p:spTgt>
                                        </p:tgtEl>
                                      </p:cBhvr>
                                    </p:animEffect>
                                  </p:childTnLst>
                                </p:cTn>
                              </p:par>
                              <p:par>
                                <p:cTn id="13" presetID="5" presetClass="entr" presetSubtype="10" fill="hold" grpId="0" nodeType="withEffect">
                                  <p:stCondLst>
                                    <p:cond delay="0"/>
                                  </p:stCondLst>
                                  <p:childTnLst>
                                    <p:set>
                                      <p:cBhvr>
                                        <p:cTn id="14" dur="1" fill="hold">
                                          <p:stCondLst>
                                            <p:cond delay="0"/>
                                          </p:stCondLst>
                                        </p:cTn>
                                        <p:tgtEl>
                                          <p:spTgt spid="62468">
                                            <p:txEl>
                                              <p:pRg st="2" end="2"/>
                                            </p:txEl>
                                          </p:spTgt>
                                        </p:tgtEl>
                                        <p:attrNameLst>
                                          <p:attrName>style.visibility</p:attrName>
                                        </p:attrNameLst>
                                      </p:cBhvr>
                                      <p:to>
                                        <p:strVal val="visible"/>
                                      </p:to>
                                    </p:set>
                                    <p:animEffect transition="in" filter="checkerboard(across)">
                                      <p:cBhvr>
                                        <p:cTn id="15" dur="500"/>
                                        <p:tgtEl>
                                          <p:spTgt spid="62468">
                                            <p:txEl>
                                              <p:pRg st="2" end="2"/>
                                            </p:txEl>
                                          </p:spTgt>
                                        </p:tgtEl>
                                      </p:cBhvr>
                                    </p:animEffect>
                                  </p:childTnLst>
                                </p:cTn>
                              </p:par>
                              <p:par>
                                <p:cTn id="16" presetID="5" presetClass="entr" presetSubtype="10" fill="hold" grpId="0" nodeType="withEffect">
                                  <p:stCondLst>
                                    <p:cond delay="0"/>
                                  </p:stCondLst>
                                  <p:childTnLst>
                                    <p:set>
                                      <p:cBhvr>
                                        <p:cTn id="17" dur="1" fill="hold">
                                          <p:stCondLst>
                                            <p:cond delay="0"/>
                                          </p:stCondLst>
                                        </p:cTn>
                                        <p:tgtEl>
                                          <p:spTgt spid="62468">
                                            <p:txEl>
                                              <p:pRg st="3" end="3"/>
                                            </p:txEl>
                                          </p:spTgt>
                                        </p:tgtEl>
                                        <p:attrNameLst>
                                          <p:attrName>style.visibility</p:attrName>
                                        </p:attrNameLst>
                                      </p:cBhvr>
                                      <p:to>
                                        <p:strVal val="visible"/>
                                      </p:to>
                                    </p:set>
                                    <p:animEffect transition="in" filter="checkerboard(across)">
                                      <p:cBhvr>
                                        <p:cTn id="18" dur="500"/>
                                        <p:tgtEl>
                                          <p:spTgt spid="62468">
                                            <p:txEl>
                                              <p:pRg st="3" end="3"/>
                                            </p:txEl>
                                          </p:spTgt>
                                        </p:tgtEl>
                                      </p:cBhvr>
                                    </p:animEffect>
                                  </p:childTnLst>
                                </p:cTn>
                              </p:par>
                              <p:par>
                                <p:cTn id="19" presetID="5" presetClass="entr" presetSubtype="10" fill="hold" grpId="0" nodeType="withEffect">
                                  <p:stCondLst>
                                    <p:cond delay="0"/>
                                  </p:stCondLst>
                                  <p:childTnLst>
                                    <p:set>
                                      <p:cBhvr>
                                        <p:cTn id="20" dur="1" fill="hold">
                                          <p:stCondLst>
                                            <p:cond delay="0"/>
                                          </p:stCondLst>
                                        </p:cTn>
                                        <p:tgtEl>
                                          <p:spTgt spid="62468">
                                            <p:txEl>
                                              <p:pRg st="4" end="4"/>
                                            </p:txEl>
                                          </p:spTgt>
                                        </p:tgtEl>
                                        <p:attrNameLst>
                                          <p:attrName>style.visibility</p:attrName>
                                        </p:attrNameLst>
                                      </p:cBhvr>
                                      <p:to>
                                        <p:strVal val="visible"/>
                                      </p:to>
                                    </p:set>
                                    <p:animEffect transition="in" filter="checkerboard(across)">
                                      <p:cBhvr>
                                        <p:cTn id="21" dur="500"/>
                                        <p:tgtEl>
                                          <p:spTgt spid="62468">
                                            <p:txEl>
                                              <p:pRg st="4" end="4"/>
                                            </p:txEl>
                                          </p:spTgt>
                                        </p:tgtEl>
                                      </p:cBhvr>
                                    </p:animEffect>
                                  </p:childTnLst>
                                </p:cTn>
                              </p:par>
                              <p:par>
                                <p:cTn id="22" presetID="5" presetClass="entr" presetSubtype="10" fill="hold" grpId="0" nodeType="withEffect">
                                  <p:stCondLst>
                                    <p:cond delay="0"/>
                                  </p:stCondLst>
                                  <p:childTnLst>
                                    <p:set>
                                      <p:cBhvr>
                                        <p:cTn id="23" dur="1" fill="hold">
                                          <p:stCondLst>
                                            <p:cond delay="0"/>
                                          </p:stCondLst>
                                        </p:cTn>
                                        <p:tgtEl>
                                          <p:spTgt spid="62468">
                                            <p:txEl>
                                              <p:pRg st="5" end="5"/>
                                            </p:txEl>
                                          </p:spTgt>
                                        </p:tgtEl>
                                        <p:attrNameLst>
                                          <p:attrName>style.visibility</p:attrName>
                                        </p:attrNameLst>
                                      </p:cBhvr>
                                      <p:to>
                                        <p:strVal val="visible"/>
                                      </p:to>
                                    </p:set>
                                    <p:animEffect transition="in" filter="checkerboard(across)">
                                      <p:cBhvr>
                                        <p:cTn id="24" dur="500"/>
                                        <p:tgtEl>
                                          <p:spTgt spid="62468">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2468" grpId="0" uiExpand="1" build="p" bldLvl="2"/>
    </p:bldLst>
  </p:timing>
</p:sld>
</file>

<file path=ppt/slides/slide6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9634" name="Rectangle 2"/>
          <p:cNvSpPr>
            <a:spLocks noGrp="1" noChangeArrowheads="1"/>
          </p:cNvSpPr>
          <p:nvPr>
            <p:ph type="title"/>
          </p:nvPr>
        </p:nvSpPr>
        <p:spPr/>
        <p:txBody>
          <a:bodyPr/>
          <a:lstStyle/>
          <a:p>
            <a:pPr eaLnBrk="1" hangingPunct="1"/>
            <a:r>
              <a:rPr lang="en-US" altLang="en-US" dirty="0"/>
              <a:t>Case #3 Answers</a:t>
            </a:r>
            <a:endParaRPr lang="en-US" altLang="en-US" sz="2400" dirty="0"/>
          </a:p>
        </p:txBody>
      </p:sp>
      <p:sp>
        <p:nvSpPr>
          <p:cNvPr id="61444" name="Rectangle 3"/>
          <p:cNvSpPr>
            <a:spLocks noGrp="1" noChangeArrowheads="1"/>
          </p:cNvSpPr>
          <p:nvPr>
            <p:ph idx="1"/>
          </p:nvPr>
        </p:nvSpPr>
        <p:spPr>
          <a:xfrm>
            <a:off x="928688" y="1608138"/>
            <a:ext cx="7286625" cy="4419600"/>
          </a:xfrm>
        </p:spPr>
        <p:txBody>
          <a:bodyPr/>
          <a:lstStyle/>
          <a:p>
            <a:pPr lvl="1" eaLnBrk="1" hangingPunct="1"/>
            <a:r>
              <a:rPr lang="en-US" altLang="en-US" sz="2800" dirty="0"/>
              <a:t>3.  Lack of financial knowledge</a:t>
            </a:r>
          </a:p>
          <a:p>
            <a:pPr lvl="2" eaLnBrk="1" hangingPunct="1"/>
            <a:r>
              <a:rPr lang="en-US" altLang="en-US" sz="2300" dirty="0"/>
              <a:t>Financial knowledge is important to make good decisions.  Both Bill and Emily should realize that financial knowledge can be acquired</a:t>
            </a:r>
          </a:p>
          <a:p>
            <a:pPr lvl="3" eaLnBrk="1" hangingPunct="1"/>
            <a:r>
              <a:rPr lang="en-US" altLang="en-US" sz="2300" dirty="0"/>
              <a:t>They must be willing to spend the time learning about key financial topics</a:t>
            </a:r>
          </a:p>
          <a:p>
            <a:pPr lvl="2" eaLnBrk="1" hangingPunct="1"/>
            <a:r>
              <a:rPr lang="en-US" altLang="en-US" sz="2300" dirty="0"/>
              <a:t>In addition, they must realize that financial knowledge by itself is insufficient</a:t>
            </a:r>
          </a:p>
          <a:p>
            <a:pPr lvl="3" eaLnBrk="1" hangingPunct="1"/>
            <a:r>
              <a:rPr lang="en-US" altLang="en-US" sz="2300" dirty="0"/>
              <a:t>Both Bill and Emily must be willing to act on that knowledge to be wiser financial stewards</a:t>
            </a:r>
          </a:p>
        </p:txBody>
      </p:sp>
    </p:spTree>
    <p:extLst>
      <p:ext uri="{BB962C8B-B14F-4D97-AF65-F5344CB8AC3E}">
        <p14:creationId xmlns:p14="http://schemas.microsoft.com/office/powerpoint/2010/main" val="568316696"/>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61444">
                                            <p:txEl>
                                              <p:pRg st="0" end="0"/>
                                            </p:txEl>
                                          </p:spTgt>
                                        </p:tgtEl>
                                        <p:attrNameLst>
                                          <p:attrName>style.visibility</p:attrName>
                                        </p:attrNameLst>
                                      </p:cBhvr>
                                      <p:to>
                                        <p:strVal val="visible"/>
                                      </p:to>
                                    </p:set>
                                    <p:animEffect transition="in" filter="checkerboard(across)">
                                      <p:cBhvr>
                                        <p:cTn id="7" dur="500"/>
                                        <p:tgtEl>
                                          <p:spTgt spid="6144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61444">
                                            <p:txEl>
                                              <p:pRg st="1" end="1"/>
                                            </p:txEl>
                                          </p:spTgt>
                                        </p:tgtEl>
                                        <p:attrNameLst>
                                          <p:attrName>style.visibility</p:attrName>
                                        </p:attrNameLst>
                                      </p:cBhvr>
                                      <p:to>
                                        <p:strVal val="visible"/>
                                      </p:to>
                                    </p:set>
                                    <p:animEffect transition="in" filter="checkerboard(across)">
                                      <p:cBhvr>
                                        <p:cTn id="12" dur="500"/>
                                        <p:tgtEl>
                                          <p:spTgt spid="61444">
                                            <p:txEl>
                                              <p:pRg st="1" end="1"/>
                                            </p:txEl>
                                          </p:spTgt>
                                        </p:tgtEl>
                                      </p:cBhvr>
                                    </p:animEffect>
                                  </p:childTnLst>
                                </p:cTn>
                              </p:par>
                              <p:par>
                                <p:cTn id="13" presetID="5" presetClass="entr" presetSubtype="10" fill="hold" grpId="0" nodeType="withEffect">
                                  <p:stCondLst>
                                    <p:cond delay="0"/>
                                  </p:stCondLst>
                                  <p:childTnLst>
                                    <p:set>
                                      <p:cBhvr>
                                        <p:cTn id="14" dur="1" fill="hold">
                                          <p:stCondLst>
                                            <p:cond delay="0"/>
                                          </p:stCondLst>
                                        </p:cTn>
                                        <p:tgtEl>
                                          <p:spTgt spid="61444">
                                            <p:txEl>
                                              <p:pRg st="2" end="2"/>
                                            </p:txEl>
                                          </p:spTgt>
                                        </p:tgtEl>
                                        <p:attrNameLst>
                                          <p:attrName>style.visibility</p:attrName>
                                        </p:attrNameLst>
                                      </p:cBhvr>
                                      <p:to>
                                        <p:strVal val="visible"/>
                                      </p:to>
                                    </p:set>
                                    <p:animEffect transition="in" filter="checkerboard(across)">
                                      <p:cBhvr>
                                        <p:cTn id="15" dur="500"/>
                                        <p:tgtEl>
                                          <p:spTgt spid="61444">
                                            <p:txEl>
                                              <p:pRg st="2" end="2"/>
                                            </p:txEl>
                                          </p:spTgt>
                                        </p:tgtEl>
                                      </p:cBhvr>
                                    </p:animEffect>
                                  </p:childTnLst>
                                </p:cTn>
                              </p:par>
                              <p:par>
                                <p:cTn id="16" presetID="5" presetClass="entr" presetSubtype="10" fill="hold" grpId="0" nodeType="withEffect">
                                  <p:stCondLst>
                                    <p:cond delay="0"/>
                                  </p:stCondLst>
                                  <p:childTnLst>
                                    <p:set>
                                      <p:cBhvr>
                                        <p:cTn id="17" dur="1" fill="hold">
                                          <p:stCondLst>
                                            <p:cond delay="0"/>
                                          </p:stCondLst>
                                        </p:cTn>
                                        <p:tgtEl>
                                          <p:spTgt spid="61444">
                                            <p:txEl>
                                              <p:pRg st="3" end="3"/>
                                            </p:txEl>
                                          </p:spTgt>
                                        </p:tgtEl>
                                        <p:attrNameLst>
                                          <p:attrName>style.visibility</p:attrName>
                                        </p:attrNameLst>
                                      </p:cBhvr>
                                      <p:to>
                                        <p:strVal val="visible"/>
                                      </p:to>
                                    </p:set>
                                    <p:animEffect transition="in" filter="checkerboard(across)">
                                      <p:cBhvr>
                                        <p:cTn id="18" dur="500"/>
                                        <p:tgtEl>
                                          <p:spTgt spid="61444">
                                            <p:txEl>
                                              <p:pRg st="3" end="3"/>
                                            </p:txEl>
                                          </p:spTgt>
                                        </p:tgtEl>
                                      </p:cBhvr>
                                    </p:animEffect>
                                  </p:childTnLst>
                                </p:cTn>
                              </p:par>
                              <p:par>
                                <p:cTn id="19" presetID="5" presetClass="entr" presetSubtype="10" fill="hold" grpId="0" nodeType="withEffect">
                                  <p:stCondLst>
                                    <p:cond delay="0"/>
                                  </p:stCondLst>
                                  <p:childTnLst>
                                    <p:set>
                                      <p:cBhvr>
                                        <p:cTn id="20" dur="1" fill="hold">
                                          <p:stCondLst>
                                            <p:cond delay="0"/>
                                          </p:stCondLst>
                                        </p:cTn>
                                        <p:tgtEl>
                                          <p:spTgt spid="61444">
                                            <p:txEl>
                                              <p:pRg st="4" end="4"/>
                                            </p:txEl>
                                          </p:spTgt>
                                        </p:tgtEl>
                                        <p:attrNameLst>
                                          <p:attrName>style.visibility</p:attrName>
                                        </p:attrNameLst>
                                      </p:cBhvr>
                                      <p:to>
                                        <p:strVal val="visible"/>
                                      </p:to>
                                    </p:set>
                                    <p:animEffect transition="in" filter="checkerboard(across)">
                                      <p:cBhvr>
                                        <p:cTn id="21" dur="500"/>
                                        <p:tgtEl>
                                          <p:spTgt spid="61444">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44" grpId="0" uiExpand="1" build="p" bldLvl="2"/>
    </p:bldLst>
  </p:timing>
</p:sld>
</file>

<file path=ppt/slides/slide6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1682" name="Title 1"/>
          <p:cNvSpPr>
            <a:spLocks noGrp="1"/>
          </p:cNvSpPr>
          <p:nvPr>
            <p:ph type="title"/>
          </p:nvPr>
        </p:nvSpPr>
        <p:spPr/>
        <p:txBody>
          <a:bodyPr/>
          <a:lstStyle/>
          <a:p>
            <a:pPr eaLnBrk="1" hangingPunct="1"/>
            <a:r>
              <a:rPr lang="en-US" altLang="en-US" dirty="0"/>
              <a:t>Case #3 Answers </a:t>
            </a:r>
            <a:r>
              <a:rPr lang="en-US" altLang="en-US" sz="2400" dirty="0"/>
              <a:t>(continued)</a:t>
            </a:r>
            <a:endParaRPr lang="en-US" altLang="en-US" dirty="0"/>
          </a:p>
        </p:txBody>
      </p:sp>
      <p:sp>
        <p:nvSpPr>
          <p:cNvPr id="63491" name="Content Placeholder 2"/>
          <p:cNvSpPr>
            <a:spLocks noGrp="1"/>
          </p:cNvSpPr>
          <p:nvPr>
            <p:ph idx="1"/>
          </p:nvPr>
        </p:nvSpPr>
        <p:spPr>
          <a:xfrm>
            <a:off x="928688" y="1608138"/>
            <a:ext cx="7286625" cy="4419600"/>
          </a:xfrm>
        </p:spPr>
        <p:txBody>
          <a:bodyPr/>
          <a:lstStyle/>
          <a:p>
            <a:pPr eaLnBrk="1" hangingPunct="1">
              <a:spcBef>
                <a:spcPts val="600"/>
              </a:spcBef>
            </a:pPr>
            <a:r>
              <a:rPr lang="en-US" altLang="en-US" dirty="0"/>
              <a:t>4.  Differences in financial personality types and family baggage</a:t>
            </a:r>
          </a:p>
          <a:p>
            <a:pPr lvl="1" eaLnBrk="1" hangingPunct="1">
              <a:spcBef>
                <a:spcPts val="600"/>
              </a:spcBef>
            </a:pPr>
            <a:r>
              <a:rPr lang="en-US" altLang="en-US" dirty="0"/>
              <a:t>Bill and Emily were both brought up differently in their families, and this includes how they learned to handle financial matters</a:t>
            </a:r>
          </a:p>
          <a:p>
            <a:pPr lvl="2" eaLnBrk="1" hangingPunct="1">
              <a:spcBef>
                <a:spcPts val="600"/>
              </a:spcBef>
            </a:pPr>
            <a:r>
              <a:rPr lang="en-US" altLang="en-US" dirty="0"/>
              <a:t>While they cannot change how they were brought up, they can decide how they want to handle financial matters in their marriage</a:t>
            </a:r>
          </a:p>
          <a:p>
            <a:pPr lvl="3" eaLnBrk="1" hangingPunct="1">
              <a:spcBef>
                <a:spcPts val="600"/>
              </a:spcBef>
            </a:pPr>
            <a:r>
              <a:rPr lang="en-US" altLang="en-US" dirty="0"/>
              <a:t>They set the framework for their marriage</a:t>
            </a:r>
          </a:p>
          <a:p>
            <a:pPr lvl="3" eaLnBrk="1" hangingPunct="1">
              <a:spcBef>
                <a:spcPts val="600"/>
              </a:spcBef>
            </a:pPr>
            <a:r>
              <a:rPr lang="en-US" altLang="en-US" dirty="0"/>
              <a:t>They can change how they work together</a:t>
            </a:r>
          </a:p>
          <a:p>
            <a:pPr lvl="2" eaLnBrk="1" hangingPunct="1">
              <a:spcBef>
                <a:spcPts val="600"/>
              </a:spcBef>
            </a:pPr>
            <a:r>
              <a:rPr lang="en-US" altLang="en-US" dirty="0"/>
              <a:t>They can have a goal to be equal financial partners and better stewards over the blessings they have and will receive</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 presetClass="entr" presetSubtype="10" fill="hold" grpId="0" nodeType="clickEffect">
                                  <p:stCondLst>
                                    <p:cond delay="1000"/>
                                  </p:stCondLst>
                                  <p:childTnLst>
                                    <p:set>
                                      <p:cBhvr>
                                        <p:cTn id="6" dur="1" fill="hold">
                                          <p:stCondLst>
                                            <p:cond delay="0"/>
                                          </p:stCondLst>
                                        </p:cTn>
                                        <p:tgtEl>
                                          <p:spTgt spid="63491">
                                            <p:txEl>
                                              <p:pRg st="0" end="0"/>
                                            </p:txEl>
                                          </p:spTgt>
                                        </p:tgtEl>
                                        <p:attrNameLst>
                                          <p:attrName>style.visibility</p:attrName>
                                        </p:attrNameLst>
                                      </p:cBhvr>
                                      <p:to>
                                        <p:strVal val="visible"/>
                                      </p:to>
                                    </p:set>
                                    <p:animEffect transition="in" filter="checkerboard(across)">
                                      <p:cBhvr>
                                        <p:cTn id="7" dur="1200"/>
                                        <p:tgtEl>
                                          <p:spTgt spid="63491">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63491">
                                            <p:txEl>
                                              <p:pRg st="1" end="1"/>
                                            </p:txEl>
                                          </p:spTgt>
                                        </p:tgtEl>
                                        <p:attrNameLst>
                                          <p:attrName>style.visibility</p:attrName>
                                        </p:attrNameLst>
                                      </p:cBhvr>
                                      <p:to>
                                        <p:strVal val="visible"/>
                                      </p:to>
                                    </p:set>
                                    <p:animEffect transition="in" filter="checkerboard(across)">
                                      <p:cBhvr>
                                        <p:cTn id="12" dur="500"/>
                                        <p:tgtEl>
                                          <p:spTgt spid="63491">
                                            <p:txEl>
                                              <p:pRg st="1" end="1"/>
                                            </p:txEl>
                                          </p:spTgt>
                                        </p:tgtEl>
                                      </p:cBhvr>
                                    </p:animEffect>
                                  </p:childTnLst>
                                </p:cTn>
                              </p:par>
                              <p:par>
                                <p:cTn id="13" presetID="5" presetClass="entr" presetSubtype="10" fill="hold" grpId="0" nodeType="withEffect">
                                  <p:stCondLst>
                                    <p:cond delay="0"/>
                                  </p:stCondLst>
                                  <p:childTnLst>
                                    <p:set>
                                      <p:cBhvr>
                                        <p:cTn id="14" dur="1" fill="hold">
                                          <p:stCondLst>
                                            <p:cond delay="0"/>
                                          </p:stCondLst>
                                        </p:cTn>
                                        <p:tgtEl>
                                          <p:spTgt spid="63491">
                                            <p:txEl>
                                              <p:pRg st="2" end="2"/>
                                            </p:txEl>
                                          </p:spTgt>
                                        </p:tgtEl>
                                        <p:attrNameLst>
                                          <p:attrName>style.visibility</p:attrName>
                                        </p:attrNameLst>
                                      </p:cBhvr>
                                      <p:to>
                                        <p:strVal val="visible"/>
                                      </p:to>
                                    </p:set>
                                    <p:animEffect transition="in" filter="checkerboard(across)">
                                      <p:cBhvr>
                                        <p:cTn id="15" dur="500"/>
                                        <p:tgtEl>
                                          <p:spTgt spid="63491">
                                            <p:txEl>
                                              <p:pRg st="2" end="2"/>
                                            </p:txEl>
                                          </p:spTgt>
                                        </p:tgtEl>
                                      </p:cBhvr>
                                    </p:animEffect>
                                  </p:childTnLst>
                                </p:cTn>
                              </p:par>
                              <p:par>
                                <p:cTn id="16" presetID="5" presetClass="entr" presetSubtype="10" fill="hold" grpId="0" nodeType="withEffect">
                                  <p:stCondLst>
                                    <p:cond delay="0"/>
                                  </p:stCondLst>
                                  <p:childTnLst>
                                    <p:set>
                                      <p:cBhvr>
                                        <p:cTn id="17" dur="1" fill="hold">
                                          <p:stCondLst>
                                            <p:cond delay="0"/>
                                          </p:stCondLst>
                                        </p:cTn>
                                        <p:tgtEl>
                                          <p:spTgt spid="63491">
                                            <p:txEl>
                                              <p:pRg st="3" end="3"/>
                                            </p:txEl>
                                          </p:spTgt>
                                        </p:tgtEl>
                                        <p:attrNameLst>
                                          <p:attrName>style.visibility</p:attrName>
                                        </p:attrNameLst>
                                      </p:cBhvr>
                                      <p:to>
                                        <p:strVal val="visible"/>
                                      </p:to>
                                    </p:set>
                                    <p:animEffect transition="in" filter="checkerboard(across)">
                                      <p:cBhvr>
                                        <p:cTn id="18" dur="500"/>
                                        <p:tgtEl>
                                          <p:spTgt spid="63491">
                                            <p:txEl>
                                              <p:pRg st="3" end="3"/>
                                            </p:txEl>
                                          </p:spTgt>
                                        </p:tgtEl>
                                      </p:cBhvr>
                                    </p:animEffect>
                                  </p:childTnLst>
                                </p:cTn>
                              </p:par>
                              <p:par>
                                <p:cTn id="19" presetID="5" presetClass="entr" presetSubtype="10" fill="hold" grpId="0" nodeType="withEffect">
                                  <p:stCondLst>
                                    <p:cond delay="0"/>
                                  </p:stCondLst>
                                  <p:childTnLst>
                                    <p:set>
                                      <p:cBhvr>
                                        <p:cTn id="20" dur="1" fill="hold">
                                          <p:stCondLst>
                                            <p:cond delay="0"/>
                                          </p:stCondLst>
                                        </p:cTn>
                                        <p:tgtEl>
                                          <p:spTgt spid="63491">
                                            <p:txEl>
                                              <p:pRg st="4" end="4"/>
                                            </p:txEl>
                                          </p:spTgt>
                                        </p:tgtEl>
                                        <p:attrNameLst>
                                          <p:attrName>style.visibility</p:attrName>
                                        </p:attrNameLst>
                                      </p:cBhvr>
                                      <p:to>
                                        <p:strVal val="visible"/>
                                      </p:to>
                                    </p:set>
                                    <p:animEffect transition="in" filter="checkerboard(across)">
                                      <p:cBhvr>
                                        <p:cTn id="21" dur="500"/>
                                        <p:tgtEl>
                                          <p:spTgt spid="63491">
                                            <p:txEl>
                                              <p:pRg st="4" end="4"/>
                                            </p:txEl>
                                          </p:spTgt>
                                        </p:tgtEl>
                                      </p:cBhvr>
                                    </p:animEffect>
                                  </p:childTnLst>
                                </p:cTn>
                              </p:par>
                              <p:par>
                                <p:cTn id="22" presetID="5" presetClass="entr" presetSubtype="10" fill="hold" grpId="0" nodeType="withEffect">
                                  <p:stCondLst>
                                    <p:cond delay="0"/>
                                  </p:stCondLst>
                                  <p:childTnLst>
                                    <p:set>
                                      <p:cBhvr>
                                        <p:cTn id="23" dur="1" fill="hold">
                                          <p:stCondLst>
                                            <p:cond delay="0"/>
                                          </p:stCondLst>
                                        </p:cTn>
                                        <p:tgtEl>
                                          <p:spTgt spid="63491">
                                            <p:txEl>
                                              <p:pRg st="5" end="5"/>
                                            </p:txEl>
                                          </p:spTgt>
                                        </p:tgtEl>
                                        <p:attrNameLst>
                                          <p:attrName>style.visibility</p:attrName>
                                        </p:attrNameLst>
                                      </p:cBhvr>
                                      <p:to>
                                        <p:strVal val="visible"/>
                                      </p:to>
                                    </p:set>
                                    <p:animEffect transition="in" filter="checkerboard(across)">
                                      <p:cBhvr>
                                        <p:cTn id="24" dur="500"/>
                                        <p:tgtEl>
                                          <p:spTgt spid="63491">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491" grpId="0" uiExpand="1" build="p" bldLvl="2"/>
    </p:bldLst>
  </p:timing>
</p:sld>
</file>

<file path=ppt/slides/slide6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3730" name="Title 1"/>
          <p:cNvSpPr>
            <a:spLocks noGrp="1"/>
          </p:cNvSpPr>
          <p:nvPr>
            <p:ph type="title"/>
          </p:nvPr>
        </p:nvSpPr>
        <p:spPr/>
        <p:txBody>
          <a:bodyPr/>
          <a:lstStyle/>
          <a:p>
            <a:pPr eaLnBrk="1" hangingPunct="1"/>
            <a:r>
              <a:rPr lang="en-US" altLang="en-US" sz="3200" dirty="0"/>
              <a:t>Case #3 Answers </a:t>
            </a:r>
            <a:r>
              <a:rPr lang="en-US" altLang="en-US" sz="2000" dirty="0"/>
              <a:t>(continued)</a:t>
            </a:r>
            <a:endParaRPr lang="en-US" altLang="en-US" sz="3200" dirty="0"/>
          </a:p>
        </p:txBody>
      </p:sp>
      <p:sp>
        <p:nvSpPr>
          <p:cNvPr id="65539" name="Content Placeholder 2"/>
          <p:cNvSpPr>
            <a:spLocks noGrp="1"/>
          </p:cNvSpPr>
          <p:nvPr>
            <p:ph idx="1"/>
          </p:nvPr>
        </p:nvSpPr>
        <p:spPr>
          <a:xfrm>
            <a:off x="928688" y="1608138"/>
            <a:ext cx="7286625" cy="4419600"/>
          </a:xfrm>
        </p:spPr>
        <p:txBody>
          <a:bodyPr/>
          <a:lstStyle/>
          <a:p>
            <a:pPr eaLnBrk="1" hangingPunct="1">
              <a:spcBef>
                <a:spcPts val="600"/>
              </a:spcBef>
            </a:pPr>
            <a:r>
              <a:rPr lang="en-US" altLang="en-US" dirty="0"/>
              <a:t>5.  Lack of gospel maturity</a:t>
            </a:r>
          </a:p>
          <a:p>
            <a:pPr lvl="1" eaLnBrk="1" hangingPunct="1">
              <a:spcBef>
                <a:spcPts val="600"/>
              </a:spcBef>
            </a:pPr>
            <a:r>
              <a:rPr lang="en-US" altLang="en-US" dirty="0"/>
              <a:t>Gospel maturity is not just knowing what you should do, but doing it as well </a:t>
            </a:r>
          </a:p>
          <a:p>
            <a:pPr lvl="2" eaLnBrk="1" hangingPunct="1">
              <a:spcBef>
                <a:spcPts val="600"/>
              </a:spcBef>
            </a:pPr>
            <a:r>
              <a:rPr lang="en-US" altLang="en-US" dirty="0"/>
              <a:t>They need to be committed to the relationship</a:t>
            </a:r>
          </a:p>
          <a:p>
            <a:pPr lvl="2" eaLnBrk="1" hangingPunct="1">
              <a:spcBef>
                <a:spcPts val="600"/>
              </a:spcBef>
            </a:pPr>
            <a:r>
              <a:rPr lang="en-US" altLang="en-US" dirty="0"/>
              <a:t>They need to put each other, and the Lord first in their lives</a:t>
            </a:r>
          </a:p>
          <a:p>
            <a:pPr lvl="3" eaLnBrk="1" hangingPunct="1">
              <a:spcBef>
                <a:spcPts val="600"/>
              </a:spcBef>
            </a:pPr>
            <a:r>
              <a:rPr lang="en-US" altLang="en-US" dirty="0"/>
              <a:t>The more willing they are to do what needs to be done in their relationships and family, the better the marriage will be and the more likely they will be able to achieve their family vision and goals</a:t>
            </a:r>
          </a:p>
          <a:p>
            <a:pPr lvl="2" eaLnBrk="1" hangingPunct="1">
              <a:spcBef>
                <a:spcPts val="600"/>
              </a:spcBef>
            </a:pPr>
            <a:r>
              <a:rPr lang="en-US" altLang="en-US" dirty="0"/>
              <a:t>Remember the critical doctrines is to return with their family to Heavenly Father’s presence</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 presetClass="entr" presetSubtype="10" fill="hold" grpId="0" nodeType="clickEffect">
                                  <p:stCondLst>
                                    <p:cond delay="1000"/>
                                  </p:stCondLst>
                                  <p:childTnLst>
                                    <p:set>
                                      <p:cBhvr>
                                        <p:cTn id="6" dur="1" fill="hold">
                                          <p:stCondLst>
                                            <p:cond delay="0"/>
                                          </p:stCondLst>
                                        </p:cTn>
                                        <p:tgtEl>
                                          <p:spTgt spid="65539">
                                            <p:txEl>
                                              <p:pRg st="0" end="0"/>
                                            </p:txEl>
                                          </p:spTgt>
                                        </p:tgtEl>
                                        <p:attrNameLst>
                                          <p:attrName>style.visibility</p:attrName>
                                        </p:attrNameLst>
                                      </p:cBhvr>
                                      <p:to>
                                        <p:strVal val="visible"/>
                                      </p:to>
                                    </p:set>
                                    <p:animEffect transition="in" filter="checkerboard(across)">
                                      <p:cBhvr>
                                        <p:cTn id="7" dur="1200"/>
                                        <p:tgtEl>
                                          <p:spTgt spid="65539">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65539">
                                            <p:txEl>
                                              <p:pRg st="1" end="1"/>
                                            </p:txEl>
                                          </p:spTgt>
                                        </p:tgtEl>
                                        <p:attrNameLst>
                                          <p:attrName>style.visibility</p:attrName>
                                        </p:attrNameLst>
                                      </p:cBhvr>
                                      <p:to>
                                        <p:strVal val="visible"/>
                                      </p:to>
                                    </p:set>
                                    <p:animEffect transition="in" filter="checkerboard(across)">
                                      <p:cBhvr>
                                        <p:cTn id="12" dur="500"/>
                                        <p:tgtEl>
                                          <p:spTgt spid="65539">
                                            <p:txEl>
                                              <p:pRg st="1" end="1"/>
                                            </p:txEl>
                                          </p:spTgt>
                                        </p:tgtEl>
                                      </p:cBhvr>
                                    </p:animEffect>
                                  </p:childTnLst>
                                </p:cTn>
                              </p:par>
                              <p:par>
                                <p:cTn id="13" presetID="5" presetClass="entr" presetSubtype="10" fill="hold" grpId="0" nodeType="withEffect">
                                  <p:stCondLst>
                                    <p:cond delay="0"/>
                                  </p:stCondLst>
                                  <p:childTnLst>
                                    <p:set>
                                      <p:cBhvr>
                                        <p:cTn id="14" dur="1" fill="hold">
                                          <p:stCondLst>
                                            <p:cond delay="0"/>
                                          </p:stCondLst>
                                        </p:cTn>
                                        <p:tgtEl>
                                          <p:spTgt spid="65539">
                                            <p:txEl>
                                              <p:pRg st="2" end="2"/>
                                            </p:txEl>
                                          </p:spTgt>
                                        </p:tgtEl>
                                        <p:attrNameLst>
                                          <p:attrName>style.visibility</p:attrName>
                                        </p:attrNameLst>
                                      </p:cBhvr>
                                      <p:to>
                                        <p:strVal val="visible"/>
                                      </p:to>
                                    </p:set>
                                    <p:animEffect transition="in" filter="checkerboard(across)">
                                      <p:cBhvr>
                                        <p:cTn id="15" dur="500"/>
                                        <p:tgtEl>
                                          <p:spTgt spid="65539">
                                            <p:txEl>
                                              <p:pRg st="2" end="2"/>
                                            </p:txEl>
                                          </p:spTgt>
                                        </p:tgtEl>
                                      </p:cBhvr>
                                    </p:animEffect>
                                  </p:childTnLst>
                                </p:cTn>
                              </p:par>
                              <p:par>
                                <p:cTn id="16" presetID="5" presetClass="entr" presetSubtype="10" fill="hold" grpId="0" nodeType="withEffect">
                                  <p:stCondLst>
                                    <p:cond delay="0"/>
                                  </p:stCondLst>
                                  <p:childTnLst>
                                    <p:set>
                                      <p:cBhvr>
                                        <p:cTn id="17" dur="1" fill="hold">
                                          <p:stCondLst>
                                            <p:cond delay="0"/>
                                          </p:stCondLst>
                                        </p:cTn>
                                        <p:tgtEl>
                                          <p:spTgt spid="65539">
                                            <p:txEl>
                                              <p:pRg st="3" end="3"/>
                                            </p:txEl>
                                          </p:spTgt>
                                        </p:tgtEl>
                                        <p:attrNameLst>
                                          <p:attrName>style.visibility</p:attrName>
                                        </p:attrNameLst>
                                      </p:cBhvr>
                                      <p:to>
                                        <p:strVal val="visible"/>
                                      </p:to>
                                    </p:set>
                                    <p:animEffect transition="in" filter="checkerboard(across)">
                                      <p:cBhvr>
                                        <p:cTn id="18" dur="500"/>
                                        <p:tgtEl>
                                          <p:spTgt spid="65539">
                                            <p:txEl>
                                              <p:pRg st="3" end="3"/>
                                            </p:txEl>
                                          </p:spTgt>
                                        </p:tgtEl>
                                      </p:cBhvr>
                                    </p:animEffect>
                                  </p:childTnLst>
                                </p:cTn>
                              </p:par>
                              <p:par>
                                <p:cTn id="19" presetID="5" presetClass="entr" presetSubtype="10" fill="hold" grpId="0" nodeType="withEffect">
                                  <p:stCondLst>
                                    <p:cond delay="0"/>
                                  </p:stCondLst>
                                  <p:childTnLst>
                                    <p:set>
                                      <p:cBhvr>
                                        <p:cTn id="20" dur="1" fill="hold">
                                          <p:stCondLst>
                                            <p:cond delay="0"/>
                                          </p:stCondLst>
                                        </p:cTn>
                                        <p:tgtEl>
                                          <p:spTgt spid="65539">
                                            <p:txEl>
                                              <p:pRg st="4" end="4"/>
                                            </p:txEl>
                                          </p:spTgt>
                                        </p:tgtEl>
                                        <p:attrNameLst>
                                          <p:attrName>style.visibility</p:attrName>
                                        </p:attrNameLst>
                                      </p:cBhvr>
                                      <p:to>
                                        <p:strVal val="visible"/>
                                      </p:to>
                                    </p:set>
                                    <p:animEffect transition="in" filter="checkerboard(across)">
                                      <p:cBhvr>
                                        <p:cTn id="21" dur="500"/>
                                        <p:tgtEl>
                                          <p:spTgt spid="65539">
                                            <p:txEl>
                                              <p:pRg st="4" end="4"/>
                                            </p:txEl>
                                          </p:spTgt>
                                        </p:tgtEl>
                                      </p:cBhvr>
                                    </p:animEffect>
                                  </p:childTnLst>
                                </p:cTn>
                              </p:par>
                              <p:par>
                                <p:cTn id="22" presetID="5" presetClass="entr" presetSubtype="10" fill="hold" grpId="0" nodeType="withEffect">
                                  <p:stCondLst>
                                    <p:cond delay="0"/>
                                  </p:stCondLst>
                                  <p:childTnLst>
                                    <p:set>
                                      <p:cBhvr>
                                        <p:cTn id="23" dur="1" fill="hold">
                                          <p:stCondLst>
                                            <p:cond delay="0"/>
                                          </p:stCondLst>
                                        </p:cTn>
                                        <p:tgtEl>
                                          <p:spTgt spid="65539">
                                            <p:txEl>
                                              <p:pRg st="5" end="5"/>
                                            </p:txEl>
                                          </p:spTgt>
                                        </p:tgtEl>
                                        <p:attrNameLst>
                                          <p:attrName>style.visibility</p:attrName>
                                        </p:attrNameLst>
                                      </p:cBhvr>
                                      <p:to>
                                        <p:strVal val="visible"/>
                                      </p:to>
                                    </p:set>
                                    <p:animEffect transition="in" filter="checkerboard(across)">
                                      <p:cBhvr>
                                        <p:cTn id="24" dur="500"/>
                                        <p:tgtEl>
                                          <p:spTgt spid="65539">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539" grpId="0" uiExpand="1" build="p" bldLvl="2"/>
    </p:bld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Problem #4</a:t>
            </a:r>
          </a:p>
        </p:txBody>
      </p:sp>
      <p:sp>
        <p:nvSpPr>
          <p:cNvPr id="3" name="Content Placeholder 2"/>
          <p:cNvSpPr>
            <a:spLocks noGrp="1"/>
          </p:cNvSpPr>
          <p:nvPr>
            <p:ph idx="1"/>
          </p:nvPr>
        </p:nvSpPr>
        <p:spPr/>
        <p:txBody>
          <a:bodyPr/>
          <a:lstStyle/>
          <a:p>
            <a:r>
              <a:rPr lang="en-US" dirty="0"/>
              <a:t>Are there additional examples of things to do for your Family Financial Plan?</a:t>
            </a:r>
          </a:p>
          <a:p>
            <a:pPr lvl="1"/>
            <a:r>
              <a:rPr lang="en-US" dirty="0"/>
              <a:t>Following are some additional examples of strategies that may give ideas to help you in planning your Family Financial Plan </a:t>
            </a:r>
          </a:p>
          <a:p>
            <a:pPr lvl="1"/>
            <a:r>
              <a:rPr lang="en-US" dirty="0"/>
              <a:t>I have divided it into different areas</a:t>
            </a:r>
          </a:p>
          <a:p>
            <a:pPr lvl="2"/>
            <a:r>
              <a:rPr lang="en-US" dirty="0"/>
              <a:t>Spiritual</a:t>
            </a:r>
          </a:p>
          <a:p>
            <a:pPr lvl="2"/>
            <a:r>
              <a:rPr lang="en-US" dirty="0"/>
              <a:t>Temporal</a:t>
            </a:r>
          </a:p>
          <a:p>
            <a:pPr lvl="2"/>
            <a:r>
              <a:rPr lang="en-US" dirty="0"/>
              <a:t>Family</a:t>
            </a:r>
          </a:p>
          <a:p>
            <a:pPr lvl="2"/>
            <a:r>
              <a:rPr lang="en-US" dirty="0"/>
              <a:t>Individual</a:t>
            </a:r>
          </a:p>
          <a:p>
            <a:r>
              <a:rPr lang="en-US" sz="2200" dirty="0"/>
              <a:t>These are from my </a:t>
            </a:r>
            <a:r>
              <a:rPr lang="en-US" sz="2200" dirty="0">
                <a:hlinkClick r:id="rId3"/>
              </a:rPr>
              <a:t>Money and Marriage Suggestions</a:t>
            </a:r>
            <a:r>
              <a:rPr lang="en-US" sz="2200" dirty="0"/>
              <a:t> (LT41) that I share with future spouses before my children get married</a:t>
            </a:r>
          </a:p>
          <a:p>
            <a:endParaRPr lang="en-US" dirty="0"/>
          </a:p>
        </p:txBody>
      </p:sp>
    </p:spTree>
    <p:extLst>
      <p:ext uri="{BB962C8B-B14F-4D97-AF65-F5344CB8AC3E}">
        <p14:creationId xmlns:p14="http://schemas.microsoft.com/office/powerpoint/2010/main" val="7703424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
                                            <p:txEl>
                                              <p:pRg st="6" end="6"/>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Family Financial Plan </a:t>
            </a:r>
            <a:r>
              <a:rPr lang="en-US" sz="2400" dirty="0"/>
              <a:t>(continued)</a:t>
            </a:r>
            <a:endParaRPr lang="en-US" dirty="0"/>
          </a:p>
        </p:txBody>
      </p:sp>
      <p:sp>
        <p:nvSpPr>
          <p:cNvPr id="3" name="Content Placeholder 2"/>
          <p:cNvSpPr>
            <a:spLocks noGrp="1"/>
          </p:cNvSpPr>
          <p:nvPr>
            <p:ph idx="1"/>
          </p:nvPr>
        </p:nvSpPr>
        <p:spPr/>
        <p:txBody>
          <a:bodyPr/>
          <a:lstStyle/>
          <a:p>
            <a:r>
              <a:rPr lang="en-US" dirty="0"/>
              <a:t>Spiritual</a:t>
            </a:r>
          </a:p>
          <a:p>
            <a:pPr lvl="1"/>
            <a:r>
              <a:rPr lang="en-US" sz="2200" dirty="0"/>
              <a:t>Remember who you are, a child of the Most High God, and act accordingly</a:t>
            </a:r>
          </a:p>
          <a:p>
            <a:pPr lvl="1"/>
            <a:r>
              <a:rPr lang="en-US" sz="2200" dirty="0"/>
              <a:t>Strive to be like your Savior Jesus Christ</a:t>
            </a:r>
          </a:p>
          <a:p>
            <a:pPr lvl="1"/>
            <a:r>
              <a:rPr lang="en-US" sz="2200" dirty="0"/>
              <a:t>Attend the temple as often as you can, with a minimum of once a month</a:t>
            </a:r>
          </a:p>
          <a:p>
            <a:pPr lvl="1"/>
            <a:r>
              <a:rPr lang="en-US" sz="2200" dirty="0"/>
              <a:t>Budget and learn to give now when you are poor and have nothing</a:t>
            </a:r>
          </a:p>
          <a:p>
            <a:pPr lvl="1"/>
            <a:r>
              <a:rPr lang="en-US" sz="2200" dirty="0"/>
              <a:t>Memorize your Patriarchal Blessing, the “Proclamation on the Family”, “The Living Christ,” and other scriptures that are important to you.  Ours include D&amp;C 121:34-46, D&amp;C 11:7, Jacob 2:18-19, Alma 37:32-37 and Alma 7:22-24</a:t>
            </a:r>
          </a:p>
        </p:txBody>
      </p:sp>
    </p:spTree>
    <p:extLst>
      <p:ext uri="{BB962C8B-B14F-4D97-AF65-F5344CB8AC3E}">
        <p14:creationId xmlns:p14="http://schemas.microsoft.com/office/powerpoint/2010/main" val="16864847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Family Financial Plan </a:t>
            </a:r>
            <a:r>
              <a:rPr lang="en-US" sz="2400" dirty="0"/>
              <a:t>(continued)</a:t>
            </a:r>
            <a:endParaRPr lang="en-US" dirty="0"/>
          </a:p>
        </p:txBody>
      </p:sp>
      <p:sp>
        <p:nvSpPr>
          <p:cNvPr id="3" name="Content Placeholder 2"/>
          <p:cNvSpPr>
            <a:spLocks noGrp="1"/>
          </p:cNvSpPr>
          <p:nvPr>
            <p:ph idx="1"/>
          </p:nvPr>
        </p:nvSpPr>
        <p:spPr>
          <a:xfrm>
            <a:off x="929040" y="1607520"/>
            <a:ext cx="7451373" cy="4419600"/>
          </a:xfrm>
        </p:spPr>
        <p:txBody>
          <a:bodyPr/>
          <a:lstStyle/>
          <a:p>
            <a:pPr marL="0" indent="0">
              <a:buNone/>
            </a:pPr>
            <a:r>
              <a:rPr lang="en-US" dirty="0"/>
              <a:t>Temporal</a:t>
            </a:r>
          </a:p>
          <a:p>
            <a:pPr lvl="1"/>
            <a:r>
              <a:rPr lang="en-US" sz="2200" dirty="0"/>
              <a:t>Remember “Life is Good.” Be glad for the blessing of life</a:t>
            </a:r>
          </a:p>
          <a:p>
            <a:pPr lvl="1"/>
            <a:r>
              <a:rPr lang="en-US" sz="2200" dirty="0"/>
              <a:t>Live within your means</a:t>
            </a:r>
          </a:p>
          <a:p>
            <a:pPr lvl="1"/>
            <a:r>
              <a:rPr lang="en-US" sz="2200" dirty="0"/>
              <a:t>Be honest in all your doings--hide no assets or liabilities Have weekly “Companionship Meeting” each week (at a specified time and day)</a:t>
            </a:r>
          </a:p>
          <a:p>
            <a:pPr lvl="2"/>
            <a:r>
              <a:rPr lang="en-US" sz="2200" dirty="0"/>
              <a:t>Discuss your budget, financial situation, and other key concerns with your spouse each week during this Companionship Meeting</a:t>
            </a:r>
          </a:p>
          <a:p>
            <a:pPr lvl="2"/>
            <a:r>
              <a:rPr lang="en-US" sz="2200" dirty="0"/>
              <a:t>Learn to save and invest wisely</a:t>
            </a:r>
          </a:p>
          <a:p>
            <a:pPr lvl="2"/>
            <a:r>
              <a:rPr lang="en-US" sz="2200" dirty="0"/>
              <a:t>Never go into debt except for education, a modest home, and perhaps a first car</a:t>
            </a:r>
          </a:p>
        </p:txBody>
      </p:sp>
    </p:spTree>
    <p:extLst>
      <p:ext uri="{BB962C8B-B14F-4D97-AF65-F5344CB8AC3E}">
        <p14:creationId xmlns:p14="http://schemas.microsoft.com/office/powerpoint/2010/main" val="35497918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p:txBody>
          <a:bodyPr/>
          <a:lstStyle/>
          <a:p>
            <a:r>
              <a:rPr lang="en-US" altLang="en-US" dirty="0"/>
              <a:t>Decision Making </a:t>
            </a:r>
            <a:r>
              <a:rPr lang="en-US" altLang="en-US" sz="2400" dirty="0"/>
              <a:t>(continued)</a:t>
            </a:r>
            <a:endParaRPr lang="en-US" altLang="en-US" dirty="0"/>
          </a:p>
        </p:txBody>
      </p:sp>
      <p:sp>
        <p:nvSpPr>
          <p:cNvPr id="11267" name="Content Placeholder 2"/>
          <p:cNvSpPr>
            <a:spLocks noGrp="1"/>
          </p:cNvSpPr>
          <p:nvPr>
            <p:ph idx="1"/>
          </p:nvPr>
        </p:nvSpPr>
        <p:spPr>
          <a:xfrm>
            <a:off x="928688" y="1608138"/>
            <a:ext cx="7453312" cy="4419600"/>
          </a:xfrm>
        </p:spPr>
        <p:txBody>
          <a:bodyPr/>
          <a:lstStyle/>
          <a:p>
            <a:r>
              <a:rPr lang="en-US" altLang="en-US" dirty="0"/>
              <a:t>What is our standard?</a:t>
            </a:r>
          </a:p>
          <a:p>
            <a:pPr lvl="1"/>
            <a:r>
              <a:rPr lang="en-US" altLang="en-US" dirty="0"/>
              <a:t>Our marriage standard is </a:t>
            </a:r>
            <a:r>
              <a:rPr lang="en-US" altLang="en-US" b="1" i="1" dirty="0"/>
              <a:t>equal partners </a:t>
            </a:r>
            <a:r>
              <a:rPr lang="en-US" altLang="en-US" dirty="0"/>
              <a:t>with </a:t>
            </a:r>
            <a:r>
              <a:rPr lang="en-US" altLang="en-US" b="1" i="1" dirty="0"/>
              <a:t>equal responsibility</a:t>
            </a:r>
            <a:r>
              <a:rPr lang="en-US" altLang="en-US" dirty="0"/>
              <a:t> and </a:t>
            </a:r>
            <a:r>
              <a:rPr lang="en-US" altLang="en-US" b="1" i="1" dirty="0"/>
              <a:t>unified</a:t>
            </a:r>
            <a:r>
              <a:rPr lang="en-US" altLang="en-US" dirty="0"/>
              <a:t> in working toward common individual and family goals</a:t>
            </a:r>
          </a:p>
          <a:p>
            <a:pPr lvl="2"/>
            <a:r>
              <a:rPr lang="en-US" altLang="en-US" dirty="0"/>
              <a:t>It may not be attainable by everyone, but it is still the standard we seek to achieve</a:t>
            </a:r>
          </a:p>
          <a:p>
            <a:pPr lvl="2"/>
            <a:r>
              <a:rPr lang="en-US" altLang="en-US" dirty="0"/>
              <a:t>Widowed, divorced, never married and single parents have all been promised that those who faithfully follow the commandments will receive all blessings promised by Heavenly Father</a:t>
            </a:r>
          </a:p>
          <a:p>
            <a:pPr lvl="3"/>
            <a:r>
              <a:rPr lang="en-US" altLang="en-US" dirty="0"/>
              <a:t>There are no second-class citizens in the gospel</a:t>
            </a:r>
          </a:p>
        </p:txBody>
      </p:sp>
    </p:spTree>
    <p:extLst>
      <p:ext uri="{BB962C8B-B14F-4D97-AF65-F5344CB8AC3E}">
        <p14:creationId xmlns:p14="http://schemas.microsoft.com/office/powerpoint/2010/main" val="2391121297"/>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1126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1267">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1267">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1267">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1267">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Family Financial Plan </a:t>
            </a:r>
            <a:r>
              <a:rPr lang="en-US" sz="2400" dirty="0"/>
              <a:t>(continued)</a:t>
            </a:r>
            <a:endParaRPr lang="en-US" dirty="0"/>
          </a:p>
        </p:txBody>
      </p:sp>
      <p:sp>
        <p:nvSpPr>
          <p:cNvPr id="3" name="Content Placeholder 2"/>
          <p:cNvSpPr>
            <a:spLocks noGrp="1"/>
          </p:cNvSpPr>
          <p:nvPr>
            <p:ph idx="1"/>
          </p:nvPr>
        </p:nvSpPr>
        <p:spPr/>
        <p:txBody>
          <a:bodyPr/>
          <a:lstStyle/>
          <a:p>
            <a:r>
              <a:rPr lang="en-US" dirty="0"/>
              <a:t>Temporal</a:t>
            </a:r>
            <a:r>
              <a:rPr lang="en-US" sz="2400" dirty="0"/>
              <a:t> (continued)</a:t>
            </a:r>
            <a:endParaRPr lang="en-US" dirty="0"/>
          </a:p>
          <a:p>
            <a:pPr lvl="1"/>
            <a:r>
              <a:rPr lang="en-US" dirty="0"/>
              <a:t>Never go into debt except for education, a modest home, and perhaps a first car</a:t>
            </a:r>
          </a:p>
          <a:p>
            <a:pPr lvl="1"/>
            <a:r>
              <a:rPr lang="en-US" dirty="0"/>
              <a:t>Save 20% of every dollar you earn after school, with 15% saved specifically for retirement</a:t>
            </a:r>
          </a:p>
          <a:p>
            <a:pPr lvl="1"/>
            <a:r>
              <a:rPr lang="en-US" dirty="0"/>
              <a:t>Learn to save and invest wisely</a:t>
            </a:r>
          </a:p>
          <a:p>
            <a:endParaRPr lang="en-US" dirty="0"/>
          </a:p>
        </p:txBody>
      </p:sp>
    </p:spTree>
    <p:extLst>
      <p:ext uri="{BB962C8B-B14F-4D97-AF65-F5344CB8AC3E}">
        <p14:creationId xmlns:p14="http://schemas.microsoft.com/office/powerpoint/2010/main" val="34850495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Family Financial Plan </a:t>
            </a:r>
            <a:r>
              <a:rPr lang="en-US" sz="2400" dirty="0"/>
              <a:t>(continued)</a:t>
            </a:r>
            <a:endParaRPr lang="en-US" dirty="0"/>
          </a:p>
        </p:txBody>
      </p:sp>
      <p:sp>
        <p:nvSpPr>
          <p:cNvPr id="3" name="Content Placeholder 2"/>
          <p:cNvSpPr>
            <a:spLocks noGrp="1"/>
          </p:cNvSpPr>
          <p:nvPr>
            <p:ph idx="1"/>
          </p:nvPr>
        </p:nvSpPr>
        <p:spPr/>
        <p:txBody>
          <a:bodyPr/>
          <a:lstStyle/>
          <a:p>
            <a:pPr marL="0" indent="0">
              <a:buNone/>
            </a:pPr>
            <a:r>
              <a:rPr lang="en-US" dirty="0"/>
              <a:t>Family</a:t>
            </a:r>
          </a:p>
          <a:p>
            <a:pPr lvl="1"/>
            <a:r>
              <a:rPr lang="en-US" sz="2000" dirty="0"/>
              <a:t>Develop your own family vision, goals and plans together</a:t>
            </a:r>
          </a:p>
          <a:p>
            <a:pPr lvl="1"/>
            <a:r>
              <a:rPr lang="en-US" sz="2000" dirty="0"/>
              <a:t>Develop your vision of what it means to be a success in life. </a:t>
            </a:r>
          </a:p>
          <a:p>
            <a:pPr lvl="1"/>
            <a:r>
              <a:rPr lang="en-US" sz="2000" dirty="0"/>
              <a:t>Be equal in all things with your spouse.</a:t>
            </a:r>
          </a:p>
          <a:p>
            <a:pPr lvl="1"/>
            <a:r>
              <a:rPr lang="en-US" sz="2000" dirty="0"/>
              <a:t>In the process of living, make sure you make memories</a:t>
            </a:r>
          </a:p>
          <a:p>
            <a:pPr lvl="1"/>
            <a:r>
              <a:rPr lang="en-US" sz="2000" dirty="0"/>
              <a:t>Have FHE each week, a family service project each quarter</a:t>
            </a:r>
          </a:p>
          <a:p>
            <a:pPr lvl="1"/>
            <a:r>
              <a:rPr lang="en-US" sz="2000" dirty="0"/>
              <a:t>Have kneeling family prayer each night and morning and companionship prayer each night</a:t>
            </a:r>
          </a:p>
          <a:p>
            <a:pPr lvl="1"/>
            <a:r>
              <a:rPr lang="en-US" sz="2000" dirty="0"/>
              <a:t>Have family scripture study each weekday</a:t>
            </a:r>
          </a:p>
          <a:p>
            <a:pPr lvl="1"/>
            <a:r>
              <a:rPr lang="en-US" sz="2000" dirty="0"/>
              <a:t>Invest in each other.  Go on a date each week, a weekend-out date each quarter, and a week vacation each year </a:t>
            </a:r>
          </a:p>
          <a:p>
            <a:pPr lvl="1"/>
            <a:r>
              <a:rPr lang="en-US" sz="2000" dirty="0"/>
              <a:t>Make sure both spouses know about all finances and assets</a:t>
            </a:r>
          </a:p>
          <a:p>
            <a:pPr lvl="1"/>
            <a:r>
              <a:rPr lang="en-US" sz="2000" dirty="0"/>
              <a:t>Invest in your children, PPI’s each Fast Sunday, FHE each Monday, and teach them about Personal Finance in the home.  </a:t>
            </a:r>
          </a:p>
          <a:p>
            <a:pPr marL="0" indent="0">
              <a:buNone/>
            </a:pPr>
            <a:endParaRPr lang="en-US" dirty="0"/>
          </a:p>
        </p:txBody>
      </p:sp>
    </p:spTree>
    <p:extLst>
      <p:ext uri="{BB962C8B-B14F-4D97-AF65-F5344CB8AC3E}">
        <p14:creationId xmlns:p14="http://schemas.microsoft.com/office/powerpoint/2010/main" val="16679213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
                                            <p:txEl>
                                              <p:pRg st="6" end="6"/>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3">
                                            <p:txEl>
                                              <p:pRg st="7" end="7"/>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3">
                                            <p:txEl>
                                              <p:pRg st="8" end="8"/>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3">
                                            <p:txEl>
                                              <p:pRg st="9" end="9"/>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Family Financial Plan </a:t>
            </a:r>
            <a:r>
              <a:rPr lang="en-US" sz="2400" dirty="0"/>
              <a:t>(continued)</a:t>
            </a:r>
            <a:endParaRPr lang="en-US" dirty="0"/>
          </a:p>
        </p:txBody>
      </p:sp>
      <p:sp>
        <p:nvSpPr>
          <p:cNvPr id="3" name="Content Placeholder 2"/>
          <p:cNvSpPr>
            <a:spLocks noGrp="1"/>
          </p:cNvSpPr>
          <p:nvPr>
            <p:ph idx="1"/>
          </p:nvPr>
        </p:nvSpPr>
        <p:spPr>
          <a:xfrm>
            <a:off x="929040" y="1607520"/>
            <a:ext cx="7772400" cy="4419600"/>
          </a:xfrm>
        </p:spPr>
        <p:txBody>
          <a:bodyPr/>
          <a:lstStyle/>
          <a:p>
            <a:pPr marL="0" indent="0">
              <a:buNone/>
            </a:pPr>
            <a:r>
              <a:rPr lang="en-US" dirty="0"/>
              <a:t>Individual</a:t>
            </a:r>
          </a:p>
          <a:p>
            <a:pPr lvl="1"/>
            <a:r>
              <a:rPr lang="en-US" sz="2200" dirty="0"/>
              <a:t>Get great and use your favorite finance software program</a:t>
            </a:r>
          </a:p>
          <a:p>
            <a:pPr lvl="1"/>
            <a:r>
              <a:rPr lang="en-US" sz="2200" dirty="0"/>
              <a:t>Leave your father and mother and be one – it’s more fun</a:t>
            </a:r>
          </a:p>
          <a:p>
            <a:pPr lvl="1"/>
            <a:r>
              <a:rPr lang="en-US" sz="2200" dirty="0"/>
              <a:t>Invest in yourself: scriptures individually daily, exercise and stay healthy, and continue to build your skills and talents</a:t>
            </a:r>
          </a:p>
          <a:p>
            <a:pPr lvl="1"/>
            <a:r>
              <a:rPr lang="en-US" sz="2200" dirty="0"/>
              <a:t>Be active in your ward and community.  Make a difference</a:t>
            </a:r>
          </a:p>
          <a:p>
            <a:pPr lvl="1"/>
            <a:r>
              <a:rPr lang="en-US" sz="2200" dirty="0"/>
              <a:t>Serve diligently in whatever calling you have – magnify it well</a:t>
            </a:r>
          </a:p>
          <a:p>
            <a:pPr lvl="1"/>
            <a:r>
              <a:rPr lang="en-US" sz="2200" dirty="0"/>
              <a:t>Learn to always assume the best, be kind, and forgive quickly</a:t>
            </a:r>
          </a:p>
          <a:p>
            <a:pPr lvl="1"/>
            <a:r>
              <a:rPr lang="en-US" sz="2200" dirty="0"/>
              <a:t>Finally, as my wife says, “</a:t>
            </a:r>
            <a:r>
              <a:rPr lang="en-US" sz="2200" i="1" dirty="0"/>
              <a:t>If you live like most people won’t for the first ten years after school, you will live like most people can’t for the years after that”</a:t>
            </a:r>
            <a:endParaRPr lang="en-US" sz="2200" dirty="0"/>
          </a:p>
          <a:p>
            <a:endParaRPr lang="en-US" dirty="0"/>
          </a:p>
        </p:txBody>
      </p:sp>
    </p:spTree>
    <p:extLst>
      <p:ext uri="{BB962C8B-B14F-4D97-AF65-F5344CB8AC3E}">
        <p14:creationId xmlns:p14="http://schemas.microsoft.com/office/powerpoint/2010/main" val="11036891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
                                            <p:txEl>
                                              <p:pRg st="6" end="6"/>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Family Financial Plan </a:t>
            </a:r>
            <a:r>
              <a:rPr lang="en-US" sz="2400" dirty="0"/>
              <a:t>(continued)</a:t>
            </a:r>
            <a:endParaRPr lang="en-US" dirty="0"/>
          </a:p>
        </p:txBody>
      </p:sp>
      <p:sp>
        <p:nvSpPr>
          <p:cNvPr id="3" name="Content Placeholder 2"/>
          <p:cNvSpPr>
            <a:spLocks noGrp="1"/>
          </p:cNvSpPr>
          <p:nvPr>
            <p:ph idx="1"/>
          </p:nvPr>
        </p:nvSpPr>
        <p:spPr/>
        <p:txBody>
          <a:bodyPr/>
          <a:lstStyle/>
          <a:p>
            <a:r>
              <a:rPr lang="en-US" dirty="0"/>
              <a:t>Individual </a:t>
            </a:r>
            <a:r>
              <a:rPr lang="en-US" sz="2400" dirty="0"/>
              <a:t>(continued)</a:t>
            </a:r>
          </a:p>
          <a:p>
            <a:pPr lvl="1"/>
            <a:r>
              <a:rPr lang="en-US" dirty="0"/>
              <a:t>Go on a date each week (budget a certain amount each week as a fixed expense)</a:t>
            </a:r>
          </a:p>
          <a:p>
            <a:pPr lvl="1"/>
            <a:r>
              <a:rPr lang="en-US" dirty="0"/>
              <a:t>Go on a weekend-out each quarter</a:t>
            </a:r>
          </a:p>
          <a:p>
            <a:pPr lvl="1"/>
            <a:r>
              <a:rPr lang="en-US" dirty="0"/>
              <a:t>Go on a week vacation (just the two of you) each year</a:t>
            </a:r>
          </a:p>
          <a:p>
            <a:pPr lvl="1"/>
            <a:r>
              <a:rPr lang="en-US" dirty="0"/>
              <a:t>Two family vacations each year</a:t>
            </a:r>
          </a:p>
          <a:p>
            <a:pPr lvl="1"/>
            <a:r>
              <a:rPr lang="en-US" dirty="0"/>
              <a:t>Spend holidays as a family and make memories</a:t>
            </a:r>
          </a:p>
          <a:p>
            <a:pPr lvl="1"/>
            <a:r>
              <a:rPr lang="en-US" dirty="0"/>
              <a:t>PPI’s with children each Fast Sunday</a:t>
            </a:r>
          </a:p>
          <a:p>
            <a:pPr lvl="1"/>
            <a:r>
              <a:rPr lang="en-US" dirty="0"/>
              <a:t>Time with Parents (TOP) each Monday (budget a certain amount each week for each child)</a:t>
            </a:r>
          </a:p>
          <a:p>
            <a:pPr lvl="1"/>
            <a:endParaRPr lang="en-US" dirty="0"/>
          </a:p>
        </p:txBody>
      </p:sp>
    </p:spTree>
    <p:extLst>
      <p:ext uri="{BB962C8B-B14F-4D97-AF65-F5344CB8AC3E}">
        <p14:creationId xmlns:p14="http://schemas.microsoft.com/office/powerpoint/2010/main" val="13008271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
                                            <p:txEl>
                                              <p:pRg st="6" end="6"/>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Family Financial Plan </a:t>
            </a:r>
            <a:r>
              <a:rPr lang="en-US" sz="2400" dirty="0"/>
              <a:t>(continued)</a:t>
            </a:r>
            <a:endParaRPr lang="en-US" dirty="0"/>
          </a:p>
        </p:txBody>
      </p:sp>
      <p:sp>
        <p:nvSpPr>
          <p:cNvPr id="3" name="Content Placeholder 2"/>
          <p:cNvSpPr>
            <a:spLocks noGrp="1"/>
          </p:cNvSpPr>
          <p:nvPr>
            <p:ph idx="1"/>
          </p:nvPr>
        </p:nvSpPr>
        <p:spPr/>
        <p:txBody>
          <a:bodyPr/>
          <a:lstStyle/>
          <a:p>
            <a:r>
              <a:rPr lang="en-US" sz="2400" dirty="0"/>
              <a:t>Individual (continued)</a:t>
            </a:r>
          </a:p>
          <a:p>
            <a:pPr lvl="1"/>
            <a:r>
              <a:rPr lang="en-US" dirty="0"/>
              <a:t>Be equal in all things.  Both have responsibility for spirituality, finances, and the raising of children</a:t>
            </a:r>
          </a:p>
          <a:p>
            <a:pPr lvl="1"/>
            <a:r>
              <a:rPr lang="en-US" dirty="0"/>
              <a:t>The wife will likely outlive the husband, so make sure she knows everything about everything</a:t>
            </a:r>
          </a:p>
          <a:p>
            <a:pPr lvl="1"/>
            <a:r>
              <a:rPr lang="en-US" dirty="0"/>
              <a:t>Get great at Quicken, Mint.com or other software program.  It will save you lots of time in the future</a:t>
            </a:r>
          </a:p>
          <a:p>
            <a:pPr lvl="1"/>
            <a:r>
              <a:rPr lang="en-US" dirty="0"/>
              <a:t>Teach your children about Personal Finance in the home.  There will be no balance in our lives unless our finances are securely under control</a:t>
            </a:r>
          </a:p>
          <a:p>
            <a:pPr lvl="1"/>
            <a:r>
              <a:rPr lang="en-US" dirty="0"/>
              <a:t>If you live like most people won’t for the first ten years after school, you will live like most people can’t for the years remaining</a:t>
            </a:r>
          </a:p>
          <a:p>
            <a:pPr lvl="1"/>
            <a:endParaRPr lang="en-US" dirty="0"/>
          </a:p>
          <a:p>
            <a:pPr lvl="2"/>
            <a:endParaRPr lang="en-US" dirty="0"/>
          </a:p>
        </p:txBody>
      </p:sp>
    </p:spTree>
    <p:extLst>
      <p:ext uri="{BB962C8B-B14F-4D97-AF65-F5344CB8AC3E}">
        <p14:creationId xmlns:p14="http://schemas.microsoft.com/office/powerpoint/2010/main" val="40156626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p:txBody>
          <a:bodyPr/>
          <a:lstStyle/>
          <a:p>
            <a:r>
              <a:rPr lang="en-US" altLang="en-US" dirty="0"/>
              <a:t>Decision Making </a:t>
            </a:r>
            <a:r>
              <a:rPr lang="en-US" altLang="en-US" sz="2400" dirty="0"/>
              <a:t>(continued)</a:t>
            </a:r>
            <a:endParaRPr lang="en-US" altLang="en-US" dirty="0"/>
          </a:p>
        </p:txBody>
      </p:sp>
      <p:sp>
        <p:nvSpPr>
          <p:cNvPr id="11267" name="Content Placeholder 2"/>
          <p:cNvSpPr>
            <a:spLocks noGrp="1"/>
          </p:cNvSpPr>
          <p:nvPr>
            <p:ph idx="1"/>
          </p:nvPr>
        </p:nvSpPr>
        <p:spPr>
          <a:xfrm>
            <a:off x="928688" y="1608138"/>
            <a:ext cx="7286625" cy="4419600"/>
          </a:xfrm>
        </p:spPr>
        <p:txBody>
          <a:bodyPr/>
          <a:lstStyle/>
          <a:p>
            <a:r>
              <a:rPr lang="en-US" altLang="en-US" dirty="0"/>
              <a:t>What does it mean to preside?</a:t>
            </a:r>
          </a:p>
          <a:p>
            <a:pPr lvl="1"/>
            <a:r>
              <a:rPr lang="en-US" altLang="en-US" dirty="0"/>
              <a:t>Contrary to scripture and Christ’s teachings, some have interpreted “presiding” to mean that after equal counsel, equal consent is not necessary because the presider (or husband) has the right of final say.  L. Tom Perry corrected this and said: </a:t>
            </a:r>
          </a:p>
          <a:p>
            <a:pPr lvl="2"/>
            <a:r>
              <a:rPr lang="en-US" altLang="en-US" dirty="0"/>
              <a:t>There is not a president or a vice president in a family. The couple works together eternally for the good of the family. . .  They are on equal footing. They plan and organize the affairs of the family </a:t>
            </a:r>
            <a:r>
              <a:rPr lang="en-US" altLang="en-US" i="1" dirty="0"/>
              <a:t>jointly and unanimously </a:t>
            </a:r>
            <a:r>
              <a:rPr lang="en-US" altLang="en-US" dirty="0"/>
              <a:t>as they move forward </a:t>
            </a:r>
            <a:r>
              <a:rPr lang="en-US" altLang="en-US" sz="2000" dirty="0"/>
              <a:t>(italics added, L. Tom Perry, “Fatherhood, an Eternal Calling,” </a:t>
            </a:r>
            <a:r>
              <a:rPr lang="en-US" altLang="en-US" sz="2000" i="1" dirty="0"/>
              <a:t>Ensign, </a:t>
            </a:r>
            <a:r>
              <a:rPr lang="en-US" altLang="en-US" sz="2000" dirty="0"/>
              <a:t>May 2004, 71.)</a:t>
            </a:r>
          </a:p>
          <a:p>
            <a:pPr lvl="1"/>
            <a:endParaRPr lang="en-US" altLang="en-US" dirty="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11267">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11267">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1267">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p:txBody>
          <a:bodyPr/>
          <a:lstStyle/>
          <a:p>
            <a:r>
              <a:rPr lang="en-US" altLang="en-US" dirty="0"/>
              <a:t>Decision Making </a:t>
            </a:r>
            <a:r>
              <a:rPr lang="en-US" altLang="en-US" sz="2400" dirty="0"/>
              <a:t>(continued)</a:t>
            </a:r>
            <a:endParaRPr lang="en-US" altLang="en-US" dirty="0"/>
          </a:p>
        </p:txBody>
      </p:sp>
      <p:sp>
        <p:nvSpPr>
          <p:cNvPr id="11267" name="Content Placeholder 2"/>
          <p:cNvSpPr>
            <a:spLocks noGrp="1"/>
          </p:cNvSpPr>
          <p:nvPr>
            <p:ph idx="1"/>
          </p:nvPr>
        </p:nvSpPr>
        <p:spPr>
          <a:xfrm>
            <a:off x="928688" y="1608138"/>
            <a:ext cx="7286625" cy="4419600"/>
          </a:xfrm>
        </p:spPr>
        <p:txBody>
          <a:bodyPr/>
          <a:lstStyle/>
          <a:p>
            <a:r>
              <a:rPr lang="en-US" altLang="en-US" dirty="0"/>
              <a:t>What does it mean to “rule over”?</a:t>
            </a:r>
          </a:p>
          <a:p>
            <a:pPr lvl="1"/>
            <a:r>
              <a:rPr lang="en-US" altLang="en-US" dirty="0"/>
              <a:t>Some have misunderstood what it means to “rule over.”  Bruce and Marie Hafen remind us:</a:t>
            </a:r>
          </a:p>
          <a:p>
            <a:pPr lvl="2"/>
            <a:r>
              <a:rPr lang="en-US" altLang="en-US" dirty="0"/>
              <a:t>Genesis 3:16 states that Adam is to ‘rule over’ Eve, but this doesn’t make Adam a dictator. … </a:t>
            </a:r>
            <a:r>
              <a:rPr lang="en-US" altLang="en-US" i="1" dirty="0"/>
              <a:t>Over </a:t>
            </a:r>
            <a:r>
              <a:rPr lang="en-US" altLang="en-US" dirty="0"/>
              <a:t>in ‘rule over’ uses the Hebrew </a:t>
            </a:r>
            <a:r>
              <a:rPr lang="en-US" altLang="en-US" i="1" dirty="0"/>
              <a:t>bet, </a:t>
            </a:r>
            <a:r>
              <a:rPr lang="en-US" altLang="en-US" dirty="0"/>
              <a:t>which means ruling ‘with,’ not ruling ‘over.’ … The concept of interdependent, equal partners is well-grounded in the doctrine of the restored gospel </a:t>
            </a:r>
            <a:r>
              <a:rPr lang="en-US" altLang="en-US" sz="2000" dirty="0"/>
              <a:t>(Bruce C. and Marie K. Hafen, “Crossing Thresholds and Becoming Equal Partners,” </a:t>
            </a:r>
            <a:r>
              <a:rPr lang="en-US" altLang="en-US" sz="2000" i="1" dirty="0"/>
              <a:t>Ensign, </a:t>
            </a:r>
            <a:r>
              <a:rPr lang="en-US" altLang="en-US" sz="2000" dirty="0"/>
              <a:t>Aug. 2007, 27.)</a:t>
            </a:r>
          </a:p>
          <a:p>
            <a:pPr lvl="1"/>
            <a:endParaRPr lang="en-US" altLang="en-US" sz="3200" dirty="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11267">
                                            <p:txEl>
                                              <p:pRg st="1" end="1"/>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11267">
                                            <p:txEl>
                                              <p:pRg st="0" end="0"/>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1267">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BM418-Theme1">
  <a:themeElements>
    <a:clrScheme name="East Bay Presentation 21Jan05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East Bay Presentation 21Jan05">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spAutoFit/>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chemeClr val="bg1"/>
            </a:solidFill>
            <a:effectLst/>
            <a:latin typeface="Times New Roman" pitchFamily="18"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spAutoFit/>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chemeClr val="bg1"/>
            </a:solidFill>
            <a:effectLst/>
            <a:latin typeface="Times New Roman" pitchFamily="18" charset="0"/>
          </a:defRPr>
        </a:defPPr>
      </a:lstStyle>
    </a:lnDef>
  </a:objectDefaults>
  <a:extraClrSchemeLst>
    <a:extraClrScheme>
      <a:clrScheme name="East Bay Presentation 21Jan05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East Bay Presentation 21Jan05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East Bay Presentation 21Jan05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East Bay Presentation 21Jan05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East Bay Presentation 21Jan05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East Bay Presentation 21Jan05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East Bay Presentation 21Jan05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7117</TotalTime>
  <Words>7006</Words>
  <Application>Microsoft Office PowerPoint</Application>
  <PresentationFormat>On-screen Show (4:3)</PresentationFormat>
  <Paragraphs>477</Paragraphs>
  <Slides>74</Slides>
  <Notes>23</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74</vt:i4>
      </vt:variant>
    </vt:vector>
  </HeadingPairs>
  <TitlesOfParts>
    <vt:vector size="78" baseType="lpstr">
      <vt:lpstr>Arial</vt:lpstr>
      <vt:lpstr>Times New Roman</vt:lpstr>
      <vt:lpstr>Wingdings</vt:lpstr>
      <vt:lpstr>BM418-Theme1</vt:lpstr>
      <vt:lpstr>Personal Finance: Another Perspective</vt:lpstr>
      <vt:lpstr>Objectives</vt:lpstr>
      <vt:lpstr>Personal Financial Plan</vt:lpstr>
      <vt:lpstr>Case Study – Email 1</vt:lpstr>
      <vt:lpstr>Case Study – Email 2 </vt:lpstr>
      <vt:lpstr>A.  Understand the Key Changes in Decision Making</vt:lpstr>
      <vt:lpstr>Decision Making (continued)</vt:lpstr>
      <vt:lpstr>Decision Making (continued)</vt:lpstr>
      <vt:lpstr>Decision Making (continued)</vt:lpstr>
      <vt:lpstr>Principles of Marriage and Money</vt:lpstr>
      <vt:lpstr>PowerPoint Presentation</vt:lpstr>
      <vt:lpstr>Principles of Marriage (continued)</vt:lpstr>
      <vt:lpstr>Principles of Marriage (continued)</vt:lpstr>
      <vt:lpstr>Principles of Marriage (continued)</vt:lpstr>
      <vt:lpstr>Principles of Marriage (continued)</vt:lpstr>
      <vt:lpstr>Principles of Marriage (continued)</vt:lpstr>
      <vt:lpstr>Principles of Marriage (continued)</vt:lpstr>
      <vt:lpstr>Principles of Marriage (continued)</vt:lpstr>
      <vt:lpstr>Principles of Marriage (continued)</vt:lpstr>
      <vt:lpstr>Principles of Marriage (continued)</vt:lpstr>
      <vt:lpstr>Practices of Money (continued)</vt:lpstr>
      <vt:lpstr>Practices of Money (continued)</vt:lpstr>
      <vt:lpstr>Practices of Money (continued)</vt:lpstr>
      <vt:lpstr>Practices of Money (continued)</vt:lpstr>
      <vt:lpstr>Practices of Money (continued)</vt:lpstr>
      <vt:lpstr>Practices of Money (continued)</vt:lpstr>
      <vt:lpstr>Practices of Money (continued)</vt:lpstr>
      <vt:lpstr>Practices of Money (continued)</vt:lpstr>
      <vt:lpstr>Questions</vt:lpstr>
      <vt:lpstr>B. Understand Why Money May be an Issue and Share a Few Recommendations</vt:lpstr>
      <vt:lpstr>Why Money May be an Issue (continued)</vt:lpstr>
      <vt:lpstr>Why Money May be an Issue (continued)</vt:lpstr>
      <vt:lpstr>Lack of Financial Knowledge</vt:lpstr>
      <vt:lpstr>2. Lack of Communication </vt:lpstr>
      <vt:lpstr> Differences in Financial Personality Types</vt:lpstr>
      <vt:lpstr>4.  Lack of Shared Vision and Goals</vt:lpstr>
      <vt:lpstr>5. Lack of Gospel Maturity</vt:lpstr>
      <vt:lpstr>Recommendations for Money and Marriage</vt:lpstr>
      <vt:lpstr>Recommendations (continued)</vt:lpstr>
      <vt:lpstr>Recommendations (continued)</vt:lpstr>
      <vt:lpstr>Recommendations (continued)</vt:lpstr>
      <vt:lpstr>Recommendations (continued)</vt:lpstr>
      <vt:lpstr>Recommendations (continued)</vt:lpstr>
      <vt:lpstr>Recommendations (continued)</vt:lpstr>
      <vt:lpstr>Questions</vt:lpstr>
      <vt:lpstr>C.  Understand and Create your Family Financial Plan</vt:lpstr>
      <vt:lpstr>Family Financial Plan (continued)</vt:lpstr>
      <vt:lpstr>Family Financial Plan (continued)</vt:lpstr>
      <vt:lpstr>Family Financial Plan (continued)</vt:lpstr>
      <vt:lpstr>Family Financial Plan (continued)</vt:lpstr>
      <vt:lpstr>Review of Objectives</vt:lpstr>
      <vt:lpstr>Case Study #1</vt:lpstr>
      <vt:lpstr>Case Study #2 </vt:lpstr>
      <vt:lpstr>Case Study #2 (continued)</vt:lpstr>
      <vt:lpstr>Case Study #2 Answers</vt:lpstr>
      <vt:lpstr>Case Study #2 Answers (continued)</vt:lpstr>
      <vt:lpstr>Case Study #2 Answers (continued)</vt:lpstr>
      <vt:lpstr>Case Study #2 Answers (continued)</vt:lpstr>
      <vt:lpstr>Case Study #2 Answers (continued)</vt:lpstr>
      <vt:lpstr>Case Study #2 Answers (continued)</vt:lpstr>
      <vt:lpstr>Case Study #3</vt:lpstr>
      <vt:lpstr>Case #3 Answers</vt:lpstr>
      <vt:lpstr>Case #3 Answers (continued)</vt:lpstr>
      <vt:lpstr>Case #3 Answers</vt:lpstr>
      <vt:lpstr>Case #3 Answers (continued)</vt:lpstr>
      <vt:lpstr>Case #3 Answers (continued)</vt:lpstr>
      <vt:lpstr>Problem #4</vt:lpstr>
      <vt:lpstr>Family Financial Plan (continued)</vt:lpstr>
      <vt:lpstr>Family Financial Plan (continued)</vt:lpstr>
      <vt:lpstr>Family Financial Plan (continued)</vt:lpstr>
      <vt:lpstr>Family Financial Plan (continued)</vt:lpstr>
      <vt:lpstr>Family Financial Plan (continued)</vt:lpstr>
      <vt:lpstr>Family Financial Plan (continued)</vt:lpstr>
      <vt:lpstr>Family Financial Plan (continued)</vt:lpstr>
    </vt:vector>
  </TitlesOfParts>
  <Company>Brigham Young University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Money and Marriage</dc:title>
  <dc:creator>Bryan Sudweeks</dc:creator>
  <cp:lastModifiedBy>Bryan Sudweeks</cp:lastModifiedBy>
  <cp:revision>367</cp:revision>
  <cp:lastPrinted>2019-11-22T16:31:06Z</cp:lastPrinted>
  <dcterms:created xsi:type="dcterms:W3CDTF">2003-06-02T23:06:35Z</dcterms:created>
  <dcterms:modified xsi:type="dcterms:W3CDTF">2020-03-24T20:56:09Z</dcterms:modified>
</cp:coreProperties>
</file>