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4" r:id="rId1"/>
  </p:sldMasterIdLst>
  <p:notesMasterIdLst>
    <p:notesMasterId r:id="rId72"/>
  </p:notesMasterIdLst>
  <p:handoutMasterIdLst>
    <p:handoutMasterId r:id="rId73"/>
  </p:handoutMasterIdLst>
  <p:sldIdLst>
    <p:sldId id="356" r:id="rId2"/>
    <p:sldId id="322" r:id="rId3"/>
    <p:sldId id="326" r:id="rId4"/>
    <p:sldId id="400" r:id="rId5"/>
    <p:sldId id="363" r:id="rId6"/>
    <p:sldId id="403" r:id="rId7"/>
    <p:sldId id="415" r:id="rId8"/>
    <p:sldId id="398" r:id="rId9"/>
    <p:sldId id="351" r:id="rId10"/>
    <p:sldId id="257" r:id="rId11"/>
    <p:sldId id="377" r:id="rId12"/>
    <p:sldId id="341" r:id="rId13"/>
    <p:sldId id="342" r:id="rId14"/>
    <p:sldId id="343" r:id="rId15"/>
    <p:sldId id="344" r:id="rId16"/>
    <p:sldId id="260" r:id="rId17"/>
    <p:sldId id="262" r:id="rId18"/>
    <p:sldId id="263" r:id="rId19"/>
    <p:sldId id="264" r:id="rId20"/>
    <p:sldId id="380" r:id="rId21"/>
    <p:sldId id="319" r:id="rId22"/>
    <p:sldId id="329" r:id="rId23"/>
    <p:sldId id="335" r:id="rId24"/>
    <p:sldId id="345" r:id="rId25"/>
    <p:sldId id="346" r:id="rId26"/>
    <p:sldId id="347" r:id="rId27"/>
    <p:sldId id="330" r:id="rId28"/>
    <p:sldId id="331" r:id="rId29"/>
    <p:sldId id="332" r:id="rId30"/>
    <p:sldId id="348" r:id="rId31"/>
    <p:sldId id="333" r:id="rId32"/>
    <p:sldId id="336" r:id="rId33"/>
    <p:sldId id="338" r:id="rId34"/>
    <p:sldId id="339" r:id="rId35"/>
    <p:sldId id="321" r:id="rId36"/>
    <p:sldId id="352" r:id="rId37"/>
    <p:sldId id="272" r:id="rId38"/>
    <p:sldId id="353" r:id="rId39"/>
    <p:sldId id="355" r:id="rId40"/>
    <p:sldId id="286" r:id="rId41"/>
    <p:sldId id="366" r:id="rId42"/>
    <p:sldId id="289" r:id="rId43"/>
    <p:sldId id="328" r:id="rId44"/>
    <p:sldId id="407" r:id="rId45"/>
    <p:sldId id="414" r:id="rId46"/>
    <p:sldId id="409" r:id="rId47"/>
    <p:sldId id="411" r:id="rId48"/>
    <p:sldId id="410" r:id="rId49"/>
    <p:sldId id="412" r:id="rId50"/>
    <p:sldId id="325" r:id="rId51"/>
    <p:sldId id="372" r:id="rId52"/>
    <p:sldId id="420" r:id="rId53"/>
    <p:sldId id="393" r:id="rId54"/>
    <p:sldId id="374" r:id="rId55"/>
    <p:sldId id="375" r:id="rId56"/>
    <p:sldId id="381" r:id="rId57"/>
    <p:sldId id="382" r:id="rId58"/>
    <p:sldId id="405" r:id="rId59"/>
    <p:sldId id="383" r:id="rId60"/>
    <p:sldId id="384" r:id="rId61"/>
    <p:sldId id="401" r:id="rId62"/>
    <p:sldId id="385" r:id="rId63"/>
    <p:sldId id="386" r:id="rId64"/>
    <p:sldId id="406" r:id="rId65"/>
    <p:sldId id="388" r:id="rId66"/>
    <p:sldId id="389" r:id="rId67"/>
    <p:sldId id="416" r:id="rId68"/>
    <p:sldId id="417" r:id="rId69"/>
    <p:sldId id="418" r:id="rId70"/>
    <p:sldId id="419" r:id="rId71"/>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5pPr>
    <a:lvl6pPr marL="2286000" algn="l" defTabSz="914400" rtl="0" eaLnBrk="1" latinLnBrk="0" hangingPunct="1">
      <a:defRPr sz="2400" kern="1200">
        <a:solidFill>
          <a:schemeClr val="tx1"/>
        </a:solidFill>
        <a:latin typeface="Tahoma" panose="020B0604030504040204" pitchFamily="34" charset="0"/>
        <a:ea typeface="+mn-ea"/>
        <a:cs typeface="+mn-cs"/>
      </a:defRPr>
    </a:lvl6pPr>
    <a:lvl7pPr marL="2743200" algn="l" defTabSz="914400" rtl="0" eaLnBrk="1" latinLnBrk="0" hangingPunct="1">
      <a:defRPr sz="2400" kern="1200">
        <a:solidFill>
          <a:schemeClr val="tx1"/>
        </a:solidFill>
        <a:latin typeface="Tahoma" panose="020B0604030504040204" pitchFamily="34" charset="0"/>
        <a:ea typeface="+mn-ea"/>
        <a:cs typeface="+mn-cs"/>
      </a:defRPr>
    </a:lvl7pPr>
    <a:lvl8pPr marL="3200400" algn="l" defTabSz="914400" rtl="0" eaLnBrk="1" latinLnBrk="0" hangingPunct="1">
      <a:defRPr sz="2400" kern="1200">
        <a:solidFill>
          <a:schemeClr val="tx1"/>
        </a:solidFill>
        <a:latin typeface="Tahoma" panose="020B0604030504040204" pitchFamily="34" charset="0"/>
        <a:ea typeface="+mn-ea"/>
        <a:cs typeface="+mn-cs"/>
      </a:defRPr>
    </a:lvl8pPr>
    <a:lvl9pPr marL="3657600" algn="l" defTabSz="914400" rtl="0" eaLnBrk="1" latinLnBrk="0" hangingPunct="1">
      <a:defRPr sz="2400"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666699"/>
    <a:srgbClr val="3333CC"/>
    <a:srgbClr val="FF9933"/>
    <a:srgbClr val="0099FF"/>
    <a:srgbClr val="6699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35" autoAdjust="0"/>
    <p:restoredTop sz="86390" autoAdjust="0"/>
  </p:normalViewPr>
  <p:slideViewPr>
    <p:cSldViewPr>
      <p:cViewPr varScale="1">
        <p:scale>
          <a:sx n="90" d="100"/>
          <a:sy n="90" d="100"/>
        </p:scale>
        <p:origin x="684" y="96"/>
      </p:cViewPr>
      <p:guideLst>
        <p:guide orient="horz" pos="2160"/>
        <p:guide pos="2880"/>
      </p:guideLst>
    </p:cSldViewPr>
  </p:slideViewPr>
  <p:outlineViewPr>
    <p:cViewPr>
      <p:scale>
        <a:sx n="33" d="100"/>
        <a:sy n="33" d="100"/>
      </p:scale>
      <p:origin x="0" y="9396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956" y="-84"/>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ChangeArrowheads="1"/>
          </p:cNvSpPr>
          <p:nvPr/>
        </p:nvSpPr>
        <p:spPr bwMode="auto">
          <a:xfrm>
            <a:off x="2095500" y="319088"/>
            <a:ext cx="28495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53" tIns="45366" rIns="92353" bIns="45366" anchor="ctr">
            <a:spAutoFit/>
          </a:bodyPr>
          <a:lstStyle>
            <a:lvl1pPr eaLnBrk="0" hangingPunct="0">
              <a:defRPr sz="2400">
                <a:solidFill>
                  <a:schemeClr val="tx1"/>
                </a:solidFill>
                <a:latin typeface="Tahoma" pitchFamily="48" charset="0"/>
              </a:defRPr>
            </a:lvl1pPr>
            <a:lvl2pPr marL="742950" indent="-285750" eaLnBrk="0" hangingPunct="0">
              <a:defRPr sz="2400">
                <a:solidFill>
                  <a:schemeClr val="tx1"/>
                </a:solidFill>
                <a:latin typeface="Tahoma" pitchFamily="48" charset="0"/>
              </a:defRPr>
            </a:lvl2pPr>
            <a:lvl3pPr marL="1143000" indent="-228600" eaLnBrk="0" hangingPunct="0">
              <a:defRPr sz="2400">
                <a:solidFill>
                  <a:schemeClr val="tx1"/>
                </a:solidFill>
                <a:latin typeface="Tahoma" pitchFamily="48" charset="0"/>
              </a:defRPr>
            </a:lvl3pPr>
            <a:lvl4pPr marL="1600200" indent="-228600" eaLnBrk="0" hangingPunct="0">
              <a:defRPr sz="2400">
                <a:solidFill>
                  <a:schemeClr val="tx1"/>
                </a:solidFill>
                <a:latin typeface="Tahoma" pitchFamily="48" charset="0"/>
              </a:defRPr>
            </a:lvl4pPr>
            <a:lvl5pPr marL="2057400" indent="-228600" eaLnBrk="0" hangingPunct="0">
              <a:defRPr sz="2400">
                <a:solidFill>
                  <a:schemeClr val="tx1"/>
                </a:solidFill>
                <a:latin typeface="Tahoma" pitchFamily="48" charset="0"/>
              </a:defRPr>
            </a:lvl5pPr>
            <a:lvl6pPr marL="2514600" indent="-228600" eaLnBrk="0" fontAlgn="base" hangingPunct="0">
              <a:spcBef>
                <a:spcPct val="0"/>
              </a:spcBef>
              <a:spcAft>
                <a:spcPct val="0"/>
              </a:spcAft>
              <a:defRPr sz="2400">
                <a:solidFill>
                  <a:schemeClr val="tx1"/>
                </a:solidFill>
                <a:latin typeface="Tahoma" pitchFamily="48" charset="0"/>
              </a:defRPr>
            </a:lvl6pPr>
            <a:lvl7pPr marL="2971800" indent="-228600" eaLnBrk="0" fontAlgn="base" hangingPunct="0">
              <a:spcBef>
                <a:spcPct val="0"/>
              </a:spcBef>
              <a:spcAft>
                <a:spcPct val="0"/>
              </a:spcAft>
              <a:defRPr sz="2400">
                <a:solidFill>
                  <a:schemeClr val="tx1"/>
                </a:solidFill>
                <a:latin typeface="Tahoma" pitchFamily="48" charset="0"/>
              </a:defRPr>
            </a:lvl7pPr>
            <a:lvl8pPr marL="3429000" indent="-228600" eaLnBrk="0" fontAlgn="base" hangingPunct="0">
              <a:spcBef>
                <a:spcPct val="0"/>
              </a:spcBef>
              <a:spcAft>
                <a:spcPct val="0"/>
              </a:spcAft>
              <a:defRPr sz="2400">
                <a:solidFill>
                  <a:schemeClr val="tx1"/>
                </a:solidFill>
                <a:latin typeface="Tahoma" pitchFamily="48" charset="0"/>
              </a:defRPr>
            </a:lvl8pPr>
            <a:lvl9pPr marL="3886200" indent="-228600" eaLnBrk="0" fontAlgn="base" hangingPunct="0">
              <a:spcBef>
                <a:spcPct val="0"/>
              </a:spcBef>
              <a:spcAft>
                <a:spcPct val="0"/>
              </a:spcAft>
              <a:defRPr sz="2400">
                <a:solidFill>
                  <a:schemeClr val="tx1"/>
                </a:solidFill>
                <a:latin typeface="Tahoma" pitchFamily="48" charset="0"/>
              </a:defRPr>
            </a:lvl9pPr>
          </a:lstStyle>
          <a:p>
            <a:pPr algn="ctr">
              <a:defRPr/>
            </a:pPr>
            <a:r>
              <a:rPr lang="en-US" altLang="en-US" sz="1300">
                <a:latin typeface="Times New Roman" pitchFamily="48" charset="0"/>
              </a:rPr>
              <a:t>Estate 1: Basics</a:t>
            </a:r>
          </a:p>
          <a:p>
            <a:pPr algn="ctr">
              <a:defRPr/>
            </a:pPr>
            <a:r>
              <a:rPr lang="en-US" altLang="en-US" sz="1300">
                <a:latin typeface="Times New Roman" pitchFamily="48" charset="0"/>
              </a:rPr>
              <a:t>Personal Finance: Another Perspective</a:t>
            </a:r>
          </a:p>
        </p:txBody>
      </p:sp>
      <p:sp>
        <p:nvSpPr>
          <p:cNvPr id="116739" name="Rectangle 3"/>
          <p:cNvSpPr>
            <a:spLocks noChangeArrowheads="1"/>
          </p:cNvSpPr>
          <p:nvPr/>
        </p:nvSpPr>
        <p:spPr bwMode="auto">
          <a:xfrm>
            <a:off x="3321050" y="8764588"/>
            <a:ext cx="382588"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53" tIns="45366" rIns="92353" bIns="45366" anchor="ct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r">
              <a:defRPr/>
            </a:pPr>
            <a:fld id="{A4540A55-E786-49BE-BC2B-A7CC9EDD7DB9}" type="slidenum">
              <a:rPr lang="en-US" altLang="en-US" sz="1300" smtClean="0">
                <a:latin typeface="Times New Roman" panose="02020603050405020304" pitchFamily="18" charset="0"/>
              </a:rPr>
              <a:pPr algn="r">
                <a:defRPr/>
              </a:pPr>
              <a:t>‹#›</a:t>
            </a:fld>
            <a:endParaRPr lang="en-US" altLang="en-US" sz="1300">
              <a:latin typeface="Times New Roman" panose="02020603050405020304" pitchFamily="18"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0" y="4416425"/>
            <a:ext cx="5143500" cy="4181475"/>
          </a:xfrm>
          <a:prstGeom prst="rect">
            <a:avLst/>
          </a:prstGeom>
          <a:noFill/>
          <a:ln w="12700">
            <a:noFill/>
            <a:miter lim="800000"/>
            <a:headEnd/>
            <a:tailEnd/>
          </a:ln>
          <a:effectLst/>
        </p:spPr>
        <p:txBody>
          <a:bodyPr vert="horz" wrap="square" lIns="92353" tIns="45366" rIns="92353" bIns="45366"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099" name="Rectangle 3"/>
          <p:cNvSpPr>
            <a:spLocks noGrp="1" noRot="1" noChangeAspect="1" noChangeArrowheads="1" noTextEdit="1"/>
          </p:cNvSpPr>
          <p:nvPr>
            <p:ph type="sldImg" idx="2"/>
          </p:nvPr>
        </p:nvSpPr>
        <p:spPr bwMode="auto">
          <a:xfrm>
            <a:off x="1190625" y="703263"/>
            <a:ext cx="4629150"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94212" name="Rectangle 4"/>
          <p:cNvSpPr>
            <a:spLocks noChangeArrowheads="1"/>
          </p:cNvSpPr>
          <p:nvPr/>
        </p:nvSpPr>
        <p:spPr bwMode="auto">
          <a:xfrm>
            <a:off x="71438" y="100013"/>
            <a:ext cx="1449387"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53" tIns="45366" rIns="92353" bIns="45366" anchor="ctr">
            <a:spAutoFit/>
          </a:bodyPr>
          <a:lstStyle>
            <a:lvl1pPr eaLnBrk="0" hangingPunct="0">
              <a:defRPr sz="2400">
                <a:solidFill>
                  <a:schemeClr val="tx1"/>
                </a:solidFill>
                <a:latin typeface="Tahoma" pitchFamily="48" charset="0"/>
              </a:defRPr>
            </a:lvl1pPr>
            <a:lvl2pPr marL="742950" indent="-285750" eaLnBrk="0" hangingPunct="0">
              <a:defRPr sz="2400">
                <a:solidFill>
                  <a:schemeClr val="tx1"/>
                </a:solidFill>
                <a:latin typeface="Tahoma" pitchFamily="48" charset="0"/>
              </a:defRPr>
            </a:lvl2pPr>
            <a:lvl3pPr marL="1143000" indent="-228600" eaLnBrk="0" hangingPunct="0">
              <a:defRPr sz="2400">
                <a:solidFill>
                  <a:schemeClr val="tx1"/>
                </a:solidFill>
                <a:latin typeface="Tahoma" pitchFamily="48" charset="0"/>
              </a:defRPr>
            </a:lvl3pPr>
            <a:lvl4pPr marL="1600200" indent="-228600" eaLnBrk="0" hangingPunct="0">
              <a:defRPr sz="2400">
                <a:solidFill>
                  <a:schemeClr val="tx1"/>
                </a:solidFill>
                <a:latin typeface="Tahoma" pitchFamily="48" charset="0"/>
              </a:defRPr>
            </a:lvl4pPr>
            <a:lvl5pPr marL="2057400" indent="-228600" eaLnBrk="0" hangingPunct="0">
              <a:defRPr sz="2400">
                <a:solidFill>
                  <a:schemeClr val="tx1"/>
                </a:solidFill>
                <a:latin typeface="Tahoma" pitchFamily="48" charset="0"/>
              </a:defRPr>
            </a:lvl5pPr>
            <a:lvl6pPr marL="2514600" indent="-228600" eaLnBrk="0" fontAlgn="base" hangingPunct="0">
              <a:spcBef>
                <a:spcPct val="0"/>
              </a:spcBef>
              <a:spcAft>
                <a:spcPct val="0"/>
              </a:spcAft>
              <a:defRPr sz="2400">
                <a:solidFill>
                  <a:schemeClr val="tx1"/>
                </a:solidFill>
                <a:latin typeface="Tahoma" pitchFamily="48" charset="0"/>
              </a:defRPr>
            </a:lvl6pPr>
            <a:lvl7pPr marL="2971800" indent="-228600" eaLnBrk="0" fontAlgn="base" hangingPunct="0">
              <a:spcBef>
                <a:spcPct val="0"/>
              </a:spcBef>
              <a:spcAft>
                <a:spcPct val="0"/>
              </a:spcAft>
              <a:defRPr sz="2400">
                <a:solidFill>
                  <a:schemeClr val="tx1"/>
                </a:solidFill>
                <a:latin typeface="Tahoma" pitchFamily="48" charset="0"/>
              </a:defRPr>
            </a:lvl7pPr>
            <a:lvl8pPr marL="3429000" indent="-228600" eaLnBrk="0" fontAlgn="base" hangingPunct="0">
              <a:spcBef>
                <a:spcPct val="0"/>
              </a:spcBef>
              <a:spcAft>
                <a:spcPct val="0"/>
              </a:spcAft>
              <a:defRPr sz="2400">
                <a:solidFill>
                  <a:schemeClr val="tx1"/>
                </a:solidFill>
                <a:latin typeface="Tahoma" pitchFamily="48" charset="0"/>
              </a:defRPr>
            </a:lvl8pPr>
            <a:lvl9pPr marL="3886200" indent="-228600" eaLnBrk="0" fontAlgn="base" hangingPunct="0">
              <a:spcBef>
                <a:spcPct val="0"/>
              </a:spcBef>
              <a:spcAft>
                <a:spcPct val="0"/>
              </a:spcAft>
              <a:defRPr sz="2400">
                <a:solidFill>
                  <a:schemeClr val="tx1"/>
                </a:solidFill>
                <a:latin typeface="Tahoma" pitchFamily="48" charset="0"/>
              </a:defRPr>
            </a:lvl9pPr>
          </a:lstStyle>
          <a:p>
            <a:pPr>
              <a:defRPr/>
            </a:pPr>
            <a:r>
              <a:rPr lang="en-US" altLang="en-US" sz="1300">
                <a:latin typeface="Times New Roman" pitchFamily="48" charset="0"/>
              </a:rPr>
              <a:t>Prentice-Hall, Inc.</a:t>
            </a:r>
          </a:p>
        </p:txBody>
      </p:sp>
      <p:sp>
        <p:nvSpPr>
          <p:cNvPr id="94213" name="Rectangle 5"/>
          <p:cNvSpPr>
            <a:spLocks noChangeArrowheads="1"/>
          </p:cNvSpPr>
          <p:nvPr/>
        </p:nvSpPr>
        <p:spPr bwMode="auto">
          <a:xfrm>
            <a:off x="6556375" y="8905875"/>
            <a:ext cx="382588"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53" tIns="45366" rIns="92353" bIns="45366" anchor="ct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r">
              <a:defRPr/>
            </a:pPr>
            <a:fld id="{33C06CCE-CAE0-43A4-AD61-271329FFECD3}" type="slidenum">
              <a:rPr lang="en-US" altLang="en-US" sz="1300" smtClean="0">
                <a:latin typeface="Times New Roman" panose="02020603050405020304" pitchFamily="18" charset="0"/>
              </a:rPr>
              <a:pPr algn="r">
                <a:defRPr/>
              </a:pPr>
              <a:t>‹#›</a:t>
            </a:fld>
            <a:endParaRPr lang="en-US" altLang="en-US" sz="1300">
              <a:latin typeface="Times New Roman" panose="02020603050405020304" pitchFamily="18" charset="0"/>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cap="flat"/>
        </p:spPr>
      </p:sp>
      <p:sp>
        <p:nvSpPr>
          <p:cNvPr id="143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cap="flat"/>
        </p:spPr>
      </p:sp>
      <p:sp>
        <p:nvSpPr>
          <p:cNvPr id="593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cap="flat"/>
        </p:spPr>
      </p:sp>
      <p:sp>
        <p:nvSpPr>
          <p:cNvPr id="727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ln cap="flat"/>
        </p:spPr>
      </p:sp>
      <p:sp>
        <p:nvSpPr>
          <p:cNvPr id="819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ln cap="flat"/>
        </p:spPr>
      </p:sp>
      <p:sp>
        <p:nvSpPr>
          <p:cNvPr id="849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674241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a:ln/>
        </p:spPr>
      </p:sp>
      <p:sp>
        <p:nvSpPr>
          <p:cNvPr id="10445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cap="flat"/>
        </p:spPr>
      </p:sp>
      <p:sp>
        <p:nvSpPr>
          <p:cNvPr id="256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cap="flat"/>
        </p:spPr>
      </p:sp>
      <p:sp>
        <p:nvSpPr>
          <p:cNvPr id="307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cap="flat"/>
        </p:spPr>
      </p:sp>
      <p:sp>
        <p:nvSpPr>
          <p:cNvPr id="3789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cap="flat"/>
        </p:spPr>
      </p:sp>
      <p:sp>
        <p:nvSpPr>
          <p:cNvPr id="4096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cap="flat"/>
        </p:spPr>
      </p:sp>
      <p:sp>
        <p:nvSpPr>
          <p:cNvPr id="430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cap="flat"/>
        </p:spPr>
      </p:sp>
      <p:sp>
        <p:nvSpPr>
          <p:cNvPr id="471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cap="flat"/>
        </p:spPr>
      </p:sp>
      <p:sp>
        <p:nvSpPr>
          <p:cNvPr id="532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48" charset="0"/>
              </a:defRPr>
            </a:lvl1pPr>
            <a:lvl2pPr marL="742950" indent="-285750" eaLnBrk="0" hangingPunct="0">
              <a:defRPr sz="2400">
                <a:solidFill>
                  <a:schemeClr val="tx1"/>
                </a:solidFill>
                <a:latin typeface="Tahoma" pitchFamily="48" charset="0"/>
              </a:defRPr>
            </a:lvl2pPr>
            <a:lvl3pPr marL="1143000" indent="-228600" eaLnBrk="0" hangingPunct="0">
              <a:defRPr sz="2400">
                <a:solidFill>
                  <a:schemeClr val="tx1"/>
                </a:solidFill>
                <a:latin typeface="Tahoma" pitchFamily="48" charset="0"/>
              </a:defRPr>
            </a:lvl3pPr>
            <a:lvl4pPr marL="1600200" indent="-228600" eaLnBrk="0" hangingPunct="0">
              <a:defRPr sz="2400">
                <a:solidFill>
                  <a:schemeClr val="tx1"/>
                </a:solidFill>
                <a:latin typeface="Tahoma" pitchFamily="48" charset="0"/>
              </a:defRPr>
            </a:lvl4pPr>
            <a:lvl5pPr marL="2057400" indent="-228600" eaLnBrk="0" hangingPunct="0">
              <a:defRPr sz="2400">
                <a:solidFill>
                  <a:schemeClr val="tx1"/>
                </a:solidFill>
                <a:latin typeface="Tahoma" pitchFamily="48" charset="0"/>
              </a:defRPr>
            </a:lvl5pPr>
            <a:lvl6pPr marL="2514600" indent="-228600" eaLnBrk="0" fontAlgn="base" hangingPunct="0">
              <a:spcBef>
                <a:spcPct val="0"/>
              </a:spcBef>
              <a:spcAft>
                <a:spcPct val="0"/>
              </a:spcAft>
              <a:defRPr sz="2400">
                <a:solidFill>
                  <a:schemeClr val="tx1"/>
                </a:solidFill>
                <a:latin typeface="Tahoma" pitchFamily="48" charset="0"/>
              </a:defRPr>
            </a:lvl6pPr>
            <a:lvl7pPr marL="2971800" indent="-228600" eaLnBrk="0" fontAlgn="base" hangingPunct="0">
              <a:spcBef>
                <a:spcPct val="0"/>
              </a:spcBef>
              <a:spcAft>
                <a:spcPct val="0"/>
              </a:spcAft>
              <a:defRPr sz="2400">
                <a:solidFill>
                  <a:schemeClr val="tx1"/>
                </a:solidFill>
                <a:latin typeface="Tahoma" pitchFamily="48" charset="0"/>
              </a:defRPr>
            </a:lvl7pPr>
            <a:lvl8pPr marL="3429000" indent="-228600" eaLnBrk="0" fontAlgn="base" hangingPunct="0">
              <a:spcBef>
                <a:spcPct val="0"/>
              </a:spcBef>
              <a:spcAft>
                <a:spcPct val="0"/>
              </a:spcAft>
              <a:defRPr sz="2400">
                <a:solidFill>
                  <a:schemeClr val="tx1"/>
                </a:solidFill>
                <a:latin typeface="Tahoma" pitchFamily="48" charset="0"/>
              </a:defRPr>
            </a:lvl8pPr>
            <a:lvl9pPr marL="3886200" indent="-228600" eaLnBrk="0" fontAlgn="base" hangingPunct="0">
              <a:spcBef>
                <a:spcPct val="0"/>
              </a:spcBef>
              <a:spcAft>
                <a:spcPct val="0"/>
              </a:spcAft>
              <a:defRPr sz="2400">
                <a:solidFill>
                  <a:schemeClr val="tx1"/>
                </a:solidFill>
                <a:latin typeface="Tahoma" pitchFamily="48" charset="0"/>
              </a:defRPr>
            </a:lvl9pPr>
          </a:lstStyle>
          <a:p>
            <a:pP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ahoma" pitchFamily="48" charset="0"/>
              </a:defRPr>
            </a:lvl1pPr>
            <a:lvl2pPr marL="742950" indent="-285750" eaLnBrk="0" hangingPunct="0">
              <a:defRPr sz="2400">
                <a:solidFill>
                  <a:schemeClr val="tx1"/>
                </a:solidFill>
                <a:latin typeface="Tahoma" pitchFamily="48" charset="0"/>
              </a:defRPr>
            </a:lvl2pPr>
            <a:lvl3pPr marL="1143000" indent="-228600" eaLnBrk="0" hangingPunct="0">
              <a:defRPr sz="2400">
                <a:solidFill>
                  <a:schemeClr val="tx1"/>
                </a:solidFill>
                <a:latin typeface="Tahoma" pitchFamily="48" charset="0"/>
              </a:defRPr>
            </a:lvl3pPr>
            <a:lvl4pPr marL="1600200" indent="-228600" eaLnBrk="0" hangingPunct="0">
              <a:defRPr sz="2400">
                <a:solidFill>
                  <a:schemeClr val="tx1"/>
                </a:solidFill>
                <a:latin typeface="Tahoma" pitchFamily="48" charset="0"/>
              </a:defRPr>
            </a:lvl4pPr>
            <a:lvl5pPr marL="2057400" indent="-228600" eaLnBrk="0" hangingPunct="0">
              <a:defRPr sz="2400">
                <a:solidFill>
                  <a:schemeClr val="tx1"/>
                </a:solidFill>
                <a:latin typeface="Tahoma" pitchFamily="48" charset="0"/>
              </a:defRPr>
            </a:lvl5pPr>
            <a:lvl6pPr marL="2514600" indent="-228600" eaLnBrk="0" fontAlgn="base" hangingPunct="0">
              <a:spcBef>
                <a:spcPct val="0"/>
              </a:spcBef>
              <a:spcAft>
                <a:spcPct val="0"/>
              </a:spcAft>
              <a:defRPr sz="2400">
                <a:solidFill>
                  <a:schemeClr val="tx1"/>
                </a:solidFill>
                <a:latin typeface="Tahoma" pitchFamily="48" charset="0"/>
              </a:defRPr>
            </a:lvl6pPr>
            <a:lvl7pPr marL="2971800" indent="-228600" eaLnBrk="0" fontAlgn="base" hangingPunct="0">
              <a:spcBef>
                <a:spcPct val="0"/>
              </a:spcBef>
              <a:spcAft>
                <a:spcPct val="0"/>
              </a:spcAft>
              <a:defRPr sz="2400">
                <a:solidFill>
                  <a:schemeClr val="tx1"/>
                </a:solidFill>
                <a:latin typeface="Tahoma" pitchFamily="48" charset="0"/>
              </a:defRPr>
            </a:lvl7pPr>
            <a:lvl8pPr marL="3429000" indent="-228600" eaLnBrk="0" fontAlgn="base" hangingPunct="0">
              <a:spcBef>
                <a:spcPct val="0"/>
              </a:spcBef>
              <a:spcAft>
                <a:spcPct val="0"/>
              </a:spcAft>
              <a:defRPr sz="2400">
                <a:solidFill>
                  <a:schemeClr val="tx1"/>
                </a:solidFill>
                <a:latin typeface="Tahoma" pitchFamily="48" charset="0"/>
              </a:defRPr>
            </a:lvl8pPr>
            <a:lvl9pPr marL="3886200" indent="-228600" eaLnBrk="0" fontAlgn="base" hangingPunct="0">
              <a:spcBef>
                <a:spcPct val="0"/>
              </a:spcBef>
              <a:spcAft>
                <a:spcPct val="0"/>
              </a:spcAft>
              <a:defRPr sz="2400">
                <a:solidFill>
                  <a:schemeClr val="tx1"/>
                </a:solidFill>
                <a:latin typeface="Tahoma" pitchFamily="48" charset="0"/>
              </a:defRPr>
            </a:lvl9pPr>
          </a:lstStyle>
          <a:p>
            <a:pP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48" charset="0"/>
              </a:defRPr>
            </a:lvl1pPr>
            <a:lvl2pPr marL="742950" indent="-285750" eaLnBrk="0" hangingPunct="0">
              <a:defRPr sz="2400">
                <a:solidFill>
                  <a:schemeClr val="tx1"/>
                </a:solidFill>
                <a:latin typeface="Tahoma" pitchFamily="48" charset="0"/>
              </a:defRPr>
            </a:lvl2pPr>
            <a:lvl3pPr marL="1143000" indent="-228600" eaLnBrk="0" hangingPunct="0">
              <a:defRPr sz="2400">
                <a:solidFill>
                  <a:schemeClr val="tx1"/>
                </a:solidFill>
                <a:latin typeface="Tahoma" pitchFamily="48" charset="0"/>
              </a:defRPr>
            </a:lvl3pPr>
            <a:lvl4pPr marL="1600200" indent="-228600" eaLnBrk="0" hangingPunct="0">
              <a:defRPr sz="2400">
                <a:solidFill>
                  <a:schemeClr val="tx1"/>
                </a:solidFill>
                <a:latin typeface="Tahoma" pitchFamily="48" charset="0"/>
              </a:defRPr>
            </a:lvl4pPr>
            <a:lvl5pPr marL="2057400" indent="-228600" eaLnBrk="0" hangingPunct="0">
              <a:defRPr sz="2400">
                <a:solidFill>
                  <a:schemeClr val="tx1"/>
                </a:solidFill>
                <a:latin typeface="Tahoma" pitchFamily="48" charset="0"/>
              </a:defRPr>
            </a:lvl5pPr>
            <a:lvl6pPr marL="2514600" indent="-228600" eaLnBrk="0" fontAlgn="base" hangingPunct="0">
              <a:spcBef>
                <a:spcPct val="0"/>
              </a:spcBef>
              <a:spcAft>
                <a:spcPct val="0"/>
              </a:spcAft>
              <a:defRPr sz="2400">
                <a:solidFill>
                  <a:schemeClr val="tx1"/>
                </a:solidFill>
                <a:latin typeface="Tahoma" pitchFamily="48" charset="0"/>
              </a:defRPr>
            </a:lvl6pPr>
            <a:lvl7pPr marL="2971800" indent="-228600" eaLnBrk="0" fontAlgn="base" hangingPunct="0">
              <a:spcBef>
                <a:spcPct val="0"/>
              </a:spcBef>
              <a:spcAft>
                <a:spcPct val="0"/>
              </a:spcAft>
              <a:defRPr sz="2400">
                <a:solidFill>
                  <a:schemeClr val="tx1"/>
                </a:solidFill>
                <a:latin typeface="Tahoma" pitchFamily="48" charset="0"/>
              </a:defRPr>
            </a:lvl7pPr>
            <a:lvl8pPr marL="3429000" indent="-228600" eaLnBrk="0" fontAlgn="base" hangingPunct="0">
              <a:spcBef>
                <a:spcPct val="0"/>
              </a:spcBef>
              <a:spcAft>
                <a:spcPct val="0"/>
              </a:spcAft>
              <a:defRPr sz="2400">
                <a:solidFill>
                  <a:schemeClr val="tx1"/>
                </a:solidFill>
                <a:latin typeface="Tahoma" pitchFamily="48" charset="0"/>
              </a:defRPr>
            </a:lvl8pPr>
            <a:lvl9pPr marL="3886200" indent="-228600" eaLnBrk="0" fontAlgn="base" hangingPunct="0">
              <a:spcBef>
                <a:spcPct val="0"/>
              </a:spcBef>
              <a:spcAft>
                <a:spcPct val="0"/>
              </a:spcAft>
              <a:defRPr sz="2400">
                <a:solidFill>
                  <a:schemeClr val="tx1"/>
                </a:solidFill>
                <a:latin typeface="Tahoma" pitchFamily="48" charset="0"/>
              </a:defRPr>
            </a:lvl9pPr>
          </a:lstStyle>
          <a:p>
            <a:pP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defRPr/>
            </a:pPr>
            <a:fld id="{79FB10F5-7BEA-4E9B-971A-AC56FED1774C}" type="slidenum">
              <a:rPr lang="en-US" altLang="en-US" sz="1400" smtClean="0">
                <a:solidFill>
                  <a:schemeClr val="bg1"/>
                </a:solidFill>
                <a:latin typeface="Times New Roman" panose="02020603050405020304" pitchFamily="18" charset="0"/>
              </a:rPr>
              <a:pPr eaLnBrk="1" hangingPunct="1">
                <a:defRPr/>
              </a:pPr>
              <a:t>‹#›</a:t>
            </a:fld>
            <a:endParaRPr lang="en-US" altLang="en-US" sz="1400">
              <a:solidFill>
                <a:schemeClr val="bg1"/>
              </a:solidFill>
              <a:latin typeface="Times New Roman" panose="02020603050405020304" pitchFamily="18" charset="0"/>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ahoma" pitchFamily="48" charset="0"/>
              </a:defRPr>
            </a:lvl1pPr>
            <a:lvl2pPr marL="742950" indent="-285750" eaLnBrk="0" hangingPunct="0">
              <a:defRPr sz="2400">
                <a:solidFill>
                  <a:schemeClr val="tx1"/>
                </a:solidFill>
                <a:latin typeface="Tahoma" pitchFamily="48" charset="0"/>
              </a:defRPr>
            </a:lvl2pPr>
            <a:lvl3pPr marL="1143000" indent="-228600" eaLnBrk="0" hangingPunct="0">
              <a:defRPr sz="2400">
                <a:solidFill>
                  <a:schemeClr val="tx1"/>
                </a:solidFill>
                <a:latin typeface="Tahoma" pitchFamily="48" charset="0"/>
              </a:defRPr>
            </a:lvl3pPr>
            <a:lvl4pPr marL="1600200" indent="-228600" eaLnBrk="0" hangingPunct="0">
              <a:defRPr sz="2400">
                <a:solidFill>
                  <a:schemeClr val="tx1"/>
                </a:solidFill>
                <a:latin typeface="Tahoma" pitchFamily="48" charset="0"/>
              </a:defRPr>
            </a:lvl4pPr>
            <a:lvl5pPr marL="2057400" indent="-228600" eaLnBrk="0" hangingPunct="0">
              <a:defRPr sz="2400">
                <a:solidFill>
                  <a:schemeClr val="tx1"/>
                </a:solidFill>
                <a:latin typeface="Tahoma" pitchFamily="48" charset="0"/>
              </a:defRPr>
            </a:lvl5pPr>
            <a:lvl6pPr marL="2514600" indent="-228600" eaLnBrk="0" fontAlgn="base" hangingPunct="0">
              <a:spcBef>
                <a:spcPct val="0"/>
              </a:spcBef>
              <a:spcAft>
                <a:spcPct val="0"/>
              </a:spcAft>
              <a:defRPr sz="2400">
                <a:solidFill>
                  <a:schemeClr val="tx1"/>
                </a:solidFill>
                <a:latin typeface="Tahoma" pitchFamily="48" charset="0"/>
              </a:defRPr>
            </a:lvl6pPr>
            <a:lvl7pPr marL="2971800" indent="-228600" eaLnBrk="0" fontAlgn="base" hangingPunct="0">
              <a:spcBef>
                <a:spcPct val="0"/>
              </a:spcBef>
              <a:spcAft>
                <a:spcPct val="0"/>
              </a:spcAft>
              <a:defRPr sz="2400">
                <a:solidFill>
                  <a:schemeClr val="tx1"/>
                </a:solidFill>
                <a:latin typeface="Tahoma" pitchFamily="48" charset="0"/>
              </a:defRPr>
            </a:lvl7pPr>
            <a:lvl8pPr marL="3429000" indent="-228600" eaLnBrk="0" fontAlgn="base" hangingPunct="0">
              <a:spcBef>
                <a:spcPct val="0"/>
              </a:spcBef>
              <a:spcAft>
                <a:spcPct val="0"/>
              </a:spcAft>
              <a:defRPr sz="2400">
                <a:solidFill>
                  <a:schemeClr val="tx1"/>
                </a:solidFill>
                <a:latin typeface="Tahoma" pitchFamily="48" charset="0"/>
              </a:defRPr>
            </a:lvl8pPr>
            <a:lvl9pPr marL="3886200" indent="-228600" eaLnBrk="0" fontAlgn="base" hangingPunct="0">
              <a:spcBef>
                <a:spcPct val="0"/>
              </a:spcBef>
              <a:spcAft>
                <a:spcPct val="0"/>
              </a:spcAft>
              <a:defRPr sz="2400">
                <a:solidFill>
                  <a:schemeClr val="tx1"/>
                </a:solidFill>
                <a:latin typeface="Tahoma" pitchFamily="48" charset="0"/>
              </a:defRPr>
            </a:lvl9pPr>
          </a:lstStyle>
          <a:p>
            <a:pPr eaLnBrk="1" hangingPunct="1">
              <a:defRPr/>
            </a:pPr>
            <a:endParaRPr lang="en-US" altLang="en-US"/>
          </a:p>
        </p:txBody>
      </p:sp>
      <p:sp>
        <p:nvSpPr>
          <p:cNvPr id="12"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ahoma" pitchFamily="48" charset="0"/>
              </a:defRPr>
            </a:lvl1pPr>
            <a:lvl2pPr marL="742950" indent="-285750" eaLnBrk="0" hangingPunct="0">
              <a:defRPr sz="2400">
                <a:solidFill>
                  <a:schemeClr val="tx1"/>
                </a:solidFill>
                <a:latin typeface="Tahoma" pitchFamily="48" charset="0"/>
              </a:defRPr>
            </a:lvl2pPr>
            <a:lvl3pPr marL="1143000" indent="-228600" eaLnBrk="0" hangingPunct="0">
              <a:defRPr sz="2400">
                <a:solidFill>
                  <a:schemeClr val="tx1"/>
                </a:solidFill>
                <a:latin typeface="Tahoma" pitchFamily="48" charset="0"/>
              </a:defRPr>
            </a:lvl3pPr>
            <a:lvl4pPr marL="1600200" indent="-228600" eaLnBrk="0" hangingPunct="0">
              <a:defRPr sz="2400">
                <a:solidFill>
                  <a:schemeClr val="tx1"/>
                </a:solidFill>
                <a:latin typeface="Tahoma" pitchFamily="48" charset="0"/>
              </a:defRPr>
            </a:lvl4pPr>
            <a:lvl5pPr marL="2057400" indent="-228600" eaLnBrk="0" hangingPunct="0">
              <a:defRPr sz="2400">
                <a:solidFill>
                  <a:schemeClr val="tx1"/>
                </a:solidFill>
                <a:latin typeface="Tahoma" pitchFamily="48" charset="0"/>
              </a:defRPr>
            </a:lvl5pPr>
            <a:lvl6pPr marL="2514600" indent="-228600" eaLnBrk="0" fontAlgn="base" hangingPunct="0">
              <a:spcBef>
                <a:spcPct val="0"/>
              </a:spcBef>
              <a:spcAft>
                <a:spcPct val="0"/>
              </a:spcAft>
              <a:defRPr sz="2400">
                <a:solidFill>
                  <a:schemeClr val="tx1"/>
                </a:solidFill>
                <a:latin typeface="Tahoma" pitchFamily="48" charset="0"/>
              </a:defRPr>
            </a:lvl6pPr>
            <a:lvl7pPr marL="2971800" indent="-228600" eaLnBrk="0" fontAlgn="base" hangingPunct="0">
              <a:spcBef>
                <a:spcPct val="0"/>
              </a:spcBef>
              <a:spcAft>
                <a:spcPct val="0"/>
              </a:spcAft>
              <a:defRPr sz="2400">
                <a:solidFill>
                  <a:schemeClr val="tx1"/>
                </a:solidFill>
                <a:latin typeface="Tahoma" pitchFamily="48" charset="0"/>
              </a:defRPr>
            </a:lvl7pPr>
            <a:lvl8pPr marL="3429000" indent="-228600" eaLnBrk="0" fontAlgn="base" hangingPunct="0">
              <a:spcBef>
                <a:spcPct val="0"/>
              </a:spcBef>
              <a:spcAft>
                <a:spcPct val="0"/>
              </a:spcAft>
              <a:defRPr sz="2400">
                <a:solidFill>
                  <a:schemeClr val="tx1"/>
                </a:solidFill>
                <a:latin typeface="Tahoma" pitchFamily="48" charset="0"/>
              </a:defRPr>
            </a:lvl8pPr>
            <a:lvl9pPr marL="3886200" indent="-228600" eaLnBrk="0" fontAlgn="base" hangingPunct="0">
              <a:spcBef>
                <a:spcPct val="0"/>
              </a:spcBef>
              <a:spcAft>
                <a:spcPct val="0"/>
              </a:spcAft>
              <a:defRPr sz="2400">
                <a:solidFill>
                  <a:schemeClr val="tx1"/>
                </a:solidFill>
                <a:latin typeface="Tahoma" pitchFamily="48" charset="0"/>
              </a:defRPr>
            </a:lvl9pPr>
          </a:lstStyle>
          <a:p>
            <a:pP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spcBef>
                <a:spcPts val="600"/>
              </a:spcBef>
              <a:defRPr>
                <a:solidFill>
                  <a:schemeClr val="tx1"/>
                </a:solidFill>
              </a:defRPr>
            </a:lvl1pPr>
            <a:lvl2pPr>
              <a:spcBef>
                <a:spcPts val="600"/>
              </a:spcBef>
              <a:defRPr>
                <a:solidFill>
                  <a:schemeClr val="tx1"/>
                </a:solidFill>
              </a:defRPr>
            </a:lvl2pPr>
            <a:lvl3pPr>
              <a:spcBef>
                <a:spcPts val="600"/>
              </a:spcBef>
              <a:defRPr>
                <a:solidFill>
                  <a:schemeClr val="tx1"/>
                </a:solidFill>
              </a:defRPr>
            </a:lvl3pPr>
            <a:lvl4pPr>
              <a:spcBef>
                <a:spcPts val="600"/>
              </a:spcBef>
              <a:defRPr>
                <a:solidFill>
                  <a:schemeClr val="tx1"/>
                </a:solidFill>
              </a:defRPr>
            </a:lvl4pPr>
            <a:lvl5pPr>
              <a:spcBef>
                <a:spcPts val="600"/>
              </a:spcBef>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          </a:t>
            </a:r>
          </a:p>
        </p:txBody>
      </p:sp>
      <p:sp>
        <p:nvSpPr>
          <p:cNvPr id="13"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a:t>
            </a:fld>
            <a:endParaRPr lang="en-US"/>
          </a:p>
        </p:txBody>
      </p:sp>
    </p:spTree>
    <p:extLst>
      <p:ext uri="{BB962C8B-B14F-4D97-AF65-F5344CB8AC3E}">
        <p14:creationId xmlns:p14="http://schemas.microsoft.com/office/powerpoint/2010/main" val="378070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48" charset="0"/>
              </a:defRPr>
            </a:lvl1pPr>
            <a:lvl2pPr marL="742950" indent="-285750" eaLnBrk="0" hangingPunct="0">
              <a:defRPr sz="2400">
                <a:solidFill>
                  <a:schemeClr val="tx1"/>
                </a:solidFill>
                <a:latin typeface="Tahoma" pitchFamily="48" charset="0"/>
              </a:defRPr>
            </a:lvl2pPr>
            <a:lvl3pPr marL="1143000" indent="-228600" eaLnBrk="0" hangingPunct="0">
              <a:defRPr sz="2400">
                <a:solidFill>
                  <a:schemeClr val="tx1"/>
                </a:solidFill>
                <a:latin typeface="Tahoma" pitchFamily="48" charset="0"/>
              </a:defRPr>
            </a:lvl3pPr>
            <a:lvl4pPr marL="1600200" indent="-228600" eaLnBrk="0" hangingPunct="0">
              <a:defRPr sz="2400">
                <a:solidFill>
                  <a:schemeClr val="tx1"/>
                </a:solidFill>
                <a:latin typeface="Tahoma" pitchFamily="48" charset="0"/>
              </a:defRPr>
            </a:lvl4pPr>
            <a:lvl5pPr marL="2057400" indent="-228600" eaLnBrk="0" hangingPunct="0">
              <a:defRPr sz="2400">
                <a:solidFill>
                  <a:schemeClr val="tx1"/>
                </a:solidFill>
                <a:latin typeface="Tahoma" pitchFamily="48" charset="0"/>
              </a:defRPr>
            </a:lvl5pPr>
            <a:lvl6pPr marL="2514600" indent="-228600" eaLnBrk="0" fontAlgn="base" hangingPunct="0">
              <a:spcBef>
                <a:spcPct val="0"/>
              </a:spcBef>
              <a:spcAft>
                <a:spcPct val="0"/>
              </a:spcAft>
              <a:defRPr sz="2400">
                <a:solidFill>
                  <a:schemeClr val="tx1"/>
                </a:solidFill>
                <a:latin typeface="Tahoma" pitchFamily="48" charset="0"/>
              </a:defRPr>
            </a:lvl6pPr>
            <a:lvl7pPr marL="2971800" indent="-228600" eaLnBrk="0" fontAlgn="base" hangingPunct="0">
              <a:spcBef>
                <a:spcPct val="0"/>
              </a:spcBef>
              <a:spcAft>
                <a:spcPct val="0"/>
              </a:spcAft>
              <a:defRPr sz="2400">
                <a:solidFill>
                  <a:schemeClr val="tx1"/>
                </a:solidFill>
                <a:latin typeface="Tahoma" pitchFamily="48" charset="0"/>
              </a:defRPr>
            </a:lvl7pPr>
            <a:lvl8pPr marL="3429000" indent="-228600" eaLnBrk="0" fontAlgn="base" hangingPunct="0">
              <a:spcBef>
                <a:spcPct val="0"/>
              </a:spcBef>
              <a:spcAft>
                <a:spcPct val="0"/>
              </a:spcAft>
              <a:defRPr sz="2400">
                <a:solidFill>
                  <a:schemeClr val="tx1"/>
                </a:solidFill>
                <a:latin typeface="Tahoma" pitchFamily="48" charset="0"/>
              </a:defRPr>
            </a:lvl8pPr>
            <a:lvl9pPr marL="3886200" indent="-228600" eaLnBrk="0" fontAlgn="base" hangingPunct="0">
              <a:spcBef>
                <a:spcPct val="0"/>
              </a:spcBef>
              <a:spcAft>
                <a:spcPct val="0"/>
              </a:spcAft>
              <a:defRPr sz="2400">
                <a:solidFill>
                  <a:schemeClr val="tx1"/>
                </a:solidFill>
                <a:latin typeface="Tahoma" pitchFamily="48" charset="0"/>
              </a:defRPr>
            </a:lvl9pPr>
          </a:lstStyle>
          <a:p>
            <a:pPr eaLnBrk="1" hangingPunct="1">
              <a:defRPr/>
            </a:pPr>
            <a:endParaRPr lang="en-US" altLang="en-US"/>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ahoma" pitchFamily="48" charset="0"/>
              </a:defRPr>
            </a:lvl1pPr>
            <a:lvl2pPr marL="742950" indent="-285750" eaLnBrk="0" hangingPunct="0">
              <a:defRPr sz="2400">
                <a:solidFill>
                  <a:schemeClr val="tx1"/>
                </a:solidFill>
                <a:latin typeface="Tahoma" pitchFamily="48" charset="0"/>
              </a:defRPr>
            </a:lvl2pPr>
            <a:lvl3pPr marL="1143000" indent="-228600" eaLnBrk="0" hangingPunct="0">
              <a:defRPr sz="2400">
                <a:solidFill>
                  <a:schemeClr val="tx1"/>
                </a:solidFill>
                <a:latin typeface="Tahoma" pitchFamily="48" charset="0"/>
              </a:defRPr>
            </a:lvl3pPr>
            <a:lvl4pPr marL="1600200" indent="-228600" eaLnBrk="0" hangingPunct="0">
              <a:defRPr sz="2400">
                <a:solidFill>
                  <a:schemeClr val="tx1"/>
                </a:solidFill>
                <a:latin typeface="Tahoma" pitchFamily="48" charset="0"/>
              </a:defRPr>
            </a:lvl4pPr>
            <a:lvl5pPr marL="2057400" indent="-228600" eaLnBrk="0" hangingPunct="0">
              <a:defRPr sz="2400">
                <a:solidFill>
                  <a:schemeClr val="tx1"/>
                </a:solidFill>
                <a:latin typeface="Tahoma" pitchFamily="48" charset="0"/>
              </a:defRPr>
            </a:lvl5pPr>
            <a:lvl6pPr marL="2514600" indent="-228600" eaLnBrk="0" fontAlgn="base" hangingPunct="0">
              <a:spcBef>
                <a:spcPct val="0"/>
              </a:spcBef>
              <a:spcAft>
                <a:spcPct val="0"/>
              </a:spcAft>
              <a:defRPr sz="2400">
                <a:solidFill>
                  <a:schemeClr val="tx1"/>
                </a:solidFill>
                <a:latin typeface="Tahoma" pitchFamily="48" charset="0"/>
              </a:defRPr>
            </a:lvl6pPr>
            <a:lvl7pPr marL="2971800" indent="-228600" eaLnBrk="0" fontAlgn="base" hangingPunct="0">
              <a:spcBef>
                <a:spcPct val="0"/>
              </a:spcBef>
              <a:spcAft>
                <a:spcPct val="0"/>
              </a:spcAft>
              <a:defRPr sz="2400">
                <a:solidFill>
                  <a:schemeClr val="tx1"/>
                </a:solidFill>
                <a:latin typeface="Tahoma" pitchFamily="48" charset="0"/>
              </a:defRPr>
            </a:lvl7pPr>
            <a:lvl8pPr marL="3429000" indent="-228600" eaLnBrk="0" fontAlgn="base" hangingPunct="0">
              <a:spcBef>
                <a:spcPct val="0"/>
              </a:spcBef>
              <a:spcAft>
                <a:spcPct val="0"/>
              </a:spcAft>
              <a:defRPr sz="2400">
                <a:solidFill>
                  <a:schemeClr val="tx1"/>
                </a:solidFill>
                <a:latin typeface="Tahoma" pitchFamily="48" charset="0"/>
              </a:defRPr>
            </a:lvl8pPr>
            <a:lvl9pPr marL="3886200" indent="-228600" eaLnBrk="0" fontAlgn="base" hangingPunct="0">
              <a:spcBef>
                <a:spcPct val="0"/>
              </a:spcBef>
              <a:spcAft>
                <a:spcPct val="0"/>
              </a:spcAft>
              <a:defRPr sz="2400">
                <a:solidFill>
                  <a:schemeClr val="tx1"/>
                </a:solidFill>
                <a:latin typeface="Tahoma" pitchFamily="48" charset="0"/>
              </a:defRPr>
            </a:lvl9pPr>
          </a:lstStyle>
          <a:p>
            <a:pPr eaLnBrk="1" hangingPunct="1">
              <a:defRPr/>
            </a:pPr>
            <a:endParaRPr lang="en-US" altLang="en-US"/>
          </a:p>
        </p:txBody>
      </p:sp>
      <p:sp>
        <p:nvSpPr>
          <p:cNvPr id="8"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ahoma" pitchFamily="48" charset="0"/>
              </a:defRPr>
            </a:lvl1pPr>
            <a:lvl2pPr marL="742950" indent="-285750" eaLnBrk="0" hangingPunct="0">
              <a:defRPr sz="2400">
                <a:solidFill>
                  <a:schemeClr val="tx1"/>
                </a:solidFill>
                <a:latin typeface="Tahoma" pitchFamily="48" charset="0"/>
              </a:defRPr>
            </a:lvl2pPr>
            <a:lvl3pPr marL="1143000" indent="-228600" eaLnBrk="0" hangingPunct="0">
              <a:defRPr sz="2400">
                <a:solidFill>
                  <a:schemeClr val="tx1"/>
                </a:solidFill>
                <a:latin typeface="Tahoma" pitchFamily="48" charset="0"/>
              </a:defRPr>
            </a:lvl3pPr>
            <a:lvl4pPr marL="1600200" indent="-228600" eaLnBrk="0" hangingPunct="0">
              <a:defRPr sz="2400">
                <a:solidFill>
                  <a:schemeClr val="tx1"/>
                </a:solidFill>
                <a:latin typeface="Tahoma" pitchFamily="48" charset="0"/>
              </a:defRPr>
            </a:lvl4pPr>
            <a:lvl5pPr marL="2057400" indent="-228600" eaLnBrk="0" hangingPunct="0">
              <a:defRPr sz="2400">
                <a:solidFill>
                  <a:schemeClr val="tx1"/>
                </a:solidFill>
                <a:latin typeface="Tahoma" pitchFamily="48" charset="0"/>
              </a:defRPr>
            </a:lvl5pPr>
            <a:lvl6pPr marL="2514600" indent="-228600" eaLnBrk="0" fontAlgn="base" hangingPunct="0">
              <a:spcBef>
                <a:spcPct val="0"/>
              </a:spcBef>
              <a:spcAft>
                <a:spcPct val="0"/>
              </a:spcAft>
              <a:defRPr sz="2400">
                <a:solidFill>
                  <a:schemeClr val="tx1"/>
                </a:solidFill>
                <a:latin typeface="Tahoma" pitchFamily="48" charset="0"/>
              </a:defRPr>
            </a:lvl6pPr>
            <a:lvl7pPr marL="2971800" indent="-228600" eaLnBrk="0" fontAlgn="base" hangingPunct="0">
              <a:spcBef>
                <a:spcPct val="0"/>
              </a:spcBef>
              <a:spcAft>
                <a:spcPct val="0"/>
              </a:spcAft>
              <a:defRPr sz="2400">
                <a:solidFill>
                  <a:schemeClr val="tx1"/>
                </a:solidFill>
                <a:latin typeface="Tahoma" pitchFamily="48" charset="0"/>
              </a:defRPr>
            </a:lvl7pPr>
            <a:lvl8pPr marL="3429000" indent="-228600" eaLnBrk="0" fontAlgn="base" hangingPunct="0">
              <a:spcBef>
                <a:spcPct val="0"/>
              </a:spcBef>
              <a:spcAft>
                <a:spcPct val="0"/>
              </a:spcAft>
              <a:defRPr sz="2400">
                <a:solidFill>
                  <a:schemeClr val="tx1"/>
                </a:solidFill>
                <a:latin typeface="Tahoma" pitchFamily="48" charset="0"/>
              </a:defRPr>
            </a:lvl8pPr>
            <a:lvl9pPr marL="3886200" indent="-228600" eaLnBrk="0" fontAlgn="base" hangingPunct="0">
              <a:spcBef>
                <a:spcPct val="0"/>
              </a:spcBef>
              <a:spcAft>
                <a:spcPct val="0"/>
              </a:spcAft>
              <a:defRPr sz="2400">
                <a:solidFill>
                  <a:schemeClr val="tx1"/>
                </a:solidFill>
                <a:latin typeface="Tahoma" pitchFamily="48" charset="0"/>
              </a:defRPr>
            </a:lvl9pPr>
          </a:lstStyle>
          <a:p>
            <a:pPr eaLnBrk="1" hangingPunct="1">
              <a:defRPr/>
            </a:pPr>
            <a:endParaRPr lang="en-US" altLang="en-US"/>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
        <p:nvSpPr>
          <p:cNvPr id="9"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p>
        </p:txBody>
      </p:sp>
      <p:sp>
        <p:nvSpPr>
          <p:cNvPr id="10" name="Rectangle 5"/>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Tree>
    <p:extLst>
      <p:ext uri="{BB962C8B-B14F-4D97-AF65-F5344CB8AC3E}">
        <p14:creationId xmlns:p14="http://schemas.microsoft.com/office/powerpoint/2010/main" val="2853215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52425"/>
            <a:ext cx="7772400" cy="685800"/>
          </a:xfrm>
        </p:spPr>
        <p:txBody>
          <a:bodyPr/>
          <a:lstStyle/>
          <a:p>
            <a:r>
              <a:rPr lang="en-US"/>
              <a:t>Click to edit Master title style</a:t>
            </a:r>
          </a:p>
        </p:txBody>
      </p:sp>
      <p:sp>
        <p:nvSpPr>
          <p:cNvPr id="3" name="Text Placeholder 2"/>
          <p:cNvSpPr>
            <a:spLocks noGrp="1"/>
          </p:cNvSpPr>
          <p:nvPr>
            <p:ph type="body" sz="half" idx="1"/>
          </p:nvPr>
        </p:nvSpPr>
        <p:spPr>
          <a:xfrm>
            <a:off x="942975" y="1619250"/>
            <a:ext cx="3605213"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700588" y="1619250"/>
            <a:ext cx="3605212" cy="4114800"/>
          </a:xfrm>
        </p:spPr>
        <p:txBody>
          <a:bodyPr/>
          <a:lstStyle/>
          <a:p>
            <a:pPr lvl="0"/>
            <a:endParaRPr lang="en-US" noProof="0"/>
          </a:p>
        </p:txBody>
      </p:sp>
      <p:sp>
        <p:nvSpPr>
          <p:cNvPr id="5"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a:t>
            </a:fld>
            <a:endParaRPr lang="en-US"/>
          </a:p>
        </p:txBody>
      </p:sp>
    </p:spTree>
    <p:extLst>
      <p:ext uri="{BB962C8B-B14F-4D97-AF65-F5344CB8AC3E}">
        <p14:creationId xmlns:p14="http://schemas.microsoft.com/office/powerpoint/2010/main" val="1863185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52425"/>
            <a:ext cx="7772400" cy="685800"/>
          </a:xfrm>
        </p:spPr>
        <p:txBody>
          <a:bodyPr/>
          <a:lstStyle/>
          <a:p>
            <a:r>
              <a:rPr lang="en-US"/>
              <a:t>Click to edit Master title style</a:t>
            </a:r>
          </a:p>
        </p:txBody>
      </p:sp>
      <p:sp>
        <p:nvSpPr>
          <p:cNvPr id="3" name="Table Placeholder 2"/>
          <p:cNvSpPr>
            <a:spLocks noGrp="1"/>
          </p:cNvSpPr>
          <p:nvPr>
            <p:ph type="tbl" idx="1"/>
          </p:nvPr>
        </p:nvSpPr>
        <p:spPr>
          <a:xfrm>
            <a:off x="942975" y="1619250"/>
            <a:ext cx="7362825" cy="4114800"/>
          </a:xfrm>
        </p:spPr>
        <p:txBody>
          <a:bodyPr/>
          <a:lstStyle/>
          <a:p>
            <a:pPr lvl="0"/>
            <a:endParaRPr lang="en-US" noProof="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a:t>
            </a:fld>
            <a:endParaRPr lang="en-US"/>
          </a:p>
        </p:txBody>
      </p:sp>
    </p:spTree>
    <p:extLst>
      <p:ext uri="{BB962C8B-B14F-4D97-AF65-F5344CB8AC3E}">
        <p14:creationId xmlns:p14="http://schemas.microsoft.com/office/powerpoint/2010/main" val="2558728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912801"/>
          </a:xfrm>
        </p:spPr>
        <p:txBody>
          <a:bodyPr/>
          <a:lstStyle/>
          <a:p>
            <a:r>
              <a:rPr lang="en-US"/>
              <a:t>Click to edit Master title style</a:t>
            </a:r>
          </a:p>
        </p:txBody>
      </p:sp>
      <p:sp>
        <p:nvSpPr>
          <p:cNvPr id="3" name="ClipArt Placeholder 2"/>
          <p:cNvSpPr>
            <a:spLocks noGrp="1"/>
          </p:cNvSpPr>
          <p:nvPr>
            <p:ph type="clipArt" sz="half" idx="1"/>
          </p:nvPr>
        </p:nvSpPr>
        <p:spPr>
          <a:xfrm>
            <a:off x="942975" y="1619250"/>
            <a:ext cx="3605213" cy="4114800"/>
          </a:xfrm>
        </p:spPr>
        <p:txBody>
          <a:bodyPr/>
          <a:lstStyle/>
          <a:p>
            <a:pPr lvl="0"/>
            <a:endParaRPr lang="en-US" noProof="0"/>
          </a:p>
        </p:txBody>
      </p:sp>
      <p:sp>
        <p:nvSpPr>
          <p:cNvPr id="4" name="Text Placeholder 3"/>
          <p:cNvSpPr>
            <a:spLocks noGrp="1"/>
          </p:cNvSpPr>
          <p:nvPr>
            <p:ph type="body" sz="half" idx="2"/>
          </p:nvPr>
        </p:nvSpPr>
        <p:spPr>
          <a:xfrm>
            <a:off x="4700588" y="1619250"/>
            <a:ext cx="3605212"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a:t>
            </a:fld>
            <a:endParaRPr lang="en-US"/>
          </a:p>
        </p:txBody>
      </p:sp>
    </p:spTree>
    <p:extLst>
      <p:ext uri="{BB962C8B-B14F-4D97-AF65-F5344CB8AC3E}">
        <p14:creationId xmlns:p14="http://schemas.microsoft.com/office/powerpoint/2010/main" val="31898880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48" charset="0"/>
              </a:defRPr>
            </a:lvl1pPr>
            <a:lvl2pPr marL="742950" indent="-285750" eaLnBrk="0" hangingPunct="0">
              <a:defRPr sz="2400">
                <a:solidFill>
                  <a:schemeClr val="tx1"/>
                </a:solidFill>
                <a:latin typeface="Tahoma" pitchFamily="48" charset="0"/>
              </a:defRPr>
            </a:lvl2pPr>
            <a:lvl3pPr marL="1143000" indent="-228600" eaLnBrk="0" hangingPunct="0">
              <a:defRPr sz="2400">
                <a:solidFill>
                  <a:schemeClr val="tx1"/>
                </a:solidFill>
                <a:latin typeface="Tahoma" pitchFamily="48" charset="0"/>
              </a:defRPr>
            </a:lvl3pPr>
            <a:lvl4pPr marL="1600200" indent="-228600" eaLnBrk="0" hangingPunct="0">
              <a:defRPr sz="2400">
                <a:solidFill>
                  <a:schemeClr val="tx1"/>
                </a:solidFill>
                <a:latin typeface="Tahoma" pitchFamily="48" charset="0"/>
              </a:defRPr>
            </a:lvl4pPr>
            <a:lvl5pPr marL="2057400" indent="-228600" eaLnBrk="0" hangingPunct="0">
              <a:defRPr sz="2400">
                <a:solidFill>
                  <a:schemeClr val="tx1"/>
                </a:solidFill>
                <a:latin typeface="Tahoma" pitchFamily="48" charset="0"/>
              </a:defRPr>
            </a:lvl5pPr>
            <a:lvl6pPr marL="2514600" indent="-228600" eaLnBrk="0" fontAlgn="base" hangingPunct="0">
              <a:spcBef>
                <a:spcPct val="0"/>
              </a:spcBef>
              <a:spcAft>
                <a:spcPct val="0"/>
              </a:spcAft>
              <a:defRPr sz="2400">
                <a:solidFill>
                  <a:schemeClr val="tx1"/>
                </a:solidFill>
                <a:latin typeface="Tahoma" pitchFamily="48" charset="0"/>
              </a:defRPr>
            </a:lvl6pPr>
            <a:lvl7pPr marL="2971800" indent="-228600" eaLnBrk="0" fontAlgn="base" hangingPunct="0">
              <a:spcBef>
                <a:spcPct val="0"/>
              </a:spcBef>
              <a:spcAft>
                <a:spcPct val="0"/>
              </a:spcAft>
              <a:defRPr sz="2400">
                <a:solidFill>
                  <a:schemeClr val="tx1"/>
                </a:solidFill>
                <a:latin typeface="Tahoma" pitchFamily="48" charset="0"/>
              </a:defRPr>
            </a:lvl7pPr>
            <a:lvl8pPr marL="3429000" indent="-228600" eaLnBrk="0" fontAlgn="base" hangingPunct="0">
              <a:spcBef>
                <a:spcPct val="0"/>
              </a:spcBef>
              <a:spcAft>
                <a:spcPct val="0"/>
              </a:spcAft>
              <a:defRPr sz="2400">
                <a:solidFill>
                  <a:schemeClr val="tx1"/>
                </a:solidFill>
                <a:latin typeface="Tahoma" pitchFamily="48" charset="0"/>
              </a:defRPr>
            </a:lvl8pPr>
            <a:lvl9pPr marL="3886200" indent="-228600" eaLnBrk="0" fontAlgn="base" hangingPunct="0">
              <a:spcBef>
                <a:spcPct val="0"/>
              </a:spcBef>
              <a:spcAft>
                <a:spcPct val="0"/>
              </a:spcAft>
              <a:defRPr sz="2400">
                <a:solidFill>
                  <a:schemeClr val="tx1"/>
                </a:solidFill>
                <a:latin typeface="Tahoma" pitchFamily="48" charset="0"/>
              </a:defRPr>
            </a:lvl9pPr>
          </a:lstStyle>
          <a:p>
            <a:pPr eaLnBrk="1" hangingPunct="1">
              <a:defRPr/>
            </a:pPr>
            <a:endParaRPr lang="en-US" altLang="en-US"/>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ahoma" pitchFamily="48" charset="0"/>
              </a:defRPr>
            </a:lvl1pPr>
            <a:lvl2pPr marL="742950" indent="-285750" eaLnBrk="0" hangingPunct="0">
              <a:defRPr sz="2400">
                <a:solidFill>
                  <a:schemeClr val="tx1"/>
                </a:solidFill>
                <a:latin typeface="Tahoma" pitchFamily="48" charset="0"/>
              </a:defRPr>
            </a:lvl2pPr>
            <a:lvl3pPr marL="1143000" indent="-228600" eaLnBrk="0" hangingPunct="0">
              <a:defRPr sz="2400">
                <a:solidFill>
                  <a:schemeClr val="tx1"/>
                </a:solidFill>
                <a:latin typeface="Tahoma" pitchFamily="48" charset="0"/>
              </a:defRPr>
            </a:lvl3pPr>
            <a:lvl4pPr marL="1600200" indent="-228600" eaLnBrk="0" hangingPunct="0">
              <a:defRPr sz="2400">
                <a:solidFill>
                  <a:schemeClr val="tx1"/>
                </a:solidFill>
                <a:latin typeface="Tahoma" pitchFamily="48" charset="0"/>
              </a:defRPr>
            </a:lvl4pPr>
            <a:lvl5pPr marL="2057400" indent="-228600" eaLnBrk="0" hangingPunct="0">
              <a:defRPr sz="2400">
                <a:solidFill>
                  <a:schemeClr val="tx1"/>
                </a:solidFill>
                <a:latin typeface="Tahoma" pitchFamily="48" charset="0"/>
              </a:defRPr>
            </a:lvl5pPr>
            <a:lvl6pPr marL="2514600" indent="-228600" eaLnBrk="0" fontAlgn="base" hangingPunct="0">
              <a:spcBef>
                <a:spcPct val="0"/>
              </a:spcBef>
              <a:spcAft>
                <a:spcPct val="0"/>
              </a:spcAft>
              <a:defRPr sz="2400">
                <a:solidFill>
                  <a:schemeClr val="tx1"/>
                </a:solidFill>
                <a:latin typeface="Tahoma" pitchFamily="48" charset="0"/>
              </a:defRPr>
            </a:lvl6pPr>
            <a:lvl7pPr marL="2971800" indent="-228600" eaLnBrk="0" fontAlgn="base" hangingPunct="0">
              <a:spcBef>
                <a:spcPct val="0"/>
              </a:spcBef>
              <a:spcAft>
                <a:spcPct val="0"/>
              </a:spcAft>
              <a:defRPr sz="2400">
                <a:solidFill>
                  <a:schemeClr val="tx1"/>
                </a:solidFill>
                <a:latin typeface="Tahoma" pitchFamily="48" charset="0"/>
              </a:defRPr>
            </a:lvl7pPr>
            <a:lvl8pPr marL="3429000" indent="-228600" eaLnBrk="0" fontAlgn="base" hangingPunct="0">
              <a:spcBef>
                <a:spcPct val="0"/>
              </a:spcBef>
              <a:spcAft>
                <a:spcPct val="0"/>
              </a:spcAft>
              <a:defRPr sz="2400">
                <a:solidFill>
                  <a:schemeClr val="tx1"/>
                </a:solidFill>
                <a:latin typeface="Tahoma" pitchFamily="48" charset="0"/>
              </a:defRPr>
            </a:lvl8pPr>
            <a:lvl9pPr marL="3886200" indent="-228600" eaLnBrk="0" fontAlgn="base" hangingPunct="0">
              <a:spcBef>
                <a:spcPct val="0"/>
              </a:spcBef>
              <a:spcAft>
                <a:spcPct val="0"/>
              </a:spcAft>
              <a:defRPr sz="2400">
                <a:solidFill>
                  <a:schemeClr val="tx1"/>
                </a:solidFill>
                <a:latin typeface="Tahoma" pitchFamily="48" charset="0"/>
              </a:defRPr>
            </a:lvl9pPr>
          </a:lstStyle>
          <a:p>
            <a:pPr eaLnBrk="1" hangingPunct="1">
              <a:defRPr/>
            </a:pPr>
            <a:endParaRPr lang="en-US" altLang="en-US"/>
          </a:p>
        </p:txBody>
      </p:sp>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ahoma" pitchFamily="48" charset="0"/>
              </a:defRPr>
            </a:lvl1pPr>
            <a:lvl2pPr marL="742950" indent="-285750" eaLnBrk="0" hangingPunct="0">
              <a:defRPr sz="2400">
                <a:solidFill>
                  <a:schemeClr val="tx1"/>
                </a:solidFill>
                <a:latin typeface="Tahoma" pitchFamily="48" charset="0"/>
              </a:defRPr>
            </a:lvl2pPr>
            <a:lvl3pPr marL="1143000" indent="-228600" eaLnBrk="0" hangingPunct="0">
              <a:defRPr sz="2400">
                <a:solidFill>
                  <a:schemeClr val="tx1"/>
                </a:solidFill>
                <a:latin typeface="Tahoma" pitchFamily="48" charset="0"/>
              </a:defRPr>
            </a:lvl3pPr>
            <a:lvl4pPr marL="1600200" indent="-228600" eaLnBrk="0" hangingPunct="0">
              <a:defRPr sz="2400">
                <a:solidFill>
                  <a:schemeClr val="tx1"/>
                </a:solidFill>
                <a:latin typeface="Tahoma" pitchFamily="48" charset="0"/>
              </a:defRPr>
            </a:lvl4pPr>
            <a:lvl5pPr marL="2057400" indent="-228600" eaLnBrk="0" hangingPunct="0">
              <a:defRPr sz="2400">
                <a:solidFill>
                  <a:schemeClr val="tx1"/>
                </a:solidFill>
                <a:latin typeface="Tahoma" pitchFamily="48" charset="0"/>
              </a:defRPr>
            </a:lvl5pPr>
            <a:lvl6pPr marL="2514600" indent="-228600" eaLnBrk="0" fontAlgn="base" hangingPunct="0">
              <a:spcBef>
                <a:spcPct val="0"/>
              </a:spcBef>
              <a:spcAft>
                <a:spcPct val="0"/>
              </a:spcAft>
              <a:defRPr sz="2400">
                <a:solidFill>
                  <a:schemeClr val="tx1"/>
                </a:solidFill>
                <a:latin typeface="Tahoma" pitchFamily="48" charset="0"/>
              </a:defRPr>
            </a:lvl6pPr>
            <a:lvl7pPr marL="2971800" indent="-228600" eaLnBrk="0" fontAlgn="base" hangingPunct="0">
              <a:spcBef>
                <a:spcPct val="0"/>
              </a:spcBef>
              <a:spcAft>
                <a:spcPct val="0"/>
              </a:spcAft>
              <a:defRPr sz="2400">
                <a:solidFill>
                  <a:schemeClr val="tx1"/>
                </a:solidFill>
                <a:latin typeface="Tahoma" pitchFamily="48" charset="0"/>
              </a:defRPr>
            </a:lvl7pPr>
            <a:lvl8pPr marL="3429000" indent="-228600" eaLnBrk="0" fontAlgn="base" hangingPunct="0">
              <a:spcBef>
                <a:spcPct val="0"/>
              </a:spcBef>
              <a:spcAft>
                <a:spcPct val="0"/>
              </a:spcAft>
              <a:defRPr sz="2400">
                <a:solidFill>
                  <a:schemeClr val="tx1"/>
                </a:solidFill>
                <a:latin typeface="Tahoma" pitchFamily="48" charset="0"/>
              </a:defRPr>
            </a:lvl8pPr>
            <a:lvl9pPr marL="3886200" indent="-228600" eaLnBrk="0" fontAlgn="base" hangingPunct="0">
              <a:spcBef>
                <a:spcPct val="0"/>
              </a:spcBef>
              <a:spcAft>
                <a:spcPct val="0"/>
              </a:spcAft>
              <a:defRPr sz="2400">
                <a:solidFill>
                  <a:schemeClr val="tx1"/>
                </a:solidFill>
                <a:latin typeface="Tahoma" pitchFamily="48" charset="0"/>
              </a:defRPr>
            </a:lvl9pPr>
          </a:lstStyle>
          <a:p>
            <a:pPr eaLnBrk="1" hangingPunct="1">
              <a:defRPr/>
            </a:pPr>
            <a:endParaRPr lang="en-US" altLang="en-US"/>
          </a:p>
        </p:txBody>
      </p:sp>
      <p:sp>
        <p:nvSpPr>
          <p:cNvPr id="2"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110" r:id="rId1"/>
    <p:sldLayoutId id="2147484111" r:id="rId2"/>
    <p:sldLayoutId id="2147484107" r:id="rId3"/>
    <p:sldLayoutId id="2147484108" r:id="rId4"/>
    <p:sldLayoutId id="2147484109" r:id="rId5"/>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ts val="600"/>
        </a:spcBef>
        <a:spcAft>
          <a:spcPct val="0"/>
        </a:spcAft>
        <a:buChar char="•"/>
        <a:defRPr sz="2800">
          <a:solidFill>
            <a:schemeClr val="tx1"/>
          </a:solidFill>
          <a:latin typeface="+mn-lt"/>
          <a:ea typeface="+mn-ea"/>
          <a:cs typeface="+mn-cs"/>
        </a:defRPr>
      </a:lvl1pPr>
      <a:lvl2pPr marL="742950" indent="-285750" algn="l" rtl="0" eaLnBrk="0" fontAlgn="base" hangingPunct="0">
        <a:spcBef>
          <a:spcPts val="600"/>
        </a:spcBef>
        <a:spcAft>
          <a:spcPct val="0"/>
        </a:spcAft>
        <a:buChar char="•"/>
        <a:defRPr sz="2400">
          <a:solidFill>
            <a:schemeClr val="tx1"/>
          </a:solidFill>
          <a:latin typeface="+mn-lt"/>
        </a:defRPr>
      </a:lvl2pPr>
      <a:lvl3pPr marL="1143000" indent="-228600" algn="l" rtl="0" eaLnBrk="0" fontAlgn="base" hangingPunct="0">
        <a:spcBef>
          <a:spcPts val="600"/>
        </a:spcBef>
        <a:spcAft>
          <a:spcPct val="0"/>
        </a:spcAft>
        <a:buChar char="•"/>
        <a:defRPr sz="2400">
          <a:solidFill>
            <a:schemeClr val="tx1"/>
          </a:solidFill>
          <a:latin typeface="+mn-lt"/>
        </a:defRPr>
      </a:lvl3pPr>
      <a:lvl4pPr marL="1600200" indent="-228600" algn="l" rtl="0" eaLnBrk="0" fontAlgn="base" hangingPunct="0">
        <a:spcBef>
          <a:spcPts val="600"/>
        </a:spcBef>
        <a:spcAft>
          <a:spcPct val="0"/>
        </a:spcAft>
        <a:buChar char="•"/>
        <a:defRPr sz="2400">
          <a:solidFill>
            <a:schemeClr val="tx1"/>
          </a:solidFill>
          <a:latin typeface="+mn-lt"/>
        </a:defRPr>
      </a:lvl4pPr>
      <a:lvl5pPr marL="2057400" indent="-228600" algn="l" rtl="0" eaLnBrk="0" fontAlgn="base" hangingPunct="0">
        <a:spcBef>
          <a:spcPts val="6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dropbox.com/s/jflitx50mv4ws7t/TT40%20-%20Estate%20Planning%20Spreadsheet.xlsm?dl=0"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insi7g3s48ehdp3/TT14%20-%20Utah%20Advance%20Health%20Care%20Directive%20Jun08.pdf?dl=0" TargetMode="External"/><Relationship Id="rId2" Type="http://schemas.openxmlformats.org/officeDocument/2006/relationships/hyperlink" Target="https://www.dropbox.com/s/gs9bqknbr8vejdk/TT01-13%20-%20PFP%20Wills%20and%20Estate%20Template.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hyperlink" Target="https://www.dropbox.com/s/1h7d1vh6f7w9usk/BYU%20Presentation%20%20-%20BKJ.pptx?dl=0" TargetMode="External"/><Relationship Id="rId2" Type="http://schemas.openxmlformats.org/officeDocument/2006/relationships/hyperlink" Target="https://www.dropbox.com/s/insi7g3s48ehdp3/TT14%20-%20Utah%20Advance%20Health%20Care%20Directive%20Jun08.pdf?dl=0" TargetMode="Externa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45.xml.rels><?xml version="1.0" encoding="UTF-8" standalone="yes"?>
<Relationships xmlns="http://schemas.openxmlformats.org/package/2006/relationships"><Relationship Id="rId2" Type="http://schemas.openxmlformats.org/officeDocument/2006/relationships/hyperlink" Target="https://www.dropbox.com/s/insi7g3s48ehdp3/TT14%20-%20Utah%20Advance%20Health%20Care%20Directive%20Jun08.pdf?dl=0" TargetMode="Externa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hyperlink" Target="https://www.dropbox.com/s/insi7g3s48ehdp3/TT14%20-%20Utah%20Advance%20Health%20Care%20Directive%20Jun08.pdf?dl=0" TargetMode="Externa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www.dropbox.com/s/jflitx50mv4ws7t/TT40%20-%20Estate%20Planning%20Spreadsheet.xlsm?dl=0"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hyperlink" Target="https://www.dropbox.com/s/jflitx50mv4ws7t/TT40%20-%20Estate%20Planning%20Spreadsheet.xlsm?dl=0"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7388" y="685800"/>
            <a:ext cx="7772400" cy="942975"/>
          </a:xfrm>
        </p:spPr>
        <p:txBody>
          <a:bodyPr/>
          <a:lstStyle/>
          <a:p>
            <a:pPr eaLnBrk="1" hangingPunct="1"/>
            <a:r>
              <a:rPr lang="en-US" altLang="en-US" sz="3200"/>
              <a:t>Personal Finance: Another Perspective</a:t>
            </a:r>
          </a:p>
        </p:txBody>
      </p:sp>
      <p:sp>
        <p:nvSpPr>
          <p:cNvPr id="6147" name="Rectangle 3" descr="Rectangle: Click to edit Master text styles&#10;Second level&#10;Third level&#10;Fourth level&#10;Fifth level"/>
          <p:cNvSpPr>
            <a:spLocks noGrp="1" noChangeArrowheads="1"/>
          </p:cNvSpPr>
          <p:nvPr>
            <p:ph type="subTitle" idx="1"/>
          </p:nvPr>
        </p:nvSpPr>
        <p:spPr>
          <a:xfrm>
            <a:off x="1322388" y="1371600"/>
            <a:ext cx="6400800" cy="1712913"/>
          </a:xfrm>
        </p:spPr>
        <p:txBody>
          <a:bodyPr/>
          <a:lstStyle/>
          <a:p>
            <a:pPr eaLnBrk="1" hangingPunct="1"/>
            <a:endParaRPr lang="en-US" altLang="en-US" sz="4400" dirty="0"/>
          </a:p>
          <a:p>
            <a:pPr eaLnBrk="1" hangingPunct="1"/>
            <a:endParaRPr lang="en-US" altLang="en-US" sz="4400" dirty="0"/>
          </a:p>
          <a:p>
            <a:pPr eaLnBrk="1" hangingPunct="1"/>
            <a:r>
              <a:rPr lang="en-US" altLang="en-US" sz="4400" dirty="0"/>
              <a:t>Estate Planning:  </a:t>
            </a:r>
          </a:p>
          <a:p>
            <a:pPr eaLnBrk="1" hangingPunct="1"/>
            <a:r>
              <a:rPr lang="en-US" altLang="en-US" sz="4400" dirty="0"/>
              <a:t>Taking Care of Those You Love</a:t>
            </a:r>
          </a:p>
          <a:p>
            <a:pPr eaLnBrk="1" hangingPunct="1"/>
            <a:endParaRPr lang="en-US" altLang="en-US" sz="2400" dirty="0"/>
          </a:p>
          <a:p>
            <a:pPr eaLnBrk="1" hangingPunct="1"/>
            <a:r>
              <a:rPr lang="en-US" altLang="en-US" sz="2400" dirty="0"/>
              <a:t>Updated 2020/03/24</a:t>
            </a:r>
          </a:p>
        </p:txBody>
      </p:sp>
      <p:pic>
        <p:nvPicPr>
          <p:cNvPr id="2" name="Picture 1"/>
          <p:cNvPicPr>
            <a:picLocks noChangeAspect="1"/>
          </p:cNvPicPr>
          <p:nvPr/>
        </p:nvPicPr>
        <p:blipFill>
          <a:blip r:embed="rId2"/>
          <a:stretch>
            <a:fillRect/>
          </a:stretch>
        </p:blipFill>
        <p:spPr>
          <a:xfrm>
            <a:off x="6366813" y="4419600"/>
            <a:ext cx="2712749" cy="236061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685800"/>
            <a:ext cx="7772400" cy="944563"/>
          </a:xfrm>
          <a:noFill/>
        </p:spPr>
        <p:txBody>
          <a:bodyPr lIns="90488" tIns="44450" rIns="90488" bIns="44450"/>
          <a:lstStyle/>
          <a:p>
            <a:pPr marL="838200" indent="-838200" eaLnBrk="1" hangingPunct="1"/>
            <a:r>
              <a:rPr lang="en-US" altLang="en-US" dirty="0"/>
              <a:t>Importance </a:t>
            </a:r>
            <a:r>
              <a:rPr lang="en-US" altLang="en-US" sz="2400" dirty="0"/>
              <a:t>(continued)</a:t>
            </a:r>
          </a:p>
        </p:txBody>
      </p:sp>
      <p:sp>
        <p:nvSpPr>
          <p:cNvPr id="6147" name="Rectangle 3" descr="Rectangle: Click to edit Master text styles&#10;Second level&#10;Third level&#10;Fourth level&#10;Fifth level"/>
          <p:cNvSpPr>
            <a:spLocks noGrp="1" noChangeArrowheads="1"/>
          </p:cNvSpPr>
          <p:nvPr>
            <p:ph idx="1"/>
          </p:nvPr>
        </p:nvSpPr>
        <p:spPr>
          <a:xfrm>
            <a:off x="914400" y="1600200"/>
            <a:ext cx="7324725" cy="5257800"/>
          </a:xfrm>
        </p:spPr>
        <p:txBody>
          <a:bodyPr lIns="90488" tIns="44450" rIns="90488" bIns="44450"/>
          <a:lstStyle/>
          <a:p>
            <a:pPr eaLnBrk="1" hangingPunct="1"/>
            <a:r>
              <a:rPr lang="en-US" altLang="en-US" dirty="0"/>
              <a:t>What are the objectives of Estate Planning?</a:t>
            </a:r>
          </a:p>
          <a:p>
            <a:pPr lvl="1" eaLnBrk="1" hangingPunct="1"/>
            <a:r>
              <a:rPr lang="en-US" altLang="en-US" dirty="0"/>
              <a:t>1.  Live life fully</a:t>
            </a:r>
          </a:p>
          <a:p>
            <a:pPr lvl="1" eaLnBrk="1" hangingPunct="1"/>
            <a:r>
              <a:rPr lang="en-US" altLang="en-US" dirty="0"/>
              <a:t>2.  Pass on property to others according to your desires and consistent with your vision and goals</a:t>
            </a:r>
          </a:p>
          <a:p>
            <a:pPr lvl="1" eaLnBrk="1" hangingPunct="1"/>
            <a:r>
              <a:rPr lang="en-US" altLang="en-US" dirty="0"/>
              <a:t>3. Appoint power of attorney in case of your physical or mental impairment</a:t>
            </a:r>
          </a:p>
          <a:p>
            <a:pPr lvl="1" eaLnBrk="1" hangingPunct="1"/>
            <a:r>
              <a:rPr lang="en-US" altLang="en-US" dirty="0"/>
              <a:t>4.  Provide for guardianship of children who are still minors (the guardian is who cares for your children)</a:t>
            </a:r>
          </a:p>
          <a:p>
            <a:pPr lvl="1" eaLnBrk="1" hangingPunct="1"/>
            <a:r>
              <a:rPr lang="en-US" altLang="en-US" dirty="0"/>
              <a:t>5.  Avoid probate if desired, or use probate strategically</a:t>
            </a:r>
          </a:p>
          <a:p>
            <a:pPr lvl="1" eaLnBrk="1" hangingPunct="1"/>
            <a:r>
              <a:rPr lang="en-US" altLang="en-US" dirty="0"/>
              <a:t>6.  Decrease or eliminate taxes</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10</a:t>
            </a:fld>
            <a:endParaRPr lang="en-U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slide(fromTop)">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slide(fromTop)">
                                      <p:cBhvr>
                                        <p:cTn id="12" dur="500"/>
                                        <p:tgtEl>
                                          <p:spTgt spid="6147">
                                            <p:txEl>
                                              <p:pRg st="1" end="1"/>
                                            </p:txEl>
                                          </p:spTgt>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6147">
                                            <p:txEl>
                                              <p:pRg st="2" end="2"/>
                                            </p:txEl>
                                          </p:spTgt>
                                        </p:tgtEl>
                                        <p:attrNameLst>
                                          <p:attrName>style.visibility</p:attrName>
                                        </p:attrNameLst>
                                      </p:cBhvr>
                                      <p:to>
                                        <p:strVal val="visible"/>
                                      </p:to>
                                    </p:set>
                                    <p:animEffect transition="in" filter="slide(fromTop)">
                                      <p:cBhvr>
                                        <p:cTn id="15" dur="500"/>
                                        <p:tgtEl>
                                          <p:spTgt spid="6147">
                                            <p:txEl>
                                              <p:pRg st="2" end="2"/>
                                            </p:txEl>
                                          </p:spTgt>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6147">
                                            <p:txEl>
                                              <p:pRg st="3" end="3"/>
                                            </p:txEl>
                                          </p:spTgt>
                                        </p:tgtEl>
                                        <p:attrNameLst>
                                          <p:attrName>style.visibility</p:attrName>
                                        </p:attrNameLst>
                                      </p:cBhvr>
                                      <p:to>
                                        <p:strVal val="visible"/>
                                      </p:to>
                                    </p:set>
                                    <p:animEffect transition="in" filter="slide(fromTop)">
                                      <p:cBhvr>
                                        <p:cTn id="18" dur="500"/>
                                        <p:tgtEl>
                                          <p:spTgt spid="6147">
                                            <p:txEl>
                                              <p:pRg st="3" end="3"/>
                                            </p:txEl>
                                          </p:spTgt>
                                        </p:tgtEl>
                                      </p:cBhvr>
                                    </p:animEffect>
                                  </p:childTnLst>
                                </p:cTn>
                              </p:par>
                              <p:par>
                                <p:cTn id="19" presetID="12" presetClass="entr" presetSubtype="1" fill="hold" grpId="0" nodeType="withEffect">
                                  <p:stCondLst>
                                    <p:cond delay="0"/>
                                  </p:stCondLst>
                                  <p:childTnLst>
                                    <p:set>
                                      <p:cBhvr>
                                        <p:cTn id="20" dur="1" fill="hold">
                                          <p:stCondLst>
                                            <p:cond delay="0"/>
                                          </p:stCondLst>
                                        </p:cTn>
                                        <p:tgtEl>
                                          <p:spTgt spid="6147">
                                            <p:txEl>
                                              <p:pRg st="4" end="4"/>
                                            </p:txEl>
                                          </p:spTgt>
                                        </p:tgtEl>
                                        <p:attrNameLst>
                                          <p:attrName>style.visibility</p:attrName>
                                        </p:attrNameLst>
                                      </p:cBhvr>
                                      <p:to>
                                        <p:strVal val="visible"/>
                                      </p:to>
                                    </p:set>
                                    <p:animEffect transition="in" filter="slide(fromTop)">
                                      <p:cBhvr>
                                        <p:cTn id="21" dur="500"/>
                                        <p:tgtEl>
                                          <p:spTgt spid="6147">
                                            <p:txEl>
                                              <p:pRg st="4" end="4"/>
                                            </p:txEl>
                                          </p:spTgt>
                                        </p:tgtEl>
                                      </p:cBhvr>
                                    </p:animEffect>
                                  </p:childTnLst>
                                </p:cTn>
                              </p:par>
                              <p:par>
                                <p:cTn id="22" presetID="12" presetClass="entr" presetSubtype="1" fill="hold" grpId="0" nodeType="withEffect">
                                  <p:stCondLst>
                                    <p:cond delay="0"/>
                                  </p:stCondLst>
                                  <p:childTnLst>
                                    <p:set>
                                      <p:cBhvr>
                                        <p:cTn id="23" dur="1" fill="hold">
                                          <p:stCondLst>
                                            <p:cond delay="0"/>
                                          </p:stCondLst>
                                        </p:cTn>
                                        <p:tgtEl>
                                          <p:spTgt spid="6147">
                                            <p:txEl>
                                              <p:pRg st="5" end="5"/>
                                            </p:txEl>
                                          </p:spTgt>
                                        </p:tgtEl>
                                        <p:attrNameLst>
                                          <p:attrName>style.visibility</p:attrName>
                                        </p:attrNameLst>
                                      </p:cBhvr>
                                      <p:to>
                                        <p:strVal val="visible"/>
                                      </p:to>
                                    </p:set>
                                    <p:animEffect transition="in" filter="slide(fromTop)">
                                      <p:cBhvr>
                                        <p:cTn id="24" dur="500"/>
                                        <p:tgtEl>
                                          <p:spTgt spid="6147">
                                            <p:txEl>
                                              <p:pRg st="5" end="5"/>
                                            </p:txEl>
                                          </p:spTgt>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6147">
                                            <p:txEl>
                                              <p:pRg st="6" end="6"/>
                                            </p:txEl>
                                          </p:spTgt>
                                        </p:tgtEl>
                                        <p:attrNameLst>
                                          <p:attrName>style.visibility</p:attrName>
                                        </p:attrNameLst>
                                      </p:cBhvr>
                                      <p:to>
                                        <p:strVal val="visible"/>
                                      </p:to>
                                    </p:set>
                                    <p:animEffect transition="in" filter="slide(fromTop)">
                                      <p:cBhvr>
                                        <p:cTn id="27" dur="500"/>
                                        <p:tgtEl>
                                          <p:spTgt spid="61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p" bldLvl="3"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dirty="0"/>
              <a:t> Importance</a:t>
            </a:r>
          </a:p>
        </p:txBody>
      </p:sp>
      <p:sp>
        <p:nvSpPr>
          <p:cNvPr id="14339" name="Rectangle 3" descr="Rectangle: Click to edit Master text styles&#10;Second level&#10;Third level&#10;Fourth level&#10;Fifth level"/>
          <p:cNvSpPr>
            <a:spLocks noGrp="1" noChangeArrowheads="1"/>
          </p:cNvSpPr>
          <p:nvPr>
            <p:ph idx="1"/>
          </p:nvPr>
        </p:nvSpPr>
        <p:spPr>
          <a:xfrm>
            <a:off x="942975" y="1619250"/>
            <a:ext cx="7362825" cy="5010150"/>
          </a:xfrm>
        </p:spPr>
        <p:txBody>
          <a:bodyPr/>
          <a:lstStyle/>
          <a:p>
            <a:pPr eaLnBrk="1" hangingPunct="1"/>
            <a:r>
              <a:rPr lang="en-US" altLang="en-US" sz="2400" dirty="0"/>
              <a:t>Key terms</a:t>
            </a:r>
          </a:p>
          <a:p>
            <a:pPr lvl="1" eaLnBrk="1" hangingPunct="1"/>
            <a:r>
              <a:rPr lang="en-US" altLang="en-US" sz="2200" dirty="0"/>
              <a:t>Estate transfer - The process of how property interests are legally transferred from one to another, either during the person</a:t>
            </a:r>
            <a:r>
              <a:rPr lang="en-US" altLang="en-US" sz="2200" dirty="0">
                <a:latin typeface="Arial" panose="020B0604020202020204" pitchFamily="34" charset="0"/>
              </a:rPr>
              <a:t>’</a:t>
            </a:r>
            <a:r>
              <a:rPr lang="en-US" altLang="en-US" sz="2200" dirty="0"/>
              <a:t>s lifetime or at death</a:t>
            </a:r>
          </a:p>
          <a:p>
            <a:pPr lvl="1" eaLnBrk="1" hangingPunct="1"/>
            <a:r>
              <a:rPr lang="en-US" altLang="en-US" sz="2200" dirty="0"/>
              <a:t>Lifetime transfers - Methods of transferring property including the sale or gifting of one asset to another</a:t>
            </a:r>
          </a:p>
          <a:p>
            <a:pPr lvl="1" eaLnBrk="1" hangingPunct="1"/>
            <a:r>
              <a:rPr lang="en-US" altLang="en-US" sz="2200" dirty="0"/>
              <a:t>Testamentary transfers - Methods by which property is transferred at death including</a:t>
            </a:r>
          </a:p>
          <a:p>
            <a:pPr lvl="2" eaLnBrk="1" hangingPunct="1"/>
            <a:r>
              <a:rPr lang="en-US" altLang="en-US" sz="2200" dirty="0"/>
              <a:t>Probate transfers - The matter of administering the portion of the client</a:t>
            </a:r>
            <a:r>
              <a:rPr lang="en-US" altLang="en-US" sz="2200" dirty="0">
                <a:latin typeface="Arial" panose="020B0604020202020204" pitchFamily="34" charset="0"/>
              </a:rPr>
              <a:t>’</a:t>
            </a:r>
            <a:r>
              <a:rPr lang="en-US" altLang="en-US" sz="2200" dirty="0"/>
              <a:t>s estate that is disposed of in (a) will provisions (for those with a valid will) or (b) intestate succession (for those who die without a will)</a:t>
            </a:r>
          </a:p>
          <a:p>
            <a:pPr lvl="2" eaLnBrk="1" hangingPunct="1"/>
            <a:r>
              <a:rPr lang="en-US" altLang="en-US" sz="2200" dirty="0"/>
              <a:t>Non-probate transfers - These are </a:t>
            </a:r>
            <a:r>
              <a:rPr lang="en-US" altLang="en-US" sz="2200" dirty="0">
                <a:latin typeface="Arial" panose="020B0604020202020204" pitchFamily="34" charset="0"/>
              </a:rPr>
              <a:t>“</a:t>
            </a:r>
            <a:r>
              <a:rPr lang="en-US" altLang="en-US" sz="2200" dirty="0"/>
              <a:t>will substitutes,</a:t>
            </a:r>
            <a:r>
              <a:rPr lang="en-US" altLang="en-US" sz="2200" dirty="0">
                <a:latin typeface="Arial" panose="020B0604020202020204" pitchFamily="34" charset="0"/>
              </a:rPr>
              <a:t>”</a:t>
            </a:r>
            <a:r>
              <a:rPr lang="en-US" altLang="en-US" sz="2200" dirty="0"/>
              <a:t> and include right of survivorship, beneficiaries, gifts </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checkerboard(across)">
                                      <p:cBhvr>
                                        <p:cTn id="7" dur="500"/>
                                        <p:tgtEl>
                                          <p:spTgt spid="14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4339">
                                            <p:txEl>
                                              <p:pRg st="1" end="1"/>
                                            </p:txEl>
                                          </p:spTgt>
                                        </p:tgtEl>
                                        <p:attrNameLst>
                                          <p:attrName>style.visibility</p:attrName>
                                        </p:attrNameLst>
                                      </p:cBhvr>
                                      <p:to>
                                        <p:strVal val="visible"/>
                                      </p:to>
                                    </p:set>
                                    <p:animEffect transition="in" filter="checkerboard(across)">
                                      <p:cBhvr>
                                        <p:cTn id="12" dur="500"/>
                                        <p:tgtEl>
                                          <p:spTgt spid="14339">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4339">
                                            <p:txEl>
                                              <p:pRg st="2" end="2"/>
                                            </p:txEl>
                                          </p:spTgt>
                                        </p:tgtEl>
                                        <p:attrNameLst>
                                          <p:attrName>style.visibility</p:attrName>
                                        </p:attrNameLst>
                                      </p:cBhvr>
                                      <p:to>
                                        <p:strVal val="visible"/>
                                      </p:to>
                                    </p:set>
                                    <p:animEffect transition="in" filter="checkerboard(across)">
                                      <p:cBhvr>
                                        <p:cTn id="15" dur="500"/>
                                        <p:tgtEl>
                                          <p:spTgt spid="14339">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4339">
                                            <p:txEl>
                                              <p:pRg st="3" end="3"/>
                                            </p:txEl>
                                          </p:spTgt>
                                        </p:tgtEl>
                                        <p:attrNameLst>
                                          <p:attrName>style.visibility</p:attrName>
                                        </p:attrNameLst>
                                      </p:cBhvr>
                                      <p:to>
                                        <p:strVal val="visible"/>
                                      </p:to>
                                    </p:set>
                                    <p:animEffect transition="in" filter="checkerboard(across)">
                                      <p:cBhvr>
                                        <p:cTn id="18" dur="500"/>
                                        <p:tgtEl>
                                          <p:spTgt spid="14339">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4339">
                                            <p:txEl>
                                              <p:pRg st="4" end="4"/>
                                            </p:txEl>
                                          </p:spTgt>
                                        </p:tgtEl>
                                        <p:attrNameLst>
                                          <p:attrName>style.visibility</p:attrName>
                                        </p:attrNameLst>
                                      </p:cBhvr>
                                      <p:to>
                                        <p:strVal val="visible"/>
                                      </p:to>
                                    </p:set>
                                    <p:animEffect transition="in" filter="checkerboard(across)">
                                      <p:cBhvr>
                                        <p:cTn id="21" dur="500"/>
                                        <p:tgtEl>
                                          <p:spTgt spid="14339">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14339">
                                            <p:txEl>
                                              <p:pRg st="5" end="5"/>
                                            </p:txEl>
                                          </p:spTgt>
                                        </p:tgtEl>
                                        <p:attrNameLst>
                                          <p:attrName>style.visibility</p:attrName>
                                        </p:attrNameLst>
                                      </p:cBhvr>
                                      <p:to>
                                        <p:strVal val="visible"/>
                                      </p:to>
                                    </p:set>
                                    <p:animEffect transition="in" filter="checkerboard(across)">
                                      <p:cBhvr>
                                        <p:cTn id="24" dur="500"/>
                                        <p:tgtEl>
                                          <p:spTgt spid="143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bldLvl="2"/>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683851"/>
            <a:ext cx="7772400" cy="945285"/>
          </a:xfrm>
          <a:noFill/>
        </p:spPr>
        <p:txBody>
          <a:bodyPr lIns="90488" tIns="44450" rIns="90488" bIns="44450"/>
          <a:lstStyle/>
          <a:p>
            <a:pPr eaLnBrk="1" hangingPunct="1"/>
            <a:r>
              <a:rPr lang="en-US" altLang="en-US" dirty="0"/>
              <a:t>Estate Planning Process</a:t>
            </a:r>
            <a:r>
              <a:rPr lang="en-US" altLang="en-US" sz="3200" dirty="0"/>
              <a:t> </a:t>
            </a:r>
            <a:r>
              <a:rPr lang="en-US" altLang="en-US" sz="2400" dirty="0"/>
              <a:t>(continued)</a:t>
            </a:r>
            <a:endParaRPr lang="en-US" altLang="en-US" sz="3200" dirty="0"/>
          </a:p>
        </p:txBody>
      </p:sp>
      <p:sp>
        <p:nvSpPr>
          <p:cNvPr id="199683" name="Rectangle 3" descr="Rectangle: Click to edit Master text styles&#10;Second level&#10;Third level&#10;Fourth level&#10;Fifth level"/>
          <p:cNvSpPr>
            <a:spLocks noGrp="1" noChangeArrowheads="1"/>
          </p:cNvSpPr>
          <p:nvPr>
            <p:ph idx="1"/>
          </p:nvPr>
        </p:nvSpPr>
        <p:spPr>
          <a:xfrm>
            <a:off x="914400" y="1600200"/>
            <a:ext cx="7324725" cy="5181600"/>
          </a:xfrm>
        </p:spPr>
        <p:txBody>
          <a:bodyPr lIns="90488" tIns="44450" rIns="90488" bIns="44450"/>
          <a:lstStyle/>
          <a:p>
            <a:pPr eaLnBrk="1" hangingPunct="1"/>
            <a:r>
              <a:rPr lang="en-US" altLang="en-US" dirty="0"/>
              <a:t>What is the Estate Planning Process? </a:t>
            </a:r>
            <a:r>
              <a:rPr lang="en-US" altLang="en-US" sz="2400" dirty="0"/>
              <a:t>(the </a:t>
            </a:r>
            <a:r>
              <a:rPr lang="en-US" altLang="en-US" sz="2400" dirty="0">
                <a:hlinkClick r:id="rId3"/>
              </a:rPr>
              <a:t>Estate Planning Worksheet</a:t>
            </a:r>
            <a:r>
              <a:rPr lang="en-US" altLang="en-US" sz="2400" dirty="0"/>
              <a:t> (LT40) may be helpful)</a:t>
            </a:r>
            <a:endParaRPr lang="en-US" altLang="en-US" dirty="0"/>
          </a:p>
          <a:p>
            <a:pPr lvl="1" eaLnBrk="1" hangingPunct="1">
              <a:spcBef>
                <a:spcPts val="400"/>
              </a:spcBef>
            </a:pPr>
            <a:r>
              <a:rPr lang="en-US" altLang="en-US" sz="2200" dirty="0"/>
              <a:t>Step 1 : Calculate the value of your Gross Estate</a:t>
            </a:r>
          </a:p>
          <a:p>
            <a:pPr lvl="3" eaLnBrk="1" hangingPunct="1">
              <a:spcBef>
                <a:spcPts val="400"/>
              </a:spcBef>
            </a:pPr>
            <a:r>
              <a:rPr lang="en-US" altLang="en-US" sz="2200" dirty="0"/>
              <a:t>This is the value of all your assets, including life insurance, pensions, investments, and any real or personal property</a:t>
            </a:r>
          </a:p>
          <a:p>
            <a:pPr lvl="2" eaLnBrk="1" hangingPunct="1">
              <a:spcBef>
                <a:spcPts val="400"/>
              </a:spcBef>
            </a:pPr>
            <a:r>
              <a:rPr lang="en-US" altLang="en-US" sz="2200" dirty="0"/>
              <a:t>Calculate Your Taxable Estate</a:t>
            </a:r>
          </a:p>
          <a:p>
            <a:pPr lvl="3" eaLnBrk="1" hangingPunct="1">
              <a:spcBef>
                <a:spcPts val="400"/>
              </a:spcBef>
            </a:pPr>
            <a:r>
              <a:rPr lang="en-US" altLang="en-US" sz="2200" dirty="0"/>
              <a:t>This is the gross value of your estate, less estimated funeral and administrative expenses, debts, liabilities, taxes and any marital or charitable deductions</a:t>
            </a:r>
          </a:p>
          <a:p>
            <a:pPr lvl="2" eaLnBrk="1" hangingPunct="1">
              <a:spcBef>
                <a:spcPts val="400"/>
              </a:spcBef>
            </a:pPr>
            <a:r>
              <a:rPr lang="en-US" altLang="en-US" sz="2200" dirty="0"/>
              <a:t>Calculate Your Gift-Adjusted Taxable Estate</a:t>
            </a:r>
          </a:p>
          <a:p>
            <a:pPr lvl="3" eaLnBrk="1" hangingPunct="1">
              <a:spcBef>
                <a:spcPts val="400"/>
              </a:spcBef>
            </a:pPr>
            <a:r>
              <a:rPr lang="en-US" altLang="en-US" sz="2200" dirty="0"/>
              <a:t>This is your taxable estate plus any taxable lifetime gifts (all gifts over the annual limit)</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12</a:t>
            </a:fld>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9683">
                                            <p:txEl>
                                              <p:pRg st="0" end="0"/>
                                            </p:txEl>
                                          </p:spTgt>
                                        </p:tgtEl>
                                        <p:attrNameLst>
                                          <p:attrName>style.visibility</p:attrName>
                                        </p:attrNameLst>
                                      </p:cBhvr>
                                      <p:to>
                                        <p:strVal val="visible"/>
                                      </p:to>
                                    </p:set>
                                    <p:anim calcmode="lin" valueType="num">
                                      <p:cBhvr additive="base">
                                        <p:cTn id="7" dur="500" fill="hold"/>
                                        <p:tgtEl>
                                          <p:spTgt spid="1996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96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9683">
                                            <p:txEl>
                                              <p:pRg st="1" end="1"/>
                                            </p:txEl>
                                          </p:spTgt>
                                        </p:tgtEl>
                                        <p:attrNameLst>
                                          <p:attrName>style.visibility</p:attrName>
                                        </p:attrNameLst>
                                      </p:cBhvr>
                                      <p:to>
                                        <p:strVal val="visible"/>
                                      </p:to>
                                    </p:set>
                                    <p:anim calcmode="lin" valueType="num">
                                      <p:cBhvr additive="base">
                                        <p:cTn id="13" dur="500" fill="hold"/>
                                        <p:tgtEl>
                                          <p:spTgt spid="1996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96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9683">
                                            <p:txEl>
                                              <p:pRg st="2" end="2"/>
                                            </p:txEl>
                                          </p:spTgt>
                                        </p:tgtEl>
                                        <p:attrNameLst>
                                          <p:attrName>style.visibility</p:attrName>
                                        </p:attrNameLst>
                                      </p:cBhvr>
                                      <p:to>
                                        <p:strVal val="visible"/>
                                      </p:to>
                                    </p:set>
                                    <p:anim calcmode="lin" valueType="num">
                                      <p:cBhvr additive="base">
                                        <p:cTn id="17" dur="500" fill="hold"/>
                                        <p:tgtEl>
                                          <p:spTgt spid="1996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96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9683">
                                            <p:txEl>
                                              <p:pRg st="3" end="3"/>
                                            </p:txEl>
                                          </p:spTgt>
                                        </p:tgtEl>
                                        <p:attrNameLst>
                                          <p:attrName>style.visibility</p:attrName>
                                        </p:attrNameLst>
                                      </p:cBhvr>
                                      <p:to>
                                        <p:strVal val="visible"/>
                                      </p:to>
                                    </p:set>
                                    <p:anim calcmode="lin" valueType="num">
                                      <p:cBhvr additive="base">
                                        <p:cTn id="21" dur="500" fill="hold"/>
                                        <p:tgtEl>
                                          <p:spTgt spid="1996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96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9683">
                                            <p:txEl>
                                              <p:pRg st="4" end="4"/>
                                            </p:txEl>
                                          </p:spTgt>
                                        </p:tgtEl>
                                        <p:attrNameLst>
                                          <p:attrName>style.visibility</p:attrName>
                                        </p:attrNameLst>
                                      </p:cBhvr>
                                      <p:to>
                                        <p:strVal val="visible"/>
                                      </p:to>
                                    </p:set>
                                    <p:anim calcmode="lin" valueType="num">
                                      <p:cBhvr additive="base">
                                        <p:cTn id="25" dur="500" fill="hold"/>
                                        <p:tgtEl>
                                          <p:spTgt spid="1996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96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9683">
                                            <p:txEl>
                                              <p:pRg st="5" end="5"/>
                                            </p:txEl>
                                          </p:spTgt>
                                        </p:tgtEl>
                                        <p:attrNameLst>
                                          <p:attrName>style.visibility</p:attrName>
                                        </p:attrNameLst>
                                      </p:cBhvr>
                                      <p:to>
                                        <p:strVal val="visible"/>
                                      </p:to>
                                    </p:set>
                                    <p:anim calcmode="lin" valueType="num">
                                      <p:cBhvr additive="base">
                                        <p:cTn id="29" dur="500" fill="hold"/>
                                        <p:tgtEl>
                                          <p:spTgt spid="1996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968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99683">
                                            <p:txEl>
                                              <p:pRg st="6" end="6"/>
                                            </p:txEl>
                                          </p:spTgt>
                                        </p:tgtEl>
                                        <p:attrNameLst>
                                          <p:attrName>style.visibility</p:attrName>
                                        </p:attrNameLst>
                                      </p:cBhvr>
                                      <p:to>
                                        <p:strVal val="visible"/>
                                      </p:to>
                                    </p:set>
                                    <p:anim calcmode="lin" valueType="num">
                                      <p:cBhvr additive="base">
                                        <p:cTn id="33" dur="500" fill="hold"/>
                                        <p:tgtEl>
                                          <p:spTgt spid="19968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9968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3" grpId="0" uiExpand="1"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685800"/>
            <a:ext cx="7772400" cy="944563"/>
          </a:xfrm>
        </p:spPr>
        <p:txBody>
          <a:bodyPr/>
          <a:lstStyle/>
          <a:p>
            <a:pPr eaLnBrk="1" hangingPunct="1"/>
            <a:r>
              <a:rPr lang="en-US" altLang="en-US" dirty="0"/>
              <a:t>Estate Planning Process</a:t>
            </a:r>
            <a:r>
              <a:rPr lang="en-US" altLang="en-US" sz="3200" dirty="0"/>
              <a:t> </a:t>
            </a:r>
            <a:r>
              <a:rPr lang="en-US" altLang="en-US" sz="2400" dirty="0"/>
              <a:t>(continued)</a:t>
            </a:r>
            <a:endParaRPr lang="en-US" altLang="en-US" dirty="0"/>
          </a:p>
        </p:txBody>
      </p:sp>
      <p:sp>
        <p:nvSpPr>
          <p:cNvPr id="20483" name="Rectangle 3" descr="Rectangle: Click to edit Master text styles&#10;Second level&#10;Third level&#10;Fourth level&#10;Fifth level"/>
          <p:cNvSpPr>
            <a:spLocks noGrp="1" noChangeArrowheads="1"/>
          </p:cNvSpPr>
          <p:nvPr>
            <p:ph idx="1"/>
          </p:nvPr>
        </p:nvSpPr>
        <p:spPr>
          <a:xfrm>
            <a:off x="914400" y="1600200"/>
            <a:ext cx="7315200" cy="5029200"/>
          </a:xfrm>
        </p:spPr>
        <p:txBody>
          <a:bodyPr/>
          <a:lstStyle/>
          <a:p>
            <a:pPr eaLnBrk="1" hangingPunct="1"/>
            <a:r>
              <a:rPr lang="en-US" altLang="en-US" dirty="0"/>
              <a:t>Step 2: Choose Your Heirs and Decide What They Will Receive</a:t>
            </a:r>
          </a:p>
          <a:p>
            <a:pPr lvl="1" eaLnBrk="1" hangingPunct="1"/>
            <a:r>
              <a:rPr lang="en-US" altLang="en-US" dirty="0"/>
              <a:t>This is an individual decision</a:t>
            </a:r>
          </a:p>
          <a:p>
            <a:pPr lvl="2" eaLnBrk="1" hangingPunct="1"/>
            <a:r>
              <a:rPr lang="en-US" altLang="en-US" dirty="0"/>
              <a:t>Do it well</a:t>
            </a:r>
          </a:p>
          <a:p>
            <a:pPr lvl="2" eaLnBrk="1" hangingPunct="1"/>
            <a:r>
              <a:rPr lang="en-US" altLang="en-US" dirty="0"/>
              <a:t>Remember your long-term goals for you and your family.  Use your financial resources (your blessings) to help achieve your personal goals</a:t>
            </a:r>
          </a:p>
          <a:p>
            <a:pPr lvl="2" eaLnBrk="1" hangingPunct="1"/>
            <a:r>
              <a:rPr lang="en-US" altLang="en-US" dirty="0"/>
              <a:t>Keep the long-term in mind:</a:t>
            </a:r>
          </a:p>
          <a:p>
            <a:pPr lvl="3" eaLnBrk="1" hangingPunct="1"/>
            <a:r>
              <a:rPr lang="en-US" altLang="en-US" dirty="0"/>
              <a:t>Treasure these things up in your hearts, and let the solemnities of the eternity rest on your minds (D&amp;C 43:34).</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checkerboard(across)">
                                      <p:cBhvr>
                                        <p:cTn id="7" dur="500"/>
                                        <p:tgtEl>
                                          <p:spTgt spid="204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0483">
                                            <p:txEl>
                                              <p:pRg st="1" end="1"/>
                                            </p:txEl>
                                          </p:spTgt>
                                        </p:tgtEl>
                                        <p:attrNameLst>
                                          <p:attrName>style.visibility</p:attrName>
                                        </p:attrNameLst>
                                      </p:cBhvr>
                                      <p:to>
                                        <p:strVal val="visible"/>
                                      </p:to>
                                    </p:set>
                                    <p:animEffect transition="in" filter="checkerboard(across)">
                                      <p:cBhvr>
                                        <p:cTn id="12" dur="500"/>
                                        <p:tgtEl>
                                          <p:spTgt spid="2048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animEffect transition="in" filter="checkerboard(across)">
                                      <p:cBhvr>
                                        <p:cTn id="15" dur="500"/>
                                        <p:tgtEl>
                                          <p:spTgt spid="2048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20483">
                                            <p:txEl>
                                              <p:pRg st="3" end="3"/>
                                            </p:txEl>
                                          </p:spTgt>
                                        </p:tgtEl>
                                        <p:attrNameLst>
                                          <p:attrName>style.visibility</p:attrName>
                                        </p:attrNameLst>
                                      </p:cBhvr>
                                      <p:to>
                                        <p:strVal val="visible"/>
                                      </p:to>
                                    </p:set>
                                    <p:animEffect transition="in" filter="checkerboard(across)">
                                      <p:cBhvr>
                                        <p:cTn id="18" dur="500"/>
                                        <p:tgtEl>
                                          <p:spTgt spid="20483">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20483">
                                            <p:txEl>
                                              <p:pRg st="4" end="4"/>
                                            </p:txEl>
                                          </p:spTgt>
                                        </p:tgtEl>
                                        <p:attrNameLst>
                                          <p:attrName>style.visibility</p:attrName>
                                        </p:attrNameLst>
                                      </p:cBhvr>
                                      <p:to>
                                        <p:strVal val="visible"/>
                                      </p:to>
                                    </p:set>
                                    <p:animEffect transition="in" filter="checkerboard(across)">
                                      <p:cBhvr>
                                        <p:cTn id="21" dur="500"/>
                                        <p:tgtEl>
                                          <p:spTgt spid="20483">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20483">
                                            <p:txEl>
                                              <p:pRg st="5" end="5"/>
                                            </p:txEl>
                                          </p:spTgt>
                                        </p:tgtEl>
                                        <p:attrNameLst>
                                          <p:attrName>style.visibility</p:attrName>
                                        </p:attrNameLst>
                                      </p:cBhvr>
                                      <p:to>
                                        <p:strVal val="visible"/>
                                      </p:to>
                                    </p:set>
                                    <p:animEffect transition="in" filter="checkerboard(across)">
                                      <p:cBhvr>
                                        <p:cTn id="24" dur="500"/>
                                        <p:tgtEl>
                                          <p:spTgt spid="204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uiExpand="1" build="p" bldLvl="2"/>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685800"/>
            <a:ext cx="7772400" cy="944563"/>
          </a:xfrm>
        </p:spPr>
        <p:txBody>
          <a:bodyPr/>
          <a:lstStyle/>
          <a:p>
            <a:pPr eaLnBrk="1" hangingPunct="1"/>
            <a:r>
              <a:rPr lang="en-US" altLang="en-US" dirty="0"/>
              <a:t>Estate Planning Process</a:t>
            </a:r>
            <a:r>
              <a:rPr lang="en-US" altLang="en-US" sz="3200" dirty="0"/>
              <a:t> </a:t>
            </a:r>
            <a:r>
              <a:rPr lang="en-US" altLang="en-US" sz="2400" dirty="0"/>
              <a:t>(continued)</a:t>
            </a:r>
            <a:endParaRPr lang="en-US" altLang="en-US" dirty="0"/>
          </a:p>
        </p:txBody>
      </p:sp>
      <p:sp>
        <p:nvSpPr>
          <p:cNvPr id="21507" name="Rectangle 3" descr="Rectangle: Click to edit Master text styles&#10;Second level&#10;Third level&#10;Fourth level&#10;Fifth level"/>
          <p:cNvSpPr>
            <a:spLocks noGrp="1" noChangeArrowheads="1"/>
          </p:cNvSpPr>
          <p:nvPr>
            <p:ph idx="1"/>
          </p:nvPr>
        </p:nvSpPr>
        <p:spPr>
          <a:xfrm>
            <a:off x="914400" y="1600200"/>
            <a:ext cx="7239000" cy="5029200"/>
          </a:xfrm>
        </p:spPr>
        <p:txBody>
          <a:bodyPr/>
          <a:lstStyle/>
          <a:p>
            <a:pPr eaLnBrk="1" hangingPunct="1"/>
            <a:r>
              <a:rPr lang="en-US" altLang="en-US" dirty="0"/>
              <a:t>Step 3:  Determine the Cash Needs and Calculate your Estate Taxes</a:t>
            </a:r>
          </a:p>
          <a:p>
            <a:pPr lvl="1" eaLnBrk="1" hangingPunct="1"/>
            <a:r>
              <a:rPr lang="en-US" altLang="en-US" dirty="0"/>
              <a:t>Determine the cash needs of the estate</a:t>
            </a:r>
          </a:p>
          <a:p>
            <a:pPr lvl="2" eaLnBrk="1" hangingPunct="1"/>
            <a:r>
              <a:rPr lang="en-US" altLang="en-US" dirty="0"/>
              <a:t>Ensure you have sufficient liquid assets to pay the necessary estate taxes, which can be high</a:t>
            </a:r>
          </a:p>
          <a:p>
            <a:pPr lvl="1" eaLnBrk="1" hangingPunct="1"/>
            <a:r>
              <a:rPr lang="en-US" altLang="en-US" dirty="0"/>
              <a:t>Calculate Your Estimated Estate Taxes</a:t>
            </a:r>
          </a:p>
          <a:p>
            <a:pPr lvl="2" eaLnBrk="1" hangingPunct="1"/>
            <a:r>
              <a:rPr lang="en-US" altLang="en-US" dirty="0"/>
              <a:t>Estate taxes are equal to the gift-adjusted taxable estate multiplied by the tax rate.</a:t>
            </a:r>
          </a:p>
          <a:p>
            <a:pPr lvl="2" eaLnBrk="1" hangingPunct="1"/>
            <a:r>
              <a:rPr lang="en-US" altLang="en-US" dirty="0"/>
              <a:t>To determine the net tax owed, calculate the total tax owed and subtract the unified gift and estate tax credit.</a:t>
            </a:r>
          </a:p>
          <a:p>
            <a:pPr lvl="1" eaLnBrk="1" hangingPunct="1"/>
            <a:r>
              <a:rPr lang="en-US" altLang="en-US" dirty="0"/>
              <a:t>Ensure you have adequate liquidity for your heirs	</a:t>
            </a:r>
          </a:p>
          <a:p>
            <a:pPr lvl="1" eaLnBrk="1" hangingPunct="1">
              <a:buFontTx/>
              <a:buNone/>
            </a:pPr>
            <a:endParaRPr lang="en-US" altLang="en-US" sz="20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14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checkerboard(across)">
                                      <p:cBhvr>
                                        <p:cTn id="7" dur="500"/>
                                        <p:tgtEl>
                                          <p:spTgt spid="215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1507">
                                            <p:txEl>
                                              <p:pRg st="1" end="1"/>
                                            </p:txEl>
                                          </p:spTgt>
                                        </p:tgtEl>
                                        <p:attrNameLst>
                                          <p:attrName>style.visibility</p:attrName>
                                        </p:attrNameLst>
                                      </p:cBhvr>
                                      <p:to>
                                        <p:strVal val="visible"/>
                                      </p:to>
                                    </p:set>
                                    <p:animEffect transition="in" filter="checkerboard(across)">
                                      <p:cBhvr>
                                        <p:cTn id="12" dur="500"/>
                                        <p:tgtEl>
                                          <p:spTgt spid="21507">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animEffect transition="in" filter="checkerboard(across)">
                                      <p:cBhvr>
                                        <p:cTn id="15" dur="500"/>
                                        <p:tgtEl>
                                          <p:spTgt spid="21507">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21507">
                                            <p:txEl>
                                              <p:pRg st="3" end="3"/>
                                            </p:txEl>
                                          </p:spTgt>
                                        </p:tgtEl>
                                        <p:attrNameLst>
                                          <p:attrName>style.visibility</p:attrName>
                                        </p:attrNameLst>
                                      </p:cBhvr>
                                      <p:to>
                                        <p:strVal val="visible"/>
                                      </p:to>
                                    </p:set>
                                    <p:animEffect transition="in" filter="checkerboard(across)">
                                      <p:cBhvr>
                                        <p:cTn id="18" dur="500"/>
                                        <p:tgtEl>
                                          <p:spTgt spid="21507">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21507">
                                            <p:txEl>
                                              <p:pRg st="4" end="4"/>
                                            </p:txEl>
                                          </p:spTgt>
                                        </p:tgtEl>
                                        <p:attrNameLst>
                                          <p:attrName>style.visibility</p:attrName>
                                        </p:attrNameLst>
                                      </p:cBhvr>
                                      <p:to>
                                        <p:strVal val="visible"/>
                                      </p:to>
                                    </p:set>
                                    <p:animEffect transition="in" filter="checkerboard(across)">
                                      <p:cBhvr>
                                        <p:cTn id="21" dur="500"/>
                                        <p:tgtEl>
                                          <p:spTgt spid="21507">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21507">
                                            <p:txEl>
                                              <p:pRg st="5" end="5"/>
                                            </p:txEl>
                                          </p:spTgt>
                                        </p:tgtEl>
                                        <p:attrNameLst>
                                          <p:attrName>style.visibility</p:attrName>
                                        </p:attrNameLst>
                                      </p:cBhvr>
                                      <p:to>
                                        <p:strVal val="visible"/>
                                      </p:to>
                                    </p:set>
                                    <p:animEffect transition="in" filter="checkerboard(across)">
                                      <p:cBhvr>
                                        <p:cTn id="24" dur="500"/>
                                        <p:tgtEl>
                                          <p:spTgt spid="21507">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21507">
                                            <p:txEl>
                                              <p:pRg st="6" end="6"/>
                                            </p:txEl>
                                          </p:spTgt>
                                        </p:tgtEl>
                                        <p:attrNameLst>
                                          <p:attrName>style.visibility</p:attrName>
                                        </p:attrNameLst>
                                      </p:cBhvr>
                                      <p:to>
                                        <p:strVal val="visible"/>
                                      </p:to>
                                    </p:set>
                                    <p:animEffect transition="in" filter="checkerboard(across)">
                                      <p:cBhvr>
                                        <p:cTn id="27" dur="500"/>
                                        <p:tgtEl>
                                          <p:spTgt spid="215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bldLvl="2"/>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609600"/>
            <a:ext cx="7772400" cy="989013"/>
          </a:xfrm>
        </p:spPr>
        <p:txBody>
          <a:bodyPr/>
          <a:lstStyle/>
          <a:p>
            <a:pPr eaLnBrk="1" hangingPunct="1">
              <a:buFont typeface="Wingdings" panose="05000000000000000000" pitchFamily="2" charset="2"/>
              <a:buNone/>
            </a:pPr>
            <a:r>
              <a:rPr lang="en-US" altLang="en-US" dirty="0"/>
              <a:t>Estate Planning Process</a:t>
            </a:r>
            <a:r>
              <a:rPr lang="en-US" altLang="en-US" sz="3200" dirty="0"/>
              <a:t> </a:t>
            </a:r>
            <a:r>
              <a:rPr lang="en-US" altLang="en-US" sz="2400" dirty="0"/>
              <a:t>(continued)</a:t>
            </a:r>
            <a:endParaRPr lang="en-US" altLang="en-US" dirty="0"/>
          </a:p>
        </p:txBody>
      </p:sp>
      <p:sp>
        <p:nvSpPr>
          <p:cNvPr id="22531" name="Rectangle 3" descr="Rectangle: Click to edit Master text styles&#10;Second level&#10;Third level&#10;Fourth level&#10;Fifth level"/>
          <p:cNvSpPr>
            <a:spLocks noGrp="1" noChangeArrowheads="1"/>
          </p:cNvSpPr>
          <p:nvPr>
            <p:ph idx="1"/>
          </p:nvPr>
        </p:nvSpPr>
        <p:spPr>
          <a:xfrm>
            <a:off x="914400" y="1600200"/>
            <a:ext cx="7315200" cy="4876800"/>
          </a:xfrm>
        </p:spPr>
        <p:txBody>
          <a:bodyPr/>
          <a:lstStyle/>
          <a:p>
            <a:pPr eaLnBrk="1" hangingPunct="1"/>
            <a:r>
              <a:rPr lang="en-US" altLang="en-US" dirty="0"/>
              <a:t>Step 4: Select and Implement </a:t>
            </a:r>
            <a:br>
              <a:rPr lang="en-US" altLang="en-US" dirty="0"/>
            </a:br>
            <a:r>
              <a:rPr lang="en-US" altLang="en-US" dirty="0"/>
              <a:t>Your Estate Planning Techniques</a:t>
            </a:r>
          </a:p>
          <a:p>
            <a:pPr lvl="1" eaLnBrk="1" hangingPunct="1"/>
            <a:r>
              <a:rPr lang="en-US" altLang="en-US" dirty="0"/>
              <a:t>Prepare well beforehand and you will do well afterwards</a:t>
            </a:r>
          </a:p>
          <a:p>
            <a:pPr lvl="2" eaLnBrk="1" hangingPunct="1"/>
            <a:r>
              <a:rPr lang="en-US" altLang="en-US" sz="2800" dirty="0"/>
              <a:t>Get qualified legal help to determine and implement the best estate planning vehicles</a:t>
            </a:r>
          </a:p>
          <a:p>
            <a:pPr lvl="1" eaLnBrk="1" hangingPunct="1"/>
            <a:r>
              <a:rPr lang="en-US" altLang="en-US" dirty="0"/>
              <a:t>Remember that none of these vehicles are useful until they are funded.</a:t>
            </a:r>
          </a:p>
          <a:p>
            <a:pPr lvl="2" eaLnBrk="1" hangingPunct="1"/>
            <a:r>
              <a:rPr lang="en-US" altLang="en-US" sz="2800" dirty="0"/>
              <a:t>Set them up and then fund them properly</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checkerboard(across)">
                                      <p:cBhvr>
                                        <p:cTn id="7" dur="500"/>
                                        <p:tgtEl>
                                          <p:spTgt spid="225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checkerboard(across)">
                                      <p:cBhvr>
                                        <p:cTn id="12" dur="500"/>
                                        <p:tgtEl>
                                          <p:spTgt spid="22531">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animEffect transition="in" filter="checkerboard(across)">
                                      <p:cBhvr>
                                        <p:cTn id="15" dur="500"/>
                                        <p:tgtEl>
                                          <p:spTgt spid="22531">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22531">
                                            <p:txEl>
                                              <p:pRg st="3" end="3"/>
                                            </p:txEl>
                                          </p:spTgt>
                                        </p:tgtEl>
                                        <p:attrNameLst>
                                          <p:attrName>style.visibility</p:attrName>
                                        </p:attrNameLst>
                                      </p:cBhvr>
                                      <p:to>
                                        <p:strVal val="visible"/>
                                      </p:to>
                                    </p:set>
                                    <p:animEffect transition="in" filter="checkerboard(across)">
                                      <p:cBhvr>
                                        <p:cTn id="18" dur="500"/>
                                        <p:tgtEl>
                                          <p:spTgt spid="22531">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22531">
                                            <p:txEl>
                                              <p:pRg st="4" end="4"/>
                                            </p:txEl>
                                          </p:spTgt>
                                        </p:tgtEl>
                                        <p:attrNameLst>
                                          <p:attrName>style.visibility</p:attrName>
                                        </p:attrNameLst>
                                      </p:cBhvr>
                                      <p:to>
                                        <p:strVal val="visible"/>
                                      </p:to>
                                    </p:set>
                                    <p:animEffect transition="in" filter="checkerboard(across)">
                                      <p:cBhvr>
                                        <p:cTn id="21" dur="500"/>
                                        <p:tgtEl>
                                          <p:spTgt spid="225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bldLvl="2"/>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687388"/>
            <a:ext cx="7772400" cy="912812"/>
          </a:xfrm>
          <a:noFill/>
        </p:spPr>
        <p:txBody>
          <a:bodyPr lIns="90488" tIns="44450" rIns="90488" bIns="44450"/>
          <a:lstStyle/>
          <a:p>
            <a:pPr eaLnBrk="1" hangingPunct="1"/>
            <a:r>
              <a:rPr lang="en-US" altLang="en-US" dirty="0"/>
              <a:t>Four Key Estate Taxes</a:t>
            </a:r>
          </a:p>
        </p:txBody>
      </p:sp>
      <p:sp>
        <p:nvSpPr>
          <p:cNvPr id="12291" name="Rectangle 3" descr="Rectangle: Click to edit Master text styles&#10;Second level&#10;Third level&#10;Fourth level&#10;Fifth level"/>
          <p:cNvSpPr>
            <a:spLocks noGrp="1" noChangeArrowheads="1"/>
          </p:cNvSpPr>
          <p:nvPr>
            <p:ph type="body" sz="half" idx="1"/>
          </p:nvPr>
        </p:nvSpPr>
        <p:spPr>
          <a:xfrm>
            <a:off x="942975" y="1619250"/>
            <a:ext cx="7286625" cy="4114800"/>
          </a:xfrm>
          <a:noFill/>
        </p:spPr>
        <p:txBody>
          <a:bodyPr lIns="90488" tIns="44450" rIns="90488" bIns="44450"/>
          <a:lstStyle/>
          <a:p>
            <a:pPr eaLnBrk="1" hangingPunct="1"/>
            <a:r>
              <a:rPr lang="en-US" altLang="en-US" dirty="0"/>
              <a:t>1. Estate Taxes</a:t>
            </a:r>
          </a:p>
          <a:p>
            <a:pPr lvl="1" eaLnBrk="1" hangingPunct="1"/>
            <a:r>
              <a:rPr lang="en-US" altLang="en-US" dirty="0"/>
              <a:t>$11.58 million tax-free transfer threshold is the limit for 2020</a:t>
            </a:r>
          </a:p>
          <a:p>
            <a:pPr lvl="1" eaLnBrk="1" hangingPunct="1"/>
            <a:r>
              <a:rPr lang="en-US" altLang="en-US" dirty="0"/>
              <a:t>Tax rates of  40% to 48%, determined by exact value, will be assessed on estates valued over the tax-free transfer threshold. Top rates declined from 48% in 2004 to 45% in 2010, and are at 40% in 2013-20</a:t>
            </a:r>
          </a:p>
          <a:p>
            <a:pPr lvl="1" eaLnBrk="1" hangingPunct="1"/>
            <a:r>
              <a:rPr lang="en-US" altLang="en-US" dirty="0"/>
              <a:t>Special treatment for small business and family farm owners</a:t>
            </a:r>
          </a:p>
          <a:p>
            <a:pPr lvl="1" eaLnBrk="1" hangingPunct="1"/>
            <a:r>
              <a:rPr lang="en-US" altLang="en-US" dirty="0"/>
              <a:t>An estate tax return for a U.S. citizen or resident needs to be filed only if the gross estate exceeds the exclusion amount for the year of death. </a:t>
            </a:r>
          </a:p>
          <a:p>
            <a:pPr lvl="1" eaLnBrk="1" hangingPunct="1"/>
            <a:endParaRPr lang="en-US" altLang="en-US"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16</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blinds(horizontal)">
                                      <p:cBhvr>
                                        <p:cTn id="7" dur="500"/>
                                        <p:tgtEl>
                                          <p:spTgt spid="122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blinds(horizontal)">
                                      <p:cBhvr>
                                        <p:cTn id="12" dur="500"/>
                                        <p:tgtEl>
                                          <p:spTgt spid="12291">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animEffect transition="in" filter="blinds(horizontal)">
                                      <p:cBhvr>
                                        <p:cTn id="15" dur="500"/>
                                        <p:tgtEl>
                                          <p:spTgt spid="12291">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2291">
                                            <p:txEl>
                                              <p:pRg st="3" end="3"/>
                                            </p:txEl>
                                          </p:spTgt>
                                        </p:tgtEl>
                                        <p:attrNameLst>
                                          <p:attrName>style.visibility</p:attrName>
                                        </p:attrNameLst>
                                      </p:cBhvr>
                                      <p:to>
                                        <p:strVal val="visible"/>
                                      </p:to>
                                    </p:set>
                                    <p:animEffect transition="in" filter="blinds(horizontal)">
                                      <p:cBhvr>
                                        <p:cTn id="18" dur="500"/>
                                        <p:tgtEl>
                                          <p:spTgt spid="12291">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2291">
                                            <p:txEl>
                                              <p:pRg st="4" end="4"/>
                                            </p:txEl>
                                          </p:spTgt>
                                        </p:tgtEl>
                                        <p:attrNameLst>
                                          <p:attrName>style.visibility</p:attrName>
                                        </p:attrNameLst>
                                      </p:cBhvr>
                                      <p:to>
                                        <p:strVal val="visible"/>
                                      </p:to>
                                    </p:set>
                                    <p:animEffect transition="in" filter="blinds(horizontal)">
                                      <p:cBhvr>
                                        <p:cTn id="21" dur="500"/>
                                        <p:tgtEl>
                                          <p:spTgt spid="122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uiExpand="1"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noFill/>
        </p:spPr>
        <p:txBody>
          <a:bodyPr lIns="90488" tIns="44450" rIns="90488" bIns="44450"/>
          <a:lstStyle/>
          <a:p>
            <a:pPr eaLnBrk="1" hangingPunct="1"/>
            <a:r>
              <a:rPr lang="en-US" altLang="en-US"/>
              <a:t>Key Estate Taxes </a:t>
            </a:r>
            <a:r>
              <a:rPr lang="en-US" altLang="en-US" sz="2000"/>
              <a:t>(continued)</a:t>
            </a:r>
          </a:p>
        </p:txBody>
      </p:sp>
      <p:sp>
        <p:nvSpPr>
          <p:cNvPr id="16387" name="Rectangle 3" descr="Rectangle: Click to edit Master text styles&#10;Second level&#10;Third level&#10;Fourth level&#10;Fifth level"/>
          <p:cNvSpPr>
            <a:spLocks noGrp="1" noChangeArrowheads="1"/>
          </p:cNvSpPr>
          <p:nvPr>
            <p:ph idx="1"/>
          </p:nvPr>
        </p:nvSpPr>
        <p:spPr>
          <a:xfrm>
            <a:off x="942975" y="1619250"/>
            <a:ext cx="7286625" cy="4114800"/>
          </a:xfrm>
        </p:spPr>
        <p:txBody>
          <a:bodyPr lIns="90488" tIns="44450" rIns="90488" bIns="44450"/>
          <a:lstStyle/>
          <a:p>
            <a:pPr eaLnBrk="1" hangingPunct="1"/>
            <a:r>
              <a:rPr lang="en-US" altLang="en-US" dirty="0"/>
              <a:t>2. Gift Taxes</a:t>
            </a:r>
          </a:p>
          <a:p>
            <a:pPr lvl="1" eaLnBrk="1" hangingPunct="1"/>
            <a:r>
              <a:rPr lang="en-US" altLang="en-US" dirty="0"/>
              <a:t>An individual can give $15,000 ($30,000 per couple) per year tax-free to an unlimited number of people in 2020</a:t>
            </a:r>
          </a:p>
          <a:p>
            <a:pPr lvl="1" eaLnBrk="1" hangingPunct="1"/>
            <a:r>
              <a:rPr lang="en-US" altLang="en-US" dirty="0"/>
              <a:t>The $15,000 amount will be indexed to inflation, but only in $1,000 increments</a:t>
            </a:r>
          </a:p>
          <a:p>
            <a:pPr lvl="1" eaLnBrk="1" hangingPunct="1"/>
            <a:r>
              <a:rPr lang="en-US" altLang="en-US" dirty="0"/>
              <a:t>Gifts in excess of the limit are not tax-exempt and are reduced from your estate lifetime limit of $11.58 million in 2020 (it was $3.5 million for 2009 and $0 in  2010) </a:t>
            </a:r>
          </a:p>
          <a:p>
            <a:pPr lvl="1" eaLnBrk="1" hangingPunct="1"/>
            <a:endParaRPr lang="en-US" altLang="en-US"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17</a:t>
            </a:fld>
            <a:endParaRPr lang="en-US"/>
          </a:p>
        </p:txBody>
      </p:sp>
      <p:pic>
        <p:nvPicPr>
          <p:cNvPr id="3" name="Picture 2">
            <a:extLst>
              <a:ext uri="{FF2B5EF4-FFF2-40B4-BE49-F238E27FC236}">
                <a16:creationId xmlns:a16="http://schemas.microsoft.com/office/drawing/2014/main" id="{C5D8A490-B642-4525-A0F8-E23A614E4A04}"/>
              </a:ext>
            </a:extLst>
          </p:cNvPr>
          <p:cNvPicPr>
            <a:picLocks noChangeAspect="1"/>
          </p:cNvPicPr>
          <p:nvPr/>
        </p:nvPicPr>
        <p:blipFill>
          <a:blip r:embed="rId3"/>
          <a:stretch>
            <a:fillRect/>
          </a:stretch>
        </p:blipFill>
        <p:spPr>
          <a:xfrm>
            <a:off x="1046118" y="5753100"/>
            <a:ext cx="7080338" cy="890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calcmode="lin" valueType="num">
                                      <p:cBhvr additive="base">
                                        <p:cTn id="7" dur="500" fill="hold"/>
                                        <p:tgtEl>
                                          <p:spTgt spid="163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7">
                                            <p:txEl>
                                              <p:pRg st="1" end="1"/>
                                            </p:txEl>
                                          </p:spTgt>
                                        </p:tgtEl>
                                        <p:attrNameLst>
                                          <p:attrName>style.visibility</p:attrName>
                                        </p:attrNameLst>
                                      </p:cBhvr>
                                      <p:to>
                                        <p:strVal val="visible"/>
                                      </p:to>
                                    </p:set>
                                    <p:anim calcmode="lin" valueType="num">
                                      <p:cBhvr additive="base">
                                        <p:cTn id="13" dur="500" fill="hold"/>
                                        <p:tgtEl>
                                          <p:spTgt spid="163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 calcmode="lin" valueType="num">
                                      <p:cBhvr additive="base">
                                        <p:cTn id="17" dur="500" fill="hold"/>
                                        <p:tgtEl>
                                          <p:spTgt spid="163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3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387">
                                            <p:txEl>
                                              <p:pRg st="3" end="3"/>
                                            </p:txEl>
                                          </p:spTgt>
                                        </p:tgtEl>
                                        <p:attrNameLst>
                                          <p:attrName>style.visibility</p:attrName>
                                        </p:attrNameLst>
                                      </p:cBhvr>
                                      <p:to>
                                        <p:strVal val="visible"/>
                                      </p:to>
                                    </p:set>
                                    <p:anim calcmode="lin" valueType="num">
                                      <p:cBhvr additive="base">
                                        <p:cTn id="21" dur="500" fill="hold"/>
                                        <p:tgtEl>
                                          <p:spTgt spid="163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38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uiExpand="1"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noFill/>
        </p:spPr>
        <p:txBody>
          <a:bodyPr lIns="90488" tIns="44450" rIns="90488" bIns="44450"/>
          <a:lstStyle/>
          <a:p>
            <a:pPr eaLnBrk="1" hangingPunct="1"/>
            <a:r>
              <a:rPr lang="en-US" altLang="en-US"/>
              <a:t>Key Estate Taxes </a:t>
            </a:r>
            <a:r>
              <a:rPr lang="en-US" altLang="en-US" sz="2000"/>
              <a:t>(continued)</a:t>
            </a:r>
            <a:r>
              <a:rPr lang="en-US" altLang="en-US"/>
              <a:t> </a:t>
            </a:r>
          </a:p>
        </p:txBody>
      </p:sp>
      <p:sp>
        <p:nvSpPr>
          <p:cNvPr id="18435" name="Rectangle 3" descr="Rectangle: Click to edit Master text styles&#10;Second level&#10;Third level&#10;Fourth level&#10;Fifth level"/>
          <p:cNvSpPr>
            <a:spLocks noGrp="1" noChangeArrowheads="1"/>
          </p:cNvSpPr>
          <p:nvPr>
            <p:ph idx="1"/>
          </p:nvPr>
        </p:nvSpPr>
        <p:spPr>
          <a:xfrm>
            <a:off x="942975" y="1619250"/>
            <a:ext cx="7286625" cy="4114800"/>
          </a:xfrm>
        </p:spPr>
        <p:txBody>
          <a:bodyPr lIns="90488" tIns="44450" rIns="90488" bIns="44450"/>
          <a:lstStyle/>
          <a:p>
            <a:pPr eaLnBrk="1" hangingPunct="1"/>
            <a:r>
              <a:rPr lang="en-US" altLang="en-US" dirty="0"/>
              <a:t>3.  Unlimited Marital Deduction</a:t>
            </a:r>
          </a:p>
          <a:p>
            <a:pPr lvl="1" eaLnBrk="1" hangingPunct="1"/>
            <a:r>
              <a:rPr lang="en-US" altLang="en-US" dirty="0"/>
              <a:t>There is no limit on the value of an estate that can be passed tax-free to a U.S. citizen spouse</a:t>
            </a:r>
          </a:p>
          <a:p>
            <a:pPr lvl="1" eaLnBrk="1" hangingPunct="1">
              <a:lnSpc>
                <a:spcPct val="90000"/>
              </a:lnSpc>
            </a:pPr>
            <a:r>
              <a:rPr lang="en-US" altLang="en-US" dirty="0"/>
              <a:t>This does not apply to non-U.S. citizen spouses.  The tax-free maximum gift per year to non-citizen spouses is:</a:t>
            </a:r>
          </a:p>
          <a:p>
            <a:pPr lvl="3" eaLnBrk="1" hangingPunct="1">
              <a:lnSpc>
                <a:spcPct val="90000"/>
              </a:lnSpc>
            </a:pPr>
            <a:r>
              <a:rPr lang="en-US" altLang="en-US" dirty="0"/>
              <a:t>Year			Amount</a:t>
            </a:r>
          </a:p>
          <a:p>
            <a:pPr lvl="3" eaLnBrk="1" hangingPunct="1">
              <a:lnSpc>
                <a:spcPct val="90000"/>
              </a:lnSpc>
            </a:pPr>
            <a:r>
              <a:rPr lang="en-US" altLang="en-US" dirty="0"/>
              <a:t>2016			$148,000</a:t>
            </a:r>
          </a:p>
          <a:p>
            <a:pPr lvl="3" eaLnBrk="1" hangingPunct="1">
              <a:lnSpc>
                <a:spcPct val="90000"/>
              </a:lnSpc>
            </a:pPr>
            <a:r>
              <a:rPr lang="en-US" altLang="en-US" dirty="0"/>
              <a:t>2017			$149,000</a:t>
            </a:r>
          </a:p>
          <a:p>
            <a:pPr lvl="3" eaLnBrk="1" hangingPunct="1">
              <a:lnSpc>
                <a:spcPct val="90000"/>
              </a:lnSpc>
            </a:pPr>
            <a:r>
              <a:rPr lang="en-US" altLang="en-US" dirty="0"/>
              <a:t>2018			$152,000</a:t>
            </a:r>
          </a:p>
          <a:p>
            <a:pPr lvl="3" eaLnBrk="1" hangingPunct="1">
              <a:lnSpc>
                <a:spcPct val="90000"/>
              </a:lnSpc>
            </a:pPr>
            <a:r>
              <a:rPr lang="en-US" altLang="en-US" dirty="0"/>
              <a:t>2019			$155,000</a:t>
            </a:r>
          </a:p>
          <a:p>
            <a:pPr lvl="3" eaLnBrk="1" hangingPunct="1">
              <a:lnSpc>
                <a:spcPct val="90000"/>
              </a:lnSpc>
            </a:pPr>
            <a:r>
              <a:rPr lang="en-US" altLang="en-US" dirty="0"/>
              <a:t>2020			$157,000</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18</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slide(fromLeft)">
                                      <p:cBhvr>
                                        <p:cTn id="7" dur="500"/>
                                        <p:tgtEl>
                                          <p:spTgt spid="184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Effect transition="in" filter="slide(fromLeft)">
                                      <p:cBhvr>
                                        <p:cTn id="12" dur="500"/>
                                        <p:tgtEl>
                                          <p:spTgt spid="18435">
                                            <p:txEl>
                                              <p:pRg st="1" end="1"/>
                                            </p:txEl>
                                          </p:spTgt>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8435">
                                            <p:txEl>
                                              <p:pRg st="2" end="2"/>
                                            </p:txEl>
                                          </p:spTgt>
                                        </p:tgtEl>
                                        <p:attrNameLst>
                                          <p:attrName>style.visibility</p:attrName>
                                        </p:attrNameLst>
                                      </p:cBhvr>
                                      <p:to>
                                        <p:strVal val="visible"/>
                                      </p:to>
                                    </p:set>
                                    <p:animEffect transition="in" filter="slide(fromLeft)">
                                      <p:cBhvr>
                                        <p:cTn id="15" dur="500"/>
                                        <p:tgtEl>
                                          <p:spTgt spid="18435">
                                            <p:txEl>
                                              <p:pRg st="2" end="2"/>
                                            </p:txEl>
                                          </p:spTgt>
                                        </p:tgtEl>
                                      </p:cBhvr>
                                    </p:animEffect>
                                  </p:childTnLst>
                                </p:cTn>
                              </p:par>
                              <p:par>
                                <p:cTn id="16" presetID="12" presetClass="entr" presetSubtype="8" fill="hold" grpId="0" nodeType="withEffect">
                                  <p:stCondLst>
                                    <p:cond delay="0"/>
                                  </p:stCondLst>
                                  <p:childTnLst>
                                    <p:set>
                                      <p:cBhvr>
                                        <p:cTn id="17" dur="1" fill="hold">
                                          <p:stCondLst>
                                            <p:cond delay="0"/>
                                          </p:stCondLst>
                                        </p:cTn>
                                        <p:tgtEl>
                                          <p:spTgt spid="18435">
                                            <p:txEl>
                                              <p:pRg st="3" end="3"/>
                                            </p:txEl>
                                          </p:spTgt>
                                        </p:tgtEl>
                                        <p:attrNameLst>
                                          <p:attrName>style.visibility</p:attrName>
                                        </p:attrNameLst>
                                      </p:cBhvr>
                                      <p:to>
                                        <p:strVal val="visible"/>
                                      </p:to>
                                    </p:set>
                                    <p:animEffect transition="in" filter="slide(fromLeft)">
                                      <p:cBhvr>
                                        <p:cTn id="18" dur="500"/>
                                        <p:tgtEl>
                                          <p:spTgt spid="18435">
                                            <p:txEl>
                                              <p:pRg st="3" end="3"/>
                                            </p:txEl>
                                          </p:spTgt>
                                        </p:tgtEl>
                                      </p:cBhvr>
                                    </p:animEffect>
                                  </p:childTnLst>
                                </p:cTn>
                              </p:par>
                              <p:par>
                                <p:cTn id="19" presetID="12" presetClass="entr" presetSubtype="8" fill="hold" grpId="0" nodeType="withEffect">
                                  <p:stCondLst>
                                    <p:cond delay="0"/>
                                  </p:stCondLst>
                                  <p:childTnLst>
                                    <p:set>
                                      <p:cBhvr>
                                        <p:cTn id="20" dur="1" fill="hold">
                                          <p:stCondLst>
                                            <p:cond delay="0"/>
                                          </p:stCondLst>
                                        </p:cTn>
                                        <p:tgtEl>
                                          <p:spTgt spid="18435">
                                            <p:txEl>
                                              <p:pRg st="4" end="4"/>
                                            </p:txEl>
                                          </p:spTgt>
                                        </p:tgtEl>
                                        <p:attrNameLst>
                                          <p:attrName>style.visibility</p:attrName>
                                        </p:attrNameLst>
                                      </p:cBhvr>
                                      <p:to>
                                        <p:strVal val="visible"/>
                                      </p:to>
                                    </p:set>
                                    <p:animEffect transition="in" filter="slide(fromLeft)">
                                      <p:cBhvr>
                                        <p:cTn id="21" dur="500"/>
                                        <p:tgtEl>
                                          <p:spTgt spid="18435">
                                            <p:txEl>
                                              <p:pRg st="4" end="4"/>
                                            </p:txEl>
                                          </p:spTgt>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8435">
                                            <p:txEl>
                                              <p:pRg st="5" end="5"/>
                                            </p:txEl>
                                          </p:spTgt>
                                        </p:tgtEl>
                                        <p:attrNameLst>
                                          <p:attrName>style.visibility</p:attrName>
                                        </p:attrNameLst>
                                      </p:cBhvr>
                                      <p:to>
                                        <p:strVal val="visible"/>
                                      </p:to>
                                    </p:set>
                                    <p:animEffect transition="in" filter="slide(fromLeft)">
                                      <p:cBhvr>
                                        <p:cTn id="24" dur="500"/>
                                        <p:tgtEl>
                                          <p:spTgt spid="18435">
                                            <p:txEl>
                                              <p:pRg st="5" end="5"/>
                                            </p:txEl>
                                          </p:spTgt>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18435">
                                            <p:txEl>
                                              <p:pRg st="6" end="6"/>
                                            </p:txEl>
                                          </p:spTgt>
                                        </p:tgtEl>
                                        <p:attrNameLst>
                                          <p:attrName>style.visibility</p:attrName>
                                        </p:attrNameLst>
                                      </p:cBhvr>
                                      <p:to>
                                        <p:strVal val="visible"/>
                                      </p:to>
                                    </p:set>
                                    <p:animEffect transition="in" filter="slide(fromLeft)">
                                      <p:cBhvr>
                                        <p:cTn id="27" dur="500"/>
                                        <p:tgtEl>
                                          <p:spTgt spid="18435">
                                            <p:txEl>
                                              <p:pRg st="6" end="6"/>
                                            </p:txEl>
                                          </p:spTgt>
                                        </p:tgtEl>
                                      </p:cBhvr>
                                    </p:animEffect>
                                  </p:childTnLst>
                                </p:cTn>
                              </p:par>
                              <p:par>
                                <p:cTn id="28" presetID="12" presetClass="entr" presetSubtype="8" fill="hold" grpId="0" nodeType="withEffect">
                                  <p:stCondLst>
                                    <p:cond delay="0"/>
                                  </p:stCondLst>
                                  <p:childTnLst>
                                    <p:set>
                                      <p:cBhvr>
                                        <p:cTn id="29" dur="1" fill="hold">
                                          <p:stCondLst>
                                            <p:cond delay="0"/>
                                          </p:stCondLst>
                                        </p:cTn>
                                        <p:tgtEl>
                                          <p:spTgt spid="18435">
                                            <p:txEl>
                                              <p:pRg st="7" end="7"/>
                                            </p:txEl>
                                          </p:spTgt>
                                        </p:tgtEl>
                                        <p:attrNameLst>
                                          <p:attrName>style.visibility</p:attrName>
                                        </p:attrNameLst>
                                      </p:cBhvr>
                                      <p:to>
                                        <p:strVal val="visible"/>
                                      </p:to>
                                    </p:set>
                                    <p:animEffect transition="in" filter="slide(fromLeft)">
                                      <p:cBhvr>
                                        <p:cTn id="30" dur="500"/>
                                        <p:tgtEl>
                                          <p:spTgt spid="18435">
                                            <p:txEl>
                                              <p:pRg st="7" end="7"/>
                                            </p:txEl>
                                          </p:spTgt>
                                        </p:tgtEl>
                                      </p:cBhvr>
                                    </p:animEffect>
                                  </p:childTnLst>
                                </p:cTn>
                              </p:par>
                              <p:par>
                                <p:cTn id="31" presetID="12" presetClass="entr" presetSubtype="8" fill="hold" grpId="0" nodeType="withEffect">
                                  <p:stCondLst>
                                    <p:cond delay="0"/>
                                  </p:stCondLst>
                                  <p:childTnLst>
                                    <p:set>
                                      <p:cBhvr>
                                        <p:cTn id="32" dur="1" fill="hold">
                                          <p:stCondLst>
                                            <p:cond delay="0"/>
                                          </p:stCondLst>
                                        </p:cTn>
                                        <p:tgtEl>
                                          <p:spTgt spid="18435">
                                            <p:txEl>
                                              <p:pRg st="8" end="8"/>
                                            </p:txEl>
                                          </p:spTgt>
                                        </p:tgtEl>
                                        <p:attrNameLst>
                                          <p:attrName>style.visibility</p:attrName>
                                        </p:attrNameLst>
                                      </p:cBhvr>
                                      <p:to>
                                        <p:strVal val="visible"/>
                                      </p:to>
                                    </p:set>
                                    <p:animEffect transition="in" filter="slide(fromLeft)">
                                      <p:cBhvr>
                                        <p:cTn id="33" dur="500"/>
                                        <p:tgtEl>
                                          <p:spTgt spid="1843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uiExpand="1" build="p" bldLvl="2"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5800" y="685800"/>
            <a:ext cx="7772400" cy="912813"/>
          </a:xfrm>
          <a:noFill/>
        </p:spPr>
        <p:txBody>
          <a:bodyPr lIns="90488" tIns="44450" rIns="90488" bIns="44450"/>
          <a:lstStyle/>
          <a:p>
            <a:pPr eaLnBrk="1" hangingPunct="1"/>
            <a:r>
              <a:rPr lang="en-US" altLang="en-US"/>
              <a:t>Key Estate Taxes </a:t>
            </a:r>
            <a:r>
              <a:rPr lang="en-US" altLang="en-US" sz="2400"/>
              <a:t>(continued) </a:t>
            </a:r>
          </a:p>
        </p:txBody>
      </p:sp>
      <p:sp>
        <p:nvSpPr>
          <p:cNvPr id="20483" name="Rectangle 3" descr="Rectangle: Click to edit Master text styles&#10;Second level&#10;Third level&#10;Fourth level&#10;Fifth level"/>
          <p:cNvSpPr>
            <a:spLocks noGrp="1" noChangeArrowheads="1"/>
          </p:cNvSpPr>
          <p:nvPr>
            <p:ph type="body" sz="half" idx="1"/>
          </p:nvPr>
        </p:nvSpPr>
        <p:spPr>
          <a:xfrm>
            <a:off x="914400" y="1600200"/>
            <a:ext cx="7315200" cy="5257800"/>
          </a:xfrm>
          <a:noFill/>
        </p:spPr>
        <p:txBody>
          <a:bodyPr lIns="90488" tIns="44450" rIns="90488" bIns="44450"/>
          <a:lstStyle/>
          <a:p>
            <a:pPr eaLnBrk="1" hangingPunct="1"/>
            <a:r>
              <a:rPr lang="en-US" altLang="en-US" dirty="0"/>
              <a:t>4. The Generation-Skipping Tax</a:t>
            </a:r>
          </a:p>
          <a:p>
            <a:pPr lvl="1" eaLnBrk="1" hangingPunct="1"/>
            <a:r>
              <a:rPr lang="en-US" altLang="en-US" dirty="0"/>
              <a:t>This is a tax on revenue lost when wealth is not transferred to the next generation, but to a succeeding generation</a:t>
            </a:r>
          </a:p>
          <a:p>
            <a:pPr lvl="2" eaLnBrk="1" hangingPunct="1"/>
            <a:r>
              <a:rPr lang="en-US" altLang="en-US" dirty="0"/>
              <a:t>Flat tax, in addition to the regular estate tax, imposed on any wealth or property transfers to a person two or more generations younger than the donor  (it is 40% in 2020)</a:t>
            </a:r>
          </a:p>
          <a:p>
            <a:pPr lvl="1" eaLnBrk="1" hangingPunct="1"/>
            <a:r>
              <a:rPr lang="en-US" altLang="en-US" dirty="0"/>
              <a:t>Exemptions apply:</a:t>
            </a:r>
          </a:p>
          <a:p>
            <a:pPr lvl="2" eaLnBrk="1" hangingPunct="1"/>
            <a:r>
              <a:rPr lang="en-US" altLang="en-US" dirty="0"/>
              <a:t>$15,000 gift tax exclusion as well as education and medical expense gift tax exclusions apply</a:t>
            </a:r>
          </a:p>
          <a:p>
            <a:pPr lvl="2" eaLnBrk="1" hangingPunct="1"/>
            <a:r>
              <a:rPr lang="en-US" altLang="en-US" dirty="0"/>
              <a:t>This limit is $11.58 million in 2020 per grandparent</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19</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483">
                                            <p:txEl>
                                              <p:pRg st="1" end="1"/>
                                            </p:txEl>
                                          </p:spTgt>
                                        </p:tgtEl>
                                        <p:attrNameLst>
                                          <p:attrName>style.visibility</p:attrName>
                                        </p:attrNameLst>
                                      </p:cBhvr>
                                      <p:to>
                                        <p:strVal val="visible"/>
                                      </p:to>
                                    </p:set>
                                    <p:anim calcmode="lin" valueType="num">
                                      <p:cBhvr additive="base">
                                        <p:cTn id="13" dur="500" fill="hold"/>
                                        <p:tgtEl>
                                          <p:spTgt spid="204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4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483">
                                            <p:txEl>
                                              <p:pRg st="2" end="2"/>
                                            </p:txEl>
                                          </p:spTgt>
                                        </p:tgtEl>
                                        <p:attrNameLst>
                                          <p:attrName>style.visibility</p:attrName>
                                        </p:attrNameLst>
                                      </p:cBhvr>
                                      <p:to>
                                        <p:strVal val="visible"/>
                                      </p:to>
                                    </p:set>
                                    <p:anim calcmode="lin" valueType="num">
                                      <p:cBhvr additive="base">
                                        <p:cTn id="17" dur="500" fill="hold"/>
                                        <p:tgtEl>
                                          <p:spTgt spid="204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4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483">
                                            <p:txEl>
                                              <p:pRg st="3" end="3"/>
                                            </p:txEl>
                                          </p:spTgt>
                                        </p:tgtEl>
                                        <p:attrNameLst>
                                          <p:attrName>style.visibility</p:attrName>
                                        </p:attrNameLst>
                                      </p:cBhvr>
                                      <p:to>
                                        <p:strVal val="visible"/>
                                      </p:to>
                                    </p:set>
                                    <p:anim calcmode="lin" valueType="num">
                                      <p:cBhvr additive="base">
                                        <p:cTn id="21" dur="500" fill="hold"/>
                                        <p:tgtEl>
                                          <p:spTgt spid="204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4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483">
                                            <p:txEl>
                                              <p:pRg st="4" end="4"/>
                                            </p:txEl>
                                          </p:spTgt>
                                        </p:tgtEl>
                                        <p:attrNameLst>
                                          <p:attrName>style.visibility</p:attrName>
                                        </p:attrNameLst>
                                      </p:cBhvr>
                                      <p:to>
                                        <p:strVal val="visible"/>
                                      </p:to>
                                    </p:set>
                                    <p:anim calcmode="lin" valueType="num">
                                      <p:cBhvr additive="base">
                                        <p:cTn id="25" dur="500" fill="hold"/>
                                        <p:tgtEl>
                                          <p:spTgt spid="204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4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483">
                                            <p:txEl>
                                              <p:pRg st="5" end="5"/>
                                            </p:txEl>
                                          </p:spTgt>
                                        </p:tgtEl>
                                        <p:attrNameLst>
                                          <p:attrName>style.visibility</p:attrName>
                                        </p:attrNameLst>
                                      </p:cBhvr>
                                      <p:to>
                                        <p:strVal val="visible"/>
                                      </p:to>
                                    </p:set>
                                    <p:anim calcmode="lin" valueType="num">
                                      <p:cBhvr additive="base">
                                        <p:cTn id="29" dur="500" fill="hold"/>
                                        <p:tgtEl>
                                          <p:spTgt spid="204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48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uiExpand="1"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700088" y="685800"/>
            <a:ext cx="7772400" cy="944563"/>
          </a:xfrm>
        </p:spPr>
        <p:txBody>
          <a:bodyPr/>
          <a:lstStyle/>
          <a:p>
            <a:pPr eaLnBrk="1" hangingPunct="1"/>
            <a:r>
              <a:rPr lang="en-US" altLang="en-US"/>
              <a:t>Objectives</a:t>
            </a:r>
          </a:p>
        </p:txBody>
      </p:sp>
      <p:sp>
        <p:nvSpPr>
          <p:cNvPr id="148483" name="Rectangle 3" descr="Rectangle: Click to edit Master text styles&#10;Second level&#10;Third level&#10;Fourth level&#10;Fifth level"/>
          <p:cNvSpPr>
            <a:spLocks noGrp="1" noChangeArrowheads="1"/>
          </p:cNvSpPr>
          <p:nvPr>
            <p:ph type="subTitle" idx="1"/>
          </p:nvPr>
        </p:nvSpPr>
        <p:spPr>
          <a:xfrm>
            <a:off x="914400" y="1600200"/>
            <a:ext cx="7315200" cy="4648200"/>
          </a:xfrm>
        </p:spPr>
        <p:txBody>
          <a:bodyPr/>
          <a:lstStyle/>
          <a:p>
            <a:pPr marL="609600" indent="-609600" algn="l" eaLnBrk="1" hangingPunct="1"/>
            <a:r>
              <a:rPr lang="en-US" altLang="en-US" dirty="0"/>
              <a:t>A.  Understand the importance, process and principles of Estate Planning</a:t>
            </a:r>
          </a:p>
          <a:p>
            <a:pPr marL="609600" indent="-609600" algn="l" eaLnBrk="1" hangingPunct="1">
              <a:buAutoNum type="alphaUcPeriod" startAt="2"/>
            </a:pPr>
            <a:r>
              <a:rPr lang="en-US" altLang="en-US" dirty="0"/>
              <a:t>Understand how trusts can be used to your advantage in Estate Planning</a:t>
            </a:r>
          </a:p>
          <a:p>
            <a:pPr marL="609600" indent="-609600" algn="l" eaLnBrk="1" hangingPunct="1">
              <a:buAutoNum type="alphaUcPeriod" startAt="2"/>
            </a:pPr>
            <a:r>
              <a:rPr lang="en-US" altLang="en-US" dirty="0"/>
              <a:t>Understand the importance of Wills and Probate Planning</a:t>
            </a:r>
          </a:p>
          <a:p>
            <a:pPr marL="609600" indent="-609600" algn="l" eaLnBrk="1" hangingPunct="1"/>
            <a:r>
              <a:rPr lang="en-US" altLang="en-US" dirty="0"/>
              <a:t>D.  Understand how to create an Advance Plan </a:t>
            </a:r>
          </a:p>
        </p:txBody>
      </p:sp>
      <p:sp>
        <p:nvSpPr>
          <p:cNvPr id="4" name="Slide Number Placeholder 1"/>
          <p:cNvSpPr txBox="1">
            <a:spLocks/>
          </p:cNvSpPr>
          <p:nvPr/>
        </p:nvSpPr>
        <p:spPr>
          <a:xfrm>
            <a:off x="8239125" y="6172200"/>
            <a:ext cx="438150" cy="365125"/>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Tahom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5pPr>
            <a:lvl6pPr marL="2286000" algn="l" defTabSz="914400" rtl="0" eaLnBrk="1" latinLnBrk="0" hangingPunct="1">
              <a:defRPr sz="2400" kern="1200">
                <a:solidFill>
                  <a:schemeClr val="tx1"/>
                </a:solidFill>
                <a:latin typeface="Tahoma" panose="020B0604030504040204" pitchFamily="34" charset="0"/>
                <a:ea typeface="+mn-ea"/>
                <a:cs typeface="+mn-cs"/>
              </a:defRPr>
            </a:lvl6pPr>
            <a:lvl7pPr marL="2743200" algn="l" defTabSz="914400" rtl="0" eaLnBrk="1" latinLnBrk="0" hangingPunct="1">
              <a:defRPr sz="2400" kern="1200">
                <a:solidFill>
                  <a:schemeClr val="tx1"/>
                </a:solidFill>
                <a:latin typeface="Tahoma" panose="020B0604030504040204" pitchFamily="34" charset="0"/>
                <a:ea typeface="+mn-ea"/>
                <a:cs typeface="+mn-cs"/>
              </a:defRPr>
            </a:lvl7pPr>
            <a:lvl8pPr marL="3200400" algn="l" defTabSz="914400" rtl="0" eaLnBrk="1" latinLnBrk="0" hangingPunct="1">
              <a:defRPr sz="2400" kern="1200">
                <a:solidFill>
                  <a:schemeClr val="tx1"/>
                </a:solidFill>
                <a:latin typeface="Tahoma" panose="020B0604030504040204" pitchFamily="34" charset="0"/>
                <a:ea typeface="+mn-ea"/>
                <a:cs typeface="+mn-cs"/>
              </a:defRPr>
            </a:lvl8pPr>
            <a:lvl9pPr marL="3657600" algn="l" defTabSz="914400" rtl="0" eaLnBrk="1" latinLnBrk="0" hangingPunct="1">
              <a:defRPr sz="2400" kern="1200">
                <a:solidFill>
                  <a:schemeClr val="tx1"/>
                </a:solidFill>
                <a:latin typeface="Tahoma" panose="020B0604030504040204" pitchFamily="34" charset="0"/>
                <a:ea typeface="+mn-ea"/>
                <a:cs typeface="+mn-cs"/>
              </a:defRPr>
            </a:lvl9pPr>
          </a:lstStyle>
          <a:p>
            <a:fld id="{12864080-7A1C-4D3F-B41F-27E84835D0C4}" type="slidenum">
              <a:rPr lang="en-US" smtClean="0"/>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8483">
                                            <p:txEl>
                                              <p:pRg st="0" end="0"/>
                                            </p:txEl>
                                          </p:spTgt>
                                        </p:tgtEl>
                                        <p:attrNameLst>
                                          <p:attrName>style.visibility</p:attrName>
                                        </p:attrNameLst>
                                      </p:cBhvr>
                                      <p:to>
                                        <p:strVal val="visible"/>
                                      </p:to>
                                    </p:set>
                                    <p:anim calcmode="lin" valueType="num">
                                      <p:cBhvr additive="base">
                                        <p:cTn id="7" dur="500" fill="hold"/>
                                        <p:tgtEl>
                                          <p:spTgt spid="1484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848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8483">
                                            <p:txEl>
                                              <p:pRg st="1" end="1"/>
                                            </p:txEl>
                                          </p:spTgt>
                                        </p:tgtEl>
                                        <p:attrNameLst>
                                          <p:attrName>style.visibility</p:attrName>
                                        </p:attrNameLst>
                                      </p:cBhvr>
                                      <p:to>
                                        <p:strVal val="visible"/>
                                      </p:to>
                                    </p:set>
                                    <p:anim calcmode="lin" valueType="num">
                                      <p:cBhvr additive="base">
                                        <p:cTn id="11" dur="500" fill="hold"/>
                                        <p:tgtEl>
                                          <p:spTgt spid="14848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4848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8483">
                                            <p:txEl>
                                              <p:pRg st="2" end="2"/>
                                            </p:txEl>
                                          </p:spTgt>
                                        </p:tgtEl>
                                        <p:attrNameLst>
                                          <p:attrName>style.visibility</p:attrName>
                                        </p:attrNameLst>
                                      </p:cBhvr>
                                      <p:to>
                                        <p:strVal val="visible"/>
                                      </p:to>
                                    </p:set>
                                    <p:anim calcmode="lin" valueType="num">
                                      <p:cBhvr additive="base">
                                        <p:cTn id="15" dur="500" fill="hold"/>
                                        <p:tgtEl>
                                          <p:spTgt spid="14848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4848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48483">
                                            <p:txEl>
                                              <p:pRg st="3" end="3"/>
                                            </p:txEl>
                                          </p:spTgt>
                                        </p:tgtEl>
                                        <p:attrNameLst>
                                          <p:attrName>style.visibility</p:attrName>
                                        </p:attrNameLst>
                                      </p:cBhvr>
                                      <p:to>
                                        <p:strVal val="visible"/>
                                      </p:to>
                                    </p:set>
                                    <p:anim calcmode="lin" valueType="num">
                                      <p:cBhvr additive="base">
                                        <p:cTn id="19" dur="500" fill="hold"/>
                                        <p:tgtEl>
                                          <p:spTgt spid="14848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848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3" grpId="0" uiExpand="1" build="p" bldLvl="2"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0" y="687399"/>
            <a:ext cx="9144000" cy="912801"/>
          </a:xfrm>
        </p:spPr>
        <p:txBody>
          <a:bodyPr/>
          <a:lstStyle/>
          <a:p>
            <a:pPr eaLnBrk="1" hangingPunct="1"/>
            <a:r>
              <a:rPr lang="en-US" altLang="en-US" dirty="0"/>
              <a:t>Unified Estate, Gift, and GST Tax Exemptions</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20</a:t>
            </a:fld>
            <a:endParaRPr lang="en-US"/>
          </a:p>
        </p:txBody>
      </p:sp>
      <p:pic>
        <p:nvPicPr>
          <p:cNvPr id="7" name="Table Placeholder 6">
            <a:extLst>
              <a:ext uri="{FF2B5EF4-FFF2-40B4-BE49-F238E27FC236}">
                <a16:creationId xmlns:a16="http://schemas.microsoft.com/office/drawing/2014/main" id="{469815BB-4023-4DBE-9F63-837B37B1A59A}"/>
              </a:ext>
            </a:extLst>
          </p:cNvPr>
          <p:cNvPicPr>
            <a:picLocks noGrp="1" noChangeAspect="1"/>
          </p:cNvPicPr>
          <p:nvPr>
            <p:ph type="tbl" idx="1"/>
          </p:nvPr>
        </p:nvPicPr>
        <p:blipFill>
          <a:blip r:embed="rId2"/>
          <a:stretch>
            <a:fillRect/>
          </a:stretch>
        </p:blipFill>
        <p:spPr>
          <a:xfrm>
            <a:off x="152400" y="1677922"/>
            <a:ext cx="8807832" cy="502767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buFont typeface="Wingdings" panose="05000000000000000000" pitchFamily="2" charset="2"/>
              <a:buNone/>
            </a:pPr>
            <a:r>
              <a:rPr lang="en-US" altLang="en-US" dirty="0"/>
              <a:t>Questions</a:t>
            </a:r>
          </a:p>
        </p:txBody>
      </p:sp>
      <p:sp>
        <p:nvSpPr>
          <p:cNvPr id="45059" name="Rectangle 3" descr="Rectangle: Click to edit Master text styles&#10;Second level&#10;Third level&#10;Fourth level&#10;Fifth level"/>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sz="3200" dirty="0"/>
              <a:t>Any questions on principles, importance and process of estate planning?</a:t>
            </a:r>
          </a:p>
          <a:p>
            <a:pPr eaLnBrk="1" hangingPunct="1">
              <a:buFont typeface="Wingdings" panose="05000000000000000000" pitchFamily="2" charset="2"/>
              <a:buNone/>
            </a:pPr>
            <a:endParaRPr lang="en-US" altLang="en-US" sz="32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609600"/>
            <a:ext cx="7772400" cy="1003300"/>
          </a:xfrm>
          <a:noFill/>
        </p:spPr>
        <p:txBody>
          <a:bodyPr lIns="90488" tIns="44450" rIns="90488" bIns="44450"/>
          <a:lstStyle/>
          <a:p>
            <a:pPr marL="838200" indent="-838200" eaLnBrk="1" hangingPunct="1"/>
            <a:r>
              <a:rPr lang="en-US" altLang="en-US" sz="3200" dirty="0"/>
              <a:t>B. Understand Trusts and how they can be Used in Estate Planning</a:t>
            </a:r>
          </a:p>
        </p:txBody>
      </p:sp>
      <p:sp>
        <p:nvSpPr>
          <p:cNvPr id="169987" name="Rectangle 3" descr="Rectangle: Click to edit Master text styles&#10;Second level&#10;Third level&#10;Fourth level&#10;Fifth level"/>
          <p:cNvSpPr>
            <a:spLocks noGrp="1" noChangeArrowheads="1"/>
          </p:cNvSpPr>
          <p:nvPr>
            <p:ph idx="1"/>
          </p:nvPr>
        </p:nvSpPr>
        <p:spPr>
          <a:xfrm>
            <a:off x="927100" y="1612900"/>
            <a:ext cx="7302500" cy="5257800"/>
          </a:xfrm>
        </p:spPr>
        <p:txBody>
          <a:bodyPr lIns="90488" tIns="44450" rIns="90488" bIns="44450"/>
          <a:lstStyle/>
          <a:p>
            <a:pPr eaLnBrk="1" hangingPunct="1">
              <a:spcBef>
                <a:spcPct val="0"/>
              </a:spcBef>
            </a:pPr>
            <a:r>
              <a:rPr lang="en-US" altLang="en-US" dirty="0"/>
              <a:t>What is a trust?</a:t>
            </a:r>
          </a:p>
          <a:p>
            <a:pPr lvl="1" eaLnBrk="1" hangingPunct="1">
              <a:spcBef>
                <a:spcPct val="0"/>
              </a:spcBef>
            </a:pPr>
            <a:r>
              <a:rPr lang="en-US" altLang="en-US" dirty="0"/>
              <a:t>A trust is a legal contract.  When you create a trust you are simply creating another legal entity.  </a:t>
            </a:r>
          </a:p>
          <a:p>
            <a:pPr eaLnBrk="1" hangingPunct="1">
              <a:spcBef>
                <a:spcPct val="0"/>
              </a:spcBef>
            </a:pPr>
            <a:r>
              <a:rPr lang="en-US" altLang="en-US" sz="2400" dirty="0"/>
              <a:t>Who Needs a Trust?</a:t>
            </a:r>
          </a:p>
          <a:p>
            <a:pPr lvl="1" eaLnBrk="1" hangingPunct="1">
              <a:spcBef>
                <a:spcPct val="0"/>
              </a:spcBef>
            </a:pPr>
            <a:r>
              <a:rPr lang="en-US" altLang="en-US" dirty="0"/>
              <a:t>Those who have estate, including investments, property, etc. that is worth more than the estate tax limit for that year </a:t>
            </a:r>
          </a:p>
          <a:p>
            <a:pPr lvl="1" eaLnBrk="1" hangingPunct="1">
              <a:spcBef>
                <a:spcPct val="0"/>
              </a:spcBef>
            </a:pPr>
            <a:r>
              <a:rPr lang="en-US" altLang="en-US" dirty="0"/>
              <a:t>Those who want to avoid probate</a:t>
            </a:r>
          </a:p>
          <a:p>
            <a:pPr lvl="1" eaLnBrk="1" hangingPunct="1">
              <a:spcBef>
                <a:spcPct val="0"/>
              </a:spcBef>
            </a:pPr>
            <a:r>
              <a:rPr lang="en-US" altLang="en-US" dirty="0"/>
              <a:t>Those who have specific desires or goals for the management and disbursements of your assets</a:t>
            </a:r>
          </a:p>
          <a:p>
            <a:pPr lvl="1" eaLnBrk="1" hangingPunct="1">
              <a:spcBef>
                <a:spcPct val="0"/>
              </a:spcBef>
            </a:pPr>
            <a:r>
              <a:rPr lang="en-US" altLang="en-US" dirty="0"/>
              <a:t>Those who want to leave an inheritance to children from a prior marriage</a:t>
            </a:r>
          </a:p>
          <a:p>
            <a:pPr lvl="1" eaLnBrk="1" hangingPunct="1">
              <a:spcBef>
                <a:spcPct val="0"/>
              </a:spcBef>
            </a:pPr>
            <a:r>
              <a:rPr lang="en-US" altLang="en-US" dirty="0"/>
              <a:t>Those who have a child or relative with a handicap or disability who requires additional care</a:t>
            </a:r>
          </a:p>
          <a:p>
            <a:pPr lvl="1" eaLnBrk="1" hangingPunct="1">
              <a:lnSpc>
                <a:spcPct val="80000"/>
              </a:lnSpc>
            </a:pPr>
            <a:endParaRPr lang="en-US" altLang="en-US" dirty="0"/>
          </a:p>
          <a:p>
            <a:pPr lvl="1" eaLnBrk="1" hangingPunct="1">
              <a:lnSpc>
                <a:spcPct val="80000"/>
              </a:lnSpc>
            </a:pPr>
            <a:endParaRPr lang="en-US" altLang="en-US" sz="2000" dirty="0"/>
          </a:p>
          <a:p>
            <a:pPr lvl="1" eaLnBrk="1" hangingPunct="1">
              <a:lnSpc>
                <a:spcPct val="80000"/>
              </a:lnSpc>
              <a:buFontTx/>
              <a:buNone/>
            </a:pPr>
            <a:endParaRPr lang="en-US" altLang="en-US" sz="14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latin typeface="+mn-lt"/>
              </a:rPr>
              <a:t>22</a:t>
            </a:fld>
            <a:endParaRPr lang="en-US" dirty="0">
              <a:latin typeface="+mn-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99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99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998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998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998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998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998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998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a:t>Trusts </a:t>
            </a:r>
            <a:r>
              <a:rPr lang="en-US" altLang="en-US" sz="2400"/>
              <a:t>(continued)</a:t>
            </a:r>
          </a:p>
        </p:txBody>
      </p:sp>
      <p:sp>
        <p:nvSpPr>
          <p:cNvPr id="36867" name="Rectangle 3" descr="Rectangle: Click to edit Master text styles&#10;Second level&#10;Third level&#10;Fourth level&#10;Fifth level"/>
          <p:cNvSpPr>
            <a:spLocks noGrp="1" noChangeArrowheads="1"/>
          </p:cNvSpPr>
          <p:nvPr>
            <p:ph idx="1"/>
          </p:nvPr>
        </p:nvSpPr>
        <p:spPr>
          <a:xfrm>
            <a:off x="914400" y="1600200"/>
            <a:ext cx="7315200" cy="5257800"/>
          </a:xfrm>
        </p:spPr>
        <p:txBody>
          <a:bodyPr/>
          <a:lstStyle/>
          <a:p>
            <a:pPr eaLnBrk="1" hangingPunct="1">
              <a:buFontTx/>
              <a:buNone/>
            </a:pPr>
            <a:r>
              <a:rPr lang="en-US" altLang="en-US"/>
              <a:t>What are the Benefits of Trusts?</a:t>
            </a:r>
          </a:p>
          <a:p>
            <a:pPr eaLnBrk="1" hangingPunct="1"/>
            <a:r>
              <a:rPr lang="en-US" altLang="en-US" sz="2400"/>
              <a:t>Avoid probate, i.e. having to go through the court system where everything is open to public view</a:t>
            </a:r>
          </a:p>
          <a:p>
            <a:pPr eaLnBrk="1" hangingPunct="1"/>
            <a:r>
              <a:rPr lang="en-US" altLang="en-US" sz="2400"/>
              <a:t>Are much more difficult to challenge than wills</a:t>
            </a:r>
          </a:p>
          <a:p>
            <a:pPr eaLnBrk="1" hangingPunct="1"/>
            <a:r>
              <a:rPr lang="en-US" altLang="en-US" sz="2400"/>
              <a:t>Reduce estate taxes</a:t>
            </a:r>
          </a:p>
          <a:p>
            <a:pPr eaLnBrk="1" hangingPunct="1"/>
            <a:r>
              <a:rPr lang="en-US" altLang="en-US" sz="2400"/>
              <a:t>Allow for professional management</a:t>
            </a:r>
          </a:p>
          <a:p>
            <a:pPr eaLnBrk="1" hangingPunct="1"/>
            <a:r>
              <a:rPr lang="en-US" altLang="en-US" sz="2400"/>
              <a:t>Provide for confidentiality</a:t>
            </a:r>
          </a:p>
          <a:p>
            <a:pPr eaLnBrk="1" hangingPunct="1"/>
            <a:r>
              <a:rPr lang="en-US" altLang="en-US" sz="2400"/>
              <a:t>Can be used to provide for children with special needs</a:t>
            </a:r>
          </a:p>
          <a:p>
            <a:pPr eaLnBrk="1" hangingPunct="1"/>
            <a:r>
              <a:rPr lang="en-US" altLang="en-US" sz="2400"/>
              <a:t>Can be used to hold money until a child reaches maturity</a:t>
            </a:r>
          </a:p>
          <a:p>
            <a:pPr eaLnBrk="1" hangingPunct="1"/>
            <a:r>
              <a:rPr lang="en-US" altLang="en-US" sz="2400"/>
              <a:t>Can assure that children from a previous marriage will receive some inheritance in the future</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23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68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686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86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6867">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86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altLang="en-US"/>
              <a:t>Trusts</a:t>
            </a:r>
            <a:r>
              <a:rPr lang="en-US" altLang="en-US" sz="4000"/>
              <a:t> </a:t>
            </a:r>
            <a:r>
              <a:rPr lang="en-US" altLang="en-US" sz="2400"/>
              <a:t>(continued)</a:t>
            </a:r>
            <a:endParaRPr lang="en-US" altLang="en-US"/>
          </a:p>
        </p:txBody>
      </p:sp>
      <p:sp>
        <p:nvSpPr>
          <p:cNvPr id="37891" name="Rectangle 3" descr="Rectangle: Click to edit Master text styles&#10;Second level&#10;Third level&#10;Fourth level&#10;Fifth level"/>
          <p:cNvSpPr>
            <a:spLocks noGrp="1" noChangeArrowheads="1"/>
          </p:cNvSpPr>
          <p:nvPr>
            <p:ph idx="1"/>
          </p:nvPr>
        </p:nvSpPr>
        <p:spPr>
          <a:xfrm>
            <a:off x="927100" y="1612900"/>
            <a:ext cx="7302500" cy="5334000"/>
          </a:xfrm>
        </p:spPr>
        <p:txBody>
          <a:bodyPr/>
          <a:lstStyle/>
          <a:p>
            <a:pPr eaLnBrk="1" hangingPunct="1">
              <a:lnSpc>
                <a:spcPct val="90000"/>
              </a:lnSpc>
            </a:pPr>
            <a:r>
              <a:rPr lang="en-US" altLang="en-US"/>
              <a:t>What types of assets can trusts hold?</a:t>
            </a:r>
          </a:p>
          <a:p>
            <a:pPr lvl="1" eaLnBrk="1" hangingPunct="1">
              <a:lnSpc>
                <a:spcPct val="90000"/>
              </a:lnSpc>
            </a:pPr>
            <a:r>
              <a:rPr lang="en-US" altLang="en-US" sz="2000" b="1"/>
              <a:t>Real property</a:t>
            </a:r>
            <a:r>
              <a:rPr lang="en-US" altLang="en-US" sz="2000"/>
              <a:t>: home, properties, real estate, land, out of state property, liability and title insurance, property taxes, transfer tax, rental real estate</a:t>
            </a:r>
          </a:p>
          <a:p>
            <a:pPr lvl="1" eaLnBrk="1" hangingPunct="1">
              <a:lnSpc>
                <a:spcPct val="90000"/>
              </a:lnSpc>
            </a:pPr>
            <a:r>
              <a:rPr lang="en-US" altLang="en-US" sz="2000" b="1"/>
              <a:t>Financial assets</a:t>
            </a:r>
            <a:r>
              <a:rPr lang="en-US" altLang="en-US" sz="2000"/>
              <a:t>: credit cards, notes you owe, mortgages, loans, checking, savings, pay-on-death accounts, certificates of deposit, credit union accounts, safe deposit boxes, stocks, bonds, mutual funds, savings bonds</a:t>
            </a:r>
          </a:p>
          <a:p>
            <a:pPr lvl="1" eaLnBrk="1" hangingPunct="1">
              <a:lnSpc>
                <a:spcPct val="90000"/>
              </a:lnSpc>
            </a:pPr>
            <a:r>
              <a:rPr lang="en-US" altLang="en-US" sz="2000" b="1"/>
              <a:t>Real assets</a:t>
            </a:r>
            <a:r>
              <a:rPr lang="en-US" altLang="en-US" sz="2000"/>
              <a:t>: boats, automobiles, motorcycles, recreational vehicles other vehicles</a:t>
            </a:r>
          </a:p>
          <a:p>
            <a:pPr lvl="1" eaLnBrk="1" hangingPunct="1">
              <a:lnSpc>
                <a:spcPct val="90000"/>
              </a:lnSpc>
            </a:pPr>
            <a:r>
              <a:rPr lang="en-US" altLang="en-US" sz="2000" b="1"/>
              <a:t>Insurance</a:t>
            </a:r>
            <a:r>
              <a:rPr lang="en-US" altLang="en-US" sz="2000"/>
              <a:t>: life insurance, self-provided insurance</a:t>
            </a:r>
          </a:p>
          <a:p>
            <a:pPr lvl="1" eaLnBrk="1" hangingPunct="1">
              <a:lnSpc>
                <a:spcPct val="90000"/>
              </a:lnSpc>
            </a:pPr>
            <a:r>
              <a:rPr lang="en-US" altLang="en-US" sz="2000" b="1"/>
              <a:t>Businesses</a:t>
            </a:r>
            <a:r>
              <a:rPr lang="en-US" altLang="en-US" sz="2000"/>
              <a:t>: sole proprietorships, limited partnerships, closely-held corporation, subchapter S corporation, corporations, limited liability companies, general partnership interests, </a:t>
            </a:r>
          </a:p>
          <a:p>
            <a:pPr lvl="1" eaLnBrk="1" hangingPunct="1">
              <a:lnSpc>
                <a:spcPct val="90000"/>
              </a:lnSpc>
            </a:pPr>
            <a:r>
              <a:rPr lang="en-US" altLang="en-US" sz="2000" b="1"/>
              <a:t>Other assets</a:t>
            </a:r>
            <a:r>
              <a:rPr lang="en-US" altLang="en-US" sz="2000"/>
              <a:t>: personal untitled property, copyrights, patents, royalties, oil and gas interests, club memberships, foreign assets.</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24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checkerboard(across)">
                                      <p:cBhvr>
                                        <p:cTn id="7" dur="500"/>
                                        <p:tgtEl>
                                          <p:spTgt spid="378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7891">
                                            <p:txEl>
                                              <p:pRg st="1" end="1"/>
                                            </p:txEl>
                                          </p:spTgt>
                                        </p:tgtEl>
                                        <p:attrNameLst>
                                          <p:attrName>style.visibility</p:attrName>
                                        </p:attrNameLst>
                                      </p:cBhvr>
                                      <p:to>
                                        <p:strVal val="visible"/>
                                      </p:to>
                                    </p:set>
                                    <p:animEffect transition="in" filter="checkerboard(across)">
                                      <p:cBhvr>
                                        <p:cTn id="12" dur="500"/>
                                        <p:tgtEl>
                                          <p:spTgt spid="37891">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37891">
                                            <p:txEl>
                                              <p:pRg st="2" end="2"/>
                                            </p:txEl>
                                          </p:spTgt>
                                        </p:tgtEl>
                                        <p:attrNameLst>
                                          <p:attrName>style.visibility</p:attrName>
                                        </p:attrNameLst>
                                      </p:cBhvr>
                                      <p:to>
                                        <p:strVal val="visible"/>
                                      </p:to>
                                    </p:set>
                                    <p:animEffect transition="in" filter="checkerboard(across)">
                                      <p:cBhvr>
                                        <p:cTn id="15" dur="500"/>
                                        <p:tgtEl>
                                          <p:spTgt spid="37891">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7891">
                                            <p:txEl>
                                              <p:pRg st="3" end="3"/>
                                            </p:txEl>
                                          </p:spTgt>
                                        </p:tgtEl>
                                        <p:attrNameLst>
                                          <p:attrName>style.visibility</p:attrName>
                                        </p:attrNameLst>
                                      </p:cBhvr>
                                      <p:to>
                                        <p:strVal val="visible"/>
                                      </p:to>
                                    </p:set>
                                    <p:animEffect transition="in" filter="checkerboard(across)">
                                      <p:cBhvr>
                                        <p:cTn id="18" dur="500"/>
                                        <p:tgtEl>
                                          <p:spTgt spid="37891">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37891">
                                            <p:txEl>
                                              <p:pRg st="4" end="4"/>
                                            </p:txEl>
                                          </p:spTgt>
                                        </p:tgtEl>
                                        <p:attrNameLst>
                                          <p:attrName>style.visibility</p:attrName>
                                        </p:attrNameLst>
                                      </p:cBhvr>
                                      <p:to>
                                        <p:strVal val="visible"/>
                                      </p:to>
                                    </p:set>
                                    <p:animEffect transition="in" filter="checkerboard(across)">
                                      <p:cBhvr>
                                        <p:cTn id="21" dur="500"/>
                                        <p:tgtEl>
                                          <p:spTgt spid="37891">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37891">
                                            <p:txEl>
                                              <p:pRg st="5" end="5"/>
                                            </p:txEl>
                                          </p:spTgt>
                                        </p:tgtEl>
                                        <p:attrNameLst>
                                          <p:attrName>style.visibility</p:attrName>
                                        </p:attrNameLst>
                                      </p:cBhvr>
                                      <p:to>
                                        <p:strVal val="visible"/>
                                      </p:to>
                                    </p:set>
                                    <p:animEffect transition="in" filter="checkerboard(across)">
                                      <p:cBhvr>
                                        <p:cTn id="24" dur="500"/>
                                        <p:tgtEl>
                                          <p:spTgt spid="37891">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37891">
                                            <p:txEl>
                                              <p:pRg st="6" end="6"/>
                                            </p:txEl>
                                          </p:spTgt>
                                        </p:tgtEl>
                                        <p:attrNameLst>
                                          <p:attrName>style.visibility</p:attrName>
                                        </p:attrNameLst>
                                      </p:cBhvr>
                                      <p:to>
                                        <p:strVal val="visible"/>
                                      </p:to>
                                    </p:set>
                                    <p:animEffect transition="in" filter="checkerboard(across)">
                                      <p:cBhvr>
                                        <p:cTn id="27" dur="500"/>
                                        <p:tgtEl>
                                          <p:spTgt spid="3789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uiExpand="1" build="p" bldLvl="2"/>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en-US"/>
              <a:t>Trusts </a:t>
            </a:r>
            <a:r>
              <a:rPr lang="en-US" altLang="en-US" sz="2400"/>
              <a:t>(continued)</a:t>
            </a:r>
            <a:endParaRPr lang="en-US" altLang="en-US"/>
          </a:p>
        </p:txBody>
      </p:sp>
      <p:sp>
        <p:nvSpPr>
          <p:cNvPr id="38915" name="Rectangle 3" descr="Rectangle: Click to edit Master text styles&#10;Second level&#10;Third level&#10;Fourth level&#10;Fifth level"/>
          <p:cNvSpPr>
            <a:spLocks noGrp="1" noChangeArrowheads="1"/>
          </p:cNvSpPr>
          <p:nvPr>
            <p:ph idx="1"/>
          </p:nvPr>
        </p:nvSpPr>
        <p:spPr>
          <a:xfrm>
            <a:off x="914400" y="1600200"/>
            <a:ext cx="7315200" cy="5257800"/>
          </a:xfrm>
        </p:spPr>
        <p:txBody>
          <a:bodyPr/>
          <a:lstStyle/>
          <a:p>
            <a:pPr eaLnBrk="1" hangingPunct="1"/>
            <a:r>
              <a:rPr lang="en-US" altLang="en-US" dirty="0"/>
              <a:t>What information do you need for a trust?</a:t>
            </a:r>
          </a:p>
          <a:p>
            <a:pPr lvl="1" eaLnBrk="1" hangingPunct="1"/>
            <a:r>
              <a:rPr lang="en-US" altLang="en-US" dirty="0"/>
              <a:t>Trustor – the person who created the trust</a:t>
            </a:r>
          </a:p>
          <a:p>
            <a:pPr lvl="1" eaLnBrk="1" hangingPunct="1"/>
            <a:r>
              <a:rPr lang="en-US" altLang="en-US" dirty="0"/>
              <a:t>Trustee – the person who will manage the trust</a:t>
            </a:r>
          </a:p>
          <a:p>
            <a:pPr lvl="1" eaLnBrk="1" hangingPunct="1"/>
            <a:r>
              <a:rPr lang="en-US" altLang="en-US" dirty="0"/>
              <a:t>Successor Trustee – the person to succeeds the trustee should the trustee not be able to manage the trust</a:t>
            </a:r>
          </a:p>
          <a:p>
            <a:pPr lvl="1" eaLnBrk="1" hangingPunct="1"/>
            <a:r>
              <a:rPr lang="en-US" altLang="en-US" dirty="0"/>
              <a:t>Beneficiaries – the recipients of the trust’s earnings or assets</a:t>
            </a:r>
          </a:p>
          <a:p>
            <a:pPr lvl="1" eaLnBrk="1" hangingPunct="1"/>
            <a:r>
              <a:rPr lang="en-US" altLang="en-US" dirty="0"/>
              <a:t>Children’s Trusts – trusts for underage children</a:t>
            </a:r>
          </a:p>
          <a:p>
            <a:pPr lvl="1" eaLnBrk="1" hangingPunct="1"/>
            <a:r>
              <a:rPr lang="en-US" altLang="en-US" dirty="0"/>
              <a:t>Guardian – the person who raises children</a:t>
            </a:r>
          </a:p>
          <a:p>
            <a:pPr lvl="1" eaLnBrk="1" hangingPunct="1"/>
            <a:r>
              <a:rPr lang="en-US" altLang="en-US" dirty="0"/>
              <a:t>Children’s Trustee – the person who manages the children’s assets</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25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checkerboard(across)">
                                      <p:cBhvr>
                                        <p:cTn id="7" dur="500"/>
                                        <p:tgtEl>
                                          <p:spTgt spid="389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checkerboard(across)">
                                      <p:cBhvr>
                                        <p:cTn id="12" dur="500"/>
                                        <p:tgtEl>
                                          <p:spTgt spid="38915">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38915">
                                            <p:txEl>
                                              <p:pRg st="2" end="2"/>
                                            </p:txEl>
                                          </p:spTgt>
                                        </p:tgtEl>
                                        <p:attrNameLst>
                                          <p:attrName>style.visibility</p:attrName>
                                        </p:attrNameLst>
                                      </p:cBhvr>
                                      <p:to>
                                        <p:strVal val="visible"/>
                                      </p:to>
                                    </p:set>
                                    <p:animEffect transition="in" filter="checkerboard(across)">
                                      <p:cBhvr>
                                        <p:cTn id="15" dur="500"/>
                                        <p:tgtEl>
                                          <p:spTgt spid="38915">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8915">
                                            <p:txEl>
                                              <p:pRg st="3" end="3"/>
                                            </p:txEl>
                                          </p:spTgt>
                                        </p:tgtEl>
                                        <p:attrNameLst>
                                          <p:attrName>style.visibility</p:attrName>
                                        </p:attrNameLst>
                                      </p:cBhvr>
                                      <p:to>
                                        <p:strVal val="visible"/>
                                      </p:to>
                                    </p:set>
                                    <p:animEffect transition="in" filter="checkerboard(across)">
                                      <p:cBhvr>
                                        <p:cTn id="18" dur="500"/>
                                        <p:tgtEl>
                                          <p:spTgt spid="38915">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38915">
                                            <p:txEl>
                                              <p:pRg st="4" end="4"/>
                                            </p:txEl>
                                          </p:spTgt>
                                        </p:tgtEl>
                                        <p:attrNameLst>
                                          <p:attrName>style.visibility</p:attrName>
                                        </p:attrNameLst>
                                      </p:cBhvr>
                                      <p:to>
                                        <p:strVal val="visible"/>
                                      </p:to>
                                    </p:set>
                                    <p:animEffect transition="in" filter="checkerboard(across)">
                                      <p:cBhvr>
                                        <p:cTn id="21" dur="500"/>
                                        <p:tgtEl>
                                          <p:spTgt spid="38915">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38915">
                                            <p:txEl>
                                              <p:pRg st="5" end="5"/>
                                            </p:txEl>
                                          </p:spTgt>
                                        </p:tgtEl>
                                        <p:attrNameLst>
                                          <p:attrName>style.visibility</p:attrName>
                                        </p:attrNameLst>
                                      </p:cBhvr>
                                      <p:to>
                                        <p:strVal val="visible"/>
                                      </p:to>
                                    </p:set>
                                    <p:animEffect transition="in" filter="checkerboard(across)">
                                      <p:cBhvr>
                                        <p:cTn id="24" dur="500"/>
                                        <p:tgtEl>
                                          <p:spTgt spid="38915">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38915">
                                            <p:txEl>
                                              <p:pRg st="6" end="6"/>
                                            </p:txEl>
                                          </p:spTgt>
                                        </p:tgtEl>
                                        <p:attrNameLst>
                                          <p:attrName>style.visibility</p:attrName>
                                        </p:attrNameLst>
                                      </p:cBhvr>
                                      <p:to>
                                        <p:strVal val="visible"/>
                                      </p:to>
                                    </p:set>
                                    <p:animEffect transition="in" filter="checkerboard(across)">
                                      <p:cBhvr>
                                        <p:cTn id="27" dur="500"/>
                                        <p:tgtEl>
                                          <p:spTgt spid="38915">
                                            <p:txEl>
                                              <p:pRg st="6" end="6"/>
                                            </p:txEl>
                                          </p:spTgt>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38915">
                                            <p:txEl>
                                              <p:pRg st="7" end="7"/>
                                            </p:txEl>
                                          </p:spTgt>
                                        </p:tgtEl>
                                        <p:attrNameLst>
                                          <p:attrName>style.visibility</p:attrName>
                                        </p:attrNameLst>
                                      </p:cBhvr>
                                      <p:to>
                                        <p:strVal val="visible"/>
                                      </p:to>
                                    </p:set>
                                    <p:animEffect transition="in" filter="checkerboard(across)">
                                      <p:cBhvr>
                                        <p:cTn id="30" dur="500"/>
                                        <p:tgtEl>
                                          <p:spTgt spid="3891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uiExpand="1" build="p" bldLvl="2"/>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altLang="en-US"/>
              <a:t>Trusts </a:t>
            </a:r>
            <a:r>
              <a:rPr lang="en-US" altLang="en-US" sz="2400"/>
              <a:t>(continued)</a:t>
            </a:r>
            <a:endParaRPr lang="en-US" altLang="en-US" sz="4000"/>
          </a:p>
        </p:txBody>
      </p:sp>
      <p:sp>
        <p:nvSpPr>
          <p:cNvPr id="39939" name="Rectangle 3" descr="Rectangle: Click to edit Master text styles&#10;Second level&#10;Third level&#10;Fourth level&#10;Fifth level"/>
          <p:cNvSpPr>
            <a:spLocks noGrp="1" noChangeArrowheads="1"/>
          </p:cNvSpPr>
          <p:nvPr>
            <p:ph idx="1"/>
          </p:nvPr>
        </p:nvSpPr>
        <p:spPr>
          <a:xfrm>
            <a:off x="914400" y="1612900"/>
            <a:ext cx="7315200" cy="5029200"/>
          </a:xfrm>
        </p:spPr>
        <p:txBody>
          <a:bodyPr/>
          <a:lstStyle/>
          <a:p>
            <a:pPr eaLnBrk="1" hangingPunct="1"/>
            <a:r>
              <a:rPr lang="en-US" altLang="en-US" dirty="0"/>
              <a:t>What are the different types of trusts?</a:t>
            </a:r>
          </a:p>
          <a:p>
            <a:pPr lvl="1" eaLnBrk="1" hangingPunct="1"/>
            <a:r>
              <a:rPr lang="en-US" altLang="en-US" sz="2800" dirty="0"/>
              <a:t>1. Living Trust:  </a:t>
            </a:r>
          </a:p>
          <a:p>
            <a:pPr lvl="2" eaLnBrk="1" hangingPunct="1"/>
            <a:r>
              <a:rPr lang="en-US" altLang="en-US" dirty="0"/>
              <a:t>Assets placed in trust while you are still living</a:t>
            </a:r>
          </a:p>
          <a:p>
            <a:pPr lvl="2" eaLnBrk="1" hangingPunct="1"/>
            <a:r>
              <a:rPr lang="en-US" altLang="en-US" dirty="0"/>
              <a:t>You can take them out and move them according to what you want to do</a:t>
            </a:r>
          </a:p>
          <a:p>
            <a:pPr lvl="2" eaLnBrk="1" hangingPunct="1"/>
            <a:r>
              <a:rPr lang="en-US" altLang="en-US" dirty="0"/>
              <a:t>You are the Trustor, Trustee and Beneficiary</a:t>
            </a:r>
          </a:p>
          <a:p>
            <a:pPr lvl="1" eaLnBrk="1" hangingPunct="1"/>
            <a:r>
              <a:rPr lang="en-US" altLang="en-US" sz="2800" dirty="0"/>
              <a:t>2. Testamentary Trust:  </a:t>
            </a:r>
          </a:p>
          <a:p>
            <a:pPr lvl="2" eaLnBrk="1" hangingPunct="1"/>
            <a:r>
              <a:rPr lang="en-US" altLang="en-US" dirty="0"/>
              <a:t>Assets are placed in trust after you die</a:t>
            </a:r>
          </a:p>
          <a:p>
            <a:pPr lvl="2" eaLnBrk="1" hangingPunct="1"/>
            <a:r>
              <a:rPr lang="en-US" altLang="en-US" dirty="0"/>
              <a:t>The trust is created after probate according to your will</a:t>
            </a:r>
          </a:p>
          <a:p>
            <a:pPr eaLnBrk="1" hangingPunct="1"/>
            <a:endParaRPr lang="en-US" altLang="en-US" sz="32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26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checkerboard(across)">
                                      <p:cBhvr>
                                        <p:cTn id="7" dur="500"/>
                                        <p:tgtEl>
                                          <p:spTgt spid="399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9939">
                                            <p:txEl>
                                              <p:pRg st="1" end="1"/>
                                            </p:txEl>
                                          </p:spTgt>
                                        </p:tgtEl>
                                        <p:attrNameLst>
                                          <p:attrName>style.visibility</p:attrName>
                                        </p:attrNameLst>
                                      </p:cBhvr>
                                      <p:to>
                                        <p:strVal val="visible"/>
                                      </p:to>
                                    </p:set>
                                    <p:animEffect transition="in" filter="checkerboard(across)">
                                      <p:cBhvr>
                                        <p:cTn id="12" dur="500"/>
                                        <p:tgtEl>
                                          <p:spTgt spid="39939">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39939">
                                            <p:txEl>
                                              <p:pRg st="2" end="2"/>
                                            </p:txEl>
                                          </p:spTgt>
                                        </p:tgtEl>
                                        <p:attrNameLst>
                                          <p:attrName>style.visibility</p:attrName>
                                        </p:attrNameLst>
                                      </p:cBhvr>
                                      <p:to>
                                        <p:strVal val="visible"/>
                                      </p:to>
                                    </p:set>
                                    <p:animEffect transition="in" filter="checkerboard(across)">
                                      <p:cBhvr>
                                        <p:cTn id="15" dur="500"/>
                                        <p:tgtEl>
                                          <p:spTgt spid="39939">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9939">
                                            <p:txEl>
                                              <p:pRg st="3" end="3"/>
                                            </p:txEl>
                                          </p:spTgt>
                                        </p:tgtEl>
                                        <p:attrNameLst>
                                          <p:attrName>style.visibility</p:attrName>
                                        </p:attrNameLst>
                                      </p:cBhvr>
                                      <p:to>
                                        <p:strVal val="visible"/>
                                      </p:to>
                                    </p:set>
                                    <p:animEffect transition="in" filter="checkerboard(across)">
                                      <p:cBhvr>
                                        <p:cTn id="18" dur="500"/>
                                        <p:tgtEl>
                                          <p:spTgt spid="39939">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39939">
                                            <p:txEl>
                                              <p:pRg st="4" end="4"/>
                                            </p:txEl>
                                          </p:spTgt>
                                        </p:tgtEl>
                                        <p:attrNameLst>
                                          <p:attrName>style.visibility</p:attrName>
                                        </p:attrNameLst>
                                      </p:cBhvr>
                                      <p:to>
                                        <p:strVal val="visible"/>
                                      </p:to>
                                    </p:set>
                                    <p:animEffect transition="in" filter="checkerboard(across)">
                                      <p:cBhvr>
                                        <p:cTn id="21" dur="500"/>
                                        <p:tgtEl>
                                          <p:spTgt spid="39939">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39939">
                                            <p:txEl>
                                              <p:pRg st="5" end="5"/>
                                            </p:txEl>
                                          </p:spTgt>
                                        </p:tgtEl>
                                        <p:attrNameLst>
                                          <p:attrName>style.visibility</p:attrName>
                                        </p:attrNameLst>
                                      </p:cBhvr>
                                      <p:to>
                                        <p:strVal val="visible"/>
                                      </p:to>
                                    </p:set>
                                    <p:animEffect transition="in" filter="checkerboard(across)">
                                      <p:cBhvr>
                                        <p:cTn id="24" dur="500"/>
                                        <p:tgtEl>
                                          <p:spTgt spid="39939">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39939">
                                            <p:txEl>
                                              <p:pRg st="6" end="6"/>
                                            </p:txEl>
                                          </p:spTgt>
                                        </p:tgtEl>
                                        <p:attrNameLst>
                                          <p:attrName>style.visibility</p:attrName>
                                        </p:attrNameLst>
                                      </p:cBhvr>
                                      <p:to>
                                        <p:strVal val="visible"/>
                                      </p:to>
                                    </p:set>
                                    <p:animEffect transition="in" filter="checkerboard(across)">
                                      <p:cBhvr>
                                        <p:cTn id="27" dur="500"/>
                                        <p:tgtEl>
                                          <p:spTgt spid="39939">
                                            <p:txEl>
                                              <p:pRg st="6" end="6"/>
                                            </p:txEl>
                                          </p:spTgt>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39939">
                                            <p:txEl>
                                              <p:pRg st="7" end="7"/>
                                            </p:txEl>
                                          </p:spTgt>
                                        </p:tgtEl>
                                        <p:attrNameLst>
                                          <p:attrName>style.visibility</p:attrName>
                                        </p:attrNameLst>
                                      </p:cBhvr>
                                      <p:to>
                                        <p:strVal val="visible"/>
                                      </p:to>
                                    </p:set>
                                    <p:animEffect transition="in" filter="checkerboard(across)">
                                      <p:cBhvr>
                                        <p:cTn id="30" dur="500"/>
                                        <p:tgtEl>
                                          <p:spTgt spid="3993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uiExpand="1" build="p" bldLvl="2"/>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685800" y="685800"/>
            <a:ext cx="7772400" cy="912813"/>
          </a:xfrm>
          <a:noFill/>
        </p:spPr>
        <p:txBody>
          <a:bodyPr lIns="90488" tIns="44450" rIns="90488" bIns="44450"/>
          <a:lstStyle/>
          <a:p>
            <a:pPr eaLnBrk="1" hangingPunct="1"/>
            <a:r>
              <a:rPr lang="en-US" altLang="en-US"/>
              <a:t>1. Living Trusts</a:t>
            </a:r>
          </a:p>
        </p:txBody>
      </p:sp>
      <p:sp>
        <p:nvSpPr>
          <p:cNvPr id="172035" name="Rectangle 3" descr="Rectangle: Click to edit Master text styles&#10;Second level&#10;Third level&#10;Fourth level&#10;Fifth level"/>
          <p:cNvSpPr>
            <a:spLocks noGrp="1" noChangeArrowheads="1"/>
          </p:cNvSpPr>
          <p:nvPr>
            <p:ph type="body" sz="half" idx="1"/>
          </p:nvPr>
        </p:nvSpPr>
        <p:spPr>
          <a:xfrm>
            <a:off x="914400" y="1600200"/>
            <a:ext cx="7315200" cy="4953000"/>
          </a:xfrm>
          <a:noFill/>
        </p:spPr>
        <p:txBody>
          <a:bodyPr lIns="90488" tIns="44450" rIns="90488" bIns="44450"/>
          <a:lstStyle/>
          <a:p>
            <a:pPr eaLnBrk="1" hangingPunct="1"/>
            <a:r>
              <a:rPr lang="en-US" altLang="en-US"/>
              <a:t>What is a Revocable Living Trust?</a:t>
            </a:r>
          </a:p>
          <a:p>
            <a:pPr lvl="1" eaLnBrk="1" hangingPunct="1"/>
            <a:r>
              <a:rPr lang="en-US" altLang="en-US"/>
              <a:t>It is the most common type of living trust.  It is a trust which allows for unlimited control by the trust</a:t>
            </a:r>
            <a:r>
              <a:rPr lang="en-US" altLang="en-US">
                <a:latin typeface="Arial" panose="020B0604020202020204" pitchFamily="34" charset="0"/>
              </a:rPr>
              <a:t>’</a:t>
            </a:r>
            <a:r>
              <a:rPr lang="en-US" altLang="en-US"/>
              <a:t>s owner, because the owner retains title to all the assets in the trust.</a:t>
            </a:r>
          </a:p>
          <a:p>
            <a:pPr eaLnBrk="1" hangingPunct="1"/>
            <a:r>
              <a:rPr lang="en-US" altLang="en-US" sz="2400"/>
              <a:t>What are the advantages?</a:t>
            </a:r>
          </a:p>
          <a:p>
            <a:pPr lvl="1" eaLnBrk="1" hangingPunct="1"/>
            <a:r>
              <a:rPr lang="en-US" altLang="en-US"/>
              <a:t>They do not pass through probate.</a:t>
            </a:r>
          </a:p>
          <a:p>
            <a:pPr lvl="1" eaLnBrk="1" hangingPunct="1"/>
            <a:r>
              <a:rPr lang="en-US" altLang="en-US"/>
              <a:t>They provide greater ease and privacy of distribution upon death.</a:t>
            </a:r>
          </a:p>
          <a:p>
            <a:pPr eaLnBrk="1" hangingPunct="1"/>
            <a:r>
              <a:rPr lang="en-US" altLang="en-US" sz="2400"/>
              <a:t>What are their disadvantages</a:t>
            </a:r>
          </a:p>
          <a:p>
            <a:pPr lvl="1" eaLnBrk="1" hangingPunct="1"/>
            <a:r>
              <a:rPr lang="en-US" altLang="en-US"/>
              <a:t>They do not provide any tax advantages</a:t>
            </a:r>
            <a:r>
              <a:rPr lang="en-US" altLang="en-US" sz="2000"/>
              <a:t>.</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27</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2035">
                                            <p:txEl>
                                              <p:pRg st="0" end="0"/>
                                            </p:txEl>
                                          </p:spTgt>
                                        </p:tgtEl>
                                        <p:attrNameLst>
                                          <p:attrName>style.visibility</p:attrName>
                                        </p:attrNameLst>
                                      </p:cBhvr>
                                      <p:to>
                                        <p:strVal val="visible"/>
                                      </p:to>
                                    </p:set>
                                    <p:anim calcmode="lin" valueType="num">
                                      <p:cBhvr additive="base">
                                        <p:cTn id="7" dur="500" fill="hold"/>
                                        <p:tgtEl>
                                          <p:spTgt spid="1720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20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2035">
                                            <p:txEl>
                                              <p:pRg st="1" end="1"/>
                                            </p:txEl>
                                          </p:spTgt>
                                        </p:tgtEl>
                                        <p:attrNameLst>
                                          <p:attrName>style.visibility</p:attrName>
                                        </p:attrNameLst>
                                      </p:cBhvr>
                                      <p:to>
                                        <p:strVal val="visible"/>
                                      </p:to>
                                    </p:set>
                                    <p:anim calcmode="lin" valueType="num">
                                      <p:cBhvr additive="base">
                                        <p:cTn id="13" dur="500" fill="hold"/>
                                        <p:tgtEl>
                                          <p:spTgt spid="1720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203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2035">
                                            <p:txEl>
                                              <p:pRg st="2" end="2"/>
                                            </p:txEl>
                                          </p:spTgt>
                                        </p:tgtEl>
                                        <p:attrNameLst>
                                          <p:attrName>style.visibility</p:attrName>
                                        </p:attrNameLst>
                                      </p:cBhvr>
                                      <p:to>
                                        <p:strVal val="visible"/>
                                      </p:to>
                                    </p:set>
                                    <p:anim calcmode="lin" valueType="num">
                                      <p:cBhvr additive="base">
                                        <p:cTn id="17" dur="500" fill="hold"/>
                                        <p:tgtEl>
                                          <p:spTgt spid="17203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203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2035">
                                            <p:txEl>
                                              <p:pRg st="3" end="3"/>
                                            </p:txEl>
                                          </p:spTgt>
                                        </p:tgtEl>
                                        <p:attrNameLst>
                                          <p:attrName>style.visibility</p:attrName>
                                        </p:attrNameLst>
                                      </p:cBhvr>
                                      <p:to>
                                        <p:strVal val="visible"/>
                                      </p:to>
                                    </p:set>
                                    <p:anim calcmode="lin" valueType="num">
                                      <p:cBhvr additive="base">
                                        <p:cTn id="21" dur="500" fill="hold"/>
                                        <p:tgtEl>
                                          <p:spTgt spid="17203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203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2035">
                                            <p:txEl>
                                              <p:pRg st="4" end="4"/>
                                            </p:txEl>
                                          </p:spTgt>
                                        </p:tgtEl>
                                        <p:attrNameLst>
                                          <p:attrName>style.visibility</p:attrName>
                                        </p:attrNameLst>
                                      </p:cBhvr>
                                      <p:to>
                                        <p:strVal val="visible"/>
                                      </p:to>
                                    </p:set>
                                    <p:anim calcmode="lin" valueType="num">
                                      <p:cBhvr additive="base">
                                        <p:cTn id="25" dur="500" fill="hold"/>
                                        <p:tgtEl>
                                          <p:spTgt spid="17203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203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2035">
                                            <p:txEl>
                                              <p:pRg st="5" end="5"/>
                                            </p:txEl>
                                          </p:spTgt>
                                        </p:tgtEl>
                                        <p:attrNameLst>
                                          <p:attrName>style.visibility</p:attrName>
                                        </p:attrNameLst>
                                      </p:cBhvr>
                                      <p:to>
                                        <p:strVal val="visible"/>
                                      </p:to>
                                    </p:set>
                                    <p:anim calcmode="lin" valueType="num">
                                      <p:cBhvr additive="base">
                                        <p:cTn id="29" dur="500" fill="hold"/>
                                        <p:tgtEl>
                                          <p:spTgt spid="17203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203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72035">
                                            <p:txEl>
                                              <p:pRg st="6" end="6"/>
                                            </p:txEl>
                                          </p:spTgt>
                                        </p:tgtEl>
                                        <p:attrNameLst>
                                          <p:attrName>style.visibility</p:attrName>
                                        </p:attrNameLst>
                                      </p:cBhvr>
                                      <p:to>
                                        <p:strVal val="visible"/>
                                      </p:to>
                                    </p:set>
                                    <p:anim calcmode="lin" valueType="num">
                                      <p:cBhvr additive="base">
                                        <p:cTn id="33" dur="500" fill="hold"/>
                                        <p:tgtEl>
                                          <p:spTgt spid="17203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7203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5" grpId="0" uiExpand="1" build="p" bldLvl="4"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lIns="90488" tIns="44450" rIns="90488" bIns="44450"/>
          <a:lstStyle/>
          <a:p>
            <a:pPr eaLnBrk="1" hangingPunct="1"/>
            <a:r>
              <a:rPr lang="en-US" altLang="en-US"/>
              <a:t>Living Trusts </a:t>
            </a:r>
            <a:r>
              <a:rPr lang="en-US" altLang="en-US" sz="2400"/>
              <a:t>(continued)</a:t>
            </a:r>
          </a:p>
        </p:txBody>
      </p:sp>
      <p:sp>
        <p:nvSpPr>
          <p:cNvPr id="174083" name="Rectangle 3" descr="Rectangle: Click to edit Master text styles&#10;Second level&#10;Third level&#10;Fourth level&#10;Fifth level"/>
          <p:cNvSpPr>
            <a:spLocks noGrp="1" noChangeArrowheads="1"/>
          </p:cNvSpPr>
          <p:nvPr>
            <p:ph idx="1"/>
          </p:nvPr>
        </p:nvSpPr>
        <p:spPr>
          <a:xfrm>
            <a:off x="914400" y="1600200"/>
            <a:ext cx="7289800" cy="5207000"/>
          </a:xfrm>
        </p:spPr>
        <p:txBody>
          <a:bodyPr lIns="90488" tIns="44450" rIns="90488" bIns="44450"/>
          <a:lstStyle/>
          <a:p>
            <a:pPr eaLnBrk="1" hangingPunct="1"/>
            <a:r>
              <a:rPr lang="en-US" altLang="en-US"/>
              <a:t>What is an Irrevocable Living Trust?</a:t>
            </a:r>
          </a:p>
          <a:p>
            <a:pPr lvl="1" eaLnBrk="1" hangingPunct="1"/>
            <a:r>
              <a:rPr lang="en-US" altLang="en-US"/>
              <a:t>A trust that cannot be changed by the owner once established, because the trust becomes another legal entity which owns all the assets contained in the trust and pays taxes on the assets and gains they produce.</a:t>
            </a:r>
          </a:p>
          <a:p>
            <a:pPr eaLnBrk="1" hangingPunct="1"/>
            <a:r>
              <a:rPr lang="en-US" altLang="en-US" sz="2400"/>
              <a:t>What are the advantages?</a:t>
            </a:r>
          </a:p>
          <a:p>
            <a:pPr lvl="1" eaLnBrk="1" hangingPunct="1"/>
            <a:r>
              <a:rPr lang="en-US" altLang="en-US"/>
              <a:t>The assets are not subject to estate taxes since they are not part of your estate</a:t>
            </a:r>
          </a:p>
          <a:p>
            <a:pPr lvl="1" eaLnBrk="1" hangingPunct="1"/>
            <a:r>
              <a:rPr lang="en-US" altLang="en-US"/>
              <a:t>Assets in the trust do not pass through probate.</a:t>
            </a:r>
          </a:p>
          <a:p>
            <a:pPr eaLnBrk="1" hangingPunct="1"/>
            <a:r>
              <a:rPr lang="en-US" altLang="en-US" sz="2400"/>
              <a:t>What are the disadvantages?</a:t>
            </a:r>
          </a:p>
          <a:p>
            <a:pPr lvl="1" eaLnBrk="1" hangingPunct="1"/>
            <a:r>
              <a:rPr lang="en-US" altLang="en-US"/>
              <a:t>The owner no longer has title or use of any of the assets</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28</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083">
                                            <p:txEl>
                                              <p:pRg st="0" end="0"/>
                                            </p:txEl>
                                          </p:spTgt>
                                        </p:tgtEl>
                                        <p:attrNameLst>
                                          <p:attrName>style.visibility</p:attrName>
                                        </p:attrNameLst>
                                      </p:cBhvr>
                                      <p:to>
                                        <p:strVal val="visible"/>
                                      </p:to>
                                    </p:set>
                                    <p:anim calcmode="lin" valueType="num">
                                      <p:cBhvr additive="base">
                                        <p:cTn id="7" dur="500" fill="hold"/>
                                        <p:tgtEl>
                                          <p:spTgt spid="1740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0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083">
                                            <p:txEl>
                                              <p:pRg st="1" end="1"/>
                                            </p:txEl>
                                          </p:spTgt>
                                        </p:tgtEl>
                                        <p:attrNameLst>
                                          <p:attrName>style.visibility</p:attrName>
                                        </p:attrNameLst>
                                      </p:cBhvr>
                                      <p:to>
                                        <p:strVal val="visible"/>
                                      </p:to>
                                    </p:set>
                                    <p:anim calcmode="lin" valueType="num">
                                      <p:cBhvr additive="base">
                                        <p:cTn id="13" dur="500" fill="hold"/>
                                        <p:tgtEl>
                                          <p:spTgt spid="1740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0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4083">
                                            <p:txEl>
                                              <p:pRg st="2" end="2"/>
                                            </p:txEl>
                                          </p:spTgt>
                                        </p:tgtEl>
                                        <p:attrNameLst>
                                          <p:attrName>style.visibility</p:attrName>
                                        </p:attrNameLst>
                                      </p:cBhvr>
                                      <p:to>
                                        <p:strVal val="visible"/>
                                      </p:to>
                                    </p:set>
                                    <p:anim calcmode="lin" valueType="num">
                                      <p:cBhvr additive="base">
                                        <p:cTn id="17" dur="500" fill="hold"/>
                                        <p:tgtEl>
                                          <p:spTgt spid="1740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40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4083">
                                            <p:txEl>
                                              <p:pRg st="3" end="3"/>
                                            </p:txEl>
                                          </p:spTgt>
                                        </p:tgtEl>
                                        <p:attrNameLst>
                                          <p:attrName>style.visibility</p:attrName>
                                        </p:attrNameLst>
                                      </p:cBhvr>
                                      <p:to>
                                        <p:strVal val="visible"/>
                                      </p:to>
                                    </p:set>
                                    <p:anim calcmode="lin" valueType="num">
                                      <p:cBhvr additive="base">
                                        <p:cTn id="21" dur="500" fill="hold"/>
                                        <p:tgtEl>
                                          <p:spTgt spid="1740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40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4083">
                                            <p:txEl>
                                              <p:pRg st="4" end="4"/>
                                            </p:txEl>
                                          </p:spTgt>
                                        </p:tgtEl>
                                        <p:attrNameLst>
                                          <p:attrName>style.visibility</p:attrName>
                                        </p:attrNameLst>
                                      </p:cBhvr>
                                      <p:to>
                                        <p:strVal val="visible"/>
                                      </p:to>
                                    </p:set>
                                    <p:anim calcmode="lin" valueType="num">
                                      <p:cBhvr additive="base">
                                        <p:cTn id="25" dur="500" fill="hold"/>
                                        <p:tgtEl>
                                          <p:spTgt spid="1740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40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4083">
                                            <p:txEl>
                                              <p:pRg st="5" end="5"/>
                                            </p:txEl>
                                          </p:spTgt>
                                        </p:tgtEl>
                                        <p:attrNameLst>
                                          <p:attrName>style.visibility</p:attrName>
                                        </p:attrNameLst>
                                      </p:cBhvr>
                                      <p:to>
                                        <p:strVal val="visible"/>
                                      </p:to>
                                    </p:set>
                                    <p:anim calcmode="lin" valueType="num">
                                      <p:cBhvr additive="base">
                                        <p:cTn id="29" dur="500" fill="hold"/>
                                        <p:tgtEl>
                                          <p:spTgt spid="1740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408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74083">
                                            <p:txEl>
                                              <p:pRg st="6" end="6"/>
                                            </p:txEl>
                                          </p:spTgt>
                                        </p:tgtEl>
                                        <p:attrNameLst>
                                          <p:attrName>style.visibility</p:attrName>
                                        </p:attrNameLst>
                                      </p:cBhvr>
                                      <p:to>
                                        <p:strVal val="visible"/>
                                      </p:to>
                                    </p:set>
                                    <p:anim calcmode="lin" valueType="num">
                                      <p:cBhvr additive="base">
                                        <p:cTn id="33" dur="500" fill="hold"/>
                                        <p:tgtEl>
                                          <p:spTgt spid="17408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7408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3" grpId="0" uiExpand="1" build="p" bldLvl="5"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685800"/>
            <a:ext cx="7772400" cy="912813"/>
          </a:xfrm>
          <a:noFill/>
        </p:spPr>
        <p:txBody>
          <a:bodyPr lIns="90488" tIns="44450" rIns="90488" bIns="44450"/>
          <a:lstStyle/>
          <a:p>
            <a:pPr eaLnBrk="1" hangingPunct="1"/>
            <a:r>
              <a:rPr lang="en-US" altLang="en-US"/>
              <a:t>2. Testamentary Trusts</a:t>
            </a:r>
          </a:p>
        </p:txBody>
      </p:sp>
      <p:sp>
        <p:nvSpPr>
          <p:cNvPr id="176131" name="Rectangle 3" descr="Rectangle: Click to edit Master text styles&#10;Second level&#10;Third level&#10;Fourth level&#10;Fifth level"/>
          <p:cNvSpPr>
            <a:spLocks noGrp="1" noChangeArrowheads="1"/>
          </p:cNvSpPr>
          <p:nvPr>
            <p:ph type="body" sz="half" idx="2"/>
          </p:nvPr>
        </p:nvSpPr>
        <p:spPr>
          <a:xfrm>
            <a:off x="914400" y="1600200"/>
            <a:ext cx="7286625" cy="4933950"/>
          </a:xfrm>
          <a:noFill/>
        </p:spPr>
        <p:txBody>
          <a:bodyPr lIns="90488" tIns="44450" rIns="90488" bIns="44450"/>
          <a:lstStyle/>
          <a:p>
            <a:pPr eaLnBrk="1" hangingPunct="1"/>
            <a:r>
              <a:rPr lang="en-US" altLang="en-US"/>
              <a:t>What are Testamentary Trusts?	</a:t>
            </a:r>
          </a:p>
          <a:p>
            <a:pPr lvl="1" eaLnBrk="1" hangingPunct="1"/>
            <a:r>
              <a:rPr lang="en-US" altLang="en-US"/>
              <a:t>A trust in which assets are placed in trust only after you die.  The trust is created after probate according to your will, and the assets are transferred into the trust.</a:t>
            </a:r>
          </a:p>
          <a:p>
            <a:pPr eaLnBrk="1" hangingPunct="1"/>
            <a:r>
              <a:rPr lang="en-US" altLang="en-US"/>
              <a:t>What are the different types of testamentary trusts?</a:t>
            </a:r>
          </a:p>
          <a:p>
            <a:pPr lvl="1" eaLnBrk="1" hangingPunct="1"/>
            <a:r>
              <a:rPr lang="en-US" altLang="en-US"/>
              <a:t>Standard Family Trusts</a:t>
            </a:r>
          </a:p>
          <a:p>
            <a:pPr lvl="1" eaLnBrk="1" hangingPunct="1"/>
            <a:r>
              <a:rPr lang="en-US" altLang="en-US"/>
              <a:t>Qualified Terminable Interest Property Trusts</a:t>
            </a:r>
          </a:p>
          <a:p>
            <a:pPr lvl="1" eaLnBrk="1" hangingPunct="1"/>
            <a:r>
              <a:rPr lang="en-US" altLang="en-US"/>
              <a:t>Sprinkling Trusts</a:t>
            </a:r>
          </a:p>
          <a:p>
            <a:pPr lvl="1" eaLnBrk="1" hangingPunct="1">
              <a:lnSpc>
                <a:spcPct val="90000"/>
              </a:lnSpc>
            </a:pPr>
            <a:endParaRPr lang="en-US" altLang="en-US" sz="280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29</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anim calcmode="lin" valueType="num">
                                      <p:cBhvr additive="base">
                                        <p:cTn id="7" dur="500" fill="hold"/>
                                        <p:tgtEl>
                                          <p:spTgt spid="1761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61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6131">
                                            <p:txEl>
                                              <p:pRg st="1" end="1"/>
                                            </p:txEl>
                                          </p:spTgt>
                                        </p:tgtEl>
                                        <p:attrNameLst>
                                          <p:attrName>style.visibility</p:attrName>
                                        </p:attrNameLst>
                                      </p:cBhvr>
                                      <p:to>
                                        <p:strVal val="visible"/>
                                      </p:to>
                                    </p:set>
                                    <p:anim calcmode="lin" valueType="num">
                                      <p:cBhvr additive="base">
                                        <p:cTn id="13" dur="500" fill="hold"/>
                                        <p:tgtEl>
                                          <p:spTgt spid="17613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613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6131">
                                            <p:txEl>
                                              <p:pRg st="2" end="2"/>
                                            </p:txEl>
                                          </p:spTgt>
                                        </p:tgtEl>
                                        <p:attrNameLst>
                                          <p:attrName>style.visibility</p:attrName>
                                        </p:attrNameLst>
                                      </p:cBhvr>
                                      <p:to>
                                        <p:strVal val="visible"/>
                                      </p:to>
                                    </p:set>
                                    <p:anim calcmode="lin" valueType="num">
                                      <p:cBhvr additive="base">
                                        <p:cTn id="17" dur="500" fill="hold"/>
                                        <p:tgtEl>
                                          <p:spTgt spid="17613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613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6131">
                                            <p:txEl>
                                              <p:pRg st="3" end="3"/>
                                            </p:txEl>
                                          </p:spTgt>
                                        </p:tgtEl>
                                        <p:attrNameLst>
                                          <p:attrName>style.visibility</p:attrName>
                                        </p:attrNameLst>
                                      </p:cBhvr>
                                      <p:to>
                                        <p:strVal val="visible"/>
                                      </p:to>
                                    </p:set>
                                    <p:anim calcmode="lin" valueType="num">
                                      <p:cBhvr additive="base">
                                        <p:cTn id="21" dur="500" fill="hold"/>
                                        <p:tgtEl>
                                          <p:spTgt spid="17613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613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6131">
                                            <p:txEl>
                                              <p:pRg st="4" end="4"/>
                                            </p:txEl>
                                          </p:spTgt>
                                        </p:tgtEl>
                                        <p:attrNameLst>
                                          <p:attrName>style.visibility</p:attrName>
                                        </p:attrNameLst>
                                      </p:cBhvr>
                                      <p:to>
                                        <p:strVal val="visible"/>
                                      </p:to>
                                    </p:set>
                                    <p:anim calcmode="lin" valueType="num">
                                      <p:cBhvr additive="base">
                                        <p:cTn id="25" dur="500" fill="hold"/>
                                        <p:tgtEl>
                                          <p:spTgt spid="17613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613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6131">
                                            <p:txEl>
                                              <p:pRg st="5" end="5"/>
                                            </p:txEl>
                                          </p:spTgt>
                                        </p:tgtEl>
                                        <p:attrNameLst>
                                          <p:attrName>style.visibility</p:attrName>
                                        </p:attrNameLst>
                                      </p:cBhvr>
                                      <p:to>
                                        <p:strVal val="visible"/>
                                      </p:to>
                                    </p:set>
                                    <p:anim calcmode="lin" valueType="num">
                                      <p:cBhvr additive="base">
                                        <p:cTn id="29" dur="500" fill="hold"/>
                                        <p:tgtEl>
                                          <p:spTgt spid="17613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613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uiExpand="1" build="p" bldLvl="5"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en-US"/>
              <a:t>Your Personal Financial Plan</a:t>
            </a:r>
          </a:p>
        </p:txBody>
      </p:sp>
      <p:sp>
        <p:nvSpPr>
          <p:cNvPr id="6147" name="Rectangle 3" descr="Rectangle: Click to edit Master text styles&#10;Second level&#10;Third level&#10;Fourth level&#10;Fifth level"/>
          <p:cNvSpPr>
            <a:spLocks noGrp="1" noChangeArrowheads="1"/>
          </p:cNvSpPr>
          <p:nvPr>
            <p:ph idx="1"/>
          </p:nvPr>
        </p:nvSpPr>
        <p:spPr/>
        <p:txBody>
          <a:bodyPr/>
          <a:lstStyle/>
          <a:p>
            <a:r>
              <a:rPr lang="en-US" altLang="en-US" dirty="0"/>
              <a:t>Section XIV:  Wills and Estate Planning (</a:t>
            </a:r>
            <a:r>
              <a:rPr lang="en-US" altLang="en-US" dirty="0">
                <a:hlinkClick r:id="rId2"/>
              </a:rPr>
              <a:t>use template TT01-13</a:t>
            </a:r>
            <a:r>
              <a:rPr lang="en-US" altLang="en-US" dirty="0"/>
              <a:t>)</a:t>
            </a:r>
          </a:p>
          <a:p>
            <a:pPr lvl="1"/>
            <a:r>
              <a:rPr lang="en-US" altLang="en-US" dirty="0"/>
              <a:t>What is your vision for your Advance Plan, which is how will take care of your family once you die?</a:t>
            </a:r>
          </a:p>
          <a:p>
            <a:pPr lvl="1"/>
            <a:r>
              <a:rPr lang="en-US" altLang="en-US" dirty="0"/>
              <a:t>What are your goals?</a:t>
            </a:r>
          </a:p>
          <a:p>
            <a:pPr lvl="2"/>
            <a:r>
              <a:rPr lang="en-US" altLang="en-US" dirty="0"/>
              <a:t>Complete your holographic will for you (and have your spouse create one if married)</a:t>
            </a:r>
          </a:p>
          <a:p>
            <a:pPr lvl="2"/>
            <a:r>
              <a:rPr lang="en-US" altLang="en-US" dirty="0"/>
              <a:t>Include a copy of </a:t>
            </a:r>
            <a:r>
              <a:rPr lang="en-US" altLang="en-US" dirty="0">
                <a:hlinkClick r:id="rId3"/>
              </a:rPr>
              <a:t>Utah Advanced Health Care Directive </a:t>
            </a:r>
            <a:r>
              <a:rPr lang="en-US" altLang="en-US" dirty="0"/>
              <a:t>(LT14) filled</a:t>
            </a:r>
          </a:p>
          <a:p>
            <a:pPr lvl="2"/>
            <a:r>
              <a:rPr lang="en-US" altLang="en-US" dirty="0"/>
              <a:t>Create your Estate Plan (see next slide)</a:t>
            </a:r>
          </a:p>
          <a:p>
            <a:pPr lvl="1"/>
            <a:r>
              <a:rPr lang="en-US" altLang="en-US" dirty="0"/>
              <a:t>What are your Plans and strategies for your Plan?</a:t>
            </a:r>
          </a:p>
          <a:p>
            <a:pPr lvl="1"/>
            <a:r>
              <a:rPr lang="en-US" altLang="en-US" dirty="0"/>
              <a:t>What are your constraints and accountability?</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4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14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4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14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1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685800"/>
            <a:ext cx="7772400" cy="912813"/>
          </a:xfrm>
        </p:spPr>
        <p:txBody>
          <a:bodyPr/>
          <a:lstStyle/>
          <a:p>
            <a:pPr eaLnBrk="1" hangingPunct="1"/>
            <a:r>
              <a:rPr lang="en-US" altLang="en-US"/>
              <a:t>Testamentary Trusts </a:t>
            </a:r>
            <a:r>
              <a:rPr lang="en-US" altLang="en-US" sz="2400"/>
              <a:t>(continued)</a:t>
            </a:r>
            <a:endParaRPr lang="en-US" altLang="en-US" sz="4000"/>
          </a:p>
        </p:txBody>
      </p:sp>
      <p:sp>
        <p:nvSpPr>
          <p:cNvPr id="46083" name="Rectangle 4" descr="Rectangle: Click to edit Master text styles&#10;Second level&#10;Third level&#10;Fourth level&#10;Fifth level"/>
          <p:cNvSpPr>
            <a:spLocks noGrp="1" noChangeArrowheads="1"/>
          </p:cNvSpPr>
          <p:nvPr>
            <p:ph type="body" sz="half" idx="2"/>
          </p:nvPr>
        </p:nvSpPr>
        <p:spPr>
          <a:xfrm>
            <a:off x="914400" y="1600200"/>
            <a:ext cx="7286625" cy="5010150"/>
          </a:xfrm>
        </p:spPr>
        <p:txBody>
          <a:bodyPr/>
          <a:lstStyle/>
          <a:p>
            <a:pPr eaLnBrk="1" hangingPunct="1"/>
            <a:r>
              <a:rPr lang="en-US" altLang="en-US" dirty="0"/>
              <a:t>What are Standard Family Trusts?</a:t>
            </a:r>
          </a:p>
          <a:p>
            <a:pPr lvl="1" eaLnBrk="1" hangingPunct="1"/>
            <a:r>
              <a:rPr lang="en-US" altLang="en-US" dirty="0"/>
              <a:t>Standard Family trusts are testamentary trusts which hold the assets of the first spouse to die until the second spouse dies. </a:t>
            </a:r>
          </a:p>
          <a:p>
            <a:pPr lvl="2" eaLnBrk="1" hangingPunct="1"/>
            <a:r>
              <a:rPr lang="en-US" altLang="en-US" dirty="0"/>
              <a:t>The spouse has access to income from the trust, or the trust principal, if necessary.</a:t>
            </a:r>
          </a:p>
          <a:p>
            <a:pPr lvl="2" eaLnBrk="1" hangingPunct="1"/>
            <a:r>
              <a:rPr lang="en-US" altLang="en-US" dirty="0"/>
              <a:t>They reduce the estate of the second spouse so that the estate taxes can be reduced.</a:t>
            </a:r>
          </a:p>
          <a:p>
            <a:pPr eaLnBrk="1" hangingPunct="1"/>
            <a:r>
              <a:rPr lang="en-US" altLang="en-US" dirty="0"/>
              <a:t>What is a Sprinkling Trust?</a:t>
            </a:r>
          </a:p>
          <a:p>
            <a:pPr lvl="1" eaLnBrk="1" hangingPunct="1"/>
            <a:r>
              <a:rPr lang="en-US" altLang="en-US" dirty="0"/>
              <a:t>A Sprinkling Trust is a testamentary trust that distributes assets on a needs basis rather than according to some preset plan to a designated group of beneficiaries.</a:t>
            </a:r>
          </a:p>
          <a:p>
            <a:pPr lvl="2" eaLnBrk="1" hangingPunct="1"/>
            <a:endParaRPr lang="en-US" altLang="en-US"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30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checkerboard(across)">
                                      <p:cBhvr>
                                        <p:cTn id="7" dur="500"/>
                                        <p:tgtEl>
                                          <p:spTgt spid="460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6083">
                                            <p:txEl>
                                              <p:pRg st="1" end="1"/>
                                            </p:txEl>
                                          </p:spTgt>
                                        </p:tgtEl>
                                        <p:attrNameLst>
                                          <p:attrName>style.visibility</p:attrName>
                                        </p:attrNameLst>
                                      </p:cBhvr>
                                      <p:to>
                                        <p:strVal val="visible"/>
                                      </p:to>
                                    </p:set>
                                    <p:animEffect transition="in" filter="checkerboard(across)">
                                      <p:cBhvr>
                                        <p:cTn id="12" dur="500"/>
                                        <p:tgtEl>
                                          <p:spTgt spid="4608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46083">
                                            <p:txEl>
                                              <p:pRg st="2" end="2"/>
                                            </p:txEl>
                                          </p:spTgt>
                                        </p:tgtEl>
                                        <p:attrNameLst>
                                          <p:attrName>style.visibility</p:attrName>
                                        </p:attrNameLst>
                                      </p:cBhvr>
                                      <p:to>
                                        <p:strVal val="visible"/>
                                      </p:to>
                                    </p:set>
                                    <p:animEffect transition="in" filter="checkerboard(across)">
                                      <p:cBhvr>
                                        <p:cTn id="15" dur="500"/>
                                        <p:tgtEl>
                                          <p:spTgt spid="4608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46083">
                                            <p:txEl>
                                              <p:pRg st="3" end="3"/>
                                            </p:txEl>
                                          </p:spTgt>
                                        </p:tgtEl>
                                        <p:attrNameLst>
                                          <p:attrName>style.visibility</p:attrName>
                                        </p:attrNameLst>
                                      </p:cBhvr>
                                      <p:to>
                                        <p:strVal val="visible"/>
                                      </p:to>
                                    </p:set>
                                    <p:animEffect transition="in" filter="checkerboard(across)">
                                      <p:cBhvr>
                                        <p:cTn id="18" dur="500"/>
                                        <p:tgtEl>
                                          <p:spTgt spid="4608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46083">
                                            <p:txEl>
                                              <p:pRg st="4" end="4"/>
                                            </p:txEl>
                                          </p:spTgt>
                                        </p:tgtEl>
                                        <p:attrNameLst>
                                          <p:attrName>style.visibility</p:attrName>
                                        </p:attrNameLst>
                                      </p:cBhvr>
                                      <p:to>
                                        <p:strVal val="visible"/>
                                      </p:to>
                                    </p:set>
                                    <p:animEffect transition="in" filter="checkerboard(across)">
                                      <p:cBhvr>
                                        <p:cTn id="23" dur="500"/>
                                        <p:tgtEl>
                                          <p:spTgt spid="4608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46083">
                                            <p:txEl>
                                              <p:pRg st="5" end="5"/>
                                            </p:txEl>
                                          </p:spTgt>
                                        </p:tgtEl>
                                        <p:attrNameLst>
                                          <p:attrName>style.visibility</p:attrName>
                                        </p:attrNameLst>
                                      </p:cBhvr>
                                      <p:to>
                                        <p:strVal val="visible"/>
                                      </p:to>
                                    </p:set>
                                    <p:animEffect transition="in" filter="checkerboard(across)">
                                      <p:cBhvr>
                                        <p:cTn id="28" dur="500"/>
                                        <p:tgtEl>
                                          <p:spTgt spid="460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uiExpand="1" build="p" bldLvl="2"/>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85800" y="687388"/>
            <a:ext cx="7772400" cy="912812"/>
          </a:xfrm>
        </p:spPr>
        <p:txBody>
          <a:bodyPr/>
          <a:lstStyle/>
          <a:p>
            <a:pPr eaLnBrk="1" hangingPunct="1"/>
            <a:r>
              <a:rPr lang="en-US" altLang="en-US"/>
              <a:t>Testamentary Trusts </a:t>
            </a:r>
            <a:r>
              <a:rPr lang="en-US" altLang="en-US" sz="2400"/>
              <a:t>(continued)</a:t>
            </a:r>
          </a:p>
        </p:txBody>
      </p:sp>
      <p:sp>
        <p:nvSpPr>
          <p:cNvPr id="178179" name="Rectangle 3" descr="Rectangle: Click to edit Master text styles&#10;Second level&#10;Third level&#10;Fourth level&#10;Fifth level"/>
          <p:cNvSpPr>
            <a:spLocks noGrp="1" noChangeArrowheads="1"/>
          </p:cNvSpPr>
          <p:nvPr>
            <p:ph type="body" sz="half" idx="2"/>
          </p:nvPr>
        </p:nvSpPr>
        <p:spPr>
          <a:xfrm>
            <a:off x="914400" y="1600200"/>
            <a:ext cx="7286625" cy="5010150"/>
          </a:xfrm>
        </p:spPr>
        <p:txBody>
          <a:bodyPr/>
          <a:lstStyle/>
          <a:p>
            <a:pPr eaLnBrk="1" hangingPunct="1"/>
            <a:r>
              <a:rPr lang="en-US" altLang="en-US"/>
              <a:t>What is a Q-TIP (Qualified Terminable Interest Property) Trust?</a:t>
            </a:r>
          </a:p>
          <a:p>
            <a:pPr lvl="1" eaLnBrk="1" hangingPunct="1"/>
            <a:r>
              <a:rPr lang="en-US" altLang="en-US"/>
              <a:t>A Q-TIP Trust is a testamentary trust which provides a means of passing income to the surviving spouse without turning over control of the assets.</a:t>
            </a:r>
          </a:p>
          <a:p>
            <a:pPr lvl="2" eaLnBrk="1" hangingPunct="1"/>
            <a:r>
              <a:rPr lang="en-US" altLang="en-US"/>
              <a:t>These trusts ensure that assets will be passed to your children upon the death of the surviving spouse.</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31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8179">
                                            <p:txEl>
                                              <p:pRg st="0" end="0"/>
                                            </p:txEl>
                                          </p:spTgt>
                                        </p:tgtEl>
                                        <p:attrNameLst>
                                          <p:attrName>style.visibility</p:attrName>
                                        </p:attrNameLst>
                                      </p:cBhvr>
                                      <p:to>
                                        <p:strVal val="visible"/>
                                      </p:to>
                                    </p:set>
                                    <p:anim calcmode="lin" valueType="num">
                                      <p:cBhvr additive="base">
                                        <p:cTn id="7" dur="500" fill="hold"/>
                                        <p:tgtEl>
                                          <p:spTgt spid="1781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81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8179">
                                            <p:txEl>
                                              <p:pRg st="1" end="1"/>
                                            </p:txEl>
                                          </p:spTgt>
                                        </p:tgtEl>
                                        <p:attrNameLst>
                                          <p:attrName>style.visibility</p:attrName>
                                        </p:attrNameLst>
                                      </p:cBhvr>
                                      <p:to>
                                        <p:strVal val="visible"/>
                                      </p:to>
                                    </p:set>
                                    <p:anim calcmode="lin" valueType="num">
                                      <p:cBhvr additive="base">
                                        <p:cTn id="13" dur="500" fill="hold"/>
                                        <p:tgtEl>
                                          <p:spTgt spid="1781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817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8179">
                                            <p:txEl>
                                              <p:pRg st="2" end="2"/>
                                            </p:txEl>
                                          </p:spTgt>
                                        </p:tgtEl>
                                        <p:attrNameLst>
                                          <p:attrName>style.visibility</p:attrName>
                                        </p:attrNameLst>
                                      </p:cBhvr>
                                      <p:to>
                                        <p:strVal val="visible"/>
                                      </p:to>
                                    </p:set>
                                    <p:anim calcmode="lin" valueType="num">
                                      <p:cBhvr additive="base">
                                        <p:cTn id="17" dur="500" fill="hold"/>
                                        <p:tgtEl>
                                          <p:spTgt spid="17817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817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uiExpand="1"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altLang="en-US"/>
              <a:t>How do I set up a Trust?</a:t>
            </a:r>
          </a:p>
        </p:txBody>
      </p:sp>
      <p:sp>
        <p:nvSpPr>
          <p:cNvPr id="183299" name="Rectangle 3" descr="Rectangle: Click to edit Master text styles&#10;Second level&#10;Third level&#10;Fourth level&#10;Fifth level"/>
          <p:cNvSpPr>
            <a:spLocks noGrp="1" noChangeArrowheads="1"/>
          </p:cNvSpPr>
          <p:nvPr>
            <p:ph idx="1"/>
          </p:nvPr>
        </p:nvSpPr>
        <p:spPr>
          <a:xfrm>
            <a:off x="942975" y="1619250"/>
            <a:ext cx="6831013" cy="4114800"/>
          </a:xfrm>
        </p:spPr>
        <p:txBody>
          <a:bodyPr/>
          <a:lstStyle/>
          <a:p>
            <a:pPr eaLnBrk="1" hangingPunct="1"/>
            <a:r>
              <a:rPr lang="en-US" altLang="en-US" sz="2400" dirty="0"/>
              <a:t>Consult with a qualified estate planning lawyer</a:t>
            </a:r>
          </a:p>
          <a:p>
            <a:pPr lvl="1" eaLnBrk="1" hangingPunct="1"/>
            <a:r>
              <a:rPr lang="en-US" altLang="en-US" dirty="0"/>
              <a:t>Do your homework to make sure they are good</a:t>
            </a:r>
          </a:p>
          <a:p>
            <a:pPr lvl="1" eaLnBrk="1" hangingPunct="1"/>
            <a:r>
              <a:rPr lang="en-US" altLang="en-US" dirty="0"/>
              <a:t>Transfer assets to the trustee of the trust</a:t>
            </a:r>
          </a:p>
          <a:p>
            <a:pPr lvl="1" eaLnBrk="1" hangingPunct="1"/>
            <a:r>
              <a:rPr lang="en-US" altLang="en-US" dirty="0"/>
              <a:t>A trust is worthless until there has been a transfer of asset</a:t>
            </a:r>
          </a:p>
          <a:p>
            <a:pPr eaLnBrk="1" hangingPunct="1"/>
            <a:r>
              <a:rPr lang="en-US" altLang="en-US" sz="2400" dirty="0"/>
              <a:t>Costs will vary, but should include:</a:t>
            </a:r>
          </a:p>
          <a:p>
            <a:pPr lvl="1" eaLnBrk="1" hangingPunct="1"/>
            <a:r>
              <a:rPr lang="en-US" altLang="en-US" dirty="0"/>
              <a:t>Reviewing your assets and their present title</a:t>
            </a:r>
          </a:p>
          <a:p>
            <a:pPr lvl="1" eaLnBrk="1" hangingPunct="1"/>
            <a:r>
              <a:rPr lang="en-US" altLang="en-US" dirty="0"/>
              <a:t>Discussing your estate plan</a:t>
            </a:r>
          </a:p>
          <a:p>
            <a:pPr lvl="1" eaLnBrk="1" hangingPunct="1"/>
            <a:r>
              <a:rPr lang="en-US" altLang="en-US" dirty="0"/>
              <a:t>Asking questions regarding your goals</a:t>
            </a:r>
          </a:p>
          <a:p>
            <a:pPr lvl="1" eaLnBrk="1" hangingPunct="1"/>
            <a:r>
              <a:rPr lang="en-US" altLang="en-US" dirty="0"/>
              <a:t>Preparing your trust</a:t>
            </a:r>
          </a:p>
          <a:p>
            <a:pPr lvl="1" eaLnBrk="1" hangingPunct="1"/>
            <a:r>
              <a:rPr lang="en-US" altLang="en-US" dirty="0"/>
              <a:t>Supervising the execution of the trust</a:t>
            </a:r>
          </a:p>
          <a:p>
            <a:pPr lvl="1" eaLnBrk="1" hangingPunct="1"/>
            <a:endParaRPr lang="en-US" altLang="en-US"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32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3299">
                                            <p:txEl>
                                              <p:pRg st="0" end="0"/>
                                            </p:txEl>
                                          </p:spTgt>
                                        </p:tgtEl>
                                        <p:attrNameLst>
                                          <p:attrName>style.visibility</p:attrName>
                                        </p:attrNameLst>
                                      </p:cBhvr>
                                      <p:to>
                                        <p:strVal val="visible"/>
                                      </p:to>
                                    </p:set>
                                    <p:anim calcmode="lin" valueType="num">
                                      <p:cBhvr additive="base">
                                        <p:cTn id="7" dur="500" fill="hold"/>
                                        <p:tgtEl>
                                          <p:spTgt spid="1832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32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3299">
                                            <p:txEl>
                                              <p:pRg st="1" end="1"/>
                                            </p:txEl>
                                          </p:spTgt>
                                        </p:tgtEl>
                                        <p:attrNameLst>
                                          <p:attrName>style.visibility</p:attrName>
                                        </p:attrNameLst>
                                      </p:cBhvr>
                                      <p:to>
                                        <p:strVal val="visible"/>
                                      </p:to>
                                    </p:set>
                                    <p:anim calcmode="lin" valueType="num">
                                      <p:cBhvr additive="base">
                                        <p:cTn id="13" dur="500" fill="hold"/>
                                        <p:tgtEl>
                                          <p:spTgt spid="1832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32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3299">
                                            <p:txEl>
                                              <p:pRg st="2" end="2"/>
                                            </p:txEl>
                                          </p:spTgt>
                                        </p:tgtEl>
                                        <p:attrNameLst>
                                          <p:attrName>style.visibility</p:attrName>
                                        </p:attrNameLst>
                                      </p:cBhvr>
                                      <p:to>
                                        <p:strVal val="visible"/>
                                      </p:to>
                                    </p:set>
                                    <p:anim calcmode="lin" valueType="num">
                                      <p:cBhvr additive="base">
                                        <p:cTn id="17" dur="500" fill="hold"/>
                                        <p:tgtEl>
                                          <p:spTgt spid="1832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32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3299">
                                            <p:txEl>
                                              <p:pRg st="3" end="3"/>
                                            </p:txEl>
                                          </p:spTgt>
                                        </p:tgtEl>
                                        <p:attrNameLst>
                                          <p:attrName>style.visibility</p:attrName>
                                        </p:attrNameLst>
                                      </p:cBhvr>
                                      <p:to>
                                        <p:strVal val="visible"/>
                                      </p:to>
                                    </p:set>
                                    <p:anim calcmode="lin" valueType="num">
                                      <p:cBhvr additive="base">
                                        <p:cTn id="21" dur="500" fill="hold"/>
                                        <p:tgtEl>
                                          <p:spTgt spid="1832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32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3299">
                                            <p:txEl>
                                              <p:pRg st="4" end="4"/>
                                            </p:txEl>
                                          </p:spTgt>
                                        </p:tgtEl>
                                        <p:attrNameLst>
                                          <p:attrName>style.visibility</p:attrName>
                                        </p:attrNameLst>
                                      </p:cBhvr>
                                      <p:to>
                                        <p:strVal val="visible"/>
                                      </p:to>
                                    </p:set>
                                    <p:anim calcmode="lin" valueType="num">
                                      <p:cBhvr additive="base">
                                        <p:cTn id="25" dur="500" fill="hold"/>
                                        <p:tgtEl>
                                          <p:spTgt spid="1832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32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3299">
                                            <p:txEl>
                                              <p:pRg st="5" end="5"/>
                                            </p:txEl>
                                          </p:spTgt>
                                        </p:tgtEl>
                                        <p:attrNameLst>
                                          <p:attrName>style.visibility</p:attrName>
                                        </p:attrNameLst>
                                      </p:cBhvr>
                                      <p:to>
                                        <p:strVal val="visible"/>
                                      </p:to>
                                    </p:set>
                                    <p:anim calcmode="lin" valueType="num">
                                      <p:cBhvr additive="base">
                                        <p:cTn id="29" dur="500" fill="hold"/>
                                        <p:tgtEl>
                                          <p:spTgt spid="1832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329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83299">
                                            <p:txEl>
                                              <p:pRg st="6" end="6"/>
                                            </p:txEl>
                                          </p:spTgt>
                                        </p:tgtEl>
                                        <p:attrNameLst>
                                          <p:attrName>style.visibility</p:attrName>
                                        </p:attrNameLst>
                                      </p:cBhvr>
                                      <p:to>
                                        <p:strVal val="visible"/>
                                      </p:to>
                                    </p:set>
                                    <p:anim calcmode="lin" valueType="num">
                                      <p:cBhvr additive="base">
                                        <p:cTn id="33" dur="500" fill="hold"/>
                                        <p:tgtEl>
                                          <p:spTgt spid="18329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8329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83299">
                                            <p:txEl>
                                              <p:pRg st="7" end="7"/>
                                            </p:txEl>
                                          </p:spTgt>
                                        </p:tgtEl>
                                        <p:attrNameLst>
                                          <p:attrName>style.visibility</p:attrName>
                                        </p:attrNameLst>
                                      </p:cBhvr>
                                      <p:to>
                                        <p:strVal val="visible"/>
                                      </p:to>
                                    </p:set>
                                    <p:anim calcmode="lin" valueType="num">
                                      <p:cBhvr additive="base">
                                        <p:cTn id="37" dur="500" fill="hold"/>
                                        <p:tgtEl>
                                          <p:spTgt spid="18329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83299">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83299">
                                            <p:txEl>
                                              <p:pRg st="8" end="8"/>
                                            </p:txEl>
                                          </p:spTgt>
                                        </p:tgtEl>
                                        <p:attrNameLst>
                                          <p:attrName>style.visibility</p:attrName>
                                        </p:attrNameLst>
                                      </p:cBhvr>
                                      <p:to>
                                        <p:strVal val="visible"/>
                                      </p:to>
                                    </p:set>
                                    <p:anim calcmode="lin" valueType="num">
                                      <p:cBhvr additive="base">
                                        <p:cTn id="41" dur="500" fill="hold"/>
                                        <p:tgtEl>
                                          <p:spTgt spid="183299">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83299">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83299">
                                            <p:txEl>
                                              <p:pRg st="9" end="9"/>
                                            </p:txEl>
                                          </p:spTgt>
                                        </p:tgtEl>
                                        <p:attrNameLst>
                                          <p:attrName>style.visibility</p:attrName>
                                        </p:attrNameLst>
                                      </p:cBhvr>
                                      <p:to>
                                        <p:strVal val="visible"/>
                                      </p:to>
                                    </p:set>
                                    <p:anim calcmode="lin" valueType="num">
                                      <p:cBhvr additive="base">
                                        <p:cTn id="45" dur="500" fill="hold"/>
                                        <p:tgtEl>
                                          <p:spTgt spid="183299">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83299">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9" grpId="0" uiExpand="1"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altLang="en-US"/>
              <a:t>What Cautions Should I Take?</a:t>
            </a:r>
          </a:p>
        </p:txBody>
      </p:sp>
      <p:sp>
        <p:nvSpPr>
          <p:cNvPr id="185347" name="Rectangle 3" descr="Rectangle: Click to edit Master text styles&#10;Second level&#10;Third level&#10;Fourth level&#10;Fifth level"/>
          <p:cNvSpPr>
            <a:spLocks noGrp="1" noChangeArrowheads="1"/>
          </p:cNvSpPr>
          <p:nvPr>
            <p:ph idx="1"/>
          </p:nvPr>
        </p:nvSpPr>
        <p:spPr>
          <a:xfrm>
            <a:off x="928688" y="1624013"/>
            <a:ext cx="7300912" cy="5029200"/>
          </a:xfrm>
        </p:spPr>
        <p:txBody>
          <a:bodyPr/>
          <a:lstStyle/>
          <a:p>
            <a:pPr eaLnBrk="1" hangingPunct="1"/>
            <a:r>
              <a:rPr lang="en-US" altLang="en-US" sz="2400" dirty="0"/>
              <a:t>Consult with a lawyer or financial planner who is not trying to sell any products</a:t>
            </a:r>
          </a:p>
          <a:p>
            <a:pPr lvl="1" eaLnBrk="1" hangingPunct="1"/>
            <a:r>
              <a:rPr lang="en-US" altLang="en-US" dirty="0"/>
              <a:t>Insist on identification and a description of qualifications, education, etc. in estate planning.  </a:t>
            </a:r>
          </a:p>
          <a:p>
            <a:pPr lvl="1" eaLnBrk="1" hangingPunct="1"/>
            <a:r>
              <a:rPr lang="en-US" altLang="en-US" dirty="0"/>
              <a:t>Ask for time to consider your decision</a:t>
            </a:r>
          </a:p>
          <a:p>
            <a:pPr lvl="2" eaLnBrk="1" hangingPunct="1"/>
            <a:r>
              <a:rPr lang="en-US" altLang="en-US" dirty="0"/>
              <a:t>Report high-pressure tactics, misrepresentations or fraud immediately</a:t>
            </a:r>
          </a:p>
          <a:p>
            <a:pPr lvl="1" eaLnBrk="1" hangingPunct="1"/>
            <a:r>
              <a:rPr lang="en-US" altLang="en-US" dirty="0"/>
              <a:t>Ask for a copy of any documents you sign</a:t>
            </a:r>
          </a:p>
          <a:p>
            <a:pPr lvl="2" eaLnBrk="1" hangingPunct="1"/>
            <a:r>
              <a:rPr lang="en-US" altLang="en-US" dirty="0"/>
              <a:t>Know your cancellation rights</a:t>
            </a:r>
          </a:p>
          <a:p>
            <a:pPr lvl="1" eaLnBrk="1" hangingPunct="1"/>
            <a:r>
              <a:rPr lang="en-US" altLang="en-US" dirty="0"/>
              <a:t>Be wary of home solicitors who insist on receiving confidential and detailed information</a:t>
            </a:r>
          </a:p>
          <a:p>
            <a:pPr lvl="2" eaLnBrk="1" hangingPunct="1"/>
            <a:r>
              <a:rPr lang="en-US" altLang="en-US" dirty="0"/>
              <a:t>Call the Better Business B if you have concerns?</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33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5347">
                                            <p:txEl>
                                              <p:pRg st="0" end="0"/>
                                            </p:txEl>
                                          </p:spTgt>
                                        </p:tgtEl>
                                        <p:attrNameLst>
                                          <p:attrName>style.visibility</p:attrName>
                                        </p:attrNameLst>
                                      </p:cBhvr>
                                      <p:to>
                                        <p:strVal val="visible"/>
                                      </p:to>
                                    </p:set>
                                    <p:anim calcmode="lin" valueType="num">
                                      <p:cBhvr additive="base">
                                        <p:cTn id="7" dur="500" fill="hold"/>
                                        <p:tgtEl>
                                          <p:spTgt spid="1853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53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5347">
                                            <p:txEl>
                                              <p:pRg st="1" end="1"/>
                                            </p:txEl>
                                          </p:spTgt>
                                        </p:tgtEl>
                                        <p:attrNameLst>
                                          <p:attrName>style.visibility</p:attrName>
                                        </p:attrNameLst>
                                      </p:cBhvr>
                                      <p:to>
                                        <p:strVal val="visible"/>
                                      </p:to>
                                    </p:set>
                                    <p:anim calcmode="lin" valueType="num">
                                      <p:cBhvr additive="base">
                                        <p:cTn id="13" dur="500" fill="hold"/>
                                        <p:tgtEl>
                                          <p:spTgt spid="1853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53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5347">
                                            <p:txEl>
                                              <p:pRg st="2" end="2"/>
                                            </p:txEl>
                                          </p:spTgt>
                                        </p:tgtEl>
                                        <p:attrNameLst>
                                          <p:attrName>style.visibility</p:attrName>
                                        </p:attrNameLst>
                                      </p:cBhvr>
                                      <p:to>
                                        <p:strVal val="visible"/>
                                      </p:to>
                                    </p:set>
                                    <p:anim calcmode="lin" valueType="num">
                                      <p:cBhvr additive="base">
                                        <p:cTn id="17" dur="500" fill="hold"/>
                                        <p:tgtEl>
                                          <p:spTgt spid="1853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53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5347">
                                            <p:txEl>
                                              <p:pRg st="3" end="3"/>
                                            </p:txEl>
                                          </p:spTgt>
                                        </p:tgtEl>
                                        <p:attrNameLst>
                                          <p:attrName>style.visibility</p:attrName>
                                        </p:attrNameLst>
                                      </p:cBhvr>
                                      <p:to>
                                        <p:strVal val="visible"/>
                                      </p:to>
                                    </p:set>
                                    <p:anim calcmode="lin" valueType="num">
                                      <p:cBhvr additive="base">
                                        <p:cTn id="21" dur="500" fill="hold"/>
                                        <p:tgtEl>
                                          <p:spTgt spid="1853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53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5347">
                                            <p:txEl>
                                              <p:pRg st="4" end="4"/>
                                            </p:txEl>
                                          </p:spTgt>
                                        </p:tgtEl>
                                        <p:attrNameLst>
                                          <p:attrName>style.visibility</p:attrName>
                                        </p:attrNameLst>
                                      </p:cBhvr>
                                      <p:to>
                                        <p:strVal val="visible"/>
                                      </p:to>
                                    </p:set>
                                    <p:anim calcmode="lin" valueType="num">
                                      <p:cBhvr additive="base">
                                        <p:cTn id="25" dur="500" fill="hold"/>
                                        <p:tgtEl>
                                          <p:spTgt spid="1853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534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5347">
                                            <p:txEl>
                                              <p:pRg st="5" end="5"/>
                                            </p:txEl>
                                          </p:spTgt>
                                        </p:tgtEl>
                                        <p:attrNameLst>
                                          <p:attrName>style.visibility</p:attrName>
                                        </p:attrNameLst>
                                      </p:cBhvr>
                                      <p:to>
                                        <p:strVal val="visible"/>
                                      </p:to>
                                    </p:set>
                                    <p:anim calcmode="lin" valueType="num">
                                      <p:cBhvr additive="base">
                                        <p:cTn id="29" dur="500" fill="hold"/>
                                        <p:tgtEl>
                                          <p:spTgt spid="1853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534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85347">
                                            <p:txEl>
                                              <p:pRg st="6" end="6"/>
                                            </p:txEl>
                                          </p:spTgt>
                                        </p:tgtEl>
                                        <p:attrNameLst>
                                          <p:attrName>style.visibility</p:attrName>
                                        </p:attrNameLst>
                                      </p:cBhvr>
                                      <p:to>
                                        <p:strVal val="visible"/>
                                      </p:to>
                                    </p:set>
                                    <p:anim calcmode="lin" valueType="num">
                                      <p:cBhvr additive="base">
                                        <p:cTn id="33" dur="500" fill="hold"/>
                                        <p:tgtEl>
                                          <p:spTgt spid="18534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8534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85347">
                                            <p:txEl>
                                              <p:pRg st="7" end="7"/>
                                            </p:txEl>
                                          </p:spTgt>
                                        </p:tgtEl>
                                        <p:attrNameLst>
                                          <p:attrName>style.visibility</p:attrName>
                                        </p:attrNameLst>
                                      </p:cBhvr>
                                      <p:to>
                                        <p:strVal val="visible"/>
                                      </p:to>
                                    </p:set>
                                    <p:anim calcmode="lin" valueType="num">
                                      <p:cBhvr additive="base">
                                        <p:cTn id="37" dur="500" fill="hold"/>
                                        <p:tgtEl>
                                          <p:spTgt spid="18534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8534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7" grpId="0" uiExpand="1" build="p" bldLvl="3"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altLang="en-US"/>
              <a:t>Questions</a:t>
            </a:r>
          </a:p>
        </p:txBody>
      </p:sp>
      <p:sp>
        <p:nvSpPr>
          <p:cNvPr id="67587" name="Rectangle 3" descr="Rectangle: Click to edit Master text styles&#10;Second level&#10;Third level&#10;Fourth level&#10;Fifth level"/>
          <p:cNvSpPr>
            <a:spLocks noGrp="1" noChangeArrowheads="1"/>
          </p:cNvSpPr>
          <p:nvPr>
            <p:ph idx="1"/>
          </p:nvPr>
        </p:nvSpPr>
        <p:spPr>
          <a:xfrm>
            <a:off x="942975" y="1619250"/>
            <a:ext cx="6902450" cy="4114800"/>
          </a:xfrm>
        </p:spPr>
        <p:txBody>
          <a:bodyPr/>
          <a:lstStyle/>
          <a:p>
            <a:pPr eaLnBrk="1" hangingPunct="1"/>
            <a:r>
              <a:rPr lang="en-US" altLang="en-US" sz="3200" dirty="0"/>
              <a:t>Any questions on how trusts can be used in Estate Planning?</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85800" y="642938"/>
            <a:ext cx="7772400" cy="944562"/>
          </a:xfrm>
        </p:spPr>
        <p:txBody>
          <a:bodyPr/>
          <a:lstStyle/>
          <a:p>
            <a:pPr eaLnBrk="1" hangingPunct="1">
              <a:buFont typeface="Wingdings" panose="05000000000000000000" pitchFamily="2" charset="2"/>
              <a:buNone/>
            </a:pPr>
            <a:r>
              <a:rPr lang="en-US" altLang="en-US" sz="3200" dirty="0"/>
              <a:t>C.  Understand the Importance of Wills and Probate Planning</a:t>
            </a:r>
          </a:p>
        </p:txBody>
      </p:sp>
      <p:sp>
        <p:nvSpPr>
          <p:cNvPr id="144387" name="Rectangle 3" descr="Rectangle: Click to edit Master text styles&#10;Second level&#10;Third level&#10;Fourth level&#10;Fifth level"/>
          <p:cNvSpPr>
            <a:spLocks noGrp="1" noChangeArrowheads="1"/>
          </p:cNvSpPr>
          <p:nvPr>
            <p:ph idx="1"/>
          </p:nvPr>
        </p:nvSpPr>
        <p:spPr>
          <a:xfrm>
            <a:off x="942975" y="1619250"/>
            <a:ext cx="6831013" cy="4114800"/>
          </a:xfrm>
        </p:spPr>
        <p:txBody>
          <a:bodyPr/>
          <a:lstStyle/>
          <a:p>
            <a:pPr eaLnBrk="1" hangingPunct="1"/>
            <a:r>
              <a:rPr lang="en-US" altLang="en-US" dirty="0"/>
              <a:t>What is a will?</a:t>
            </a:r>
          </a:p>
          <a:p>
            <a:pPr lvl="1" eaLnBrk="1" hangingPunct="1"/>
            <a:r>
              <a:rPr lang="en-US" altLang="en-US" dirty="0"/>
              <a:t>A legal document which states how the state should distribute your assets upon your death.</a:t>
            </a:r>
          </a:p>
          <a:p>
            <a:pPr eaLnBrk="1" hangingPunct="1"/>
            <a:r>
              <a:rPr lang="en-US" altLang="en-US" sz="2400" dirty="0"/>
              <a:t>What happens if you don</a:t>
            </a:r>
            <a:r>
              <a:rPr lang="en-US" altLang="en-US" sz="2400" dirty="0">
                <a:latin typeface="Arial" panose="020B0604020202020204" pitchFamily="34" charset="0"/>
              </a:rPr>
              <a:t>’</a:t>
            </a:r>
            <a:r>
              <a:rPr lang="en-US" altLang="en-US" sz="2400" dirty="0"/>
              <a:t>t have a will?</a:t>
            </a:r>
          </a:p>
          <a:p>
            <a:pPr lvl="1" eaLnBrk="1" hangingPunct="1"/>
            <a:r>
              <a:rPr lang="en-US" altLang="en-US" dirty="0"/>
              <a:t>If someone dies without a will, the legal term is called intestate.  In this case, the state will determine, based on specific state laws, what assets will go to which people, regardless of the intentions of the deceased.</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35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4387">
                                            <p:txEl>
                                              <p:pRg st="0" end="0"/>
                                            </p:txEl>
                                          </p:spTgt>
                                        </p:tgtEl>
                                        <p:attrNameLst>
                                          <p:attrName>style.visibility</p:attrName>
                                        </p:attrNameLst>
                                      </p:cBhvr>
                                      <p:to>
                                        <p:strVal val="visible"/>
                                      </p:to>
                                    </p:set>
                                    <p:anim calcmode="lin" valueType="num">
                                      <p:cBhvr additive="base">
                                        <p:cTn id="7" dur="500" fill="hold"/>
                                        <p:tgtEl>
                                          <p:spTgt spid="1443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4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4387">
                                            <p:txEl>
                                              <p:pRg st="1" end="1"/>
                                            </p:txEl>
                                          </p:spTgt>
                                        </p:tgtEl>
                                        <p:attrNameLst>
                                          <p:attrName>style.visibility</p:attrName>
                                        </p:attrNameLst>
                                      </p:cBhvr>
                                      <p:to>
                                        <p:strVal val="visible"/>
                                      </p:to>
                                    </p:set>
                                    <p:anim calcmode="lin" valueType="num">
                                      <p:cBhvr additive="base">
                                        <p:cTn id="13" dur="500" fill="hold"/>
                                        <p:tgtEl>
                                          <p:spTgt spid="1443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43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44387">
                                            <p:txEl>
                                              <p:pRg st="2" end="2"/>
                                            </p:txEl>
                                          </p:spTgt>
                                        </p:tgtEl>
                                        <p:attrNameLst>
                                          <p:attrName>style.visibility</p:attrName>
                                        </p:attrNameLst>
                                      </p:cBhvr>
                                      <p:to>
                                        <p:strVal val="visible"/>
                                      </p:to>
                                    </p:set>
                                    <p:anim calcmode="lin" valueType="num">
                                      <p:cBhvr additive="base">
                                        <p:cTn id="17" dur="500" fill="hold"/>
                                        <p:tgtEl>
                                          <p:spTgt spid="1443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443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4387">
                                            <p:txEl>
                                              <p:pRg st="3" end="3"/>
                                            </p:txEl>
                                          </p:spTgt>
                                        </p:tgtEl>
                                        <p:attrNameLst>
                                          <p:attrName>style.visibility</p:attrName>
                                        </p:attrNameLst>
                                      </p:cBhvr>
                                      <p:to>
                                        <p:strVal val="visible"/>
                                      </p:to>
                                    </p:set>
                                    <p:anim calcmode="lin" valueType="num">
                                      <p:cBhvr additive="base">
                                        <p:cTn id="21" dur="500" fill="hold"/>
                                        <p:tgtEl>
                                          <p:spTgt spid="1443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4438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uiExpand="1" build="p" bldLvl="3"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altLang="en-US"/>
              <a:t>Wills and Probate </a:t>
            </a:r>
            <a:r>
              <a:rPr lang="en-US" altLang="en-US" sz="2400"/>
              <a:t>(continued)</a:t>
            </a:r>
          </a:p>
        </p:txBody>
      </p:sp>
      <p:sp>
        <p:nvSpPr>
          <p:cNvPr id="54275" name="Rectangle 3" descr="Rectangle: Click to edit Master text styles&#10;Second level&#10;Third level&#10;Fourth level&#10;Fifth level"/>
          <p:cNvSpPr>
            <a:spLocks noGrp="1" noChangeArrowheads="1"/>
          </p:cNvSpPr>
          <p:nvPr>
            <p:ph idx="1"/>
          </p:nvPr>
        </p:nvSpPr>
        <p:spPr>
          <a:xfrm>
            <a:off x="942975" y="1619250"/>
            <a:ext cx="7286625" cy="4933950"/>
          </a:xfrm>
        </p:spPr>
        <p:txBody>
          <a:bodyPr/>
          <a:lstStyle/>
          <a:p>
            <a:pPr eaLnBrk="1" hangingPunct="1"/>
            <a:r>
              <a:rPr lang="en-US" altLang="en-US" dirty="0"/>
              <a:t>Why Do You Need a Will?</a:t>
            </a:r>
          </a:p>
          <a:p>
            <a:pPr lvl="1" eaLnBrk="1" hangingPunct="1"/>
            <a:r>
              <a:rPr lang="en-US" altLang="en-US" dirty="0"/>
              <a:t>So state law will  not dictate the:</a:t>
            </a:r>
          </a:p>
          <a:p>
            <a:pPr lvl="2" eaLnBrk="1" hangingPunct="1"/>
            <a:r>
              <a:rPr lang="en-US" altLang="en-US" dirty="0"/>
              <a:t>Distribution of your assets</a:t>
            </a:r>
          </a:p>
          <a:p>
            <a:pPr lvl="2" eaLnBrk="1" hangingPunct="1"/>
            <a:r>
              <a:rPr lang="en-US" altLang="en-US" dirty="0"/>
              <a:t>Custody of your children</a:t>
            </a:r>
          </a:p>
          <a:p>
            <a:pPr lvl="2" eaLnBrk="1" hangingPunct="1"/>
            <a:r>
              <a:rPr lang="en-US" altLang="en-US" dirty="0"/>
              <a:t>Care for those under your responsibility with special needs</a:t>
            </a:r>
          </a:p>
          <a:p>
            <a:pPr lvl="1" eaLnBrk="1" hangingPunct="1"/>
            <a:r>
              <a:rPr lang="en-US" altLang="en-US" dirty="0"/>
              <a:t>To avoid a court-appointed administrator and its associated costs</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36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animEffect transition="in" filter="checkerboard(across)">
                                      <p:cBhvr>
                                        <p:cTn id="7" dur="500"/>
                                        <p:tgtEl>
                                          <p:spTgt spid="542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4275">
                                            <p:txEl>
                                              <p:pRg st="1" end="1"/>
                                            </p:txEl>
                                          </p:spTgt>
                                        </p:tgtEl>
                                        <p:attrNameLst>
                                          <p:attrName>style.visibility</p:attrName>
                                        </p:attrNameLst>
                                      </p:cBhvr>
                                      <p:to>
                                        <p:strVal val="visible"/>
                                      </p:to>
                                    </p:set>
                                    <p:animEffect transition="in" filter="checkerboard(across)">
                                      <p:cBhvr>
                                        <p:cTn id="12" dur="500"/>
                                        <p:tgtEl>
                                          <p:spTgt spid="54275">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54275">
                                            <p:txEl>
                                              <p:pRg st="2" end="2"/>
                                            </p:txEl>
                                          </p:spTgt>
                                        </p:tgtEl>
                                        <p:attrNameLst>
                                          <p:attrName>style.visibility</p:attrName>
                                        </p:attrNameLst>
                                      </p:cBhvr>
                                      <p:to>
                                        <p:strVal val="visible"/>
                                      </p:to>
                                    </p:set>
                                    <p:animEffect transition="in" filter="checkerboard(across)">
                                      <p:cBhvr>
                                        <p:cTn id="15" dur="500"/>
                                        <p:tgtEl>
                                          <p:spTgt spid="54275">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54275">
                                            <p:txEl>
                                              <p:pRg st="3" end="3"/>
                                            </p:txEl>
                                          </p:spTgt>
                                        </p:tgtEl>
                                        <p:attrNameLst>
                                          <p:attrName>style.visibility</p:attrName>
                                        </p:attrNameLst>
                                      </p:cBhvr>
                                      <p:to>
                                        <p:strVal val="visible"/>
                                      </p:to>
                                    </p:set>
                                    <p:animEffect transition="in" filter="checkerboard(across)">
                                      <p:cBhvr>
                                        <p:cTn id="18" dur="500"/>
                                        <p:tgtEl>
                                          <p:spTgt spid="54275">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54275">
                                            <p:txEl>
                                              <p:pRg st="4" end="4"/>
                                            </p:txEl>
                                          </p:spTgt>
                                        </p:tgtEl>
                                        <p:attrNameLst>
                                          <p:attrName>style.visibility</p:attrName>
                                        </p:attrNameLst>
                                      </p:cBhvr>
                                      <p:to>
                                        <p:strVal val="visible"/>
                                      </p:to>
                                    </p:set>
                                    <p:animEffect transition="in" filter="checkerboard(across)">
                                      <p:cBhvr>
                                        <p:cTn id="21" dur="500"/>
                                        <p:tgtEl>
                                          <p:spTgt spid="54275">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54275">
                                            <p:txEl>
                                              <p:pRg st="5" end="5"/>
                                            </p:txEl>
                                          </p:spTgt>
                                        </p:tgtEl>
                                        <p:attrNameLst>
                                          <p:attrName>style.visibility</p:attrName>
                                        </p:attrNameLst>
                                      </p:cBhvr>
                                      <p:to>
                                        <p:strVal val="visible"/>
                                      </p:to>
                                    </p:set>
                                    <p:animEffect transition="in" filter="checkerboard(across)">
                                      <p:cBhvr>
                                        <p:cTn id="24" dur="500"/>
                                        <p:tgtEl>
                                          <p:spTgt spid="542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uiExpand="1" build="p" bldLvl="2"/>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noFill/>
        </p:spPr>
        <p:txBody>
          <a:bodyPr lIns="90488" tIns="44450" rIns="90488" bIns="44450"/>
          <a:lstStyle/>
          <a:p>
            <a:pPr eaLnBrk="1" hangingPunct="1"/>
            <a:r>
              <a:rPr lang="en-US" altLang="en-US"/>
              <a:t>Wills and Probate </a:t>
            </a:r>
            <a:r>
              <a:rPr lang="en-US" altLang="en-US" sz="2400"/>
              <a:t>(continued)</a:t>
            </a:r>
          </a:p>
        </p:txBody>
      </p:sp>
      <p:sp>
        <p:nvSpPr>
          <p:cNvPr id="36867" name="Rectangle 3" descr="Rectangle: Click to edit Master text styles&#10;Second level&#10;Third level&#10;Fourth level&#10;Fifth level"/>
          <p:cNvSpPr>
            <a:spLocks noGrp="1" noChangeArrowheads="1"/>
          </p:cNvSpPr>
          <p:nvPr>
            <p:ph idx="1"/>
          </p:nvPr>
        </p:nvSpPr>
        <p:spPr>
          <a:xfrm>
            <a:off x="942975" y="1619250"/>
            <a:ext cx="7286625" cy="5238750"/>
          </a:xfrm>
        </p:spPr>
        <p:txBody>
          <a:bodyPr lIns="90488" tIns="44450" rIns="90488" bIns="44450"/>
          <a:lstStyle/>
          <a:p>
            <a:pPr eaLnBrk="1" hangingPunct="1"/>
            <a:r>
              <a:rPr lang="en-US" altLang="en-US" dirty="0"/>
              <a:t>What is Probate?</a:t>
            </a:r>
          </a:p>
          <a:p>
            <a:pPr lvl="1" eaLnBrk="1" hangingPunct="1"/>
            <a:r>
              <a:rPr lang="en-US" altLang="en-US" dirty="0"/>
              <a:t>Process of distributing an estate's assets after death</a:t>
            </a:r>
          </a:p>
          <a:p>
            <a:pPr eaLnBrk="1" hangingPunct="1"/>
            <a:r>
              <a:rPr lang="en-US" altLang="en-US" dirty="0"/>
              <a:t>What are the purposes of the probate process?</a:t>
            </a:r>
          </a:p>
          <a:p>
            <a:pPr lvl="1" eaLnBrk="1" hangingPunct="1">
              <a:buSzPct val="75000"/>
            </a:pPr>
            <a:r>
              <a:rPr lang="en-US" altLang="en-US" dirty="0"/>
              <a:t>Appoint an executor, validate the will, allow for challenges to the will, oversee the distribution of assets, and file a court report and close the estate</a:t>
            </a:r>
          </a:p>
          <a:p>
            <a:pPr eaLnBrk="1" hangingPunct="1"/>
            <a:r>
              <a:rPr lang="en-US" altLang="en-US" dirty="0"/>
              <a:t>What are the disadvantages?</a:t>
            </a:r>
          </a:p>
          <a:p>
            <a:pPr lvl="1" eaLnBrk="1" hangingPunct="1"/>
            <a:r>
              <a:rPr lang="en-US" altLang="en-US" dirty="0"/>
              <a:t>There are numerous costs and fees </a:t>
            </a:r>
            <a:r>
              <a:rPr lang="en-US" altLang="en-US" dirty="0">
                <a:latin typeface="Arial" panose="020B0604020202020204" pitchFamily="34" charset="0"/>
              </a:rPr>
              <a:t>–</a:t>
            </a:r>
            <a:r>
              <a:rPr lang="en-US" altLang="en-US" dirty="0"/>
              <a:t> legal fees, executor fees, court fees </a:t>
            </a:r>
            <a:r>
              <a:rPr lang="en-US" altLang="en-US" dirty="0">
                <a:latin typeface="Arial" panose="020B0604020202020204" pitchFamily="34" charset="0"/>
              </a:rPr>
              <a:t>–</a:t>
            </a:r>
            <a:r>
              <a:rPr lang="en-US" altLang="en-US" dirty="0"/>
              <a:t> that can run to 1% to 8% of the estate value</a:t>
            </a:r>
          </a:p>
          <a:p>
            <a:pPr lvl="1" eaLnBrk="1" hangingPunct="1"/>
            <a:r>
              <a:rPr lang="en-US" altLang="en-US" dirty="0"/>
              <a:t>The process can be quite slow, especially if there are challenges to the will or tax problems</a:t>
            </a:r>
          </a:p>
          <a:p>
            <a:pPr lvl="1" eaLnBrk="1" hangingPunct="1">
              <a:buSzPct val="75000"/>
            </a:pPr>
            <a:endParaRPr lang="en-US" altLang="en-US"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37</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anim calcmode="lin" valueType="num">
                                      <p:cBhvr additive="base">
                                        <p:cTn id="13" dur="500" fill="hold"/>
                                        <p:tgtEl>
                                          <p:spTgt spid="368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8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 calcmode="lin" valueType="num">
                                      <p:cBhvr additive="base">
                                        <p:cTn id="17" dur="500" fill="hold"/>
                                        <p:tgtEl>
                                          <p:spTgt spid="368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68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6867">
                                            <p:txEl>
                                              <p:pRg st="3" end="3"/>
                                            </p:txEl>
                                          </p:spTgt>
                                        </p:tgtEl>
                                        <p:attrNameLst>
                                          <p:attrName>style.visibility</p:attrName>
                                        </p:attrNameLst>
                                      </p:cBhvr>
                                      <p:to>
                                        <p:strVal val="visible"/>
                                      </p:to>
                                    </p:set>
                                    <p:anim calcmode="lin" valueType="num">
                                      <p:cBhvr additive="base">
                                        <p:cTn id="21" dur="500" fill="hold"/>
                                        <p:tgtEl>
                                          <p:spTgt spid="368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68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6867">
                                            <p:txEl>
                                              <p:pRg st="4" end="4"/>
                                            </p:txEl>
                                          </p:spTgt>
                                        </p:tgtEl>
                                        <p:attrNameLst>
                                          <p:attrName>style.visibility</p:attrName>
                                        </p:attrNameLst>
                                      </p:cBhvr>
                                      <p:to>
                                        <p:strVal val="visible"/>
                                      </p:to>
                                    </p:set>
                                    <p:anim calcmode="lin" valueType="num">
                                      <p:cBhvr additive="base">
                                        <p:cTn id="25" dur="500" fill="hold"/>
                                        <p:tgtEl>
                                          <p:spTgt spid="368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68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6867">
                                            <p:txEl>
                                              <p:pRg st="5" end="5"/>
                                            </p:txEl>
                                          </p:spTgt>
                                        </p:tgtEl>
                                        <p:attrNameLst>
                                          <p:attrName>style.visibility</p:attrName>
                                        </p:attrNameLst>
                                      </p:cBhvr>
                                      <p:to>
                                        <p:strVal val="visible"/>
                                      </p:to>
                                    </p:set>
                                    <p:anim calcmode="lin" valueType="num">
                                      <p:cBhvr additive="base">
                                        <p:cTn id="29" dur="500" fill="hold"/>
                                        <p:tgtEl>
                                          <p:spTgt spid="368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686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6867">
                                            <p:txEl>
                                              <p:pRg st="6" end="6"/>
                                            </p:txEl>
                                          </p:spTgt>
                                        </p:tgtEl>
                                        <p:attrNameLst>
                                          <p:attrName>style.visibility</p:attrName>
                                        </p:attrNameLst>
                                      </p:cBhvr>
                                      <p:to>
                                        <p:strVal val="visible"/>
                                      </p:to>
                                    </p:set>
                                    <p:anim calcmode="lin" valueType="num">
                                      <p:cBhvr additive="base">
                                        <p:cTn id="33" dur="500" fill="hold"/>
                                        <p:tgtEl>
                                          <p:spTgt spid="368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686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uiExpand="1" build="p" bldLvl="2"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n-US" altLang="en-US"/>
              <a:t>Wills and Probate </a:t>
            </a:r>
            <a:r>
              <a:rPr lang="en-US" altLang="en-US" sz="2400"/>
              <a:t>(continued)</a:t>
            </a:r>
            <a:endParaRPr lang="en-US" altLang="en-US"/>
          </a:p>
        </p:txBody>
      </p:sp>
      <p:sp>
        <p:nvSpPr>
          <p:cNvPr id="58371" name="Rectangle 3" descr="Rectangle: Click to edit Master text styles&#10;Second level&#10;Third level&#10;Fourth level&#10;Fifth level"/>
          <p:cNvSpPr>
            <a:spLocks noGrp="1" noChangeArrowheads="1"/>
          </p:cNvSpPr>
          <p:nvPr>
            <p:ph idx="1"/>
          </p:nvPr>
        </p:nvSpPr>
        <p:spPr>
          <a:xfrm>
            <a:off x="942975" y="1619250"/>
            <a:ext cx="7286625" cy="4857750"/>
          </a:xfrm>
        </p:spPr>
        <p:txBody>
          <a:bodyPr/>
          <a:lstStyle/>
          <a:p>
            <a:pPr eaLnBrk="1" hangingPunct="1"/>
            <a:r>
              <a:rPr lang="en-US" altLang="en-US" dirty="0"/>
              <a:t>The Basics of Writing a Will</a:t>
            </a:r>
          </a:p>
          <a:p>
            <a:pPr lvl="1" eaLnBrk="1" hangingPunct="1"/>
            <a:r>
              <a:rPr lang="en-US" altLang="en-US" dirty="0"/>
              <a:t>Wills can be handwritten, typed or oral</a:t>
            </a:r>
          </a:p>
          <a:p>
            <a:pPr lvl="1" eaLnBrk="1" hangingPunct="1"/>
            <a:r>
              <a:rPr lang="en-US" altLang="en-US" dirty="0"/>
              <a:t>The safest way is to have it drawn up by a lawyer</a:t>
            </a:r>
          </a:p>
          <a:p>
            <a:pPr lvl="1" eaLnBrk="1" hangingPunct="1"/>
            <a:r>
              <a:rPr lang="en-US" altLang="en-US" dirty="0"/>
              <a:t>Most wills (holographic wills excepted) must be signed, witnessed by 2 or more people, and notarized</a:t>
            </a:r>
          </a:p>
          <a:p>
            <a:pPr lvl="1" eaLnBrk="1" hangingPunct="1"/>
            <a:r>
              <a:rPr lang="en-US" altLang="en-US" dirty="0"/>
              <a:t>Wills should be stored in a safe place; however, a safety deposit box is not always a good place because it may be sealed upon your death.</a:t>
            </a:r>
          </a:p>
          <a:p>
            <a:pPr lvl="1" eaLnBrk="1" hangingPunct="1"/>
            <a:r>
              <a:rPr lang="en-US" altLang="en-US" dirty="0"/>
              <a:t>Note: Always tell someone you trust where your will is so it can be found upon your death</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38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checkerboard(across)">
                                      <p:cBhvr>
                                        <p:cTn id="7" dur="500"/>
                                        <p:tgtEl>
                                          <p:spTgt spid="583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8371">
                                            <p:txEl>
                                              <p:pRg st="1" end="1"/>
                                            </p:txEl>
                                          </p:spTgt>
                                        </p:tgtEl>
                                        <p:attrNameLst>
                                          <p:attrName>style.visibility</p:attrName>
                                        </p:attrNameLst>
                                      </p:cBhvr>
                                      <p:to>
                                        <p:strVal val="visible"/>
                                      </p:to>
                                    </p:set>
                                    <p:animEffect transition="in" filter="checkerboard(across)">
                                      <p:cBhvr>
                                        <p:cTn id="12" dur="500"/>
                                        <p:tgtEl>
                                          <p:spTgt spid="58371">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58371">
                                            <p:txEl>
                                              <p:pRg st="2" end="2"/>
                                            </p:txEl>
                                          </p:spTgt>
                                        </p:tgtEl>
                                        <p:attrNameLst>
                                          <p:attrName>style.visibility</p:attrName>
                                        </p:attrNameLst>
                                      </p:cBhvr>
                                      <p:to>
                                        <p:strVal val="visible"/>
                                      </p:to>
                                    </p:set>
                                    <p:animEffect transition="in" filter="checkerboard(across)">
                                      <p:cBhvr>
                                        <p:cTn id="15" dur="500"/>
                                        <p:tgtEl>
                                          <p:spTgt spid="58371">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58371">
                                            <p:txEl>
                                              <p:pRg st="3" end="3"/>
                                            </p:txEl>
                                          </p:spTgt>
                                        </p:tgtEl>
                                        <p:attrNameLst>
                                          <p:attrName>style.visibility</p:attrName>
                                        </p:attrNameLst>
                                      </p:cBhvr>
                                      <p:to>
                                        <p:strVal val="visible"/>
                                      </p:to>
                                    </p:set>
                                    <p:animEffect transition="in" filter="checkerboard(across)">
                                      <p:cBhvr>
                                        <p:cTn id="18" dur="500"/>
                                        <p:tgtEl>
                                          <p:spTgt spid="58371">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58371">
                                            <p:txEl>
                                              <p:pRg st="4" end="4"/>
                                            </p:txEl>
                                          </p:spTgt>
                                        </p:tgtEl>
                                        <p:attrNameLst>
                                          <p:attrName>style.visibility</p:attrName>
                                        </p:attrNameLst>
                                      </p:cBhvr>
                                      <p:to>
                                        <p:strVal val="visible"/>
                                      </p:to>
                                    </p:set>
                                    <p:animEffect transition="in" filter="checkerboard(across)">
                                      <p:cBhvr>
                                        <p:cTn id="21" dur="500"/>
                                        <p:tgtEl>
                                          <p:spTgt spid="58371">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58371">
                                            <p:txEl>
                                              <p:pRg st="5" end="5"/>
                                            </p:txEl>
                                          </p:spTgt>
                                        </p:tgtEl>
                                        <p:attrNameLst>
                                          <p:attrName>style.visibility</p:attrName>
                                        </p:attrNameLst>
                                      </p:cBhvr>
                                      <p:to>
                                        <p:strVal val="visible"/>
                                      </p:to>
                                    </p:set>
                                    <p:animEffect transition="in" filter="checkerboard(across)">
                                      <p:cBhvr>
                                        <p:cTn id="24" dur="500"/>
                                        <p:tgtEl>
                                          <p:spTgt spid="583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uiExpand="1" build="p" bldLvl="2"/>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1026"/>
          <p:cNvSpPr>
            <a:spLocks noGrp="1" noChangeArrowheads="1"/>
          </p:cNvSpPr>
          <p:nvPr>
            <p:ph type="title"/>
          </p:nvPr>
        </p:nvSpPr>
        <p:spPr/>
        <p:txBody>
          <a:bodyPr/>
          <a:lstStyle/>
          <a:p>
            <a:pPr eaLnBrk="1" hangingPunct="1"/>
            <a:r>
              <a:rPr lang="en-US" altLang="en-US"/>
              <a:t>Wills and Probate </a:t>
            </a:r>
            <a:r>
              <a:rPr lang="en-US" altLang="en-US" sz="2400"/>
              <a:t>(continued)</a:t>
            </a:r>
            <a:endParaRPr lang="en-US" altLang="en-US"/>
          </a:p>
        </p:txBody>
      </p:sp>
      <p:sp>
        <p:nvSpPr>
          <p:cNvPr id="60419" name="Rectangle 1027" descr="Rectangle: Click to edit Master text styles&#10;Second level&#10;Third level&#10;Fourth level&#10;Fifth level"/>
          <p:cNvSpPr>
            <a:spLocks noGrp="1" noChangeArrowheads="1"/>
          </p:cNvSpPr>
          <p:nvPr>
            <p:ph idx="1"/>
          </p:nvPr>
        </p:nvSpPr>
        <p:spPr>
          <a:xfrm>
            <a:off x="942975" y="1619250"/>
            <a:ext cx="7286625" cy="4114800"/>
          </a:xfrm>
        </p:spPr>
        <p:txBody>
          <a:bodyPr/>
          <a:lstStyle/>
          <a:p>
            <a:pPr eaLnBrk="1" hangingPunct="1"/>
            <a:r>
              <a:rPr lang="en-US" altLang="en-US" dirty="0"/>
              <a:t>Requirements of a Valid Will</a:t>
            </a:r>
          </a:p>
          <a:p>
            <a:pPr lvl="1" eaLnBrk="1" hangingPunct="1"/>
            <a:r>
              <a:rPr lang="en-US" altLang="en-US" dirty="0"/>
              <a:t>Mental competence</a:t>
            </a:r>
          </a:p>
          <a:p>
            <a:pPr lvl="1" eaLnBrk="1" hangingPunct="1"/>
            <a:r>
              <a:rPr lang="en-US" altLang="en-US" dirty="0"/>
              <a:t>Under no undue influence from another person</a:t>
            </a:r>
          </a:p>
          <a:p>
            <a:pPr lvl="1" eaLnBrk="1" hangingPunct="1"/>
            <a:r>
              <a:rPr lang="en-US" altLang="en-US" dirty="0"/>
              <a:t>Will must conform to the state laws</a:t>
            </a:r>
          </a:p>
          <a:p>
            <a:pPr eaLnBrk="1" hangingPunct="1"/>
            <a:r>
              <a:rPr lang="en-US" altLang="en-US" dirty="0"/>
              <a:t>How to make minor change in a Will</a:t>
            </a:r>
          </a:p>
          <a:p>
            <a:pPr lvl="1" eaLnBrk="1" hangingPunct="1"/>
            <a:r>
              <a:rPr lang="en-US" altLang="en-US" dirty="0"/>
              <a:t>The Codicil</a:t>
            </a:r>
          </a:p>
          <a:p>
            <a:pPr lvl="2" eaLnBrk="1" hangingPunct="1"/>
            <a:r>
              <a:rPr lang="en-US" altLang="en-US" dirty="0"/>
              <a:t>Institutes minor changes in the original will</a:t>
            </a:r>
          </a:p>
          <a:p>
            <a:pPr lvl="2" eaLnBrk="1" hangingPunct="1"/>
            <a:r>
              <a:rPr lang="en-US" altLang="en-US" dirty="0"/>
              <a:t>Must be signed, witnessed, and attached to the original will</a:t>
            </a:r>
          </a:p>
          <a:p>
            <a:pPr lvl="2" eaLnBrk="1" hangingPunct="1"/>
            <a:r>
              <a:rPr lang="en-US" altLang="en-US" dirty="0"/>
              <a:t>Note: If the changes are major then a new will should be drafted.</a:t>
            </a:r>
          </a:p>
          <a:p>
            <a:pPr lvl="1" eaLnBrk="1" hangingPunct="1"/>
            <a:endParaRPr lang="en-US" altLang="en-US"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39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Effect transition="in" filter="checkerboard(across)">
                                      <p:cBhvr>
                                        <p:cTn id="7" dur="500"/>
                                        <p:tgtEl>
                                          <p:spTgt spid="604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0419">
                                            <p:txEl>
                                              <p:pRg st="1" end="1"/>
                                            </p:txEl>
                                          </p:spTgt>
                                        </p:tgtEl>
                                        <p:attrNameLst>
                                          <p:attrName>style.visibility</p:attrName>
                                        </p:attrNameLst>
                                      </p:cBhvr>
                                      <p:to>
                                        <p:strVal val="visible"/>
                                      </p:to>
                                    </p:set>
                                    <p:animEffect transition="in" filter="checkerboard(across)">
                                      <p:cBhvr>
                                        <p:cTn id="12" dur="500"/>
                                        <p:tgtEl>
                                          <p:spTgt spid="60419">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60419">
                                            <p:txEl>
                                              <p:pRg st="2" end="2"/>
                                            </p:txEl>
                                          </p:spTgt>
                                        </p:tgtEl>
                                        <p:attrNameLst>
                                          <p:attrName>style.visibility</p:attrName>
                                        </p:attrNameLst>
                                      </p:cBhvr>
                                      <p:to>
                                        <p:strVal val="visible"/>
                                      </p:to>
                                    </p:set>
                                    <p:animEffect transition="in" filter="checkerboard(across)">
                                      <p:cBhvr>
                                        <p:cTn id="15" dur="500"/>
                                        <p:tgtEl>
                                          <p:spTgt spid="60419">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60419">
                                            <p:txEl>
                                              <p:pRg st="3" end="3"/>
                                            </p:txEl>
                                          </p:spTgt>
                                        </p:tgtEl>
                                        <p:attrNameLst>
                                          <p:attrName>style.visibility</p:attrName>
                                        </p:attrNameLst>
                                      </p:cBhvr>
                                      <p:to>
                                        <p:strVal val="visible"/>
                                      </p:to>
                                    </p:set>
                                    <p:animEffect transition="in" filter="checkerboard(across)">
                                      <p:cBhvr>
                                        <p:cTn id="18" dur="500"/>
                                        <p:tgtEl>
                                          <p:spTgt spid="60419">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60419">
                                            <p:txEl>
                                              <p:pRg st="4" end="4"/>
                                            </p:txEl>
                                          </p:spTgt>
                                        </p:tgtEl>
                                        <p:attrNameLst>
                                          <p:attrName>style.visibility</p:attrName>
                                        </p:attrNameLst>
                                      </p:cBhvr>
                                      <p:to>
                                        <p:strVal val="visible"/>
                                      </p:to>
                                    </p:set>
                                    <p:animEffect transition="in" filter="checkerboard(across)">
                                      <p:cBhvr>
                                        <p:cTn id="21" dur="500"/>
                                        <p:tgtEl>
                                          <p:spTgt spid="60419">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60419">
                                            <p:txEl>
                                              <p:pRg st="5" end="5"/>
                                            </p:txEl>
                                          </p:spTgt>
                                        </p:tgtEl>
                                        <p:attrNameLst>
                                          <p:attrName>style.visibility</p:attrName>
                                        </p:attrNameLst>
                                      </p:cBhvr>
                                      <p:to>
                                        <p:strVal val="visible"/>
                                      </p:to>
                                    </p:set>
                                    <p:animEffect transition="in" filter="checkerboard(across)">
                                      <p:cBhvr>
                                        <p:cTn id="24" dur="500"/>
                                        <p:tgtEl>
                                          <p:spTgt spid="60419">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60419">
                                            <p:txEl>
                                              <p:pRg st="6" end="6"/>
                                            </p:txEl>
                                          </p:spTgt>
                                        </p:tgtEl>
                                        <p:attrNameLst>
                                          <p:attrName>style.visibility</p:attrName>
                                        </p:attrNameLst>
                                      </p:cBhvr>
                                      <p:to>
                                        <p:strVal val="visible"/>
                                      </p:to>
                                    </p:set>
                                    <p:animEffect transition="in" filter="checkerboard(across)">
                                      <p:cBhvr>
                                        <p:cTn id="27" dur="500"/>
                                        <p:tgtEl>
                                          <p:spTgt spid="60419">
                                            <p:txEl>
                                              <p:pRg st="6" end="6"/>
                                            </p:txEl>
                                          </p:spTgt>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60419">
                                            <p:txEl>
                                              <p:pRg st="7" end="7"/>
                                            </p:txEl>
                                          </p:spTgt>
                                        </p:tgtEl>
                                        <p:attrNameLst>
                                          <p:attrName>style.visibility</p:attrName>
                                        </p:attrNameLst>
                                      </p:cBhvr>
                                      <p:to>
                                        <p:strVal val="visible"/>
                                      </p:to>
                                    </p:set>
                                    <p:animEffect transition="in" filter="checkerboard(across)">
                                      <p:cBhvr>
                                        <p:cTn id="30" dur="500"/>
                                        <p:tgtEl>
                                          <p:spTgt spid="60419">
                                            <p:txEl>
                                              <p:pRg st="7" end="7"/>
                                            </p:txEl>
                                          </p:spTgt>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60419">
                                            <p:txEl>
                                              <p:pRg st="8" end="8"/>
                                            </p:txEl>
                                          </p:spTgt>
                                        </p:tgtEl>
                                        <p:attrNameLst>
                                          <p:attrName>style.visibility</p:attrName>
                                        </p:attrNameLst>
                                      </p:cBhvr>
                                      <p:to>
                                        <p:strVal val="visible"/>
                                      </p:to>
                                    </p:set>
                                    <p:animEffect transition="in" filter="checkerboard(across)">
                                      <p:cBhvr>
                                        <p:cTn id="33" dur="500"/>
                                        <p:tgtEl>
                                          <p:spTgt spid="6041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uiExpand="1" build="p" bldLvl="2"/>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a:t>Your Personal Financial Plan</a:t>
            </a:r>
          </a:p>
        </p:txBody>
      </p:sp>
      <p:sp>
        <p:nvSpPr>
          <p:cNvPr id="7171" name="Rectangle 3" descr="Rectangle: Click to edit Master text styles&#10;Second level&#10;Third level&#10;Fourth level&#10;Fifth level"/>
          <p:cNvSpPr>
            <a:spLocks noGrp="1" noChangeArrowheads="1"/>
          </p:cNvSpPr>
          <p:nvPr>
            <p:ph idx="1"/>
          </p:nvPr>
        </p:nvSpPr>
        <p:spPr>
          <a:xfrm>
            <a:off x="914400" y="1600200"/>
            <a:ext cx="7315200" cy="4114800"/>
          </a:xfrm>
        </p:spPr>
        <p:txBody>
          <a:bodyPr/>
          <a:lstStyle/>
          <a:p>
            <a:pPr eaLnBrk="1" hangingPunct="1"/>
            <a:r>
              <a:rPr lang="en-US" altLang="en-US" dirty="0"/>
              <a:t>Estate Planning: Action Plan </a:t>
            </a:r>
          </a:p>
          <a:p>
            <a:pPr lvl="1" eaLnBrk="1" hangingPunct="1"/>
            <a:r>
              <a:rPr lang="en-US" altLang="en-US" dirty="0">
                <a:cs typeface="Times New Roman" panose="02020603050405020304" pitchFamily="18" charset="0"/>
              </a:rPr>
              <a:t>What estate planning strategies should you use as your assets grow?</a:t>
            </a:r>
          </a:p>
          <a:p>
            <a:pPr lvl="2" eaLnBrk="1" hangingPunct="1"/>
            <a:r>
              <a:rPr lang="en-US" altLang="en-US" dirty="0"/>
              <a:t>Note:  for most of you this will be a very short section of two sentences: </a:t>
            </a:r>
          </a:p>
          <a:p>
            <a:pPr lvl="3" eaLnBrk="1" hangingPunct="1">
              <a:buFontTx/>
              <a:buNone/>
            </a:pPr>
            <a:r>
              <a:rPr lang="en-US" altLang="en-US" dirty="0"/>
              <a:t>“My assets are less than the current $11.58mn per person.  As the size of my financial assets  increase, I will begin to implement my estate planning strategy which includes utilizing specific types of trusts.”</a:t>
            </a:r>
          </a:p>
          <a:p>
            <a:pPr lvl="3" eaLnBrk="1" hangingPunct="1">
              <a:buFontTx/>
              <a:buNone/>
            </a:pPr>
            <a:endParaRPr lang="en-US" altLang="en-US" dirty="0"/>
          </a:p>
          <a:p>
            <a:pPr lvl="3" eaLnBrk="1" hangingPunct="1">
              <a:buFontTx/>
              <a:buNone/>
            </a:pPr>
            <a:endParaRPr lang="en-US" altLang="en-US"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circle(in)">
                                      <p:cBhvr>
                                        <p:cTn id="7" dur="2000"/>
                                        <p:tgtEl>
                                          <p:spTgt spid="71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circle(in)">
                                      <p:cBhvr>
                                        <p:cTn id="12" dur="2000"/>
                                        <p:tgtEl>
                                          <p:spTgt spid="7171">
                                            <p:txEl>
                                              <p:pRg st="1" end="1"/>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animEffect transition="in" filter="circle(in)">
                                      <p:cBhvr>
                                        <p:cTn id="15" dur="2000"/>
                                        <p:tgtEl>
                                          <p:spTgt spid="7171">
                                            <p:txEl>
                                              <p:pRg st="2" end="2"/>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7171">
                                            <p:txEl>
                                              <p:pRg st="3" end="3"/>
                                            </p:txEl>
                                          </p:spTgt>
                                        </p:tgtEl>
                                        <p:attrNameLst>
                                          <p:attrName>style.visibility</p:attrName>
                                        </p:attrNameLst>
                                      </p:cBhvr>
                                      <p:to>
                                        <p:strVal val="visible"/>
                                      </p:to>
                                    </p:set>
                                    <p:animEffect transition="in" filter="circle(in)">
                                      <p:cBhvr>
                                        <p:cTn id="18" dur="2000"/>
                                        <p:tgtEl>
                                          <p:spTgt spid="71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685800" y="644525"/>
            <a:ext cx="7772400" cy="912813"/>
          </a:xfrm>
          <a:noFill/>
        </p:spPr>
        <p:txBody>
          <a:bodyPr lIns="90488" tIns="44450" rIns="90488" bIns="44450"/>
          <a:lstStyle/>
          <a:p>
            <a:pPr eaLnBrk="1" hangingPunct="1"/>
            <a:r>
              <a:rPr lang="en-US" altLang="en-US"/>
              <a:t>Other Estate -- Planning Documents</a:t>
            </a:r>
          </a:p>
        </p:txBody>
      </p:sp>
      <p:sp>
        <p:nvSpPr>
          <p:cNvPr id="65539" name="Rectangle 3" descr="Rectangle: Click to edit Master text styles&#10;Second level&#10;Third level&#10;Fourth level&#10;Fifth level"/>
          <p:cNvSpPr>
            <a:spLocks noGrp="1" noChangeArrowheads="1"/>
          </p:cNvSpPr>
          <p:nvPr>
            <p:ph type="body" sz="half" idx="1"/>
          </p:nvPr>
        </p:nvSpPr>
        <p:spPr>
          <a:xfrm>
            <a:off x="914400" y="1600200"/>
            <a:ext cx="7315200" cy="4572000"/>
          </a:xfrm>
          <a:noFill/>
        </p:spPr>
        <p:txBody>
          <a:bodyPr lIns="90488" tIns="44450" rIns="90488" bIns="44450"/>
          <a:lstStyle/>
          <a:p>
            <a:pPr eaLnBrk="1" hangingPunct="1"/>
            <a:r>
              <a:rPr lang="en-US" altLang="en-US" dirty="0"/>
              <a:t>Durable power of attorney</a:t>
            </a:r>
          </a:p>
          <a:p>
            <a:pPr lvl="1" eaLnBrk="1" hangingPunct="1"/>
            <a:r>
              <a:rPr lang="en-US" altLang="en-US" dirty="0"/>
              <a:t>Provides for someone to act on your behalf in the event you should become mentally or physically incapacitated.</a:t>
            </a:r>
          </a:p>
          <a:p>
            <a:pPr lvl="1" eaLnBrk="1" hangingPunct="1"/>
            <a:r>
              <a:rPr lang="en-US" altLang="en-US" dirty="0"/>
              <a:t>This document is separate from the will and goes into effect before death. </a:t>
            </a:r>
          </a:p>
          <a:p>
            <a:pPr lvl="1" eaLnBrk="1" hangingPunct="1"/>
            <a:r>
              <a:rPr lang="en-US" altLang="en-US" dirty="0"/>
              <a:t>This document should be very specific as to which legal powers it transfers.</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40</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anim calcmode="lin" valueType="num">
                                      <p:cBhvr additive="base">
                                        <p:cTn id="7" dur="500" fill="hold"/>
                                        <p:tgtEl>
                                          <p:spTgt spid="655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55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5539">
                                            <p:txEl>
                                              <p:pRg st="1" end="1"/>
                                            </p:txEl>
                                          </p:spTgt>
                                        </p:tgtEl>
                                        <p:attrNameLst>
                                          <p:attrName>style.visibility</p:attrName>
                                        </p:attrNameLst>
                                      </p:cBhvr>
                                      <p:to>
                                        <p:strVal val="visible"/>
                                      </p:to>
                                    </p:set>
                                    <p:anim calcmode="lin" valueType="num">
                                      <p:cBhvr additive="base">
                                        <p:cTn id="13" dur="500" fill="hold"/>
                                        <p:tgtEl>
                                          <p:spTgt spid="655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55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65539">
                                            <p:txEl>
                                              <p:pRg st="2" end="2"/>
                                            </p:txEl>
                                          </p:spTgt>
                                        </p:tgtEl>
                                        <p:attrNameLst>
                                          <p:attrName>style.visibility</p:attrName>
                                        </p:attrNameLst>
                                      </p:cBhvr>
                                      <p:to>
                                        <p:strVal val="visible"/>
                                      </p:to>
                                    </p:set>
                                    <p:anim calcmode="lin" valueType="num">
                                      <p:cBhvr additive="base">
                                        <p:cTn id="17" dur="500" fill="hold"/>
                                        <p:tgtEl>
                                          <p:spTgt spid="655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55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5539">
                                            <p:txEl>
                                              <p:pRg st="3" end="3"/>
                                            </p:txEl>
                                          </p:spTgt>
                                        </p:tgtEl>
                                        <p:attrNameLst>
                                          <p:attrName>style.visibility</p:attrName>
                                        </p:attrNameLst>
                                      </p:cBhvr>
                                      <p:to>
                                        <p:strVal val="visible"/>
                                      </p:to>
                                    </p:set>
                                    <p:anim calcmode="lin" valueType="num">
                                      <p:cBhvr additive="base">
                                        <p:cTn id="21" dur="500" fill="hold"/>
                                        <p:tgtEl>
                                          <p:spTgt spid="655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553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uiExpand="1"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altLang="en-US"/>
              <a:t>Other Estate -- Planning Documents</a:t>
            </a:r>
          </a:p>
        </p:txBody>
      </p:sp>
      <p:sp>
        <p:nvSpPr>
          <p:cNvPr id="63491" name="Rectangle 3" descr="Rectangle: Click to edit Master text styles&#10;Second level&#10;Third level&#10;Fourth level&#10;Fifth level"/>
          <p:cNvSpPr>
            <a:spLocks noGrp="1" noChangeArrowheads="1"/>
          </p:cNvSpPr>
          <p:nvPr>
            <p:ph idx="1"/>
          </p:nvPr>
        </p:nvSpPr>
        <p:spPr>
          <a:xfrm>
            <a:off x="914400" y="1600200"/>
            <a:ext cx="7315200" cy="4114800"/>
          </a:xfrm>
        </p:spPr>
        <p:txBody>
          <a:bodyPr/>
          <a:lstStyle/>
          <a:p>
            <a:pPr eaLnBrk="1" hangingPunct="1"/>
            <a:r>
              <a:rPr lang="en-US" altLang="en-US"/>
              <a:t>Living will</a:t>
            </a:r>
          </a:p>
          <a:p>
            <a:pPr lvl="1" eaLnBrk="1" hangingPunct="1"/>
            <a:r>
              <a:rPr lang="en-US" altLang="en-US"/>
              <a:t>It is a legal document that details your end-of-life wishes for health care</a:t>
            </a:r>
          </a:p>
          <a:p>
            <a:pPr lvl="1" eaLnBrk="1" hangingPunct="1"/>
            <a:r>
              <a:rPr lang="en-US" altLang="en-US"/>
              <a:t>It is used when you are still alive but unable to make health care decisions for yourself</a:t>
            </a:r>
          </a:p>
          <a:p>
            <a:pPr lvl="1" eaLnBrk="1" hangingPunct="1"/>
            <a:r>
              <a:rPr lang="en-US" altLang="en-US"/>
              <a:t>A living will states your wishes regarding medical treatment in the event of a terminal illness or injury</a:t>
            </a:r>
          </a:p>
          <a:p>
            <a:pPr eaLnBrk="1" hangingPunct="1"/>
            <a:r>
              <a:rPr lang="en-US" altLang="en-US"/>
              <a:t>Health care proxy</a:t>
            </a:r>
          </a:p>
          <a:p>
            <a:pPr lvl="1" eaLnBrk="1" hangingPunct="1"/>
            <a:r>
              <a:rPr lang="en-US" altLang="en-US"/>
              <a:t>A health care proxy designates someone to make health care decisions should you be unable to do so for yourself.</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41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checkerboard(across)">
                                      <p:cBhvr>
                                        <p:cTn id="7" dur="500"/>
                                        <p:tgtEl>
                                          <p:spTgt spid="634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3491">
                                            <p:txEl>
                                              <p:pRg st="1" end="1"/>
                                            </p:txEl>
                                          </p:spTgt>
                                        </p:tgtEl>
                                        <p:attrNameLst>
                                          <p:attrName>style.visibility</p:attrName>
                                        </p:attrNameLst>
                                      </p:cBhvr>
                                      <p:to>
                                        <p:strVal val="visible"/>
                                      </p:to>
                                    </p:set>
                                    <p:animEffect transition="in" filter="checkerboard(across)">
                                      <p:cBhvr>
                                        <p:cTn id="12" dur="500"/>
                                        <p:tgtEl>
                                          <p:spTgt spid="63491">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63491">
                                            <p:txEl>
                                              <p:pRg st="2" end="2"/>
                                            </p:txEl>
                                          </p:spTgt>
                                        </p:tgtEl>
                                        <p:attrNameLst>
                                          <p:attrName>style.visibility</p:attrName>
                                        </p:attrNameLst>
                                      </p:cBhvr>
                                      <p:to>
                                        <p:strVal val="visible"/>
                                      </p:to>
                                    </p:set>
                                    <p:animEffect transition="in" filter="checkerboard(across)">
                                      <p:cBhvr>
                                        <p:cTn id="15" dur="500"/>
                                        <p:tgtEl>
                                          <p:spTgt spid="63491">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63491">
                                            <p:txEl>
                                              <p:pRg st="3" end="3"/>
                                            </p:txEl>
                                          </p:spTgt>
                                        </p:tgtEl>
                                        <p:attrNameLst>
                                          <p:attrName>style.visibility</p:attrName>
                                        </p:attrNameLst>
                                      </p:cBhvr>
                                      <p:to>
                                        <p:strVal val="visible"/>
                                      </p:to>
                                    </p:set>
                                    <p:animEffect transition="in" filter="checkerboard(across)">
                                      <p:cBhvr>
                                        <p:cTn id="18" dur="500"/>
                                        <p:tgtEl>
                                          <p:spTgt spid="63491">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63491">
                                            <p:txEl>
                                              <p:pRg st="4" end="4"/>
                                            </p:txEl>
                                          </p:spTgt>
                                        </p:tgtEl>
                                        <p:attrNameLst>
                                          <p:attrName>style.visibility</p:attrName>
                                        </p:attrNameLst>
                                      </p:cBhvr>
                                      <p:to>
                                        <p:strVal val="visible"/>
                                      </p:to>
                                    </p:set>
                                    <p:animEffect transition="in" filter="checkerboard(across)">
                                      <p:cBhvr>
                                        <p:cTn id="21" dur="500"/>
                                        <p:tgtEl>
                                          <p:spTgt spid="63491">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63491">
                                            <p:txEl>
                                              <p:pRg st="5" end="5"/>
                                            </p:txEl>
                                          </p:spTgt>
                                        </p:tgtEl>
                                        <p:attrNameLst>
                                          <p:attrName>style.visibility</p:attrName>
                                        </p:attrNameLst>
                                      </p:cBhvr>
                                      <p:to>
                                        <p:strVal val="visible"/>
                                      </p:to>
                                    </p:set>
                                    <p:animEffect transition="in" filter="checkerboard(across)">
                                      <p:cBhvr>
                                        <p:cTn id="24" dur="500"/>
                                        <p:tgtEl>
                                          <p:spTgt spid="634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uiExpand="1" build="p" bldLvl="2"/>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noFill/>
        </p:spPr>
        <p:txBody>
          <a:bodyPr lIns="90488" tIns="44450" rIns="90488" bIns="44450"/>
          <a:lstStyle/>
          <a:p>
            <a:pPr eaLnBrk="1" hangingPunct="1"/>
            <a:r>
              <a:rPr lang="en-US" altLang="en-US"/>
              <a:t>Ways to Avoid Probate</a:t>
            </a:r>
          </a:p>
        </p:txBody>
      </p:sp>
      <p:sp>
        <p:nvSpPr>
          <p:cNvPr id="71683" name="Rectangle 3" descr="Rectangle: Click to edit Master text styles&#10;Second level&#10;Third level&#10;Fourth level&#10;Fifth level"/>
          <p:cNvSpPr>
            <a:spLocks noGrp="1" noChangeArrowheads="1"/>
          </p:cNvSpPr>
          <p:nvPr>
            <p:ph idx="1"/>
          </p:nvPr>
        </p:nvSpPr>
        <p:spPr>
          <a:xfrm>
            <a:off x="942975" y="1619250"/>
            <a:ext cx="7210425" cy="4114800"/>
          </a:xfrm>
        </p:spPr>
        <p:txBody>
          <a:bodyPr lIns="90488" tIns="44450" rIns="90488" bIns="44450"/>
          <a:lstStyle/>
          <a:p>
            <a:pPr eaLnBrk="1" hangingPunct="1"/>
            <a:r>
              <a:rPr lang="en-US" altLang="en-US" sz="2400" dirty="0"/>
              <a:t>Joint ownership</a:t>
            </a:r>
          </a:p>
          <a:p>
            <a:pPr lvl="1" eaLnBrk="1" hangingPunct="1"/>
            <a:r>
              <a:rPr lang="en-US" altLang="en-US" sz="2200" dirty="0"/>
              <a:t>Asset title options are Tenancy by the entirety, Joint tenancy with the right of survivorship, Tenancy in common – the will controls distribution of deceased</a:t>
            </a:r>
            <a:r>
              <a:rPr lang="en-US" altLang="en-US" sz="2200" dirty="0">
                <a:latin typeface="Arial" panose="020B0604020202020204" pitchFamily="34" charset="0"/>
              </a:rPr>
              <a:t>’</a:t>
            </a:r>
            <a:r>
              <a:rPr lang="en-US" altLang="en-US" sz="2200" dirty="0"/>
              <a:t>s share, and Community property -- state law and will control distribution of the property</a:t>
            </a:r>
          </a:p>
          <a:p>
            <a:pPr eaLnBrk="1" hangingPunct="1"/>
            <a:r>
              <a:rPr lang="en-US" altLang="en-US" sz="2400" dirty="0"/>
              <a:t>Gifts</a:t>
            </a:r>
          </a:p>
          <a:p>
            <a:pPr lvl="1" eaLnBrk="1" hangingPunct="1"/>
            <a:r>
              <a:rPr lang="en-US" altLang="en-US" sz="2200" dirty="0"/>
              <a:t>Exceptions for life insurance policies, unlimited gift tax exclusion on payments made for medical and educational expenses, and charities</a:t>
            </a:r>
          </a:p>
          <a:p>
            <a:pPr eaLnBrk="1" hangingPunct="1"/>
            <a:r>
              <a:rPr lang="en-US" altLang="en-US" sz="2400" dirty="0"/>
              <a:t>Naming beneficiaries in contracts</a:t>
            </a:r>
          </a:p>
          <a:p>
            <a:pPr eaLnBrk="1" hangingPunct="1"/>
            <a:r>
              <a:rPr lang="en-US" altLang="en-US" sz="2400" dirty="0"/>
              <a:t>Trusts</a:t>
            </a:r>
          </a:p>
          <a:p>
            <a:pPr lvl="1" eaLnBrk="1" hangingPunct="1">
              <a:buSzPct val="75000"/>
            </a:pPr>
            <a:r>
              <a:rPr lang="en-US" altLang="en-US" sz="2200" dirty="0"/>
              <a:t>Living, takes effect before death; and testamentary, takes effect upon death</a:t>
            </a:r>
          </a:p>
          <a:p>
            <a:pPr lvl="1" eaLnBrk="1" hangingPunct="1"/>
            <a:endParaRPr lang="en-US" altLang="en-US" dirty="0"/>
          </a:p>
          <a:p>
            <a:pPr lvl="1" eaLnBrk="1" hangingPunct="1">
              <a:buFontTx/>
              <a:buNone/>
            </a:pPr>
            <a:endParaRPr lang="en-US" altLang="en-US"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42</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anim calcmode="lin" valueType="num">
                                      <p:cBhvr additive="base">
                                        <p:cTn id="7" dur="500" fill="hold"/>
                                        <p:tgtEl>
                                          <p:spTgt spid="716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6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683">
                                            <p:txEl>
                                              <p:pRg st="1" end="1"/>
                                            </p:txEl>
                                          </p:spTgt>
                                        </p:tgtEl>
                                        <p:attrNameLst>
                                          <p:attrName>style.visibility</p:attrName>
                                        </p:attrNameLst>
                                      </p:cBhvr>
                                      <p:to>
                                        <p:strVal val="visible"/>
                                      </p:to>
                                    </p:set>
                                    <p:anim calcmode="lin" valueType="num">
                                      <p:cBhvr additive="base">
                                        <p:cTn id="13" dur="500" fill="hold"/>
                                        <p:tgtEl>
                                          <p:spTgt spid="716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6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71683">
                                            <p:txEl>
                                              <p:pRg st="2" end="2"/>
                                            </p:txEl>
                                          </p:spTgt>
                                        </p:tgtEl>
                                        <p:attrNameLst>
                                          <p:attrName>style.visibility</p:attrName>
                                        </p:attrNameLst>
                                      </p:cBhvr>
                                      <p:to>
                                        <p:strVal val="visible"/>
                                      </p:to>
                                    </p:set>
                                    <p:anim calcmode="lin" valueType="num">
                                      <p:cBhvr additive="base">
                                        <p:cTn id="17" dur="500" fill="hold"/>
                                        <p:tgtEl>
                                          <p:spTgt spid="716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16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71683">
                                            <p:txEl>
                                              <p:pRg st="3" end="3"/>
                                            </p:txEl>
                                          </p:spTgt>
                                        </p:tgtEl>
                                        <p:attrNameLst>
                                          <p:attrName>style.visibility</p:attrName>
                                        </p:attrNameLst>
                                      </p:cBhvr>
                                      <p:to>
                                        <p:strVal val="visible"/>
                                      </p:to>
                                    </p:set>
                                    <p:anim calcmode="lin" valueType="num">
                                      <p:cBhvr additive="base">
                                        <p:cTn id="21" dur="500" fill="hold"/>
                                        <p:tgtEl>
                                          <p:spTgt spid="716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16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71683">
                                            <p:txEl>
                                              <p:pRg st="4" end="4"/>
                                            </p:txEl>
                                          </p:spTgt>
                                        </p:tgtEl>
                                        <p:attrNameLst>
                                          <p:attrName>style.visibility</p:attrName>
                                        </p:attrNameLst>
                                      </p:cBhvr>
                                      <p:to>
                                        <p:strVal val="visible"/>
                                      </p:to>
                                    </p:set>
                                    <p:anim calcmode="lin" valueType="num">
                                      <p:cBhvr additive="base">
                                        <p:cTn id="25" dur="500" fill="hold"/>
                                        <p:tgtEl>
                                          <p:spTgt spid="716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16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71683">
                                            <p:txEl>
                                              <p:pRg st="5" end="5"/>
                                            </p:txEl>
                                          </p:spTgt>
                                        </p:tgtEl>
                                        <p:attrNameLst>
                                          <p:attrName>style.visibility</p:attrName>
                                        </p:attrNameLst>
                                      </p:cBhvr>
                                      <p:to>
                                        <p:strVal val="visible"/>
                                      </p:to>
                                    </p:set>
                                    <p:anim calcmode="lin" valueType="num">
                                      <p:cBhvr additive="base">
                                        <p:cTn id="29" dur="500" fill="hold"/>
                                        <p:tgtEl>
                                          <p:spTgt spid="716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168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71683">
                                            <p:txEl>
                                              <p:pRg st="6" end="6"/>
                                            </p:txEl>
                                          </p:spTgt>
                                        </p:tgtEl>
                                        <p:attrNameLst>
                                          <p:attrName>style.visibility</p:attrName>
                                        </p:attrNameLst>
                                      </p:cBhvr>
                                      <p:to>
                                        <p:strVal val="visible"/>
                                      </p:to>
                                    </p:set>
                                    <p:anim calcmode="lin" valueType="num">
                                      <p:cBhvr additive="base">
                                        <p:cTn id="33" dur="500" fill="hold"/>
                                        <p:tgtEl>
                                          <p:spTgt spid="7168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7168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uiExpand="1" build="p" bldLvl="2"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buSzPct val="75000"/>
            </a:pPr>
            <a:r>
              <a:rPr lang="en-US" altLang="en-US"/>
              <a:t>Questions</a:t>
            </a:r>
          </a:p>
        </p:txBody>
      </p:sp>
      <p:sp>
        <p:nvSpPr>
          <p:cNvPr id="88067" name="Rectangle 3" descr="Rectangle: Click to edit Master text styles&#10;Second level&#10;Third level&#10;Fourth level&#10;Fifth level"/>
          <p:cNvSpPr>
            <a:spLocks noGrp="1" noChangeArrowheads="1"/>
          </p:cNvSpPr>
          <p:nvPr>
            <p:ph idx="1"/>
          </p:nvPr>
        </p:nvSpPr>
        <p:spPr>
          <a:xfrm>
            <a:off x="928688" y="1608138"/>
            <a:ext cx="7286625" cy="4419600"/>
          </a:xfrm>
        </p:spPr>
        <p:txBody>
          <a:bodyPr/>
          <a:lstStyle/>
          <a:p>
            <a:pPr eaLnBrk="1" hangingPunct="1">
              <a:buSzPct val="75000"/>
            </a:pPr>
            <a:r>
              <a:rPr lang="en-US" altLang="en-US"/>
              <a:t>Any questions about wills?</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026"/>
          <p:cNvSpPr>
            <a:spLocks noGrp="1" noChangeArrowheads="1"/>
          </p:cNvSpPr>
          <p:nvPr>
            <p:ph type="title"/>
          </p:nvPr>
        </p:nvSpPr>
        <p:spPr>
          <a:xfrm>
            <a:off x="0" y="685800"/>
            <a:ext cx="9143999" cy="914400"/>
          </a:xfrm>
        </p:spPr>
        <p:txBody>
          <a:bodyPr/>
          <a:lstStyle/>
          <a:p>
            <a:pPr eaLnBrk="1" hangingPunct="1">
              <a:buFont typeface="Wingdings" panose="05000000000000000000" pitchFamily="2" charset="2"/>
              <a:buNone/>
            </a:pPr>
            <a:r>
              <a:rPr lang="en-US" altLang="en-US" dirty="0"/>
              <a:t>D. Understand and Create Your Advance Plan</a:t>
            </a:r>
          </a:p>
        </p:txBody>
      </p:sp>
      <p:sp>
        <p:nvSpPr>
          <p:cNvPr id="93187" name="Rectangle 1027" descr="Rectangle: Click to edit Master text styles&#10;Second level&#10;Third level&#10;Fourth level&#10;Fifth level"/>
          <p:cNvSpPr>
            <a:spLocks noGrp="1" noChangeArrowheads="1"/>
          </p:cNvSpPr>
          <p:nvPr>
            <p:ph idx="1"/>
          </p:nvPr>
        </p:nvSpPr>
        <p:spPr>
          <a:xfrm>
            <a:off x="914400" y="1600200"/>
            <a:ext cx="7315200" cy="4114800"/>
          </a:xfrm>
        </p:spPr>
        <p:txBody>
          <a:bodyPr/>
          <a:lstStyle/>
          <a:p>
            <a:pPr eaLnBrk="1" hangingPunct="1"/>
            <a:r>
              <a:rPr lang="en-US" altLang="en-US" dirty="0"/>
              <a:t>In putting together your Advance Plan, it is similar to your Plans you have put together for each of the other areas. </a:t>
            </a:r>
          </a:p>
          <a:p>
            <a:pPr lvl="1" eaLnBrk="1" hangingPunct="1"/>
            <a:r>
              <a:rPr lang="en-US" altLang="en-US" dirty="0"/>
              <a:t>This is likely a more simple Plan, but includes 3 sections including:</a:t>
            </a:r>
          </a:p>
          <a:p>
            <a:pPr lvl="2" eaLnBrk="1" hangingPunct="1"/>
            <a:r>
              <a:rPr lang="en-US" altLang="en-US" dirty="0">
                <a:hlinkClick r:id="rId2"/>
              </a:rPr>
              <a:t>Advance Health Directive</a:t>
            </a:r>
            <a:r>
              <a:rPr lang="en-US" altLang="en-US" dirty="0"/>
              <a:t> (LT14)</a:t>
            </a:r>
          </a:p>
          <a:p>
            <a:pPr lvl="2" eaLnBrk="1" hangingPunct="1"/>
            <a:r>
              <a:rPr lang="en-US" altLang="en-US" dirty="0"/>
              <a:t>Holographic Will (see </a:t>
            </a:r>
            <a:r>
              <a:rPr lang="en-US" altLang="en-US" dirty="0">
                <a:hlinkClick r:id="rId3"/>
              </a:rPr>
              <a:t>Blake Johnson’s Slides</a:t>
            </a:r>
            <a:r>
              <a:rPr lang="en-US" altLang="en-US" dirty="0"/>
              <a:t>)</a:t>
            </a:r>
          </a:p>
          <a:p>
            <a:pPr lvl="2" eaLnBrk="1" hangingPunct="1"/>
            <a:r>
              <a:rPr lang="en-US" altLang="en-US" dirty="0">
                <a:hlinkClick r:id="rId4" action="ppaction://hlinksldjump"/>
              </a:rPr>
              <a:t>Estate Plan</a:t>
            </a:r>
            <a:r>
              <a:rPr lang="en-US" altLang="en-US" dirty="0"/>
              <a:t> (see slide 4)</a:t>
            </a:r>
          </a:p>
          <a:p>
            <a:pPr lvl="2" eaLnBrk="1" hangingPunct="1"/>
            <a:endParaRPr lang="en-US" altLang="en-US" dirty="0"/>
          </a:p>
          <a:p>
            <a:pPr lvl="1" eaLnBrk="1" hangingPunct="1"/>
            <a:endParaRPr lang="en-US" altLang="en-US" dirty="0"/>
          </a:p>
          <a:p>
            <a:pPr eaLnBrk="1" hangingPunct="1">
              <a:buFont typeface="Wingdings" panose="05000000000000000000" pitchFamily="2" charset="2"/>
              <a:buNone/>
            </a:pPr>
            <a:endParaRPr lang="en-US" altLang="en-US" sz="32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44</a:t>
            </a:fld>
            <a:endParaRPr lang="en-US"/>
          </a:p>
        </p:txBody>
      </p:sp>
    </p:spTree>
    <p:extLst>
      <p:ext uri="{BB962C8B-B14F-4D97-AF65-F5344CB8AC3E}">
        <p14:creationId xmlns:p14="http://schemas.microsoft.com/office/powerpoint/2010/main" val="490050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31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318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318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31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026"/>
          <p:cNvSpPr>
            <a:spLocks noGrp="1" noChangeArrowheads="1"/>
          </p:cNvSpPr>
          <p:nvPr>
            <p:ph type="title"/>
          </p:nvPr>
        </p:nvSpPr>
        <p:spPr/>
        <p:txBody>
          <a:bodyPr/>
          <a:lstStyle/>
          <a:p>
            <a:pPr eaLnBrk="1" hangingPunct="1">
              <a:buFont typeface="Wingdings" panose="05000000000000000000" pitchFamily="2" charset="2"/>
              <a:buNone/>
            </a:pPr>
            <a:r>
              <a:rPr lang="en-US" altLang="en-US" dirty="0"/>
              <a:t>Creating an Advance Plan </a:t>
            </a:r>
            <a:r>
              <a:rPr lang="en-US" altLang="en-US" sz="2400" dirty="0"/>
              <a:t>(continued)</a:t>
            </a:r>
            <a:endParaRPr lang="en-US" altLang="en-US" dirty="0"/>
          </a:p>
        </p:txBody>
      </p:sp>
      <p:sp>
        <p:nvSpPr>
          <p:cNvPr id="93187" name="Rectangle 1027" descr="Rectangle: Click to edit Master text styles&#10;Second level&#10;Third level&#10;Fourth level&#10;Fifth level"/>
          <p:cNvSpPr>
            <a:spLocks noGrp="1" noChangeArrowheads="1"/>
          </p:cNvSpPr>
          <p:nvPr>
            <p:ph idx="1"/>
          </p:nvPr>
        </p:nvSpPr>
        <p:spPr>
          <a:xfrm>
            <a:off x="914400" y="1600200"/>
            <a:ext cx="7315200" cy="4114800"/>
          </a:xfrm>
        </p:spPr>
        <p:txBody>
          <a:bodyPr/>
          <a:lstStyle/>
          <a:p>
            <a:pPr eaLnBrk="1" hangingPunct="1"/>
            <a:r>
              <a:rPr lang="en-US" altLang="en-US" dirty="0"/>
              <a:t>Vision</a:t>
            </a:r>
          </a:p>
          <a:p>
            <a:pPr lvl="1" eaLnBrk="1" hangingPunct="1"/>
            <a:r>
              <a:rPr lang="en-US" altLang="en-US" dirty="0"/>
              <a:t>From your Plans for Life</a:t>
            </a:r>
          </a:p>
          <a:p>
            <a:pPr eaLnBrk="1" hangingPunct="1"/>
            <a:r>
              <a:rPr lang="en-US" altLang="en-US" dirty="0"/>
              <a:t>Goals</a:t>
            </a:r>
          </a:p>
          <a:p>
            <a:pPr lvl="1" eaLnBrk="1" hangingPunct="1"/>
            <a:r>
              <a:rPr lang="en-US" altLang="en-US" sz="2000" dirty="0"/>
              <a:t>We will live life to the fullest, and will use probate strategically and will have a plan for the disposition of our assets according to our vision and goals</a:t>
            </a:r>
          </a:p>
          <a:p>
            <a:pPr lvl="1" eaLnBrk="1" hangingPunct="1"/>
            <a:r>
              <a:rPr lang="en-US" altLang="en-US" sz="2000" dirty="0"/>
              <a:t>I will plan for future medical care and accidents by signing </a:t>
            </a:r>
            <a:r>
              <a:rPr lang="en-US" altLang="en-US" sz="2000" dirty="0">
                <a:hlinkClick r:id="rId2"/>
              </a:rPr>
              <a:t>Utah Advanced Health Care Directive </a:t>
            </a:r>
            <a:r>
              <a:rPr lang="en-US" altLang="en-US" sz="2000" dirty="0"/>
              <a:t>(LT14)</a:t>
            </a:r>
          </a:p>
          <a:p>
            <a:pPr lvl="1" eaLnBrk="1" hangingPunct="1"/>
            <a:r>
              <a:rPr lang="en-US" altLang="en-US" sz="2000" dirty="0"/>
              <a:t>We will have sufficient assets saved to take care of my spouse and I throughout our lives.  </a:t>
            </a:r>
          </a:p>
          <a:p>
            <a:pPr lvl="1" eaLnBrk="1" hangingPunct="1"/>
            <a:r>
              <a:rPr lang="en-US" altLang="en-US" sz="2000" dirty="0"/>
              <a:t>We will help our children and grandchildren with worthy goals including missions and education</a:t>
            </a:r>
          </a:p>
          <a:p>
            <a:pPr lvl="1" eaLnBrk="1" hangingPunct="1"/>
            <a:r>
              <a:rPr lang="en-US" altLang="en-US" sz="2000" dirty="0"/>
              <a:t>We will review our Advance Plan every 3-5 years</a:t>
            </a:r>
          </a:p>
          <a:p>
            <a:pPr marL="457200" lvl="1" indent="0" eaLnBrk="1" hangingPunct="1">
              <a:buNone/>
            </a:pPr>
            <a:endParaRPr lang="en-US" altLang="en-US" dirty="0"/>
          </a:p>
          <a:p>
            <a:pPr marL="457200" lvl="1" indent="0" eaLnBrk="1" hangingPunct="1">
              <a:buNone/>
            </a:pPr>
            <a:r>
              <a:rPr lang="en-US" altLang="en-US" dirty="0"/>
              <a:t> </a:t>
            </a:r>
          </a:p>
          <a:p>
            <a:pPr eaLnBrk="1" hangingPunct="1">
              <a:buFont typeface="Wingdings" panose="05000000000000000000" pitchFamily="2" charset="2"/>
              <a:buNone/>
            </a:pPr>
            <a:endParaRPr lang="en-US" altLang="en-US" sz="32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45</a:t>
            </a:fld>
            <a:endParaRPr lang="en-US"/>
          </a:p>
        </p:txBody>
      </p:sp>
    </p:spTree>
    <p:extLst>
      <p:ext uri="{BB962C8B-B14F-4D97-AF65-F5344CB8AC3E}">
        <p14:creationId xmlns:p14="http://schemas.microsoft.com/office/powerpoint/2010/main" val="326420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18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318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318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318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318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318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318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318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026"/>
          <p:cNvSpPr>
            <a:spLocks noGrp="1" noChangeArrowheads="1"/>
          </p:cNvSpPr>
          <p:nvPr>
            <p:ph type="title"/>
          </p:nvPr>
        </p:nvSpPr>
        <p:spPr/>
        <p:txBody>
          <a:bodyPr/>
          <a:lstStyle/>
          <a:p>
            <a:pPr eaLnBrk="1" hangingPunct="1">
              <a:buFont typeface="Wingdings" panose="05000000000000000000" pitchFamily="2" charset="2"/>
              <a:buNone/>
            </a:pPr>
            <a:r>
              <a:rPr lang="en-US" altLang="en-US" dirty="0"/>
              <a:t>Creating an Advance Plan </a:t>
            </a:r>
            <a:r>
              <a:rPr lang="en-US" altLang="en-US" sz="2400" dirty="0"/>
              <a:t>(continued)</a:t>
            </a:r>
            <a:endParaRPr lang="en-US" altLang="en-US" dirty="0"/>
          </a:p>
        </p:txBody>
      </p:sp>
      <p:sp>
        <p:nvSpPr>
          <p:cNvPr id="93187" name="Rectangle 1027" descr="Rectangle: Click to edit Master text styles&#10;Second level&#10;Third level&#10;Fourth level&#10;Fifth level"/>
          <p:cNvSpPr>
            <a:spLocks noGrp="1" noChangeArrowheads="1"/>
          </p:cNvSpPr>
          <p:nvPr>
            <p:ph idx="1"/>
          </p:nvPr>
        </p:nvSpPr>
        <p:spPr>
          <a:xfrm>
            <a:off x="914400" y="1600200"/>
            <a:ext cx="7315200" cy="4114800"/>
          </a:xfrm>
        </p:spPr>
        <p:txBody>
          <a:bodyPr/>
          <a:lstStyle/>
          <a:p>
            <a:pPr eaLnBrk="1" hangingPunct="1"/>
            <a:r>
              <a:rPr lang="en-US" altLang="en-US" dirty="0"/>
              <a:t>Plans and Strategies</a:t>
            </a:r>
          </a:p>
          <a:p>
            <a:pPr marL="457200" lvl="1" indent="0" eaLnBrk="1" hangingPunct="1">
              <a:buNone/>
            </a:pPr>
            <a:r>
              <a:rPr lang="en-US" altLang="en-US" i="1" dirty="0"/>
              <a:t>Single and Young Marrieds</a:t>
            </a:r>
          </a:p>
          <a:p>
            <a:pPr lvl="2" eaLnBrk="1" hangingPunct="1"/>
            <a:r>
              <a:rPr lang="en-US" altLang="en-US" dirty="0"/>
              <a:t>We will start with a holographic will while in school (we will do one in this class).</a:t>
            </a:r>
          </a:p>
          <a:p>
            <a:pPr lvl="2" eaLnBrk="1" hangingPunct="1"/>
            <a:r>
              <a:rPr lang="en-US" altLang="en-US" dirty="0"/>
              <a:t>We will complete our </a:t>
            </a:r>
            <a:r>
              <a:rPr lang="en-US" altLang="en-US" dirty="0">
                <a:hlinkClick r:id="rId2"/>
              </a:rPr>
              <a:t>Utah Advanced Health Care Directive </a:t>
            </a:r>
            <a:r>
              <a:rPr lang="en-US" altLang="en-US" dirty="0"/>
              <a:t>(LT14) in case of emergency</a:t>
            </a:r>
          </a:p>
          <a:p>
            <a:pPr lvl="2" eaLnBrk="1" hangingPunct="1"/>
            <a:r>
              <a:rPr lang="en-US" altLang="en-US" dirty="0"/>
              <a:t>As we graduate, begin work and have children,  we get a will from a qualified lawyer</a:t>
            </a:r>
          </a:p>
          <a:p>
            <a:pPr marL="914400" lvl="2" indent="0" eaLnBrk="1" hangingPunct="1">
              <a:buNone/>
            </a:pPr>
            <a:endParaRPr lang="en-US" altLang="en-US" sz="32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46</a:t>
            </a:fld>
            <a:endParaRPr lang="en-US"/>
          </a:p>
        </p:txBody>
      </p:sp>
    </p:spTree>
    <p:extLst>
      <p:ext uri="{BB962C8B-B14F-4D97-AF65-F5344CB8AC3E}">
        <p14:creationId xmlns:p14="http://schemas.microsoft.com/office/powerpoint/2010/main" val="232751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318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318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318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31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026"/>
          <p:cNvSpPr>
            <a:spLocks noGrp="1" noChangeArrowheads="1"/>
          </p:cNvSpPr>
          <p:nvPr>
            <p:ph type="title"/>
          </p:nvPr>
        </p:nvSpPr>
        <p:spPr/>
        <p:txBody>
          <a:bodyPr/>
          <a:lstStyle/>
          <a:p>
            <a:pPr eaLnBrk="1" hangingPunct="1">
              <a:buFont typeface="Wingdings" panose="05000000000000000000" pitchFamily="2" charset="2"/>
              <a:buNone/>
            </a:pPr>
            <a:r>
              <a:rPr lang="en-US" altLang="en-US" dirty="0"/>
              <a:t>Creating an Advance Plan </a:t>
            </a:r>
            <a:r>
              <a:rPr lang="en-US" altLang="en-US" sz="2400" dirty="0"/>
              <a:t>(continued)</a:t>
            </a:r>
            <a:endParaRPr lang="en-US" altLang="en-US" dirty="0"/>
          </a:p>
        </p:txBody>
      </p:sp>
      <p:sp>
        <p:nvSpPr>
          <p:cNvPr id="93187" name="Rectangle 1027" descr="Rectangle: Click to edit Master text styles&#10;Second level&#10;Third level&#10;Fourth level&#10;Fifth level"/>
          <p:cNvSpPr>
            <a:spLocks noGrp="1" noChangeArrowheads="1"/>
          </p:cNvSpPr>
          <p:nvPr>
            <p:ph idx="1"/>
          </p:nvPr>
        </p:nvSpPr>
        <p:spPr>
          <a:xfrm>
            <a:off x="914400" y="1600200"/>
            <a:ext cx="7315200" cy="4114800"/>
          </a:xfrm>
        </p:spPr>
        <p:txBody>
          <a:bodyPr/>
          <a:lstStyle/>
          <a:p>
            <a:pPr eaLnBrk="1" hangingPunct="1"/>
            <a:r>
              <a:rPr lang="en-US" altLang="en-US" dirty="0"/>
              <a:t>Plans and Strategies</a:t>
            </a:r>
          </a:p>
          <a:p>
            <a:pPr marL="457200" lvl="1" indent="0" eaLnBrk="1" hangingPunct="1">
              <a:buNone/>
            </a:pPr>
            <a:r>
              <a:rPr lang="en-US" altLang="en-US" i="1" dirty="0"/>
              <a:t>Married with children</a:t>
            </a:r>
          </a:p>
          <a:p>
            <a:pPr lvl="2" eaLnBrk="1" hangingPunct="1"/>
            <a:r>
              <a:rPr lang="en-US" altLang="en-US" sz="2200" dirty="0"/>
              <a:t>We will prepare a holographic will in college, and then get a will from a qualified lawyer</a:t>
            </a:r>
          </a:p>
          <a:p>
            <a:pPr lvl="2" eaLnBrk="1" hangingPunct="1"/>
            <a:r>
              <a:rPr lang="en-US" altLang="en-US" sz="2200" dirty="0"/>
              <a:t>We will agree to the same guardian of the minor children and the same personal representative to ensure two different people looking after our children should we pass</a:t>
            </a:r>
          </a:p>
          <a:p>
            <a:pPr lvl="2" eaLnBrk="1" hangingPunct="1"/>
            <a:r>
              <a:rPr lang="en-US" altLang="en-US" sz="2200" dirty="0"/>
              <a:t>As our assets increase, we will set aside money to help with missions and education</a:t>
            </a:r>
          </a:p>
          <a:p>
            <a:pPr lvl="2" eaLnBrk="1" hangingPunct="1"/>
            <a:r>
              <a:rPr lang="en-US" altLang="en-US" sz="2200" dirty="0"/>
              <a:t>As our asset size increases above $100,000 or we purchase a home, we will create a living trust, that will allow the assets to pass to heirs without probate and reduce probate costs (5% of the estate value)</a:t>
            </a:r>
          </a:p>
          <a:p>
            <a:pPr marL="914400" lvl="2" indent="0" eaLnBrk="1" hangingPunct="1">
              <a:buNone/>
            </a:pPr>
            <a:endParaRPr lang="en-US" altLang="en-US" sz="32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47</a:t>
            </a:fld>
            <a:endParaRPr lang="en-US"/>
          </a:p>
        </p:txBody>
      </p:sp>
    </p:spTree>
    <p:extLst>
      <p:ext uri="{BB962C8B-B14F-4D97-AF65-F5344CB8AC3E}">
        <p14:creationId xmlns:p14="http://schemas.microsoft.com/office/powerpoint/2010/main" val="692347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318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318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318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318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31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026"/>
          <p:cNvSpPr>
            <a:spLocks noGrp="1" noChangeArrowheads="1"/>
          </p:cNvSpPr>
          <p:nvPr>
            <p:ph type="title"/>
          </p:nvPr>
        </p:nvSpPr>
        <p:spPr/>
        <p:txBody>
          <a:bodyPr/>
          <a:lstStyle/>
          <a:p>
            <a:pPr eaLnBrk="1" hangingPunct="1">
              <a:buFont typeface="Wingdings" panose="05000000000000000000" pitchFamily="2" charset="2"/>
              <a:buNone/>
            </a:pPr>
            <a:r>
              <a:rPr lang="en-US" altLang="en-US" dirty="0"/>
              <a:t>Creating an Advance Plan </a:t>
            </a:r>
            <a:r>
              <a:rPr lang="en-US" altLang="en-US" sz="2400" dirty="0"/>
              <a:t>(continued)</a:t>
            </a:r>
            <a:endParaRPr lang="en-US" altLang="en-US" dirty="0"/>
          </a:p>
        </p:txBody>
      </p:sp>
      <p:sp>
        <p:nvSpPr>
          <p:cNvPr id="93187" name="Rectangle 1027" descr="Rectangle: Click to edit Master text styles&#10;Second level&#10;Third level&#10;Fourth level&#10;Fifth level"/>
          <p:cNvSpPr>
            <a:spLocks noGrp="1" noChangeArrowheads="1"/>
          </p:cNvSpPr>
          <p:nvPr>
            <p:ph idx="1"/>
          </p:nvPr>
        </p:nvSpPr>
        <p:spPr>
          <a:xfrm>
            <a:off x="914400" y="1600200"/>
            <a:ext cx="7315200" cy="4114800"/>
          </a:xfrm>
        </p:spPr>
        <p:txBody>
          <a:bodyPr/>
          <a:lstStyle/>
          <a:p>
            <a:pPr eaLnBrk="1" hangingPunct="1"/>
            <a:r>
              <a:rPr lang="en-US" altLang="en-US" dirty="0"/>
              <a:t>Plans and Strategies</a:t>
            </a:r>
          </a:p>
          <a:p>
            <a:pPr marL="457200" lvl="1" indent="0" eaLnBrk="1" hangingPunct="1">
              <a:buNone/>
            </a:pPr>
            <a:r>
              <a:rPr lang="en-US" altLang="en-US" i="1" dirty="0"/>
              <a:t>Empty Nesters</a:t>
            </a:r>
          </a:p>
          <a:p>
            <a:pPr lvl="2" eaLnBrk="1" hangingPunct="1"/>
            <a:r>
              <a:rPr lang="en-US" altLang="en-US" sz="2200" dirty="0"/>
              <a:t>We will determine our needs for the remainder of our lives.  If they are sufficient, we will:</a:t>
            </a:r>
          </a:p>
          <a:p>
            <a:pPr lvl="3" eaLnBrk="1" hangingPunct="1"/>
            <a:r>
              <a:rPr lang="en-US" altLang="en-US" sz="2200" dirty="0"/>
              <a:t>Create a living trust to help our grandchildren and great grandchildren pay for missions and college</a:t>
            </a:r>
          </a:p>
          <a:p>
            <a:pPr lvl="3" eaLnBrk="1" hangingPunct="1"/>
            <a:r>
              <a:rPr lang="en-US" altLang="en-US" sz="2200" dirty="0"/>
              <a:t>We will create a Family Foundation to teach children financial skills and the importance of giving to others.  It will also pay for expenses to bring the family together once a year to talk about foundation issues (and to be a great family vacation)</a:t>
            </a:r>
          </a:p>
          <a:p>
            <a:pPr lvl="3" eaLnBrk="1" hangingPunct="1"/>
            <a:endParaRPr lang="en-US" altLang="en-US" dirty="0"/>
          </a:p>
          <a:p>
            <a:pPr lvl="3" eaLnBrk="1" hangingPunct="1"/>
            <a:endParaRPr lang="en-US" altLang="en-US" dirty="0"/>
          </a:p>
          <a:p>
            <a:pPr lvl="2" eaLnBrk="1" hangingPunct="1"/>
            <a:endParaRPr lang="en-US" altLang="en-US" sz="32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48</a:t>
            </a:fld>
            <a:endParaRPr lang="en-US"/>
          </a:p>
        </p:txBody>
      </p:sp>
    </p:spTree>
    <p:extLst>
      <p:ext uri="{BB962C8B-B14F-4D97-AF65-F5344CB8AC3E}">
        <p14:creationId xmlns:p14="http://schemas.microsoft.com/office/powerpoint/2010/main" val="3395916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318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318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318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31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026"/>
          <p:cNvSpPr>
            <a:spLocks noGrp="1" noChangeArrowheads="1"/>
          </p:cNvSpPr>
          <p:nvPr>
            <p:ph type="title"/>
          </p:nvPr>
        </p:nvSpPr>
        <p:spPr/>
        <p:txBody>
          <a:bodyPr/>
          <a:lstStyle/>
          <a:p>
            <a:pPr eaLnBrk="1" hangingPunct="1">
              <a:buFont typeface="Wingdings" panose="05000000000000000000" pitchFamily="2" charset="2"/>
              <a:buNone/>
            </a:pPr>
            <a:r>
              <a:rPr lang="en-US" altLang="en-US" dirty="0"/>
              <a:t>Creating an Advance Plan </a:t>
            </a:r>
            <a:r>
              <a:rPr lang="en-US" altLang="en-US" sz="2400" dirty="0"/>
              <a:t>(continued)</a:t>
            </a:r>
            <a:endParaRPr lang="en-US" altLang="en-US" dirty="0"/>
          </a:p>
        </p:txBody>
      </p:sp>
      <p:sp>
        <p:nvSpPr>
          <p:cNvPr id="93187" name="Rectangle 1027" descr="Rectangle: Click to edit Master text styles&#10;Second level&#10;Third level&#10;Fourth level&#10;Fifth level"/>
          <p:cNvSpPr>
            <a:spLocks noGrp="1" noChangeArrowheads="1"/>
          </p:cNvSpPr>
          <p:nvPr>
            <p:ph idx="1"/>
          </p:nvPr>
        </p:nvSpPr>
        <p:spPr>
          <a:xfrm>
            <a:off x="914400" y="1600200"/>
            <a:ext cx="6902450" cy="4114800"/>
          </a:xfrm>
        </p:spPr>
        <p:txBody>
          <a:bodyPr/>
          <a:lstStyle/>
          <a:p>
            <a:pPr eaLnBrk="1" hangingPunct="1"/>
            <a:r>
              <a:rPr lang="en-US" altLang="en-US" dirty="0"/>
              <a:t>Constraints</a:t>
            </a:r>
          </a:p>
          <a:p>
            <a:pPr lvl="1" eaLnBrk="1" hangingPunct="1"/>
            <a:r>
              <a:rPr lang="en-US" altLang="en-US" sz="2200" dirty="0"/>
              <a:t>Inability to live on a budget and save will directly reduce amounts available</a:t>
            </a:r>
          </a:p>
          <a:p>
            <a:pPr lvl="1" eaLnBrk="1" hangingPunct="1"/>
            <a:r>
              <a:rPr lang="en-US" altLang="en-US" sz="2200" dirty="0"/>
              <a:t>Excessing spending will limit amounts for children and grandchildren</a:t>
            </a:r>
          </a:p>
          <a:p>
            <a:pPr lvl="1" eaLnBrk="1" hangingPunct="1"/>
            <a:r>
              <a:rPr lang="en-US" altLang="en-US" sz="2200" dirty="0"/>
              <a:t>Sin will eliminate the desire to save, will cause us to seek the things of the world, and will definitely increase spending</a:t>
            </a:r>
          </a:p>
          <a:p>
            <a:pPr lvl="1" eaLnBrk="1" hangingPunct="1"/>
            <a:r>
              <a:rPr lang="en-US" altLang="en-US" sz="2200" dirty="0"/>
              <a:t>Health care costs may eat into the amounts available to put into trusts for children and grandchildren</a:t>
            </a:r>
          </a:p>
          <a:p>
            <a:pPr eaLnBrk="1" hangingPunct="1"/>
            <a:r>
              <a:rPr lang="en-US" altLang="en-US" dirty="0"/>
              <a:t>Accountability</a:t>
            </a:r>
          </a:p>
          <a:p>
            <a:pPr lvl="1" eaLnBrk="1" hangingPunct="1"/>
            <a:r>
              <a:rPr lang="en-US" altLang="en-US" dirty="0"/>
              <a:t>Consistent with my Plan for Life</a:t>
            </a:r>
          </a:p>
          <a:p>
            <a:pPr marL="457200" lvl="1" indent="0" eaLnBrk="1" hangingPunct="1">
              <a:buNone/>
            </a:pPr>
            <a:endParaRPr lang="en-US" altLang="en-US" dirty="0"/>
          </a:p>
          <a:p>
            <a:pPr lvl="1" eaLnBrk="1" hangingPunct="1"/>
            <a:endParaRPr lang="en-US" altLang="en-US" dirty="0"/>
          </a:p>
          <a:p>
            <a:pPr lvl="1" eaLnBrk="1" hangingPunct="1"/>
            <a:endParaRPr lang="en-US" altLang="en-US" dirty="0"/>
          </a:p>
          <a:p>
            <a:pPr lvl="2" eaLnBrk="1" hangingPunct="1"/>
            <a:endParaRPr lang="en-US" altLang="en-US" sz="32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49</a:t>
            </a:fld>
            <a:endParaRPr lang="en-US"/>
          </a:p>
        </p:txBody>
      </p:sp>
    </p:spTree>
    <p:extLst>
      <p:ext uri="{BB962C8B-B14F-4D97-AF65-F5344CB8AC3E}">
        <p14:creationId xmlns:p14="http://schemas.microsoft.com/office/powerpoint/2010/main" val="1497193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31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318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318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318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318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318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30175" y="638175"/>
            <a:ext cx="9404350" cy="1008063"/>
          </a:xfrm>
        </p:spPr>
        <p:txBody>
          <a:bodyPr/>
          <a:lstStyle/>
          <a:p>
            <a:pPr marL="685800" indent="-685800" eaLnBrk="1" hangingPunct="1">
              <a:buFontTx/>
              <a:buAutoNum type="alphaUcPeriod"/>
            </a:pPr>
            <a:r>
              <a:rPr lang="en-US" altLang="en-US" dirty="0"/>
              <a:t>Understand the Principles, </a:t>
            </a:r>
            <a:br>
              <a:rPr lang="en-US" altLang="en-US" dirty="0"/>
            </a:br>
            <a:r>
              <a:rPr lang="en-US" altLang="en-US" dirty="0"/>
              <a:t>Importance and Process of Estate Planning </a:t>
            </a:r>
          </a:p>
        </p:txBody>
      </p:sp>
      <p:sp>
        <p:nvSpPr>
          <p:cNvPr id="8195" name="Rectangle 3" descr="Rectangle: Click to edit Master text styles&#10;Second level&#10;Third level&#10;Fourth level&#10;Fifth level"/>
          <p:cNvSpPr>
            <a:spLocks noGrp="1" noChangeArrowheads="1"/>
          </p:cNvSpPr>
          <p:nvPr>
            <p:ph idx="1"/>
          </p:nvPr>
        </p:nvSpPr>
        <p:spPr>
          <a:xfrm>
            <a:off x="942974" y="1619250"/>
            <a:ext cx="7286625" cy="4857750"/>
          </a:xfrm>
        </p:spPr>
        <p:txBody>
          <a:bodyPr/>
          <a:lstStyle/>
          <a:p>
            <a:pPr eaLnBrk="1" hangingPunct="1"/>
            <a:r>
              <a:rPr lang="en-US" altLang="en-US" dirty="0"/>
              <a:t>What are guiding principles of estate planning?</a:t>
            </a:r>
          </a:p>
          <a:p>
            <a:pPr lvl="1" eaLnBrk="1" hangingPunct="1"/>
            <a:r>
              <a:rPr lang="en-US" altLang="en-US" dirty="0"/>
              <a:t>1. Understand yourself, your personal and family vision and goals</a:t>
            </a:r>
          </a:p>
          <a:p>
            <a:pPr lvl="1" eaLnBrk="1" hangingPunct="1"/>
            <a:r>
              <a:rPr lang="en-US" altLang="en-US" dirty="0"/>
              <a:t>2. Seek, receive and act on the Spirit’s guidance</a:t>
            </a:r>
          </a:p>
          <a:p>
            <a:pPr lvl="1" eaLnBrk="1" hangingPunct="1"/>
            <a:r>
              <a:rPr lang="en-US" altLang="en-US" dirty="0"/>
              <a:t>3.  Understand your budget and what you will have available </a:t>
            </a:r>
            <a:r>
              <a:rPr lang="en-US" altLang="en-US" b="1" i="1" u="sng" dirty="0"/>
              <a:t>after all retirement needs are met.</a:t>
            </a:r>
            <a:r>
              <a:rPr lang="en-US" altLang="en-US" dirty="0"/>
              <a:t> Give yourself a large margin of safety</a:t>
            </a:r>
          </a:p>
          <a:p>
            <a:pPr lvl="1" eaLnBrk="1" hangingPunct="1"/>
            <a:r>
              <a:rPr lang="en-US" altLang="en-US" dirty="0"/>
              <a:t>4. Understand the needs of your children and grandchildren and how you can best help</a:t>
            </a:r>
          </a:p>
          <a:p>
            <a:pPr lvl="1" eaLnBrk="1" hangingPunct="1"/>
            <a:r>
              <a:rPr lang="en-US" altLang="en-US" dirty="0"/>
              <a:t>5.  Understand applicable laws for each state in which you have assets and get qualified legal help</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checkerboard(across)">
                                      <p:cBhvr>
                                        <p:cTn id="7" dur="500"/>
                                        <p:tgtEl>
                                          <p:spTgt spid="81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checkerboard(across)">
                                      <p:cBhvr>
                                        <p:cTn id="12" dur="500"/>
                                        <p:tgtEl>
                                          <p:spTgt spid="8195">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animEffect transition="in" filter="checkerboard(across)">
                                      <p:cBhvr>
                                        <p:cTn id="15" dur="500"/>
                                        <p:tgtEl>
                                          <p:spTgt spid="8195">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8195">
                                            <p:txEl>
                                              <p:pRg st="3" end="3"/>
                                            </p:txEl>
                                          </p:spTgt>
                                        </p:tgtEl>
                                        <p:attrNameLst>
                                          <p:attrName>style.visibility</p:attrName>
                                        </p:attrNameLst>
                                      </p:cBhvr>
                                      <p:to>
                                        <p:strVal val="visible"/>
                                      </p:to>
                                    </p:set>
                                    <p:animEffect transition="in" filter="checkerboard(across)">
                                      <p:cBhvr>
                                        <p:cTn id="18" dur="500"/>
                                        <p:tgtEl>
                                          <p:spTgt spid="8195">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8195">
                                            <p:txEl>
                                              <p:pRg st="4" end="4"/>
                                            </p:txEl>
                                          </p:spTgt>
                                        </p:tgtEl>
                                        <p:attrNameLst>
                                          <p:attrName>style.visibility</p:attrName>
                                        </p:attrNameLst>
                                      </p:cBhvr>
                                      <p:to>
                                        <p:strVal val="visible"/>
                                      </p:to>
                                    </p:set>
                                    <p:animEffect transition="in" filter="checkerboard(across)">
                                      <p:cBhvr>
                                        <p:cTn id="21" dur="500"/>
                                        <p:tgtEl>
                                          <p:spTgt spid="8195">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8195">
                                            <p:txEl>
                                              <p:pRg st="5" end="5"/>
                                            </p:txEl>
                                          </p:spTgt>
                                        </p:tgtEl>
                                        <p:attrNameLst>
                                          <p:attrName>style.visibility</p:attrName>
                                        </p:attrNameLst>
                                      </p:cBhvr>
                                      <p:to>
                                        <p:strVal val="visible"/>
                                      </p:to>
                                    </p:set>
                                    <p:animEffect transition="in" filter="checkerboard(across)">
                                      <p:cBhvr>
                                        <p:cTn id="24" dur="500"/>
                                        <p:tgtEl>
                                          <p:spTgt spid="81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bldLvl="2"/>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ctrTitle"/>
          </p:nvPr>
        </p:nvSpPr>
        <p:spPr>
          <a:xfrm>
            <a:off x="695325" y="685800"/>
            <a:ext cx="7772400" cy="944563"/>
          </a:xfrm>
        </p:spPr>
        <p:txBody>
          <a:bodyPr/>
          <a:lstStyle/>
          <a:p>
            <a:pPr eaLnBrk="1" hangingPunct="1"/>
            <a:r>
              <a:rPr lang="en-US" altLang="en-US"/>
              <a:t>Review of Objectives</a:t>
            </a:r>
          </a:p>
        </p:txBody>
      </p:sp>
      <p:sp>
        <p:nvSpPr>
          <p:cNvPr id="98307" name="Rectangle 3" descr="Rectangle: Click to edit Master text styles&#10;Second level&#10;Third level&#10;Fourth level&#10;Fifth level"/>
          <p:cNvSpPr>
            <a:spLocks noGrp="1" noChangeArrowheads="1"/>
          </p:cNvSpPr>
          <p:nvPr>
            <p:ph type="subTitle" idx="1"/>
          </p:nvPr>
        </p:nvSpPr>
        <p:spPr>
          <a:xfrm>
            <a:off x="914400" y="1600200"/>
            <a:ext cx="7315200" cy="4800600"/>
          </a:xfrm>
        </p:spPr>
        <p:txBody>
          <a:bodyPr/>
          <a:lstStyle/>
          <a:p>
            <a:pPr marL="609600" indent="-609600" algn="l" eaLnBrk="1" hangingPunct="1"/>
            <a:r>
              <a:rPr lang="en-US" altLang="en-US" dirty="0"/>
              <a:t>A. Do you understand the principles, importance and process of Estate Planning?</a:t>
            </a:r>
          </a:p>
          <a:p>
            <a:pPr marL="609600" indent="-609600" algn="l" eaLnBrk="1" hangingPunct="1"/>
            <a:r>
              <a:rPr lang="en-US" altLang="en-US" dirty="0"/>
              <a:t>B. Do you understand how trusts can be used to your advantage?</a:t>
            </a:r>
          </a:p>
          <a:p>
            <a:pPr marL="609600" indent="-609600" algn="l" eaLnBrk="1" hangingPunct="1"/>
            <a:r>
              <a:rPr lang="en-US" altLang="en-US" dirty="0"/>
              <a:t>C. Do you understand the importance of Wills and Probate Planning?</a:t>
            </a:r>
          </a:p>
          <a:p>
            <a:pPr marL="609600" indent="-609600" algn="l" eaLnBrk="1" hangingPunct="1"/>
            <a:r>
              <a:rPr lang="en-US" altLang="en-US" dirty="0"/>
              <a:t>D. Can you create your Advance Plan?</a:t>
            </a:r>
          </a:p>
          <a:p>
            <a:pPr marL="609600" indent="-609600" algn="l" eaLnBrk="1" hangingPunct="1"/>
            <a:endParaRPr lang="en-US" altLang="en-US" dirty="0"/>
          </a:p>
        </p:txBody>
      </p:sp>
      <p:sp>
        <p:nvSpPr>
          <p:cNvPr id="4" name="Slide Number Placeholder 1"/>
          <p:cNvSpPr txBox="1">
            <a:spLocks/>
          </p:cNvSpPr>
          <p:nvPr/>
        </p:nvSpPr>
        <p:spPr>
          <a:xfrm>
            <a:off x="8239125" y="6172200"/>
            <a:ext cx="438150" cy="365125"/>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Tahom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5pPr>
            <a:lvl6pPr marL="2286000" algn="l" defTabSz="914400" rtl="0" eaLnBrk="1" latinLnBrk="0" hangingPunct="1">
              <a:defRPr sz="2400" kern="1200">
                <a:solidFill>
                  <a:schemeClr val="tx1"/>
                </a:solidFill>
                <a:latin typeface="Tahoma" panose="020B0604030504040204" pitchFamily="34" charset="0"/>
                <a:ea typeface="+mn-ea"/>
                <a:cs typeface="+mn-cs"/>
              </a:defRPr>
            </a:lvl6pPr>
            <a:lvl7pPr marL="2743200" algn="l" defTabSz="914400" rtl="0" eaLnBrk="1" latinLnBrk="0" hangingPunct="1">
              <a:defRPr sz="2400" kern="1200">
                <a:solidFill>
                  <a:schemeClr val="tx1"/>
                </a:solidFill>
                <a:latin typeface="Tahoma" panose="020B0604030504040204" pitchFamily="34" charset="0"/>
                <a:ea typeface="+mn-ea"/>
                <a:cs typeface="+mn-cs"/>
              </a:defRPr>
            </a:lvl7pPr>
            <a:lvl8pPr marL="3200400" algn="l" defTabSz="914400" rtl="0" eaLnBrk="1" latinLnBrk="0" hangingPunct="1">
              <a:defRPr sz="2400" kern="1200">
                <a:solidFill>
                  <a:schemeClr val="tx1"/>
                </a:solidFill>
                <a:latin typeface="Tahoma" panose="020B0604030504040204" pitchFamily="34" charset="0"/>
                <a:ea typeface="+mn-ea"/>
                <a:cs typeface="+mn-cs"/>
              </a:defRPr>
            </a:lvl8pPr>
            <a:lvl9pPr marL="3657600" algn="l" defTabSz="914400" rtl="0" eaLnBrk="1" latinLnBrk="0" hangingPunct="1">
              <a:defRPr sz="2400" kern="1200">
                <a:solidFill>
                  <a:schemeClr val="tx1"/>
                </a:solidFill>
                <a:latin typeface="Tahoma" panose="020B0604030504040204" pitchFamily="34" charset="0"/>
                <a:ea typeface="+mn-ea"/>
                <a:cs typeface="+mn-cs"/>
              </a:defRPr>
            </a:lvl9pPr>
          </a:lstStyle>
          <a:p>
            <a:fld id="{12864080-7A1C-4D3F-B41F-27E84835D0C4}"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685800" y="609600"/>
            <a:ext cx="7772400" cy="685800"/>
          </a:xfrm>
        </p:spPr>
        <p:txBody>
          <a:bodyPr/>
          <a:lstStyle/>
          <a:p>
            <a:pPr eaLnBrk="1" hangingPunct="1"/>
            <a:r>
              <a:rPr lang="en-US" altLang="en-US"/>
              <a:t>Case Study #1</a:t>
            </a:r>
          </a:p>
        </p:txBody>
      </p:sp>
      <p:sp>
        <p:nvSpPr>
          <p:cNvPr id="99331" name="Rectangle 3" descr="Rectangle: Click to edit Master text styles&#10;Second level&#10;Third level&#10;Fourth level&#10;Fifth level"/>
          <p:cNvSpPr>
            <a:spLocks noGrp="1" noChangeArrowheads="1"/>
          </p:cNvSpPr>
          <p:nvPr>
            <p:ph idx="1"/>
          </p:nvPr>
        </p:nvSpPr>
        <p:spPr>
          <a:xfrm>
            <a:off x="228600" y="800100"/>
            <a:ext cx="8686800" cy="6057900"/>
          </a:xfrm>
        </p:spPr>
        <p:txBody>
          <a:bodyPr/>
          <a:lstStyle/>
          <a:p>
            <a:pPr marL="533400" indent="-533400" eaLnBrk="1" hangingPunct="1">
              <a:lnSpc>
                <a:spcPct val="90000"/>
              </a:lnSpc>
              <a:buFont typeface="Wingdings" panose="05000000000000000000" pitchFamily="2" charset="2"/>
              <a:buNone/>
            </a:pPr>
            <a:r>
              <a:rPr lang="en-US" altLang="en-US" sz="2200" dirty="0"/>
              <a:t>Data:  </a:t>
            </a:r>
          </a:p>
          <a:p>
            <a:pPr marL="533400" indent="-533400" eaLnBrk="1" hangingPunct="1">
              <a:lnSpc>
                <a:spcPct val="90000"/>
              </a:lnSpc>
            </a:pPr>
            <a:r>
              <a:rPr lang="en-US" altLang="en-US" sz="2200" dirty="0"/>
              <a:t>Jonathan, a single man, passed away in December 2020.  The value of his assets at the time of death was $16,155,000.  He also owned an insurance policy with a face value of $315,000 (which was not in an irrevocable life insurance trust [ILIT]).  The cost of his funeral was $19,750, while estate administrative costs totaled $67,000.  As stipulated in his will, he left $154,000 to charities.  Also, for each of the years 2014 to 2017, Jonathan provided his niece Suzy with $20,000 per year funding for college tuition.  Of this $20,000, $5,000 was paid directly to the college for tuition and fees, $13,000 was paid to his niece to cover her living expenses while she was going to school, and $2,000 was for clothes.  In addition to paying for his niece’s schooling, he also gave his niece $25,000 as a late graduation present in 2018 for a down payment on a new house.  </a:t>
            </a:r>
          </a:p>
          <a:p>
            <a:pPr marL="533400" indent="-533400" eaLnBrk="1" hangingPunct="1">
              <a:lnSpc>
                <a:spcPct val="90000"/>
              </a:lnSpc>
              <a:buFont typeface="Wingdings" panose="05000000000000000000" pitchFamily="2" charset="2"/>
              <a:buNone/>
            </a:pPr>
            <a:r>
              <a:rPr lang="en-US" altLang="en-US" sz="2200" dirty="0"/>
              <a:t>Calculations:</a:t>
            </a:r>
          </a:p>
          <a:p>
            <a:pPr marL="914400" lvl="1" indent="-457200" eaLnBrk="1" hangingPunct="1">
              <a:lnSpc>
                <a:spcPct val="90000"/>
              </a:lnSpc>
              <a:buFontTx/>
              <a:buNone/>
            </a:pPr>
            <a:r>
              <a:rPr lang="en-US" altLang="en-US" sz="2200" dirty="0"/>
              <a:t>a. Determine the value of Jonathan’s gross estate, his taxable estate, his gift-adjusted taxable estate, and his year 2020 estate tax.  The annual tax-free gift limit: 2018-2020: 15,000, 2017-13: $14,000,  2012-09: 13,000. Use </a:t>
            </a:r>
            <a:r>
              <a:rPr lang="en-US" altLang="en-US" sz="2200" dirty="0">
                <a:hlinkClick r:id="rId3"/>
              </a:rPr>
              <a:t>Estate Tax Spreadsheet </a:t>
            </a:r>
            <a:r>
              <a:rPr lang="en-US" altLang="en-US" sz="2200" dirty="0"/>
              <a:t>(LT 40)</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tLang="en-US"/>
              <a:t>Calculating Estate Taxes</a:t>
            </a:r>
          </a:p>
        </p:txBody>
      </p:sp>
      <p:sp>
        <p:nvSpPr>
          <p:cNvPr id="292869" name="Text Box 5"/>
          <p:cNvSpPr txBox="1">
            <a:spLocks noChangeArrowheads="1"/>
          </p:cNvSpPr>
          <p:nvPr/>
        </p:nvSpPr>
        <p:spPr bwMode="auto">
          <a:xfrm>
            <a:off x="3124200" y="3124200"/>
            <a:ext cx="2590800" cy="66675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ts val="600"/>
              </a:spcBef>
              <a:buChar char="•"/>
              <a:defRPr sz="2800">
                <a:solidFill>
                  <a:schemeClr val="tx1"/>
                </a:solidFill>
                <a:latin typeface="Times New Roman" panose="02020603050405020304" pitchFamily="18" charset="0"/>
              </a:defRPr>
            </a:lvl1pPr>
            <a:lvl2pPr marL="742950" indent="-285750">
              <a:spcBef>
                <a:spcPts val="600"/>
              </a:spcBef>
              <a:buChar char="•"/>
              <a:defRPr sz="2400">
                <a:solidFill>
                  <a:schemeClr val="tx1"/>
                </a:solidFill>
                <a:latin typeface="Times New Roman" panose="02020603050405020304" pitchFamily="18" charset="0"/>
              </a:defRPr>
            </a:lvl2pPr>
            <a:lvl3pPr marL="1143000" indent="-228600">
              <a:spcBef>
                <a:spcPts val="600"/>
              </a:spcBef>
              <a:buChar char="•"/>
              <a:defRPr sz="2400">
                <a:solidFill>
                  <a:schemeClr val="tx1"/>
                </a:solidFill>
                <a:latin typeface="Times New Roman" panose="02020603050405020304" pitchFamily="18" charset="0"/>
              </a:defRPr>
            </a:lvl3pPr>
            <a:lvl4pPr marL="1600200" indent="-228600">
              <a:spcBef>
                <a:spcPts val="600"/>
              </a:spcBef>
              <a:buChar char="•"/>
              <a:defRPr sz="2400">
                <a:solidFill>
                  <a:schemeClr val="tx1"/>
                </a:solidFill>
                <a:latin typeface="Times New Roman" panose="02020603050405020304" pitchFamily="18" charset="0"/>
              </a:defRPr>
            </a:lvl4pPr>
            <a:lvl5pPr marL="2057400" indent="-228600">
              <a:spcBef>
                <a:spcPts val="600"/>
              </a:spcBef>
              <a:buChar char="•"/>
              <a:defRPr sz="2400">
                <a:solidFill>
                  <a:schemeClr val="tx1"/>
                </a:solidFill>
                <a:latin typeface="Times New Roman" panose="02020603050405020304" pitchFamily="18" charset="0"/>
              </a:defRPr>
            </a:lvl5pPr>
            <a:lvl6pPr marL="2514600" indent="-228600" eaLnBrk="0" fontAlgn="base" hangingPunct="0">
              <a:spcBef>
                <a:spcPts val="6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ts val="6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ts val="6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ts val="6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800">
                <a:cs typeface="Times New Roman" panose="02020603050405020304" pitchFamily="18" charset="0"/>
              </a:rPr>
              <a:t>The result is your estate tax liability</a:t>
            </a:r>
          </a:p>
        </p:txBody>
      </p:sp>
      <p:sp>
        <p:nvSpPr>
          <p:cNvPr id="292871" name="Text Box 7"/>
          <p:cNvSpPr txBox="1">
            <a:spLocks noChangeArrowheads="1"/>
          </p:cNvSpPr>
          <p:nvPr/>
        </p:nvSpPr>
        <p:spPr bwMode="auto">
          <a:xfrm>
            <a:off x="304800" y="1600200"/>
            <a:ext cx="2438400" cy="72707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ts val="600"/>
              </a:spcBef>
              <a:buChar char="•"/>
              <a:defRPr sz="2800">
                <a:solidFill>
                  <a:schemeClr val="tx1"/>
                </a:solidFill>
                <a:latin typeface="Times New Roman" panose="02020603050405020304" pitchFamily="18" charset="0"/>
              </a:defRPr>
            </a:lvl1pPr>
            <a:lvl2pPr marL="742950" indent="-285750">
              <a:spcBef>
                <a:spcPts val="600"/>
              </a:spcBef>
              <a:buChar char="•"/>
              <a:defRPr sz="2400">
                <a:solidFill>
                  <a:schemeClr val="tx1"/>
                </a:solidFill>
                <a:latin typeface="Times New Roman" panose="02020603050405020304" pitchFamily="18" charset="0"/>
              </a:defRPr>
            </a:lvl2pPr>
            <a:lvl3pPr marL="1143000" indent="-228600">
              <a:spcBef>
                <a:spcPts val="600"/>
              </a:spcBef>
              <a:buChar char="•"/>
              <a:defRPr sz="2400">
                <a:solidFill>
                  <a:schemeClr val="tx1"/>
                </a:solidFill>
                <a:latin typeface="Times New Roman" panose="02020603050405020304" pitchFamily="18" charset="0"/>
              </a:defRPr>
            </a:lvl3pPr>
            <a:lvl4pPr marL="1600200" indent="-228600">
              <a:spcBef>
                <a:spcPts val="600"/>
              </a:spcBef>
              <a:buChar char="•"/>
              <a:defRPr sz="2400">
                <a:solidFill>
                  <a:schemeClr val="tx1"/>
                </a:solidFill>
                <a:latin typeface="Times New Roman" panose="02020603050405020304" pitchFamily="18" charset="0"/>
              </a:defRPr>
            </a:lvl4pPr>
            <a:lvl5pPr marL="2057400" indent="-228600">
              <a:spcBef>
                <a:spcPts val="600"/>
              </a:spcBef>
              <a:buChar char="•"/>
              <a:defRPr sz="2400">
                <a:solidFill>
                  <a:schemeClr val="tx1"/>
                </a:solidFill>
                <a:latin typeface="Times New Roman" panose="02020603050405020304" pitchFamily="18" charset="0"/>
              </a:defRPr>
            </a:lvl5pPr>
            <a:lvl6pPr marL="2514600" indent="-228600" eaLnBrk="0" fontAlgn="base" hangingPunct="0">
              <a:spcBef>
                <a:spcPts val="6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ts val="6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ts val="6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ts val="600"/>
              </a:spcBef>
              <a:spcAft>
                <a:spcPct val="0"/>
              </a:spcAft>
              <a:buChar char="•"/>
              <a:defRPr sz="2400">
                <a:solidFill>
                  <a:schemeClr val="tx1"/>
                </a:solidFill>
                <a:latin typeface="Times New Roman" panose="02020603050405020304" pitchFamily="18" charset="0"/>
              </a:defRPr>
            </a:lvl9pPr>
          </a:lstStyle>
          <a:p>
            <a:pPr>
              <a:spcBef>
                <a:spcPct val="50000"/>
              </a:spcBef>
              <a:buFontTx/>
              <a:buNone/>
            </a:pPr>
            <a:r>
              <a:rPr lang="en-US" altLang="en-US" sz="2000"/>
              <a:t>1. Calculate the value of the gross estate</a:t>
            </a:r>
            <a:endParaRPr lang="en-US" altLang="en-US" sz="2000">
              <a:latin typeface="Verdana" panose="020B0604030504040204" pitchFamily="34" charset="0"/>
            </a:endParaRPr>
          </a:p>
        </p:txBody>
      </p:sp>
      <p:sp>
        <p:nvSpPr>
          <p:cNvPr id="292872" name="Text Box 8"/>
          <p:cNvSpPr txBox="1">
            <a:spLocks noChangeArrowheads="1"/>
          </p:cNvSpPr>
          <p:nvPr/>
        </p:nvSpPr>
        <p:spPr bwMode="auto">
          <a:xfrm>
            <a:off x="309563" y="2930525"/>
            <a:ext cx="2438400" cy="225107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ts val="600"/>
              </a:spcBef>
              <a:buChar char="•"/>
              <a:defRPr sz="2800">
                <a:solidFill>
                  <a:schemeClr val="tx1"/>
                </a:solidFill>
                <a:latin typeface="Times New Roman" panose="02020603050405020304" pitchFamily="18" charset="0"/>
              </a:defRPr>
            </a:lvl1pPr>
            <a:lvl2pPr marL="742950" indent="-285750">
              <a:spcBef>
                <a:spcPts val="600"/>
              </a:spcBef>
              <a:buChar char="•"/>
              <a:defRPr sz="2400">
                <a:solidFill>
                  <a:schemeClr val="tx1"/>
                </a:solidFill>
                <a:latin typeface="Times New Roman" panose="02020603050405020304" pitchFamily="18" charset="0"/>
              </a:defRPr>
            </a:lvl2pPr>
            <a:lvl3pPr marL="1143000" indent="-228600">
              <a:spcBef>
                <a:spcPts val="600"/>
              </a:spcBef>
              <a:buChar char="•"/>
              <a:defRPr sz="2400">
                <a:solidFill>
                  <a:schemeClr val="tx1"/>
                </a:solidFill>
                <a:latin typeface="Times New Roman" panose="02020603050405020304" pitchFamily="18" charset="0"/>
              </a:defRPr>
            </a:lvl3pPr>
            <a:lvl4pPr marL="1600200" indent="-228600">
              <a:spcBef>
                <a:spcPts val="600"/>
              </a:spcBef>
              <a:buChar char="•"/>
              <a:defRPr sz="2400">
                <a:solidFill>
                  <a:schemeClr val="tx1"/>
                </a:solidFill>
                <a:latin typeface="Times New Roman" panose="02020603050405020304" pitchFamily="18" charset="0"/>
              </a:defRPr>
            </a:lvl4pPr>
            <a:lvl5pPr marL="2057400" indent="-228600">
              <a:spcBef>
                <a:spcPts val="600"/>
              </a:spcBef>
              <a:buChar char="•"/>
              <a:defRPr sz="2400">
                <a:solidFill>
                  <a:schemeClr val="tx1"/>
                </a:solidFill>
                <a:latin typeface="Times New Roman" panose="02020603050405020304" pitchFamily="18" charset="0"/>
              </a:defRPr>
            </a:lvl5pPr>
            <a:lvl6pPr marL="2514600" indent="-228600" eaLnBrk="0" fontAlgn="base" hangingPunct="0">
              <a:spcBef>
                <a:spcPts val="6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ts val="6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ts val="6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ts val="600"/>
              </a:spcBef>
              <a:spcAft>
                <a:spcPct val="0"/>
              </a:spcAft>
              <a:buChar char="•"/>
              <a:defRPr sz="2400">
                <a:solidFill>
                  <a:schemeClr val="tx1"/>
                </a:solidFill>
                <a:latin typeface="Times New Roman" panose="02020603050405020304" pitchFamily="18" charset="0"/>
              </a:defRPr>
            </a:lvl9pPr>
          </a:lstStyle>
          <a:p>
            <a:pPr>
              <a:spcBef>
                <a:spcPct val="50000"/>
              </a:spcBef>
              <a:buFontTx/>
              <a:buNone/>
            </a:pPr>
            <a:r>
              <a:rPr lang="en-US" altLang="en-US" sz="2000"/>
              <a:t>The gross estate includes all assets, including life insurance, pensions, investments, and any real or personal property</a:t>
            </a:r>
          </a:p>
        </p:txBody>
      </p:sp>
      <p:sp>
        <p:nvSpPr>
          <p:cNvPr id="292873" name="Text Box 9"/>
          <p:cNvSpPr txBox="1">
            <a:spLocks noChangeArrowheads="1"/>
          </p:cNvSpPr>
          <p:nvPr/>
        </p:nvSpPr>
        <p:spPr bwMode="auto">
          <a:xfrm>
            <a:off x="304800" y="5715000"/>
            <a:ext cx="2438400" cy="66675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ts val="600"/>
              </a:spcBef>
              <a:buChar char="•"/>
              <a:defRPr sz="2800">
                <a:solidFill>
                  <a:schemeClr val="tx1"/>
                </a:solidFill>
                <a:latin typeface="Times New Roman" panose="02020603050405020304" pitchFamily="18" charset="0"/>
              </a:defRPr>
            </a:lvl1pPr>
            <a:lvl2pPr marL="742950" indent="-285750">
              <a:spcBef>
                <a:spcPts val="600"/>
              </a:spcBef>
              <a:buChar char="•"/>
              <a:defRPr sz="2400">
                <a:solidFill>
                  <a:schemeClr val="tx1"/>
                </a:solidFill>
                <a:latin typeface="Times New Roman" panose="02020603050405020304" pitchFamily="18" charset="0"/>
              </a:defRPr>
            </a:lvl2pPr>
            <a:lvl3pPr marL="1143000" indent="-228600">
              <a:spcBef>
                <a:spcPts val="600"/>
              </a:spcBef>
              <a:buChar char="•"/>
              <a:defRPr sz="2400">
                <a:solidFill>
                  <a:schemeClr val="tx1"/>
                </a:solidFill>
                <a:latin typeface="Times New Roman" panose="02020603050405020304" pitchFamily="18" charset="0"/>
              </a:defRPr>
            </a:lvl3pPr>
            <a:lvl4pPr marL="1600200" indent="-228600">
              <a:spcBef>
                <a:spcPts val="600"/>
              </a:spcBef>
              <a:buChar char="•"/>
              <a:defRPr sz="2400">
                <a:solidFill>
                  <a:schemeClr val="tx1"/>
                </a:solidFill>
                <a:latin typeface="Times New Roman" panose="02020603050405020304" pitchFamily="18" charset="0"/>
              </a:defRPr>
            </a:lvl4pPr>
            <a:lvl5pPr marL="2057400" indent="-228600">
              <a:spcBef>
                <a:spcPts val="600"/>
              </a:spcBef>
              <a:buChar char="•"/>
              <a:defRPr sz="2400">
                <a:solidFill>
                  <a:schemeClr val="tx1"/>
                </a:solidFill>
                <a:latin typeface="Times New Roman" panose="02020603050405020304" pitchFamily="18" charset="0"/>
              </a:defRPr>
            </a:lvl5pPr>
            <a:lvl6pPr marL="2514600" indent="-228600" eaLnBrk="0" fontAlgn="base" hangingPunct="0">
              <a:spcBef>
                <a:spcPts val="6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ts val="6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ts val="6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ts val="6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800"/>
              <a:t>2. Calculate your Taxable Estate</a:t>
            </a:r>
            <a:endParaRPr lang="en-US" altLang="en-US" sz="1800">
              <a:latin typeface="Verdana" panose="020B0604030504040204" pitchFamily="34" charset="0"/>
            </a:endParaRPr>
          </a:p>
        </p:txBody>
      </p:sp>
      <p:sp>
        <p:nvSpPr>
          <p:cNvPr id="292874" name="Text Box 10"/>
          <p:cNvSpPr txBox="1">
            <a:spLocks noChangeArrowheads="1"/>
          </p:cNvSpPr>
          <p:nvPr/>
        </p:nvSpPr>
        <p:spPr bwMode="auto">
          <a:xfrm>
            <a:off x="3124200" y="4419600"/>
            <a:ext cx="2590800" cy="203993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ts val="600"/>
              </a:spcBef>
              <a:buChar char="•"/>
              <a:defRPr sz="2800">
                <a:solidFill>
                  <a:schemeClr val="tx1"/>
                </a:solidFill>
                <a:latin typeface="Times New Roman" panose="02020603050405020304" pitchFamily="18" charset="0"/>
              </a:defRPr>
            </a:lvl1pPr>
            <a:lvl2pPr marL="742950" indent="-285750">
              <a:spcBef>
                <a:spcPts val="600"/>
              </a:spcBef>
              <a:buChar char="•"/>
              <a:defRPr sz="2400">
                <a:solidFill>
                  <a:schemeClr val="tx1"/>
                </a:solidFill>
                <a:latin typeface="Times New Roman" panose="02020603050405020304" pitchFamily="18" charset="0"/>
              </a:defRPr>
            </a:lvl2pPr>
            <a:lvl3pPr marL="1143000" indent="-228600">
              <a:spcBef>
                <a:spcPts val="600"/>
              </a:spcBef>
              <a:buChar char="•"/>
              <a:defRPr sz="2400">
                <a:solidFill>
                  <a:schemeClr val="tx1"/>
                </a:solidFill>
                <a:latin typeface="Times New Roman" panose="02020603050405020304" pitchFamily="18" charset="0"/>
              </a:defRPr>
            </a:lvl3pPr>
            <a:lvl4pPr marL="1600200" indent="-228600">
              <a:spcBef>
                <a:spcPts val="600"/>
              </a:spcBef>
              <a:buChar char="•"/>
              <a:defRPr sz="2400">
                <a:solidFill>
                  <a:schemeClr val="tx1"/>
                </a:solidFill>
                <a:latin typeface="Times New Roman" panose="02020603050405020304" pitchFamily="18" charset="0"/>
              </a:defRPr>
            </a:lvl4pPr>
            <a:lvl5pPr marL="2057400" indent="-228600">
              <a:spcBef>
                <a:spcPts val="600"/>
              </a:spcBef>
              <a:buChar char="•"/>
              <a:defRPr sz="2400">
                <a:solidFill>
                  <a:schemeClr val="tx1"/>
                </a:solidFill>
                <a:latin typeface="Times New Roman" panose="02020603050405020304" pitchFamily="18" charset="0"/>
              </a:defRPr>
            </a:lvl5pPr>
            <a:lvl6pPr marL="2514600" indent="-228600" eaLnBrk="0" fontAlgn="base" hangingPunct="0">
              <a:spcBef>
                <a:spcPts val="6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ts val="6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ts val="6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ts val="600"/>
              </a:spcBef>
              <a:spcAft>
                <a:spcPct val="0"/>
              </a:spcAft>
              <a:buChar char="•"/>
              <a:defRPr sz="2400">
                <a:solidFill>
                  <a:schemeClr val="tx1"/>
                </a:solidFill>
                <a:latin typeface="Times New Roman" panose="02020603050405020304" pitchFamily="18" charset="0"/>
              </a:defRPr>
            </a:lvl9pPr>
          </a:lstStyle>
          <a:p>
            <a:pPr>
              <a:spcBef>
                <a:spcPct val="50000"/>
              </a:spcBef>
              <a:buFontTx/>
              <a:buNone/>
            </a:pPr>
            <a:r>
              <a:rPr lang="en-US" altLang="en-US" sz="1800"/>
              <a:t>This is equal to the gross value of your estate, less estimated funeral and administrative expenses, debts, liabilities, taxes, an any marital or charitable deductions.</a:t>
            </a:r>
          </a:p>
        </p:txBody>
      </p:sp>
      <p:sp>
        <p:nvSpPr>
          <p:cNvPr id="292875" name="Text Box 11"/>
          <p:cNvSpPr txBox="1">
            <a:spLocks noChangeArrowheads="1"/>
          </p:cNvSpPr>
          <p:nvPr/>
        </p:nvSpPr>
        <p:spPr bwMode="auto">
          <a:xfrm>
            <a:off x="6096000" y="5486400"/>
            <a:ext cx="2819400" cy="66675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ts val="600"/>
              </a:spcBef>
              <a:buChar char="•"/>
              <a:defRPr sz="2800">
                <a:solidFill>
                  <a:schemeClr val="tx1"/>
                </a:solidFill>
                <a:latin typeface="Times New Roman" panose="02020603050405020304" pitchFamily="18" charset="0"/>
              </a:defRPr>
            </a:lvl1pPr>
            <a:lvl2pPr marL="742950" indent="-285750">
              <a:spcBef>
                <a:spcPts val="600"/>
              </a:spcBef>
              <a:buChar char="•"/>
              <a:defRPr sz="2400">
                <a:solidFill>
                  <a:schemeClr val="tx1"/>
                </a:solidFill>
                <a:latin typeface="Times New Roman" panose="02020603050405020304" pitchFamily="18" charset="0"/>
              </a:defRPr>
            </a:lvl2pPr>
            <a:lvl3pPr marL="1143000" indent="-228600">
              <a:spcBef>
                <a:spcPts val="600"/>
              </a:spcBef>
              <a:buChar char="•"/>
              <a:defRPr sz="2400">
                <a:solidFill>
                  <a:schemeClr val="tx1"/>
                </a:solidFill>
                <a:latin typeface="Times New Roman" panose="02020603050405020304" pitchFamily="18" charset="0"/>
              </a:defRPr>
            </a:lvl3pPr>
            <a:lvl4pPr marL="1600200" indent="-228600">
              <a:spcBef>
                <a:spcPts val="600"/>
              </a:spcBef>
              <a:buChar char="•"/>
              <a:defRPr sz="2400">
                <a:solidFill>
                  <a:schemeClr val="tx1"/>
                </a:solidFill>
                <a:latin typeface="Times New Roman" panose="02020603050405020304" pitchFamily="18" charset="0"/>
              </a:defRPr>
            </a:lvl4pPr>
            <a:lvl5pPr marL="2057400" indent="-228600">
              <a:spcBef>
                <a:spcPts val="600"/>
              </a:spcBef>
              <a:buChar char="•"/>
              <a:defRPr sz="2400">
                <a:solidFill>
                  <a:schemeClr val="tx1"/>
                </a:solidFill>
                <a:latin typeface="Times New Roman" panose="02020603050405020304" pitchFamily="18" charset="0"/>
              </a:defRPr>
            </a:lvl5pPr>
            <a:lvl6pPr marL="2514600" indent="-228600" eaLnBrk="0" fontAlgn="base" hangingPunct="0">
              <a:spcBef>
                <a:spcPts val="6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ts val="6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ts val="6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ts val="6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800"/>
              <a:t>3. Calculate Your Gift-Adjusted taxable estate</a:t>
            </a:r>
          </a:p>
        </p:txBody>
      </p:sp>
      <p:sp>
        <p:nvSpPr>
          <p:cNvPr id="292876" name="Text Box 12"/>
          <p:cNvSpPr txBox="1">
            <a:spLocks noChangeArrowheads="1"/>
          </p:cNvSpPr>
          <p:nvPr/>
        </p:nvSpPr>
        <p:spPr bwMode="auto">
          <a:xfrm>
            <a:off x="6096000" y="2971800"/>
            <a:ext cx="2819400" cy="160337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ts val="600"/>
              </a:spcBef>
              <a:buChar char="•"/>
              <a:defRPr sz="2800">
                <a:solidFill>
                  <a:schemeClr val="tx1"/>
                </a:solidFill>
                <a:latin typeface="Times New Roman" panose="02020603050405020304" pitchFamily="18" charset="0"/>
              </a:defRPr>
            </a:lvl1pPr>
            <a:lvl2pPr marL="742950" indent="-285750">
              <a:spcBef>
                <a:spcPts val="600"/>
              </a:spcBef>
              <a:buChar char="•"/>
              <a:defRPr sz="2400">
                <a:solidFill>
                  <a:schemeClr val="tx1"/>
                </a:solidFill>
                <a:latin typeface="Times New Roman" panose="02020603050405020304" pitchFamily="18" charset="0"/>
              </a:defRPr>
            </a:lvl2pPr>
            <a:lvl3pPr marL="1143000" indent="-228600">
              <a:spcBef>
                <a:spcPts val="600"/>
              </a:spcBef>
              <a:buChar char="•"/>
              <a:defRPr sz="2400">
                <a:solidFill>
                  <a:schemeClr val="tx1"/>
                </a:solidFill>
                <a:latin typeface="Times New Roman" panose="02020603050405020304" pitchFamily="18" charset="0"/>
              </a:defRPr>
            </a:lvl3pPr>
            <a:lvl4pPr marL="1600200" indent="-228600">
              <a:spcBef>
                <a:spcPts val="600"/>
              </a:spcBef>
              <a:buChar char="•"/>
              <a:defRPr sz="2400">
                <a:solidFill>
                  <a:schemeClr val="tx1"/>
                </a:solidFill>
                <a:latin typeface="Times New Roman" panose="02020603050405020304" pitchFamily="18" charset="0"/>
              </a:defRPr>
            </a:lvl4pPr>
            <a:lvl5pPr marL="2057400" indent="-228600">
              <a:spcBef>
                <a:spcPts val="600"/>
              </a:spcBef>
              <a:buChar char="•"/>
              <a:defRPr sz="2400">
                <a:solidFill>
                  <a:schemeClr val="tx1"/>
                </a:solidFill>
                <a:latin typeface="Times New Roman" panose="02020603050405020304" pitchFamily="18" charset="0"/>
              </a:defRPr>
            </a:lvl5pPr>
            <a:lvl6pPr marL="2514600" indent="-228600" eaLnBrk="0" fontAlgn="base" hangingPunct="0">
              <a:spcBef>
                <a:spcPts val="6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ts val="6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ts val="6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ts val="600"/>
              </a:spcBef>
              <a:spcAft>
                <a:spcPct val="0"/>
              </a:spcAft>
              <a:buChar char="•"/>
              <a:defRPr sz="2400">
                <a:solidFill>
                  <a:schemeClr val="tx1"/>
                </a:solidFill>
                <a:latin typeface="Times New Roman" panose="02020603050405020304" pitchFamily="18" charset="0"/>
              </a:defRPr>
            </a:lvl9pPr>
          </a:lstStyle>
          <a:p>
            <a:pPr eaLnBrk="1" hangingPunct="1">
              <a:lnSpc>
                <a:spcPct val="90000"/>
              </a:lnSpc>
              <a:spcBef>
                <a:spcPct val="20000"/>
              </a:spcBef>
              <a:buClr>
                <a:schemeClr val="bg1"/>
              </a:buClr>
              <a:buFontTx/>
              <a:buNone/>
            </a:pPr>
            <a:r>
              <a:rPr lang="en-US" altLang="en-US" sz="1800"/>
              <a:t>This is equal to your taxable estate plus any taxable lifetime gifts, which is the cumulative total of all lifetime gifts given over the annual limit</a:t>
            </a:r>
          </a:p>
        </p:txBody>
      </p:sp>
      <p:sp>
        <p:nvSpPr>
          <p:cNvPr id="292877" name="Text Box 13"/>
          <p:cNvSpPr txBox="1">
            <a:spLocks noChangeArrowheads="1"/>
          </p:cNvSpPr>
          <p:nvPr/>
        </p:nvSpPr>
        <p:spPr bwMode="auto">
          <a:xfrm>
            <a:off x="6096000" y="1600200"/>
            <a:ext cx="2819400" cy="9413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ts val="600"/>
              </a:spcBef>
              <a:buChar char="•"/>
              <a:defRPr sz="2800">
                <a:solidFill>
                  <a:schemeClr val="tx1"/>
                </a:solidFill>
                <a:latin typeface="Times New Roman" panose="02020603050405020304" pitchFamily="18" charset="0"/>
              </a:defRPr>
            </a:lvl1pPr>
            <a:lvl2pPr marL="742950" indent="-285750">
              <a:spcBef>
                <a:spcPts val="600"/>
              </a:spcBef>
              <a:buChar char="•"/>
              <a:defRPr sz="2400">
                <a:solidFill>
                  <a:schemeClr val="tx1"/>
                </a:solidFill>
                <a:latin typeface="Times New Roman" panose="02020603050405020304" pitchFamily="18" charset="0"/>
              </a:defRPr>
            </a:lvl2pPr>
            <a:lvl3pPr marL="1143000" indent="-228600">
              <a:spcBef>
                <a:spcPts val="600"/>
              </a:spcBef>
              <a:buChar char="•"/>
              <a:defRPr sz="2400">
                <a:solidFill>
                  <a:schemeClr val="tx1"/>
                </a:solidFill>
                <a:latin typeface="Times New Roman" panose="02020603050405020304" pitchFamily="18" charset="0"/>
              </a:defRPr>
            </a:lvl3pPr>
            <a:lvl4pPr marL="1600200" indent="-228600">
              <a:spcBef>
                <a:spcPts val="600"/>
              </a:spcBef>
              <a:buChar char="•"/>
              <a:defRPr sz="2400">
                <a:solidFill>
                  <a:schemeClr val="tx1"/>
                </a:solidFill>
                <a:latin typeface="Times New Roman" panose="02020603050405020304" pitchFamily="18" charset="0"/>
              </a:defRPr>
            </a:lvl4pPr>
            <a:lvl5pPr marL="2057400" indent="-228600">
              <a:spcBef>
                <a:spcPts val="600"/>
              </a:spcBef>
              <a:buChar char="•"/>
              <a:defRPr sz="2400">
                <a:solidFill>
                  <a:schemeClr val="tx1"/>
                </a:solidFill>
                <a:latin typeface="Times New Roman" panose="02020603050405020304" pitchFamily="18" charset="0"/>
              </a:defRPr>
            </a:lvl5pPr>
            <a:lvl6pPr marL="2514600" indent="-228600" eaLnBrk="0" fontAlgn="base" hangingPunct="0">
              <a:spcBef>
                <a:spcPts val="6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ts val="6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ts val="6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ts val="6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800"/>
              <a:t>4.  Look to the tax table and calculate your taxes for the entire amount of the estate</a:t>
            </a:r>
          </a:p>
        </p:txBody>
      </p:sp>
      <p:sp>
        <p:nvSpPr>
          <p:cNvPr id="292878" name="Text Box 14"/>
          <p:cNvSpPr txBox="1">
            <a:spLocks noChangeArrowheads="1"/>
          </p:cNvSpPr>
          <p:nvPr/>
        </p:nvSpPr>
        <p:spPr bwMode="auto">
          <a:xfrm>
            <a:off x="3124200" y="1600200"/>
            <a:ext cx="2590800" cy="9413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ts val="600"/>
              </a:spcBef>
              <a:buChar char="•"/>
              <a:defRPr sz="2800">
                <a:solidFill>
                  <a:schemeClr val="tx1"/>
                </a:solidFill>
                <a:latin typeface="Times New Roman" panose="02020603050405020304" pitchFamily="18" charset="0"/>
              </a:defRPr>
            </a:lvl1pPr>
            <a:lvl2pPr marL="742950" indent="-285750">
              <a:spcBef>
                <a:spcPts val="600"/>
              </a:spcBef>
              <a:buChar char="•"/>
              <a:defRPr sz="2400">
                <a:solidFill>
                  <a:schemeClr val="tx1"/>
                </a:solidFill>
                <a:latin typeface="Times New Roman" panose="02020603050405020304" pitchFamily="18" charset="0"/>
              </a:defRPr>
            </a:lvl2pPr>
            <a:lvl3pPr marL="1143000" indent="-228600">
              <a:spcBef>
                <a:spcPts val="600"/>
              </a:spcBef>
              <a:buChar char="•"/>
              <a:defRPr sz="2400">
                <a:solidFill>
                  <a:schemeClr val="tx1"/>
                </a:solidFill>
                <a:latin typeface="Times New Roman" panose="02020603050405020304" pitchFamily="18" charset="0"/>
              </a:defRPr>
            </a:lvl3pPr>
            <a:lvl4pPr marL="1600200" indent="-228600">
              <a:spcBef>
                <a:spcPts val="600"/>
              </a:spcBef>
              <a:buChar char="•"/>
              <a:defRPr sz="2400">
                <a:solidFill>
                  <a:schemeClr val="tx1"/>
                </a:solidFill>
                <a:latin typeface="Times New Roman" panose="02020603050405020304" pitchFamily="18" charset="0"/>
              </a:defRPr>
            </a:lvl4pPr>
            <a:lvl5pPr marL="2057400" indent="-228600">
              <a:spcBef>
                <a:spcPts val="600"/>
              </a:spcBef>
              <a:buChar char="•"/>
              <a:defRPr sz="2400">
                <a:solidFill>
                  <a:schemeClr val="tx1"/>
                </a:solidFill>
                <a:latin typeface="Times New Roman" panose="02020603050405020304" pitchFamily="18" charset="0"/>
              </a:defRPr>
            </a:lvl5pPr>
            <a:lvl6pPr marL="2514600" indent="-228600" eaLnBrk="0" fontAlgn="base" hangingPunct="0">
              <a:spcBef>
                <a:spcPts val="6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ts val="6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ts val="6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ts val="6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800"/>
              <a:t>Subtract out the Estate tax unified credit or exemption</a:t>
            </a:r>
            <a:endParaRPr lang="en-US" altLang="en-US" sz="1800">
              <a:latin typeface="Verdana" panose="020B0604030504040204" pitchFamily="34" charset="0"/>
            </a:endParaRPr>
          </a:p>
        </p:txBody>
      </p:sp>
      <p:sp>
        <p:nvSpPr>
          <p:cNvPr id="292879" name="Line 15"/>
          <p:cNvSpPr>
            <a:spLocks noChangeShapeType="1"/>
          </p:cNvSpPr>
          <p:nvPr/>
        </p:nvSpPr>
        <p:spPr bwMode="auto">
          <a:xfrm>
            <a:off x="1524000" y="2324100"/>
            <a:ext cx="0" cy="6096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2880" name="Line 16"/>
          <p:cNvSpPr>
            <a:spLocks noChangeShapeType="1"/>
          </p:cNvSpPr>
          <p:nvPr/>
        </p:nvSpPr>
        <p:spPr bwMode="auto">
          <a:xfrm>
            <a:off x="1524000" y="5181600"/>
            <a:ext cx="0" cy="5334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2881" name="Line 17"/>
          <p:cNvSpPr>
            <a:spLocks noChangeShapeType="1"/>
          </p:cNvSpPr>
          <p:nvPr/>
        </p:nvSpPr>
        <p:spPr bwMode="auto">
          <a:xfrm>
            <a:off x="2743200" y="6172200"/>
            <a:ext cx="381000" cy="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2882" name="Line 18"/>
          <p:cNvSpPr>
            <a:spLocks noChangeShapeType="1"/>
          </p:cNvSpPr>
          <p:nvPr/>
        </p:nvSpPr>
        <p:spPr bwMode="auto">
          <a:xfrm>
            <a:off x="5715000" y="5715000"/>
            <a:ext cx="381000" cy="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2883" name="Line 19"/>
          <p:cNvSpPr>
            <a:spLocks noChangeShapeType="1"/>
          </p:cNvSpPr>
          <p:nvPr/>
        </p:nvSpPr>
        <p:spPr bwMode="auto">
          <a:xfrm flipV="1">
            <a:off x="7315200" y="4572000"/>
            <a:ext cx="0" cy="9144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2884" name="Line 20"/>
          <p:cNvSpPr>
            <a:spLocks noChangeShapeType="1"/>
          </p:cNvSpPr>
          <p:nvPr/>
        </p:nvSpPr>
        <p:spPr bwMode="auto">
          <a:xfrm flipV="1">
            <a:off x="7315200" y="2590800"/>
            <a:ext cx="0" cy="3810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2885" name="Line 21"/>
          <p:cNvSpPr>
            <a:spLocks noChangeShapeType="1"/>
          </p:cNvSpPr>
          <p:nvPr/>
        </p:nvSpPr>
        <p:spPr bwMode="auto">
          <a:xfrm flipH="1">
            <a:off x="5715000" y="2133600"/>
            <a:ext cx="381000" cy="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2886" name="Line 22"/>
          <p:cNvSpPr>
            <a:spLocks noChangeShapeType="1"/>
          </p:cNvSpPr>
          <p:nvPr/>
        </p:nvSpPr>
        <p:spPr bwMode="auto">
          <a:xfrm>
            <a:off x="4343400" y="2514600"/>
            <a:ext cx="0" cy="6096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0"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52</a:t>
            </a:fld>
            <a:endParaRPr lang="en-US"/>
          </a:p>
        </p:txBody>
      </p:sp>
    </p:spTree>
    <p:extLst>
      <p:ext uri="{BB962C8B-B14F-4D97-AF65-F5344CB8AC3E}">
        <p14:creationId xmlns:p14="http://schemas.microsoft.com/office/powerpoint/2010/main" val="30950345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2871">
                                            <p:bg/>
                                          </p:spTgt>
                                        </p:tgtEl>
                                        <p:attrNameLst>
                                          <p:attrName>style.visibility</p:attrName>
                                        </p:attrNameLst>
                                      </p:cBhvr>
                                      <p:to>
                                        <p:strVal val="visible"/>
                                      </p:to>
                                    </p:set>
                                    <p:animEffect transition="in" filter="blinds(horizontal)">
                                      <p:cBhvr>
                                        <p:cTn id="7" dur="500"/>
                                        <p:tgtEl>
                                          <p:spTgt spid="292871">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92871">
                                            <p:txEl>
                                              <p:pRg st="0" end="0"/>
                                            </p:txEl>
                                          </p:spTgt>
                                        </p:tgtEl>
                                        <p:attrNameLst>
                                          <p:attrName>style.visibility</p:attrName>
                                        </p:attrNameLst>
                                      </p:cBhvr>
                                      <p:to>
                                        <p:strVal val="visible"/>
                                      </p:to>
                                    </p:set>
                                    <p:animEffect transition="in" filter="blinds(horizontal)">
                                      <p:cBhvr>
                                        <p:cTn id="10" dur="500"/>
                                        <p:tgtEl>
                                          <p:spTgt spid="292871">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nodeType="clickEffect">
                                  <p:stCondLst>
                                    <p:cond delay="0"/>
                                  </p:stCondLst>
                                  <p:childTnLst>
                                    <p:set>
                                      <p:cBhvr>
                                        <p:cTn id="14" dur="1" fill="hold">
                                          <p:stCondLst>
                                            <p:cond delay="0"/>
                                          </p:stCondLst>
                                        </p:cTn>
                                        <p:tgtEl>
                                          <p:spTgt spid="292879"/>
                                        </p:tgtEl>
                                        <p:attrNameLst>
                                          <p:attrName>style.visibility</p:attrName>
                                        </p:attrNameLst>
                                      </p:cBhvr>
                                      <p:to>
                                        <p:strVal val="visible"/>
                                      </p:to>
                                    </p:set>
                                    <p:anim calcmode="lin" valueType="num">
                                      <p:cBhvr additive="base">
                                        <p:cTn id="15" dur="500" fill="hold"/>
                                        <p:tgtEl>
                                          <p:spTgt spid="292879"/>
                                        </p:tgtEl>
                                        <p:attrNameLst>
                                          <p:attrName>ppt_x</p:attrName>
                                        </p:attrNameLst>
                                      </p:cBhvr>
                                      <p:tavLst>
                                        <p:tav tm="0">
                                          <p:val>
                                            <p:strVal val="#ppt_x"/>
                                          </p:val>
                                        </p:tav>
                                        <p:tav tm="100000">
                                          <p:val>
                                            <p:strVal val="#ppt_x"/>
                                          </p:val>
                                        </p:tav>
                                      </p:tavLst>
                                    </p:anim>
                                    <p:anim calcmode="lin" valueType="num">
                                      <p:cBhvr additive="base">
                                        <p:cTn id="16" dur="500" fill="hold"/>
                                        <p:tgtEl>
                                          <p:spTgt spid="292879"/>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292872">
                                            <p:bg/>
                                          </p:spTgt>
                                        </p:tgtEl>
                                        <p:attrNameLst>
                                          <p:attrName>style.visibility</p:attrName>
                                        </p:attrNameLst>
                                      </p:cBhvr>
                                      <p:to>
                                        <p:strVal val="visible"/>
                                      </p:to>
                                    </p:set>
                                    <p:animEffect transition="in" filter="blinds(horizontal)">
                                      <p:cBhvr>
                                        <p:cTn id="21" dur="500"/>
                                        <p:tgtEl>
                                          <p:spTgt spid="292872">
                                            <p:bg/>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92872">
                                            <p:txEl>
                                              <p:pRg st="0" end="0"/>
                                            </p:txEl>
                                          </p:spTgt>
                                        </p:tgtEl>
                                        <p:attrNameLst>
                                          <p:attrName>style.visibility</p:attrName>
                                        </p:attrNameLst>
                                      </p:cBhvr>
                                      <p:to>
                                        <p:strVal val="visible"/>
                                      </p:to>
                                    </p:set>
                                    <p:animEffect transition="in" filter="blinds(horizontal)">
                                      <p:cBhvr>
                                        <p:cTn id="24" dur="500"/>
                                        <p:tgtEl>
                                          <p:spTgt spid="292872">
                                            <p:txEl>
                                              <p:pRg st="0" end="0"/>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nodeType="clickEffect">
                                  <p:stCondLst>
                                    <p:cond delay="0"/>
                                  </p:stCondLst>
                                  <p:childTnLst>
                                    <p:set>
                                      <p:cBhvr>
                                        <p:cTn id="28" dur="1" fill="hold">
                                          <p:stCondLst>
                                            <p:cond delay="0"/>
                                          </p:stCondLst>
                                        </p:cTn>
                                        <p:tgtEl>
                                          <p:spTgt spid="292880"/>
                                        </p:tgtEl>
                                        <p:attrNameLst>
                                          <p:attrName>style.visibility</p:attrName>
                                        </p:attrNameLst>
                                      </p:cBhvr>
                                      <p:to>
                                        <p:strVal val="visible"/>
                                      </p:to>
                                    </p:set>
                                    <p:anim calcmode="lin" valueType="num">
                                      <p:cBhvr additive="base">
                                        <p:cTn id="29" dur="500" fill="hold"/>
                                        <p:tgtEl>
                                          <p:spTgt spid="292880"/>
                                        </p:tgtEl>
                                        <p:attrNameLst>
                                          <p:attrName>ppt_x</p:attrName>
                                        </p:attrNameLst>
                                      </p:cBhvr>
                                      <p:tavLst>
                                        <p:tav tm="0">
                                          <p:val>
                                            <p:strVal val="#ppt_x"/>
                                          </p:val>
                                        </p:tav>
                                        <p:tav tm="100000">
                                          <p:val>
                                            <p:strVal val="#ppt_x"/>
                                          </p:val>
                                        </p:tav>
                                      </p:tavLst>
                                    </p:anim>
                                    <p:anim calcmode="lin" valueType="num">
                                      <p:cBhvr additive="base">
                                        <p:cTn id="30" dur="500" fill="hold"/>
                                        <p:tgtEl>
                                          <p:spTgt spid="292880"/>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92873">
                                            <p:bg/>
                                          </p:spTgt>
                                        </p:tgtEl>
                                        <p:attrNameLst>
                                          <p:attrName>style.visibility</p:attrName>
                                        </p:attrNameLst>
                                      </p:cBhvr>
                                      <p:to>
                                        <p:strVal val="visible"/>
                                      </p:to>
                                    </p:set>
                                    <p:animEffect transition="in" filter="blinds(horizontal)">
                                      <p:cBhvr>
                                        <p:cTn id="35" dur="500"/>
                                        <p:tgtEl>
                                          <p:spTgt spid="292873">
                                            <p:bg/>
                                          </p:spTgt>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292873">
                                            <p:txEl>
                                              <p:pRg st="0" end="0"/>
                                            </p:txEl>
                                          </p:spTgt>
                                        </p:tgtEl>
                                        <p:attrNameLst>
                                          <p:attrName>style.visibility</p:attrName>
                                        </p:attrNameLst>
                                      </p:cBhvr>
                                      <p:to>
                                        <p:strVal val="visible"/>
                                      </p:to>
                                    </p:set>
                                    <p:animEffect transition="in" filter="blinds(horizontal)">
                                      <p:cBhvr>
                                        <p:cTn id="38" dur="500"/>
                                        <p:tgtEl>
                                          <p:spTgt spid="292873">
                                            <p:txEl>
                                              <p:pRg st="0" end="0"/>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292881"/>
                                        </p:tgtEl>
                                        <p:attrNameLst>
                                          <p:attrName>style.visibility</p:attrName>
                                        </p:attrNameLst>
                                      </p:cBhvr>
                                      <p:to>
                                        <p:strVal val="visible"/>
                                      </p:to>
                                    </p:set>
                                    <p:anim calcmode="lin" valueType="num">
                                      <p:cBhvr additive="base">
                                        <p:cTn id="43" dur="500" fill="hold"/>
                                        <p:tgtEl>
                                          <p:spTgt spid="292881"/>
                                        </p:tgtEl>
                                        <p:attrNameLst>
                                          <p:attrName>ppt_x</p:attrName>
                                        </p:attrNameLst>
                                      </p:cBhvr>
                                      <p:tavLst>
                                        <p:tav tm="0">
                                          <p:val>
                                            <p:strVal val="#ppt_x"/>
                                          </p:val>
                                        </p:tav>
                                        <p:tav tm="100000">
                                          <p:val>
                                            <p:strVal val="#ppt_x"/>
                                          </p:val>
                                        </p:tav>
                                      </p:tavLst>
                                    </p:anim>
                                    <p:anim calcmode="lin" valueType="num">
                                      <p:cBhvr additive="base">
                                        <p:cTn id="44" dur="500" fill="hold"/>
                                        <p:tgtEl>
                                          <p:spTgt spid="292881"/>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292874">
                                            <p:bg/>
                                          </p:spTgt>
                                        </p:tgtEl>
                                        <p:attrNameLst>
                                          <p:attrName>style.visibility</p:attrName>
                                        </p:attrNameLst>
                                      </p:cBhvr>
                                      <p:to>
                                        <p:strVal val="visible"/>
                                      </p:to>
                                    </p:set>
                                    <p:animEffect transition="in" filter="blinds(horizontal)">
                                      <p:cBhvr>
                                        <p:cTn id="49" dur="500"/>
                                        <p:tgtEl>
                                          <p:spTgt spid="292874">
                                            <p:bg/>
                                          </p:spTgt>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92874">
                                            <p:txEl>
                                              <p:pRg st="0" end="0"/>
                                            </p:txEl>
                                          </p:spTgt>
                                        </p:tgtEl>
                                        <p:attrNameLst>
                                          <p:attrName>style.visibility</p:attrName>
                                        </p:attrNameLst>
                                      </p:cBhvr>
                                      <p:to>
                                        <p:strVal val="visible"/>
                                      </p:to>
                                    </p:set>
                                    <p:animEffect transition="in" filter="blinds(horizontal)">
                                      <p:cBhvr>
                                        <p:cTn id="52" dur="500"/>
                                        <p:tgtEl>
                                          <p:spTgt spid="292874">
                                            <p:txEl>
                                              <p:pRg st="0" end="0"/>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4" fill="hold" nodeType="clickEffect">
                                  <p:stCondLst>
                                    <p:cond delay="0"/>
                                  </p:stCondLst>
                                  <p:childTnLst>
                                    <p:set>
                                      <p:cBhvr>
                                        <p:cTn id="56" dur="1" fill="hold">
                                          <p:stCondLst>
                                            <p:cond delay="0"/>
                                          </p:stCondLst>
                                        </p:cTn>
                                        <p:tgtEl>
                                          <p:spTgt spid="292882"/>
                                        </p:tgtEl>
                                        <p:attrNameLst>
                                          <p:attrName>style.visibility</p:attrName>
                                        </p:attrNameLst>
                                      </p:cBhvr>
                                      <p:to>
                                        <p:strVal val="visible"/>
                                      </p:to>
                                    </p:set>
                                    <p:anim calcmode="lin" valueType="num">
                                      <p:cBhvr additive="base">
                                        <p:cTn id="57" dur="500" fill="hold"/>
                                        <p:tgtEl>
                                          <p:spTgt spid="292882"/>
                                        </p:tgtEl>
                                        <p:attrNameLst>
                                          <p:attrName>ppt_x</p:attrName>
                                        </p:attrNameLst>
                                      </p:cBhvr>
                                      <p:tavLst>
                                        <p:tav tm="0">
                                          <p:val>
                                            <p:strVal val="#ppt_x"/>
                                          </p:val>
                                        </p:tav>
                                        <p:tav tm="100000">
                                          <p:val>
                                            <p:strVal val="#ppt_x"/>
                                          </p:val>
                                        </p:tav>
                                      </p:tavLst>
                                    </p:anim>
                                    <p:anim calcmode="lin" valueType="num">
                                      <p:cBhvr additive="base">
                                        <p:cTn id="58" dur="500" fill="hold"/>
                                        <p:tgtEl>
                                          <p:spTgt spid="292882"/>
                                        </p:tgtEl>
                                        <p:attrNameLst>
                                          <p:attrName>ppt_y</p:attrName>
                                        </p:attrNameLst>
                                      </p:cBhvr>
                                      <p:tavLst>
                                        <p:tav tm="0">
                                          <p:val>
                                            <p:strVal val="1+#ppt_h/2"/>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292875">
                                            <p:bg/>
                                          </p:spTgt>
                                        </p:tgtEl>
                                        <p:attrNameLst>
                                          <p:attrName>style.visibility</p:attrName>
                                        </p:attrNameLst>
                                      </p:cBhvr>
                                      <p:to>
                                        <p:strVal val="visible"/>
                                      </p:to>
                                    </p:set>
                                    <p:animEffect transition="in" filter="blinds(horizontal)">
                                      <p:cBhvr>
                                        <p:cTn id="63" dur="500"/>
                                        <p:tgtEl>
                                          <p:spTgt spid="292875">
                                            <p:bg/>
                                          </p:spTgt>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292875">
                                            <p:txEl>
                                              <p:pRg st="0" end="0"/>
                                            </p:txEl>
                                          </p:spTgt>
                                        </p:tgtEl>
                                        <p:attrNameLst>
                                          <p:attrName>style.visibility</p:attrName>
                                        </p:attrNameLst>
                                      </p:cBhvr>
                                      <p:to>
                                        <p:strVal val="visible"/>
                                      </p:to>
                                    </p:set>
                                    <p:animEffect transition="in" filter="blinds(horizontal)">
                                      <p:cBhvr>
                                        <p:cTn id="66" dur="500"/>
                                        <p:tgtEl>
                                          <p:spTgt spid="292875">
                                            <p:txEl>
                                              <p:pRg st="0" end="0"/>
                                            </p:txEl>
                                          </p:spTgt>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 presetClass="entr" presetSubtype="4" fill="hold" nodeType="clickEffect">
                                  <p:stCondLst>
                                    <p:cond delay="0"/>
                                  </p:stCondLst>
                                  <p:childTnLst>
                                    <p:set>
                                      <p:cBhvr>
                                        <p:cTn id="70" dur="1" fill="hold">
                                          <p:stCondLst>
                                            <p:cond delay="0"/>
                                          </p:stCondLst>
                                        </p:cTn>
                                        <p:tgtEl>
                                          <p:spTgt spid="292883"/>
                                        </p:tgtEl>
                                        <p:attrNameLst>
                                          <p:attrName>style.visibility</p:attrName>
                                        </p:attrNameLst>
                                      </p:cBhvr>
                                      <p:to>
                                        <p:strVal val="visible"/>
                                      </p:to>
                                    </p:set>
                                    <p:anim calcmode="lin" valueType="num">
                                      <p:cBhvr additive="base">
                                        <p:cTn id="71" dur="500" fill="hold"/>
                                        <p:tgtEl>
                                          <p:spTgt spid="292883"/>
                                        </p:tgtEl>
                                        <p:attrNameLst>
                                          <p:attrName>ppt_x</p:attrName>
                                        </p:attrNameLst>
                                      </p:cBhvr>
                                      <p:tavLst>
                                        <p:tav tm="0">
                                          <p:val>
                                            <p:strVal val="#ppt_x"/>
                                          </p:val>
                                        </p:tav>
                                        <p:tav tm="100000">
                                          <p:val>
                                            <p:strVal val="#ppt_x"/>
                                          </p:val>
                                        </p:tav>
                                      </p:tavLst>
                                    </p:anim>
                                    <p:anim calcmode="lin" valueType="num">
                                      <p:cBhvr additive="base">
                                        <p:cTn id="72" dur="500" fill="hold"/>
                                        <p:tgtEl>
                                          <p:spTgt spid="292883"/>
                                        </p:tgtEl>
                                        <p:attrNameLst>
                                          <p:attrName>ppt_y</p:attrName>
                                        </p:attrNameLst>
                                      </p:cBhvr>
                                      <p:tavLst>
                                        <p:tav tm="0">
                                          <p:val>
                                            <p:strVal val="1+#ppt_h/2"/>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292876">
                                            <p:bg/>
                                          </p:spTgt>
                                        </p:tgtEl>
                                        <p:attrNameLst>
                                          <p:attrName>style.visibility</p:attrName>
                                        </p:attrNameLst>
                                      </p:cBhvr>
                                      <p:to>
                                        <p:strVal val="visible"/>
                                      </p:to>
                                    </p:set>
                                    <p:animEffect transition="in" filter="blinds(horizontal)">
                                      <p:cBhvr>
                                        <p:cTn id="77" dur="500"/>
                                        <p:tgtEl>
                                          <p:spTgt spid="292876">
                                            <p:bg/>
                                          </p:spTgt>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292876">
                                            <p:txEl>
                                              <p:pRg st="0" end="0"/>
                                            </p:txEl>
                                          </p:spTgt>
                                        </p:tgtEl>
                                        <p:attrNameLst>
                                          <p:attrName>style.visibility</p:attrName>
                                        </p:attrNameLst>
                                      </p:cBhvr>
                                      <p:to>
                                        <p:strVal val="visible"/>
                                      </p:to>
                                    </p:set>
                                    <p:animEffect transition="in" filter="blinds(horizontal)">
                                      <p:cBhvr>
                                        <p:cTn id="80" dur="500"/>
                                        <p:tgtEl>
                                          <p:spTgt spid="292876">
                                            <p:txEl>
                                              <p:pRg st="0" end="0"/>
                                            </p:txEl>
                                          </p:spTgt>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4" fill="hold" nodeType="clickEffect">
                                  <p:stCondLst>
                                    <p:cond delay="0"/>
                                  </p:stCondLst>
                                  <p:childTnLst>
                                    <p:set>
                                      <p:cBhvr>
                                        <p:cTn id="84" dur="1" fill="hold">
                                          <p:stCondLst>
                                            <p:cond delay="0"/>
                                          </p:stCondLst>
                                        </p:cTn>
                                        <p:tgtEl>
                                          <p:spTgt spid="292884"/>
                                        </p:tgtEl>
                                        <p:attrNameLst>
                                          <p:attrName>style.visibility</p:attrName>
                                        </p:attrNameLst>
                                      </p:cBhvr>
                                      <p:to>
                                        <p:strVal val="visible"/>
                                      </p:to>
                                    </p:set>
                                    <p:anim calcmode="lin" valueType="num">
                                      <p:cBhvr additive="base">
                                        <p:cTn id="85" dur="500" fill="hold"/>
                                        <p:tgtEl>
                                          <p:spTgt spid="292884"/>
                                        </p:tgtEl>
                                        <p:attrNameLst>
                                          <p:attrName>ppt_x</p:attrName>
                                        </p:attrNameLst>
                                      </p:cBhvr>
                                      <p:tavLst>
                                        <p:tav tm="0">
                                          <p:val>
                                            <p:strVal val="#ppt_x"/>
                                          </p:val>
                                        </p:tav>
                                        <p:tav tm="100000">
                                          <p:val>
                                            <p:strVal val="#ppt_x"/>
                                          </p:val>
                                        </p:tav>
                                      </p:tavLst>
                                    </p:anim>
                                    <p:anim calcmode="lin" valueType="num">
                                      <p:cBhvr additive="base">
                                        <p:cTn id="86" dur="500" fill="hold"/>
                                        <p:tgtEl>
                                          <p:spTgt spid="292884"/>
                                        </p:tgtEl>
                                        <p:attrNameLst>
                                          <p:attrName>ppt_y</p:attrName>
                                        </p:attrNameLst>
                                      </p:cBhvr>
                                      <p:tavLst>
                                        <p:tav tm="0">
                                          <p:val>
                                            <p:strVal val="1+#ppt_h/2"/>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3" presetClass="entr" presetSubtype="10" fill="hold" grpId="0" nodeType="clickEffect">
                                  <p:stCondLst>
                                    <p:cond delay="0"/>
                                  </p:stCondLst>
                                  <p:childTnLst>
                                    <p:set>
                                      <p:cBhvr>
                                        <p:cTn id="90" dur="1" fill="hold">
                                          <p:stCondLst>
                                            <p:cond delay="0"/>
                                          </p:stCondLst>
                                        </p:cTn>
                                        <p:tgtEl>
                                          <p:spTgt spid="292877">
                                            <p:bg/>
                                          </p:spTgt>
                                        </p:tgtEl>
                                        <p:attrNameLst>
                                          <p:attrName>style.visibility</p:attrName>
                                        </p:attrNameLst>
                                      </p:cBhvr>
                                      <p:to>
                                        <p:strVal val="visible"/>
                                      </p:to>
                                    </p:set>
                                    <p:animEffect transition="in" filter="blinds(horizontal)">
                                      <p:cBhvr>
                                        <p:cTn id="91" dur="500"/>
                                        <p:tgtEl>
                                          <p:spTgt spid="292877">
                                            <p:bg/>
                                          </p:spTgt>
                                        </p:tgtEl>
                                      </p:cBhvr>
                                    </p:animEffect>
                                  </p:childTnLst>
                                </p:cTn>
                              </p:par>
                              <p:par>
                                <p:cTn id="92" presetID="3" presetClass="entr" presetSubtype="10" fill="hold" grpId="0" nodeType="withEffect">
                                  <p:stCondLst>
                                    <p:cond delay="0"/>
                                  </p:stCondLst>
                                  <p:childTnLst>
                                    <p:set>
                                      <p:cBhvr>
                                        <p:cTn id="93" dur="1" fill="hold">
                                          <p:stCondLst>
                                            <p:cond delay="0"/>
                                          </p:stCondLst>
                                        </p:cTn>
                                        <p:tgtEl>
                                          <p:spTgt spid="292877">
                                            <p:txEl>
                                              <p:pRg st="0" end="0"/>
                                            </p:txEl>
                                          </p:spTgt>
                                        </p:tgtEl>
                                        <p:attrNameLst>
                                          <p:attrName>style.visibility</p:attrName>
                                        </p:attrNameLst>
                                      </p:cBhvr>
                                      <p:to>
                                        <p:strVal val="visible"/>
                                      </p:to>
                                    </p:set>
                                    <p:animEffect transition="in" filter="blinds(horizontal)">
                                      <p:cBhvr>
                                        <p:cTn id="94" dur="500"/>
                                        <p:tgtEl>
                                          <p:spTgt spid="292877">
                                            <p:txEl>
                                              <p:pRg st="0" end="0"/>
                                            </p:txEl>
                                          </p:spTgt>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2" presetClass="entr" presetSubtype="4" fill="hold" nodeType="clickEffect">
                                  <p:stCondLst>
                                    <p:cond delay="0"/>
                                  </p:stCondLst>
                                  <p:childTnLst>
                                    <p:set>
                                      <p:cBhvr>
                                        <p:cTn id="98" dur="1" fill="hold">
                                          <p:stCondLst>
                                            <p:cond delay="0"/>
                                          </p:stCondLst>
                                        </p:cTn>
                                        <p:tgtEl>
                                          <p:spTgt spid="292885"/>
                                        </p:tgtEl>
                                        <p:attrNameLst>
                                          <p:attrName>style.visibility</p:attrName>
                                        </p:attrNameLst>
                                      </p:cBhvr>
                                      <p:to>
                                        <p:strVal val="visible"/>
                                      </p:to>
                                    </p:set>
                                    <p:anim calcmode="lin" valueType="num">
                                      <p:cBhvr additive="base">
                                        <p:cTn id="99" dur="500" fill="hold"/>
                                        <p:tgtEl>
                                          <p:spTgt spid="292885"/>
                                        </p:tgtEl>
                                        <p:attrNameLst>
                                          <p:attrName>ppt_x</p:attrName>
                                        </p:attrNameLst>
                                      </p:cBhvr>
                                      <p:tavLst>
                                        <p:tav tm="0">
                                          <p:val>
                                            <p:strVal val="#ppt_x"/>
                                          </p:val>
                                        </p:tav>
                                        <p:tav tm="100000">
                                          <p:val>
                                            <p:strVal val="#ppt_x"/>
                                          </p:val>
                                        </p:tav>
                                      </p:tavLst>
                                    </p:anim>
                                    <p:anim calcmode="lin" valueType="num">
                                      <p:cBhvr additive="base">
                                        <p:cTn id="100" dur="500" fill="hold"/>
                                        <p:tgtEl>
                                          <p:spTgt spid="292885"/>
                                        </p:tgtEl>
                                        <p:attrNameLst>
                                          <p:attrName>ppt_y</p:attrName>
                                        </p:attrNameLst>
                                      </p:cBhvr>
                                      <p:tavLst>
                                        <p:tav tm="0">
                                          <p:val>
                                            <p:strVal val="1+#ppt_h/2"/>
                                          </p:val>
                                        </p:tav>
                                        <p:tav tm="100000">
                                          <p:val>
                                            <p:strVal val="#ppt_y"/>
                                          </p:val>
                                        </p:tav>
                                      </p:tavLst>
                                    </p:anim>
                                  </p:childTnLst>
                                </p:cTn>
                              </p:par>
                            </p:childTnLst>
                          </p:cTn>
                        </p:par>
                      </p:childTnLst>
                    </p:cTn>
                  </p:par>
                  <p:par>
                    <p:cTn id="101" fill="hold" nodeType="clickPar">
                      <p:stCondLst>
                        <p:cond delay="indefinite"/>
                      </p:stCondLst>
                      <p:childTnLst>
                        <p:par>
                          <p:cTn id="102" fill="hold" nodeType="withGroup">
                            <p:stCondLst>
                              <p:cond delay="0"/>
                            </p:stCondLst>
                            <p:childTnLst>
                              <p:par>
                                <p:cTn id="103" presetID="3" presetClass="entr" presetSubtype="10" fill="hold" grpId="0" nodeType="clickEffect">
                                  <p:stCondLst>
                                    <p:cond delay="0"/>
                                  </p:stCondLst>
                                  <p:childTnLst>
                                    <p:set>
                                      <p:cBhvr>
                                        <p:cTn id="104" dur="1" fill="hold">
                                          <p:stCondLst>
                                            <p:cond delay="0"/>
                                          </p:stCondLst>
                                        </p:cTn>
                                        <p:tgtEl>
                                          <p:spTgt spid="292878">
                                            <p:bg/>
                                          </p:spTgt>
                                        </p:tgtEl>
                                        <p:attrNameLst>
                                          <p:attrName>style.visibility</p:attrName>
                                        </p:attrNameLst>
                                      </p:cBhvr>
                                      <p:to>
                                        <p:strVal val="visible"/>
                                      </p:to>
                                    </p:set>
                                    <p:animEffect transition="in" filter="blinds(horizontal)">
                                      <p:cBhvr>
                                        <p:cTn id="105" dur="500"/>
                                        <p:tgtEl>
                                          <p:spTgt spid="292878">
                                            <p:bg/>
                                          </p:spTgt>
                                        </p:tgtEl>
                                      </p:cBhvr>
                                    </p:animEffect>
                                  </p:childTnLst>
                                </p:cTn>
                              </p:par>
                              <p:par>
                                <p:cTn id="106" presetID="3" presetClass="entr" presetSubtype="10" fill="hold" grpId="0" nodeType="withEffect">
                                  <p:stCondLst>
                                    <p:cond delay="0"/>
                                  </p:stCondLst>
                                  <p:childTnLst>
                                    <p:set>
                                      <p:cBhvr>
                                        <p:cTn id="107" dur="1" fill="hold">
                                          <p:stCondLst>
                                            <p:cond delay="0"/>
                                          </p:stCondLst>
                                        </p:cTn>
                                        <p:tgtEl>
                                          <p:spTgt spid="292878">
                                            <p:txEl>
                                              <p:pRg st="0" end="0"/>
                                            </p:txEl>
                                          </p:spTgt>
                                        </p:tgtEl>
                                        <p:attrNameLst>
                                          <p:attrName>style.visibility</p:attrName>
                                        </p:attrNameLst>
                                      </p:cBhvr>
                                      <p:to>
                                        <p:strVal val="visible"/>
                                      </p:to>
                                    </p:set>
                                    <p:animEffect transition="in" filter="blinds(horizontal)">
                                      <p:cBhvr>
                                        <p:cTn id="108" dur="500"/>
                                        <p:tgtEl>
                                          <p:spTgt spid="292878">
                                            <p:txEl>
                                              <p:pRg st="0" end="0"/>
                                            </p:txEl>
                                          </p:spTgt>
                                        </p:tgtEl>
                                      </p:cBhvr>
                                    </p:animEffect>
                                  </p:childTnLst>
                                </p:cTn>
                              </p:par>
                            </p:childTnLst>
                          </p:cTn>
                        </p:par>
                      </p:childTnLst>
                    </p:cTn>
                  </p:par>
                  <p:par>
                    <p:cTn id="109" fill="hold" nodeType="clickPar">
                      <p:stCondLst>
                        <p:cond delay="indefinite"/>
                      </p:stCondLst>
                      <p:childTnLst>
                        <p:par>
                          <p:cTn id="110" fill="hold" nodeType="withGroup">
                            <p:stCondLst>
                              <p:cond delay="0"/>
                            </p:stCondLst>
                            <p:childTnLst>
                              <p:par>
                                <p:cTn id="111" presetID="2" presetClass="entr" presetSubtype="4" fill="hold" nodeType="clickEffect">
                                  <p:stCondLst>
                                    <p:cond delay="0"/>
                                  </p:stCondLst>
                                  <p:childTnLst>
                                    <p:set>
                                      <p:cBhvr>
                                        <p:cTn id="112" dur="1" fill="hold">
                                          <p:stCondLst>
                                            <p:cond delay="0"/>
                                          </p:stCondLst>
                                        </p:cTn>
                                        <p:tgtEl>
                                          <p:spTgt spid="292886"/>
                                        </p:tgtEl>
                                        <p:attrNameLst>
                                          <p:attrName>style.visibility</p:attrName>
                                        </p:attrNameLst>
                                      </p:cBhvr>
                                      <p:to>
                                        <p:strVal val="visible"/>
                                      </p:to>
                                    </p:set>
                                    <p:anim calcmode="lin" valueType="num">
                                      <p:cBhvr additive="base">
                                        <p:cTn id="113" dur="500" fill="hold"/>
                                        <p:tgtEl>
                                          <p:spTgt spid="292886"/>
                                        </p:tgtEl>
                                        <p:attrNameLst>
                                          <p:attrName>ppt_x</p:attrName>
                                        </p:attrNameLst>
                                      </p:cBhvr>
                                      <p:tavLst>
                                        <p:tav tm="0">
                                          <p:val>
                                            <p:strVal val="#ppt_x"/>
                                          </p:val>
                                        </p:tav>
                                        <p:tav tm="100000">
                                          <p:val>
                                            <p:strVal val="#ppt_x"/>
                                          </p:val>
                                        </p:tav>
                                      </p:tavLst>
                                    </p:anim>
                                    <p:anim calcmode="lin" valueType="num">
                                      <p:cBhvr additive="base">
                                        <p:cTn id="114" dur="500" fill="hold"/>
                                        <p:tgtEl>
                                          <p:spTgt spid="292886"/>
                                        </p:tgtEl>
                                        <p:attrNameLst>
                                          <p:attrName>ppt_y</p:attrName>
                                        </p:attrNameLst>
                                      </p:cBhvr>
                                      <p:tavLst>
                                        <p:tav tm="0">
                                          <p:val>
                                            <p:strVal val="1+#ppt_h/2"/>
                                          </p:val>
                                        </p:tav>
                                        <p:tav tm="100000">
                                          <p:val>
                                            <p:strVal val="#ppt_y"/>
                                          </p:val>
                                        </p:tav>
                                      </p:tavLst>
                                    </p:anim>
                                  </p:childTnLst>
                                </p:cTn>
                              </p:par>
                            </p:childTnLst>
                          </p:cTn>
                        </p:par>
                      </p:childTnLst>
                    </p:cTn>
                  </p:par>
                  <p:par>
                    <p:cTn id="115" fill="hold" nodeType="clickPar">
                      <p:stCondLst>
                        <p:cond delay="indefinite"/>
                      </p:stCondLst>
                      <p:childTnLst>
                        <p:par>
                          <p:cTn id="116" fill="hold" nodeType="withGroup">
                            <p:stCondLst>
                              <p:cond delay="0"/>
                            </p:stCondLst>
                            <p:childTnLst>
                              <p:par>
                                <p:cTn id="117" presetID="3" presetClass="entr" presetSubtype="10" fill="hold" grpId="0" nodeType="clickEffect">
                                  <p:stCondLst>
                                    <p:cond delay="0"/>
                                  </p:stCondLst>
                                  <p:childTnLst>
                                    <p:set>
                                      <p:cBhvr>
                                        <p:cTn id="118" dur="1" fill="hold">
                                          <p:stCondLst>
                                            <p:cond delay="0"/>
                                          </p:stCondLst>
                                        </p:cTn>
                                        <p:tgtEl>
                                          <p:spTgt spid="292869">
                                            <p:bg/>
                                          </p:spTgt>
                                        </p:tgtEl>
                                        <p:attrNameLst>
                                          <p:attrName>style.visibility</p:attrName>
                                        </p:attrNameLst>
                                      </p:cBhvr>
                                      <p:to>
                                        <p:strVal val="visible"/>
                                      </p:to>
                                    </p:set>
                                    <p:animEffect transition="in" filter="blinds(horizontal)">
                                      <p:cBhvr>
                                        <p:cTn id="119" dur="500"/>
                                        <p:tgtEl>
                                          <p:spTgt spid="292869">
                                            <p:bg/>
                                          </p:spTgt>
                                        </p:tgtEl>
                                      </p:cBhvr>
                                    </p:animEffect>
                                  </p:childTnLst>
                                </p:cTn>
                              </p:par>
                              <p:par>
                                <p:cTn id="120" presetID="3" presetClass="entr" presetSubtype="10" fill="hold" grpId="0" nodeType="withEffect">
                                  <p:stCondLst>
                                    <p:cond delay="0"/>
                                  </p:stCondLst>
                                  <p:childTnLst>
                                    <p:set>
                                      <p:cBhvr>
                                        <p:cTn id="121" dur="1" fill="hold">
                                          <p:stCondLst>
                                            <p:cond delay="0"/>
                                          </p:stCondLst>
                                        </p:cTn>
                                        <p:tgtEl>
                                          <p:spTgt spid="292869">
                                            <p:txEl>
                                              <p:pRg st="0" end="0"/>
                                            </p:txEl>
                                          </p:spTgt>
                                        </p:tgtEl>
                                        <p:attrNameLst>
                                          <p:attrName>style.visibility</p:attrName>
                                        </p:attrNameLst>
                                      </p:cBhvr>
                                      <p:to>
                                        <p:strVal val="visible"/>
                                      </p:to>
                                    </p:set>
                                    <p:animEffect transition="in" filter="blinds(horizontal)">
                                      <p:cBhvr>
                                        <p:cTn id="122" dur="500"/>
                                        <p:tgtEl>
                                          <p:spTgt spid="2928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9" grpId="0" build="allAtOnce" animBg="1"/>
      <p:bldP spid="292871" grpId="0" build="allAtOnce" animBg="1"/>
      <p:bldP spid="292872" grpId="0" build="allAtOnce" animBg="1"/>
      <p:bldP spid="292873" grpId="0" build="allAtOnce" animBg="1"/>
      <p:bldP spid="292874" grpId="0" build="allAtOnce" animBg="1"/>
      <p:bldP spid="292875" grpId="0" build="allAtOnce" animBg="1"/>
      <p:bldP spid="292876" grpId="0" build="allAtOnce" animBg="1"/>
      <p:bldP spid="292877" grpId="0" build="allAtOnce" animBg="1"/>
      <p:bldP spid="292878" grpId="0" build="allAtOnce" animBg="1"/>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228600" y="381000"/>
            <a:ext cx="8686800" cy="1371600"/>
          </a:xfrm>
        </p:spPr>
        <p:txBody>
          <a:bodyPr/>
          <a:lstStyle/>
          <a:p>
            <a:pPr algn="l" eaLnBrk="1" hangingPunct="1"/>
            <a:r>
              <a:rPr lang="en-US" altLang="en-US" sz="1600" dirty="0"/>
              <a:t>Assets: $6,155,000 Insurance policy: $315,000 Funeral cost: $19,750  Estate administrative costs: $67,000.  Charities: $154,000 Each of the past 4 years (2014-2017): $20,000 per year funding for college tuition, of this, $5,000 paid directly to the college 2015 graduation present: $25,000</a:t>
            </a:r>
          </a:p>
        </p:txBody>
      </p:sp>
      <p:sp>
        <p:nvSpPr>
          <p:cNvPr id="297987" name="Rectangle 3" descr="Rectangle: Click to edit Master text styles&#10;Second level&#10;Third level&#10;Fourth level&#10;Fifth level"/>
          <p:cNvSpPr>
            <a:spLocks noGrp="1" noChangeArrowheads="1"/>
          </p:cNvSpPr>
          <p:nvPr>
            <p:ph idx="1"/>
          </p:nvPr>
        </p:nvSpPr>
        <p:spPr>
          <a:xfrm>
            <a:off x="914400" y="1600200"/>
            <a:ext cx="7315200" cy="5029200"/>
          </a:xfrm>
        </p:spPr>
        <p:txBody>
          <a:bodyPr/>
          <a:lstStyle/>
          <a:p>
            <a:pPr marL="914400" lvl="1" indent="-457200" eaLnBrk="1" hangingPunct="1"/>
            <a:r>
              <a:rPr lang="en-US" altLang="en-US" dirty="0"/>
              <a:t>I. What is the value of Jonathan’s gross estate?</a:t>
            </a:r>
          </a:p>
          <a:p>
            <a:pPr marL="1371600" lvl="2" indent="-457200" eaLnBrk="1" hangingPunct="1"/>
            <a:r>
              <a:rPr lang="en-US" altLang="en-US" dirty="0"/>
              <a:t>Gross Estate = assets + life insurance policies not in irrevocable trusts</a:t>
            </a:r>
          </a:p>
          <a:p>
            <a:pPr marL="1371600" lvl="2" indent="-457200" eaLnBrk="1" hangingPunct="1"/>
            <a:r>
              <a:rPr lang="en-US" altLang="en-US" dirty="0"/>
              <a:t>Gross Estate =  $16,155,000 + 315,000  = ?</a:t>
            </a:r>
          </a:p>
          <a:p>
            <a:pPr marL="1828800" lvl="3" indent="-457200" eaLnBrk="1" hangingPunct="1"/>
            <a:r>
              <a:rPr lang="en-US" altLang="en-US" dirty="0"/>
              <a:t>$16,470,000</a:t>
            </a:r>
          </a:p>
          <a:p>
            <a:pPr marL="914400" lvl="1" indent="-457200" eaLnBrk="1" hangingPunct="1"/>
            <a:r>
              <a:rPr lang="en-US" altLang="en-US" dirty="0"/>
              <a:t>II. Determine the value of his taxable estate?</a:t>
            </a:r>
          </a:p>
          <a:p>
            <a:pPr marL="1371600" lvl="2" indent="-457200" eaLnBrk="1" hangingPunct="1"/>
            <a:r>
              <a:rPr lang="en-US" altLang="en-US" dirty="0"/>
              <a:t>Taxable Estate = Gross Estate –  funeral expenses – administrative expenses – charitable deductions</a:t>
            </a:r>
          </a:p>
          <a:p>
            <a:pPr marL="1371600" lvl="2" indent="-457200" eaLnBrk="1" hangingPunct="1"/>
            <a:r>
              <a:rPr lang="en-US" altLang="en-US" dirty="0"/>
              <a:t>Taxable Estate =  $16,470,000  - 19,750 – 67,000 – 154,000  = ?</a:t>
            </a:r>
          </a:p>
          <a:p>
            <a:pPr marL="1828800" lvl="3" indent="-457200" eaLnBrk="1" hangingPunct="1"/>
            <a:r>
              <a:rPr lang="en-US" altLang="en-US" dirty="0"/>
              <a:t>$16,229,250</a:t>
            </a:r>
          </a:p>
          <a:p>
            <a:pPr marL="1371600" lvl="2" indent="-457200" eaLnBrk="1" hangingPunct="1"/>
            <a:endParaRPr lang="en-US" altLang="en-US" dirty="0"/>
          </a:p>
          <a:p>
            <a:pPr marL="914400" lvl="1" indent="-457200" eaLnBrk="1" hangingPunct="1"/>
            <a:endParaRPr lang="en-US" altLang="en-US" dirty="0"/>
          </a:p>
          <a:p>
            <a:pPr marL="914400" lvl="1" indent="-457200" eaLnBrk="1" hangingPunct="1"/>
            <a:endParaRPr lang="en-US" altLang="en-US" dirty="0"/>
          </a:p>
          <a:p>
            <a:pPr marL="533400" indent="-533400" eaLnBrk="1" hangingPunct="1"/>
            <a:endParaRPr lang="en-US" altLang="en-US" sz="24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53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7987">
                                            <p:txEl>
                                              <p:pRg st="0" end="0"/>
                                            </p:txEl>
                                          </p:spTgt>
                                        </p:tgtEl>
                                        <p:attrNameLst>
                                          <p:attrName>style.visibility</p:attrName>
                                        </p:attrNameLst>
                                      </p:cBhvr>
                                      <p:to>
                                        <p:strVal val="visible"/>
                                      </p:to>
                                    </p:set>
                                    <p:anim calcmode="lin" valueType="num">
                                      <p:cBhvr additive="base">
                                        <p:cTn id="7" dur="500" fill="hold"/>
                                        <p:tgtEl>
                                          <p:spTgt spid="297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798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7987">
                                            <p:txEl>
                                              <p:pRg st="1" end="1"/>
                                            </p:txEl>
                                          </p:spTgt>
                                        </p:tgtEl>
                                        <p:attrNameLst>
                                          <p:attrName>style.visibility</p:attrName>
                                        </p:attrNameLst>
                                      </p:cBhvr>
                                      <p:to>
                                        <p:strVal val="visible"/>
                                      </p:to>
                                    </p:set>
                                    <p:anim calcmode="lin" valueType="num">
                                      <p:cBhvr additive="base">
                                        <p:cTn id="11" dur="500" fill="hold"/>
                                        <p:tgtEl>
                                          <p:spTgt spid="29798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9798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97987">
                                            <p:txEl>
                                              <p:pRg st="2" end="2"/>
                                            </p:txEl>
                                          </p:spTgt>
                                        </p:tgtEl>
                                        <p:attrNameLst>
                                          <p:attrName>style.visibility</p:attrName>
                                        </p:attrNameLst>
                                      </p:cBhvr>
                                      <p:to>
                                        <p:strVal val="visible"/>
                                      </p:to>
                                    </p:set>
                                    <p:anim calcmode="lin" valueType="num">
                                      <p:cBhvr additive="base">
                                        <p:cTn id="15" dur="500" fill="hold"/>
                                        <p:tgtEl>
                                          <p:spTgt spid="29798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979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97987">
                                            <p:txEl>
                                              <p:pRg st="3" end="3"/>
                                            </p:txEl>
                                          </p:spTgt>
                                        </p:tgtEl>
                                        <p:attrNameLst>
                                          <p:attrName>style.visibility</p:attrName>
                                        </p:attrNameLst>
                                      </p:cBhvr>
                                      <p:to>
                                        <p:strVal val="visible"/>
                                      </p:to>
                                    </p:set>
                                    <p:anim calcmode="lin" valueType="num">
                                      <p:cBhvr additive="base">
                                        <p:cTn id="21" dur="500" fill="hold"/>
                                        <p:tgtEl>
                                          <p:spTgt spid="2979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9798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97987">
                                            <p:txEl>
                                              <p:pRg st="4" end="4"/>
                                            </p:txEl>
                                          </p:spTgt>
                                        </p:tgtEl>
                                        <p:attrNameLst>
                                          <p:attrName>style.visibility</p:attrName>
                                        </p:attrNameLst>
                                      </p:cBhvr>
                                      <p:to>
                                        <p:strVal val="visible"/>
                                      </p:to>
                                    </p:set>
                                    <p:anim calcmode="lin" valueType="num">
                                      <p:cBhvr additive="base">
                                        <p:cTn id="25" dur="500" fill="hold"/>
                                        <p:tgtEl>
                                          <p:spTgt spid="2979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9798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97987">
                                            <p:txEl>
                                              <p:pRg st="5" end="5"/>
                                            </p:txEl>
                                          </p:spTgt>
                                        </p:tgtEl>
                                        <p:attrNameLst>
                                          <p:attrName>style.visibility</p:attrName>
                                        </p:attrNameLst>
                                      </p:cBhvr>
                                      <p:to>
                                        <p:strVal val="visible"/>
                                      </p:to>
                                    </p:set>
                                    <p:anim calcmode="lin" valueType="num">
                                      <p:cBhvr additive="base">
                                        <p:cTn id="29" dur="500" fill="hold"/>
                                        <p:tgtEl>
                                          <p:spTgt spid="29798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9798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97987">
                                            <p:txEl>
                                              <p:pRg st="6" end="6"/>
                                            </p:txEl>
                                          </p:spTgt>
                                        </p:tgtEl>
                                        <p:attrNameLst>
                                          <p:attrName>style.visibility</p:attrName>
                                        </p:attrNameLst>
                                      </p:cBhvr>
                                      <p:to>
                                        <p:strVal val="visible"/>
                                      </p:to>
                                    </p:set>
                                    <p:anim calcmode="lin" valueType="num">
                                      <p:cBhvr additive="base">
                                        <p:cTn id="33" dur="500" fill="hold"/>
                                        <p:tgtEl>
                                          <p:spTgt spid="29798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9798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297987">
                                            <p:txEl>
                                              <p:pRg st="7" end="7"/>
                                            </p:txEl>
                                          </p:spTgt>
                                        </p:tgtEl>
                                        <p:attrNameLst>
                                          <p:attrName>style.visibility</p:attrName>
                                        </p:attrNameLst>
                                      </p:cBhvr>
                                      <p:to>
                                        <p:strVal val="visible"/>
                                      </p:to>
                                    </p:set>
                                    <p:anim calcmode="lin" valueType="num">
                                      <p:cBhvr additive="base">
                                        <p:cTn id="39" dur="500" fill="hold"/>
                                        <p:tgtEl>
                                          <p:spTgt spid="297987">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9798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uiExpand="1" build="p" bldLvl="4"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228600" y="381000"/>
            <a:ext cx="8686800" cy="1371600"/>
          </a:xfrm>
        </p:spPr>
        <p:txBody>
          <a:bodyPr/>
          <a:lstStyle/>
          <a:p>
            <a:pPr algn="l" eaLnBrk="1" hangingPunct="1"/>
            <a:r>
              <a:rPr lang="en-US" altLang="en-US" sz="1600" dirty="0"/>
              <a:t>Assets: $6,155,000 Insurance policy: $315,000 Funeral cost: $19,750  Estate administrative costs: $67,000.  Charities: $154,000. Each of the past 4 years (2014-2017): $20,000 per year funding for college tuition, of this, $5,000 paid directly to the college 2018 graduation present: $25,000</a:t>
            </a:r>
          </a:p>
        </p:txBody>
      </p:sp>
      <p:sp>
        <p:nvSpPr>
          <p:cNvPr id="267267" name="Rectangle 3" descr="Rectangle: Click to edit Master text styles&#10;Second level&#10;Third level&#10;Fourth level&#10;Fifth level"/>
          <p:cNvSpPr>
            <a:spLocks noGrp="1" noChangeArrowheads="1"/>
          </p:cNvSpPr>
          <p:nvPr>
            <p:ph idx="1"/>
          </p:nvPr>
        </p:nvSpPr>
        <p:spPr>
          <a:xfrm>
            <a:off x="914400" y="1600200"/>
            <a:ext cx="7289800" cy="4724400"/>
          </a:xfrm>
        </p:spPr>
        <p:txBody>
          <a:bodyPr/>
          <a:lstStyle/>
          <a:p>
            <a:pPr marL="914400" lvl="1" indent="-457200" eaLnBrk="1" hangingPunct="1">
              <a:defRPr/>
            </a:pPr>
            <a:r>
              <a:rPr lang="en-US" altLang="en-US" dirty="0"/>
              <a:t>III. Determine his gift-adjusted taxable estate?</a:t>
            </a:r>
          </a:p>
          <a:p>
            <a:pPr marL="1371600" lvl="2" indent="-457200" eaLnBrk="1" hangingPunct="1">
              <a:defRPr/>
            </a:pPr>
            <a:r>
              <a:rPr lang="en-US" altLang="en-US" dirty="0"/>
              <a:t>Gift-adjusted Taxable Estate = Taxable estate + gifts in excess of the annual allowance</a:t>
            </a:r>
          </a:p>
          <a:p>
            <a:pPr marL="1371600" lvl="2" indent="-457200" eaLnBrk="1" hangingPunct="1">
              <a:defRPr/>
            </a:pPr>
            <a:r>
              <a:rPr lang="en-US" altLang="en-US" dirty="0"/>
              <a:t>Gift-adjusted Taxable Estate = 16,229,250 + 1</a:t>
            </a:r>
            <a:r>
              <a:rPr lang="en-US" altLang="en-US" sz="2000" dirty="0"/>
              <a:t>,000</a:t>
            </a:r>
            <a:r>
              <a:rPr lang="en-US" altLang="en-US" sz="1050" dirty="0"/>
              <a:t>2014</a:t>
            </a:r>
            <a:r>
              <a:rPr lang="en-US" altLang="en-US" sz="2000" dirty="0"/>
              <a:t>+1,000</a:t>
            </a:r>
            <a:r>
              <a:rPr lang="en-US" altLang="en-US" sz="1100" dirty="0"/>
              <a:t>2015</a:t>
            </a:r>
            <a:r>
              <a:rPr lang="en-US" altLang="en-US" sz="2000" dirty="0"/>
              <a:t>+1,000</a:t>
            </a:r>
            <a:r>
              <a:rPr lang="en-US" altLang="en-US" sz="1100" dirty="0"/>
              <a:t>2016</a:t>
            </a:r>
            <a:r>
              <a:rPr lang="en-US" altLang="en-US" sz="2000" dirty="0"/>
              <a:t>+1,000</a:t>
            </a:r>
            <a:r>
              <a:rPr lang="en-US" altLang="en-US" sz="1100" dirty="0"/>
              <a:t>2017</a:t>
            </a:r>
            <a:r>
              <a:rPr lang="en-US" altLang="en-US" sz="2000" dirty="0"/>
              <a:t>+10,000</a:t>
            </a:r>
            <a:r>
              <a:rPr lang="en-US" altLang="en-US" sz="1100" dirty="0"/>
              <a:t>2018</a:t>
            </a:r>
            <a:r>
              <a:rPr lang="en-US" altLang="en-US" sz="2000" dirty="0"/>
              <a:t>=</a:t>
            </a:r>
          </a:p>
          <a:p>
            <a:pPr marL="1828800" lvl="3" indent="-457200" eaLnBrk="1" hangingPunct="1">
              <a:defRPr/>
            </a:pPr>
            <a:r>
              <a:rPr lang="en-US" altLang="en-US" dirty="0"/>
              <a:t>$16,243,250  </a:t>
            </a:r>
          </a:p>
          <a:p>
            <a:pPr lvl="1" indent="-342900" eaLnBrk="1" hangingPunct="1">
              <a:defRPr/>
            </a:pPr>
            <a:r>
              <a:rPr lang="en-US" altLang="en-US" dirty="0"/>
              <a:t>IV. Determine his estate tax liability for 2020 </a:t>
            </a:r>
          </a:p>
          <a:p>
            <a:pPr lvl="2" indent="-342900" eaLnBrk="1" hangingPunct="1">
              <a:defRPr/>
            </a:pPr>
            <a:r>
              <a:rPr lang="en-US" altLang="en-US" dirty="0"/>
              <a:t>Take your Gift Adjusted Taxable Estate less tax-free amount times estate tax rate</a:t>
            </a:r>
          </a:p>
          <a:p>
            <a:pPr lvl="2" indent="-342900" eaLnBrk="1" hangingPunct="1">
              <a:defRPr/>
            </a:pPr>
            <a:r>
              <a:rPr lang="en-US" altLang="en-US" dirty="0"/>
              <a:t>His estate tax is ($16,243,250-11.58mn)*40%=? </a:t>
            </a:r>
          </a:p>
          <a:p>
            <a:pPr lvl="3" indent="-342900" eaLnBrk="1" hangingPunct="1">
              <a:defRPr/>
            </a:pPr>
            <a:r>
              <a:rPr lang="en-US" altLang="en-US" dirty="0"/>
              <a:t>Excess is:                       $4,663,250 * 40%</a:t>
            </a:r>
          </a:p>
          <a:p>
            <a:pPr marL="1771650" lvl="3" indent="-457200" eaLnBrk="1" hangingPunct="1">
              <a:defRPr/>
            </a:pPr>
            <a:r>
              <a:rPr lang="en-US" altLang="en-US" dirty="0"/>
              <a:t>Estate Tax =                            $1,865,300 </a:t>
            </a:r>
          </a:p>
          <a:p>
            <a:pPr marL="1828800" lvl="3" indent="-457200" eaLnBrk="1" hangingPunct="1">
              <a:defRPr/>
            </a:pPr>
            <a:endParaRPr lang="en-US" altLang="en-US" sz="22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54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7267">
                                            <p:txEl>
                                              <p:pRg st="0" end="0"/>
                                            </p:txEl>
                                          </p:spTgt>
                                        </p:tgtEl>
                                        <p:attrNameLst>
                                          <p:attrName>style.visibility</p:attrName>
                                        </p:attrNameLst>
                                      </p:cBhvr>
                                      <p:to>
                                        <p:strVal val="visible"/>
                                      </p:to>
                                    </p:set>
                                    <p:anim calcmode="lin" valueType="num">
                                      <p:cBhvr additive="base">
                                        <p:cTn id="7" dur="500" fill="hold"/>
                                        <p:tgtEl>
                                          <p:spTgt spid="267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726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7267">
                                            <p:txEl>
                                              <p:pRg st="1" end="1"/>
                                            </p:txEl>
                                          </p:spTgt>
                                        </p:tgtEl>
                                        <p:attrNameLst>
                                          <p:attrName>style.visibility</p:attrName>
                                        </p:attrNameLst>
                                      </p:cBhvr>
                                      <p:to>
                                        <p:strVal val="visible"/>
                                      </p:to>
                                    </p:set>
                                    <p:anim calcmode="lin" valueType="num">
                                      <p:cBhvr additive="base">
                                        <p:cTn id="11" dur="500" fill="hold"/>
                                        <p:tgtEl>
                                          <p:spTgt spid="26726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6726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7267">
                                            <p:txEl>
                                              <p:pRg st="2" end="2"/>
                                            </p:txEl>
                                          </p:spTgt>
                                        </p:tgtEl>
                                        <p:attrNameLst>
                                          <p:attrName>style.visibility</p:attrName>
                                        </p:attrNameLst>
                                      </p:cBhvr>
                                      <p:to>
                                        <p:strVal val="visible"/>
                                      </p:to>
                                    </p:set>
                                    <p:anim calcmode="lin" valueType="num">
                                      <p:cBhvr additive="base">
                                        <p:cTn id="15" dur="500" fill="hold"/>
                                        <p:tgtEl>
                                          <p:spTgt spid="26726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672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67267">
                                            <p:txEl>
                                              <p:pRg st="3" end="3"/>
                                            </p:txEl>
                                          </p:spTgt>
                                        </p:tgtEl>
                                        <p:attrNameLst>
                                          <p:attrName>style.visibility</p:attrName>
                                        </p:attrNameLst>
                                      </p:cBhvr>
                                      <p:to>
                                        <p:strVal val="visible"/>
                                      </p:to>
                                    </p:set>
                                    <p:anim calcmode="lin" valueType="num">
                                      <p:cBhvr additive="base">
                                        <p:cTn id="21" dur="500" fill="hold"/>
                                        <p:tgtEl>
                                          <p:spTgt spid="2672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672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67267">
                                            <p:txEl>
                                              <p:pRg st="4" end="4"/>
                                            </p:txEl>
                                          </p:spTgt>
                                        </p:tgtEl>
                                        <p:attrNameLst>
                                          <p:attrName>style.visibility</p:attrName>
                                        </p:attrNameLst>
                                      </p:cBhvr>
                                      <p:to>
                                        <p:strVal val="visible"/>
                                      </p:to>
                                    </p:set>
                                    <p:anim calcmode="lin" valueType="num">
                                      <p:cBhvr additive="base">
                                        <p:cTn id="25" dur="500" fill="hold"/>
                                        <p:tgtEl>
                                          <p:spTgt spid="2672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72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67267">
                                            <p:txEl>
                                              <p:pRg st="5" end="5"/>
                                            </p:txEl>
                                          </p:spTgt>
                                        </p:tgtEl>
                                        <p:attrNameLst>
                                          <p:attrName>style.visibility</p:attrName>
                                        </p:attrNameLst>
                                      </p:cBhvr>
                                      <p:to>
                                        <p:strVal val="visible"/>
                                      </p:to>
                                    </p:set>
                                    <p:anim calcmode="lin" valueType="num">
                                      <p:cBhvr additive="base">
                                        <p:cTn id="31" dur="500" fill="hold"/>
                                        <p:tgtEl>
                                          <p:spTgt spid="26726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6726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67267">
                                            <p:txEl>
                                              <p:pRg st="6" end="6"/>
                                            </p:txEl>
                                          </p:spTgt>
                                        </p:tgtEl>
                                        <p:attrNameLst>
                                          <p:attrName>style.visibility</p:attrName>
                                        </p:attrNameLst>
                                      </p:cBhvr>
                                      <p:to>
                                        <p:strVal val="visible"/>
                                      </p:to>
                                    </p:set>
                                    <p:anim calcmode="lin" valueType="num">
                                      <p:cBhvr additive="base">
                                        <p:cTn id="37" dur="500" fill="hold"/>
                                        <p:tgtEl>
                                          <p:spTgt spid="267267">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6726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67267">
                                            <p:txEl>
                                              <p:pRg st="7" end="7"/>
                                            </p:txEl>
                                          </p:spTgt>
                                        </p:tgtEl>
                                        <p:attrNameLst>
                                          <p:attrName>style.visibility</p:attrName>
                                        </p:attrNameLst>
                                      </p:cBhvr>
                                      <p:to>
                                        <p:strVal val="visible"/>
                                      </p:to>
                                    </p:set>
                                    <p:anim calcmode="lin" valueType="num">
                                      <p:cBhvr additive="base">
                                        <p:cTn id="43" dur="500" fill="hold"/>
                                        <p:tgtEl>
                                          <p:spTgt spid="267267">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6726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67267">
                                            <p:txEl>
                                              <p:pRg st="8" end="8"/>
                                            </p:txEl>
                                          </p:spTgt>
                                        </p:tgtEl>
                                        <p:attrNameLst>
                                          <p:attrName>style.visibility</p:attrName>
                                        </p:attrNameLst>
                                      </p:cBhvr>
                                      <p:to>
                                        <p:strVal val="visible"/>
                                      </p:to>
                                    </p:set>
                                    <p:anim calcmode="lin" valueType="num">
                                      <p:cBhvr additive="base">
                                        <p:cTn id="49" dur="500" fill="hold"/>
                                        <p:tgtEl>
                                          <p:spTgt spid="267267">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6726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67" grpId="0" uiExpand="1" build="p" bldLvl="5"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228600" y="381000"/>
            <a:ext cx="8686800" cy="1371600"/>
          </a:xfrm>
        </p:spPr>
        <p:txBody>
          <a:bodyPr/>
          <a:lstStyle/>
          <a:p>
            <a:pPr algn="l" eaLnBrk="1" hangingPunct="1"/>
            <a:r>
              <a:rPr lang="en-US" altLang="en-US" sz="1600" dirty="0"/>
              <a:t>Assets: $16,155,000 Insurance policy: $315,000 Funeral cost: $19,750  Estate administrative costs: $67,000.  Charities: $154,000. Each of the past 4 years (2014-2017): $20,000 per year funding for college tuition, of this, $5,000 paid directly to the college 2018 graduation present: $25,000</a:t>
            </a:r>
          </a:p>
        </p:txBody>
      </p:sp>
      <p:sp>
        <p:nvSpPr>
          <p:cNvPr id="5"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55</a:t>
            </a:fld>
            <a:endParaRPr lang="en-US"/>
          </a:p>
        </p:txBody>
      </p:sp>
      <p:graphicFrame>
        <p:nvGraphicFramePr>
          <p:cNvPr id="4" name="Content Placeholder 3">
            <a:extLst>
              <a:ext uri="{FF2B5EF4-FFF2-40B4-BE49-F238E27FC236}">
                <a16:creationId xmlns:a16="http://schemas.microsoft.com/office/drawing/2014/main" id="{204944DD-FF15-4C30-B384-6F9D79A92287}"/>
              </a:ext>
            </a:extLst>
          </p:cNvPr>
          <p:cNvGraphicFramePr>
            <a:graphicFrameLocks noGrp="1"/>
          </p:cNvGraphicFramePr>
          <p:nvPr>
            <p:ph idx="1"/>
            <p:extLst>
              <p:ext uri="{D42A27DB-BD31-4B8C-83A1-F6EECF244321}">
                <p14:modId xmlns:p14="http://schemas.microsoft.com/office/powerpoint/2010/main" val="1232446076"/>
              </p:ext>
            </p:extLst>
          </p:nvPr>
        </p:nvGraphicFramePr>
        <p:xfrm>
          <a:off x="1828801" y="1468477"/>
          <a:ext cx="5486399" cy="5389521"/>
        </p:xfrm>
        <a:graphic>
          <a:graphicData uri="http://schemas.openxmlformats.org/drawingml/2006/table">
            <a:tbl>
              <a:tblPr/>
              <a:tblGrid>
                <a:gridCol w="208285">
                  <a:extLst>
                    <a:ext uri="{9D8B030D-6E8A-4147-A177-3AD203B41FA5}">
                      <a16:colId xmlns:a16="http://schemas.microsoft.com/office/drawing/2014/main" val="2101562640"/>
                    </a:ext>
                  </a:extLst>
                </a:gridCol>
                <a:gridCol w="205917">
                  <a:extLst>
                    <a:ext uri="{9D8B030D-6E8A-4147-A177-3AD203B41FA5}">
                      <a16:colId xmlns:a16="http://schemas.microsoft.com/office/drawing/2014/main" val="2827195131"/>
                    </a:ext>
                  </a:extLst>
                </a:gridCol>
                <a:gridCol w="1484025">
                  <a:extLst>
                    <a:ext uri="{9D8B030D-6E8A-4147-A177-3AD203B41FA5}">
                      <a16:colId xmlns:a16="http://schemas.microsoft.com/office/drawing/2014/main" val="3906631844"/>
                    </a:ext>
                  </a:extLst>
                </a:gridCol>
                <a:gridCol w="660356">
                  <a:extLst>
                    <a:ext uri="{9D8B030D-6E8A-4147-A177-3AD203B41FA5}">
                      <a16:colId xmlns:a16="http://schemas.microsoft.com/office/drawing/2014/main" val="1255710309"/>
                    </a:ext>
                  </a:extLst>
                </a:gridCol>
                <a:gridCol w="284025">
                  <a:extLst>
                    <a:ext uri="{9D8B030D-6E8A-4147-A177-3AD203B41FA5}">
                      <a16:colId xmlns:a16="http://schemas.microsoft.com/office/drawing/2014/main" val="1645779345"/>
                    </a:ext>
                  </a:extLst>
                </a:gridCol>
                <a:gridCol w="489942">
                  <a:extLst>
                    <a:ext uri="{9D8B030D-6E8A-4147-A177-3AD203B41FA5}">
                      <a16:colId xmlns:a16="http://schemas.microsoft.com/office/drawing/2014/main" val="1031124285"/>
                    </a:ext>
                  </a:extLst>
                </a:gridCol>
                <a:gridCol w="489942">
                  <a:extLst>
                    <a:ext uri="{9D8B030D-6E8A-4147-A177-3AD203B41FA5}">
                      <a16:colId xmlns:a16="http://schemas.microsoft.com/office/drawing/2014/main" val="2904515967"/>
                    </a:ext>
                  </a:extLst>
                </a:gridCol>
                <a:gridCol w="546746">
                  <a:extLst>
                    <a:ext uri="{9D8B030D-6E8A-4147-A177-3AD203B41FA5}">
                      <a16:colId xmlns:a16="http://schemas.microsoft.com/office/drawing/2014/main" val="3987592164"/>
                    </a:ext>
                  </a:extLst>
                </a:gridCol>
                <a:gridCol w="702959">
                  <a:extLst>
                    <a:ext uri="{9D8B030D-6E8A-4147-A177-3AD203B41FA5}">
                      <a16:colId xmlns:a16="http://schemas.microsoft.com/office/drawing/2014/main" val="2878306826"/>
                    </a:ext>
                  </a:extLst>
                </a:gridCol>
                <a:gridCol w="205917">
                  <a:extLst>
                    <a:ext uri="{9D8B030D-6E8A-4147-A177-3AD203B41FA5}">
                      <a16:colId xmlns:a16="http://schemas.microsoft.com/office/drawing/2014/main" val="2373934970"/>
                    </a:ext>
                  </a:extLst>
                </a:gridCol>
                <a:gridCol w="208285">
                  <a:extLst>
                    <a:ext uri="{9D8B030D-6E8A-4147-A177-3AD203B41FA5}">
                      <a16:colId xmlns:a16="http://schemas.microsoft.com/office/drawing/2014/main" val="3066119806"/>
                    </a:ext>
                  </a:extLst>
                </a:gridCol>
              </a:tblGrid>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00"/>
                    </a:solidFill>
                  </a:tcPr>
                </a:tc>
                <a:tc gridSpan="9">
                  <a:txBody>
                    <a:bodyPr/>
                    <a:lstStyle/>
                    <a:p>
                      <a:pPr algn="ctr" fontAlgn="b"/>
                      <a:r>
                        <a:rPr lang="en-US" sz="800" b="0" i="0" u="none" strike="noStrike">
                          <a:solidFill>
                            <a:srgbClr val="000000"/>
                          </a:solidFill>
                          <a:effectLst/>
                          <a:latin typeface="Times New Roman" panose="02020603050405020304" pitchFamily="18" charset="0"/>
                        </a:rPr>
                        <a:t>LT 40</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1140074962"/>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4055773825"/>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Year at Death</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800" b="0" i="0" u="none" strike="noStrike">
                          <a:solidFill>
                            <a:srgbClr val="000000"/>
                          </a:solidFill>
                          <a:effectLst/>
                          <a:latin typeface="Times New Roman" panose="02020603050405020304" pitchFamily="18" charset="0"/>
                        </a:rPr>
                        <a:t>2020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gridSpan="3">
                  <a:txBody>
                    <a:bodyPr/>
                    <a:lstStyle/>
                    <a:p>
                      <a:pPr algn="l" fontAlgn="b"/>
                      <a:r>
                        <a:rPr lang="en-US" sz="800" b="0" i="0" u="none" strike="noStrike">
                          <a:solidFill>
                            <a:srgbClr val="000000"/>
                          </a:solidFill>
                          <a:effectLst/>
                          <a:latin typeface="Times New Roman" panose="02020603050405020304" pitchFamily="18" charset="0"/>
                        </a:rPr>
                        <a:t> Total Excess of Annual Limits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a:solidFill>
                            <a:srgbClr val="000000"/>
                          </a:solidFill>
                          <a:effectLst/>
                          <a:latin typeface="Times New Roman" panose="02020603050405020304" pitchFamily="18" charset="0"/>
                        </a:rPr>
                        <a:t>           14,000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1049870814"/>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3186371160"/>
                  </a:ext>
                </a:extLst>
              </a:tr>
              <a:tr h="150868">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Times New Roman" panose="02020603050405020304" pitchFamily="18" charset="0"/>
                        </a:rPr>
                        <a:t>Key Data:</a:t>
                      </a:r>
                    </a:p>
                  </a:txBody>
                  <a:tcPr marL="0" marR="0" marT="0" marB="0" anchor="b">
                    <a:lnL>
                      <a:noFill/>
                    </a:lnL>
                    <a:lnR>
                      <a:noFill/>
                    </a:lnR>
                    <a:lnT>
                      <a:noFill/>
                    </a:lnT>
                    <a:lnB>
                      <a:noFill/>
                    </a:lnB>
                    <a:solidFill>
                      <a:srgbClr val="FFFFFF"/>
                    </a:solidFill>
                  </a:tcPr>
                </a:tc>
                <a:tc>
                  <a:txBody>
                    <a:bodyPr/>
                    <a:lstStyle/>
                    <a:p>
                      <a:pPr algn="l" fontAlgn="b"/>
                      <a:endParaRPr lang="en-US" sz="8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800" b="0" i="0" u="none" strike="noStrike">
                          <a:solidFill>
                            <a:srgbClr val="000000"/>
                          </a:solidFill>
                          <a:effectLst/>
                          <a:latin typeface="Times New Roman" panose="02020603050405020304" pitchFamily="18" charset="0"/>
                        </a:rPr>
                        <a:t>Year</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800" b="0" i="0" u="none" strike="noStrike">
                          <a:solidFill>
                            <a:srgbClr val="000000"/>
                          </a:solidFill>
                          <a:effectLst/>
                          <a:latin typeface="Times New Roman" panose="02020603050405020304" pitchFamily="18" charset="0"/>
                        </a:rPr>
                        <a:t> Amount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800" b="0" i="0" u="none" strike="noStrike">
                          <a:solidFill>
                            <a:srgbClr val="000000"/>
                          </a:solidFill>
                          <a:effectLst/>
                          <a:latin typeface="Times New Roman" panose="02020603050405020304" pitchFamily="18" charset="0"/>
                        </a:rPr>
                        <a:t> Exclusion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800" b="0" i="0" u="none" strike="noStrike">
                          <a:solidFill>
                            <a:srgbClr val="000000"/>
                          </a:solidFill>
                          <a:effectLst/>
                          <a:latin typeface="Times New Roman" panose="02020603050405020304" pitchFamily="18" charset="0"/>
                        </a:rPr>
                        <a:t> Excess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3766671935"/>
                  </a:ext>
                </a:extLst>
              </a:tr>
              <a:tr h="150868">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Value of Assets at Death</a:t>
                      </a:r>
                    </a:p>
                  </a:txBody>
                  <a:tcPr marL="71747"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16,155,000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3581155390"/>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Life Insurance Policies</a:t>
                      </a:r>
                    </a:p>
                  </a:txBody>
                  <a:tcPr marL="71747"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315,000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n-US" sz="800" b="0" i="0" u="none" strike="noStrike">
                          <a:solidFill>
                            <a:srgbClr val="000000"/>
                          </a:solidFill>
                          <a:effectLst/>
                          <a:latin typeface="Times New Roman" panose="02020603050405020304" pitchFamily="18" charset="0"/>
                        </a:rPr>
                        <a:t>2012</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13,000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1967302284"/>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Insurance Death Benefit</a:t>
                      </a:r>
                    </a:p>
                  </a:txBody>
                  <a:tcPr marL="71747"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n-US" sz="800" b="0" i="0" u="none" strike="noStrike">
                          <a:solidFill>
                            <a:srgbClr val="000000"/>
                          </a:solidFill>
                          <a:effectLst/>
                          <a:latin typeface="Times New Roman" panose="02020603050405020304" pitchFamily="18" charset="0"/>
                        </a:rPr>
                        <a:t>2013</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14,000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839150252"/>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Funeral costs</a:t>
                      </a:r>
                    </a:p>
                  </a:txBody>
                  <a:tcPr marL="71747"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19,750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n-US" sz="800" b="0" i="0" u="none" strike="noStrike">
                          <a:solidFill>
                            <a:srgbClr val="000000"/>
                          </a:solidFill>
                          <a:effectLst/>
                          <a:latin typeface="Times New Roman" panose="02020603050405020304" pitchFamily="18" charset="0"/>
                        </a:rPr>
                        <a:t>2014</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15,000 </a:t>
                      </a:r>
                    </a:p>
                  </a:txBody>
                  <a:tcPr marL="0" marR="0" marT="0" marB="0" anchor="b">
                    <a:lnL>
                      <a:noFill/>
                    </a:lnL>
                    <a:lnR>
                      <a:noFill/>
                    </a:lnR>
                    <a:lnT>
                      <a:noFill/>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14,000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1,000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2446543812"/>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Estate Administrative Costs</a:t>
                      </a:r>
                    </a:p>
                  </a:txBody>
                  <a:tcPr marL="71747"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67,000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n-US" sz="800" b="0" i="0" u="none" strike="noStrike">
                          <a:solidFill>
                            <a:srgbClr val="000000"/>
                          </a:solidFill>
                          <a:effectLst/>
                          <a:latin typeface="Times New Roman" panose="02020603050405020304" pitchFamily="18" charset="0"/>
                        </a:rPr>
                        <a:t>2015</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15,000 </a:t>
                      </a:r>
                    </a:p>
                  </a:txBody>
                  <a:tcPr marL="0" marR="0" marT="0" marB="0" anchor="b">
                    <a:lnL>
                      <a:noFill/>
                    </a:lnL>
                    <a:lnR>
                      <a:noFill/>
                    </a:lnR>
                    <a:lnT>
                      <a:noFill/>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14,000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1,000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743321039"/>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Charities</a:t>
                      </a:r>
                    </a:p>
                  </a:txBody>
                  <a:tcPr marL="71747"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154,000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n-US" sz="800" b="0" i="0" u="none" strike="noStrike">
                          <a:solidFill>
                            <a:srgbClr val="000000"/>
                          </a:solidFill>
                          <a:effectLst/>
                          <a:latin typeface="Times New Roman" panose="02020603050405020304" pitchFamily="18" charset="0"/>
                        </a:rPr>
                        <a:t>2016</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15,000 </a:t>
                      </a:r>
                    </a:p>
                  </a:txBody>
                  <a:tcPr marL="0" marR="0" marT="0" marB="0" anchor="b">
                    <a:lnL>
                      <a:noFill/>
                    </a:lnL>
                    <a:lnR>
                      <a:noFill/>
                    </a:lnR>
                    <a:lnT>
                      <a:noFill/>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14,000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1,000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1556178837"/>
                  </a:ext>
                </a:extLst>
              </a:tr>
              <a:tr h="219444">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600" b="0" i="0" u="none" strike="noStrike">
                          <a:solidFill>
                            <a:srgbClr val="000000"/>
                          </a:solidFill>
                          <a:effectLst/>
                          <a:latin typeface="Times New Roman" panose="02020603050405020304" pitchFamily="18" charset="0"/>
                        </a:rPr>
                        <a:t>Note: Irrevocable Trusts (ILITS) are not included</a:t>
                      </a:r>
                    </a:p>
                  </a:txBody>
                  <a:tcPr marL="71747" marR="0" marT="0" marB="0" anchor="b">
                    <a:lnL>
                      <a:noFill/>
                    </a:lnL>
                    <a:lnR>
                      <a:noFill/>
                    </a:lnR>
                    <a:lnT>
                      <a:noFill/>
                    </a:lnT>
                    <a:lnB>
                      <a:noFill/>
                    </a:lnB>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endParaRPr lang="en-US" sz="800" b="0"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800" b="0" i="0" u="none" strike="noStrike">
                          <a:solidFill>
                            <a:srgbClr val="000000"/>
                          </a:solidFill>
                          <a:effectLst/>
                          <a:latin typeface="Times New Roman" panose="02020603050405020304" pitchFamily="18" charset="0"/>
                        </a:rPr>
                        <a:t>2017</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15,000 </a:t>
                      </a:r>
                    </a:p>
                  </a:txBody>
                  <a:tcPr marL="0" marR="0" marT="0" marB="0" anchor="b">
                    <a:lnL>
                      <a:noFill/>
                    </a:lnL>
                    <a:lnR>
                      <a:noFill/>
                    </a:lnR>
                    <a:lnT>
                      <a:noFill/>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14,000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1,000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2299401780"/>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n-US" sz="800" b="0" i="0" u="none" strike="noStrike">
                          <a:solidFill>
                            <a:srgbClr val="000000"/>
                          </a:solidFill>
                          <a:effectLst/>
                          <a:latin typeface="Times New Roman" panose="02020603050405020304" pitchFamily="18" charset="0"/>
                        </a:rPr>
                        <a:t>2018</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25,000 </a:t>
                      </a:r>
                    </a:p>
                  </a:txBody>
                  <a:tcPr marL="0" marR="0" marT="0" marB="0" anchor="b">
                    <a:lnL>
                      <a:noFill/>
                    </a:lnL>
                    <a:lnR>
                      <a:noFill/>
                    </a:lnR>
                    <a:lnT>
                      <a:noFill/>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15,000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10,000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715009663"/>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gridSpan="2">
                  <a:txBody>
                    <a:bodyPr/>
                    <a:lstStyle/>
                    <a:p>
                      <a:pPr algn="l" fontAlgn="b"/>
                      <a:r>
                        <a:rPr lang="en-US" sz="800" b="1" i="0" u="none" strike="noStrike">
                          <a:solidFill>
                            <a:srgbClr val="000000"/>
                          </a:solidFill>
                          <a:effectLst/>
                          <a:latin typeface="Times New Roman" panose="02020603050405020304" pitchFamily="18" charset="0"/>
                        </a:rPr>
                        <a:t>I. Detrmine your Gross Estate:</a:t>
                      </a:r>
                    </a:p>
                  </a:txBody>
                  <a:tcPr marL="0" marR="0" marT="0" marB="0" anchor="b">
                    <a:lnL>
                      <a:noFill/>
                    </a:lnL>
                    <a:lnR>
                      <a:noFill/>
                    </a:lnR>
                    <a:lnT>
                      <a:noFill/>
                    </a:lnT>
                    <a:lnB>
                      <a:noFill/>
                    </a:lnB>
                    <a:solidFill>
                      <a:srgbClr val="FFFFFF"/>
                    </a:solidFill>
                  </a:tcPr>
                </a:tc>
                <a:tc hMerge="1">
                  <a:txBody>
                    <a:bodyPr/>
                    <a:lstStyle/>
                    <a:p>
                      <a:endParaRPr lang="en-US"/>
                    </a:p>
                  </a:txBody>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n-US" sz="800" b="0" i="0" u="none" strike="noStrike">
                          <a:solidFill>
                            <a:srgbClr val="000000"/>
                          </a:solidFill>
                          <a:effectLst/>
                          <a:latin typeface="Times New Roman" panose="02020603050405020304" pitchFamily="18" charset="0"/>
                        </a:rPr>
                        <a:t>2019</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15,000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896763041"/>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Assets</a:t>
                      </a:r>
                    </a:p>
                  </a:txBody>
                  <a:tcPr marL="71747"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16,155,000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n-US" sz="800" b="0" i="0" u="none" strike="noStrike">
                          <a:solidFill>
                            <a:srgbClr val="000000"/>
                          </a:solidFill>
                          <a:effectLst/>
                          <a:latin typeface="Times New Roman" panose="02020603050405020304" pitchFamily="18" charset="0"/>
                        </a:rPr>
                        <a:t>2020</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CCFFCC"/>
                    </a:solidFill>
                  </a:tcPr>
                </a:tc>
                <a:tc>
                  <a:txBody>
                    <a:bodyPr/>
                    <a:lstStyle/>
                    <a:p>
                      <a:pPr algn="l" fontAlgn="b"/>
                      <a:r>
                        <a:rPr lang="en-US" sz="800" b="0" i="0" u="none" strike="noStrike">
                          <a:solidFill>
                            <a:srgbClr val="000000"/>
                          </a:solidFill>
                          <a:effectLst/>
                          <a:latin typeface="Times New Roman" panose="02020603050405020304" pitchFamily="18" charset="0"/>
                        </a:rPr>
                        <a:t>      15,000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652122773"/>
                  </a:ext>
                </a:extLst>
              </a:tr>
              <a:tr h="279677">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Life insurance (not in an ILIT)</a:t>
                      </a:r>
                    </a:p>
                  </a:txBody>
                  <a:tcPr marL="71747"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315,000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1747416307"/>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Insurance Death Benefits</a:t>
                      </a:r>
                    </a:p>
                  </a:txBody>
                  <a:tcPr marL="71747"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2082802498"/>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Gross Estate</a:t>
                      </a:r>
                    </a:p>
                  </a:txBody>
                  <a:tcPr marL="143493"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16,470,000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gridSpan="3">
                  <a:txBody>
                    <a:bodyPr/>
                    <a:lstStyle/>
                    <a:p>
                      <a:pPr algn="l" fontAlgn="b"/>
                      <a:r>
                        <a:rPr lang="en-US" sz="800" b="1" i="0" u="none" strike="noStrike">
                          <a:solidFill>
                            <a:srgbClr val="000000"/>
                          </a:solidFill>
                          <a:effectLst/>
                          <a:latin typeface="Times New Roman" panose="02020603050405020304" pitchFamily="18" charset="0"/>
                        </a:rPr>
                        <a:t>2020 Estate Tax Information</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8774736"/>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l" fontAlgn="b"/>
                      <a:r>
                        <a:rPr lang="en-US" sz="800" b="0" i="0" u="none" strike="noStrike">
                          <a:solidFill>
                            <a:srgbClr val="000000"/>
                          </a:solidFill>
                          <a:effectLst/>
                          <a:latin typeface="Times New Roman" panose="02020603050405020304" pitchFamily="18" charset="0"/>
                        </a:rPr>
                        <a:t>Annual Exclusion</a:t>
                      </a:r>
                    </a:p>
                  </a:txBody>
                  <a:tcPr marL="71747"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15,000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545335546"/>
                  </a:ext>
                </a:extLst>
              </a:tr>
              <a:tr h="279677">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gridSpan="2">
                  <a:txBody>
                    <a:bodyPr/>
                    <a:lstStyle/>
                    <a:p>
                      <a:pPr algn="l" fontAlgn="b"/>
                      <a:r>
                        <a:rPr lang="en-US" sz="800" b="1" i="0" u="none" strike="noStrike">
                          <a:solidFill>
                            <a:srgbClr val="000000"/>
                          </a:solidFill>
                          <a:effectLst/>
                          <a:latin typeface="Times New Roman" panose="02020603050405020304" pitchFamily="18" charset="0"/>
                        </a:rPr>
                        <a:t>II. Calculate your Taxable Estate</a:t>
                      </a:r>
                    </a:p>
                  </a:txBody>
                  <a:tcPr marL="0" marR="0" marT="0" marB="0" anchor="b">
                    <a:lnL>
                      <a:noFill/>
                    </a:lnL>
                    <a:lnR>
                      <a:noFill/>
                    </a:lnR>
                    <a:lnT>
                      <a:noFill/>
                    </a:lnT>
                    <a:lnB>
                      <a:noFill/>
                    </a:lnB>
                    <a:solidFill>
                      <a:srgbClr val="FFFFFF"/>
                    </a:solidFill>
                  </a:tcPr>
                </a:tc>
                <a:tc hMerge="1">
                  <a:txBody>
                    <a:bodyPr/>
                    <a:lstStyle/>
                    <a:p>
                      <a:endParaRPr lang="en-US"/>
                    </a:p>
                  </a:txBody>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l" fontAlgn="b"/>
                      <a:r>
                        <a:rPr lang="en-US" sz="800" b="0" i="0" u="none" strike="noStrike">
                          <a:solidFill>
                            <a:srgbClr val="000000"/>
                          </a:solidFill>
                          <a:effectLst/>
                          <a:latin typeface="Times New Roman" panose="02020603050405020304" pitchFamily="18" charset="0"/>
                        </a:rPr>
                        <a:t>Estate Tax Tax-Free Exclusion</a:t>
                      </a:r>
                    </a:p>
                  </a:txBody>
                  <a:tcPr marL="71747"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hMerge="1">
                  <a:txBody>
                    <a:bodyPr/>
                    <a:lstStyle/>
                    <a:p>
                      <a:endParaRPr lang="en-US"/>
                    </a:p>
                  </a:txBody>
                  <a:tcPr/>
                </a:tc>
                <a:tc>
                  <a:txBody>
                    <a:bodyPr/>
                    <a:lstStyle/>
                    <a:p>
                      <a:pPr algn="l" fontAlgn="b"/>
                      <a:endParaRPr lang="en-US" sz="8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a:noFill/>
                    </a:lnB>
                  </a:tcPr>
                </a:tc>
                <a:tc>
                  <a:txBody>
                    <a:bodyPr/>
                    <a:lstStyle/>
                    <a:p>
                      <a:pPr algn="ctr" fontAlgn="b"/>
                      <a:r>
                        <a:rPr lang="en-US" sz="800" b="0" i="0" u="none" strike="noStrike">
                          <a:solidFill>
                            <a:srgbClr val="000000"/>
                          </a:solidFill>
                          <a:effectLst/>
                          <a:latin typeface="Times New Roman" panose="02020603050405020304" pitchFamily="18" charset="0"/>
                        </a:rPr>
                        <a:t>    11,580,000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3417984762"/>
                  </a:ext>
                </a:extLst>
              </a:tr>
              <a:tr h="150868">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Gross Estate</a:t>
                      </a:r>
                    </a:p>
                  </a:txBody>
                  <a:tcPr marL="71747"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16,470,000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gridSpan="3">
                  <a:txBody>
                    <a:bodyPr/>
                    <a:lstStyle/>
                    <a:p>
                      <a:pPr algn="l" fontAlgn="b"/>
                      <a:r>
                        <a:rPr lang="en-US" sz="800" b="0" i="0" u="none" strike="noStrike">
                          <a:solidFill>
                            <a:srgbClr val="000000"/>
                          </a:solidFill>
                          <a:effectLst/>
                          <a:latin typeface="Times New Roman" panose="02020603050405020304" pitchFamily="18" charset="0"/>
                        </a:rPr>
                        <a:t>Tax Rate on on Excess</a:t>
                      </a:r>
                    </a:p>
                  </a:txBody>
                  <a:tcPr marL="71747"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a:txBody>
                    <a:bodyPr/>
                    <a:lstStyle/>
                    <a:p>
                      <a:pPr algn="r" fontAlgn="b"/>
                      <a:r>
                        <a:rPr lang="en-US" sz="800" b="0" i="0" u="none" strike="noStrike">
                          <a:solidFill>
                            <a:srgbClr val="000000"/>
                          </a:solidFill>
                          <a:effectLst/>
                          <a:latin typeface="Times New Roman" panose="02020603050405020304" pitchFamily="18" charset="0"/>
                        </a:rPr>
                        <a:t>40.0%</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3658931969"/>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Funeral expenses</a:t>
                      </a:r>
                    </a:p>
                  </a:txBody>
                  <a:tcPr marL="143493"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19,750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endParaRPr lang="en-US" sz="800" b="0"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2489295918"/>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Administrative expenses</a:t>
                      </a:r>
                    </a:p>
                  </a:txBody>
                  <a:tcPr marL="143493"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67,000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3128667575"/>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Charitable deductions</a:t>
                      </a:r>
                    </a:p>
                  </a:txBody>
                  <a:tcPr marL="143493"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154,000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3390800701"/>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Taxable Estate</a:t>
                      </a:r>
                    </a:p>
                  </a:txBody>
                  <a:tcPr marL="143493"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16,229,250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gridSpan="4">
                  <a:txBody>
                    <a:bodyPr/>
                    <a:lstStyle/>
                    <a:p>
                      <a:pPr algn="l" fontAlgn="b"/>
                      <a:r>
                        <a:rPr lang="en-US" sz="800" b="1" i="0" u="none" strike="noStrike">
                          <a:solidFill>
                            <a:srgbClr val="000000"/>
                          </a:solidFill>
                          <a:effectLst/>
                          <a:latin typeface="Times New Roman" panose="02020603050405020304" pitchFamily="18" charset="0"/>
                        </a:rPr>
                        <a:t>IV. Calculate your Estate Tax Liability</a:t>
                      </a:r>
                    </a:p>
                  </a:txBody>
                  <a:tcPr marL="0" marR="0" marT="0" marB="0" anchor="b">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3448484020"/>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a:noFill/>
                    </a:lnB>
                    <a:solidFill>
                      <a:srgbClr val="FFFFFF"/>
                    </a:solidFill>
                  </a:tcPr>
                </a:tc>
                <a:tc gridSpan="3">
                  <a:txBody>
                    <a:bodyPr/>
                    <a:lstStyle/>
                    <a:p>
                      <a:pPr algn="l" fontAlgn="b"/>
                      <a:r>
                        <a:rPr lang="en-US" sz="800" b="0" i="0" u="none" strike="noStrike">
                          <a:solidFill>
                            <a:srgbClr val="000000"/>
                          </a:solidFill>
                          <a:effectLst/>
                          <a:latin typeface="Times New Roman" panose="02020603050405020304" pitchFamily="18" charset="0"/>
                        </a:rPr>
                        <a:t>Gift-Adjusted Taxable Estate</a:t>
                      </a:r>
                    </a:p>
                  </a:txBody>
                  <a:tcPr marL="71747"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a:solidFill>
                            <a:srgbClr val="000000"/>
                          </a:solidFill>
                          <a:effectLst/>
                          <a:latin typeface="Times New Roman" panose="02020603050405020304" pitchFamily="18" charset="0"/>
                        </a:rPr>
                        <a:t>    16,243,250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2485349036"/>
                  </a:ext>
                </a:extLst>
              </a:tr>
              <a:tr h="279677">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gridSpan="3">
                  <a:txBody>
                    <a:bodyPr/>
                    <a:lstStyle/>
                    <a:p>
                      <a:pPr algn="l" fontAlgn="b"/>
                      <a:r>
                        <a:rPr lang="en-US" sz="800" b="1" i="0" u="none" strike="noStrike">
                          <a:solidFill>
                            <a:srgbClr val="000000"/>
                          </a:solidFill>
                          <a:effectLst/>
                          <a:latin typeface="Times New Roman" panose="02020603050405020304" pitchFamily="18" charset="0"/>
                        </a:rPr>
                        <a:t>III. Determine your Gift-Adjusted Taxable Estate</a:t>
                      </a:r>
                    </a:p>
                  </a:txBody>
                  <a:tcPr marL="0" marR="0" marT="0" marB="0" anchor="b">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c gridSpan="3">
                  <a:txBody>
                    <a:bodyPr/>
                    <a:lstStyle/>
                    <a:p>
                      <a:pPr algn="l" fontAlgn="b"/>
                      <a:r>
                        <a:rPr lang="en-US" sz="800" b="0" i="0" u="none" strike="noStrike">
                          <a:solidFill>
                            <a:srgbClr val="000000"/>
                          </a:solidFill>
                          <a:effectLst/>
                          <a:latin typeface="Times New Roman" panose="02020603050405020304" pitchFamily="18" charset="0"/>
                        </a:rPr>
                        <a:t>2020 Unified Credit Amount</a:t>
                      </a:r>
                    </a:p>
                  </a:txBody>
                  <a:tcPr marL="143493"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dirty="0">
                          <a:solidFill>
                            <a:srgbClr val="000000"/>
                          </a:solidFill>
                          <a:effectLst/>
                          <a:latin typeface="Times New Roman" panose="02020603050405020304" pitchFamily="18" charset="0"/>
                        </a:rPr>
                        <a:t>    11,580,000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1122295923"/>
                  </a:ext>
                </a:extLst>
              </a:tr>
              <a:tr h="279677">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Taxable Estate</a:t>
                      </a:r>
                    </a:p>
                  </a:txBody>
                  <a:tcPr marL="71747"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16,229,250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gridSpan="3">
                  <a:txBody>
                    <a:bodyPr/>
                    <a:lstStyle/>
                    <a:p>
                      <a:pPr algn="l" fontAlgn="b"/>
                      <a:r>
                        <a:rPr lang="en-US" sz="800" b="0" i="0" u="none" strike="noStrike">
                          <a:solidFill>
                            <a:srgbClr val="000000"/>
                          </a:solidFill>
                          <a:effectLst/>
                          <a:latin typeface="Times New Roman" panose="02020603050405020304" pitchFamily="18" charset="0"/>
                        </a:rPr>
                        <a:t>Excess (if &lt;= 0, no tax liability)</a:t>
                      </a:r>
                    </a:p>
                  </a:txBody>
                  <a:tcPr marL="143493"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a:solidFill>
                            <a:srgbClr val="000000"/>
                          </a:solidFill>
                          <a:effectLst/>
                          <a:latin typeface="Times New Roman" panose="02020603050405020304" pitchFamily="18" charset="0"/>
                        </a:rPr>
                        <a:t>      4,663,250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3712531953"/>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Gifts in Excess</a:t>
                      </a:r>
                    </a:p>
                  </a:txBody>
                  <a:tcPr marL="143493"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14,000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gridSpan="3">
                  <a:txBody>
                    <a:bodyPr/>
                    <a:lstStyle/>
                    <a:p>
                      <a:pPr algn="l" fontAlgn="b"/>
                      <a:r>
                        <a:rPr lang="en-US" sz="800" b="0" i="0" u="none" strike="noStrike">
                          <a:solidFill>
                            <a:srgbClr val="000000"/>
                          </a:solidFill>
                          <a:effectLst/>
                          <a:latin typeface="Times New Roman" panose="02020603050405020304" pitchFamily="18" charset="0"/>
                        </a:rPr>
                        <a:t>Tax Rate on Excess</a:t>
                      </a:r>
                    </a:p>
                  </a:txBody>
                  <a:tcPr marL="286987"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n-US"/>
                    </a:p>
                  </a:txBody>
                  <a:tcPr/>
                </a:tc>
                <a:tc hMerge="1">
                  <a:txBody>
                    <a:bodyPr/>
                    <a:lstStyle/>
                    <a:p>
                      <a:endParaRPr lang="en-US"/>
                    </a:p>
                  </a:txBody>
                  <a:tcPr/>
                </a:tc>
                <a:tc>
                  <a:txBody>
                    <a:bodyPr/>
                    <a:lstStyle/>
                    <a:p>
                      <a:pPr algn="r" fontAlgn="b"/>
                      <a:r>
                        <a:rPr lang="en-US" sz="800" b="0" i="0" u="none" strike="noStrike">
                          <a:solidFill>
                            <a:srgbClr val="000000"/>
                          </a:solidFill>
                          <a:effectLst/>
                          <a:latin typeface="Times New Roman" panose="02020603050405020304" pitchFamily="18" charset="0"/>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2941893490"/>
                  </a:ext>
                </a:extLst>
              </a:tr>
              <a:tr h="279677">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Gift-Adjusted Taxable Estate</a:t>
                      </a:r>
                    </a:p>
                  </a:txBody>
                  <a:tcPr marL="143493"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16,243,250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gridSpan="3">
                  <a:txBody>
                    <a:bodyPr/>
                    <a:lstStyle/>
                    <a:p>
                      <a:pPr algn="l" fontAlgn="b"/>
                      <a:r>
                        <a:rPr lang="en-US" sz="800" b="0" i="0" u="none" strike="noStrike">
                          <a:solidFill>
                            <a:srgbClr val="000000"/>
                          </a:solidFill>
                          <a:effectLst/>
                          <a:latin typeface="Times New Roman" panose="02020603050405020304" pitchFamily="18" charset="0"/>
                        </a:rPr>
                        <a:t>Estate Tax Liability</a:t>
                      </a:r>
                    </a:p>
                  </a:txBody>
                  <a:tcPr marL="143493"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a:solidFill>
                            <a:srgbClr val="000000"/>
                          </a:solidFill>
                          <a:effectLst/>
                          <a:latin typeface="Times New Roman" panose="02020603050405020304" pitchFamily="18" charset="0"/>
                        </a:rPr>
                        <a:t> $   1,865,300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5D9F1"/>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3137028485"/>
                  </a:ext>
                </a:extLst>
              </a:tr>
              <a:tr h="144010">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4254939914"/>
                  </a:ext>
                </a:extLst>
              </a:tr>
              <a:tr h="150868">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a:solidFill>
                            <a:srgbClr val="000000"/>
                          </a:solidFill>
                          <a:effectLst/>
                          <a:latin typeface="Times New Roman" panose="02020603050405020304" pitchFamily="18"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800" b="0" i="0" u="none" strike="noStrike" dirty="0">
                          <a:solidFill>
                            <a:srgbClr val="000000"/>
                          </a:solidFill>
                          <a:effectLst/>
                          <a:latin typeface="Times New Roman" panose="02020603050405020304" pitchFamily="18" charset="0"/>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01753562"/>
                  </a:ext>
                </a:extLst>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r>
              <a:rPr lang="en-US" altLang="en-US"/>
              <a:t>Case Study #2</a:t>
            </a:r>
          </a:p>
        </p:txBody>
      </p:sp>
      <p:sp>
        <p:nvSpPr>
          <p:cNvPr id="105475" name="Rectangle 3" descr="Rectangle: Click to edit Master text styles&#10;Second level&#10;Third level&#10;Fourth level&#10;Fifth level"/>
          <p:cNvSpPr>
            <a:spLocks noGrp="1" noChangeArrowheads="1"/>
          </p:cNvSpPr>
          <p:nvPr>
            <p:ph idx="1"/>
          </p:nvPr>
        </p:nvSpPr>
        <p:spPr>
          <a:xfrm>
            <a:off x="609600" y="1600200"/>
            <a:ext cx="7924800" cy="4953000"/>
          </a:xfrm>
        </p:spPr>
        <p:txBody>
          <a:bodyPr/>
          <a:lstStyle/>
          <a:p>
            <a:pPr eaLnBrk="1" hangingPunct="1">
              <a:buFont typeface="Wingdings" panose="05000000000000000000" pitchFamily="2" charset="2"/>
              <a:buNone/>
            </a:pPr>
            <a:r>
              <a:rPr lang="en-US" altLang="en-US" dirty="0"/>
              <a:t>Data:</a:t>
            </a:r>
          </a:p>
          <a:p>
            <a:pPr lvl="1" eaLnBrk="1" hangingPunct="1"/>
            <a:r>
              <a:rPr lang="en-US" altLang="en-US" sz="2800" dirty="0"/>
              <a:t>The value of Suzy’s estate plus taxable gifts was $11.7 million at the time of her death in 2020</a:t>
            </a:r>
          </a:p>
          <a:p>
            <a:pPr eaLnBrk="1" hangingPunct="1">
              <a:buFont typeface="Wingdings" panose="05000000000000000000" pitchFamily="2" charset="2"/>
              <a:buNone/>
            </a:pPr>
            <a:r>
              <a:rPr lang="en-US" altLang="en-US" dirty="0"/>
              <a:t>Calculations: </a:t>
            </a:r>
          </a:p>
          <a:p>
            <a:pPr lvl="1" eaLnBrk="1" hangingPunct="1"/>
            <a:r>
              <a:rPr lang="en-US" altLang="en-US" sz="2800" dirty="0"/>
              <a:t>A.  What is her estate tax liability</a:t>
            </a:r>
          </a:p>
          <a:p>
            <a:pPr lvl="1" eaLnBrk="1" hangingPunct="1"/>
            <a:r>
              <a:rPr lang="en-US" altLang="en-US" sz="2800" dirty="0"/>
              <a:t>B.  How would the estate tax liability change if $1.3 million of her estate was held in an irrevocable trust?</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altLang="en-US"/>
              <a:t>Case Study #2 Answer</a:t>
            </a:r>
          </a:p>
        </p:txBody>
      </p:sp>
      <p:sp>
        <p:nvSpPr>
          <p:cNvPr id="81923" name="Rectangle 3" descr="Rectangle: Click to edit Master text styles&#10;Second level&#10;Third level&#10;Fourth level&#10;Fifth level"/>
          <p:cNvSpPr>
            <a:spLocks noGrp="1" noChangeArrowheads="1"/>
          </p:cNvSpPr>
          <p:nvPr>
            <p:ph idx="1"/>
          </p:nvPr>
        </p:nvSpPr>
        <p:spPr>
          <a:xfrm>
            <a:off x="942975" y="1619250"/>
            <a:ext cx="7362825" cy="5010150"/>
          </a:xfrm>
        </p:spPr>
        <p:txBody>
          <a:bodyPr/>
          <a:lstStyle/>
          <a:p>
            <a:pPr eaLnBrk="1" hangingPunct="1"/>
            <a:r>
              <a:rPr lang="en-US" altLang="en-US" sz="2400" dirty="0"/>
              <a:t>A. Calculating her federal estate tax requires calculating her estate tax then subtracting her unified credit.  On an estate of $11.7 million, the amount in 2019 would be (from the table):</a:t>
            </a:r>
          </a:p>
          <a:p>
            <a:pPr eaLnBrk="1" hangingPunct="1"/>
            <a:r>
              <a:rPr lang="en-US" altLang="en-US" sz="2400" dirty="0"/>
              <a:t>Amount Above             Rate on Excess</a:t>
            </a:r>
          </a:p>
          <a:p>
            <a:pPr eaLnBrk="1" hangingPunct="1">
              <a:buFont typeface="Wingdings" panose="05000000000000000000" pitchFamily="2" charset="2"/>
              <a:buNone/>
            </a:pPr>
            <a:r>
              <a:rPr lang="en-US" altLang="en-US" sz="2400" dirty="0"/>
              <a:t>	$11,580,000	        	40%</a:t>
            </a:r>
            <a:endParaRPr lang="en-US" altLang="en-US" sz="2000" dirty="0"/>
          </a:p>
          <a:p>
            <a:pPr lvl="1" eaLnBrk="1" hangingPunct="1"/>
            <a:r>
              <a:rPr lang="en-US" altLang="en-US" sz="2200" dirty="0"/>
              <a:t>(11,700,000 - $11,580,000)  =  $120,000 * 40% = ?</a:t>
            </a:r>
          </a:p>
          <a:p>
            <a:pPr lvl="2" eaLnBrk="1" hangingPunct="1"/>
            <a:r>
              <a:rPr lang="en-US" altLang="en-US" sz="2200" dirty="0"/>
              <a:t>Estate tax is                                  $48,000</a:t>
            </a:r>
          </a:p>
          <a:p>
            <a:pPr eaLnBrk="1" hangingPunct="1"/>
            <a:endParaRPr lang="en-US" altLang="en-US" sz="2400" dirty="0"/>
          </a:p>
        </p:txBody>
      </p:sp>
      <p:sp>
        <p:nvSpPr>
          <p:cNvPr id="5"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57</a:t>
            </a:fld>
            <a:endParaRPr lang="en-US"/>
          </a:p>
        </p:txBody>
      </p:sp>
      <p:pic>
        <p:nvPicPr>
          <p:cNvPr id="3" name="Picture 2">
            <a:extLst>
              <a:ext uri="{FF2B5EF4-FFF2-40B4-BE49-F238E27FC236}">
                <a16:creationId xmlns:a16="http://schemas.microsoft.com/office/drawing/2014/main" id="{494C0C1D-4ED8-4620-961C-DD50F569ED4A}"/>
              </a:ext>
            </a:extLst>
          </p:cNvPr>
          <p:cNvPicPr>
            <a:picLocks noChangeAspect="1"/>
          </p:cNvPicPr>
          <p:nvPr/>
        </p:nvPicPr>
        <p:blipFill>
          <a:blip r:embed="rId2"/>
          <a:stretch>
            <a:fillRect/>
          </a:stretch>
        </p:blipFill>
        <p:spPr>
          <a:xfrm>
            <a:off x="2426388" y="4971650"/>
            <a:ext cx="4135650" cy="1676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2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192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2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19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uiExpand="1" build="p"/>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altLang="en-US"/>
              <a:t>Case Study #2 Answer</a:t>
            </a:r>
          </a:p>
        </p:txBody>
      </p:sp>
      <p:sp>
        <p:nvSpPr>
          <p:cNvPr id="81923" name="Rectangle 3" descr="Rectangle: Click to edit Master text styles&#10;Second level&#10;Third level&#10;Fourth level&#10;Fifth level"/>
          <p:cNvSpPr>
            <a:spLocks noGrp="1" noChangeArrowheads="1"/>
          </p:cNvSpPr>
          <p:nvPr>
            <p:ph idx="1"/>
          </p:nvPr>
        </p:nvSpPr>
        <p:spPr>
          <a:xfrm>
            <a:off x="942975" y="1619250"/>
            <a:ext cx="7362825" cy="5010150"/>
          </a:xfrm>
        </p:spPr>
        <p:txBody>
          <a:bodyPr/>
          <a:lstStyle/>
          <a:p>
            <a:pPr eaLnBrk="1" hangingPunct="1"/>
            <a:r>
              <a:rPr lang="en-US" altLang="en-US" sz="2200" dirty="0"/>
              <a:t>B.  Assuming that $1.3 million is held in an irrevocable trust, what happens?</a:t>
            </a:r>
          </a:p>
          <a:p>
            <a:pPr lvl="1" eaLnBrk="1" hangingPunct="1"/>
            <a:r>
              <a:rPr lang="en-US" altLang="en-US" dirty="0"/>
              <a:t>If $1.3mn is held in an irrevocable trust, the taxable estate drops to $10.4 million, which is less than the exemption equivalent of $11.58 million, so estate taxes would be $0  </a:t>
            </a:r>
          </a:p>
          <a:p>
            <a:pPr eaLnBrk="1" hangingPunct="1"/>
            <a:endParaRPr lang="en-US" altLang="en-US" sz="2400" dirty="0"/>
          </a:p>
        </p:txBody>
      </p:sp>
      <p:sp>
        <p:nvSpPr>
          <p:cNvPr id="5"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58</a:t>
            </a:fld>
            <a:endParaRPr lang="en-US"/>
          </a:p>
        </p:txBody>
      </p:sp>
      <p:pic>
        <p:nvPicPr>
          <p:cNvPr id="3" name="Picture 2">
            <a:extLst>
              <a:ext uri="{FF2B5EF4-FFF2-40B4-BE49-F238E27FC236}">
                <a16:creationId xmlns:a16="http://schemas.microsoft.com/office/drawing/2014/main" id="{9ABC40DA-B6C8-4EA9-A278-B81EA6D2E475}"/>
              </a:ext>
            </a:extLst>
          </p:cNvPr>
          <p:cNvPicPr>
            <a:picLocks noChangeAspect="1"/>
          </p:cNvPicPr>
          <p:nvPr/>
        </p:nvPicPr>
        <p:blipFill>
          <a:blip r:embed="rId2"/>
          <a:stretch>
            <a:fillRect/>
          </a:stretch>
        </p:blipFill>
        <p:spPr>
          <a:xfrm>
            <a:off x="2426388" y="4400350"/>
            <a:ext cx="4135650" cy="1676800"/>
          </a:xfrm>
          <a:prstGeom prst="rect">
            <a:avLst/>
          </a:prstGeom>
        </p:spPr>
      </p:pic>
    </p:spTree>
    <p:extLst>
      <p:ext uri="{BB962C8B-B14F-4D97-AF65-F5344CB8AC3E}">
        <p14:creationId xmlns:p14="http://schemas.microsoft.com/office/powerpoint/2010/main" val="11445986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2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r>
              <a:rPr lang="en-US" altLang="en-US"/>
              <a:t>Case Study #3</a:t>
            </a:r>
          </a:p>
        </p:txBody>
      </p:sp>
      <p:sp>
        <p:nvSpPr>
          <p:cNvPr id="108547" name="Rectangle 3" descr="Rectangle: Click to edit Master text styles&#10;Second level&#10;Third level&#10;Fourth level&#10;Fifth level"/>
          <p:cNvSpPr>
            <a:spLocks noGrp="1" noChangeArrowheads="1"/>
          </p:cNvSpPr>
          <p:nvPr>
            <p:ph idx="1"/>
          </p:nvPr>
        </p:nvSpPr>
        <p:spPr>
          <a:xfrm>
            <a:off x="942975" y="1619250"/>
            <a:ext cx="7210425" cy="5238750"/>
          </a:xfrm>
        </p:spPr>
        <p:txBody>
          <a:bodyPr/>
          <a:lstStyle/>
          <a:p>
            <a:pPr eaLnBrk="1" hangingPunct="1">
              <a:buFont typeface="Wingdings" panose="05000000000000000000" pitchFamily="2" charset="2"/>
              <a:buNone/>
            </a:pPr>
            <a:r>
              <a:rPr lang="en-US" altLang="en-US" dirty="0"/>
              <a:t>Data:</a:t>
            </a:r>
          </a:p>
          <a:p>
            <a:pPr eaLnBrk="1" hangingPunct="1"/>
            <a:r>
              <a:rPr lang="en-US" altLang="en-US" dirty="0"/>
              <a:t>Bill and Sally Smith gave $32,000 to their son for a down payment on a house in 2020 </a:t>
            </a:r>
            <a:r>
              <a:rPr lang="en-US" altLang="en-US" sz="2400" dirty="0"/>
              <a:t>(the </a:t>
            </a:r>
            <a:r>
              <a:rPr lang="en-US" altLang="en-US" sz="2400" dirty="0">
                <a:hlinkClick r:id="rId2"/>
              </a:rPr>
              <a:t>Estate Planning Worksheet</a:t>
            </a:r>
            <a:r>
              <a:rPr lang="en-US" altLang="en-US" sz="2400" dirty="0"/>
              <a:t> (LT42) may be helpful)</a:t>
            </a:r>
            <a:endParaRPr lang="en-US" altLang="en-US" dirty="0"/>
          </a:p>
          <a:p>
            <a:pPr eaLnBrk="1" hangingPunct="1">
              <a:buFont typeface="Wingdings" panose="05000000000000000000" pitchFamily="2" charset="2"/>
              <a:buNone/>
            </a:pPr>
            <a:r>
              <a:rPr lang="en-US" altLang="en-US" dirty="0"/>
              <a:t>Calculations:</a:t>
            </a:r>
          </a:p>
          <a:p>
            <a:pPr lvl="1" eaLnBrk="1" hangingPunct="1"/>
            <a:r>
              <a:rPr lang="en-US" altLang="en-US" dirty="0"/>
              <a:t>A.  How much gift tax will be owed by Bill and Sally?</a:t>
            </a:r>
          </a:p>
          <a:p>
            <a:pPr lvl="1" eaLnBrk="1" hangingPunct="1"/>
            <a:r>
              <a:rPr lang="en-US" altLang="en-US" dirty="0"/>
              <a:t>B.  How much income tax will be owed by their son?</a:t>
            </a:r>
          </a:p>
          <a:p>
            <a:pPr lvl="1" eaLnBrk="1" hangingPunct="1"/>
            <a:r>
              <a:rPr lang="en-US" altLang="en-US" dirty="0"/>
              <a:t>C.  List three advantages of making this gift?</a:t>
            </a:r>
          </a:p>
          <a:p>
            <a:pPr lvl="1" eaLnBrk="1" hangingPunct="1"/>
            <a:r>
              <a:rPr lang="en-US" altLang="en-US" dirty="0"/>
              <a:t>D.  What could Bill and Sally have done to not incur the gift tax?</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59</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30175" y="638175"/>
            <a:ext cx="9404350" cy="1008063"/>
          </a:xfrm>
        </p:spPr>
        <p:txBody>
          <a:bodyPr/>
          <a:lstStyle/>
          <a:p>
            <a:pPr eaLnBrk="1" hangingPunct="1"/>
            <a:r>
              <a:rPr lang="en-US" altLang="en-US" dirty="0"/>
              <a:t>Principles </a:t>
            </a:r>
            <a:r>
              <a:rPr lang="en-US" altLang="en-US" sz="2400" dirty="0"/>
              <a:t>(continued)</a:t>
            </a:r>
            <a:endParaRPr lang="en-US" altLang="en-US" dirty="0"/>
          </a:p>
        </p:txBody>
      </p:sp>
      <p:sp>
        <p:nvSpPr>
          <p:cNvPr id="8195" name="Rectangle 3" descr="Rectangle: Click to edit Master text styles&#10;Second level&#10;Third level&#10;Fourth level&#10;Fifth level"/>
          <p:cNvSpPr>
            <a:spLocks noGrp="1" noChangeArrowheads="1"/>
          </p:cNvSpPr>
          <p:nvPr>
            <p:ph idx="1"/>
          </p:nvPr>
        </p:nvSpPr>
        <p:spPr>
          <a:xfrm>
            <a:off x="946150" y="1619250"/>
            <a:ext cx="7664450" cy="5238750"/>
          </a:xfrm>
        </p:spPr>
        <p:txBody>
          <a:bodyPr/>
          <a:lstStyle/>
          <a:p>
            <a:pPr eaLnBrk="1" hangingPunct="1"/>
            <a:r>
              <a:rPr lang="en-US" altLang="en-US" sz="2400" dirty="0"/>
              <a:t>Finding balance</a:t>
            </a:r>
          </a:p>
          <a:p>
            <a:pPr eaLnBrk="1" hangingPunct="1"/>
            <a:r>
              <a:rPr lang="en-US" altLang="en-US" sz="2000" u="sng" dirty="0"/>
              <a:t>Principles 				Doctrines</a:t>
            </a:r>
          </a:p>
          <a:p>
            <a:pPr lvl="1" eaLnBrk="1" hangingPunct="1"/>
            <a:r>
              <a:rPr lang="en-US" altLang="en-US" sz="2000" dirty="0"/>
              <a:t>Understand yourself and your vision	Identity</a:t>
            </a:r>
          </a:p>
          <a:p>
            <a:pPr lvl="1" eaLnBrk="1" hangingPunct="1"/>
            <a:r>
              <a:rPr lang="en-US" altLang="en-US" sz="2000" dirty="0"/>
              <a:t>Seek, receive and act on guidance	Obedience</a:t>
            </a:r>
          </a:p>
          <a:p>
            <a:pPr lvl="1" eaLnBrk="1" hangingPunct="1"/>
            <a:r>
              <a:rPr lang="en-US" altLang="en-US" sz="2000" dirty="0"/>
              <a:t>Understand needs after retirement	Stewardship</a:t>
            </a:r>
          </a:p>
          <a:p>
            <a:pPr lvl="1" eaLnBrk="1" hangingPunct="1"/>
            <a:r>
              <a:rPr lang="en-US" altLang="en-US" sz="2000" dirty="0"/>
              <a:t>Understand your posterity’s needs	Agency</a:t>
            </a:r>
          </a:p>
          <a:p>
            <a:pPr lvl="1" eaLnBrk="1" hangingPunct="1"/>
            <a:r>
              <a:rPr lang="en-US" altLang="en-US" sz="2000" dirty="0"/>
              <a:t>Understand state laws and get help	Accountability</a:t>
            </a:r>
          </a:p>
          <a:p>
            <a:pPr lvl="1" eaLnBrk="1" hangingPunct="1"/>
            <a:endParaRPr lang="en-US" altLang="en-US" sz="12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6</a:t>
            </a:fld>
            <a:endParaRPr lang="en-US"/>
          </a:p>
        </p:txBody>
      </p:sp>
    </p:spTree>
    <p:extLst>
      <p:ext uri="{BB962C8B-B14F-4D97-AF65-F5344CB8AC3E}">
        <p14:creationId xmlns:p14="http://schemas.microsoft.com/office/powerpoint/2010/main" val="1952422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checkerboard(across)">
                                      <p:cBhvr>
                                        <p:cTn id="7" dur="5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checkerboard(across)">
                                      <p:cBhvr>
                                        <p:cTn id="12" dur="500"/>
                                        <p:tgtEl>
                                          <p:spTgt spid="8195">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animEffect transition="in" filter="checkerboard(across)">
                                      <p:cBhvr>
                                        <p:cTn id="15" dur="500"/>
                                        <p:tgtEl>
                                          <p:spTgt spid="8195">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8195">
                                            <p:txEl>
                                              <p:pRg st="3" end="3"/>
                                            </p:txEl>
                                          </p:spTgt>
                                        </p:tgtEl>
                                        <p:attrNameLst>
                                          <p:attrName>style.visibility</p:attrName>
                                        </p:attrNameLst>
                                      </p:cBhvr>
                                      <p:to>
                                        <p:strVal val="visible"/>
                                      </p:to>
                                    </p:set>
                                    <p:animEffect transition="in" filter="checkerboard(across)">
                                      <p:cBhvr>
                                        <p:cTn id="18" dur="500"/>
                                        <p:tgtEl>
                                          <p:spTgt spid="8195">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8195">
                                            <p:txEl>
                                              <p:pRg st="4" end="4"/>
                                            </p:txEl>
                                          </p:spTgt>
                                        </p:tgtEl>
                                        <p:attrNameLst>
                                          <p:attrName>style.visibility</p:attrName>
                                        </p:attrNameLst>
                                      </p:cBhvr>
                                      <p:to>
                                        <p:strVal val="visible"/>
                                      </p:to>
                                    </p:set>
                                    <p:animEffect transition="in" filter="checkerboard(across)">
                                      <p:cBhvr>
                                        <p:cTn id="21" dur="500"/>
                                        <p:tgtEl>
                                          <p:spTgt spid="8195">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8195">
                                            <p:txEl>
                                              <p:pRg st="5" end="5"/>
                                            </p:txEl>
                                          </p:spTgt>
                                        </p:tgtEl>
                                        <p:attrNameLst>
                                          <p:attrName>style.visibility</p:attrName>
                                        </p:attrNameLst>
                                      </p:cBhvr>
                                      <p:to>
                                        <p:strVal val="visible"/>
                                      </p:to>
                                    </p:set>
                                    <p:animEffect transition="in" filter="checkerboard(across)">
                                      <p:cBhvr>
                                        <p:cTn id="24" dur="500"/>
                                        <p:tgtEl>
                                          <p:spTgt spid="8195">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8195">
                                            <p:txEl>
                                              <p:pRg st="6" end="6"/>
                                            </p:txEl>
                                          </p:spTgt>
                                        </p:tgtEl>
                                        <p:attrNameLst>
                                          <p:attrName>style.visibility</p:attrName>
                                        </p:attrNameLst>
                                      </p:cBhvr>
                                      <p:to>
                                        <p:strVal val="visible"/>
                                      </p:to>
                                    </p:set>
                                    <p:animEffect transition="in" filter="checkerboard(across)">
                                      <p:cBhvr>
                                        <p:cTn id="27" dur="500"/>
                                        <p:tgtEl>
                                          <p:spTgt spid="81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bldLvl="2"/>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eaLnBrk="1" hangingPunct="1"/>
            <a:r>
              <a:rPr lang="en-US" altLang="en-US"/>
              <a:t>Case Study #3 Answer</a:t>
            </a:r>
          </a:p>
        </p:txBody>
      </p:sp>
      <p:sp>
        <p:nvSpPr>
          <p:cNvPr id="84995" name="Rectangle 3" descr="Rectangle: Click to edit Master text styles&#10;Second level&#10;Third level&#10;Fourth level&#10;Fifth level"/>
          <p:cNvSpPr>
            <a:spLocks noGrp="1" noChangeArrowheads="1"/>
          </p:cNvSpPr>
          <p:nvPr>
            <p:ph idx="1"/>
          </p:nvPr>
        </p:nvSpPr>
        <p:spPr>
          <a:xfrm>
            <a:off x="942975" y="1619250"/>
            <a:ext cx="7286625" cy="5238750"/>
          </a:xfrm>
        </p:spPr>
        <p:txBody>
          <a:bodyPr/>
          <a:lstStyle/>
          <a:p>
            <a:pPr eaLnBrk="1" hangingPunct="1"/>
            <a:r>
              <a:rPr lang="en-US" altLang="en-US" sz="2400" dirty="0"/>
              <a:t>A.  There will be a gift tax as the amount is $2,000 in excess of the $30,000 maximum transferable each year ($15,000 per individual in 2020).  A gift tax Form 709 will need to be filled out.  The gift tax before exclusions will be $2,000 * .18% = $360</a:t>
            </a:r>
          </a:p>
          <a:p>
            <a:pPr eaLnBrk="1" hangingPunct="1"/>
            <a:r>
              <a:rPr lang="en-US" altLang="en-US" sz="2400" dirty="0"/>
              <a:t>B.  The son will not have to pay any income tax because recipients of a gift do not have to pay tax on the gift.  They do have to pay tax on future income though, but not directly on the gift</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60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49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49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build="p"/>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8" name="Title 1"/>
          <p:cNvSpPr>
            <a:spLocks noGrp="1"/>
          </p:cNvSpPr>
          <p:nvPr>
            <p:ph type="title"/>
          </p:nvPr>
        </p:nvSpPr>
        <p:spPr/>
        <p:txBody>
          <a:bodyPr/>
          <a:lstStyle/>
          <a:p>
            <a:pPr eaLnBrk="1" hangingPunct="1"/>
            <a:r>
              <a:rPr lang="en-US" altLang="en-US"/>
              <a:t>Case Study #3 Answer</a:t>
            </a:r>
          </a:p>
        </p:txBody>
      </p:sp>
      <p:sp>
        <p:nvSpPr>
          <p:cNvPr id="86019" name="Content Placeholder 2" descr="Rectangle: Click to edit Master text styles&#10;Second level&#10;Third level&#10;Fourth level&#10;Fifth level"/>
          <p:cNvSpPr>
            <a:spLocks noGrp="1"/>
          </p:cNvSpPr>
          <p:nvPr>
            <p:ph idx="1"/>
          </p:nvPr>
        </p:nvSpPr>
        <p:spPr>
          <a:xfrm>
            <a:off x="928688" y="1608138"/>
            <a:ext cx="7286625" cy="4419600"/>
          </a:xfrm>
        </p:spPr>
        <p:txBody>
          <a:bodyPr/>
          <a:lstStyle/>
          <a:p>
            <a:pPr eaLnBrk="1" hangingPunct="1"/>
            <a:r>
              <a:rPr lang="en-US" altLang="en-US" sz="2400" dirty="0"/>
              <a:t>C.  Providing needed income to a friend, reducing the donor</a:t>
            </a:r>
            <a:r>
              <a:rPr lang="en-US" altLang="en-US" sz="2400" dirty="0">
                <a:latin typeface="Arial" panose="020B0604020202020204" pitchFamily="34" charset="0"/>
              </a:rPr>
              <a:t>’</a:t>
            </a:r>
            <a:r>
              <a:rPr lang="en-US" altLang="en-US" sz="2400" dirty="0"/>
              <a:t>s estate taxes, recipient is not taxed, helps avoid probate as gifted assets no longer belong to the donor.</a:t>
            </a:r>
          </a:p>
          <a:p>
            <a:pPr eaLnBrk="1" hangingPunct="1"/>
            <a:r>
              <a:rPr lang="en-US" altLang="en-US" sz="2400" dirty="0"/>
              <a:t>D. They could have eliminated this need for a gift tax by  splitting the gift over two years.  One idea would be to give their son $30,000 in cash in 2020, and give him a loan for $2,000 for the remainder for the down payment on the house.  Then in 2020 they gift him another $2,000 which he uses to repay the loan.  It is now free and clear and no gift taxes must be paid.</a:t>
            </a:r>
          </a:p>
          <a:p>
            <a:pPr eaLnBrk="1" hangingPunct="1"/>
            <a:endParaRPr lang="en-US" altLang="en-US"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61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60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eaLnBrk="1" hangingPunct="1"/>
            <a:r>
              <a:rPr lang="en-US" altLang="en-US"/>
              <a:t>Case Study #4</a:t>
            </a:r>
          </a:p>
        </p:txBody>
      </p:sp>
      <p:sp>
        <p:nvSpPr>
          <p:cNvPr id="283651" name="Rectangle 3" descr="Rectangle: Click to edit Master text styles&#10;Second level&#10;Third level&#10;Fourth level&#10;Fifth level"/>
          <p:cNvSpPr>
            <a:spLocks noGrp="1" noChangeArrowheads="1"/>
          </p:cNvSpPr>
          <p:nvPr>
            <p:ph idx="1"/>
          </p:nvPr>
        </p:nvSpPr>
        <p:spPr>
          <a:xfrm>
            <a:off x="942975" y="1619250"/>
            <a:ext cx="7286625" cy="5238750"/>
          </a:xfrm>
        </p:spPr>
        <p:txBody>
          <a:bodyPr/>
          <a:lstStyle/>
          <a:p>
            <a:pPr marL="609600" indent="-609600" eaLnBrk="1" hangingPunct="1">
              <a:lnSpc>
                <a:spcPct val="90000"/>
              </a:lnSpc>
              <a:buFont typeface="Wingdings" panose="05000000000000000000" pitchFamily="2" charset="2"/>
              <a:buNone/>
            </a:pPr>
            <a:r>
              <a:rPr lang="en-US" altLang="en-US" sz="2400" dirty="0"/>
              <a:t>Data:</a:t>
            </a:r>
          </a:p>
          <a:p>
            <a:pPr marL="609600" indent="-609600" eaLnBrk="1" hangingPunct="1">
              <a:lnSpc>
                <a:spcPct val="90000"/>
              </a:lnSpc>
              <a:buFont typeface="Wingdings" panose="05000000000000000000" pitchFamily="2" charset="2"/>
              <a:buNone/>
            </a:pPr>
            <a:r>
              <a:rPr lang="en-US" altLang="en-US" sz="2400" dirty="0"/>
              <a:t>	Anne Smith had a $5,500,000 net worth at the time of her death in December 2020.  In addition, she had a $250,000 whole life policy with a $40,000 of accumulated cash value; her niece was designated as the beneficiary.  She also had a $150,000 pension plan death benefit.</a:t>
            </a:r>
          </a:p>
          <a:p>
            <a:pPr marL="609600" indent="-609600" eaLnBrk="1" hangingPunct="1">
              <a:lnSpc>
                <a:spcPct val="90000"/>
              </a:lnSpc>
              <a:buFont typeface="Wingdings" panose="05000000000000000000" pitchFamily="2" charset="2"/>
              <a:buNone/>
            </a:pPr>
            <a:r>
              <a:rPr lang="en-US" altLang="en-US" sz="2400" dirty="0"/>
              <a:t>Calculations:</a:t>
            </a:r>
          </a:p>
          <a:p>
            <a:pPr marL="990600" lvl="1" indent="-533400" eaLnBrk="1" hangingPunct="1">
              <a:lnSpc>
                <a:spcPct val="90000"/>
              </a:lnSpc>
              <a:buFont typeface="Wingdings" panose="05000000000000000000" pitchFamily="2" charset="2"/>
              <a:buAutoNum type="alphaUcPeriod"/>
            </a:pPr>
            <a:r>
              <a:rPr lang="en-US" altLang="en-US" dirty="0"/>
              <a:t>What was the value of Anne</a:t>
            </a:r>
            <a:r>
              <a:rPr lang="en-US" altLang="en-US" dirty="0">
                <a:latin typeface="Arial" panose="020B0604020202020204" pitchFamily="34" charset="0"/>
              </a:rPr>
              <a:t>’</a:t>
            </a:r>
            <a:r>
              <a:rPr lang="en-US" altLang="en-US" dirty="0"/>
              <a:t>s gross estate?</a:t>
            </a:r>
          </a:p>
          <a:p>
            <a:pPr marL="990600" lvl="1" indent="-533400" eaLnBrk="1" hangingPunct="1">
              <a:lnSpc>
                <a:spcPct val="90000"/>
              </a:lnSpc>
              <a:buFont typeface="Wingdings" panose="05000000000000000000" pitchFamily="2" charset="2"/>
              <a:buAutoNum type="alphaUcPeriod"/>
            </a:pPr>
            <a:r>
              <a:rPr lang="en-US" altLang="en-US" dirty="0"/>
              <a:t>How much of her estate is taxable?</a:t>
            </a:r>
          </a:p>
          <a:p>
            <a:pPr marL="990600" lvl="1" indent="-533400" eaLnBrk="1" hangingPunct="1">
              <a:lnSpc>
                <a:spcPct val="90000"/>
              </a:lnSpc>
              <a:buFont typeface="Wingdings" panose="05000000000000000000" pitchFamily="2" charset="2"/>
              <a:buAutoNum type="alphaUcPeriod"/>
            </a:pPr>
            <a:r>
              <a:rPr lang="en-US" altLang="en-US" dirty="0"/>
              <a:t>How much estate tax will need to be paid?</a:t>
            </a:r>
          </a:p>
          <a:p>
            <a:pPr marL="990600" lvl="1" indent="-533400" eaLnBrk="1" hangingPunct="1">
              <a:lnSpc>
                <a:spcPct val="90000"/>
              </a:lnSpc>
              <a:buFont typeface="Wingdings" panose="05000000000000000000" pitchFamily="2" charset="2"/>
              <a:buAutoNum type="alphaUcPeriod"/>
            </a:pPr>
            <a:r>
              <a:rPr lang="en-US" altLang="en-US" dirty="0"/>
              <a:t>How much of her estate must pass through probate?</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62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3651">
                                            <p:txEl>
                                              <p:pRg st="0" end="0"/>
                                            </p:txEl>
                                          </p:spTgt>
                                        </p:tgtEl>
                                        <p:attrNameLst>
                                          <p:attrName>style.visibility</p:attrName>
                                        </p:attrNameLst>
                                      </p:cBhvr>
                                      <p:to>
                                        <p:strVal val="visible"/>
                                      </p:to>
                                    </p:set>
                                    <p:anim calcmode="lin" valueType="num">
                                      <p:cBhvr additive="base">
                                        <p:cTn id="7" dur="500" fill="hold"/>
                                        <p:tgtEl>
                                          <p:spTgt spid="2836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3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3651">
                                            <p:txEl>
                                              <p:pRg st="1" end="1"/>
                                            </p:txEl>
                                          </p:spTgt>
                                        </p:tgtEl>
                                        <p:attrNameLst>
                                          <p:attrName>style.visibility</p:attrName>
                                        </p:attrNameLst>
                                      </p:cBhvr>
                                      <p:to>
                                        <p:strVal val="visible"/>
                                      </p:to>
                                    </p:set>
                                    <p:anim calcmode="lin" valueType="num">
                                      <p:cBhvr additive="base">
                                        <p:cTn id="13" dur="500" fill="hold"/>
                                        <p:tgtEl>
                                          <p:spTgt spid="2836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36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3651">
                                            <p:txEl>
                                              <p:pRg st="2" end="2"/>
                                            </p:txEl>
                                          </p:spTgt>
                                        </p:tgtEl>
                                        <p:attrNameLst>
                                          <p:attrName>style.visibility</p:attrName>
                                        </p:attrNameLst>
                                      </p:cBhvr>
                                      <p:to>
                                        <p:strVal val="visible"/>
                                      </p:to>
                                    </p:set>
                                    <p:anim calcmode="lin" valueType="num">
                                      <p:cBhvr additive="base">
                                        <p:cTn id="19" dur="500" fill="hold"/>
                                        <p:tgtEl>
                                          <p:spTgt spid="28365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836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3651">
                                            <p:txEl>
                                              <p:pRg st="3" end="3"/>
                                            </p:txEl>
                                          </p:spTgt>
                                        </p:tgtEl>
                                        <p:attrNameLst>
                                          <p:attrName>style.visibility</p:attrName>
                                        </p:attrNameLst>
                                      </p:cBhvr>
                                      <p:to>
                                        <p:strVal val="visible"/>
                                      </p:to>
                                    </p:set>
                                    <p:anim calcmode="lin" valueType="num">
                                      <p:cBhvr additive="base">
                                        <p:cTn id="25" dur="500" fill="hold"/>
                                        <p:tgtEl>
                                          <p:spTgt spid="28365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8365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3651">
                                            <p:txEl>
                                              <p:pRg st="4" end="4"/>
                                            </p:txEl>
                                          </p:spTgt>
                                        </p:tgtEl>
                                        <p:attrNameLst>
                                          <p:attrName>style.visibility</p:attrName>
                                        </p:attrNameLst>
                                      </p:cBhvr>
                                      <p:to>
                                        <p:strVal val="visible"/>
                                      </p:to>
                                    </p:set>
                                    <p:anim calcmode="lin" valueType="num">
                                      <p:cBhvr additive="base">
                                        <p:cTn id="31" dur="500" fill="hold"/>
                                        <p:tgtEl>
                                          <p:spTgt spid="28365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8365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83651">
                                            <p:txEl>
                                              <p:pRg st="5" end="5"/>
                                            </p:txEl>
                                          </p:spTgt>
                                        </p:tgtEl>
                                        <p:attrNameLst>
                                          <p:attrName>style.visibility</p:attrName>
                                        </p:attrNameLst>
                                      </p:cBhvr>
                                      <p:to>
                                        <p:strVal val="visible"/>
                                      </p:to>
                                    </p:set>
                                    <p:anim calcmode="lin" valueType="num">
                                      <p:cBhvr additive="base">
                                        <p:cTn id="37" dur="500" fill="hold"/>
                                        <p:tgtEl>
                                          <p:spTgt spid="28365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8365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83651">
                                            <p:txEl>
                                              <p:pRg st="6" end="6"/>
                                            </p:txEl>
                                          </p:spTgt>
                                        </p:tgtEl>
                                        <p:attrNameLst>
                                          <p:attrName>style.visibility</p:attrName>
                                        </p:attrNameLst>
                                      </p:cBhvr>
                                      <p:to>
                                        <p:strVal val="visible"/>
                                      </p:to>
                                    </p:set>
                                    <p:anim calcmode="lin" valueType="num">
                                      <p:cBhvr additive="base">
                                        <p:cTn id="43" dur="500" fill="hold"/>
                                        <p:tgtEl>
                                          <p:spTgt spid="283651">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8365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1" grpId="0" build="p" bldLvl="2"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buFont typeface="Wingdings" panose="05000000000000000000" pitchFamily="2" charset="2"/>
              <a:buNone/>
            </a:pPr>
            <a:r>
              <a:rPr lang="en-US" altLang="en-US"/>
              <a:t>Case Study #4 Answers</a:t>
            </a:r>
          </a:p>
        </p:txBody>
      </p:sp>
      <p:sp>
        <p:nvSpPr>
          <p:cNvPr id="284675" name="Rectangle 3" descr="Rectangle: Click to edit Master text styles&#10;Second level&#10;Third level&#10;Fourth level&#10;Fifth level"/>
          <p:cNvSpPr>
            <a:spLocks noGrp="1" noChangeArrowheads="1"/>
          </p:cNvSpPr>
          <p:nvPr>
            <p:ph idx="1"/>
          </p:nvPr>
        </p:nvSpPr>
        <p:spPr>
          <a:xfrm>
            <a:off x="914400" y="1600200"/>
            <a:ext cx="7315200" cy="4876800"/>
          </a:xfrm>
        </p:spPr>
        <p:txBody>
          <a:bodyPr/>
          <a:lstStyle/>
          <a:p>
            <a:pPr marL="609600" indent="-609600" eaLnBrk="1" hangingPunct="1">
              <a:buFont typeface="Wingdings" panose="05000000000000000000" pitchFamily="2" charset="2"/>
              <a:buNone/>
            </a:pPr>
            <a:r>
              <a:rPr lang="en-US" altLang="en-US" sz="2400" dirty="0"/>
              <a:t>A.  Anne's</a:t>
            </a:r>
            <a:r>
              <a:rPr lang="en-US" altLang="en-US" sz="2400" dirty="0">
                <a:latin typeface="Arial" panose="020B0604020202020204" pitchFamily="34" charset="0"/>
              </a:rPr>
              <a:t>’</a:t>
            </a:r>
            <a:r>
              <a:rPr lang="en-US" altLang="en-US" sz="2400" dirty="0"/>
              <a:t> estate is calculated by adding to her net worth (estate taxes minus debts) the value of her life insurance death benefit plus death benefits associate with her employer retirement plan.  Note that cash value is not distributed (unless it is contracted that it is returned with an insurance rider)</a:t>
            </a:r>
          </a:p>
          <a:p>
            <a:pPr marL="1371600" lvl="2" indent="-457200" eaLnBrk="1" hangingPunct="1">
              <a:buFont typeface="Wingdings" panose="05000000000000000000" pitchFamily="2" charset="2"/>
              <a:buNone/>
            </a:pPr>
            <a:r>
              <a:rPr lang="en-US" altLang="en-US" dirty="0"/>
              <a:t>$5,500,000 + 250,000 + 150,000 = $5,900,000</a:t>
            </a:r>
          </a:p>
          <a:p>
            <a:pPr marL="609600" indent="-609600" eaLnBrk="1" hangingPunct="1">
              <a:buFont typeface="Wingdings" panose="05000000000000000000" pitchFamily="2" charset="2"/>
              <a:buNone/>
            </a:pPr>
            <a:r>
              <a:rPr lang="en-US" altLang="en-US" sz="2400" dirty="0"/>
              <a:t>B.    All of Anne’s $5,900,000 estate is taxable</a:t>
            </a:r>
          </a:p>
          <a:p>
            <a:pPr marL="609600" indent="-609600" eaLnBrk="1" hangingPunct="1">
              <a:buFont typeface="Wingdings" panose="05000000000000000000" pitchFamily="2" charset="2"/>
              <a:buNone/>
            </a:pPr>
            <a:r>
              <a:rPr lang="en-US" altLang="en-US" sz="2400" dirty="0"/>
              <a:t>C.    Anne will pay no estate taxes ($5,900,000-$11,580,000) &lt; 0</a:t>
            </a:r>
          </a:p>
          <a:p>
            <a:pPr marL="609600" indent="-609600" eaLnBrk="1" hangingPunct="1">
              <a:buFont typeface="Wingdings" panose="05000000000000000000" pitchFamily="2" charset="2"/>
              <a:buNone/>
            </a:pPr>
            <a:r>
              <a:rPr lang="en-US" altLang="en-US" sz="2400" dirty="0"/>
              <a:t>D.    Any of the $5,500,000 that passes to the heirs must go through probate</a:t>
            </a:r>
          </a:p>
          <a:p>
            <a:pPr marL="609600" indent="-609600" eaLnBrk="1" hangingPunct="1">
              <a:buFont typeface="Wingdings" panose="05000000000000000000" pitchFamily="2" charset="2"/>
              <a:buNone/>
            </a:pPr>
            <a:endParaRPr lang="en-US" altLang="en-US" sz="24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63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4675">
                                            <p:txEl>
                                              <p:pRg st="0" end="0"/>
                                            </p:txEl>
                                          </p:spTgt>
                                        </p:tgtEl>
                                        <p:attrNameLst>
                                          <p:attrName>style.visibility</p:attrName>
                                        </p:attrNameLst>
                                      </p:cBhvr>
                                      <p:to>
                                        <p:strVal val="visible"/>
                                      </p:to>
                                    </p:set>
                                    <p:anim calcmode="lin" valueType="num">
                                      <p:cBhvr additive="base">
                                        <p:cTn id="7" dur="500" fill="hold"/>
                                        <p:tgtEl>
                                          <p:spTgt spid="284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4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4675">
                                            <p:txEl>
                                              <p:pRg st="1" end="1"/>
                                            </p:txEl>
                                          </p:spTgt>
                                        </p:tgtEl>
                                        <p:attrNameLst>
                                          <p:attrName>style.visibility</p:attrName>
                                        </p:attrNameLst>
                                      </p:cBhvr>
                                      <p:to>
                                        <p:strVal val="visible"/>
                                      </p:to>
                                    </p:set>
                                    <p:anim calcmode="lin" valueType="num">
                                      <p:cBhvr additive="base">
                                        <p:cTn id="13" dur="500" fill="hold"/>
                                        <p:tgtEl>
                                          <p:spTgt spid="2846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46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4675">
                                            <p:txEl>
                                              <p:pRg st="2" end="2"/>
                                            </p:txEl>
                                          </p:spTgt>
                                        </p:tgtEl>
                                        <p:attrNameLst>
                                          <p:attrName>style.visibility</p:attrName>
                                        </p:attrNameLst>
                                      </p:cBhvr>
                                      <p:to>
                                        <p:strVal val="visible"/>
                                      </p:to>
                                    </p:set>
                                    <p:anim calcmode="lin" valueType="num">
                                      <p:cBhvr additive="base">
                                        <p:cTn id="19" dur="500" fill="hold"/>
                                        <p:tgtEl>
                                          <p:spTgt spid="28467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846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4675">
                                            <p:txEl>
                                              <p:pRg st="3" end="3"/>
                                            </p:txEl>
                                          </p:spTgt>
                                        </p:tgtEl>
                                        <p:attrNameLst>
                                          <p:attrName>style.visibility</p:attrName>
                                        </p:attrNameLst>
                                      </p:cBhvr>
                                      <p:to>
                                        <p:strVal val="visible"/>
                                      </p:to>
                                    </p:set>
                                    <p:anim calcmode="lin" valueType="num">
                                      <p:cBhvr additive="base">
                                        <p:cTn id="25" dur="500" fill="hold"/>
                                        <p:tgtEl>
                                          <p:spTgt spid="28467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8467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4675">
                                            <p:txEl>
                                              <p:pRg st="4" end="4"/>
                                            </p:txEl>
                                          </p:spTgt>
                                        </p:tgtEl>
                                        <p:attrNameLst>
                                          <p:attrName>style.visibility</p:attrName>
                                        </p:attrNameLst>
                                      </p:cBhvr>
                                      <p:to>
                                        <p:strVal val="visible"/>
                                      </p:to>
                                    </p:set>
                                    <p:anim calcmode="lin" valueType="num">
                                      <p:cBhvr additive="base">
                                        <p:cTn id="31" dur="500" fill="hold"/>
                                        <p:tgtEl>
                                          <p:spTgt spid="28467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8467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675" grpId="0" uiExpand="1" build="p" bldLvl="2"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buFont typeface="Wingdings" panose="05000000000000000000" pitchFamily="2" charset="2"/>
              <a:buNone/>
            </a:pPr>
            <a:r>
              <a:rPr lang="en-US" altLang="en-US"/>
              <a:t>Case Study #4 Answers</a:t>
            </a:r>
          </a:p>
        </p:txBody>
      </p:sp>
      <p:sp>
        <p:nvSpPr>
          <p:cNvPr id="5"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64</a:t>
            </a:fld>
            <a:endParaRPr lang="en-US"/>
          </a:p>
        </p:txBody>
      </p:sp>
      <p:pic>
        <p:nvPicPr>
          <p:cNvPr id="4" name="Content Placeholder 3">
            <a:extLst>
              <a:ext uri="{FF2B5EF4-FFF2-40B4-BE49-F238E27FC236}">
                <a16:creationId xmlns:a16="http://schemas.microsoft.com/office/drawing/2014/main" id="{1DCFE04E-C86F-45F9-9669-6DA43F5E3AB3}"/>
              </a:ext>
            </a:extLst>
          </p:cNvPr>
          <p:cNvPicPr>
            <a:picLocks noGrp="1" noChangeAspect="1"/>
          </p:cNvPicPr>
          <p:nvPr>
            <p:ph idx="1"/>
          </p:nvPr>
        </p:nvPicPr>
        <p:blipFill>
          <a:blip r:embed="rId2"/>
          <a:stretch>
            <a:fillRect/>
          </a:stretch>
        </p:blipFill>
        <p:spPr>
          <a:xfrm>
            <a:off x="1828800" y="1608138"/>
            <a:ext cx="5486400" cy="5249862"/>
          </a:xfrm>
          <a:prstGeom prst="rect">
            <a:avLst/>
          </a:prstGeom>
        </p:spPr>
      </p:pic>
    </p:spTree>
    <p:extLst>
      <p:ext uri="{BB962C8B-B14F-4D97-AF65-F5344CB8AC3E}">
        <p14:creationId xmlns:p14="http://schemas.microsoft.com/office/powerpoint/2010/main" val="1376276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eaLnBrk="1" hangingPunct="1"/>
            <a:r>
              <a:rPr lang="en-US" altLang="en-US"/>
              <a:t>Case Study #5</a:t>
            </a:r>
          </a:p>
        </p:txBody>
      </p:sp>
      <p:sp>
        <p:nvSpPr>
          <p:cNvPr id="115715" name="Rectangle 3" descr="Rectangle: Click to edit Master text styles&#10;Second level&#10;Third level&#10;Fourth level&#10;Fifth level"/>
          <p:cNvSpPr>
            <a:spLocks noGrp="1" noChangeArrowheads="1"/>
          </p:cNvSpPr>
          <p:nvPr>
            <p:ph idx="1"/>
          </p:nvPr>
        </p:nvSpPr>
        <p:spPr>
          <a:xfrm>
            <a:off x="914400" y="1295400"/>
            <a:ext cx="7286625" cy="5238750"/>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Suzanne and Steve have $2,200,000 of assets in 2020:  $600,000 in Steve</a:t>
            </a:r>
            <a:r>
              <a:rPr lang="en-US" altLang="en-US" sz="2400" dirty="0">
                <a:latin typeface="Arial" panose="020B0604020202020204" pitchFamily="34" charset="0"/>
              </a:rPr>
              <a:t>’</a:t>
            </a:r>
            <a:r>
              <a:rPr lang="en-US" altLang="en-US" sz="2400" dirty="0"/>
              <a:t>s name, $600,000 in Suzanne</a:t>
            </a:r>
            <a:r>
              <a:rPr lang="en-US" altLang="en-US" sz="2400" dirty="0">
                <a:latin typeface="Arial" panose="020B0604020202020204" pitchFamily="34" charset="0"/>
              </a:rPr>
              <a:t>’</a:t>
            </a:r>
            <a:r>
              <a:rPr lang="en-US" altLang="en-US" sz="2400" dirty="0"/>
              <a:t>s, and $1,000,000 of jointly owned property.  Their joint property is titled using joint tenancy with right of survivorship.  Suzanne also co-owns a $400,000 beach house with her sister Emily as tenants in common.</a:t>
            </a:r>
          </a:p>
          <a:p>
            <a:pPr eaLnBrk="1" hangingPunct="1">
              <a:buFont typeface="Wingdings" panose="05000000000000000000" pitchFamily="2" charset="2"/>
              <a:buNone/>
            </a:pPr>
            <a:r>
              <a:rPr lang="en-US" altLang="en-US" sz="2400" dirty="0"/>
              <a:t>Application:</a:t>
            </a:r>
          </a:p>
          <a:p>
            <a:pPr lvl="1" eaLnBrk="1" hangingPunct="1"/>
            <a:r>
              <a:rPr lang="en-US" altLang="en-US" dirty="0"/>
              <a:t>A.  What is the maximum of 2020 estate value   transferred by the Smiths at death free?</a:t>
            </a:r>
          </a:p>
          <a:p>
            <a:pPr lvl="1" eaLnBrk="1" hangingPunct="1"/>
            <a:r>
              <a:rPr lang="en-US" altLang="en-US" dirty="0"/>
              <a:t>B.  What do the Smiths need to do to reduce their expected tax liability?</a:t>
            </a:r>
          </a:p>
          <a:p>
            <a:pPr lvl="1" eaLnBrk="1" hangingPunct="1"/>
            <a:r>
              <a:rPr lang="en-US" altLang="en-US" dirty="0"/>
              <a:t>C.  Who would receive Suzanne</a:t>
            </a:r>
            <a:r>
              <a:rPr lang="en-US" altLang="en-US" dirty="0">
                <a:latin typeface="Arial" panose="020B0604020202020204" pitchFamily="34" charset="0"/>
              </a:rPr>
              <a:t>’</a:t>
            </a:r>
            <a:r>
              <a:rPr lang="en-US" altLang="en-US" dirty="0"/>
              <a:t>s half-share in the beach house is she were to die?</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65</a:t>
            </a:fld>
            <a:endParaRPr 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eaLnBrk="1" hangingPunct="1"/>
            <a:r>
              <a:rPr lang="en-US" altLang="en-US"/>
              <a:t>Case Study #5 Answers</a:t>
            </a:r>
          </a:p>
        </p:txBody>
      </p:sp>
      <p:sp>
        <p:nvSpPr>
          <p:cNvPr id="92163" name="Rectangle 3" descr="Rectangle: Click to edit Master text styles&#10;Second level&#10;Third level&#10;Fourth level&#10;Fifth level"/>
          <p:cNvSpPr>
            <a:spLocks noGrp="1" noChangeArrowheads="1"/>
          </p:cNvSpPr>
          <p:nvPr>
            <p:ph idx="1"/>
          </p:nvPr>
        </p:nvSpPr>
        <p:spPr>
          <a:xfrm>
            <a:off x="942975" y="1619250"/>
            <a:ext cx="7286625" cy="5086350"/>
          </a:xfrm>
        </p:spPr>
        <p:txBody>
          <a:bodyPr/>
          <a:lstStyle/>
          <a:p>
            <a:pPr eaLnBrk="1" hangingPunct="1"/>
            <a:r>
              <a:rPr lang="en-US" altLang="en-US" sz="2400" dirty="0"/>
              <a:t>A.  The Smiths could jointly transfer a total of $23,160,000 before incurring federal estate tax in 2020.</a:t>
            </a:r>
          </a:p>
          <a:p>
            <a:pPr eaLnBrk="1" hangingPunct="1"/>
            <a:r>
              <a:rPr lang="en-US" altLang="en-US" sz="2400" dirty="0"/>
              <a:t>B.  The Smiths should re-title their ownership of the property and put it in a trust to take advantage of taxes. In this way they can take advantage of a standard family trust and gift giving.</a:t>
            </a:r>
          </a:p>
          <a:p>
            <a:pPr eaLnBrk="1" hangingPunct="1"/>
            <a:r>
              <a:rPr lang="en-US" altLang="en-US" sz="2400" dirty="0"/>
              <a:t>C. Suzanne</a:t>
            </a:r>
            <a:r>
              <a:rPr lang="en-US" altLang="en-US" sz="2400" dirty="0">
                <a:latin typeface="Arial" panose="020B0604020202020204" pitchFamily="34" charset="0"/>
              </a:rPr>
              <a:t>’</a:t>
            </a:r>
            <a:r>
              <a:rPr lang="en-US" altLang="en-US" sz="2400" dirty="0"/>
              <a:t>s half share of the beach house would go to whoever she names in her will. If she dies in testate, state law will determine how her share in the beach house is transferred.</a:t>
            </a:r>
          </a:p>
          <a:p>
            <a:pPr eaLnBrk="1" hangingPunct="1">
              <a:lnSpc>
                <a:spcPct val="90000"/>
              </a:lnSpc>
            </a:pP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6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216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uiExpand="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eaLnBrk="1" hangingPunct="1"/>
            <a:r>
              <a:rPr lang="en-US" altLang="en-US" dirty="0"/>
              <a:t>Case Study #6</a:t>
            </a:r>
          </a:p>
        </p:txBody>
      </p:sp>
      <p:sp>
        <p:nvSpPr>
          <p:cNvPr id="115715" name="Rectangle 3" descr="Rectangle: Click to edit Master text styles&#10;Second level&#10;Third level&#10;Fourth level&#10;Fifth level"/>
          <p:cNvSpPr>
            <a:spLocks noGrp="1" noChangeArrowheads="1"/>
          </p:cNvSpPr>
          <p:nvPr>
            <p:ph idx="1"/>
          </p:nvPr>
        </p:nvSpPr>
        <p:spPr>
          <a:xfrm>
            <a:off x="946958" y="1600200"/>
            <a:ext cx="7286625" cy="5238750"/>
          </a:xfrm>
        </p:spPr>
        <p:txBody>
          <a:bodyPr/>
          <a:lstStyle/>
          <a:p>
            <a:pPr eaLnBrk="1" hangingPunct="1">
              <a:buFont typeface="Wingdings" panose="05000000000000000000" pitchFamily="2" charset="2"/>
              <a:buNone/>
            </a:pPr>
            <a:r>
              <a:rPr lang="en-US" altLang="en-US" dirty="0"/>
              <a:t>What are the 5 different forms of property ownership?</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67</a:t>
            </a:fld>
            <a:endParaRPr lang="en-US"/>
          </a:p>
        </p:txBody>
      </p:sp>
    </p:spTree>
    <p:extLst>
      <p:ext uri="{BB962C8B-B14F-4D97-AF65-F5344CB8AC3E}">
        <p14:creationId xmlns:p14="http://schemas.microsoft.com/office/powerpoint/2010/main" val="27604502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lnSpc>
                <a:spcPct val="90000"/>
              </a:lnSpc>
            </a:pPr>
            <a:r>
              <a:rPr lang="en-US" altLang="en-US" sz="4000"/>
              <a:t>Forms of Property Ownership</a:t>
            </a:r>
          </a:p>
        </p:txBody>
      </p:sp>
      <p:sp>
        <p:nvSpPr>
          <p:cNvPr id="15363" name="Rectangle 3" descr="Rectangle: Click to edit Master text styles&#10;Second level&#10;Third level&#10;Fourth level&#10;Fifth level"/>
          <p:cNvSpPr>
            <a:spLocks noGrp="1" noChangeArrowheads="1"/>
          </p:cNvSpPr>
          <p:nvPr>
            <p:ph idx="1"/>
          </p:nvPr>
        </p:nvSpPr>
        <p:spPr>
          <a:xfrm>
            <a:off x="942975" y="1619250"/>
            <a:ext cx="7286625" cy="4933950"/>
          </a:xfrm>
        </p:spPr>
        <p:txBody>
          <a:bodyPr/>
          <a:lstStyle/>
          <a:p>
            <a:pPr eaLnBrk="1" hangingPunct="1">
              <a:lnSpc>
                <a:spcPct val="90000"/>
              </a:lnSpc>
            </a:pPr>
            <a:r>
              <a:rPr lang="en-US" altLang="en-US" sz="2400" dirty="0"/>
              <a:t>The 5 forms are:</a:t>
            </a:r>
          </a:p>
          <a:p>
            <a:pPr eaLnBrk="1" hangingPunct="1">
              <a:lnSpc>
                <a:spcPct val="90000"/>
              </a:lnSpc>
            </a:pPr>
            <a:r>
              <a:rPr lang="en-US" altLang="en-US" sz="2400" dirty="0"/>
              <a:t>1. Sole ownership</a:t>
            </a:r>
          </a:p>
          <a:p>
            <a:pPr lvl="1" eaLnBrk="1" hangingPunct="1">
              <a:lnSpc>
                <a:spcPct val="90000"/>
              </a:lnSpc>
            </a:pPr>
            <a:r>
              <a:rPr lang="en-US" altLang="en-US" dirty="0"/>
              <a:t>Ownership and control is absolute in one individual</a:t>
            </a:r>
          </a:p>
          <a:p>
            <a:pPr lvl="1" eaLnBrk="1" hangingPunct="1">
              <a:lnSpc>
                <a:spcPct val="90000"/>
              </a:lnSpc>
            </a:pPr>
            <a:r>
              <a:rPr lang="en-US" altLang="en-US" dirty="0"/>
              <a:t>Income belongs to sole owner</a:t>
            </a:r>
          </a:p>
          <a:p>
            <a:pPr lvl="1" eaLnBrk="1" hangingPunct="1">
              <a:lnSpc>
                <a:spcPct val="90000"/>
              </a:lnSpc>
            </a:pPr>
            <a:r>
              <a:rPr lang="en-US" altLang="en-US" dirty="0"/>
              <a:t>Testamentary control is absolute</a:t>
            </a:r>
          </a:p>
          <a:p>
            <a:pPr eaLnBrk="1" hangingPunct="1">
              <a:lnSpc>
                <a:spcPct val="90000"/>
              </a:lnSpc>
            </a:pPr>
            <a:r>
              <a:rPr lang="en-US" altLang="en-US" sz="2400" dirty="0"/>
              <a:t>2. Joint Tenancy with Right of Survivorship (JTWROS)</a:t>
            </a:r>
          </a:p>
          <a:p>
            <a:pPr lvl="1" eaLnBrk="1" hangingPunct="1">
              <a:lnSpc>
                <a:spcPct val="90000"/>
              </a:lnSpc>
            </a:pPr>
            <a:r>
              <a:rPr lang="en-US" altLang="en-US" dirty="0"/>
              <a:t>Ownership is shared equally </a:t>
            </a:r>
          </a:p>
          <a:p>
            <a:pPr lvl="1" eaLnBrk="1" hangingPunct="1">
              <a:lnSpc>
                <a:spcPct val="90000"/>
              </a:lnSpc>
            </a:pPr>
            <a:r>
              <a:rPr lang="en-US" altLang="en-US" dirty="0"/>
              <a:t>Lifetime control is shared</a:t>
            </a:r>
          </a:p>
          <a:p>
            <a:pPr lvl="1" eaLnBrk="1" hangingPunct="1">
              <a:lnSpc>
                <a:spcPct val="90000"/>
              </a:lnSpc>
            </a:pPr>
            <a:r>
              <a:rPr lang="en-US" altLang="en-US" dirty="0"/>
              <a:t>Income is shared between owners</a:t>
            </a:r>
          </a:p>
          <a:p>
            <a:pPr lvl="1" eaLnBrk="1" hangingPunct="1">
              <a:lnSpc>
                <a:spcPct val="90000"/>
              </a:lnSpc>
            </a:pPr>
            <a:r>
              <a:rPr lang="en-US" altLang="en-US" dirty="0"/>
              <a:t>Testamentary control is absent; a right of survivorship is key</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68</a:t>
            </a:fld>
            <a:endParaRPr lang="en-US"/>
          </a:p>
        </p:txBody>
      </p:sp>
    </p:spTree>
    <p:extLst>
      <p:ext uri="{BB962C8B-B14F-4D97-AF65-F5344CB8AC3E}">
        <p14:creationId xmlns:p14="http://schemas.microsoft.com/office/powerpoint/2010/main" val="2883957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checkerboard(across)">
                                      <p:cBhvr>
                                        <p:cTn id="7" dur="5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5363">
                                            <p:txEl>
                                              <p:pRg st="1" end="1"/>
                                            </p:txEl>
                                          </p:spTgt>
                                        </p:tgtEl>
                                        <p:attrNameLst>
                                          <p:attrName>style.visibility</p:attrName>
                                        </p:attrNameLst>
                                      </p:cBhvr>
                                      <p:to>
                                        <p:strVal val="visible"/>
                                      </p:to>
                                    </p:set>
                                    <p:animEffect transition="in" filter="checkerboard(across)">
                                      <p:cBhvr>
                                        <p:cTn id="12" dur="500"/>
                                        <p:tgtEl>
                                          <p:spTgt spid="1536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animEffect transition="in" filter="checkerboard(across)">
                                      <p:cBhvr>
                                        <p:cTn id="15" dur="500"/>
                                        <p:tgtEl>
                                          <p:spTgt spid="1536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5363">
                                            <p:txEl>
                                              <p:pRg st="3" end="3"/>
                                            </p:txEl>
                                          </p:spTgt>
                                        </p:tgtEl>
                                        <p:attrNameLst>
                                          <p:attrName>style.visibility</p:attrName>
                                        </p:attrNameLst>
                                      </p:cBhvr>
                                      <p:to>
                                        <p:strVal val="visible"/>
                                      </p:to>
                                    </p:set>
                                    <p:animEffect transition="in" filter="checkerboard(across)">
                                      <p:cBhvr>
                                        <p:cTn id="18" dur="500"/>
                                        <p:tgtEl>
                                          <p:spTgt spid="15363">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5363">
                                            <p:txEl>
                                              <p:pRg st="4" end="4"/>
                                            </p:txEl>
                                          </p:spTgt>
                                        </p:tgtEl>
                                        <p:attrNameLst>
                                          <p:attrName>style.visibility</p:attrName>
                                        </p:attrNameLst>
                                      </p:cBhvr>
                                      <p:to>
                                        <p:strVal val="visible"/>
                                      </p:to>
                                    </p:set>
                                    <p:animEffect transition="in" filter="checkerboard(across)">
                                      <p:cBhvr>
                                        <p:cTn id="21" dur="500"/>
                                        <p:tgtEl>
                                          <p:spTgt spid="15363">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15363">
                                            <p:txEl>
                                              <p:pRg st="5" end="5"/>
                                            </p:txEl>
                                          </p:spTgt>
                                        </p:tgtEl>
                                        <p:attrNameLst>
                                          <p:attrName>style.visibility</p:attrName>
                                        </p:attrNameLst>
                                      </p:cBhvr>
                                      <p:to>
                                        <p:strVal val="visible"/>
                                      </p:to>
                                    </p:set>
                                    <p:animEffect transition="in" filter="checkerboard(across)">
                                      <p:cBhvr>
                                        <p:cTn id="24" dur="500"/>
                                        <p:tgtEl>
                                          <p:spTgt spid="15363">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15363">
                                            <p:txEl>
                                              <p:pRg st="6" end="6"/>
                                            </p:txEl>
                                          </p:spTgt>
                                        </p:tgtEl>
                                        <p:attrNameLst>
                                          <p:attrName>style.visibility</p:attrName>
                                        </p:attrNameLst>
                                      </p:cBhvr>
                                      <p:to>
                                        <p:strVal val="visible"/>
                                      </p:to>
                                    </p:set>
                                    <p:animEffect transition="in" filter="checkerboard(across)">
                                      <p:cBhvr>
                                        <p:cTn id="27" dur="500"/>
                                        <p:tgtEl>
                                          <p:spTgt spid="15363">
                                            <p:txEl>
                                              <p:pRg st="6" end="6"/>
                                            </p:txEl>
                                          </p:spTgt>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15363">
                                            <p:txEl>
                                              <p:pRg st="7" end="7"/>
                                            </p:txEl>
                                          </p:spTgt>
                                        </p:tgtEl>
                                        <p:attrNameLst>
                                          <p:attrName>style.visibility</p:attrName>
                                        </p:attrNameLst>
                                      </p:cBhvr>
                                      <p:to>
                                        <p:strVal val="visible"/>
                                      </p:to>
                                    </p:set>
                                    <p:animEffect transition="in" filter="checkerboard(across)">
                                      <p:cBhvr>
                                        <p:cTn id="30" dur="500"/>
                                        <p:tgtEl>
                                          <p:spTgt spid="15363">
                                            <p:txEl>
                                              <p:pRg st="7" end="7"/>
                                            </p:txEl>
                                          </p:spTgt>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15363">
                                            <p:txEl>
                                              <p:pRg st="8" end="8"/>
                                            </p:txEl>
                                          </p:spTgt>
                                        </p:tgtEl>
                                        <p:attrNameLst>
                                          <p:attrName>style.visibility</p:attrName>
                                        </p:attrNameLst>
                                      </p:cBhvr>
                                      <p:to>
                                        <p:strVal val="visible"/>
                                      </p:to>
                                    </p:set>
                                    <p:animEffect transition="in" filter="checkerboard(across)">
                                      <p:cBhvr>
                                        <p:cTn id="33" dur="500"/>
                                        <p:tgtEl>
                                          <p:spTgt spid="15363">
                                            <p:txEl>
                                              <p:pRg st="8" end="8"/>
                                            </p:txEl>
                                          </p:spTgt>
                                        </p:tgtEl>
                                      </p:cBhvr>
                                    </p:animEffect>
                                  </p:childTnLst>
                                </p:cTn>
                              </p:par>
                              <p:par>
                                <p:cTn id="34" presetID="5" presetClass="entr" presetSubtype="10" fill="hold" grpId="0" nodeType="withEffect">
                                  <p:stCondLst>
                                    <p:cond delay="0"/>
                                  </p:stCondLst>
                                  <p:childTnLst>
                                    <p:set>
                                      <p:cBhvr>
                                        <p:cTn id="35" dur="1" fill="hold">
                                          <p:stCondLst>
                                            <p:cond delay="0"/>
                                          </p:stCondLst>
                                        </p:cTn>
                                        <p:tgtEl>
                                          <p:spTgt spid="15363">
                                            <p:txEl>
                                              <p:pRg st="9" end="9"/>
                                            </p:txEl>
                                          </p:spTgt>
                                        </p:tgtEl>
                                        <p:attrNameLst>
                                          <p:attrName>style.visibility</p:attrName>
                                        </p:attrNameLst>
                                      </p:cBhvr>
                                      <p:to>
                                        <p:strVal val="visible"/>
                                      </p:to>
                                    </p:set>
                                    <p:animEffect transition="in" filter="checkerboard(across)">
                                      <p:cBhvr>
                                        <p:cTn id="36" dur="500"/>
                                        <p:tgtEl>
                                          <p:spTgt spid="1536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uiExpand="1" build="p" bldLvl="2"/>
    </p:bld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lnSpc>
                <a:spcPct val="90000"/>
              </a:lnSpc>
            </a:pPr>
            <a:r>
              <a:rPr lang="en-US" altLang="en-US" sz="4000"/>
              <a:t>Forms of Property Ownership</a:t>
            </a:r>
          </a:p>
        </p:txBody>
      </p:sp>
      <p:sp>
        <p:nvSpPr>
          <p:cNvPr id="16387" name="Rectangle 3" descr="Rectangle: Click to edit Master text styles&#10;Second level&#10;Third level&#10;Fourth level&#10;Fifth level"/>
          <p:cNvSpPr>
            <a:spLocks noGrp="1" noChangeArrowheads="1"/>
          </p:cNvSpPr>
          <p:nvPr>
            <p:ph idx="1"/>
          </p:nvPr>
        </p:nvSpPr>
        <p:spPr>
          <a:xfrm>
            <a:off x="942975" y="1619250"/>
            <a:ext cx="7296150" cy="5238750"/>
          </a:xfrm>
        </p:spPr>
        <p:txBody>
          <a:bodyPr/>
          <a:lstStyle/>
          <a:p>
            <a:pPr eaLnBrk="1" hangingPunct="1"/>
            <a:r>
              <a:rPr lang="en-US" altLang="en-US" sz="2400" dirty="0"/>
              <a:t>3. Tenancy by the Entirety</a:t>
            </a:r>
          </a:p>
          <a:p>
            <a:pPr lvl="1" eaLnBrk="1" hangingPunct="1"/>
            <a:r>
              <a:rPr lang="en-US" altLang="en-US" sz="2200" dirty="0"/>
              <a:t>Ownership is shared equally and limited to spouses</a:t>
            </a:r>
          </a:p>
          <a:p>
            <a:pPr lvl="1" eaLnBrk="1" hangingPunct="1"/>
            <a:r>
              <a:rPr lang="en-US" altLang="en-US" sz="2200" dirty="0"/>
              <a:t>Lifetime control is shared by both spouses; consent from both is required to sell</a:t>
            </a:r>
          </a:p>
          <a:p>
            <a:pPr lvl="1" eaLnBrk="1" hangingPunct="1"/>
            <a:r>
              <a:rPr lang="en-US" altLang="en-US" sz="2200" dirty="0"/>
              <a:t>Income is shared between owners</a:t>
            </a:r>
          </a:p>
          <a:p>
            <a:pPr lvl="1" eaLnBrk="1" hangingPunct="1"/>
            <a:r>
              <a:rPr lang="en-US" altLang="en-US" sz="2200" dirty="0"/>
              <a:t>Testamentary control is absent; right of survivorship key</a:t>
            </a:r>
          </a:p>
          <a:p>
            <a:pPr eaLnBrk="1" hangingPunct="1"/>
            <a:r>
              <a:rPr lang="en-US" altLang="en-US" sz="2400" dirty="0"/>
              <a:t>4. Tenancy in Common</a:t>
            </a:r>
          </a:p>
          <a:p>
            <a:pPr lvl="1" eaLnBrk="1" hangingPunct="1"/>
            <a:r>
              <a:rPr lang="en-US" altLang="en-US" sz="2200" dirty="0"/>
              <a:t>Ownership is shared, with each owning an undivided fractional interest that may be unequal</a:t>
            </a:r>
          </a:p>
          <a:p>
            <a:pPr lvl="1" eaLnBrk="1" hangingPunct="1"/>
            <a:r>
              <a:rPr lang="en-US" altLang="en-US" sz="2200" dirty="0"/>
              <a:t>Lifetime control is unlimited</a:t>
            </a:r>
          </a:p>
          <a:p>
            <a:pPr lvl="1" eaLnBrk="1" hangingPunct="1"/>
            <a:r>
              <a:rPr lang="en-US" altLang="en-US" sz="2200" dirty="0"/>
              <a:t>Income is shared between owners in relation to fractional interest</a:t>
            </a:r>
          </a:p>
          <a:p>
            <a:pPr lvl="1" eaLnBrk="1" hangingPunct="1"/>
            <a:r>
              <a:rPr lang="en-US" altLang="en-US" sz="2200" dirty="0"/>
              <a:t>Testamentary control is unlimited</a:t>
            </a:r>
          </a:p>
          <a:p>
            <a:pPr lvl="1" eaLnBrk="1" hangingPunct="1"/>
            <a:endParaRPr lang="en-US" altLang="en-US"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69</a:t>
            </a:fld>
            <a:endParaRPr lang="en-US"/>
          </a:p>
        </p:txBody>
      </p:sp>
    </p:spTree>
    <p:extLst>
      <p:ext uri="{BB962C8B-B14F-4D97-AF65-F5344CB8AC3E}">
        <p14:creationId xmlns:p14="http://schemas.microsoft.com/office/powerpoint/2010/main" val="9020797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checkerboard(across)">
                                      <p:cBhvr>
                                        <p:cTn id="7" dur="500"/>
                                        <p:tgtEl>
                                          <p:spTgt spid="163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checkerboard(across)">
                                      <p:cBhvr>
                                        <p:cTn id="12" dur="500"/>
                                        <p:tgtEl>
                                          <p:spTgt spid="16387">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animEffect transition="in" filter="checkerboard(across)">
                                      <p:cBhvr>
                                        <p:cTn id="15" dur="500"/>
                                        <p:tgtEl>
                                          <p:spTgt spid="16387">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6387">
                                            <p:txEl>
                                              <p:pRg st="3" end="3"/>
                                            </p:txEl>
                                          </p:spTgt>
                                        </p:tgtEl>
                                        <p:attrNameLst>
                                          <p:attrName>style.visibility</p:attrName>
                                        </p:attrNameLst>
                                      </p:cBhvr>
                                      <p:to>
                                        <p:strVal val="visible"/>
                                      </p:to>
                                    </p:set>
                                    <p:animEffect transition="in" filter="checkerboard(across)">
                                      <p:cBhvr>
                                        <p:cTn id="18" dur="500"/>
                                        <p:tgtEl>
                                          <p:spTgt spid="16387">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6387">
                                            <p:txEl>
                                              <p:pRg st="4" end="4"/>
                                            </p:txEl>
                                          </p:spTgt>
                                        </p:tgtEl>
                                        <p:attrNameLst>
                                          <p:attrName>style.visibility</p:attrName>
                                        </p:attrNameLst>
                                      </p:cBhvr>
                                      <p:to>
                                        <p:strVal val="visible"/>
                                      </p:to>
                                    </p:set>
                                    <p:animEffect transition="in" filter="checkerboard(across)">
                                      <p:cBhvr>
                                        <p:cTn id="21" dur="500"/>
                                        <p:tgtEl>
                                          <p:spTgt spid="16387">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6387">
                                            <p:txEl>
                                              <p:pRg st="5" end="5"/>
                                            </p:txEl>
                                          </p:spTgt>
                                        </p:tgtEl>
                                        <p:attrNameLst>
                                          <p:attrName>style.visibility</p:attrName>
                                        </p:attrNameLst>
                                      </p:cBhvr>
                                      <p:to>
                                        <p:strVal val="visible"/>
                                      </p:to>
                                    </p:set>
                                    <p:animEffect transition="in" filter="checkerboard(across)">
                                      <p:cBhvr>
                                        <p:cTn id="26" dur="500"/>
                                        <p:tgtEl>
                                          <p:spTgt spid="16387">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16387">
                                            <p:txEl>
                                              <p:pRg st="6" end="6"/>
                                            </p:txEl>
                                          </p:spTgt>
                                        </p:tgtEl>
                                        <p:attrNameLst>
                                          <p:attrName>style.visibility</p:attrName>
                                        </p:attrNameLst>
                                      </p:cBhvr>
                                      <p:to>
                                        <p:strVal val="visible"/>
                                      </p:to>
                                    </p:set>
                                    <p:animEffect transition="in" filter="checkerboard(across)">
                                      <p:cBhvr>
                                        <p:cTn id="31" dur="500"/>
                                        <p:tgtEl>
                                          <p:spTgt spid="16387">
                                            <p:txEl>
                                              <p:pRg st="6" end="6"/>
                                            </p:txEl>
                                          </p:spTgt>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16387">
                                            <p:txEl>
                                              <p:pRg st="7" end="7"/>
                                            </p:txEl>
                                          </p:spTgt>
                                        </p:tgtEl>
                                        <p:attrNameLst>
                                          <p:attrName>style.visibility</p:attrName>
                                        </p:attrNameLst>
                                      </p:cBhvr>
                                      <p:to>
                                        <p:strVal val="visible"/>
                                      </p:to>
                                    </p:set>
                                    <p:animEffect transition="in" filter="checkerboard(across)">
                                      <p:cBhvr>
                                        <p:cTn id="34" dur="500"/>
                                        <p:tgtEl>
                                          <p:spTgt spid="16387">
                                            <p:txEl>
                                              <p:pRg st="7" end="7"/>
                                            </p:txEl>
                                          </p:spTgt>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16387">
                                            <p:txEl>
                                              <p:pRg st="8" end="8"/>
                                            </p:txEl>
                                          </p:spTgt>
                                        </p:tgtEl>
                                        <p:attrNameLst>
                                          <p:attrName>style.visibility</p:attrName>
                                        </p:attrNameLst>
                                      </p:cBhvr>
                                      <p:to>
                                        <p:strVal val="visible"/>
                                      </p:to>
                                    </p:set>
                                    <p:animEffect transition="in" filter="checkerboard(across)">
                                      <p:cBhvr>
                                        <p:cTn id="37" dur="500"/>
                                        <p:tgtEl>
                                          <p:spTgt spid="16387">
                                            <p:txEl>
                                              <p:pRg st="8" end="8"/>
                                            </p:txEl>
                                          </p:spTgt>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16387">
                                            <p:txEl>
                                              <p:pRg st="9" end="9"/>
                                            </p:txEl>
                                          </p:spTgt>
                                        </p:tgtEl>
                                        <p:attrNameLst>
                                          <p:attrName>style.visibility</p:attrName>
                                        </p:attrNameLst>
                                      </p:cBhvr>
                                      <p:to>
                                        <p:strVal val="visible"/>
                                      </p:to>
                                    </p:set>
                                    <p:animEffect transition="in" filter="checkerboard(across)">
                                      <p:cBhvr>
                                        <p:cTn id="40" dur="500"/>
                                        <p:tgtEl>
                                          <p:spTgt spid="1638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uiExpand="1" build="p" bldLvl="2"/>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30175" y="638175"/>
            <a:ext cx="9404350" cy="1008063"/>
          </a:xfrm>
        </p:spPr>
        <p:txBody>
          <a:bodyPr/>
          <a:lstStyle/>
          <a:p>
            <a:pPr eaLnBrk="1" hangingPunct="1"/>
            <a:r>
              <a:rPr lang="en-US" altLang="en-US" dirty="0"/>
              <a:t>Principles </a:t>
            </a:r>
            <a:r>
              <a:rPr lang="en-US" altLang="en-US" sz="2400" dirty="0"/>
              <a:t>(continued)</a:t>
            </a:r>
            <a:endParaRPr lang="en-US" altLang="en-US" dirty="0"/>
          </a:p>
        </p:txBody>
      </p:sp>
      <p:sp>
        <p:nvSpPr>
          <p:cNvPr id="8195" name="Rectangle 3" descr="Rectangle: Click to edit Master text styles&#10;Second level&#10;Third level&#10;Fourth level&#10;Fifth level"/>
          <p:cNvSpPr>
            <a:spLocks noGrp="1" noChangeArrowheads="1"/>
          </p:cNvSpPr>
          <p:nvPr>
            <p:ph idx="1"/>
          </p:nvPr>
        </p:nvSpPr>
        <p:spPr>
          <a:xfrm>
            <a:off x="946150" y="1619250"/>
            <a:ext cx="7664450" cy="5238750"/>
          </a:xfrm>
        </p:spPr>
        <p:txBody>
          <a:bodyPr/>
          <a:lstStyle/>
          <a:p>
            <a:pPr marL="457200" lvl="1" indent="0" algn="ctr" eaLnBrk="1" hangingPunct="1">
              <a:buNone/>
            </a:pPr>
            <a:r>
              <a:rPr lang="en-US" altLang="en-US" sz="2800" i="1" dirty="0"/>
              <a:t>From obedience to consecration</a:t>
            </a:r>
          </a:p>
          <a:p>
            <a:pPr marL="457200" lvl="1" indent="0" eaLnBrk="1" hangingPunct="1">
              <a:buNone/>
            </a:pPr>
            <a:r>
              <a:rPr lang="en-US" altLang="en-US" dirty="0"/>
              <a:t>I am a child of God (identity), seeking to be guided by the Spirit (obedience), who is wisely making long-term decisions (stewardship) for the disposition of my future assets (accountability). I want to ensure that I and my family (agency) have the necessary resources (stewardship) to accomplish our personal missions and individual and family vision and goals even after I pass away.</a:t>
            </a:r>
          </a:p>
          <a:p>
            <a:pPr lvl="1" eaLnBrk="1" hangingPunct="1"/>
            <a:endParaRPr lang="en-US" altLang="en-US"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7</a:t>
            </a:fld>
            <a:endParaRPr lang="en-US"/>
          </a:p>
        </p:txBody>
      </p:sp>
    </p:spTree>
    <p:extLst>
      <p:ext uri="{BB962C8B-B14F-4D97-AF65-F5344CB8AC3E}">
        <p14:creationId xmlns:p14="http://schemas.microsoft.com/office/powerpoint/2010/main" val="1178282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checkerboard(across)">
                                      <p:cBhvr>
                                        <p:cTn id="7" dur="5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checkerboard(across)">
                                      <p:cBhvr>
                                        <p:cTn id="12" dur="500"/>
                                        <p:tgtEl>
                                          <p:spTgt spid="81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bldLvl="2"/>
    </p:bld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lnSpc>
                <a:spcPct val="90000"/>
              </a:lnSpc>
            </a:pPr>
            <a:r>
              <a:rPr lang="en-US" altLang="en-US" sz="4000" dirty="0"/>
              <a:t>Forms of Property Ownership</a:t>
            </a:r>
          </a:p>
        </p:txBody>
      </p:sp>
      <p:sp>
        <p:nvSpPr>
          <p:cNvPr id="17411" name="Rectangle 3" descr="Rectangle: Click to edit Master text styles&#10;Second level&#10;Third level&#10;Fourth level&#10;Fifth level"/>
          <p:cNvSpPr>
            <a:spLocks noGrp="1" noChangeArrowheads="1"/>
          </p:cNvSpPr>
          <p:nvPr>
            <p:ph idx="1"/>
          </p:nvPr>
        </p:nvSpPr>
        <p:spPr>
          <a:xfrm>
            <a:off x="914400" y="1600200"/>
            <a:ext cx="7239000" cy="4114800"/>
          </a:xfrm>
        </p:spPr>
        <p:txBody>
          <a:bodyPr/>
          <a:lstStyle/>
          <a:p>
            <a:pPr eaLnBrk="1" hangingPunct="1"/>
            <a:r>
              <a:rPr lang="en-US" altLang="en-US" sz="2400" dirty="0"/>
              <a:t>5. Community Property</a:t>
            </a:r>
          </a:p>
          <a:p>
            <a:pPr lvl="1" eaLnBrk="1" hangingPunct="1"/>
            <a:r>
              <a:rPr lang="en-US" altLang="en-US" dirty="0"/>
              <a:t>Ownership is equal and only between spouses</a:t>
            </a:r>
          </a:p>
          <a:p>
            <a:pPr lvl="1" eaLnBrk="1" hangingPunct="1"/>
            <a:r>
              <a:rPr lang="en-US" altLang="en-US" dirty="0"/>
              <a:t>Lifetime control is shared by both spouses; consent from both is required to sell</a:t>
            </a:r>
          </a:p>
          <a:p>
            <a:pPr lvl="1" eaLnBrk="1" hangingPunct="1"/>
            <a:r>
              <a:rPr lang="en-US" altLang="en-US" dirty="0"/>
              <a:t>Income is shared between owners</a:t>
            </a:r>
          </a:p>
          <a:p>
            <a:pPr lvl="1" eaLnBrk="1" hangingPunct="1"/>
            <a:r>
              <a:rPr lang="en-US" altLang="en-US" dirty="0"/>
              <a:t>Testamentary control in the one-half interest is unlimited unless property has right of survivorship feature (applicable in some states)</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70</a:t>
            </a:fld>
            <a:endParaRPr lang="en-US"/>
          </a:p>
        </p:txBody>
      </p:sp>
    </p:spTree>
    <p:extLst>
      <p:ext uri="{BB962C8B-B14F-4D97-AF65-F5344CB8AC3E}">
        <p14:creationId xmlns:p14="http://schemas.microsoft.com/office/powerpoint/2010/main" val="34549610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checkerboard(across)">
                                      <p:cBhvr>
                                        <p:cTn id="7" dur="500"/>
                                        <p:tgtEl>
                                          <p:spTgt spid="174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Effect transition="in" filter="checkerboard(across)">
                                      <p:cBhvr>
                                        <p:cTn id="12" dur="500"/>
                                        <p:tgtEl>
                                          <p:spTgt spid="17411">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animEffect transition="in" filter="checkerboard(across)">
                                      <p:cBhvr>
                                        <p:cTn id="15" dur="500"/>
                                        <p:tgtEl>
                                          <p:spTgt spid="17411">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7411">
                                            <p:txEl>
                                              <p:pRg st="3" end="3"/>
                                            </p:txEl>
                                          </p:spTgt>
                                        </p:tgtEl>
                                        <p:attrNameLst>
                                          <p:attrName>style.visibility</p:attrName>
                                        </p:attrNameLst>
                                      </p:cBhvr>
                                      <p:to>
                                        <p:strVal val="visible"/>
                                      </p:to>
                                    </p:set>
                                    <p:animEffect transition="in" filter="checkerboard(across)">
                                      <p:cBhvr>
                                        <p:cTn id="18" dur="500"/>
                                        <p:tgtEl>
                                          <p:spTgt spid="17411">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7411">
                                            <p:txEl>
                                              <p:pRg st="4" end="4"/>
                                            </p:txEl>
                                          </p:spTgt>
                                        </p:tgtEl>
                                        <p:attrNameLst>
                                          <p:attrName>style.visibility</p:attrName>
                                        </p:attrNameLst>
                                      </p:cBhvr>
                                      <p:to>
                                        <p:strVal val="visible"/>
                                      </p:to>
                                    </p:set>
                                    <p:animEffect transition="in" filter="checkerboard(across)">
                                      <p:cBhvr>
                                        <p:cTn id="21" dur="500"/>
                                        <p:tgtEl>
                                          <p:spTgt spid="174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uiExpand="1" build="p" bldLvl="2"/>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719138"/>
            <a:ext cx="9144000" cy="881062"/>
          </a:xfrm>
        </p:spPr>
        <p:txBody>
          <a:bodyPr/>
          <a:lstStyle/>
          <a:p>
            <a:pPr eaLnBrk="1" hangingPunct="1"/>
            <a:r>
              <a:rPr lang="en-US" altLang="en-US" sz="3200" dirty="0"/>
              <a:t>Importance of Estate Planning</a:t>
            </a:r>
          </a:p>
        </p:txBody>
      </p:sp>
      <p:sp>
        <p:nvSpPr>
          <p:cNvPr id="9219" name="Rectangle 3" descr="Rectangle: Click to edit Master text styles&#10;Second level&#10;Third level&#10;Fourth level&#10;Fifth level"/>
          <p:cNvSpPr>
            <a:spLocks noGrp="1" noChangeArrowheads="1"/>
          </p:cNvSpPr>
          <p:nvPr>
            <p:ph idx="1"/>
          </p:nvPr>
        </p:nvSpPr>
        <p:spPr>
          <a:xfrm>
            <a:off x="928688" y="1608138"/>
            <a:ext cx="7286625" cy="4419600"/>
          </a:xfrm>
        </p:spPr>
        <p:txBody>
          <a:bodyPr/>
          <a:lstStyle/>
          <a:p>
            <a:pPr eaLnBrk="1" hangingPunct="1"/>
            <a:r>
              <a:rPr lang="en-US" altLang="en-US" dirty="0"/>
              <a:t>What is the importance of estate planning?</a:t>
            </a:r>
          </a:p>
          <a:p>
            <a:pPr lvl="1" eaLnBrk="1" hangingPunct="1"/>
            <a:r>
              <a:rPr lang="en-US" altLang="en-US" dirty="0"/>
              <a:t>You take care of those you love even after you die</a:t>
            </a:r>
          </a:p>
          <a:p>
            <a:pPr lvl="1" eaLnBrk="1" hangingPunct="1"/>
            <a:r>
              <a:rPr lang="en-US" altLang="en-US" dirty="0"/>
              <a:t>Your wealth will go to those you want it to go to, so you can achieve your personal goals even after you are gone</a:t>
            </a:r>
          </a:p>
          <a:p>
            <a:pPr lvl="1" eaLnBrk="1" hangingPunct="1"/>
            <a:r>
              <a:rPr lang="en-US" altLang="en-US" dirty="0"/>
              <a:t>You can reduce significantly the taxes paid to Uncle Sam by proper planning</a:t>
            </a:r>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checkerboard(across)">
                                      <p:cBhvr>
                                        <p:cTn id="7" dur="500"/>
                                        <p:tgtEl>
                                          <p:spTgt spid="92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checkerboard(across)">
                                      <p:cBhvr>
                                        <p:cTn id="12" dur="500"/>
                                        <p:tgtEl>
                                          <p:spTgt spid="9219">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animEffect transition="in" filter="checkerboard(across)">
                                      <p:cBhvr>
                                        <p:cTn id="15" dur="500"/>
                                        <p:tgtEl>
                                          <p:spTgt spid="9219">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9219">
                                            <p:txEl>
                                              <p:pRg st="3" end="3"/>
                                            </p:txEl>
                                          </p:spTgt>
                                        </p:tgtEl>
                                        <p:attrNameLst>
                                          <p:attrName>style.visibility</p:attrName>
                                        </p:attrNameLst>
                                      </p:cBhvr>
                                      <p:to>
                                        <p:strVal val="visible"/>
                                      </p:to>
                                    </p:set>
                                    <p:animEffect transition="in" filter="checkerboard(across)">
                                      <p:cBhvr>
                                        <p:cTn id="18" dur="500"/>
                                        <p:tgtEl>
                                          <p:spTgt spid="92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bldLvl="2"/>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dirty="0"/>
              <a:t>Importance </a:t>
            </a:r>
            <a:r>
              <a:rPr lang="en-US" altLang="en-US" sz="2400" dirty="0"/>
              <a:t>(continued)</a:t>
            </a:r>
          </a:p>
        </p:txBody>
      </p:sp>
      <p:sp>
        <p:nvSpPr>
          <p:cNvPr id="10243" name="Rectangle 3" descr="Rectangle: Click to edit Master text styles&#10;Second level&#10;Third level&#10;Fourth level&#10;Fifth level"/>
          <p:cNvSpPr>
            <a:spLocks noGrp="1" noChangeArrowheads="1"/>
          </p:cNvSpPr>
          <p:nvPr>
            <p:ph idx="1"/>
          </p:nvPr>
        </p:nvSpPr>
        <p:spPr>
          <a:xfrm>
            <a:off x="914399" y="1600200"/>
            <a:ext cx="7466013" cy="5257800"/>
          </a:xfrm>
        </p:spPr>
        <p:txBody>
          <a:bodyPr/>
          <a:lstStyle/>
          <a:p>
            <a:pPr eaLnBrk="1" hangingPunct="1"/>
            <a:r>
              <a:rPr lang="en-US" altLang="en-US" sz="2400" dirty="0"/>
              <a:t>Brigham Young said:</a:t>
            </a:r>
          </a:p>
          <a:p>
            <a:pPr lvl="1" eaLnBrk="1" hangingPunct="1"/>
            <a:r>
              <a:rPr lang="en-US" altLang="en-US" dirty="0"/>
              <a:t>A fool can earn money; but it takes a wise man to save and dispose of it to his own advantage (</a:t>
            </a:r>
            <a:r>
              <a:rPr lang="en-US" altLang="en-US" i="1" dirty="0"/>
              <a:t>Discourses of Brigham Young,</a:t>
            </a:r>
            <a:r>
              <a:rPr lang="en-US" altLang="en-US" dirty="0"/>
              <a:t> sel. John A. </a:t>
            </a:r>
            <a:r>
              <a:rPr lang="en-US" altLang="en-US" dirty="0" err="1"/>
              <a:t>Widtsoe</a:t>
            </a:r>
            <a:r>
              <a:rPr lang="en-US" altLang="en-US" dirty="0"/>
              <a:t>, Salt Lake City: Deseret Book Co., 1954, p. 292).</a:t>
            </a:r>
            <a:endParaRPr lang="en-US" altLang="en-US" baseline="30000" dirty="0"/>
          </a:p>
          <a:p>
            <a:pPr eaLnBrk="1" hangingPunct="1"/>
            <a:r>
              <a:rPr lang="en-US" altLang="en-US" sz="2400" dirty="0"/>
              <a:t>From the Family Guidebook it states:</a:t>
            </a:r>
          </a:p>
          <a:p>
            <a:pPr lvl="1" eaLnBrk="1" hangingPunct="1"/>
            <a:r>
              <a:rPr lang="en-US" altLang="en-US" dirty="0"/>
              <a:t>Estate planning is the way we manage our major financial resources and properties to “dispose of it to [our] own advantage.” This kind of planning, begun early in life, can help provide financial security for a family throughout several generations (Family Guidebook, “Preparing for Emergencies,” </a:t>
            </a:r>
            <a:r>
              <a:rPr lang="en-US" altLang="en-US" i="1" dirty="0"/>
              <a:t>Ensign, </a:t>
            </a:r>
            <a:r>
              <a:rPr lang="en-US" altLang="en-US" dirty="0"/>
              <a:t>Dec. 1990, 59).</a:t>
            </a:r>
            <a:br>
              <a:rPr lang="en-US" altLang="en-US" sz="1200" dirty="0"/>
            </a:br>
            <a:endParaRPr lang="en-US" altLang="en-US" sz="1200" dirty="0"/>
          </a:p>
        </p:txBody>
      </p:sp>
      <p:sp>
        <p:nvSpPr>
          <p:cNvPr id="4" name="Slide Number Placeholder 1"/>
          <p:cNvSpPr>
            <a:spLocks noGrp="1"/>
          </p:cNvSpPr>
          <p:nvPr>
            <p:ph type="sldNum" sz="quarter" idx="4"/>
          </p:nvPr>
        </p:nvSpPr>
        <p:spPr>
          <a:xfrm>
            <a:off x="8239125" y="6172200"/>
            <a:ext cx="4381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864080-7A1C-4D3F-B41F-27E84835D0C4}" type="slidenum">
              <a:rPr lang="en-US" smtClean="0"/>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checkerboard(across)">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checkerboard(across)">
                                      <p:cBhvr>
                                        <p:cTn id="12" dur="500"/>
                                        <p:tgtEl>
                                          <p:spTgt spid="1024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Effect transition="in" filter="checkerboard(across)">
                                      <p:cBhvr>
                                        <p:cTn id="15" dur="500"/>
                                        <p:tgtEl>
                                          <p:spTgt spid="1024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0243">
                                            <p:txEl>
                                              <p:pRg st="3" end="3"/>
                                            </p:txEl>
                                          </p:spTgt>
                                        </p:tgtEl>
                                        <p:attrNameLst>
                                          <p:attrName>style.visibility</p:attrName>
                                        </p:attrNameLst>
                                      </p:cBhvr>
                                      <p:to>
                                        <p:strVal val="visible"/>
                                      </p:to>
                                    </p:set>
                                    <p:animEffect transition="in" filter="checkerboard(across)">
                                      <p:cBhvr>
                                        <p:cTn id="18" dur="500"/>
                                        <p:tgtEl>
                                          <p:spTgt spid="102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bldLvl="2"/>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4232</TotalTime>
  <Pages>48</Pages>
  <Words>5845</Words>
  <Application>Microsoft Office PowerPoint</Application>
  <PresentationFormat>On-screen Show (4:3)</PresentationFormat>
  <Paragraphs>848</Paragraphs>
  <Slides>70</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70</vt:i4>
      </vt:variant>
    </vt:vector>
  </HeadingPairs>
  <TitlesOfParts>
    <vt:vector size="76" baseType="lpstr">
      <vt:lpstr>Arial</vt:lpstr>
      <vt:lpstr>Tahoma</vt:lpstr>
      <vt:lpstr>Times New Roman</vt:lpstr>
      <vt:lpstr>Verdana</vt:lpstr>
      <vt:lpstr>Wingdings</vt:lpstr>
      <vt:lpstr>BM418-Theme1</vt:lpstr>
      <vt:lpstr>Personal Finance: Another Perspective</vt:lpstr>
      <vt:lpstr>Objectives</vt:lpstr>
      <vt:lpstr>Your Personal Financial Plan</vt:lpstr>
      <vt:lpstr>Your Personal Financial Plan</vt:lpstr>
      <vt:lpstr>Understand the Principles,  Importance and Process of Estate Planning </vt:lpstr>
      <vt:lpstr>Principles (continued)</vt:lpstr>
      <vt:lpstr>Principles (continued)</vt:lpstr>
      <vt:lpstr>Importance of Estate Planning</vt:lpstr>
      <vt:lpstr>Importance (continued)</vt:lpstr>
      <vt:lpstr>Importance (continued)</vt:lpstr>
      <vt:lpstr> Importance</vt:lpstr>
      <vt:lpstr>Estate Planning Process (continued)</vt:lpstr>
      <vt:lpstr>Estate Planning Process (continued)</vt:lpstr>
      <vt:lpstr>Estate Planning Process (continued)</vt:lpstr>
      <vt:lpstr>Estate Planning Process (continued)</vt:lpstr>
      <vt:lpstr>Four Key Estate Taxes</vt:lpstr>
      <vt:lpstr>Key Estate Taxes (continued)</vt:lpstr>
      <vt:lpstr>Key Estate Taxes (continued) </vt:lpstr>
      <vt:lpstr>Key Estate Taxes (continued) </vt:lpstr>
      <vt:lpstr>Unified Estate, Gift, and GST Tax Exemptions</vt:lpstr>
      <vt:lpstr>Questions</vt:lpstr>
      <vt:lpstr>B. Understand Trusts and how they can be Used in Estate Planning</vt:lpstr>
      <vt:lpstr>Trusts (continued)</vt:lpstr>
      <vt:lpstr>Trusts (continued)</vt:lpstr>
      <vt:lpstr>Trusts (continued)</vt:lpstr>
      <vt:lpstr>Trusts (continued)</vt:lpstr>
      <vt:lpstr>1. Living Trusts</vt:lpstr>
      <vt:lpstr>Living Trusts (continued)</vt:lpstr>
      <vt:lpstr>2. Testamentary Trusts</vt:lpstr>
      <vt:lpstr>Testamentary Trusts (continued)</vt:lpstr>
      <vt:lpstr>Testamentary Trusts (continued)</vt:lpstr>
      <vt:lpstr>How do I set up a Trust?</vt:lpstr>
      <vt:lpstr>What Cautions Should I Take?</vt:lpstr>
      <vt:lpstr>Questions</vt:lpstr>
      <vt:lpstr>C.  Understand the Importance of Wills and Probate Planning</vt:lpstr>
      <vt:lpstr>Wills and Probate (continued)</vt:lpstr>
      <vt:lpstr>Wills and Probate (continued)</vt:lpstr>
      <vt:lpstr>Wills and Probate (continued)</vt:lpstr>
      <vt:lpstr>Wills and Probate (continued)</vt:lpstr>
      <vt:lpstr>Other Estate -- Planning Documents</vt:lpstr>
      <vt:lpstr>Other Estate -- Planning Documents</vt:lpstr>
      <vt:lpstr>Ways to Avoid Probate</vt:lpstr>
      <vt:lpstr>Questions</vt:lpstr>
      <vt:lpstr>D. Understand and Create Your Advance Plan</vt:lpstr>
      <vt:lpstr>Creating an Advance Plan (continued)</vt:lpstr>
      <vt:lpstr>Creating an Advance Plan (continued)</vt:lpstr>
      <vt:lpstr>Creating an Advance Plan (continued)</vt:lpstr>
      <vt:lpstr>Creating an Advance Plan (continued)</vt:lpstr>
      <vt:lpstr>Creating an Advance Plan (continued)</vt:lpstr>
      <vt:lpstr>Review of Objectives</vt:lpstr>
      <vt:lpstr>Case Study #1</vt:lpstr>
      <vt:lpstr>Calculating Estate Taxes</vt:lpstr>
      <vt:lpstr>Assets: $6,155,000 Insurance policy: $315,000 Funeral cost: $19,750  Estate administrative costs: $67,000.  Charities: $154,000 Each of the past 4 years (2014-2017): $20,000 per year funding for college tuition, of this, $5,000 paid directly to the college 2015 graduation present: $25,000</vt:lpstr>
      <vt:lpstr>Assets: $6,155,000 Insurance policy: $315,000 Funeral cost: $19,750  Estate administrative costs: $67,000.  Charities: $154,000. Each of the past 4 years (2014-2017): $20,000 per year funding for college tuition, of this, $5,000 paid directly to the college 2018 graduation present: $25,000</vt:lpstr>
      <vt:lpstr>Assets: $16,155,000 Insurance policy: $315,000 Funeral cost: $19,750  Estate administrative costs: $67,000.  Charities: $154,000. Each of the past 4 years (2014-2017): $20,000 per year funding for college tuition, of this, $5,000 paid directly to the college 2018 graduation present: $25,000</vt:lpstr>
      <vt:lpstr>Case Study #2</vt:lpstr>
      <vt:lpstr>Case Study #2 Answer</vt:lpstr>
      <vt:lpstr>Case Study #2 Answer</vt:lpstr>
      <vt:lpstr>Case Study #3</vt:lpstr>
      <vt:lpstr>Case Study #3 Answer</vt:lpstr>
      <vt:lpstr>Case Study #3 Answer</vt:lpstr>
      <vt:lpstr>Case Study #4</vt:lpstr>
      <vt:lpstr>Case Study #4 Answers</vt:lpstr>
      <vt:lpstr>Case Study #4 Answers</vt:lpstr>
      <vt:lpstr>Case Study #5</vt:lpstr>
      <vt:lpstr>Case Study #5 Answers</vt:lpstr>
      <vt:lpstr>Case Study #6</vt:lpstr>
      <vt:lpstr>Forms of Property Ownership</vt:lpstr>
      <vt:lpstr>Forms of Property Ownership</vt:lpstr>
      <vt:lpstr>Forms of Property Ownership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Estate Planning</dc:title>
  <dc:creator>Bryan Sudweeks</dc:creator>
  <cp:lastModifiedBy>Bryan Sudweeks</cp:lastModifiedBy>
  <cp:revision>285</cp:revision>
  <cp:lastPrinted>2019-03-25T19:02:05Z</cp:lastPrinted>
  <dcterms:created xsi:type="dcterms:W3CDTF">1998-03-11T19:28:26Z</dcterms:created>
  <dcterms:modified xsi:type="dcterms:W3CDTF">2020-03-24T20:50:50Z</dcterms:modified>
</cp:coreProperties>
</file>