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2" r:id="rId1"/>
  </p:sldMasterIdLst>
  <p:notesMasterIdLst>
    <p:notesMasterId r:id="rId73"/>
  </p:notesMasterIdLst>
  <p:handoutMasterIdLst>
    <p:handoutMasterId r:id="rId74"/>
  </p:handoutMasterIdLst>
  <p:sldIdLst>
    <p:sldId id="295" r:id="rId2"/>
    <p:sldId id="293" r:id="rId3"/>
    <p:sldId id="354" r:id="rId4"/>
    <p:sldId id="355" r:id="rId5"/>
    <p:sldId id="351" r:id="rId6"/>
    <p:sldId id="296" r:id="rId7"/>
    <p:sldId id="284" r:id="rId8"/>
    <p:sldId id="314" r:id="rId9"/>
    <p:sldId id="353" r:id="rId10"/>
    <p:sldId id="382" r:id="rId11"/>
    <p:sldId id="383" r:id="rId12"/>
    <p:sldId id="356" r:id="rId13"/>
    <p:sldId id="297" r:id="rId14"/>
    <p:sldId id="364" r:id="rId15"/>
    <p:sldId id="320" r:id="rId16"/>
    <p:sldId id="321" r:id="rId17"/>
    <p:sldId id="352" r:id="rId18"/>
    <p:sldId id="372" r:id="rId19"/>
    <p:sldId id="373" r:id="rId20"/>
    <p:sldId id="330" r:id="rId21"/>
    <p:sldId id="333" r:id="rId22"/>
    <p:sldId id="335" r:id="rId23"/>
    <p:sldId id="338" r:id="rId24"/>
    <p:sldId id="337" r:id="rId25"/>
    <p:sldId id="339" r:id="rId26"/>
    <p:sldId id="340" r:id="rId27"/>
    <p:sldId id="341" r:id="rId28"/>
    <p:sldId id="347" r:id="rId29"/>
    <p:sldId id="348" r:id="rId30"/>
    <p:sldId id="349" r:id="rId31"/>
    <p:sldId id="369" r:id="rId32"/>
    <p:sldId id="361" r:id="rId33"/>
    <p:sldId id="290" r:id="rId34"/>
    <p:sldId id="298" r:id="rId35"/>
    <p:sldId id="315" r:id="rId36"/>
    <p:sldId id="300" r:id="rId37"/>
    <p:sldId id="302" r:id="rId38"/>
    <p:sldId id="304" r:id="rId39"/>
    <p:sldId id="367" r:id="rId40"/>
    <p:sldId id="306" r:id="rId41"/>
    <p:sldId id="410" r:id="rId42"/>
    <p:sldId id="411" r:id="rId43"/>
    <p:sldId id="412" r:id="rId44"/>
    <p:sldId id="283" r:id="rId45"/>
    <p:sldId id="287" r:id="rId46"/>
    <p:sldId id="291" r:id="rId47"/>
    <p:sldId id="396" r:id="rId48"/>
    <p:sldId id="402" r:id="rId49"/>
    <p:sldId id="403" r:id="rId50"/>
    <p:sldId id="404" r:id="rId51"/>
    <p:sldId id="294" r:id="rId52"/>
    <p:sldId id="409" r:id="rId53"/>
    <p:sldId id="359" r:id="rId54"/>
    <p:sldId id="360" r:id="rId55"/>
    <p:sldId id="357" r:id="rId56"/>
    <p:sldId id="358" r:id="rId57"/>
    <p:sldId id="375" r:id="rId58"/>
    <p:sldId id="376" r:id="rId59"/>
    <p:sldId id="377" r:id="rId60"/>
    <p:sldId id="378" r:id="rId61"/>
    <p:sldId id="395" r:id="rId62"/>
    <p:sldId id="385" r:id="rId63"/>
    <p:sldId id="389" r:id="rId64"/>
    <p:sldId id="384" r:id="rId65"/>
    <p:sldId id="388" r:id="rId66"/>
    <p:sldId id="393" r:id="rId67"/>
    <p:sldId id="392" r:id="rId68"/>
    <p:sldId id="400" r:id="rId69"/>
    <p:sldId id="401" r:id="rId70"/>
    <p:sldId id="407" r:id="rId71"/>
    <p:sldId id="408" r:id="rId72"/>
  </p:sldIdLst>
  <p:sldSz cx="9144000" cy="6858000" type="screen4x3"/>
  <p:notesSz cx="7010400" cy="9296400"/>
  <p:custDataLst>
    <p:tags r:id="rId75"/>
  </p:custDataLst>
  <p:defaultTextStyle>
    <a:defPPr>
      <a:defRPr lang="en-US"/>
    </a:defPPr>
    <a:lvl1pPr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0066FF"/>
    <a:srgbClr val="333399"/>
    <a:srgbClr val="66FFFF"/>
    <a:srgbClr val="000099"/>
    <a:srgbClr val="FF0000"/>
    <a:srgbClr val="FFFF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8" autoAdjust="0"/>
    <p:restoredTop sz="79256" autoAdjust="0"/>
  </p:normalViewPr>
  <p:slideViewPr>
    <p:cSldViewPr>
      <p:cViewPr varScale="1">
        <p:scale>
          <a:sx n="83" d="100"/>
          <a:sy n="83" d="100"/>
        </p:scale>
        <p:origin x="1944" y="78"/>
      </p:cViewPr>
      <p:guideLst>
        <p:guide orient="horz" pos="2160"/>
        <p:guide pos="2880"/>
      </p:guideLst>
    </p:cSldViewPr>
  </p:slideViewPr>
  <p:outlineViewPr>
    <p:cViewPr>
      <p:scale>
        <a:sx n="33" d="100"/>
        <a:sy n="33" d="100"/>
      </p:scale>
      <p:origin x="114" y="116460"/>
    </p:cViewPr>
  </p:outlineViewPr>
  <p:notesTextViewPr>
    <p:cViewPr>
      <p:scale>
        <a:sx n="100" d="100"/>
        <a:sy n="100" d="100"/>
      </p:scale>
      <p:origin x="0" y="0"/>
    </p:cViewPr>
  </p:notesTextViewPr>
  <p:notesViewPr>
    <p:cSldViewPr>
      <p:cViewPr varScale="1">
        <p:scale>
          <a:sx n="80" d="100"/>
          <a:sy n="80" d="100"/>
        </p:scale>
        <p:origin x="-2022" y="-8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5" name="Rectangle 3"/>
          <p:cNvSpPr>
            <a:spLocks noGrp="1" noChangeArrowheads="1"/>
          </p:cNvSpPr>
          <p:nvPr>
            <p:ph type="dt" sz="quarter" idx="1"/>
          </p:nvPr>
        </p:nvSpPr>
        <p:spPr bwMode="auto">
          <a:xfrm>
            <a:off x="1987551" y="233365"/>
            <a:ext cx="3035300" cy="465137"/>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ctr" eaLnBrk="0" hangingPunct="0">
              <a:defRPr sz="1300"/>
            </a:lvl1pPr>
          </a:lstStyle>
          <a:p>
            <a:pPr>
              <a:defRPr/>
            </a:pPr>
            <a:r>
              <a:rPr lang="en-US"/>
              <a:t>Retirement Planning 2: Social Security</a:t>
            </a:r>
          </a:p>
          <a:p>
            <a:pPr>
              <a:defRPr/>
            </a:pPr>
            <a:r>
              <a:rPr lang="en-US"/>
              <a:t>Personal Finance: Another Perspective</a:t>
            </a:r>
          </a:p>
        </p:txBody>
      </p:sp>
      <p:sp>
        <p:nvSpPr>
          <p:cNvPr id="69637" name="Rectangle 5"/>
          <p:cNvSpPr>
            <a:spLocks noGrp="1" noChangeArrowheads="1"/>
          </p:cNvSpPr>
          <p:nvPr>
            <p:ph type="sldNum" sz="quarter" idx="3"/>
          </p:nvPr>
        </p:nvSpPr>
        <p:spPr bwMode="auto">
          <a:xfrm>
            <a:off x="1987551" y="8521700"/>
            <a:ext cx="3035300" cy="465138"/>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ctr" eaLnBrk="0" hangingPunct="0">
              <a:defRPr sz="1300"/>
            </a:lvl1pPr>
          </a:lstStyle>
          <a:p>
            <a:pPr>
              <a:defRPr/>
            </a:pPr>
            <a:fld id="{DAB0EFA2-CAC2-48EA-AB5E-AE2175C1CE21}" type="slidenum">
              <a:rPr lang="en-US" altLang="en-US"/>
              <a:pPr>
                <a:defRPr/>
              </a:pPr>
              <a:t>‹#›</a:t>
            </a:fld>
            <a:endParaRPr lang="en-US" altLang="en-US"/>
          </a:p>
        </p:txBody>
      </p:sp>
    </p:spTree>
    <p:extLst>
      <p:ext uri="{BB962C8B-B14F-4D97-AF65-F5344CB8AC3E}">
        <p14:creationId xmlns:p14="http://schemas.microsoft.com/office/powerpoint/2010/main" val="3254338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1122" name="Rectangle 2"/>
          <p:cNvSpPr>
            <a:spLocks noGrp="1" noChangeArrowheads="1"/>
          </p:cNvSpPr>
          <p:nvPr>
            <p:ph type="hdr" sz="quarter"/>
          </p:nvPr>
        </p:nvSpPr>
        <p:spPr bwMode="auto">
          <a:xfrm>
            <a:off x="1"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eaLnBrk="1" hangingPunct="1">
              <a:defRPr sz="1300"/>
            </a:lvl1pPr>
          </a:lstStyle>
          <a:p>
            <a:pPr>
              <a:defRPr/>
            </a:pPr>
            <a:endParaRPr lang="en-US"/>
          </a:p>
        </p:txBody>
      </p:sp>
      <p:sp>
        <p:nvSpPr>
          <p:cNvPr id="261123" name="Rectangle 3"/>
          <p:cNvSpPr>
            <a:spLocks noGrp="1" noChangeArrowheads="1"/>
          </p:cNvSpPr>
          <p:nvPr>
            <p:ph type="dt" idx="1"/>
          </p:nvPr>
        </p:nvSpPr>
        <p:spPr bwMode="auto">
          <a:xfrm>
            <a:off x="3970339"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r" eaLnBrk="1" hangingPunct="1">
              <a:defRPr sz="1300"/>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1125" name="Rectangle 5"/>
          <p:cNvSpPr>
            <a:spLocks noGrp="1" noChangeArrowheads="1"/>
          </p:cNvSpPr>
          <p:nvPr>
            <p:ph type="body" sz="quarter" idx="3"/>
          </p:nvPr>
        </p:nvSpPr>
        <p:spPr bwMode="auto">
          <a:xfrm>
            <a:off x="701675" y="4416427"/>
            <a:ext cx="5607050" cy="4181475"/>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61126" name="Rectangle 6"/>
          <p:cNvSpPr>
            <a:spLocks noGrp="1" noChangeArrowheads="1"/>
          </p:cNvSpPr>
          <p:nvPr>
            <p:ph type="ftr" sz="quarter" idx="4"/>
          </p:nvPr>
        </p:nvSpPr>
        <p:spPr bwMode="auto">
          <a:xfrm>
            <a:off x="1"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eaLnBrk="1" hangingPunct="1">
              <a:defRPr sz="1300"/>
            </a:lvl1pPr>
          </a:lstStyle>
          <a:p>
            <a:pPr>
              <a:defRPr/>
            </a:pPr>
            <a:endParaRPr lang="en-US"/>
          </a:p>
        </p:txBody>
      </p:sp>
      <p:sp>
        <p:nvSpPr>
          <p:cNvPr id="261127" name="Rectangle 7"/>
          <p:cNvSpPr>
            <a:spLocks noGrp="1" noChangeArrowheads="1"/>
          </p:cNvSpPr>
          <p:nvPr>
            <p:ph type="sldNum" sz="quarter" idx="5"/>
          </p:nvPr>
        </p:nvSpPr>
        <p:spPr bwMode="auto">
          <a:xfrm>
            <a:off x="3970339"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r" eaLnBrk="1" hangingPunct="1">
              <a:defRPr sz="1300"/>
            </a:lvl1pPr>
          </a:lstStyle>
          <a:p>
            <a:pPr>
              <a:defRPr/>
            </a:pPr>
            <a:fld id="{939EB619-AC3D-4160-AB1D-C3BDAEEBC84C}" type="slidenum">
              <a:rPr lang="en-US" altLang="en-US"/>
              <a:pPr>
                <a:defRPr/>
              </a:pPr>
              <a:t>‹#›</a:t>
            </a:fld>
            <a:endParaRPr lang="en-US" altLang="en-US"/>
          </a:p>
        </p:txBody>
      </p:sp>
    </p:spTree>
    <p:extLst>
      <p:ext uri="{BB962C8B-B14F-4D97-AF65-F5344CB8AC3E}">
        <p14:creationId xmlns:p14="http://schemas.microsoft.com/office/powerpoint/2010/main" val="42442657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C988B9F7-2E67-4CA7-B29E-FEB39A128605}" type="slidenum">
              <a:rPr lang="en-US" altLang="en-US" sz="1300" smtClean="0"/>
              <a:pPr/>
              <a:t>3</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3E9C6103-F314-4A0B-A80A-D6764484BC5F}" type="slidenum">
              <a:rPr lang="en-US" altLang="en-US" sz="1300" smtClean="0"/>
              <a:pPr/>
              <a:t>66</a:t>
            </a:fld>
            <a:endParaRPr lang="en-US" altLang="en-US" sz="13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3E9C6103-F314-4A0B-A80A-D6764484BC5F}" type="slidenum">
              <a:rPr lang="en-US" altLang="en-US" sz="1300" smtClean="0"/>
              <a:pPr/>
              <a:t>68</a:t>
            </a:fld>
            <a:endParaRPr lang="en-US" altLang="en-US" sz="1300"/>
          </a:p>
        </p:txBody>
      </p:sp>
    </p:spTree>
    <p:extLst>
      <p:ext uri="{BB962C8B-B14F-4D97-AF65-F5344CB8AC3E}">
        <p14:creationId xmlns:p14="http://schemas.microsoft.com/office/powerpoint/2010/main" val="4086268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3E9C6103-F314-4A0B-A80A-D6764484BC5F}" type="slidenum">
              <a:rPr lang="en-US" altLang="en-US" sz="1300" smtClean="0"/>
              <a:pPr/>
              <a:t>70</a:t>
            </a:fld>
            <a:endParaRPr lang="en-US" altLang="en-US" sz="1300"/>
          </a:p>
        </p:txBody>
      </p:sp>
    </p:spTree>
    <p:extLst>
      <p:ext uri="{BB962C8B-B14F-4D97-AF65-F5344CB8AC3E}">
        <p14:creationId xmlns:p14="http://schemas.microsoft.com/office/powerpoint/2010/main" val="3183020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3E9C6103-F314-4A0B-A80A-D6764484BC5F}" type="slidenum">
              <a:rPr lang="en-US" altLang="en-US" sz="1300" smtClean="0"/>
              <a:pPr/>
              <a:t>71</a:t>
            </a:fld>
            <a:endParaRPr lang="en-US" altLang="en-US" sz="1300"/>
          </a:p>
        </p:txBody>
      </p:sp>
    </p:spTree>
    <p:extLst>
      <p:ext uri="{BB962C8B-B14F-4D97-AF65-F5344CB8AC3E}">
        <p14:creationId xmlns:p14="http://schemas.microsoft.com/office/powerpoint/2010/main" val="2247712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D58D5E3D-6234-4AE1-ACB3-C080F961F14E}" type="slidenum">
              <a:rPr lang="en-US" altLang="en-US" sz="1300" smtClean="0"/>
              <a:pPr/>
              <a:t>11</a:t>
            </a:fld>
            <a:endParaRPr lang="en-US" altLang="en-US" sz="13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635BA46-A9E0-4F74-BFD9-9009928E464A}" type="slidenum">
              <a:rPr lang="en-US" altLang="en-US" sz="1300" smtClean="0"/>
              <a:pPr>
                <a:spcBef>
                  <a:spcPct val="0"/>
                </a:spcBef>
              </a:pPr>
              <a:t>44</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635BA46-A9E0-4F74-BFD9-9009928E464A}" type="slidenum">
              <a:rPr lang="en-US" altLang="en-US" sz="1300" smtClean="0"/>
              <a:pPr>
                <a:spcBef>
                  <a:spcPct val="0"/>
                </a:spcBef>
              </a:pPr>
              <a:t>47</a:t>
            </a:fld>
            <a:endParaRPr lang="en-US" altLang="en-US" sz="1300"/>
          </a:p>
        </p:txBody>
      </p:sp>
    </p:spTree>
    <p:extLst>
      <p:ext uri="{BB962C8B-B14F-4D97-AF65-F5344CB8AC3E}">
        <p14:creationId xmlns:p14="http://schemas.microsoft.com/office/powerpoint/2010/main" val="2653074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635BA46-A9E0-4F74-BFD9-9009928E464A}" type="slidenum">
              <a:rPr lang="en-US" altLang="en-US" sz="1300" smtClean="0"/>
              <a:pPr>
                <a:spcBef>
                  <a:spcPct val="0"/>
                </a:spcBef>
              </a:pPr>
              <a:t>48</a:t>
            </a:fld>
            <a:endParaRPr lang="en-US" altLang="en-US" sz="1300"/>
          </a:p>
        </p:txBody>
      </p:sp>
    </p:spTree>
    <p:extLst>
      <p:ext uri="{BB962C8B-B14F-4D97-AF65-F5344CB8AC3E}">
        <p14:creationId xmlns:p14="http://schemas.microsoft.com/office/powerpoint/2010/main" val="3145589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635BA46-A9E0-4F74-BFD9-9009928E464A}" type="slidenum">
              <a:rPr lang="en-US" altLang="en-US" sz="1300" smtClean="0"/>
              <a:pPr>
                <a:spcBef>
                  <a:spcPct val="0"/>
                </a:spcBef>
              </a:pPr>
              <a:t>49</a:t>
            </a:fld>
            <a:endParaRPr lang="en-US" altLang="en-US" sz="1300"/>
          </a:p>
        </p:txBody>
      </p:sp>
    </p:spTree>
    <p:extLst>
      <p:ext uri="{BB962C8B-B14F-4D97-AF65-F5344CB8AC3E}">
        <p14:creationId xmlns:p14="http://schemas.microsoft.com/office/powerpoint/2010/main" val="756546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635BA46-A9E0-4F74-BFD9-9009928E464A}" type="slidenum">
              <a:rPr lang="en-US" altLang="en-US" sz="1300" smtClean="0"/>
              <a:pPr>
                <a:spcBef>
                  <a:spcPct val="0"/>
                </a:spcBef>
              </a:pPr>
              <a:t>50</a:t>
            </a:fld>
            <a:endParaRPr lang="en-US" altLang="en-US" sz="1300"/>
          </a:p>
        </p:txBody>
      </p:sp>
    </p:spTree>
    <p:extLst>
      <p:ext uri="{BB962C8B-B14F-4D97-AF65-F5344CB8AC3E}">
        <p14:creationId xmlns:p14="http://schemas.microsoft.com/office/powerpoint/2010/main" val="3903191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39EB619-AC3D-4160-AB1D-C3BDAEEBC84C}" type="slidenum">
              <a:rPr lang="en-US" altLang="en-US" smtClean="0"/>
              <a:pPr>
                <a:defRPr/>
              </a:pPr>
              <a:t>52</a:t>
            </a:fld>
            <a:endParaRPr lang="en-US" altLang="en-US"/>
          </a:p>
        </p:txBody>
      </p:sp>
    </p:spTree>
    <p:extLst>
      <p:ext uri="{BB962C8B-B14F-4D97-AF65-F5344CB8AC3E}">
        <p14:creationId xmlns:p14="http://schemas.microsoft.com/office/powerpoint/2010/main" val="3667502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96B71BF2-4C56-44C3-A66B-AC530FD72B1D}" type="slidenum">
              <a:rPr lang="en-US" altLang="en-US" sz="1300" smtClean="0"/>
              <a:pPr/>
              <a:t>65</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defRPr/>
            </a:pPr>
            <a:fld id="{FF50A47F-77CC-401A-A6CA-5F5386811F6A}" type="slidenum">
              <a:rPr lang="en-US" altLang="en-US" sz="1400" smtClean="0">
                <a:solidFill>
                  <a:schemeClr val="bg1"/>
                </a:solidFill>
              </a:rPr>
              <a:pP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11" name="TextBox 10"/>
          <p:cNvSpPr txBox="1"/>
          <p:nvPr/>
        </p:nvSpPr>
        <p:spPr>
          <a:xfrm>
            <a:off x="8153400" y="6248400"/>
            <a:ext cx="609600" cy="307975"/>
          </a:xfrm>
          <a:prstGeom prst="rect">
            <a:avLst/>
          </a:prstGeom>
          <a:noFill/>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defRPr/>
            </a:pPr>
            <a:fld id="{69721087-26BF-4D5D-9095-D017A7A5E56B}" type="slidenum">
              <a:rPr lang="en-US" altLang="en-US" sz="1400" smtClean="0">
                <a:solidFill>
                  <a:schemeClr val="tx2"/>
                </a:solidFill>
              </a:rPr>
              <a:pPr algn="ctr" eaLnBrk="1" hangingPunct="1">
                <a:defRPr/>
              </a:pPr>
              <a:t>‹#›</a:t>
            </a:fld>
            <a:endParaRPr lang="en-US" altLang="en-US" sz="4400">
              <a:solidFill>
                <a:schemeClr val="tx2"/>
              </a:solidFill>
            </a:endParaRPr>
          </a:p>
        </p:txBody>
      </p:sp>
      <p:sp>
        <p:nvSpPr>
          <p:cNvPr id="12" name="Rectangle 7"/>
          <p:cNvSpPr>
            <a:spLocks noChangeArrowheads="1"/>
          </p:cNvSpPr>
          <p:nvPr userDrawn="1"/>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138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2936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6"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defRPr/>
            </a:pPr>
            <a:fld id="{A443FE45-2361-40CA-B5F8-AD0CDBB7CA4B}"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8" name="Rectangle 7"/>
          <p:cNvSpPr>
            <a:spLocks noChangeArrowheads="1"/>
          </p:cNvSpPr>
          <p:nvPr userDrawn="1"/>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9"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10"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2240756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7724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600200"/>
            <a:ext cx="3581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3581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655165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defRPr/>
            </a:pPr>
            <a:fld id="{9B617EB7-D191-4951-BD1B-6A9D167ADE61}"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
        <p:nvSpPr>
          <p:cNvPr id="1033" name="Rectangle 7"/>
          <p:cNvSpPr>
            <a:spLocks noChangeArrowheads="1"/>
          </p:cNvSpPr>
          <p:nvPr userDrawn="1"/>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387" r:id="rId1"/>
    <p:sldLayoutId id="2147484385" r:id="rId2"/>
    <p:sldLayoutId id="2147484388" r:id="rId3"/>
    <p:sldLayoutId id="2147484389"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ssa.gov/oact/COLA/bendpoints.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ww.dropbox.com/s/s04ua76457ix3l4/TT36%20-%20Social%20Security.xlsx?dl=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ssa.gov/mystateme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www.ssa.gov/policy/docs/chartbooks/fast_facts/2009/fast_facts09.pdf"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hyperlink" Target="https://www.dropbox.com/s/s04ua76457ix3l4/TT36%20-%20Social%20Security.xlsx?dl=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hyperlink" Target="https://www.dropbox.com/s/s04ua76457ix3l4/TT36%20-%20Social%20Security.xlsx?dl=0"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s://www.dropbox.com/s/s04ua76457ix3l4/TT36%20-%20Social%20Security.xlsx?dl=0" TargetMode="External"/><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www.dropbox.com/s/s04ua76457ix3l4/TT36%20-%20Social%20Security.xlsx?dl=0"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0.xml.rels><?xml version="1.0" encoding="UTF-8" standalone="yes"?>
<Relationships xmlns="http://schemas.openxmlformats.org/package/2006/relationships"><Relationship Id="rId3" Type="http://schemas.openxmlformats.org/officeDocument/2006/relationships/hyperlink" Target="https://www.dropbox.com/s/s04ua76457ix3l4/TT36%20-%20Social%20Security.xlsx?dl=0"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hyperlink" Target="https://www.dropbox.com/s/s04ua76457ix3l4/TT36%20-%20Social%20Security.xlsx?dl=0"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7388" y="642938"/>
            <a:ext cx="7772400" cy="946150"/>
          </a:xfrm>
        </p:spPr>
        <p:txBody>
          <a:bodyPr/>
          <a:lstStyle/>
          <a:p>
            <a:pPr eaLnBrk="1" hangingPunct="1"/>
            <a:r>
              <a:rPr lang="en-US" altLang="en-US" sz="3200"/>
              <a:t>Personal Finance: Another Perspective</a:t>
            </a:r>
          </a:p>
        </p:txBody>
      </p:sp>
      <p:sp>
        <p:nvSpPr>
          <p:cNvPr id="6147" name="Rectangle 3"/>
          <p:cNvSpPr>
            <a:spLocks noGrp="1" noChangeArrowheads="1"/>
          </p:cNvSpPr>
          <p:nvPr>
            <p:ph type="subTitle" idx="1"/>
          </p:nvPr>
        </p:nvSpPr>
        <p:spPr>
          <a:xfrm>
            <a:off x="1295400" y="2043113"/>
            <a:ext cx="6553200" cy="1889125"/>
          </a:xfrm>
        </p:spPr>
        <p:txBody>
          <a:bodyPr/>
          <a:lstStyle/>
          <a:p>
            <a:pPr eaLnBrk="1" hangingPunct="1"/>
            <a:endParaRPr lang="en-US" altLang="en-US" sz="4400" dirty="0"/>
          </a:p>
          <a:p>
            <a:pPr eaLnBrk="1" hangingPunct="1"/>
            <a:r>
              <a:rPr lang="en-US" altLang="en-US" sz="4400" dirty="0"/>
              <a:t>Retirement Planning 2: </a:t>
            </a:r>
          </a:p>
          <a:p>
            <a:pPr eaLnBrk="1" hangingPunct="1"/>
            <a:r>
              <a:rPr lang="en-US" altLang="en-US" sz="4400" dirty="0"/>
              <a:t>Social Security</a:t>
            </a:r>
          </a:p>
          <a:p>
            <a:pPr eaLnBrk="1" hangingPunct="1"/>
            <a:endParaRPr lang="en-US" altLang="en-US" sz="4400" dirty="0"/>
          </a:p>
          <a:p>
            <a:pPr eaLnBrk="1" hangingPunct="1"/>
            <a:r>
              <a:rPr lang="en-US" altLang="en-US" sz="2400" dirty="0"/>
              <a:t>Updated 2020/03/24</a:t>
            </a:r>
          </a:p>
        </p:txBody>
      </p:sp>
    </p:spTree>
  </p:cSld>
  <p:clrMapOvr>
    <a:masterClrMapping/>
  </p:clrMapOvr>
  <p:transition advTm="1312"/>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a:t>Social Security and Benefits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pPr eaLnBrk="1" hangingPunct="1"/>
            <a:r>
              <a:rPr lang="en-US" altLang="en-US" sz="2400" dirty="0"/>
              <a:t>Calculating your PIA from AIME is divided into three calculations (numbers are for 2020) called “bend points” because the formula, when graphed, appears as a series of line segments joined at these amounts</a:t>
            </a:r>
          </a:p>
          <a:p>
            <a:pPr lvl="2" eaLnBrk="1" hangingPunct="1"/>
            <a:r>
              <a:rPr lang="en-US" altLang="en-US" dirty="0"/>
              <a:t>1.  90% of the amount for the first $960</a:t>
            </a:r>
          </a:p>
          <a:p>
            <a:pPr lvl="2" eaLnBrk="1" hangingPunct="1"/>
            <a:r>
              <a:rPr lang="en-US" altLang="en-US" dirty="0"/>
              <a:t>2.  32% of earnings from $960 - $5,785, and</a:t>
            </a:r>
          </a:p>
          <a:p>
            <a:pPr lvl="2" eaLnBrk="1" hangingPunct="1"/>
            <a:r>
              <a:rPr lang="en-US" altLang="en-US" dirty="0"/>
              <a:t>3.  15% of earnings above $5,785</a:t>
            </a:r>
          </a:p>
          <a:p>
            <a:pPr lvl="1" eaLnBrk="1" hangingPunct="1"/>
            <a:r>
              <a:rPr lang="en-US" altLang="en-US" dirty="0"/>
              <a:t>If your AIME was $5,000 per month, the amount is:</a:t>
            </a:r>
          </a:p>
          <a:p>
            <a:pPr lvl="2" eaLnBrk="1" hangingPunct="1"/>
            <a:r>
              <a:rPr lang="en-US" altLang="en-US" dirty="0"/>
              <a:t>90% of $960 or                                 $864.00</a:t>
            </a:r>
          </a:p>
          <a:p>
            <a:pPr lvl="2" eaLnBrk="1" hangingPunct="1"/>
            <a:r>
              <a:rPr lang="en-US" altLang="en-US" dirty="0"/>
              <a:t>32% of $5,785 - $960 ($4,040) or $1,292.80</a:t>
            </a:r>
          </a:p>
          <a:p>
            <a:pPr lvl="2" eaLnBrk="1" hangingPunct="1"/>
            <a:r>
              <a:rPr lang="en-US" altLang="en-US" dirty="0"/>
              <a:t>15% of  amounts above $5,785 ($0) or  $.00</a:t>
            </a:r>
          </a:p>
          <a:p>
            <a:pPr lvl="1" eaLnBrk="1" hangingPunct="1"/>
            <a:r>
              <a:rPr lang="en-US" altLang="en-US" dirty="0"/>
              <a:t>Your total PIA would be                     $2,156.80 </a:t>
            </a:r>
          </a:p>
        </p:txBody>
      </p:sp>
      <p:pic>
        <p:nvPicPr>
          <p:cNvPr id="1741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48575" y="5410200"/>
            <a:ext cx="146367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dirty="0"/>
              <a:t>Social Security and Benefits </a:t>
            </a:r>
            <a:r>
              <a:rPr lang="en-US" altLang="en-US" sz="2400" dirty="0"/>
              <a:t>(continued)</a:t>
            </a:r>
            <a:endParaRPr lang="en-US" altLang="en-US" dirty="0"/>
          </a:p>
        </p:txBody>
      </p:sp>
      <p:sp>
        <p:nvSpPr>
          <p:cNvPr id="18435" name="Content Placeholder 2"/>
          <p:cNvSpPr>
            <a:spLocks noGrp="1"/>
          </p:cNvSpPr>
          <p:nvPr>
            <p:ph idx="1"/>
          </p:nvPr>
        </p:nvSpPr>
        <p:spPr>
          <a:xfrm>
            <a:off x="928688" y="1608138"/>
            <a:ext cx="7286625" cy="4183062"/>
          </a:xfrm>
        </p:spPr>
        <p:txBody>
          <a:bodyPr/>
          <a:lstStyle/>
          <a:p>
            <a:pPr marL="0" indent="0" algn="ctr" eaLnBrk="1" hangingPunct="1">
              <a:buFontTx/>
              <a:buNone/>
            </a:pPr>
            <a:r>
              <a:rPr lang="en-US" altLang="en-US" sz="2400" dirty="0"/>
              <a:t>PIA Benefit Formula Bend Points</a:t>
            </a:r>
          </a:p>
          <a:p>
            <a:pPr marL="0" indent="0" eaLnBrk="1" hangingPunct="1">
              <a:buFont typeface="Wingdings" panose="05000000000000000000" pitchFamily="2" charset="2"/>
              <a:buNone/>
            </a:pPr>
            <a:r>
              <a:rPr lang="en-US" altLang="en-US" sz="2400" dirty="0"/>
              <a:t>	$ in PIA Formula	$ in Max Family Benefits</a:t>
            </a:r>
          </a:p>
          <a:p>
            <a:pPr marL="0" indent="0" eaLnBrk="1" hangingPunct="1">
              <a:buFont typeface="Wingdings" panose="05000000000000000000" pitchFamily="2" charset="2"/>
              <a:buNone/>
            </a:pPr>
            <a:r>
              <a:rPr lang="en-US" altLang="en-US" sz="2400" dirty="0"/>
              <a:t>Year	First	Second		First	Second	    Third</a:t>
            </a:r>
          </a:p>
          <a:p>
            <a:pPr marL="0" indent="0" eaLnBrk="1" hangingPunct="1">
              <a:buFont typeface="Wingdings" panose="05000000000000000000" pitchFamily="2" charset="2"/>
              <a:buNone/>
            </a:pPr>
            <a:r>
              <a:rPr lang="en-US" altLang="en-US" sz="2400" dirty="0"/>
              <a:t>2016	856	5,157	          1,093	1,578	    2,058</a:t>
            </a:r>
          </a:p>
          <a:p>
            <a:pPr marL="0" indent="0" eaLnBrk="1" hangingPunct="1">
              <a:buFont typeface="Wingdings" panose="05000000000000000000" pitchFamily="2" charset="2"/>
              <a:buNone/>
            </a:pPr>
            <a:r>
              <a:rPr lang="en-US" altLang="en-US" sz="2400" dirty="0"/>
              <a:t>2017	885	5,336	          1,131	1,633	    2,130</a:t>
            </a:r>
          </a:p>
          <a:p>
            <a:pPr marL="0" indent="0" eaLnBrk="1" hangingPunct="1">
              <a:buFont typeface="Wingdings" panose="05000000000000000000" pitchFamily="2" charset="2"/>
              <a:buNone/>
            </a:pPr>
            <a:r>
              <a:rPr lang="en-US" altLang="en-US" sz="2400" dirty="0"/>
              <a:t>2018	895	5,397	          1,144	1,651	    2,154</a:t>
            </a:r>
          </a:p>
          <a:p>
            <a:pPr marL="0" indent="0" eaLnBrk="1" hangingPunct="1">
              <a:buFont typeface="Wingdings" panose="05000000000000000000" pitchFamily="2" charset="2"/>
              <a:buNone/>
            </a:pPr>
            <a:r>
              <a:rPr lang="en-US" altLang="en-US" sz="2400" dirty="0"/>
              <a:t>2019	926	5,593	          1,184	1,708	    2,228</a:t>
            </a:r>
          </a:p>
          <a:p>
            <a:pPr marL="0" indent="0" eaLnBrk="1" hangingPunct="1">
              <a:buFont typeface="Wingdings" panose="05000000000000000000" pitchFamily="2" charset="2"/>
              <a:buNone/>
            </a:pPr>
            <a:r>
              <a:rPr lang="en-US" altLang="en-US" sz="2400" dirty="0"/>
              <a:t>2020	960	5,785	          1,226	1,770	    2,309</a:t>
            </a:r>
          </a:p>
          <a:p>
            <a:pPr marL="0" indent="0" eaLnBrk="1" hangingPunct="1">
              <a:buFont typeface="Wingdings" panose="05000000000000000000" pitchFamily="2" charset="2"/>
              <a:buNone/>
            </a:pPr>
            <a:r>
              <a:rPr lang="en-US" altLang="en-US" sz="1800" dirty="0"/>
              <a:t>Source:  </a:t>
            </a:r>
            <a:r>
              <a:rPr lang="en-US" altLang="en-US" sz="1800" dirty="0">
                <a:hlinkClick r:id="rId3"/>
              </a:rPr>
              <a:t>http://www.ssa.gov/oact/COLA/bendpoints.html</a:t>
            </a:r>
            <a:r>
              <a:rPr lang="en-US" altLang="en-US" sz="1800" dirty="0"/>
              <a:t>, 24 Mar 2020.</a:t>
            </a:r>
          </a:p>
          <a:p>
            <a:pPr marL="0" indent="0" eaLnBrk="1" hangingPunct="1">
              <a:buFont typeface="Wingdings" panose="05000000000000000000" pitchFamily="2" charset="2"/>
              <a:buNone/>
            </a:pPr>
            <a:endParaRPr lang="en-US" altLang="en-US" sz="1800" dirty="0"/>
          </a:p>
          <a:p>
            <a:pPr marL="0" indent="0" eaLnBrk="1" hangingPunct="1">
              <a:buFont typeface="Wingdings" panose="05000000000000000000" pitchFamily="2" charset="2"/>
              <a:buNone/>
            </a:pPr>
            <a:r>
              <a:rPr lang="en-US" altLang="en-US" sz="1800" dirty="0"/>
              <a:t>To help you with this calculation, see </a:t>
            </a:r>
            <a:r>
              <a:rPr lang="en-US" altLang="en-US" sz="1800" dirty="0">
                <a:hlinkClick r:id="rId4"/>
              </a:rPr>
              <a:t>Social Security Spreadsheet</a:t>
            </a:r>
            <a:r>
              <a:rPr lang="en-US" altLang="en-US" sz="1800" dirty="0"/>
              <a:t> (LT36)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43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35">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43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4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dirty="0"/>
              <a:t>Social Security and Benefits </a:t>
            </a:r>
            <a:r>
              <a:rPr lang="en-US" altLang="en-US" sz="2400" dirty="0"/>
              <a:t>(continued)</a:t>
            </a:r>
          </a:p>
        </p:txBody>
      </p:sp>
      <p:sp>
        <p:nvSpPr>
          <p:cNvPr id="13316" name="Rectangle 3"/>
          <p:cNvSpPr>
            <a:spLocks noGrp="1" noChangeArrowheads="1"/>
          </p:cNvSpPr>
          <p:nvPr>
            <p:ph idx="1"/>
          </p:nvPr>
        </p:nvSpPr>
        <p:spPr>
          <a:xfrm>
            <a:off x="928688" y="1608138"/>
            <a:ext cx="7286625" cy="5249862"/>
          </a:xfrm>
        </p:spPr>
        <p:txBody>
          <a:bodyPr/>
          <a:lstStyle/>
          <a:p>
            <a:pPr eaLnBrk="1" hangingPunct="1"/>
            <a:r>
              <a:rPr lang="en-US" altLang="en-US" dirty="0"/>
              <a:t>Full Retirement Age (FRA)</a:t>
            </a:r>
          </a:p>
          <a:p>
            <a:pPr lvl="1" eaLnBrk="1" hangingPunct="1"/>
            <a:r>
              <a:rPr lang="en-US" altLang="en-US" dirty="0"/>
              <a:t>The age at which a retiree will receive 100% of their entitled benefits </a:t>
            </a:r>
          </a:p>
          <a:p>
            <a:pPr lvl="2" eaLnBrk="1" hangingPunct="1"/>
            <a:r>
              <a:rPr lang="en-US" altLang="en-US" dirty="0"/>
              <a:t>Receiving benefits prior to FRA, lower benefits</a:t>
            </a:r>
          </a:p>
          <a:p>
            <a:pPr lvl="2" eaLnBrk="1" hangingPunct="1"/>
            <a:r>
              <a:rPr lang="en-US" altLang="en-US" dirty="0"/>
              <a:t>Receiving benefits after FRA, higher benefits</a:t>
            </a:r>
          </a:p>
          <a:p>
            <a:pPr algn="ctr" eaLnBrk="1" hangingPunct="1">
              <a:lnSpc>
                <a:spcPct val="90000"/>
              </a:lnSpc>
            </a:pPr>
            <a:r>
              <a:rPr lang="en-US" altLang="en-US" dirty="0"/>
              <a:t>Full Retirement Age:</a:t>
            </a:r>
          </a:p>
          <a:p>
            <a:pPr lvl="1" eaLnBrk="1" hangingPunct="1">
              <a:lnSpc>
                <a:spcPct val="90000"/>
              </a:lnSpc>
            </a:pPr>
            <a:r>
              <a:rPr lang="en-US" altLang="en-US" dirty="0"/>
              <a:t>Birth Year     	     Full Retirement Age</a:t>
            </a:r>
          </a:p>
          <a:p>
            <a:pPr lvl="2" eaLnBrk="1" hangingPunct="1">
              <a:lnSpc>
                <a:spcPct val="90000"/>
              </a:lnSpc>
            </a:pPr>
            <a:r>
              <a:rPr lang="en-US" altLang="en-US" dirty="0"/>
              <a:t>1943-1954  	66	1955	    66 + 2 mo.</a:t>
            </a:r>
          </a:p>
          <a:p>
            <a:pPr lvl="2" eaLnBrk="1" hangingPunct="1">
              <a:lnSpc>
                <a:spcPct val="90000"/>
              </a:lnSpc>
            </a:pPr>
            <a:r>
              <a:rPr lang="en-US" altLang="en-US" dirty="0"/>
              <a:t>1956	   66 + 4 mo.	1957	    66 + 6 mo.</a:t>
            </a:r>
          </a:p>
          <a:p>
            <a:pPr lvl="2" eaLnBrk="1" hangingPunct="1">
              <a:lnSpc>
                <a:spcPct val="90000"/>
              </a:lnSpc>
            </a:pPr>
            <a:r>
              <a:rPr lang="en-US" altLang="en-US" dirty="0"/>
              <a:t>1958	   66 + 8 mo.	1959	    66 + 10 mo.</a:t>
            </a:r>
          </a:p>
          <a:p>
            <a:pPr lvl="2" eaLnBrk="1" hangingPunct="1">
              <a:lnSpc>
                <a:spcPct val="90000"/>
              </a:lnSpc>
            </a:pPr>
            <a:r>
              <a:rPr lang="en-US" altLang="en-US" dirty="0"/>
              <a:t>1960 and later  	67</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animEffect transition="in" filter="blinds(horizontal)">
                                      <p:cBhvr>
                                        <p:cTn id="7" dur="500"/>
                                        <p:tgtEl>
                                          <p:spTgt spid="133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316">
                                            <p:txEl>
                                              <p:pRg st="1" end="1"/>
                                            </p:txEl>
                                          </p:spTgt>
                                        </p:tgtEl>
                                        <p:attrNameLst>
                                          <p:attrName>style.visibility</p:attrName>
                                        </p:attrNameLst>
                                      </p:cBhvr>
                                      <p:to>
                                        <p:strVal val="visible"/>
                                      </p:to>
                                    </p:set>
                                    <p:animEffect transition="in" filter="blinds(horizontal)">
                                      <p:cBhvr>
                                        <p:cTn id="12" dur="500"/>
                                        <p:tgtEl>
                                          <p:spTgt spid="1331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3316">
                                            <p:txEl>
                                              <p:pRg st="2" end="2"/>
                                            </p:txEl>
                                          </p:spTgt>
                                        </p:tgtEl>
                                        <p:attrNameLst>
                                          <p:attrName>style.visibility</p:attrName>
                                        </p:attrNameLst>
                                      </p:cBhvr>
                                      <p:to>
                                        <p:strVal val="visible"/>
                                      </p:to>
                                    </p:set>
                                    <p:animEffect transition="in" filter="blinds(horizontal)">
                                      <p:cBhvr>
                                        <p:cTn id="15" dur="500"/>
                                        <p:tgtEl>
                                          <p:spTgt spid="1331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316">
                                            <p:txEl>
                                              <p:pRg st="3" end="3"/>
                                            </p:txEl>
                                          </p:spTgt>
                                        </p:tgtEl>
                                        <p:attrNameLst>
                                          <p:attrName>style.visibility</p:attrName>
                                        </p:attrNameLst>
                                      </p:cBhvr>
                                      <p:to>
                                        <p:strVal val="visible"/>
                                      </p:to>
                                    </p:set>
                                    <p:animEffect transition="in" filter="blinds(horizontal)">
                                      <p:cBhvr>
                                        <p:cTn id="18" dur="500"/>
                                        <p:tgtEl>
                                          <p:spTgt spid="1331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3316">
                                            <p:txEl>
                                              <p:pRg st="4" end="4"/>
                                            </p:txEl>
                                          </p:spTgt>
                                        </p:tgtEl>
                                        <p:attrNameLst>
                                          <p:attrName>style.visibility</p:attrName>
                                        </p:attrNameLst>
                                      </p:cBhvr>
                                      <p:to>
                                        <p:strVal val="visible"/>
                                      </p:to>
                                    </p:set>
                                    <p:animEffect transition="in" filter="blinds(horizontal)">
                                      <p:cBhvr>
                                        <p:cTn id="23" dur="500"/>
                                        <p:tgtEl>
                                          <p:spTgt spid="13316">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3316">
                                            <p:txEl>
                                              <p:pRg st="5" end="5"/>
                                            </p:txEl>
                                          </p:spTgt>
                                        </p:tgtEl>
                                        <p:attrNameLst>
                                          <p:attrName>style.visibility</p:attrName>
                                        </p:attrNameLst>
                                      </p:cBhvr>
                                      <p:to>
                                        <p:strVal val="visible"/>
                                      </p:to>
                                    </p:set>
                                    <p:animEffect transition="in" filter="blinds(horizontal)">
                                      <p:cBhvr>
                                        <p:cTn id="28" dur="500"/>
                                        <p:tgtEl>
                                          <p:spTgt spid="13316">
                                            <p:txEl>
                                              <p:pRg st="5" end="5"/>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316">
                                            <p:txEl>
                                              <p:pRg st="6" end="6"/>
                                            </p:txEl>
                                          </p:spTgt>
                                        </p:tgtEl>
                                        <p:attrNameLst>
                                          <p:attrName>style.visibility</p:attrName>
                                        </p:attrNameLst>
                                      </p:cBhvr>
                                      <p:to>
                                        <p:strVal val="visible"/>
                                      </p:to>
                                    </p:set>
                                    <p:animEffect transition="in" filter="blinds(horizontal)">
                                      <p:cBhvr>
                                        <p:cTn id="31" dur="500"/>
                                        <p:tgtEl>
                                          <p:spTgt spid="13316">
                                            <p:txEl>
                                              <p:pRg st="6" end="6"/>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3316">
                                            <p:txEl>
                                              <p:pRg st="7" end="7"/>
                                            </p:txEl>
                                          </p:spTgt>
                                        </p:tgtEl>
                                        <p:attrNameLst>
                                          <p:attrName>style.visibility</p:attrName>
                                        </p:attrNameLst>
                                      </p:cBhvr>
                                      <p:to>
                                        <p:strVal val="visible"/>
                                      </p:to>
                                    </p:set>
                                    <p:animEffect transition="in" filter="blinds(horizontal)">
                                      <p:cBhvr>
                                        <p:cTn id="34" dur="500"/>
                                        <p:tgtEl>
                                          <p:spTgt spid="13316">
                                            <p:txEl>
                                              <p:pRg st="7" end="7"/>
                                            </p:tx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316">
                                            <p:txEl>
                                              <p:pRg st="8" end="8"/>
                                            </p:txEl>
                                          </p:spTgt>
                                        </p:tgtEl>
                                        <p:attrNameLst>
                                          <p:attrName>style.visibility</p:attrName>
                                        </p:attrNameLst>
                                      </p:cBhvr>
                                      <p:to>
                                        <p:strVal val="visible"/>
                                      </p:to>
                                    </p:set>
                                    <p:animEffect transition="in" filter="blinds(horizontal)">
                                      <p:cBhvr>
                                        <p:cTn id="37" dur="500"/>
                                        <p:tgtEl>
                                          <p:spTgt spid="13316">
                                            <p:txEl>
                                              <p:pRg st="8" end="8"/>
                                            </p:txEl>
                                          </p:spTgt>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3316">
                                            <p:txEl>
                                              <p:pRg st="9" end="9"/>
                                            </p:txEl>
                                          </p:spTgt>
                                        </p:tgtEl>
                                        <p:attrNameLst>
                                          <p:attrName>style.visibility</p:attrName>
                                        </p:attrNameLst>
                                      </p:cBhvr>
                                      <p:to>
                                        <p:strVal val="visible"/>
                                      </p:to>
                                    </p:set>
                                    <p:animEffect transition="in" filter="blinds(horizontal)">
                                      <p:cBhvr>
                                        <p:cTn id="40" dur="500"/>
                                        <p:tgtEl>
                                          <p:spTgt spid="1331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bldLvl="2"/>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85800"/>
            <a:ext cx="7772400" cy="944628"/>
          </a:xfrm>
        </p:spPr>
        <p:txBody>
          <a:bodyPr/>
          <a:lstStyle/>
          <a:p>
            <a:pPr eaLnBrk="1" hangingPunct="1"/>
            <a:r>
              <a:rPr lang="en-US" altLang="en-US" dirty="0"/>
              <a:t>Social Security and Benefits </a:t>
            </a:r>
            <a:r>
              <a:rPr lang="en-US" altLang="en-US" sz="2400" dirty="0"/>
              <a:t>(continued)</a:t>
            </a:r>
            <a:r>
              <a:rPr lang="en-US" altLang="en-US" dirty="0"/>
              <a:t> </a:t>
            </a:r>
          </a:p>
        </p:txBody>
      </p:sp>
      <p:sp>
        <p:nvSpPr>
          <p:cNvPr id="15364" name="Rectangle 3"/>
          <p:cNvSpPr>
            <a:spLocks noGrp="1" noChangeArrowheads="1"/>
          </p:cNvSpPr>
          <p:nvPr>
            <p:ph idx="1"/>
          </p:nvPr>
        </p:nvSpPr>
        <p:spPr>
          <a:xfrm>
            <a:off x="914400" y="1600200"/>
            <a:ext cx="7239000" cy="4914900"/>
          </a:xfrm>
        </p:spPr>
        <p:txBody>
          <a:bodyPr/>
          <a:lstStyle/>
          <a:p>
            <a:pPr eaLnBrk="1" hangingPunct="1"/>
            <a:r>
              <a:rPr lang="en-US" altLang="en-US" dirty="0"/>
              <a:t>Have their been changes to Social Security tax rates?</a:t>
            </a:r>
          </a:p>
          <a:p>
            <a:pPr lvl="1" eaLnBrk="1" hangingPunct="1"/>
            <a:r>
              <a:rPr lang="en-US" altLang="en-US" dirty="0"/>
              <a:t>Periodic changes in Social Security Tax Rates have occurred since 1937.  The last change was in 1990.</a:t>
            </a:r>
          </a:p>
          <a:p>
            <a:pPr lvl="4" eaLnBrk="1" hangingPunct="1">
              <a:lnSpc>
                <a:spcPct val="115000"/>
              </a:lnSpc>
              <a:buClr>
                <a:srgbClr val="66FFFF"/>
              </a:buClr>
            </a:pPr>
            <a:r>
              <a:rPr lang="en-US" altLang="en-US" dirty="0"/>
              <a:t>1937      1.0%</a:t>
            </a:r>
          </a:p>
          <a:p>
            <a:pPr lvl="4" eaLnBrk="1" hangingPunct="1">
              <a:lnSpc>
                <a:spcPct val="115000"/>
              </a:lnSpc>
              <a:buClr>
                <a:srgbClr val="66FFFF"/>
              </a:buClr>
            </a:pPr>
            <a:r>
              <a:rPr lang="en-US" altLang="en-US" dirty="0"/>
              <a:t>1954      2.0%</a:t>
            </a:r>
          </a:p>
          <a:p>
            <a:pPr lvl="4" eaLnBrk="1" hangingPunct="1">
              <a:lnSpc>
                <a:spcPct val="115000"/>
              </a:lnSpc>
              <a:buClr>
                <a:srgbClr val="66FFFF"/>
              </a:buClr>
            </a:pPr>
            <a:r>
              <a:rPr lang="en-US" altLang="en-US" dirty="0"/>
              <a:t>1960      3.0%</a:t>
            </a:r>
          </a:p>
          <a:p>
            <a:pPr lvl="4" eaLnBrk="1" hangingPunct="1">
              <a:lnSpc>
                <a:spcPct val="115000"/>
              </a:lnSpc>
              <a:buClr>
                <a:srgbClr val="66FFFF"/>
              </a:buClr>
            </a:pPr>
            <a:r>
              <a:rPr lang="en-US" altLang="en-US" dirty="0"/>
              <a:t>1971      4.7%</a:t>
            </a:r>
          </a:p>
          <a:p>
            <a:pPr lvl="4" eaLnBrk="1" hangingPunct="1">
              <a:lnSpc>
                <a:spcPct val="115000"/>
              </a:lnSpc>
              <a:buClr>
                <a:srgbClr val="66FFFF"/>
              </a:buClr>
            </a:pPr>
            <a:r>
              <a:rPr lang="en-US" altLang="en-US" dirty="0"/>
              <a:t>1984      5.8%</a:t>
            </a:r>
          </a:p>
          <a:p>
            <a:pPr lvl="4" eaLnBrk="1" hangingPunct="1">
              <a:lnSpc>
                <a:spcPct val="115000"/>
              </a:lnSpc>
              <a:buClr>
                <a:srgbClr val="66FFFF"/>
              </a:buClr>
            </a:pPr>
            <a:r>
              <a:rPr lang="en-US" altLang="en-US" dirty="0"/>
              <a:t>1990      6.2%</a:t>
            </a:r>
          </a:p>
          <a:p>
            <a:pPr lvl="1" eaLnBrk="1" hangingPunct="1">
              <a:lnSpc>
                <a:spcPct val="115000"/>
              </a:lnSpc>
              <a:buClr>
                <a:srgbClr val="66FFFF"/>
              </a:buClr>
            </a:pPr>
            <a:r>
              <a:rPr lang="en-US" altLang="en-US" dirty="0"/>
              <a:t>We are likely due for another change soon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Effect transition="in" filter="blinds(horizontal)">
                                      <p:cBhvr>
                                        <p:cTn id="7" dur="500"/>
                                        <p:tgtEl>
                                          <p:spTgt spid="1536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64">
                                            <p:txEl>
                                              <p:pRg st="1" end="1"/>
                                            </p:txEl>
                                          </p:spTgt>
                                        </p:tgtEl>
                                        <p:attrNameLst>
                                          <p:attrName>style.visibility</p:attrName>
                                        </p:attrNameLst>
                                      </p:cBhvr>
                                      <p:to>
                                        <p:strVal val="visible"/>
                                      </p:to>
                                    </p:set>
                                    <p:animEffect transition="in" filter="blinds(horizontal)">
                                      <p:cBhvr>
                                        <p:cTn id="12" dur="500"/>
                                        <p:tgtEl>
                                          <p:spTgt spid="1536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5364">
                                            <p:txEl>
                                              <p:pRg st="2" end="2"/>
                                            </p:txEl>
                                          </p:spTgt>
                                        </p:tgtEl>
                                        <p:attrNameLst>
                                          <p:attrName>style.visibility</p:attrName>
                                        </p:attrNameLst>
                                      </p:cBhvr>
                                      <p:to>
                                        <p:strVal val="visible"/>
                                      </p:to>
                                    </p:set>
                                    <p:animEffect transition="in" filter="blinds(horizontal)">
                                      <p:cBhvr>
                                        <p:cTn id="15" dur="500"/>
                                        <p:tgtEl>
                                          <p:spTgt spid="1536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5364">
                                            <p:txEl>
                                              <p:pRg st="3" end="3"/>
                                            </p:txEl>
                                          </p:spTgt>
                                        </p:tgtEl>
                                        <p:attrNameLst>
                                          <p:attrName>style.visibility</p:attrName>
                                        </p:attrNameLst>
                                      </p:cBhvr>
                                      <p:to>
                                        <p:strVal val="visible"/>
                                      </p:to>
                                    </p:set>
                                    <p:animEffect transition="in" filter="blinds(horizontal)">
                                      <p:cBhvr>
                                        <p:cTn id="18" dur="500"/>
                                        <p:tgtEl>
                                          <p:spTgt spid="15364">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5364">
                                            <p:txEl>
                                              <p:pRg st="4" end="4"/>
                                            </p:txEl>
                                          </p:spTgt>
                                        </p:tgtEl>
                                        <p:attrNameLst>
                                          <p:attrName>style.visibility</p:attrName>
                                        </p:attrNameLst>
                                      </p:cBhvr>
                                      <p:to>
                                        <p:strVal val="visible"/>
                                      </p:to>
                                    </p:set>
                                    <p:animEffect transition="in" filter="blinds(horizontal)">
                                      <p:cBhvr>
                                        <p:cTn id="21" dur="500"/>
                                        <p:tgtEl>
                                          <p:spTgt spid="15364">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5364">
                                            <p:txEl>
                                              <p:pRg st="5" end="5"/>
                                            </p:txEl>
                                          </p:spTgt>
                                        </p:tgtEl>
                                        <p:attrNameLst>
                                          <p:attrName>style.visibility</p:attrName>
                                        </p:attrNameLst>
                                      </p:cBhvr>
                                      <p:to>
                                        <p:strVal val="visible"/>
                                      </p:to>
                                    </p:set>
                                    <p:animEffect transition="in" filter="blinds(horizontal)">
                                      <p:cBhvr>
                                        <p:cTn id="24" dur="500"/>
                                        <p:tgtEl>
                                          <p:spTgt spid="15364">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5364">
                                            <p:txEl>
                                              <p:pRg st="6" end="6"/>
                                            </p:txEl>
                                          </p:spTgt>
                                        </p:tgtEl>
                                        <p:attrNameLst>
                                          <p:attrName>style.visibility</p:attrName>
                                        </p:attrNameLst>
                                      </p:cBhvr>
                                      <p:to>
                                        <p:strVal val="visible"/>
                                      </p:to>
                                    </p:set>
                                    <p:animEffect transition="in" filter="blinds(horizontal)">
                                      <p:cBhvr>
                                        <p:cTn id="27" dur="500"/>
                                        <p:tgtEl>
                                          <p:spTgt spid="15364">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5364">
                                            <p:txEl>
                                              <p:pRg st="7" end="7"/>
                                            </p:txEl>
                                          </p:spTgt>
                                        </p:tgtEl>
                                        <p:attrNameLst>
                                          <p:attrName>style.visibility</p:attrName>
                                        </p:attrNameLst>
                                      </p:cBhvr>
                                      <p:to>
                                        <p:strVal val="visible"/>
                                      </p:to>
                                    </p:set>
                                    <p:animEffect transition="in" filter="blinds(horizontal)">
                                      <p:cBhvr>
                                        <p:cTn id="30" dur="500"/>
                                        <p:tgtEl>
                                          <p:spTgt spid="15364">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5364">
                                            <p:txEl>
                                              <p:pRg st="8" end="8"/>
                                            </p:txEl>
                                          </p:spTgt>
                                        </p:tgtEl>
                                        <p:attrNameLst>
                                          <p:attrName>style.visibility</p:attrName>
                                        </p:attrNameLst>
                                      </p:cBhvr>
                                      <p:to>
                                        <p:strVal val="visible"/>
                                      </p:to>
                                    </p:set>
                                    <p:animEffect transition="in" filter="blinds(horizontal)">
                                      <p:cBhvr>
                                        <p:cTn id="33" dur="500"/>
                                        <p:tgtEl>
                                          <p:spTgt spid="1536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bldLvl="2"/>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lnSpc>
                <a:spcPct val="115000"/>
              </a:lnSpc>
              <a:buClr>
                <a:srgbClr val="66FFFF"/>
              </a:buClr>
            </a:pPr>
            <a:r>
              <a:rPr lang="en-US" altLang="en-US" dirty="0"/>
              <a:t>Social Security and Benefits </a:t>
            </a:r>
            <a:r>
              <a:rPr lang="en-US" altLang="en-US" sz="2400" dirty="0"/>
              <a:t>(continued)</a:t>
            </a:r>
          </a:p>
        </p:txBody>
      </p:sp>
      <p:sp>
        <p:nvSpPr>
          <p:cNvPr id="16388" name="Rectangle 3"/>
          <p:cNvSpPr>
            <a:spLocks noGrp="1" noChangeArrowheads="1"/>
          </p:cNvSpPr>
          <p:nvPr>
            <p:ph idx="1"/>
          </p:nvPr>
        </p:nvSpPr>
        <p:spPr>
          <a:xfrm>
            <a:off x="914400" y="1600200"/>
            <a:ext cx="7315200" cy="5257800"/>
          </a:xfrm>
        </p:spPr>
        <p:txBody>
          <a:bodyPr/>
          <a:lstStyle/>
          <a:p>
            <a:pPr eaLnBrk="1" hangingPunct="1">
              <a:lnSpc>
                <a:spcPct val="95000"/>
              </a:lnSpc>
              <a:defRPr/>
            </a:pPr>
            <a:r>
              <a:rPr lang="en-US" altLang="en-US" i="1" dirty="0"/>
              <a:t>Insured:</a:t>
            </a:r>
            <a:r>
              <a:rPr lang="en-US" altLang="en-US" dirty="0"/>
              <a:t>  A worker is only entitled to receive benefits if that worker is fully insured. </a:t>
            </a:r>
          </a:p>
          <a:p>
            <a:pPr lvl="1" eaLnBrk="1" hangingPunct="1">
              <a:lnSpc>
                <a:spcPct val="95000"/>
              </a:lnSpc>
              <a:defRPr/>
            </a:pPr>
            <a:r>
              <a:rPr lang="en-US" altLang="en-US" dirty="0"/>
              <a:t>Workers are considered fully insured if they have worked forty quarters of work (a quarter is three months) and earned the amounts below per quarter </a:t>
            </a:r>
          </a:p>
          <a:p>
            <a:pPr lvl="1" eaLnBrk="1" hangingPunct="1">
              <a:lnSpc>
                <a:spcPct val="95000"/>
              </a:lnSpc>
              <a:defRPr/>
            </a:pPr>
            <a:r>
              <a:rPr lang="en-US" altLang="en-US" dirty="0"/>
              <a:t>To have </a:t>
            </a:r>
            <a:r>
              <a:rPr lang="en-US" altLang="en-US" i="1" dirty="0"/>
              <a:t>currently insured </a:t>
            </a:r>
            <a:r>
              <a:rPr lang="en-US" altLang="en-US" dirty="0"/>
              <a:t>status, workers must have worked a minimum of six quarters in the previous thirteen quarters</a:t>
            </a:r>
          </a:p>
          <a:p>
            <a:pPr lvl="2" eaLnBrk="1" hangingPunct="1">
              <a:lnSpc>
                <a:spcPct val="95000"/>
              </a:lnSpc>
              <a:defRPr/>
            </a:pPr>
            <a:r>
              <a:rPr lang="en-US" altLang="en-US" sz="2000" dirty="0"/>
              <a:t>Year			Amount per Quarter</a:t>
            </a:r>
          </a:p>
          <a:p>
            <a:pPr lvl="2" eaLnBrk="1" hangingPunct="1">
              <a:lnSpc>
                <a:spcPct val="95000"/>
              </a:lnSpc>
              <a:defRPr/>
            </a:pPr>
            <a:r>
              <a:rPr lang="en-US" altLang="en-US" sz="2000" dirty="0"/>
              <a:t>2016				$1,260</a:t>
            </a:r>
          </a:p>
          <a:p>
            <a:pPr lvl="2" eaLnBrk="1" hangingPunct="1">
              <a:lnSpc>
                <a:spcPct val="95000"/>
              </a:lnSpc>
              <a:defRPr/>
            </a:pPr>
            <a:r>
              <a:rPr lang="en-US" altLang="en-US" sz="2000" dirty="0"/>
              <a:t>2017				$1,300</a:t>
            </a:r>
          </a:p>
          <a:p>
            <a:pPr lvl="2" eaLnBrk="1" hangingPunct="1">
              <a:lnSpc>
                <a:spcPct val="95000"/>
              </a:lnSpc>
              <a:defRPr/>
            </a:pPr>
            <a:r>
              <a:rPr lang="en-US" altLang="en-US" sz="2000" dirty="0"/>
              <a:t>2018				$1,320</a:t>
            </a:r>
          </a:p>
          <a:p>
            <a:pPr lvl="2" eaLnBrk="1" hangingPunct="1">
              <a:lnSpc>
                <a:spcPct val="95000"/>
              </a:lnSpc>
              <a:defRPr/>
            </a:pPr>
            <a:r>
              <a:rPr lang="en-US" altLang="en-US" sz="2000" dirty="0"/>
              <a:t>2019				$1,360</a:t>
            </a:r>
          </a:p>
          <a:p>
            <a:pPr lvl="2" eaLnBrk="1" hangingPunct="1">
              <a:lnSpc>
                <a:spcPct val="95000"/>
              </a:lnSpc>
              <a:defRPr/>
            </a:pPr>
            <a:r>
              <a:rPr lang="en-US" altLang="en-US" sz="2000" dirty="0"/>
              <a:t>2020				$1,410</a:t>
            </a:r>
          </a:p>
          <a:p>
            <a:pPr marL="914400" lvl="2" indent="0" eaLnBrk="1" hangingPunct="1">
              <a:lnSpc>
                <a:spcPct val="95000"/>
              </a:lnSpc>
              <a:buFontTx/>
              <a:buNone/>
              <a:defRPr/>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animEffect transition="in" filter="blinds(horizontal)">
                                      <p:cBhvr>
                                        <p:cTn id="7" dur="500"/>
                                        <p:tgtEl>
                                          <p:spTgt spid="1638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88">
                                            <p:txEl>
                                              <p:pRg st="1" end="1"/>
                                            </p:txEl>
                                          </p:spTgt>
                                        </p:tgtEl>
                                        <p:attrNameLst>
                                          <p:attrName>style.visibility</p:attrName>
                                        </p:attrNameLst>
                                      </p:cBhvr>
                                      <p:to>
                                        <p:strVal val="visible"/>
                                      </p:to>
                                    </p:set>
                                    <p:animEffect transition="in" filter="blinds(horizontal)">
                                      <p:cBhvr>
                                        <p:cTn id="12" dur="500"/>
                                        <p:tgtEl>
                                          <p:spTgt spid="1638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6388">
                                            <p:txEl>
                                              <p:pRg st="2" end="2"/>
                                            </p:txEl>
                                          </p:spTgt>
                                        </p:tgtEl>
                                        <p:attrNameLst>
                                          <p:attrName>style.visibility</p:attrName>
                                        </p:attrNameLst>
                                      </p:cBhvr>
                                      <p:to>
                                        <p:strVal val="visible"/>
                                      </p:to>
                                    </p:set>
                                    <p:animEffect transition="in" filter="blinds(horizontal)">
                                      <p:cBhvr>
                                        <p:cTn id="15" dur="500"/>
                                        <p:tgtEl>
                                          <p:spTgt spid="16388">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6388">
                                            <p:txEl>
                                              <p:pRg st="3" end="3"/>
                                            </p:txEl>
                                          </p:spTgt>
                                        </p:tgtEl>
                                        <p:attrNameLst>
                                          <p:attrName>style.visibility</p:attrName>
                                        </p:attrNameLst>
                                      </p:cBhvr>
                                      <p:to>
                                        <p:strVal val="visible"/>
                                      </p:to>
                                    </p:set>
                                    <p:animEffect transition="in" filter="blinds(horizontal)">
                                      <p:cBhvr>
                                        <p:cTn id="18" dur="500"/>
                                        <p:tgtEl>
                                          <p:spTgt spid="16388">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388">
                                            <p:txEl>
                                              <p:pRg st="4" end="4"/>
                                            </p:txEl>
                                          </p:spTgt>
                                        </p:tgtEl>
                                        <p:attrNameLst>
                                          <p:attrName>style.visibility</p:attrName>
                                        </p:attrNameLst>
                                      </p:cBhvr>
                                      <p:to>
                                        <p:strVal val="visible"/>
                                      </p:to>
                                    </p:set>
                                    <p:animEffect transition="in" filter="blinds(horizontal)">
                                      <p:cBhvr>
                                        <p:cTn id="21" dur="500"/>
                                        <p:tgtEl>
                                          <p:spTgt spid="16388">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388">
                                            <p:txEl>
                                              <p:pRg st="5" end="5"/>
                                            </p:txEl>
                                          </p:spTgt>
                                        </p:tgtEl>
                                        <p:attrNameLst>
                                          <p:attrName>style.visibility</p:attrName>
                                        </p:attrNameLst>
                                      </p:cBhvr>
                                      <p:to>
                                        <p:strVal val="visible"/>
                                      </p:to>
                                    </p:set>
                                    <p:animEffect transition="in" filter="blinds(horizontal)">
                                      <p:cBhvr>
                                        <p:cTn id="24" dur="500"/>
                                        <p:tgtEl>
                                          <p:spTgt spid="16388">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6388">
                                            <p:txEl>
                                              <p:pRg st="6" end="6"/>
                                            </p:txEl>
                                          </p:spTgt>
                                        </p:tgtEl>
                                        <p:attrNameLst>
                                          <p:attrName>style.visibility</p:attrName>
                                        </p:attrNameLst>
                                      </p:cBhvr>
                                      <p:to>
                                        <p:strVal val="visible"/>
                                      </p:to>
                                    </p:set>
                                    <p:animEffect transition="in" filter="blinds(horizontal)">
                                      <p:cBhvr>
                                        <p:cTn id="27" dur="500"/>
                                        <p:tgtEl>
                                          <p:spTgt spid="16388">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6388">
                                            <p:txEl>
                                              <p:pRg st="7" end="7"/>
                                            </p:txEl>
                                          </p:spTgt>
                                        </p:tgtEl>
                                        <p:attrNameLst>
                                          <p:attrName>style.visibility</p:attrName>
                                        </p:attrNameLst>
                                      </p:cBhvr>
                                      <p:to>
                                        <p:strVal val="visible"/>
                                      </p:to>
                                    </p:set>
                                    <p:animEffect transition="in" filter="blinds(horizontal)">
                                      <p:cBhvr>
                                        <p:cTn id="30" dur="500"/>
                                        <p:tgtEl>
                                          <p:spTgt spid="16388">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6388">
                                            <p:txEl>
                                              <p:pRg st="8" end="8"/>
                                            </p:txEl>
                                          </p:spTgt>
                                        </p:tgtEl>
                                        <p:attrNameLst>
                                          <p:attrName>style.visibility</p:attrName>
                                        </p:attrNameLst>
                                      </p:cBhvr>
                                      <p:to>
                                        <p:strVal val="visible"/>
                                      </p:to>
                                    </p:set>
                                    <p:animEffect transition="in" filter="blinds(horizontal)">
                                      <p:cBhvr>
                                        <p:cTn id="33" dur="500"/>
                                        <p:tgtEl>
                                          <p:spTgt spid="1638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bldLvl="2"/>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19075" y="685800"/>
            <a:ext cx="8550275" cy="914400"/>
          </a:xfrm>
        </p:spPr>
        <p:txBody>
          <a:bodyPr/>
          <a:lstStyle/>
          <a:p>
            <a:pPr eaLnBrk="1" hangingPunct="1">
              <a:lnSpc>
                <a:spcPct val="120000"/>
              </a:lnSpc>
            </a:pPr>
            <a:r>
              <a:rPr lang="en-US" altLang="en-US" dirty="0"/>
              <a:t>Social Security and Benefits</a:t>
            </a:r>
            <a:endParaRPr lang="en-US" altLang="en-US" sz="2400" dirty="0"/>
          </a:p>
        </p:txBody>
      </p:sp>
      <p:sp>
        <p:nvSpPr>
          <p:cNvPr id="17412" name="Rectangle 3"/>
          <p:cNvSpPr>
            <a:spLocks noGrp="1" noChangeArrowheads="1"/>
          </p:cNvSpPr>
          <p:nvPr>
            <p:ph idx="1"/>
          </p:nvPr>
        </p:nvSpPr>
        <p:spPr>
          <a:xfrm>
            <a:off x="914400" y="1600200"/>
            <a:ext cx="7315200" cy="5257800"/>
          </a:xfrm>
        </p:spPr>
        <p:txBody>
          <a:bodyPr/>
          <a:lstStyle/>
          <a:p>
            <a:pPr eaLnBrk="1" hangingPunct="1"/>
            <a:r>
              <a:rPr lang="en-US" altLang="en-US"/>
              <a:t>Social Security benefits are divided into four areas:  Retirement, Disability, Survivors, and Medicare</a:t>
            </a:r>
          </a:p>
          <a:p>
            <a:pPr lvl="1" eaLnBrk="1" hangingPunct="1"/>
            <a:r>
              <a:rPr lang="en-US" altLang="en-US"/>
              <a:t>Social Security benefits are calculated using the worker’s AIME to determine the primary insurance amount or PIA</a:t>
            </a:r>
          </a:p>
          <a:p>
            <a:pPr lvl="2" eaLnBrk="1" hangingPunct="1"/>
            <a:r>
              <a:rPr lang="en-US" altLang="en-US"/>
              <a:t>The PIA is the basis for the benefits that are actually paid.  Typically, the highest 35 years of earnings are used to compute the AIME</a:t>
            </a:r>
          </a:p>
          <a:p>
            <a:pPr lvl="2" eaLnBrk="1" hangingPunct="1"/>
            <a:r>
              <a:rPr lang="en-US" altLang="en-US"/>
              <a:t>To determine the benefit, you need only the PIA and the age at which benefits begin</a:t>
            </a:r>
          </a:p>
          <a:p>
            <a:pPr eaLnBrk="1" hangingPunct="1">
              <a:lnSpc>
                <a:spcPct val="9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blinds(horizontal)">
                                      <p:cBhvr>
                                        <p:cTn id="7" dur="500"/>
                                        <p:tgtEl>
                                          <p:spTgt spid="174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blinds(horizontal)">
                                      <p:cBhvr>
                                        <p:cTn id="12" dur="500"/>
                                        <p:tgtEl>
                                          <p:spTgt spid="17412">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7412">
                                            <p:txEl>
                                              <p:pRg st="2" end="2"/>
                                            </p:txEl>
                                          </p:spTgt>
                                        </p:tgtEl>
                                        <p:attrNameLst>
                                          <p:attrName>style.visibility</p:attrName>
                                        </p:attrNameLst>
                                      </p:cBhvr>
                                      <p:to>
                                        <p:strVal val="visible"/>
                                      </p:to>
                                    </p:set>
                                    <p:animEffect transition="in" filter="blinds(horizontal)">
                                      <p:cBhvr>
                                        <p:cTn id="15" dur="500"/>
                                        <p:tgtEl>
                                          <p:spTgt spid="17412">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7412">
                                            <p:txEl>
                                              <p:pRg st="3" end="3"/>
                                            </p:txEl>
                                          </p:spTgt>
                                        </p:tgtEl>
                                        <p:attrNameLst>
                                          <p:attrName>style.visibility</p:attrName>
                                        </p:attrNameLst>
                                      </p:cBhvr>
                                      <p:to>
                                        <p:strVal val="visible"/>
                                      </p:to>
                                    </p:set>
                                    <p:animEffect transition="in" filter="blinds(horizontal)">
                                      <p:cBhvr>
                                        <p:cTn id="18" dur="500"/>
                                        <p:tgtEl>
                                          <p:spTgt spid="174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bldLvl="2"/>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lnSpc>
                <a:spcPct val="120000"/>
              </a:lnSpc>
            </a:pPr>
            <a:r>
              <a:rPr lang="en-US" altLang="en-US"/>
              <a:t>Retirement Benefits </a:t>
            </a:r>
            <a:r>
              <a:rPr lang="en-US" altLang="en-US" sz="2400"/>
              <a:t>(continued)</a:t>
            </a:r>
          </a:p>
        </p:txBody>
      </p:sp>
      <p:sp>
        <p:nvSpPr>
          <p:cNvPr id="18436" name="Rectangle 3"/>
          <p:cNvSpPr>
            <a:spLocks noGrp="1" noChangeArrowheads="1"/>
          </p:cNvSpPr>
          <p:nvPr>
            <p:ph idx="1"/>
          </p:nvPr>
        </p:nvSpPr>
        <p:spPr>
          <a:xfrm>
            <a:off x="928688" y="1608138"/>
            <a:ext cx="7286625" cy="4419600"/>
          </a:xfrm>
        </p:spPr>
        <p:txBody>
          <a:bodyPr/>
          <a:lstStyle/>
          <a:p>
            <a:pPr eaLnBrk="1" hangingPunct="1"/>
            <a:r>
              <a:rPr lang="en-US" altLang="en-US"/>
              <a:t>Retirement Benefits</a:t>
            </a:r>
          </a:p>
          <a:p>
            <a:pPr lvl="1" eaLnBrk="1" hangingPunct="1"/>
            <a:r>
              <a:rPr lang="en-US" altLang="en-US"/>
              <a:t>Retirement benefits can either be reduced or increased depending on your PIA, your FRA and the date when benefits begin.  You can begin receiving benefits as early as age 62 </a:t>
            </a:r>
          </a:p>
          <a:p>
            <a:pPr lvl="2" eaLnBrk="1" hangingPunct="1"/>
            <a:r>
              <a:rPr lang="en-US" altLang="en-US"/>
              <a:t>Benefits that begin 3 years before FRA will be reduced by a maximum of 20% (or 5/9% of 1% per month for each month benefits begin before FRA or 6.67% per year)</a:t>
            </a:r>
          </a:p>
          <a:p>
            <a:pPr lvl="2" eaLnBrk="1" hangingPunct="1"/>
            <a:r>
              <a:rPr lang="en-US" altLang="en-US"/>
              <a:t>Additional reductions of 5% per year are effective when FRA exceeds age 65</a:t>
            </a:r>
          </a:p>
          <a:p>
            <a:pPr lvl="1" eaLnBrk="1" hangingPunct="1"/>
            <a:r>
              <a:rPr lang="en-US" altLang="en-US"/>
              <a:t>Retirement or disability benefits paid to a spouse who is 62 will be reduced by a maximum of 25%</a:t>
            </a:r>
          </a:p>
          <a:p>
            <a:pPr lvl="1"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Effect transition="in" filter="blinds(horizontal)">
                                      <p:cBhvr>
                                        <p:cTn id="7" dur="500"/>
                                        <p:tgtEl>
                                          <p:spTgt spid="184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6">
                                            <p:txEl>
                                              <p:pRg st="1" end="1"/>
                                            </p:txEl>
                                          </p:spTgt>
                                        </p:tgtEl>
                                        <p:attrNameLst>
                                          <p:attrName>style.visibility</p:attrName>
                                        </p:attrNameLst>
                                      </p:cBhvr>
                                      <p:to>
                                        <p:strVal val="visible"/>
                                      </p:to>
                                    </p:set>
                                    <p:animEffect transition="in" filter="blinds(horizontal)">
                                      <p:cBhvr>
                                        <p:cTn id="12" dur="500"/>
                                        <p:tgtEl>
                                          <p:spTgt spid="1843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8436">
                                            <p:txEl>
                                              <p:pRg st="2" end="2"/>
                                            </p:txEl>
                                          </p:spTgt>
                                        </p:tgtEl>
                                        <p:attrNameLst>
                                          <p:attrName>style.visibility</p:attrName>
                                        </p:attrNameLst>
                                      </p:cBhvr>
                                      <p:to>
                                        <p:strVal val="visible"/>
                                      </p:to>
                                    </p:set>
                                    <p:animEffect transition="in" filter="blinds(horizontal)">
                                      <p:cBhvr>
                                        <p:cTn id="15" dur="500"/>
                                        <p:tgtEl>
                                          <p:spTgt spid="1843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436">
                                            <p:txEl>
                                              <p:pRg st="3" end="3"/>
                                            </p:txEl>
                                          </p:spTgt>
                                        </p:tgtEl>
                                        <p:attrNameLst>
                                          <p:attrName>style.visibility</p:attrName>
                                        </p:attrNameLst>
                                      </p:cBhvr>
                                      <p:to>
                                        <p:strVal val="visible"/>
                                      </p:to>
                                    </p:set>
                                    <p:animEffect transition="in" filter="blinds(horizontal)">
                                      <p:cBhvr>
                                        <p:cTn id="18" dur="500"/>
                                        <p:tgtEl>
                                          <p:spTgt spid="1843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8436">
                                            <p:txEl>
                                              <p:pRg st="4" end="4"/>
                                            </p:txEl>
                                          </p:spTgt>
                                        </p:tgtEl>
                                        <p:attrNameLst>
                                          <p:attrName>style.visibility</p:attrName>
                                        </p:attrNameLst>
                                      </p:cBhvr>
                                      <p:to>
                                        <p:strVal val="visible"/>
                                      </p:to>
                                    </p:set>
                                    <p:animEffect transition="in" filter="blinds(horizontal)">
                                      <p:cBhvr>
                                        <p:cTn id="21" dur="500"/>
                                        <p:tgtEl>
                                          <p:spTgt spid="1843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Retirement Benefits </a:t>
            </a:r>
            <a:r>
              <a:rPr lang="en-US" altLang="en-US" sz="2400"/>
              <a:t>(continued)</a:t>
            </a:r>
          </a:p>
        </p:txBody>
      </p:sp>
      <p:sp>
        <p:nvSpPr>
          <p:cNvPr id="19460" name="Rectangle 3"/>
          <p:cNvSpPr>
            <a:spLocks noGrp="1" noChangeArrowheads="1"/>
          </p:cNvSpPr>
          <p:nvPr>
            <p:ph idx="1"/>
          </p:nvPr>
        </p:nvSpPr>
        <p:spPr>
          <a:xfrm>
            <a:off x="928688" y="1608138"/>
            <a:ext cx="7286625" cy="4419600"/>
          </a:xfrm>
        </p:spPr>
        <p:txBody>
          <a:bodyPr/>
          <a:lstStyle/>
          <a:p>
            <a:pPr lvl="1" eaLnBrk="1" hangingPunct="1">
              <a:buFontTx/>
              <a:buNone/>
            </a:pPr>
            <a:r>
              <a:rPr lang="en-US" altLang="en-US" sz="2800"/>
              <a:t>Delayed Retirement Credit</a:t>
            </a:r>
          </a:p>
          <a:p>
            <a:pPr lvl="1" eaLnBrk="1" hangingPunct="1"/>
            <a:r>
              <a:rPr lang="en-US" altLang="en-US"/>
              <a:t>Delaying payment beyond full retirement age results in a benefit increase for each year of delay.  With a delay the worker’s PIA is not increased and the benefits to family members is not increased</a:t>
            </a:r>
          </a:p>
          <a:p>
            <a:pPr lvl="1" eaLnBrk="1" hangingPunct="1"/>
            <a:r>
              <a:rPr lang="en-US" altLang="en-US"/>
              <a:t>You may delay benefits after age 67 up to age 70 and receive credits amounting to the following percentage increase per year of delay:</a:t>
            </a:r>
          </a:p>
          <a:p>
            <a:pPr lvl="2" eaLnBrk="1" hangingPunct="1">
              <a:buFontTx/>
              <a:buNone/>
            </a:pPr>
            <a:r>
              <a:rPr lang="en-US" altLang="en-US" sz="2200"/>
              <a:t>Year Born	Percentage 	Year      Percentage</a:t>
            </a:r>
          </a:p>
          <a:p>
            <a:pPr lvl="2" eaLnBrk="1" hangingPunct="1"/>
            <a:r>
              <a:rPr lang="en-US" altLang="en-US" sz="2200"/>
              <a:t>1935-36	6.0%		1937-38	6.5%</a:t>
            </a:r>
          </a:p>
          <a:p>
            <a:pPr lvl="2" eaLnBrk="1" hangingPunct="1"/>
            <a:r>
              <a:rPr lang="en-US" altLang="en-US" sz="2200"/>
              <a:t>1939-40	7.0%		1941-42	7.5% </a:t>
            </a:r>
          </a:p>
          <a:p>
            <a:pPr lvl="2" eaLnBrk="1" hangingPunct="1"/>
            <a:r>
              <a:rPr lang="en-US" altLang="en-US" sz="2200"/>
              <a:t>1943 or later	8.0%	</a:t>
            </a:r>
            <a:endParaRPr lang="en-US" altLang="en-US"/>
          </a:p>
          <a:p>
            <a:pPr lvl="1"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Effect transition="in" filter="blinds(horizontal)">
                                      <p:cBhvr>
                                        <p:cTn id="7" dur="500"/>
                                        <p:tgtEl>
                                          <p:spTgt spid="194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460">
                                            <p:txEl>
                                              <p:pRg st="1" end="1"/>
                                            </p:txEl>
                                          </p:spTgt>
                                        </p:tgtEl>
                                        <p:attrNameLst>
                                          <p:attrName>style.visibility</p:attrName>
                                        </p:attrNameLst>
                                      </p:cBhvr>
                                      <p:to>
                                        <p:strVal val="visible"/>
                                      </p:to>
                                    </p:set>
                                    <p:animEffect transition="in" filter="blinds(horizontal)">
                                      <p:cBhvr>
                                        <p:cTn id="12" dur="500"/>
                                        <p:tgtEl>
                                          <p:spTgt spid="1946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animEffect transition="in" filter="blinds(horizontal)">
                                      <p:cBhvr>
                                        <p:cTn id="15" dur="500"/>
                                        <p:tgtEl>
                                          <p:spTgt spid="19460">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9460">
                                            <p:txEl>
                                              <p:pRg st="3" end="3"/>
                                            </p:txEl>
                                          </p:spTgt>
                                        </p:tgtEl>
                                        <p:attrNameLst>
                                          <p:attrName>style.visibility</p:attrName>
                                        </p:attrNameLst>
                                      </p:cBhvr>
                                      <p:to>
                                        <p:strVal val="visible"/>
                                      </p:to>
                                    </p:set>
                                    <p:animEffect transition="in" filter="blinds(horizontal)">
                                      <p:cBhvr>
                                        <p:cTn id="18" dur="500"/>
                                        <p:tgtEl>
                                          <p:spTgt spid="19460">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9460">
                                            <p:txEl>
                                              <p:pRg st="4" end="4"/>
                                            </p:txEl>
                                          </p:spTgt>
                                        </p:tgtEl>
                                        <p:attrNameLst>
                                          <p:attrName>style.visibility</p:attrName>
                                        </p:attrNameLst>
                                      </p:cBhvr>
                                      <p:to>
                                        <p:strVal val="visible"/>
                                      </p:to>
                                    </p:set>
                                    <p:animEffect transition="in" filter="blinds(horizontal)">
                                      <p:cBhvr>
                                        <p:cTn id="21" dur="500"/>
                                        <p:tgtEl>
                                          <p:spTgt spid="19460">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9460">
                                            <p:txEl>
                                              <p:pRg st="5" end="5"/>
                                            </p:txEl>
                                          </p:spTgt>
                                        </p:tgtEl>
                                        <p:attrNameLst>
                                          <p:attrName>style.visibility</p:attrName>
                                        </p:attrNameLst>
                                      </p:cBhvr>
                                      <p:to>
                                        <p:strVal val="visible"/>
                                      </p:to>
                                    </p:set>
                                    <p:animEffect transition="in" filter="blinds(horizontal)">
                                      <p:cBhvr>
                                        <p:cTn id="24" dur="500"/>
                                        <p:tgtEl>
                                          <p:spTgt spid="19460">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9460">
                                            <p:txEl>
                                              <p:pRg st="6" end="6"/>
                                            </p:txEl>
                                          </p:spTgt>
                                        </p:tgtEl>
                                        <p:attrNameLst>
                                          <p:attrName>style.visibility</p:attrName>
                                        </p:attrNameLst>
                                      </p:cBhvr>
                                      <p:to>
                                        <p:strVal val="visible"/>
                                      </p:to>
                                    </p:set>
                                    <p:animEffect transition="in" filter="blinds(horizontal)">
                                      <p:cBhvr>
                                        <p:cTn id="27" dur="500"/>
                                        <p:tgtEl>
                                          <p:spTgt spid="1946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a:t>Retirement Benefits </a:t>
            </a:r>
            <a:r>
              <a:rPr lang="en-US" altLang="en-US" sz="2400"/>
              <a:t>(continued)</a:t>
            </a:r>
          </a:p>
        </p:txBody>
      </p:sp>
      <p:sp>
        <p:nvSpPr>
          <p:cNvPr id="20484" name="Rectangle 3"/>
          <p:cNvSpPr>
            <a:spLocks noGrp="1" noChangeArrowheads="1"/>
          </p:cNvSpPr>
          <p:nvPr>
            <p:ph idx="1"/>
          </p:nvPr>
        </p:nvSpPr>
        <p:spPr>
          <a:xfrm>
            <a:off x="914400" y="1600200"/>
            <a:ext cx="7315200" cy="5486400"/>
          </a:xfrm>
        </p:spPr>
        <p:txBody>
          <a:bodyPr/>
          <a:lstStyle/>
          <a:p>
            <a:pPr eaLnBrk="1" hangingPunct="1"/>
            <a:r>
              <a:rPr lang="en-US" altLang="en-US"/>
              <a:t>Family benefits</a:t>
            </a:r>
          </a:p>
          <a:p>
            <a:pPr lvl="1" eaLnBrk="1" hangingPunct="1"/>
            <a:r>
              <a:rPr lang="en-US" altLang="en-US"/>
              <a:t>Spouses benefit</a:t>
            </a:r>
          </a:p>
          <a:p>
            <a:pPr lvl="2" eaLnBrk="1" hangingPunct="1"/>
            <a:r>
              <a:rPr lang="en-US" altLang="en-US"/>
              <a:t>A fully insured worker’s spouse age 65 (FRA) is eligible to receive a retirement benefit of 50% of the worker’s PIA subject to the family maximum</a:t>
            </a:r>
          </a:p>
          <a:p>
            <a:pPr lvl="3" eaLnBrk="1" hangingPunct="1"/>
            <a:r>
              <a:rPr lang="en-US" altLang="en-US"/>
              <a:t>This benefit is reduced by 25/36% of 1% for each of the first 36 months that the spouse is under FRA (25% for 3 years).  Once the FRA &gt; 65, a reduction of 5/12 of 1% is imposed for each month beyond 36 months the spouse is under the FRA</a:t>
            </a:r>
          </a:p>
          <a:p>
            <a:pPr lvl="2" eaLnBrk="1" hangingPunct="1"/>
            <a:r>
              <a:rPr lang="en-US" altLang="en-US"/>
              <a:t>The reduction of benefit from early retirement will not affect the amount of the spouses benefit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Effect transition="in" filter="blinds(horizontal)">
                                      <p:cBhvr>
                                        <p:cTn id="7" dur="500"/>
                                        <p:tgtEl>
                                          <p:spTgt spid="2048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484">
                                            <p:txEl>
                                              <p:pRg st="1" end="1"/>
                                            </p:txEl>
                                          </p:spTgt>
                                        </p:tgtEl>
                                        <p:attrNameLst>
                                          <p:attrName>style.visibility</p:attrName>
                                        </p:attrNameLst>
                                      </p:cBhvr>
                                      <p:to>
                                        <p:strVal val="visible"/>
                                      </p:to>
                                    </p:set>
                                    <p:animEffect transition="in" filter="blinds(horizontal)">
                                      <p:cBhvr>
                                        <p:cTn id="12" dur="500"/>
                                        <p:tgtEl>
                                          <p:spTgt spid="2048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0484">
                                            <p:txEl>
                                              <p:pRg st="2" end="2"/>
                                            </p:txEl>
                                          </p:spTgt>
                                        </p:tgtEl>
                                        <p:attrNameLst>
                                          <p:attrName>style.visibility</p:attrName>
                                        </p:attrNameLst>
                                      </p:cBhvr>
                                      <p:to>
                                        <p:strVal val="visible"/>
                                      </p:to>
                                    </p:set>
                                    <p:animEffect transition="in" filter="blinds(horizontal)">
                                      <p:cBhvr>
                                        <p:cTn id="15" dur="500"/>
                                        <p:tgtEl>
                                          <p:spTgt spid="2048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0484">
                                            <p:txEl>
                                              <p:pRg st="3" end="3"/>
                                            </p:txEl>
                                          </p:spTgt>
                                        </p:tgtEl>
                                        <p:attrNameLst>
                                          <p:attrName>style.visibility</p:attrName>
                                        </p:attrNameLst>
                                      </p:cBhvr>
                                      <p:to>
                                        <p:strVal val="visible"/>
                                      </p:to>
                                    </p:set>
                                    <p:animEffect transition="in" filter="blinds(horizontal)">
                                      <p:cBhvr>
                                        <p:cTn id="18" dur="500"/>
                                        <p:tgtEl>
                                          <p:spTgt spid="20484">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0484">
                                            <p:txEl>
                                              <p:pRg st="4" end="4"/>
                                            </p:txEl>
                                          </p:spTgt>
                                        </p:tgtEl>
                                        <p:attrNameLst>
                                          <p:attrName>style.visibility</p:attrName>
                                        </p:attrNameLst>
                                      </p:cBhvr>
                                      <p:to>
                                        <p:strVal val="visible"/>
                                      </p:to>
                                    </p:set>
                                    <p:animEffect transition="in" filter="blinds(horizontal)">
                                      <p:cBhvr>
                                        <p:cTn id="21" dur="500"/>
                                        <p:tgtEl>
                                          <p:spTgt spid="2048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uiExpand="1" build="p" bldLvl="2"/>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a:t>Retirement Benefits </a:t>
            </a:r>
            <a:r>
              <a:rPr lang="en-US" altLang="en-US" sz="2400"/>
              <a:t>(continued)</a:t>
            </a:r>
          </a:p>
        </p:txBody>
      </p:sp>
      <p:sp>
        <p:nvSpPr>
          <p:cNvPr id="21508" name="Rectangle 3"/>
          <p:cNvSpPr>
            <a:spLocks noGrp="1" noChangeArrowheads="1"/>
          </p:cNvSpPr>
          <p:nvPr>
            <p:ph idx="1"/>
          </p:nvPr>
        </p:nvSpPr>
        <p:spPr>
          <a:xfrm>
            <a:off x="928688" y="1608138"/>
            <a:ext cx="7286625" cy="4419600"/>
          </a:xfrm>
        </p:spPr>
        <p:txBody>
          <a:bodyPr/>
          <a:lstStyle/>
          <a:p>
            <a:pPr lvl="1" eaLnBrk="1" hangingPunct="1">
              <a:buFontTx/>
              <a:buNone/>
            </a:pPr>
            <a:r>
              <a:rPr lang="en-US" altLang="en-US" sz="2800"/>
              <a:t>Spouses benefit </a:t>
            </a:r>
            <a:r>
              <a:rPr lang="en-US" altLang="en-US"/>
              <a:t>(continued)</a:t>
            </a:r>
          </a:p>
          <a:p>
            <a:pPr lvl="1" eaLnBrk="1" hangingPunct="1"/>
            <a:r>
              <a:rPr lang="en-US" altLang="en-US"/>
              <a:t>A spouses benefit is available to a divorced spouse of full retirement age if the marriage lasted at least 10 years, and to a spouse of any age who is taking care of a child who is under 16 or disabled</a:t>
            </a:r>
          </a:p>
          <a:p>
            <a:pPr lvl="1" eaLnBrk="1" hangingPunct="1"/>
            <a:r>
              <a:rPr lang="en-US" altLang="en-US"/>
              <a:t>If a spouse is entitled to benefits from their own employment, the benefit is the higher of 100% of the spouses PIA or 50% of the worker’s PIA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linds(horizontal)">
                                      <p:cBhvr>
                                        <p:cTn id="7" dur="500"/>
                                        <p:tgtEl>
                                          <p:spTgt spid="215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linds(horizontal)">
                                      <p:cBhvr>
                                        <p:cTn id="12" dur="500"/>
                                        <p:tgtEl>
                                          <p:spTgt spid="2150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linds(horizontal)">
                                      <p:cBhvr>
                                        <p:cTn id="15" dur="500"/>
                                        <p:tgtEl>
                                          <p:spTgt spid="2150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a:t>Objectives</a:t>
            </a:r>
          </a:p>
        </p:txBody>
      </p:sp>
      <p:sp>
        <p:nvSpPr>
          <p:cNvPr id="5124" name="Rectangle 3"/>
          <p:cNvSpPr>
            <a:spLocks noGrp="1" noChangeArrowheads="1"/>
          </p:cNvSpPr>
          <p:nvPr>
            <p:ph idx="1"/>
          </p:nvPr>
        </p:nvSpPr>
        <p:spPr>
          <a:xfrm>
            <a:off x="914400" y="1600200"/>
            <a:ext cx="7315200" cy="4495800"/>
          </a:xfrm>
        </p:spPr>
        <p:txBody>
          <a:bodyPr/>
          <a:lstStyle/>
          <a:p>
            <a:pPr marL="457200" indent="-457200" eaLnBrk="1" hangingPunct="1">
              <a:buFont typeface="Wingdings" panose="05000000000000000000" pitchFamily="2" charset="2"/>
              <a:buNone/>
            </a:pPr>
            <a:r>
              <a:rPr lang="en-US" altLang="en-US" dirty="0"/>
              <a:t>A. Understand how Social Security Works and the benefits of the Social Security program </a:t>
            </a:r>
          </a:p>
          <a:p>
            <a:pPr marL="457200" indent="-457200" eaLnBrk="1" hangingPunct="1">
              <a:buFont typeface="Wingdings" panose="05000000000000000000" pitchFamily="2" charset="2"/>
              <a:buNone/>
            </a:pPr>
            <a:r>
              <a:rPr lang="en-US" altLang="en-US" dirty="0"/>
              <a:t>B. Understand the key questions relating to Social Security and the likely future of Social Security</a:t>
            </a:r>
          </a:p>
          <a:p>
            <a:pPr marL="457200" indent="-457200" eaLnBrk="1" hangingPunct="1">
              <a:buFont typeface="Wingdings" panose="05000000000000000000" pitchFamily="2" charset="2"/>
              <a:buNone/>
            </a:pPr>
            <a:r>
              <a:rPr lang="en-US" altLang="en-US" dirty="0"/>
              <a:t>C.  Understand Plans and Strategies for Social Security</a:t>
            </a:r>
          </a:p>
          <a:p>
            <a:pPr marL="457200" indent="-457200" eaLnBrk="1" hangingPunct="1">
              <a:buFont typeface="Wingdings" panose="05000000000000000000" pitchFamily="2" charset="2"/>
              <a:buNone/>
            </a:pPr>
            <a:endParaRPr lang="en-US" altLang="en-US" dirty="0"/>
          </a:p>
        </p:txBody>
      </p:sp>
    </p:spTree>
  </p:cSld>
  <p:clrMapOvr>
    <a:masterClrMapping/>
  </p:clrMapOvr>
  <p:transition advTm="651"/>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blinds(horizontal)">
                                      <p:cBhvr>
                                        <p:cTn id="7" dur="500"/>
                                        <p:tgtEl>
                                          <p:spTgt spid="512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124">
                                            <p:txEl>
                                              <p:pRg st="1" end="1"/>
                                            </p:txEl>
                                          </p:spTgt>
                                        </p:tgtEl>
                                        <p:attrNameLst>
                                          <p:attrName>style.visibility</p:attrName>
                                        </p:attrNameLst>
                                      </p:cBhvr>
                                      <p:to>
                                        <p:strVal val="visible"/>
                                      </p:to>
                                    </p:set>
                                    <p:animEffect transition="in" filter="blinds(horizontal)">
                                      <p:cBhvr>
                                        <p:cTn id="10" dur="500"/>
                                        <p:tgtEl>
                                          <p:spTgt spid="512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124">
                                            <p:txEl>
                                              <p:pRg st="2" end="2"/>
                                            </p:txEl>
                                          </p:spTgt>
                                        </p:tgtEl>
                                        <p:attrNameLst>
                                          <p:attrName>style.visibility</p:attrName>
                                        </p:attrNameLst>
                                      </p:cBhvr>
                                      <p:to>
                                        <p:strVal val="visible"/>
                                      </p:to>
                                    </p:set>
                                    <p:animEffect transition="in" filter="blinds(horizontal)">
                                      <p:cBhvr>
                                        <p:cTn id="13" dur="500"/>
                                        <p:tgtEl>
                                          <p:spTgt spid="51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uiExpand="1" build="p" bldLvl="2"/>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t>Disability Benefits</a:t>
            </a:r>
          </a:p>
        </p:txBody>
      </p:sp>
      <p:sp>
        <p:nvSpPr>
          <p:cNvPr id="22532" name="Rectangle 3"/>
          <p:cNvSpPr>
            <a:spLocks noGrp="1" noChangeArrowheads="1"/>
          </p:cNvSpPr>
          <p:nvPr>
            <p:ph idx="1"/>
          </p:nvPr>
        </p:nvSpPr>
        <p:spPr>
          <a:xfrm>
            <a:off x="914400" y="1600200"/>
            <a:ext cx="7315200" cy="4876800"/>
          </a:xfrm>
        </p:spPr>
        <p:txBody>
          <a:bodyPr/>
          <a:lstStyle/>
          <a:p>
            <a:pPr eaLnBrk="1" hangingPunct="1"/>
            <a:r>
              <a:rPr lang="en-US" altLang="en-US"/>
              <a:t>Benefits</a:t>
            </a:r>
          </a:p>
          <a:p>
            <a:pPr lvl="1" eaLnBrk="1" hangingPunct="1"/>
            <a:r>
              <a:rPr lang="en-US" altLang="en-US"/>
              <a:t>Workers benefits</a:t>
            </a:r>
          </a:p>
          <a:p>
            <a:pPr lvl="2" eaLnBrk="1" hangingPunct="1"/>
            <a:r>
              <a:rPr lang="en-US" altLang="en-US"/>
              <a:t>Workers who qualify for disability benefits are entitled to 100% of PIA until the earliest of the following</a:t>
            </a:r>
          </a:p>
          <a:p>
            <a:pPr lvl="3" eaLnBrk="1" hangingPunct="1"/>
            <a:r>
              <a:rPr lang="en-US" altLang="en-US"/>
              <a:t>Disability ends:  benefits are terminated in the second month after the end of disability</a:t>
            </a:r>
          </a:p>
          <a:p>
            <a:pPr lvl="3" eaLnBrk="1" hangingPunct="1"/>
            <a:r>
              <a:rPr lang="en-US" altLang="en-US"/>
              <a:t>Workers dies:  benefits are terminated in the month prior to the month the worker dies</a:t>
            </a:r>
          </a:p>
          <a:p>
            <a:pPr lvl="3" eaLnBrk="1" hangingPunct="1"/>
            <a:r>
              <a:rPr lang="en-US" altLang="en-US"/>
              <a:t>Worker attains full retirement age:  disability benefits convert to retirement benefits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Effect transition="in" filter="blinds(horizontal)">
                                      <p:cBhvr>
                                        <p:cTn id="7" dur="500"/>
                                        <p:tgtEl>
                                          <p:spTgt spid="2253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532">
                                            <p:txEl>
                                              <p:pRg st="1" end="1"/>
                                            </p:txEl>
                                          </p:spTgt>
                                        </p:tgtEl>
                                        <p:attrNameLst>
                                          <p:attrName>style.visibility</p:attrName>
                                        </p:attrNameLst>
                                      </p:cBhvr>
                                      <p:to>
                                        <p:strVal val="visible"/>
                                      </p:to>
                                    </p:set>
                                    <p:animEffect transition="in" filter="blinds(horizontal)">
                                      <p:cBhvr>
                                        <p:cTn id="12" dur="500"/>
                                        <p:tgtEl>
                                          <p:spTgt spid="22532">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532">
                                            <p:txEl>
                                              <p:pRg st="2" end="2"/>
                                            </p:txEl>
                                          </p:spTgt>
                                        </p:tgtEl>
                                        <p:attrNameLst>
                                          <p:attrName>style.visibility</p:attrName>
                                        </p:attrNameLst>
                                      </p:cBhvr>
                                      <p:to>
                                        <p:strVal val="visible"/>
                                      </p:to>
                                    </p:set>
                                    <p:animEffect transition="in" filter="blinds(horizontal)">
                                      <p:cBhvr>
                                        <p:cTn id="15" dur="500"/>
                                        <p:tgtEl>
                                          <p:spTgt spid="22532">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532">
                                            <p:txEl>
                                              <p:pRg st="3" end="3"/>
                                            </p:txEl>
                                          </p:spTgt>
                                        </p:tgtEl>
                                        <p:attrNameLst>
                                          <p:attrName>style.visibility</p:attrName>
                                        </p:attrNameLst>
                                      </p:cBhvr>
                                      <p:to>
                                        <p:strVal val="visible"/>
                                      </p:to>
                                    </p:set>
                                    <p:animEffect transition="in" filter="blinds(horizontal)">
                                      <p:cBhvr>
                                        <p:cTn id="18" dur="500"/>
                                        <p:tgtEl>
                                          <p:spTgt spid="22532">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2532">
                                            <p:txEl>
                                              <p:pRg st="4" end="4"/>
                                            </p:txEl>
                                          </p:spTgt>
                                        </p:tgtEl>
                                        <p:attrNameLst>
                                          <p:attrName>style.visibility</p:attrName>
                                        </p:attrNameLst>
                                      </p:cBhvr>
                                      <p:to>
                                        <p:strVal val="visible"/>
                                      </p:to>
                                    </p:set>
                                    <p:animEffect transition="in" filter="blinds(horizontal)">
                                      <p:cBhvr>
                                        <p:cTn id="21" dur="500"/>
                                        <p:tgtEl>
                                          <p:spTgt spid="22532">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2532">
                                            <p:txEl>
                                              <p:pRg st="5" end="5"/>
                                            </p:txEl>
                                          </p:spTgt>
                                        </p:tgtEl>
                                        <p:attrNameLst>
                                          <p:attrName>style.visibility</p:attrName>
                                        </p:attrNameLst>
                                      </p:cBhvr>
                                      <p:to>
                                        <p:strVal val="visible"/>
                                      </p:to>
                                    </p:set>
                                    <p:animEffect transition="in" filter="blinds(horizontal)">
                                      <p:cBhvr>
                                        <p:cTn id="24" dur="500"/>
                                        <p:tgtEl>
                                          <p:spTgt spid="2253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bldLvl="2"/>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Disability Benefits </a:t>
            </a:r>
            <a:r>
              <a:rPr lang="en-US" altLang="en-US" sz="2400"/>
              <a:t>(continued)</a:t>
            </a:r>
          </a:p>
        </p:txBody>
      </p:sp>
      <p:sp>
        <p:nvSpPr>
          <p:cNvPr id="23556" name="Rectangle 3"/>
          <p:cNvSpPr>
            <a:spLocks noGrp="1" noChangeArrowheads="1"/>
          </p:cNvSpPr>
          <p:nvPr>
            <p:ph idx="1"/>
          </p:nvPr>
        </p:nvSpPr>
        <p:spPr>
          <a:xfrm>
            <a:off x="914400" y="1600200"/>
            <a:ext cx="7315200" cy="5029200"/>
          </a:xfrm>
        </p:spPr>
        <p:txBody>
          <a:bodyPr/>
          <a:lstStyle/>
          <a:p>
            <a:pPr eaLnBrk="1" hangingPunct="1"/>
            <a:r>
              <a:rPr lang="en-US" altLang="en-US"/>
              <a:t>Spouses benefit</a:t>
            </a:r>
          </a:p>
          <a:p>
            <a:pPr lvl="1" eaLnBrk="1" hangingPunct="1"/>
            <a:r>
              <a:rPr lang="en-US" altLang="en-US"/>
              <a:t>Disability benefits for spouses are 50% of the worker’s PIA, reduced if the spouse is under FRA, subject to a family maximum amount</a:t>
            </a:r>
          </a:p>
          <a:p>
            <a:pPr eaLnBrk="1" hangingPunct="1"/>
            <a:r>
              <a:rPr lang="en-US" altLang="en-US"/>
              <a:t>Child’s benefit</a:t>
            </a:r>
          </a:p>
          <a:p>
            <a:pPr lvl="1" eaLnBrk="1" hangingPunct="1"/>
            <a:r>
              <a:rPr lang="en-US" altLang="en-US"/>
              <a:t>Any child who is under 18 (19 if still in high school), is eligible for a benefit of 50% of the retired workers PIA, subject to a family maximum </a:t>
            </a:r>
          </a:p>
          <a:p>
            <a:pPr lvl="1" eaLnBrk="1" hangingPunct="1"/>
            <a:r>
              <a:rPr lang="en-US" altLang="en-US"/>
              <a:t>The disable child of a retired or disable worked is entitled to benefits past age 22 if the disability began before age 22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Effect transition="in" filter="blinds(horizontal)">
                                      <p:cBhvr>
                                        <p:cTn id="7" dur="500"/>
                                        <p:tgtEl>
                                          <p:spTgt spid="2355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6">
                                            <p:txEl>
                                              <p:pRg st="1" end="1"/>
                                            </p:txEl>
                                          </p:spTgt>
                                        </p:tgtEl>
                                        <p:attrNameLst>
                                          <p:attrName>style.visibility</p:attrName>
                                        </p:attrNameLst>
                                      </p:cBhvr>
                                      <p:to>
                                        <p:strVal val="visible"/>
                                      </p:to>
                                    </p:set>
                                    <p:animEffect transition="in" filter="blinds(horizontal)">
                                      <p:cBhvr>
                                        <p:cTn id="12" dur="500"/>
                                        <p:tgtEl>
                                          <p:spTgt spid="2355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animEffect transition="in" filter="blinds(horizontal)">
                                      <p:cBhvr>
                                        <p:cTn id="15" dur="500"/>
                                        <p:tgtEl>
                                          <p:spTgt spid="2355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3556">
                                            <p:txEl>
                                              <p:pRg st="3" end="3"/>
                                            </p:txEl>
                                          </p:spTgt>
                                        </p:tgtEl>
                                        <p:attrNameLst>
                                          <p:attrName>style.visibility</p:attrName>
                                        </p:attrNameLst>
                                      </p:cBhvr>
                                      <p:to>
                                        <p:strVal val="visible"/>
                                      </p:to>
                                    </p:set>
                                    <p:animEffect transition="in" filter="blinds(horizontal)">
                                      <p:cBhvr>
                                        <p:cTn id="18" dur="500"/>
                                        <p:tgtEl>
                                          <p:spTgt spid="2355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3556">
                                            <p:txEl>
                                              <p:pRg st="4" end="4"/>
                                            </p:txEl>
                                          </p:spTgt>
                                        </p:tgtEl>
                                        <p:attrNameLst>
                                          <p:attrName>style.visibility</p:attrName>
                                        </p:attrNameLst>
                                      </p:cBhvr>
                                      <p:to>
                                        <p:strVal val="visible"/>
                                      </p:to>
                                    </p:set>
                                    <p:animEffect transition="in" filter="blinds(horizontal)">
                                      <p:cBhvr>
                                        <p:cTn id="21" dur="500"/>
                                        <p:tgtEl>
                                          <p:spTgt spid="2355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bldLvl="2"/>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a:t>Survivor Benefits</a:t>
            </a:r>
          </a:p>
        </p:txBody>
      </p:sp>
      <p:sp>
        <p:nvSpPr>
          <p:cNvPr id="24580" name="Rectangle 3"/>
          <p:cNvSpPr>
            <a:spLocks noGrp="1" noChangeArrowheads="1"/>
          </p:cNvSpPr>
          <p:nvPr>
            <p:ph idx="1"/>
          </p:nvPr>
        </p:nvSpPr>
        <p:spPr>
          <a:xfrm>
            <a:off x="928688" y="1608138"/>
            <a:ext cx="7286625" cy="4419600"/>
          </a:xfrm>
        </p:spPr>
        <p:txBody>
          <a:bodyPr/>
          <a:lstStyle/>
          <a:p>
            <a:pPr eaLnBrk="1" hangingPunct="1"/>
            <a:r>
              <a:rPr lang="en-US" altLang="en-US" dirty="0"/>
              <a:t>Eligibility</a:t>
            </a:r>
          </a:p>
          <a:p>
            <a:pPr lvl="1" eaLnBrk="1" hangingPunct="1"/>
            <a:r>
              <a:rPr lang="en-US" altLang="en-US" dirty="0"/>
              <a:t>Deceased worker must had had fully insured status; other survivor benefit (mother’s or fathers’ child’s lump sum) will be paid to eligible survivors of a fully or currently insured worker</a:t>
            </a:r>
          </a:p>
          <a:p>
            <a:pPr lvl="1" eaLnBrk="1" hangingPunct="1"/>
            <a:r>
              <a:rPr lang="en-US" altLang="en-US" dirty="0"/>
              <a:t>Lump sum benefit</a:t>
            </a:r>
          </a:p>
          <a:p>
            <a:pPr lvl="2" eaLnBrk="1" hangingPunct="1"/>
            <a:r>
              <a:rPr lang="en-US" altLang="en-US" dirty="0"/>
              <a:t>A lump sum of $255 is available to the surviving spouse, nonresident spouse, or to children eligible for the monthly benefits (for 2020)</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Effect transition="in" filter="blinds(horizontal)">
                                      <p:cBhvr>
                                        <p:cTn id="7" dur="500"/>
                                        <p:tgtEl>
                                          <p:spTgt spid="2458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80">
                                            <p:txEl>
                                              <p:pRg st="1" end="1"/>
                                            </p:txEl>
                                          </p:spTgt>
                                        </p:tgtEl>
                                        <p:attrNameLst>
                                          <p:attrName>style.visibility</p:attrName>
                                        </p:attrNameLst>
                                      </p:cBhvr>
                                      <p:to>
                                        <p:strVal val="visible"/>
                                      </p:to>
                                    </p:set>
                                    <p:animEffect transition="in" filter="blinds(horizontal)">
                                      <p:cBhvr>
                                        <p:cTn id="12" dur="500"/>
                                        <p:tgtEl>
                                          <p:spTgt spid="2458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4580">
                                            <p:txEl>
                                              <p:pRg st="2" end="2"/>
                                            </p:txEl>
                                          </p:spTgt>
                                        </p:tgtEl>
                                        <p:attrNameLst>
                                          <p:attrName>style.visibility</p:attrName>
                                        </p:attrNameLst>
                                      </p:cBhvr>
                                      <p:to>
                                        <p:strVal val="visible"/>
                                      </p:to>
                                    </p:set>
                                    <p:animEffect transition="in" filter="blinds(horizontal)">
                                      <p:cBhvr>
                                        <p:cTn id="15" dur="500"/>
                                        <p:tgtEl>
                                          <p:spTgt spid="24580">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4580">
                                            <p:txEl>
                                              <p:pRg st="3" end="3"/>
                                            </p:txEl>
                                          </p:spTgt>
                                        </p:tgtEl>
                                        <p:attrNameLst>
                                          <p:attrName>style.visibility</p:attrName>
                                        </p:attrNameLst>
                                      </p:cBhvr>
                                      <p:to>
                                        <p:strVal val="visible"/>
                                      </p:to>
                                    </p:set>
                                    <p:animEffect transition="in" filter="blinds(horizontal)">
                                      <p:cBhvr>
                                        <p:cTn id="18" dur="500"/>
                                        <p:tgtEl>
                                          <p:spTgt spid="2458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a:t>Survivor Benefits </a:t>
            </a:r>
            <a:r>
              <a:rPr lang="en-US" altLang="en-US" sz="2400"/>
              <a:t>(continued)</a:t>
            </a:r>
          </a:p>
        </p:txBody>
      </p:sp>
      <p:sp>
        <p:nvSpPr>
          <p:cNvPr id="25604" name="Rectangle 3"/>
          <p:cNvSpPr>
            <a:spLocks noGrp="1" noChangeArrowheads="1"/>
          </p:cNvSpPr>
          <p:nvPr>
            <p:ph idx="1"/>
          </p:nvPr>
        </p:nvSpPr>
        <p:spPr>
          <a:xfrm>
            <a:off x="928688" y="1608138"/>
            <a:ext cx="7286625" cy="4419600"/>
          </a:xfrm>
        </p:spPr>
        <p:txBody>
          <a:bodyPr/>
          <a:lstStyle/>
          <a:p>
            <a:pPr eaLnBrk="1" hangingPunct="1"/>
            <a:r>
              <a:rPr lang="en-US" altLang="en-US" dirty="0"/>
              <a:t>Monthly benefit for survivors</a:t>
            </a:r>
          </a:p>
          <a:p>
            <a:pPr lvl="1" eaLnBrk="1" hangingPunct="1"/>
            <a:r>
              <a:rPr lang="en-US" altLang="en-US" dirty="0"/>
              <a:t>Widow(</a:t>
            </a:r>
            <a:r>
              <a:rPr lang="en-US" altLang="en-US" dirty="0" err="1"/>
              <a:t>er</a:t>
            </a:r>
            <a:r>
              <a:rPr lang="en-US" altLang="en-US" dirty="0"/>
              <a:t>)’s benefits</a:t>
            </a:r>
          </a:p>
          <a:p>
            <a:pPr lvl="2" eaLnBrk="1" hangingPunct="1"/>
            <a:r>
              <a:rPr lang="en-US" altLang="en-US" dirty="0"/>
              <a:t>A benefit of up to 100% of the deceased, fully insured PIA will be paid to the surviving spouse who is at least age 60 and who was married to the worker for 9 months.  </a:t>
            </a:r>
          </a:p>
          <a:p>
            <a:pPr lvl="2" eaLnBrk="1" hangingPunct="1"/>
            <a:r>
              <a:rPr lang="en-US" altLang="en-US" dirty="0"/>
              <a:t>The surviving spouse is generally eligible if he or she is not remarried and is not entitled to retirement benefits (due to his or her covered employment) of at least the amount of the deceased workers PIA</a:t>
            </a:r>
          </a:p>
          <a:p>
            <a:pPr lvl="2" eaLnBrk="1" hangingPunct="1"/>
            <a:r>
              <a:rPr lang="en-US" altLang="en-US" dirty="0"/>
              <a:t>The surviving spouse also receives any delayed retirement credits as well, above the PIA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Effect transition="in" filter="blinds(horizontal)">
                                      <p:cBhvr>
                                        <p:cTn id="7" dur="500"/>
                                        <p:tgtEl>
                                          <p:spTgt spid="2560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604">
                                            <p:txEl>
                                              <p:pRg st="1" end="1"/>
                                            </p:txEl>
                                          </p:spTgt>
                                        </p:tgtEl>
                                        <p:attrNameLst>
                                          <p:attrName>style.visibility</p:attrName>
                                        </p:attrNameLst>
                                      </p:cBhvr>
                                      <p:to>
                                        <p:strVal val="visible"/>
                                      </p:to>
                                    </p:set>
                                    <p:animEffect transition="in" filter="blinds(horizontal)">
                                      <p:cBhvr>
                                        <p:cTn id="12" dur="500"/>
                                        <p:tgtEl>
                                          <p:spTgt spid="2560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5604">
                                            <p:txEl>
                                              <p:pRg st="2" end="2"/>
                                            </p:txEl>
                                          </p:spTgt>
                                        </p:tgtEl>
                                        <p:attrNameLst>
                                          <p:attrName>style.visibility</p:attrName>
                                        </p:attrNameLst>
                                      </p:cBhvr>
                                      <p:to>
                                        <p:strVal val="visible"/>
                                      </p:to>
                                    </p:set>
                                    <p:animEffect transition="in" filter="blinds(horizontal)">
                                      <p:cBhvr>
                                        <p:cTn id="15" dur="500"/>
                                        <p:tgtEl>
                                          <p:spTgt spid="2560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5604">
                                            <p:txEl>
                                              <p:pRg st="3" end="3"/>
                                            </p:txEl>
                                          </p:spTgt>
                                        </p:tgtEl>
                                        <p:attrNameLst>
                                          <p:attrName>style.visibility</p:attrName>
                                        </p:attrNameLst>
                                      </p:cBhvr>
                                      <p:to>
                                        <p:strVal val="visible"/>
                                      </p:to>
                                    </p:set>
                                    <p:animEffect transition="in" filter="blinds(horizontal)">
                                      <p:cBhvr>
                                        <p:cTn id="18" dur="500"/>
                                        <p:tgtEl>
                                          <p:spTgt spid="25604">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5604">
                                            <p:txEl>
                                              <p:pRg st="4" end="4"/>
                                            </p:txEl>
                                          </p:spTgt>
                                        </p:tgtEl>
                                        <p:attrNameLst>
                                          <p:attrName>style.visibility</p:attrName>
                                        </p:attrNameLst>
                                      </p:cBhvr>
                                      <p:to>
                                        <p:strVal val="visible"/>
                                      </p:to>
                                    </p:set>
                                    <p:animEffect transition="in" filter="blinds(horizontal)">
                                      <p:cBhvr>
                                        <p:cTn id="21" dur="500"/>
                                        <p:tgtEl>
                                          <p:spTgt spid="2560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uiExpand="1" build="p" bldLvl="2"/>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a:t>Survivor Benefits </a:t>
            </a:r>
            <a:r>
              <a:rPr lang="en-US" altLang="en-US" sz="2400"/>
              <a:t>(continued)</a:t>
            </a:r>
          </a:p>
        </p:txBody>
      </p:sp>
      <p:sp>
        <p:nvSpPr>
          <p:cNvPr id="26628" name="Rectangle 3"/>
          <p:cNvSpPr>
            <a:spLocks noGrp="1" noChangeArrowheads="1"/>
          </p:cNvSpPr>
          <p:nvPr>
            <p:ph idx="1"/>
          </p:nvPr>
        </p:nvSpPr>
        <p:spPr>
          <a:xfrm>
            <a:off x="914400" y="1600200"/>
            <a:ext cx="7315200" cy="5257800"/>
          </a:xfrm>
        </p:spPr>
        <p:txBody>
          <a:bodyPr/>
          <a:lstStyle/>
          <a:p>
            <a:pPr lvl="1" eaLnBrk="1" hangingPunct="1"/>
            <a:r>
              <a:rPr lang="en-US" altLang="en-US"/>
              <a:t>If the worker died before receiving benefits, the surviving spouse of FRA is entitled to a benefit of 100% of the deceased workers PIA (plus amounts attributed to delayed retirement credits)</a:t>
            </a:r>
          </a:p>
          <a:p>
            <a:pPr lvl="1" eaLnBrk="1" hangingPunct="1"/>
            <a:r>
              <a:rPr lang="en-US" altLang="en-US"/>
              <a:t>A surviving spouse between ages of 60 and 65 (below FRA) would receive reduced benefits of 19/40 % per month for each month below age 65 (71.5% of PIA at age 60)</a:t>
            </a:r>
          </a:p>
          <a:p>
            <a:pPr lvl="1" eaLnBrk="1" hangingPunct="1"/>
            <a:r>
              <a:rPr lang="en-US" altLang="en-US"/>
              <a:t>If the worker dies after Social Security benefits had begun, the surviving spouse’s benefit cannot exceed the amount being paid</a:t>
            </a:r>
          </a:p>
          <a:p>
            <a:pPr lvl="1" eaLnBrk="1" hangingPunct="1"/>
            <a:r>
              <a:rPr lang="en-US" altLang="en-US"/>
              <a:t>A widowers benefits terminates at death or at eligibility for an equal or greater retirement benefit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animEffect transition="in" filter="blinds(horizontal)">
                                      <p:cBhvr>
                                        <p:cTn id="7" dur="500"/>
                                        <p:tgtEl>
                                          <p:spTgt spid="2662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6628">
                                            <p:txEl>
                                              <p:pRg st="1" end="1"/>
                                            </p:txEl>
                                          </p:spTgt>
                                        </p:tgtEl>
                                        <p:attrNameLst>
                                          <p:attrName>style.visibility</p:attrName>
                                        </p:attrNameLst>
                                      </p:cBhvr>
                                      <p:to>
                                        <p:strVal val="visible"/>
                                      </p:to>
                                    </p:set>
                                    <p:animEffect transition="in" filter="blinds(horizontal)">
                                      <p:cBhvr>
                                        <p:cTn id="10" dur="500"/>
                                        <p:tgtEl>
                                          <p:spTgt spid="26628">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animEffect transition="in" filter="blinds(horizontal)">
                                      <p:cBhvr>
                                        <p:cTn id="13" dur="500"/>
                                        <p:tgtEl>
                                          <p:spTgt spid="26628">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6628">
                                            <p:txEl>
                                              <p:pRg st="3" end="3"/>
                                            </p:txEl>
                                          </p:spTgt>
                                        </p:tgtEl>
                                        <p:attrNameLst>
                                          <p:attrName>style.visibility</p:attrName>
                                        </p:attrNameLst>
                                      </p:cBhvr>
                                      <p:to>
                                        <p:strVal val="visible"/>
                                      </p:to>
                                    </p:set>
                                    <p:animEffect transition="in" filter="blinds(horizontal)">
                                      <p:cBhvr>
                                        <p:cTn id="16" dur="500"/>
                                        <p:tgtEl>
                                          <p:spTgt spid="2662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bldLvl="2"/>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a:t>Survivor Benefits </a:t>
            </a:r>
            <a:r>
              <a:rPr lang="en-US" altLang="en-US" sz="2400"/>
              <a:t>(continued)</a:t>
            </a:r>
          </a:p>
        </p:txBody>
      </p:sp>
      <p:sp>
        <p:nvSpPr>
          <p:cNvPr id="27652" name="Rectangle 3"/>
          <p:cNvSpPr>
            <a:spLocks noGrp="1" noChangeArrowheads="1"/>
          </p:cNvSpPr>
          <p:nvPr>
            <p:ph idx="1"/>
          </p:nvPr>
        </p:nvSpPr>
        <p:spPr>
          <a:xfrm>
            <a:off x="928688" y="1608138"/>
            <a:ext cx="7286625" cy="4419600"/>
          </a:xfrm>
        </p:spPr>
        <p:txBody>
          <a:bodyPr/>
          <a:lstStyle/>
          <a:p>
            <a:pPr eaLnBrk="1" hangingPunct="1"/>
            <a:r>
              <a:rPr lang="en-US" altLang="en-US"/>
              <a:t>Child’s benefits:  </a:t>
            </a:r>
          </a:p>
          <a:p>
            <a:pPr lvl="1" eaLnBrk="1" hangingPunct="1"/>
            <a:r>
              <a:rPr lang="en-US" altLang="en-US"/>
              <a:t>Child’s benefits terminate at age 18, marriage, or death.  The dependent child of a fully or currently insured worker will receive a benefit of 75% of the worker’s PIA (subject to family maximum) if the child:</a:t>
            </a:r>
          </a:p>
          <a:p>
            <a:pPr lvl="2" eaLnBrk="1" hangingPunct="1"/>
            <a:r>
              <a:rPr lang="en-US" altLang="en-US"/>
              <a:t>Is under age 18 (or age 19 is a full-time high school student), or is over age 18  and has been disabled since before age 22, and is not married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animEffect transition="in" filter="blinds(horizontal)">
                                      <p:cBhvr>
                                        <p:cTn id="7" dur="500"/>
                                        <p:tgtEl>
                                          <p:spTgt spid="2765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2">
                                            <p:txEl>
                                              <p:pRg st="1" end="1"/>
                                            </p:txEl>
                                          </p:spTgt>
                                        </p:tgtEl>
                                        <p:attrNameLst>
                                          <p:attrName>style.visibility</p:attrName>
                                        </p:attrNameLst>
                                      </p:cBhvr>
                                      <p:to>
                                        <p:strVal val="visible"/>
                                      </p:to>
                                    </p:set>
                                    <p:animEffect transition="in" filter="blinds(horizontal)">
                                      <p:cBhvr>
                                        <p:cTn id="12" dur="500"/>
                                        <p:tgtEl>
                                          <p:spTgt spid="27652">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7652">
                                            <p:txEl>
                                              <p:pRg st="2" end="2"/>
                                            </p:txEl>
                                          </p:spTgt>
                                        </p:tgtEl>
                                        <p:attrNameLst>
                                          <p:attrName>style.visibility</p:attrName>
                                        </p:attrNameLst>
                                      </p:cBhvr>
                                      <p:to>
                                        <p:strVal val="visible"/>
                                      </p:to>
                                    </p:set>
                                    <p:animEffect transition="in" filter="blinds(horizontal)">
                                      <p:cBhvr>
                                        <p:cTn id="15" dur="500"/>
                                        <p:tgtEl>
                                          <p:spTgt spid="276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bldLvl="2"/>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a:t>Survivor Benefits </a:t>
            </a:r>
            <a:r>
              <a:rPr lang="en-US" altLang="en-US" sz="2400"/>
              <a:t>(continued)</a:t>
            </a:r>
          </a:p>
        </p:txBody>
      </p:sp>
      <p:sp>
        <p:nvSpPr>
          <p:cNvPr id="28676" name="Rectangle 3"/>
          <p:cNvSpPr>
            <a:spLocks noGrp="1" noChangeArrowheads="1"/>
          </p:cNvSpPr>
          <p:nvPr>
            <p:ph idx="1"/>
          </p:nvPr>
        </p:nvSpPr>
        <p:spPr>
          <a:xfrm>
            <a:off x="914400" y="1600200"/>
            <a:ext cx="7315200" cy="5105400"/>
          </a:xfrm>
        </p:spPr>
        <p:txBody>
          <a:bodyPr/>
          <a:lstStyle/>
          <a:p>
            <a:pPr eaLnBrk="1" hangingPunct="1"/>
            <a:r>
              <a:rPr lang="en-US" altLang="en-US" dirty="0"/>
              <a:t>Mother’s or Father’s benefit:  </a:t>
            </a:r>
          </a:p>
          <a:p>
            <a:pPr lvl="1" eaLnBrk="1" hangingPunct="1"/>
            <a:r>
              <a:rPr lang="en-US" altLang="en-US" dirty="0"/>
              <a:t>The surviving spouse of a fully or currently insured worker is eligible to receive a benefit of 75% of the worker’s PIA if they are caring for a child who is under age 16 or who was disabled before age 22 (subject to family maximum).  The benefit is paid until the earliest of the following events:</a:t>
            </a:r>
          </a:p>
          <a:p>
            <a:pPr lvl="2" eaLnBrk="1" hangingPunct="1"/>
            <a:r>
              <a:rPr lang="en-US" altLang="en-US" dirty="0"/>
              <a:t>The youngest child reaches 16 or marries</a:t>
            </a:r>
          </a:p>
          <a:p>
            <a:pPr lvl="2" eaLnBrk="1" hangingPunct="1"/>
            <a:r>
              <a:rPr lang="en-US" altLang="en-US" dirty="0"/>
              <a:t>Surviving spouse dies or remarries</a:t>
            </a:r>
          </a:p>
          <a:p>
            <a:pPr lvl="2" eaLnBrk="1" hangingPunct="1"/>
            <a:r>
              <a:rPr lang="en-US" altLang="en-US" dirty="0"/>
              <a:t> If the child is disabled before age 22, benefits do not terminate when the child reaches age 16  </a:t>
            </a:r>
          </a:p>
          <a:p>
            <a:pPr lvl="2" eaLnBrk="1" hangingPunct="1"/>
            <a:r>
              <a:rPr lang="en-US" altLang="en-US" dirty="0"/>
              <a:t>This benefit is also reduced $1 for $2 for earnings in excess of $18,240 in 2020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animEffect transition="in" filter="blinds(horizontal)">
                                      <p:cBhvr>
                                        <p:cTn id="7" dur="500"/>
                                        <p:tgtEl>
                                          <p:spTgt spid="2867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676">
                                            <p:txEl>
                                              <p:pRg st="1" end="1"/>
                                            </p:txEl>
                                          </p:spTgt>
                                        </p:tgtEl>
                                        <p:attrNameLst>
                                          <p:attrName>style.visibility</p:attrName>
                                        </p:attrNameLst>
                                      </p:cBhvr>
                                      <p:to>
                                        <p:strVal val="visible"/>
                                      </p:to>
                                    </p:set>
                                    <p:animEffect transition="in" filter="blinds(horizontal)">
                                      <p:cBhvr>
                                        <p:cTn id="12" dur="500"/>
                                        <p:tgtEl>
                                          <p:spTgt spid="2867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8676">
                                            <p:txEl>
                                              <p:pRg st="2" end="2"/>
                                            </p:txEl>
                                          </p:spTgt>
                                        </p:tgtEl>
                                        <p:attrNameLst>
                                          <p:attrName>style.visibility</p:attrName>
                                        </p:attrNameLst>
                                      </p:cBhvr>
                                      <p:to>
                                        <p:strVal val="visible"/>
                                      </p:to>
                                    </p:set>
                                    <p:animEffect transition="in" filter="blinds(horizontal)">
                                      <p:cBhvr>
                                        <p:cTn id="15" dur="500"/>
                                        <p:tgtEl>
                                          <p:spTgt spid="2867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8676">
                                            <p:txEl>
                                              <p:pRg st="3" end="3"/>
                                            </p:txEl>
                                          </p:spTgt>
                                        </p:tgtEl>
                                        <p:attrNameLst>
                                          <p:attrName>style.visibility</p:attrName>
                                        </p:attrNameLst>
                                      </p:cBhvr>
                                      <p:to>
                                        <p:strVal val="visible"/>
                                      </p:to>
                                    </p:set>
                                    <p:animEffect transition="in" filter="blinds(horizontal)">
                                      <p:cBhvr>
                                        <p:cTn id="18" dur="500"/>
                                        <p:tgtEl>
                                          <p:spTgt spid="2867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8676">
                                            <p:txEl>
                                              <p:pRg st="4" end="4"/>
                                            </p:txEl>
                                          </p:spTgt>
                                        </p:tgtEl>
                                        <p:attrNameLst>
                                          <p:attrName>style.visibility</p:attrName>
                                        </p:attrNameLst>
                                      </p:cBhvr>
                                      <p:to>
                                        <p:strVal val="visible"/>
                                      </p:to>
                                    </p:set>
                                    <p:animEffect transition="in" filter="blinds(horizontal)">
                                      <p:cBhvr>
                                        <p:cTn id="21" dur="500"/>
                                        <p:tgtEl>
                                          <p:spTgt spid="28676">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676">
                                            <p:txEl>
                                              <p:pRg st="5" end="5"/>
                                            </p:txEl>
                                          </p:spTgt>
                                        </p:tgtEl>
                                        <p:attrNameLst>
                                          <p:attrName>style.visibility</p:attrName>
                                        </p:attrNameLst>
                                      </p:cBhvr>
                                      <p:to>
                                        <p:strVal val="visible"/>
                                      </p:to>
                                    </p:set>
                                    <p:animEffect transition="in" filter="blinds(horizontal)">
                                      <p:cBhvr>
                                        <p:cTn id="24" dur="500"/>
                                        <p:tgtEl>
                                          <p:spTgt spid="2867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bldLvl="2"/>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a:t>Maximum Family Benefit</a:t>
            </a:r>
          </a:p>
        </p:txBody>
      </p:sp>
      <p:sp>
        <p:nvSpPr>
          <p:cNvPr id="29700" name="Rectangle 3"/>
          <p:cNvSpPr>
            <a:spLocks noGrp="1" noChangeArrowheads="1"/>
          </p:cNvSpPr>
          <p:nvPr>
            <p:ph idx="1"/>
          </p:nvPr>
        </p:nvSpPr>
        <p:spPr>
          <a:xfrm>
            <a:off x="914400" y="1600200"/>
            <a:ext cx="7315200" cy="5257800"/>
          </a:xfrm>
        </p:spPr>
        <p:txBody>
          <a:bodyPr/>
          <a:lstStyle/>
          <a:p>
            <a:pPr eaLnBrk="1" hangingPunct="1"/>
            <a:r>
              <a:rPr lang="en-US" altLang="en-US" sz="2400"/>
              <a:t>When benefits are payable to more than one family member, a family maximum applies.  This includes all benefits paid to the family</a:t>
            </a:r>
          </a:p>
          <a:p>
            <a:pPr eaLnBrk="1" hangingPunct="1"/>
            <a:r>
              <a:rPr lang="en-US" altLang="en-US" sz="2400"/>
              <a:t>For disability, the family maximum is the lesser of 150% of the workers disability benefit or 85% of the AIME used to calculate the benefit, but is not less than the benefit paid to the worker</a:t>
            </a:r>
          </a:p>
          <a:p>
            <a:pPr eaLnBrk="1" hangingPunct="1"/>
            <a:r>
              <a:rPr lang="en-US" altLang="en-US" sz="2400"/>
              <a:t>When the worker is living, and benefits exceed the family maximum, the worker’s benefit is not adjusted; rather, the reduction is made in other beneficiaries payments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animEffect transition="in" filter="blinds(horizontal)">
                                      <p:cBhvr>
                                        <p:cTn id="7" dur="500"/>
                                        <p:tgtEl>
                                          <p:spTgt spid="2970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00">
                                            <p:txEl>
                                              <p:pRg st="1" end="1"/>
                                            </p:txEl>
                                          </p:spTgt>
                                        </p:tgtEl>
                                        <p:attrNameLst>
                                          <p:attrName>style.visibility</p:attrName>
                                        </p:attrNameLst>
                                      </p:cBhvr>
                                      <p:to>
                                        <p:strVal val="visible"/>
                                      </p:to>
                                    </p:set>
                                    <p:animEffect transition="in" filter="blinds(horizontal)">
                                      <p:cBhvr>
                                        <p:cTn id="12" dur="500"/>
                                        <p:tgtEl>
                                          <p:spTgt spid="2970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9700">
                                            <p:txEl>
                                              <p:pRg st="2" end="2"/>
                                            </p:txEl>
                                          </p:spTgt>
                                        </p:tgtEl>
                                        <p:attrNameLst>
                                          <p:attrName>style.visibility</p:attrName>
                                        </p:attrNameLst>
                                      </p:cBhvr>
                                      <p:to>
                                        <p:strVal val="visible"/>
                                      </p:to>
                                    </p:set>
                                    <p:animEffect transition="in" filter="blinds(horizontal)">
                                      <p:cBhvr>
                                        <p:cTn id="15" dur="500"/>
                                        <p:tgtEl>
                                          <p:spTgt spid="297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bldLvl="2"/>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a:t>Medicare Benefits</a:t>
            </a:r>
          </a:p>
        </p:txBody>
      </p:sp>
      <p:sp>
        <p:nvSpPr>
          <p:cNvPr id="30724" name="Rectangle 3"/>
          <p:cNvSpPr>
            <a:spLocks noGrp="1" noChangeArrowheads="1"/>
          </p:cNvSpPr>
          <p:nvPr>
            <p:ph idx="1"/>
          </p:nvPr>
        </p:nvSpPr>
        <p:spPr>
          <a:xfrm>
            <a:off x="928688" y="1608138"/>
            <a:ext cx="7286625" cy="4419600"/>
          </a:xfrm>
        </p:spPr>
        <p:txBody>
          <a:bodyPr/>
          <a:lstStyle/>
          <a:p>
            <a:pPr eaLnBrk="1" hangingPunct="1"/>
            <a:r>
              <a:rPr lang="en-US" altLang="en-US"/>
              <a:t>Source of Benefit Funding</a:t>
            </a:r>
          </a:p>
          <a:p>
            <a:pPr lvl="1" eaLnBrk="1" hangingPunct="1"/>
            <a:r>
              <a:rPr lang="en-US" altLang="en-US"/>
              <a:t>Medicate hospital insurance (HI) portion of Medicare, also known as Part A, is largely funded by the 2.9% HI tax on earnings.  Part A is compulsory</a:t>
            </a:r>
          </a:p>
          <a:p>
            <a:pPr lvl="1" eaLnBrk="1" hangingPunct="1"/>
            <a:r>
              <a:rPr lang="en-US" altLang="en-US"/>
              <a:t>Supplemental medical insurance, (SMI) portion of the Medicare program (Part B) is financed by premiums paid by participants and by federal government funding</a:t>
            </a:r>
          </a:p>
          <a:p>
            <a:pPr lvl="2" eaLnBrk="1" hangingPunct="1"/>
            <a:r>
              <a:rPr lang="en-US" altLang="en-US"/>
              <a:t>Participation in Part B is voluntary.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Effect transition="in" filter="blinds(horizontal)">
                                      <p:cBhvr>
                                        <p:cTn id="7" dur="500"/>
                                        <p:tgtEl>
                                          <p:spTgt spid="3072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24">
                                            <p:txEl>
                                              <p:pRg st="1" end="1"/>
                                            </p:txEl>
                                          </p:spTgt>
                                        </p:tgtEl>
                                        <p:attrNameLst>
                                          <p:attrName>style.visibility</p:attrName>
                                        </p:attrNameLst>
                                      </p:cBhvr>
                                      <p:to>
                                        <p:strVal val="visible"/>
                                      </p:to>
                                    </p:set>
                                    <p:animEffect transition="in" filter="blinds(horizontal)">
                                      <p:cBhvr>
                                        <p:cTn id="12" dur="500"/>
                                        <p:tgtEl>
                                          <p:spTgt spid="3072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animEffect transition="in" filter="blinds(horizontal)">
                                      <p:cBhvr>
                                        <p:cTn id="15" dur="500"/>
                                        <p:tgtEl>
                                          <p:spTgt spid="3072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0724">
                                            <p:txEl>
                                              <p:pRg st="3" end="3"/>
                                            </p:txEl>
                                          </p:spTgt>
                                        </p:tgtEl>
                                        <p:attrNameLst>
                                          <p:attrName>style.visibility</p:attrName>
                                        </p:attrNameLst>
                                      </p:cBhvr>
                                      <p:to>
                                        <p:strVal val="visible"/>
                                      </p:to>
                                    </p:set>
                                    <p:animEffect transition="in" filter="blinds(horizontal)">
                                      <p:cBhvr>
                                        <p:cTn id="18" dur="500"/>
                                        <p:tgtEl>
                                          <p:spTgt spid="3072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a:t>Medicare Benefits </a:t>
            </a:r>
            <a:r>
              <a:rPr lang="en-US" altLang="en-US" sz="2400"/>
              <a:t>(continued)</a:t>
            </a:r>
            <a:r>
              <a:rPr lang="en-US" altLang="en-US"/>
              <a:t> </a:t>
            </a:r>
          </a:p>
        </p:txBody>
      </p:sp>
      <p:sp>
        <p:nvSpPr>
          <p:cNvPr id="31748" name="Rectangle 3"/>
          <p:cNvSpPr>
            <a:spLocks noGrp="1" noChangeArrowheads="1"/>
          </p:cNvSpPr>
          <p:nvPr>
            <p:ph idx="1"/>
          </p:nvPr>
        </p:nvSpPr>
        <p:spPr>
          <a:xfrm>
            <a:off x="928688" y="1608138"/>
            <a:ext cx="7286625" cy="4419600"/>
          </a:xfrm>
        </p:spPr>
        <p:txBody>
          <a:bodyPr/>
          <a:lstStyle/>
          <a:p>
            <a:pPr eaLnBrk="1" hangingPunct="1"/>
            <a:r>
              <a:rPr lang="en-US" altLang="en-US" sz="2400"/>
              <a:t>Individuals at least age 65 and eligible for Social Security retirement benefits on their own behalf are entitled to coverage under Medicare Part A.  If the individual has applied for Social Security (SS) retirement benefits, no separate application is required.</a:t>
            </a:r>
          </a:p>
          <a:p>
            <a:pPr eaLnBrk="1" hangingPunct="1"/>
            <a:r>
              <a:rPr lang="en-US" altLang="en-US" sz="2400"/>
              <a:t>If the individual continues to work after age 65 and is not receiving SS benefits, an application must be filed in order for the individual to receive Medicare Part A coverage</a:t>
            </a:r>
          </a:p>
          <a:p>
            <a:pPr eaLnBrk="1" hangingPunct="1"/>
            <a:r>
              <a:rPr lang="en-US" altLang="en-US" sz="2400"/>
              <a:t>Recipients of disability benefits are eligible for Part A coverage when they have been eligible for disability benefits for 24 months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animEffect transition="in" filter="blinds(horizontal)">
                                      <p:cBhvr>
                                        <p:cTn id="7" dur="500"/>
                                        <p:tgtEl>
                                          <p:spTgt spid="317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748">
                                            <p:txEl>
                                              <p:pRg st="1" end="1"/>
                                            </p:txEl>
                                          </p:spTgt>
                                        </p:tgtEl>
                                        <p:attrNameLst>
                                          <p:attrName>style.visibility</p:attrName>
                                        </p:attrNameLst>
                                      </p:cBhvr>
                                      <p:to>
                                        <p:strVal val="visible"/>
                                      </p:to>
                                    </p:set>
                                    <p:animEffect transition="in" filter="blinds(horizontal)">
                                      <p:cBhvr>
                                        <p:cTn id="12" dur="500"/>
                                        <p:tgtEl>
                                          <p:spTgt spid="3174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1748">
                                            <p:txEl>
                                              <p:pRg st="2" end="2"/>
                                            </p:txEl>
                                          </p:spTgt>
                                        </p:tgtEl>
                                        <p:attrNameLst>
                                          <p:attrName>style.visibility</p:attrName>
                                        </p:attrNameLst>
                                      </p:cBhvr>
                                      <p:to>
                                        <p:strVal val="visible"/>
                                      </p:to>
                                    </p:set>
                                    <p:animEffect transition="in" filter="blinds(horizontal)">
                                      <p:cBhvr>
                                        <p:cTn id="15" dur="500"/>
                                        <p:tgtEl>
                                          <p:spTgt spid="317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a:t>Getting Your Social Security Statement</a:t>
            </a:r>
            <a:endParaRPr lang="en-US" altLang="en-US" sz="2400"/>
          </a:p>
        </p:txBody>
      </p:sp>
      <p:sp>
        <p:nvSpPr>
          <p:cNvPr id="6148" name="Rectangle 3"/>
          <p:cNvSpPr>
            <a:spLocks noGrp="1" noChangeArrowheads="1"/>
          </p:cNvSpPr>
          <p:nvPr>
            <p:ph idx="1"/>
          </p:nvPr>
        </p:nvSpPr>
        <p:spPr>
          <a:xfrm>
            <a:off x="914400" y="1600200"/>
            <a:ext cx="7543800" cy="5105400"/>
          </a:xfrm>
        </p:spPr>
        <p:txBody>
          <a:bodyPr/>
          <a:lstStyle/>
          <a:p>
            <a:pPr eaLnBrk="1" hangingPunct="1"/>
            <a:r>
              <a:rPr lang="en-US" altLang="en-US"/>
              <a:t>How do I get a copy of my current benefits?</a:t>
            </a:r>
          </a:p>
          <a:p>
            <a:pPr lvl="1" eaLnBrk="1" hangingPunct="1"/>
            <a:r>
              <a:rPr lang="en-US" altLang="en-US"/>
              <a:t>You can get a copy of your Social Security benefits online.  To get your copy, go to </a:t>
            </a:r>
            <a:r>
              <a:rPr lang="en-US" altLang="en-US">
                <a:hlinkClick r:id="rId3"/>
              </a:rPr>
              <a:t>www.ssa.gov</a:t>
            </a:r>
            <a:r>
              <a:rPr lang="en-US" altLang="en-US"/>
              <a:t>  </a:t>
            </a:r>
          </a:p>
          <a:p>
            <a:pPr lvl="2" eaLnBrk="1" hangingPunct="1"/>
            <a:r>
              <a:rPr lang="en-US" altLang="en-US"/>
              <a:t>Click on “My Social Security” near the left middle</a:t>
            </a:r>
          </a:p>
          <a:p>
            <a:pPr lvl="2" eaLnBrk="1" hangingPunct="1"/>
            <a:r>
              <a:rPr lang="en-US" altLang="en-US"/>
              <a:t>You must now create a Social Security account.  Click on “Sign in or Create an Account” to begin</a:t>
            </a:r>
          </a:p>
          <a:p>
            <a:pPr lvl="2" eaLnBrk="1" hangingPunct="1"/>
            <a:r>
              <a:rPr lang="en-US" altLang="en-US"/>
              <a:t>Next, click on “Create an Account.”  You will need to have a valid email, Social Security number, a U.S. mailing address, and be 18 years old.</a:t>
            </a:r>
          </a:p>
          <a:p>
            <a:pPr lvl="2" eaLnBrk="1" hangingPunct="1"/>
            <a:r>
              <a:rPr lang="en-US" altLang="en-US"/>
              <a:t>Read and click on “I agree to the Terms of Service”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Effect transition="in" filter="blinds(horizontal)">
                                      <p:cBhvr>
                                        <p:cTn id="7" dur="500"/>
                                        <p:tgtEl>
                                          <p:spTgt spid="61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48">
                                            <p:txEl>
                                              <p:pRg st="1" end="1"/>
                                            </p:txEl>
                                          </p:spTgt>
                                        </p:tgtEl>
                                        <p:attrNameLst>
                                          <p:attrName>style.visibility</p:attrName>
                                        </p:attrNameLst>
                                      </p:cBhvr>
                                      <p:to>
                                        <p:strVal val="visible"/>
                                      </p:to>
                                    </p:set>
                                    <p:animEffect transition="in" filter="blinds(horizontal)">
                                      <p:cBhvr>
                                        <p:cTn id="12" dur="500"/>
                                        <p:tgtEl>
                                          <p:spTgt spid="614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148">
                                            <p:txEl>
                                              <p:pRg st="2" end="2"/>
                                            </p:txEl>
                                          </p:spTgt>
                                        </p:tgtEl>
                                        <p:attrNameLst>
                                          <p:attrName>style.visibility</p:attrName>
                                        </p:attrNameLst>
                                      </p:cBhvr>
                                      <p:to>
                                        <p:strVal val="visible"/>
                                      </p:to>
                                    </p:set>
                                    <p:animEffect transition="in" filter="blinds(horizontal)">
                                      <p:cBhvr>
                                        <p:cTn id="15" dur="500"/>
                                        <p:tgtEl>
                                          <p:spTgt spid="6148">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148">
                                            <p:txEl>
                                              <p:pRg st="3" end="3"/>
                                            </p:txEl>
                                          </p:spTgt>
                                        </p:tgtEl>
                                        <p:attrNameLst>
                                          <p:attrName>style.visibility</p:attrName>
                                        </p:attrNameLst>
                                      </p:cBhvr>
                                      <p:to>
                                        <p:strVal val="visible"/>
                                      </p:to>
                                    </p:set>
                                    <p:animEffect transition="in" filter="blinds(horizontal)">
                                      <p:cBhvr>
                                        <p:cTn id="18" dur="500"/>
                                        <p:tgtEl>
                                          <p:spTgt spid="6148">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6148">
                                            <p:txEl>
                                              <p:pRg st="4" end="4"/>
                                            </p:txEl>
                                          </p:spTgt>
                                        </p:tgtEl>
                                        <p:attrNameLst>
                                          <p:attrName>style.visibility</p:attrName>
                                        </p:attrNameLst>
                                      </p:cBhvr>
                                      <p:to>
                                        <p:strVal val="visible"/>
                                      </p:to>
                                    </p:set>
                                    <p:animEffect transition="in" filter="blinds(horizontal)">
                                      <p:cBhvr>
                                        <p:cTn id="21" dur="500"/>
                                        <p:tgtEl>
                                          <p:spTgt spid="6148">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6148">
                                            <p:txEl>
                                              <p:pRg st="5" end="5"/>
                                            </p:txEl>
                                          </p:spTgt>
                                        </p:tgtEl>
                                        <p:attrNameLst>
                                          <p:attrName>style.visibility</p:attrName>
                                        </p:attrNameLst>
                                      </p:cBhvr>
                                      <p:to>
                                        <p:strVal val="visible"/>
                                      </p:to>
                                    </p:set>
                                    <p:animEffect transition="in" filter="blinds(horizontal)">
                                      <p:cBhvr>
                                        <p:cTn id="24" dur="500"/>
                                        <p:tgtEl>
                                          <p:spTgt spid="614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bldLvl="2"/>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a:t>Medicare Benefits </a:t>
            </a:r>
            <a:r>
              <a:rPr lang="en-US" altLang="en-US" sz="2400"/>
              <a:t>(continued)</a:t>
            </a:r>
          </a:p>
        </p:txBody>
      </p:sp>
      <p:sp>
        <p:nvSpPr>
          <p:cNvPr id="32772" name="Rectangle 3"/>
          <p:cNvSpPr>
            <a:spLocks noGrp="1" noChangeArrowheads="1"/>
          </p:cNvSpPr>
          <p:nvPr>
            <p:ph idx="1"/>
          </p:nvPr>
        </p:nvSpPr>
        <p:spPr>
          <a:xfrm>
            <a:off x="914400" y="1600200"/>
            <a:ext cx="7315200" cy="5029200"/>
          </a:xfrm>
        </p:spPr>
        <p:txBody>
          <a:bodyPr/>
          <a:lstStyle/>
          <a:p>
            <a:pPr eaLnBrk="1" hangingPunct="1"/>
            <a:r>
              <a:rPr lang="en-US" altLang="en-US" sz="2400"/>
              <a:t>Survivors and dependents of individual who are entitle to Part A coverage must be at least age 65 to be eligible for Part A coverage</a:t>
            </a:r>
          </a:p>
          <a:p>
            <a:pPr eaLnBrk="1" hangingPunct="1"/>
            <a:r>
              <a:rPr lang="en-US" altLang="en-US" sz="2400"/>
              <a:t>US citizens who are not eligible for Part A coverage and who are enrolled in part B may pay a monthly premium to enroll in Part A</a:t>
            </a:r>
          </a:p>
          <a:p>
            <a:pPr eaLnBrk="1" hangingPunct="1"/>
            <a:r>
              <a:rPr lang="en-US" altLang="en-US" sz="2400"/>
              <a:t>Individuals are automatically enrolled for Part B coverage as they become eligible for Part A </a:t>
            </a:r>
            <a:r>
              <a:rPr lang="en-US" altLang="en-US"/>
              <a:t> </a:t>
            </a:r>
          </a:p>
          <a:p>
            <a:pPr lvl="1" eaLnBrk="1" hangingPunct="1"/>
            <a:r>
              <a:rPr lang="en-US" altLang="en-US"/>
              <a:t>Part B coverage can be waived by completing the necessary forms.  Other individuals may enroll in Part B coverage if they are at least age 65 and have been citizens or residents for 5 years</a:t>
            </a:r>
          </a:p>
          <a:p>
            <a:pPr lvl="1"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animEffect transition="in" filter="blinds(horizontal)">
                                      <p:cBhvr>
                                        <p:cTn id="7" dur="500"/>
                                        <p:tgtEl>
                                          <p:spTgt spid="3277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772">
                                            <p:txEl>
                                              <p:pRg st="1" end="1"/>
                                            </p:txEl>
                                          </p:spTgt>
                                        </p:tgtEl>
                                        <p:attrNameLst>
                                          <p:attrName>style.visibility</p:attrName>
                                        </p:attrNameLst>
                                      </p:cBhvr>
                                      <p:to>
                                        <p:strVal val="visible"/>
                                      </p:to>
                                    </p:set>
                                    <p:animEffect transition="in" filter="blinds(horizontal)">
                                      <p:cBhvr>
                                        <p:cTn id="12" dur="500"/>
                                        <p:tgtEl>
                                          <p:spTgt spid="32772">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2772">
                                            <p:txEl>
                                              <p:pRg st="2" end="2"/>
                                            </p:txEl>
                                          </p:spTgt>
                                        </p:tgtEl>
                                        <p:attrNameLst>
                                          <p:attrName>style.visibility</p:attrName>
                                        </p:attrNameLst>
                                      </p:cBhvr>
                                      <p:to>
                                        <p:strVal val="visible"/>
                                      </p:to>
                                    </p:set>
                                    <p:animEffect transition="in" filter="blinds(horizontal)">
                                      <p:cBhvr>
                                        <p:cTn id="15" dur="500"/>
                                        <p:tgtEl>
                                          <p:spTgt spid="32772">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2772">
                                            <p:txEl>
                                              <p:pRg st="3" end="3"/>
                                            </p:txEl>
                                          </p:spTgt>
                                        </p:tgtEl>
                                        <p:attrNameLst>
                                          <p:attrName>style.visibility</p:attrName>
                                        </p:attrNameLst>
                                      </p:cBhvr>
                                      <p:to>
                                        <p:strVal val="visible"/>
                                      </p:to>
                                    </p:set>
                                    <p:animEffect transition="in" filter="blinds(horizontal)">
                                      <p:cBhvr>
                                        <p:cTn id="18" dur="500"/>
                                        <p:tgtEl>
                                          <p:spTgt spid="3277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uiExpand="1" build="p" bldLvl="2"/>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a:t>Notes on Reductions</a:t>
            </a:r>
          </a:p>
        </p:txBody>
      </p:sp>
      <p:sp>
        <p:nvSpPr>
          <p:cNvPr id="36867" name="Rectangle 3"/>
          <p:cNvSpPr>
            <a:spLocks noGrp="1" noChangeArrowheads="1"/>
          </p:cNvSpPr>
          <p:nvPr>
            <p:ph idx="1"/>
          </p:nvPr>
        </p:nvSpPr>
        <p:spPr>
          <a:xfrm>
            <a:off x="914400" y="1600200"/>
            <a:ext cx="7315200" cy="4953000"/>
          </a:xfrm>
        </p:spPr>
        <p:txBody>
          <a:bodyPr/>
          <a:lstStyle/>
          <a:p>
            <a:pPr eaLnBrk="1" hangingPunct="1"/>
            <a:r>
              <a:rPr lang="en-US" altLang="en-US" sz="2400" dirty="0"/>
              <a:t>1.  Benefit is reduced by 5/9% per month for the first 36 months  that the worker is under FRA (6.67% per year or 20% for 3 years) and (when FRA exceeds 65) 5/12% per month over the next 24 months  (5% per year)</a:t>
            </a:r>
          </a:p>
          <a:p>
            <a:pPr eaLnBrk="1" hangingPunct="1"/>
            <a:r>
              <a:rPr lang="en-US" altLang="en-US" sz="2400" dirty="0"/>
              <a:t>2.  Reduced by 25/36% per month for first 36 months spouse is under FRA (8.33% per year or 25% for 3 years) and (when FRA exceed 65) by 5/12% per month over the next 24 months</a:t>
            </a:r>
          </a:p>
          <a:p>
            <a:pPr eaLnBrk="1" hangingPunct="1"/>
            <a:r>
              <a:rPr lang="en-US" altLang="en-US" sz="2400" dirty="0"/>
              <a:t>3.  Reduced by 19/40% per month widow(</a:t>
            </a:r>
            <a:r>
              <a:rPr lang="en-US" altLang="en-US" sz="2400" dirty="0" err="1"/>
              <a:t>er</a:t>
            </a:r>
            <a:r>
              <a:rPr lang="en-US" altLang="en-US" sz="2400" dirty="0"/>
              <a:t>) is under FRA when benefits commence (benefits are 71.5% of deceased PIA at age 60 and 82.9% at age 62).  When FRA changes, benefit at 60 will remain 71.5% of PIA and reduction factor will change</a:t>
            </a:r>
          </a:p>
          <a:p>
            <a:pPr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en-US"/>
              <a:t>Questions</a:t>
            </a:r>
          </a:p>
        </p:txBody>
      </p:sp>
      <p:sp>
        <p:nvSpPr>
          <p:cNvPr id="47107" name="Rectangle 3"/>
          <p:cNvSpPr>
            <a:spLocks noGrp="1" noChangeArrowheads="1"/>
          </p:cNvSpPr>
          <p:nvPr>
            <p:ph idx="1"/>
          </p:nvPr>
        </p:nvSpPr>
        <p:spPr>
          <a:xfrm>
            <a:off x="928688" y="1608138"/>
            <a:ext cx="7286625" cy="4419600"/>
          </a:xfrm>
        </p:spPr>
        <p:txBody>
          <a:bodyPr/>
          <a:lstStyle/>
          <a:p>
            <a:pPr eaLnBrk="1" hangingPunct="1"/>
            <a:r>
              <a:rPr lang="en-US" altLang="en-US" dirty="0"/>
              <a:t>Do you have any questions on how Social Security works and the key benefits of Social Security?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81000" y="655572"/>
            <a:ext cx="8458200" cy="944628"/>
          </a:xfrm>
        </p:spPr>
        <p:txBody>
          <a:bodyPr/>
          <a:lstStyle/>
          <a:p>
            <a:pPr eaLnBrk="1" hangingPunct="1"/>
            <a:r>
              <a:rPr lang="en-US" altLang="en-US" dirty="0"/>
              <a:t>B. Key Questions about Social Security and the Future of Social Security</a:t>
            </a:r>
          </a:p>
        </p:txBody>
      </p:sp>
      <p:sp>
        <p:nvSpPr>
          <p:cNvPr id="40964" name="Rectangle 3"/>
          <p:cNvSpPr>
            <a:spLocks noGrp="1" noChangeArrowheads="1"/>
          </p:cNvSpPr>
          <p:nvPr>
            <p:ph idx="1"/>
          </p:nvPr>
        </p:nvSpPr>
        <p:spPr>
          <a:xfrm>
            <a:off x="914400" y="1600200"/>
            <a:ext cx="7315200" cy="4953000"/>
          </a:xfrm>
        </p:spPr>
        <p:txBody>
          <a:bodyPr/>
          <a:lstStyle/>
          <a:p>
            <a:pPr eaLnBrk="1" hangingPunct="1"/>
            <a:r>
              <a:rPr lang="en-US" altLang="en-US" dirty="0"/>
              <a:t>If you have a job and a small business on the side, what do you pay?</a:t>
            </a:r>
          </a:p>
          <a:p>
            <a:pPr lvl="1" eaLnBrk="1" hangingPunct="1"/>
            <a:r>
              <a:rPr lang="en-US" altLang="en-US" dirty="0"/>
              <a:t>No more than the amount listed below of combined wages are subject to FICA tax.  Additional wages are subject to Medicare tax</a:t>
            </a:r>
          </a:p>
          <a:p>
            <a:pPr lvl="2" eaLnBrk="1" hangingPunct="1"/>
            <a:r>
              <a:rPr lang="en-US" altLang="en-US" dirty="0"/>
              <a:t>Year		Amount Subject to FICA Tax</a:t>
            </a:r>
          </a:p>
          <a:p>
            <a:pPr lvl="2" eaLnBrk="1" hangingPunct="1"/>
            <a:r>
              <a:rPr lang="en-US" altLang="en-US" dirty="0"/>
              <a:t>2016		          118,500</a:t>
            </a:r>
          </a:p>
          <a:p>
            <a:pPr lvl="2" eaLnBrk="1" hangingPunct="1"/>
            <a:r>
              <a:rPr lang="en-US" altLang="en-US" dirty="0"/>
              <a:t>2017		          127,200</a:t>
            </a:r>
          </a:p>
          <a:p>
            <a:pPr lvl="2" eaLnBrk="1" hangingPunct="1"/>
            <a:r>
              <a:rPr lang="en-US" altLang="en-US" dirty="0"/>
              <a:t>2018		          128,400</a:t>
            </a:r>
          </a:p>
          <a:p>
            <a:pPr lvl="2" eaLnBrk="1" hangingPunct="1"/>
            <a:r>
              <a:rPr lang="en-US" altLang="en-US" dirty="0"/>
              <a:t>2019		          132,900</a:t>
            </a:r>
          </a:p>
          <a:p>
            <a:pPr lvl="2" eaLnBrk="1" hangingPunct="1"/>
            <a:r>
              <a:rPr lang="en-US" altLang="en-US" dirty="0"/>
              <a:t>2020		          137,700</a:t>
            </a:r>
          </a:p>
          <a:p>
            <a:pPr lvl="2" eaLnBrk="1" hangingPunct="1"/>
            <a:endParaRPr lang="en-US" altLang="en-US" dirty="0"/>
          </a:p>
        </p:txBody>
      </p:sp>
    </p:spTree>
  </p:cSld>
  <p:clrMapOvr>
    <a:masterClrMapping/>
  </p:clrMapOvr>
  <p:transition advTm="55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animEffect transition="in" filter="blinds(horizontal)">
                                      <p:cBhvr>
                                        <p:cTn id="7" dur="500"/>
                                        <p:tgtEl>
                                          <p:spTgt spid="4096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0964">
                                            <p:txEl>
                                              <p:pRg st="1" end="1"/>
                                            </p:txEl>
                                          </p:spTgt>
                                        </p:tgtEl>
                                        <p:attrNameLst>
                                          <p:attrName>style.visibility</p:attrName>
                                        </p:attrNameLst>
                                      </p:cBhvr>
                                      <p:to>
                                        <p:strVal val="visible"/>
                                      </p:to>
                                    </p:set>
                                    <p:animEffect transition="in" filter="blinds(horizontal)">
                                      <p:cBhvr>
                                        <p:cTn id="12" dur="500"/>
                                        <p:tgtEl>
                                          <p:spTgt spid="4096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0964">
                                            <p:txEl>
                                              <p:pRg st="2" end="2"/>
                                            </p:txEl>
                                          </p:spTgt>
                                        </p:tgtEl>
                                        <p:attrNameLst>
                                          <p:attrName>style.visibility</p:attrName>
                                        </p:attrNameLst>
                                      </p:cBhvr>
                                      <p:to>
                                        <p:strVal val="visible"/>
                                      </p:to>
                                    </p:set>
                                    <p:animEffect transition="in" filter="blinds(horizontal)">
                                      <p:cBhvr>
                                        <p:cTn id="15" dur="500"/>
                                        <p:tgtEl>
                                          <p:spTgt spid="4096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0964">
                                            <p:txEl>
                                              <p:pRg st="3" end="3"/>
                                            </p:txEl>
                                          </p:spTgt>
                                        </p:tgtEl>
                                        <p:attrNameLst>
                                          <p:attrName>style.visibility</p:attrName>
                                        </p:attrNameLst>
                                      </p:cBhvr>
                                      <p:to>
                                        <p:strVal val="visible"/>
                                      </p:to>
                                    </p:set>
                                    <p:animEffect transition="in" filter="blinds(horizontal)">
                                      <p:cBhvr>
                                        <p:cTn id="18" dur="500"/>
                                        <p:tgtEl>
                                          <p:spTgt spid="40964">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0964">
                                            <p:txEl>
                                              <p:pRg st="4" end="4"/>
                                            </p:txEl>
                                          </p:spTgt>
                                        </p:tgtEl>
                                        <p:attrNameLst>
                                          <p:attrName>style.visibility</p:attrName>
                                        </p:attrNameLst>
                                      </p:cBhvr>
                                      <p:to>
                                        <p:strVal val="visible"/>
                                      </p:to>
                                    </p:set>
                                    <p:animEffect transition="in" filter="blinds(horizontal)">
                                      <p:cBhvr>
                                        <p:cTn id="21" dur="500"/>
                                        <p:tgtEl>
                                          <p:spTgt spid="40964">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0964">
                                            <p:txEl>
                                              <p:pRg st="5" end="5"/>
                                            </p:txEl>
                                          </p:spTgt>
                                        </p:tgtEl>
                                        <p:attrNameLst>
                                          <p:attrName>style.visibility</p:attrName>
                                        </p:attrNameLst>
                                      </p:cBhvr>
                                      <p:to>
                                        <p:strVal val="visible"/>
                                      </p:to>
                                    </p:set>
                                    <p:animEffect transition="in" filter="blinds(horizontal)">
                                      <p:cBhvr>
                                        <p:cTn id="24" dur="500"/>
                                        <p:tgtEl>
                                          <p:spTgt spid="40964">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0964">
                                            <p:txEl>
                                              <p:pRg st="6" end="6"/>
                                            </p:txEl>
                                          </p:spTgt>
                                        </p:tgtEl>
                                        <p:attrNameLst>
                                          <p:attrName>style.visibility</p:attrName>
                                        </p:attrNameLst>
                                      </p:cBhvr>
                                      <p:to>
                                        <p:strVal val="visible"/>
                                      </p:to>
                                    </p:set>
                                    <p:animEffect transition="in" filter="blinds(horizontal)">
                                      <p:cBhvr>
                                        <p:cTn id="27" dur="500"/>
                                        <p:tgtEl>
                                          <p:spTgt spid="40964">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0964">
                                            <p:txEl>
                                              <p:pRg st="7" end="7"/>
                                            </p:txEl>
                                          </p:spTgt>
                                        </p:tgtEl>
                                        <p:attrNameLst>
                                          <p:attrName>style.visibility</p:attrName>
                                        </p:attrNameLst>
                                      </p:cBhvr>
                                      <p:to>
                                        <p:strVal val="visible"/>
                                      </p:to>
                                    </p:set>
                                    <p:animEffect transition="in" filter="blinds(horizontal)">
                                      <p:cBhvr>
                                        <p:cTn id="30" dur="500"/>
                                        <p:tgtEl>
                                          <p:spTgt spid="4096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bldLvl="2"/>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609600"/>
            <a:ext cx="7772400" cy="944563"/>
          </a:xfrm>
        </p:spPr>
        <p:txBody>
          <a:bodyPr/>
          <a:lstStyle/>
          <a:p>
            <a:pPr eaLnBrk="1" hangingPunct="1"/>
            <a:r>
              <a:rPr lang="en-US" altLang="en-US"/>
              <a:t>Questions about Social Security</a:t>
            </a:r>
            <a:r>
              <a:rPr lang="en-US" altLang="en-US" sz="4000"/>
              <a:t> </a:t>
            </a:r>
            <a:r>
              <a:rPr lang="en-US" altLang="en-US" sz="2400"/>
              <a:t>(continued)</a:t>
            </a:r>
          </a:p>
        </p:txBody>
      </p:sp>
      <p:sp>
        <p:nvSpPr>
          <p:cNvPr id="41988" name="Rectangle 3"/>
          <p:cNvSpPr>
            <a:spLocks noGrp="1" noChangeArrowheads="1"/>
          </p:cNvSpPr>
          <p:nvPr>
            <p:ph idx="1"/>
          </p:nvPr>
        </p:nvSpPr>
        <p:spPr>
          <a:xfrm>
            <a:off x="914400" y="1600200"/>
            <a:ext cx="7315200" cy="5257800"/>
          </a:xfrm>
        </p:spPr>
        <p:txBody>
          <a:bodyPr/>
          <a:lstStyle/>
          <a:p>
            <a:pPr eaLnBrk="1" hangingPunct="1"/>
            <a:r>
              <a:rPr lang="en-US" altLang="en-US" dirty="0"/>
              <a:t>How does one qualify for benefits?</a:t>
            </a:r>
          </a:p>
          <a:p>
            <a:pPr lvl="1" eaLnBrk="1" hangingPunct="1"/>
            <a:r>
              <a:rPr lang="en-US" altLang="en-US" dirty="0"/>
              <a:t>Benefits are determined by an “insured status”—a specific period of employment covered by Social security and by meeting attained age and family status requirements</a:t>
            </a:r>
          </a:p>
          <a:p>
            <a:pPr lvl="1" eaLnBrk="1" hangingPunct="1"/>
            <a:r>
              <a:rPr lang="en-US" altLang="en-US" dirty="0"/>
              <a:t>To qualify for full benefits, i.e. “fully insured”</a:t>
            </a:r>
          </a:p>
          <a:p>
            <a:pPr lvl="2" eaLnBrk="1" hangingPunct="1"/>
            <a:r>
              <a:rPr lang="en-US" altLang="en-US" dirty="0"/>
              <a:t>You need 40 quarters of coverage.  </a:t>
            </a:r>
          </a:p>
          <a:p>
            <a:pPr lvl="3"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animEffect transition="in" filter="blinds(horizontal)">
                                      <p:cBhvr>
                                        <p:cTn id="7" dur="500"/>
                                        <p:tgtEl>
                                          <p:spTgt spid="4198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988">
                                            <p:txEl>
                                              <p:pRg st="1" end="1"/>
                                            </p:txEl>
                                          </p:spTgt>
                                        </p:tgtEl>
                                        <p:attrNameLst>
                                          <p:attrName>style.visibility</p:attrName>
                                        </p:attrNameLst>
                                      </p:cBhvr>
                                      <p:to>
                                        <p:strVal val="visible"/>
                                      </p:to>
                                    </p:set>
                                    <p:animEffect transition="in" filter="blinds(horizontal)">
                                      <p:cBhvr>
                                        <p:cTn id="12" dur="500"/>
                                        <p:tgtEl>
                                          <p:spTgt spid="4198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1988">
                                            <p:txEl>
                                              <p:pRg st="2" end="2"/>
                                            </p:txEl>
                                          </p:spTgt>
                                        </p:tgtEl>
                                        <p:attrNameLst>
                                          <p:attrName>style.visibility</p:attrName>
                                        </p:attrNameLst>
                                      </p:cBhvr>
                                      <p:to>
                                        <p:strVal val="visible"/>
                                      </p:to>
                                    </p:set>
                                    <p:animEffect transition="in" filter="blinds(horizontal)">
                                      <p:cBhvr>
                                        <p:cTn id="15" dur="500"/>
                                        <p:tgtEl>
                                          <p:spTgt spid="41988">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1988">
                                            <p:txEl>
                                              <p:pRg st="3" end="3"/>
                                            </p:txEl>
                                          </p:spTgt>
                                        </p:tgtEl>
                                        <p:attrNameLst>
                                          <p:attrName>style.visibility</p:attrName>
                                        </p:attrNameLst>
                                      </p:cBhvr>
                                      <p:to>
                                        <p:strVal val="visible"/>
                                      </p:to>
                                    </p:set>
                                    <p:animEffect transition="in" filter="blinds(horizontal)">
                                      <p:cBhvr>
                                        <p:cTn id="18" dur="500"/>
                                        <p:tgtEl>
                                          <p:spTgt spid="4198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uiExpand="1" build="p" bldLvl="2"/>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a:t>Questions about Social Security</a:t>
            </a:r>
            <a:r>
              <a:rPr lang="en-US" altLang="en-US" sz="4000"/>
              <a:t> </a:t>
            </a:r>
            <a:r>
              <a:rPr lang="en-US" altLang="en-US" sz="2400"/>
              <a:t>(continued)</a:t>
            </a:r>
          </a:p>
        </p:txBody>
      </p:sp>
      <p:sp>
        <p:nvSpPr>
          <p:cNvPr id="43012" name="Rectangle 3"/>
          <p:cNvSpPr>
            <a:spLocks noGrp="1" noChangeArrowheads="1"/>
          </p:cNvSpPr>
          <p:nvPr>
            <p:ph idx="1"/>
          </p:nvPr>
        </p:nvSpPr>
        <p:spPr>
          <a:xfrm>
            <a:off x="928688" y="1608138"/>
            <a:ext cx="7605712" cy="4419600"/>
          </a:xfrm>
        </p:spPr>
        <p:txBody>
          <a:bodyPr/>
          <a:lstStyle/>
          <a:p>
            <a:pPr eaLnBrk="1" hangingPunct="1"/>
            <a:r>
              <a:rPr lang="en-US" altLang="en-US" dirty="0"/>
              <a:t>What does it mean to be “currently insured?”</a:t>
            </a:r>
          </a:p>
          <a:p>
            <a:pPr lvl="1" eaLnBrk="1" hangingPunct="1"/>
            <a:r>
              <a:rPr lang="en-US" altLang="en-US" dirty="0"/>
              <a:t>To be “currently insured,” you must have 6 quarters of coverage in the previous 13 quarter period</a:t>
            </a:r>
          </a:p>
          <a:p>
            <a:pPr lvl="2" eaLnBrk="1" hangingPunct="1"/>
            <a:r>
              <a:rPr lang="en-US" altLang="en-US" dirty="0"/>
              <a:t>Currently insured is adequate for eligibility for survivor benefits paid to children and for a surviving spouse caring for a qualifying child</a:t>
            </a:r>
          </a:p>
          <a:p>
            <a:pPr lvl="2" eaLnBrk="1" hangingPunct="1"/>
            <a:r>
              <a:rPr lang="en-US" altLang="en-US" dirty="0"/>
              <a:t>Eligibility for other benefits generally requires fully insured status or 40 quarters of coverage</a:t>
            </a:r>
          </a:p>
          <a:p>
            <a:pPr lvl="1" eaLnBrk="1" hangingPunct="1"/>
            <a:r>
              <a:rPr lang="en-US" altLang="en-US" dirty="0"/>
              <a:t>To begin payments, they must file a claim.  The claim can request that benefits begin in any month after reaching age 62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animEffect transition="in" filter="blinds(horizontal)">
                                      <p:cBhvr>
                                        <p:cTn id="7" dur="500"/>
                                        <p:tgtEl>
                                          <p:spTgt spid="43012">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3012">
                                            <p:txEl>
                                              <p:pRg st="1" end="1"/>
                                            </p:txEl>
                                          </p:spTgt>
                                        </p:tgtEl>
                                        <p:attrNameLst>
                                          <p:attrName>style.visibility</p:attrName>
                                        </p:attrNameLst>
                                      </p:cBhvr>
                                      <p:to>
                                        <p:strVal val="visible"/>
                                      </p:to>
                                    </p:set>
                                    <p:animEffect transition="in" filter="blinds(horizontal)">
                                      <p:cBhvr>
                                        <p:cTn id="10" dur="500"/>
                                        <p:tgtEl>
                                          <p:spTgt spid="43012">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3012">
                                            <p:txEl>
                                              <p:pRg st="2" end="2"/>
                                            </p:txEl>
                                          </p:spTgt>
                                        </p:tgtEl>
                                        <p:attrNameLst>
                                          <p:attrName>style.visibility</p:attrName>
                                        </p:attrNameLst>
                                      </p:cBhvr>
                                      <p:to>
                                        <p:strVal val="visible"/>
                                      </p:to>
                                    </p:set>
                                    <p:animEffect transition="in" filter="blinds(horizontal)">
                                      <p:cBhvr>
                                        <p:cTn id="13" dur="500"/>
                                        <p:tgtEl>
                                          <p:spTgt spid="43012">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3012">
                                            <p:txEl>
                                              <p:pRg st="3" end="3"/>
                                            </p:txEl>
                                          </p:spTgt>
                                        </p:tgtEl>
                                        <p:attrNameLst>
                                          <p:attrName>style.visibility</p:attrName>
                                        </p:attrNameLst>
                                      </p:cBhvr>
                                      <p:to>
                                        <p:strVal val="visible"/>
                                      </p:to>
                                    </p:set>
                                    <p:animEffect transition="in" filter="blinds(horizontal)">
                                      <p:cBhvr>
                                        <p:cTn id="16" dur="500"/>
                                        <p:tgtEl>
                                          <p:spTgt spid="43012">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3012">
                                            <p:txEl>
                                              <p:pRg st="4" end="4"/>
                                            </p:txEl>
                                          </p:spTgt>
                                        </p:tgtEl>
                                        <p:attrNameLst>
                                          <p:attrName>style.visibility</p:attrName>
                                        </p:attrNameLst>
                                      </p:cBhvr>
                                      <p:to>
                                        <p:strVal val="visible"/>
                                      </p:to>
                                    </p:set>
                                    <p:animEffect transition="in" filter="blinds(horizontal)">
                                      <p:cBhvr>
                                        <p:cTn id="19" dur="500"/>
                                        <p:tgtEl>
                                          <p:spTgt spid="430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33400" y="609600"/>
            <a:ext cx="8077200" cy="944563"/>
          </a:xfrm>
        </p:spPr>
        <p:txBody>
          <a:bodyPr/>
          <a:lstStyle/>
          <a:p>
            <a:pPr eaLnBrk="1" hangingPunct="1"/>
            <a:r>
              <a:rPr lang="en-US" altLang="en-US"/>
              <a:t>Questions about Social Security</a:t>
            </a:r>
            <a:r>
              <a:rPr lang="en-US" altLang="en-US" sz="4000"/>
              <a:t> </a:t>
            </a:r>
            <a:r>
              <a:rPr lang="en-US" altLang="en-US" sz="2400"/>
              <a:t>(continued)</a:t>
            </a:r>
          </a:p>
        </p:txBody>
      </p:sp>
      <p:sp>
        <p:nvSpPr>
          <p:cNvPr id="44036" name="Rectangle 3"/>
          <p:cNvSpPr>
            <a:spLocks noGrp="1" noChangeArrowheads="1"/>
          </p:cNvSpPr>
          <p:nvPr>
            <p:ph idx="1"/>
          </p:nvPr>
        </p:nvSpPr>
        <p:spPr>
          <a:xfrm>
            <a:off x="914400" y="1600200"/>
            <a:ext cx="7315200" cy="5257800"/>
          </a:xfrm>
        </p:spPr>
        <p:txBody>
          <a:bodyPr/>
          <a:lstStyle/>
          <a:p>
            <a:pPr eaLnBrk="1" hangingPunct="1"/>
            <a:r>
              <a:rPr lang="en-US" altLang="en-US" dirty="0"/>
              <a:t>How much will I get?</a:t>
            </a:r>
          </a:p>
          <a:p>
            <a:pPr lvl="1" eaLnBrk="1" hangingPunct="1"/>
            <a:r>
              <a:rPr lang="en-US" altLang="en-US" dirty="0"/>
              <a:t>Benefit amounts vary depending on:</a:t>
            </a:r>
          </a:p>
          <a:p>
            <a:pPr lvl="2" eaLnBrk="1" hangingPunct="1"/>
            <a:r>
              <a:rPr lang="en-US" altLang="en-US" dirty="0"/>
              <a:t>Number of years of earnings, average level of earnings, an adjustment for inflation, and age at retirement</a:t>
            </a:r>
          </a:p>
          <a:p>
            <a:pPr lvl="1" eaLnBrk="1" hangingPunct="1"/>
            <a:r>
              <a:rPr lang="en-US" altLang="en-US" dirty="0"/>
              <a:t>Nonworking spouses get benefits equal to 50% of their working spouses benefit</a:t>
            </a:r>
          </a:p>
          <a:p>
            <a:pPr lvl="2" eaLnBrk="1" hangingPunct="1"/>
            <a:r>
              <a:rPr lang="en-US" altLang="en-US" dirty="0"/>
              <a:t>If both spouses worked, each is eligible for benefits based on own earnings or based on 50% of spouse’s benefit, whichever is greater</a:t>
            </a:r>
          </a:p>
          <a:p>
            <a:pPr lvl="1" eaLnBrk="1" hangingPunct="1"/>
            <a:r>
              <a:rPr lang="en-US" altLang="en-US" dirty="0"/>
              <a:t>The goal is to replace 38% of your average earnings</a:t>
            </a:r>
            <a:r>
              <a:rPr lang="en-US" altLang="en-US" sz="10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animEffect transition="in" filter="blinds(horizontal)">
                                      <p:cBhvr>
                                        <p:cTn id="7" dur="500"/>
                                        <p:tgtEl>
                                          <p:spTgt spid="440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036">
                                            <p:txEl>
                                              <p:pRg st="1" end="1"/>
                                            </p:txEl>
                                          </p:spTgt>
                                        </p:tgtEl>
                                        <p:attrNameLst>
                                          <p:attrName>style.visibility</p:attrName>
                                        </p:attrNameLst>
                                      </p:cBhvr>
                                      <p:to>
                                        <p:strVal val="visible"/>
                                      </p:to>
                                    </p:set>
                                    <p:animEffect transition="in" filter="blinds(horizontal)">
                                      <p:cBhvr>
                                        <p:cTn id="12" dur="500"/>
                                        <p:tgtEl>
                                          <p:spTgt spid="4403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4036">
                                            <p:txEl>
                                              <p:pRg st="2" end="2"/>
                                            </p:txEl>
                                          </p:spTgt>
                                        </p:tgtEl>
                                        <p:attrNameLst>
                                          <p:attrName>style.visibility</p:attrName>
                                        </p:attrNameLst>
                                      </p:cBhvr>
                                      <p:to>
                                        <p:strVal val="visible"/>
                                      </p:to>
                                    </p:set>
                                    <p:animEffect transition="in" filter="blinds(horizontal)">
                                      <p:cBhvr>
                                        <p:cTn id="15" dur="500"/>
                                        <p:tgtEl>
                                          <p:spTgt spid="4403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4036">
                                            <p:txEl>
                                              <p:pRg st="3" end="3"/>
                                            </p:txEl>
                                          </p:spTgt>
                                        </p:tgtEl>
                                        <p:attrNameLst>
                                          <p:attrName>style.visibility</p:attrName>
                                        </p:attrNameLst>
                                      </p:cBhvr>
                                      <p:to>
                                        <p:strVal val="visible"/>
                                      </p:to>
                                    </p:set>
                                    <p:animEffect transition="in" filter="blinds(horizontal)">
                                      <p:cBhvr>
                                        <p:cTn id="18" dur="500"/>
                                        <p:tgtEl>
                                          <p:spTgt spid="4403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4036">
                                            <p:txEl>
                                              <p:pRg st="4" end="4"/>
                                            </p:txEl>
                                          </p:spTgt>
                                        </p:tgtEl>
                                        <p:attrNameLst>
                                          <p:attrName>style.visibility</p:attrName>
                                        </p:attrNameLst>
                                      </p:cBhvr>
                                      <p:to>
                                        <p:strVal val="visible"/>
                                      </p:to>
                                    </p:set>
                                    <p:animEffect transition="in" filter="blinds(horizontal)">
                                      <p:cBhvr>
                                        <p:cTn id="21" dur="500"/>
                                        <p:tgtEl>
                                          <p:spTgt spid="44036">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4036">
                                            <p:txEl>
                                              <p:pRg st="5" end="5"/>
                                            </p:txEl>
                                          </p:spTgt>
                                        </p:tgtEl>
                                        <p:attrNameLst>
                                          <p:attrName>style.visibility</p:attrName>
                                        </p:attrNameLst>
                                      </p:cBhvr>
                                      <p:to>
                                        <p:strVal val="visible"/>
                                      </p:to>
                                    </p:set>
                                    <p:animEffect transition="in" filter="blinds(horizontal)">
                                      <p:cBhvr>
                                        <p:cTn id="24" dur="500"/>
                                        <p:tgtEl>
                                          <p:spTgt spid="4403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uiExpand="1" build="p" bldLvl="2"/>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09600" y="685800"/>
            <a:ext cx="8077200" cy="858838"/>
          </a:xfrm>
        </p:spPr>
        <p:txBody>
          <a:bodyPr/>
          <a:lstStyle/>
          <a:p>
            <a:pPr eaLnBrk="1" hangingPunct="1"/>
            <a:r>
              <a:rPr lang="en-US" altLang="en-US"/>
              <a:t>Questions about Social Security</a:t>
            </a:r>
            <a:r>
              <a:rPr lang="en-US" altLang="en-US" sz="4000"/>
              <a:t> </a:t>
            </a:r>
            <a:r>
              <a:rPr lang="en-US" altLang="en-US" sz="2400"/>
              <a:t>(continued)</a:t>
            </a:r>
          </a:p>
        </p:txBody>
      </p:sp>
      <p:sp>
        <p:nvSpPr>
          <p:cNvPr id="45060" name="Rectangle 3"/>
          <p:cNvSpPr>
            <a:spLocks noGrp="1" noChangeArrowheads="1"/>
          </p:cNvSpPr>
          <p:nvPr>
            <p:ph idx="1"/>
          </p:nvPr>
        </p:nvSpPr>
        <p:spPr>
          <a:xfrm>
            <a:off x="914400" y="1600200"/>
            <a:ext cx="7315200" cy="4800600"/>
          </a:xfrm>
        </p:spPr>
        <p:txBody>
          <a:bodyPr/>
          <a:lstStyle/>
          <a:p>
            <a:pPr eaLnBrk="1" hangingPunct="1"/>
            <a:r>
              <a:rPr lang="en-US" altLang="en-US" dirty="0"/>
              <a:t>What is the annual Social Security statement and when does one get it?</a:t>
            </a:r>
          </a:p>
          <a:p>
            <a:pPr lvl="1" eaLnBrk="1" hangingPunct="1"/>
            <a:r>
              <a:rPr lang="en-US" altLang="en-US" dirty="0"/>
              <a:t>You must be age 25 or older</a:t>
            </a:r>
          </a:p>
          <a:p>
            <a:pPr lvl="1" eaLnBrk="1" hangingPunct="1"/>
            <a:r>
              <a:rPr lang="en-US" altLang="en-US" dirty="0"/>
              <a:t>Statement arrives 3 months prior to birth date</a:t>
            </a:r>
          </a:p>
          <a:p>
            <a:pPr eaLnBrk="1" hangingPunct="1"/>
            <a:r>
              <a:rPr lang="en-US" altLang="en-US" dirty="0"/>
              <a:t>How can one apply for benefits?</a:t>
            </a:r>
          </a:p>
          <a:p>
            <a:pPr lvl="1" eaLnBrk="1" hangingPunct="1"/>
            <a:r>
              <a:rPr lang="en-US" altLang="en-US" dirty="0"/>
              <a:t>Apply through the Social Security offices, telephone or internet</a:t>
            </a:r>
          </a:p>
          <a:p>
            <a:pPr lvl="1" eaLnBrk="1" hangingPunct="1"/>
            <a:r>
              <a:rPr lang="en-US" altLang="en-US" dirty="0"/>
              <a:t>You will need to show verification, i.e.,  birth certificate, Social Security Card, etc</a:t>
            </a:r>
          </a:p>
          <a:p>
            <a:pPr eaLnBrk="1" hangingPunct="1"/>
            <a:r>
              <a:rPr lang="en-US" altLang="en-US" dirty="0"/>
              <a:t>What about cost of living increases?</a:t>
            </a:r>
          </a:p>
          <a:p>
            <a:pPr lvl="1" eaLnBrk="1" hangingPunct="1"/>
            <a:r>
              <a:rPr lang="en-US" altLang="en-US" dirty="0"/>
              <a:t>Benefits are increased annually on January 1 to reflect increases in the cost of living</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animEffect transition="in" filter="blinds(horizontal)">
                                      <p:cBhvr>
                                        <p:cTn id="7" dur="500"/>
                                        <p:tgtEl>
                                          <p:spTgt spid="45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060">
                                            <p:txEl>
                                              <p:pRg st="1" end="1"/>
                                            </p:txEl>
                                          </p:spTgt>
                                        </p:tgtEl>
                                        <p:attrNameLst>
                                          <p:attrName>style.visibility</p:attrName>
                                        </p:attrNameLst>
                                      </p:cBhvr>
                                      <p:to>
                                        <p:strVal val="visible"/>
                                      </p:to>
                                    </p:set>
                                    <p:animEffect transition="in" filter="blinds(horizontal)">
                                      <p:cBhvr>
                                        <p:cTn id="12" dur="500"/>
                                        <p:tgtEl>
                                          <p:spTgt spid="4506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5060">
                                            <p:txEl>
                                              <p:pRg st="2" end="2"/>
                                            </p:txEl>
                                          </p:spTgt>
                                        </p:tgtEl>
                                        <p:attrNameLst>
                                          <p:attrName>style.visibility</p:attrName>
                                        </p:attrNameLst>
                                      </p:cBhvr>
                                      <p:to>
                                        <p:strVal val="visible"/>
                                      </p:to>
                                    </p:set>
                                    <p:animEffect transition="in" filter="blinds(horizontal)">
                                      <p:cBhvr>
                                        <p:cTn id="15" dur="500"/>
                                        <p:tgtEl>
                                          <p:spTgt spid="45060">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5060">
                                            <p:txEl>
                                              <p:pRg st="3" end="3"/>
                                            </p:txEl>
                                          </p:spTgt>
                                        </p:tgtEl>
                                        <p:attrNameLst>
                                          <p:attrName>style.visibility</p:attrName>
                                        </p:attrNameLst>
                                      </p:cBhvr>
                                      <p:to>
                                        <p:strVal val="visible"/>
                                      </p:to>
                                    </p:set>
                                    <p:animEffect transition="in" filter="blinds(horizontal)">
                                      <p:cBhvr>
                                        <p:cTn id="18" dur="500"/>
                                        <p:tgtEl>
                                          <p:spTgt spid="45060">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5060">
                                            <p:txEl>
                                              <p:pRg st="4" end="4"/>
                                            </p:txEl>
                                          </p:spTgt>
                                        </p:tgtEl>
                                        <p:attrNameLst>
                                          <p:attrName>style.visibility</p:attrName>
                                        </p:attrNameLst>
                                      </p:cBhvr>
                                      <p:to>
                                        <p:strVal val="visible"/>
                                      </p:to>
                                    </p:set>
                                    <p:animEffect transition="in" filter="blinds(horizontal)">
                                      <p:cBhvr>
                                        <p:cTn id="21" dur="500"/>
                                        <p:tgtEl>
                                          <p:spTgt spid="45060">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5060">
                                            <p:txEl>
                                              <p:pRg st="5" end="5"/>
                                            </p:txEl>
                                          </p:spTgt>
                                        </p:tgtEl>
                                        <p:attrNameLst>
                                          <p:attrName>style.visibility</p:attrName>
                                        </p:attrNameLst>
                                      </p:cBhvr>
                                      <p:to>
                                        <p:strVal val="visible"/>
                                      </p:to>
                                    </p:set>
                                    <p:animEffect transition="in" filter="blinds(horizontal)">
                                      <p:cBhvr>
                                        <p:cTn id="24" dur="500"/>
                                        <p:tgtEl>
                                          <p:spTgt spid="45060">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5060">
                                            <p:txEl>
                                              <p:pRg st="6" end="6"/>
                                            </p:txEl>
                                          </p:spTgt>
                                        </p:tgtEl>
                                        <p:attrNameLst>
                                          <p:attrName>style.visibility</p:attrName>
                                        </p:attrNameLst>
                                      </p:cBhvr>
                                      <p:to>
                                        <p:strVal val="visible"/>
                                      </p:to>
                                    </p:set>
                                    <p:animEffect transition="in" filter="blinds(horizontal)">
                                      <p:cBhvr>
                                        <p:cTn id="27" dur="500"/>
                                        <p:tgtEl>
                                          <p:spTgt spid="45060">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5060">
                                            <p:txEl>
                                              <p:pRg st="7" end="7"/>
                                            </p:txEl>
                                          </p:spTgt>
                                        </p:tgtEl>
                                        <p:attrNameLst>
                                          <p:attrName>style.visibility</p:attrName>
                                        </p:attrNameLst>
                                      </p:cBhvr>
                                      <p:to>
                                        <p:strVal val="visible"/>
                                      </p:to>
                                    </p:set>
                                    <p:animEffect transition="in" filter="blinds(horizontal)">
                                      <p:cBhvr>
                                        <p:cTn id="30" dur="500"/>
                                        <p:tgtEl>
                                          <p:spTgt spid="4506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bldLvl="2"/>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533400" y="655638"/>
            <a:ext cx="8077200" cy="944562"/>
          </a:xfrm>
        </p:spPr>
        <p:txBody>
          <a:bodyPr/>
          <a:lstStyle/>
          <a:p>
            <a:pPr eaLnBrk="1" hangingPunct="1"/>
            <a:r>
              <a:rPr lang="en-US" altLang="en-US" dirty="0"/>
              <a:t>Questions about Social Security</a:t>
            </a:r>
            <a:r>
              <a:rPr lang="en-US" altLang="en-US" sz="4000" dirty="0"/>
              <a:t> </a:t>
            </a:r>
            <a:r>
              <a:rPr lang="en-US" altLang="en-US" sz="2400" dirty="0"/>
              <a:t>(continued)</a:t>
            </a:r>
          </a:p>
        </p:txBody>
      </p:sp>
      <p:sp>
        <p:nvSpPr>
          <p:cNvPr id="47108" name="Rectangle 3"/>
          <p:cNvSpPr>
            <a:spLocks noGrp="1" noChangeArrowheads="1"/>
          </p:cNvSpPr>
          <p:nvPr>
            <p:ph idx="1"/>
          </p:nvPr>
        </p:nvSpPr>
        <p:spPr>
          <a:xfrm>
            <a:off x="914400" y="1600200"/>
            <a:ext cx="7315200" cy="4114800"/>
          </a:xfrm>
        </p:spPr>
        <p:txBody>
          <a:bodyPr/>
          <a:lstStyle/>
          <a:p>
            <a:pPr eaLnBrk="1" hangingPunct="1"/>
            <a:r>
              <a:rPr lang="en-US" altLang="en-US" dirty="0"/>
              <a:t>When will I receive my retirement benefits?</a:t>
            </a:r>
          </a:p>
          <a:p>
            <a:pPr lvl="1" eaLnBrk="1" hangingPunct="1"/>
            <a:r>
              <a:rPr lang="en-US" altLang="en-US" dirty="0"/>
              <a:t>Benefits are paid second, third, or fourth Wednesdays monthly depending on your birth date</a:t>
            </a:r>
          </a:p>
          <a:p>
            <a:pPr lvl="1" eaLnBrk="1" hangingPunct="1"/>
            <a:r>
              <a:rPr lang="en-US" altLang="en-US" dirty="0"/>
              <a:t>May receive payment by check or direct deposit</a:t>
            </a:r>
          </a:p>
          <a:p>
            <a:pPr eaLnBrk="1" hangingPunct="1"/>
            <a:r>
              <a:rPr lang="en-US" altLang="en-US" dirty="0"/>
              <a:t>Can I earn income after I retire and still keep my retirement benefits?</a:t>
            </a:r>
          </a:p>
          <a:p>
            <a:pPr lvl="1" eaLnBrk="1" hangingPunct="1"/>
            <a:r>
              <a:rPr lang="en-US" altLang="en-US" dirty="0"/>
              <a:t>Taxpayers age 65 or over can earn any amount without having their Social Security benefits reduced. (Senior Citizens Freedom to Work Act of 2001)</a:t>
            </a:r>
          </a:p>
          <a:p>
            <a:pPr lvl="2" eaLnBrk="1" hangingPunct="1"/>
            <a:r>
              <a:rPr lang="en-US" altLang="en-US" dirty="0"/>
              <a:t>An earnings test with partial benefits are possible for those retiring prior to age 65</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animEffect transition="in" filter="blinds(horizontal)">
                                      <p:cBhvr>
                                        <p:cTn id="7" dur="500"/>
                                        <p:tgtEl>
                                          <p:spTgt spid="471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08">
                                            <p:txEl>
                                              <p:pRg st="1" end="1"/>
                                            </p:txEl>
                                          </p:spTgt>
                                        </p:tgtEl>
                                        <p:attrNameLst>
                                          <p:attrName>style.visibility</p:attrName>
                                        </p:attrNameLst>
                                      </p:cBhvr>
                                      <p:to>
                                        <p:strVal val="visible"/>
                                      </p:to>
                                    </p:set>
                                    <p:animEffect transition="in" filter="blinds(horizontal)">
                                      <p:cBhvr>
                                        <p:cTn id="12" dur="500"/>
                                        <p:tgtEl>
                                          <p:spTgt spid="4710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7108">
                                            <p:txEl>
                                              <p:pRg st="2" end="2"/>
                                            </p:txEl>
                                          </p:spTgt>
                                        </p:tgtEl>
                                        <p:attrNameLst>
                                          <p:attrName>style.visibility</p:attrName>
                                        </p:attrNameLst>
                                      </p:cBhvr>
                                      <p:to>
                                        <p:strVal val="visible"/>
                                      </p:to>
                                    </p:set>
                                    <p:animEffect transition="in" filter="blinds(horizontal)">
                                      <p:cBhvr>
                                        <p:cTn id="15" dur="500"/>
                                        <p:tgtEl>
                                          <p:spTgt spid="47108">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7108">
                                            <p:txEl>
                                              <p:pRg st="3" end="3"/>
                                            </p:txEl>
                                          </p:spTgt>
                                        </p:tgtEl>
                                        <p:attrNameLst>
                                          <p:attrName>style.visibility</p:attrName>
                                        </p:attrNameLst>
                                      </p:cBhvr>
                                      <p:to>
                                        <p:strVal val="visible"/>
                                      </p:to>
                                    </p:set>
                                    <p:animEffect transition="in" filter="blinds(horizontal)">
                                      <p:cBhvr>
                                        <p:cTn id="18" dur="500"/>
                                        <p:tgtEl>
                                          <p:spTgt spid="47108">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7108">
                                            <p:txEl>
                                              <p:pRg st="4" end="4"/>
                                            </p:txEl>
                                          </p:spTgt>
                                        </p:tgtEl>
                                        <p:attrNameLst>
                                          <p:attrName>style.visibility</p:attrName>
                                        </p:attrNameLst>
                                      </p:cBhvr>
                                      <p:to>
                                        <p:strVal val="visible"/>
                                      </p:to>
                                    </p:set>
                                    <p:animEffect transition="in" filter="blinds(horizontal)">
                                      <p:cBhvr>
                                        <p:cTn id="21" dur="500"/>
                                        <p:tgtEl>
                                          <p:spTgt spid="47108">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7108">
                                            <p:txEl>
                                              <p:pRg st="5" end="5"/>
                                            </p:txEl>
                                          </p:spTgt>
                                        </p:tgtEl>
                                        <p:attrNameLst>
                                          <p:attrName>style.visibility</p:attrName>
                                        </p:attrNameLst>
                                      </p:cBhvr>
                                      <p:to>
                                        <p:strVal val="visible"/>
                                      </p:to>
                                    </p:set>
                                    <p:animEffect transition="in" filter="blinds(horizontal)">
                                      <p:cBhvr>
                                        <p:cTn id="24" dur="500"/>
                                        <p:tgtEl>
                                          <p:spTgt spid="4710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lnSpc>
                <a:spcPct val="120000"/>
              </a:lnSpc>
            </a:pPr>
            <a:r>
              <a:rPr lang="en-US" altLang="en-US" dirty="0"/>
              <a:t>Questions about Social Security </a:t>
            </a:r>
            <a:r>
              <a:rPr lang="en-US" altLang="en-US" sz="2400" dirty="0"/>
              <a:t>(continued)</a:t>
            </a:r>
          </a:p>
        </p:txBody>
      </p:sp>
      <p:sp>
        <p:nvSpPr>
          <p:cNvPr id="51204" name="Rectangle 3"/>
          <p:cNvSpPr>
            <a:spLocks noGrp="1" noChangeArrowheads="1"/>
          </p:cNvSpPr>
          <p:nvPr>
            <p:ph idx="1"/>
          </p:nvPr>
        </p:nvSpPr>
        <p:spPr>
          <a:xfrm>
            <a:off x="928688" y="1608138"/>
            <a:ext cx="7286625" cy="4419600"/>
          </a:xfrm>
        </p:spPr>
        <p:txBody>
          <a:bodyPr/>
          <a:lstStyle/>
          <a:p>
            <a:pPr eaLnBrk="1" hangingPunct="1"/>
            <a:r>
              <a:rPr lang="en-US" altLang="en-US"/>
              <a:t>What about earned income before age 65?</a:t>
            </a:r>
          </a:p>
          <a:p>
            <a:pPr lvl="1" eaLnBrk="1" hangingPunct="1"/>
            <a:r>
              <a:rPr lang="en-US" altLang="en-US"/>
              <a:t>Earned income has an effect on retirement or survivor benefits paid to individuals who are under age 65 if such earning exceed the earnings limitations</a:t>
            </a:r>
          </a:p>
          <a:p>
            <a:pPr lvl="1" eaLnBrk="1" hangingPunct="1"/>
            <a:r>
              <a:rPr lang="en-US" altLang="en-US"/>
              <a:t>In the first year of retirement, the earnings limit is applied as a monthly amount in the months preceding the 65</a:t>
            </a:r>
            <a:r>
              <a:rPr lang="en-US" altLang="en-US" baseline="30000"/>
              <a:t>th</a:t>
            </a:r>
            <a:r>
              <a:rPr lang="en-US" altLang="en-US"/>
              <a:t> birthday</a:t>
            </a:r>
          </a:p>
          <a:p>
            <a:pPr lvl="1" eaLnBrk="1" hangingPunct="1"/>
            <a:r>
              <a:rPr lang="en-US" altLang="en-US"/>
              <a:t>If the worker’s benefit is decreased, the worker’s spouse’s benefit is also decreased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animEffect transition="in" filter="blinds(horizontal)">
                                      <p:cBhvr>
                                        <p:cTn id="7" dur="500"/>
                                        <p:tgtEl>
                                          <p:spTgt spid="5120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1204">
                                            <p:txEl>
                                              <p:pRg st="1" end="1"/>
                                            </p:txEl>
                                          </p:spTgt>
                                        </p:tgtEl>
                                        <p:attrNameLst>
                                          <p:attrName>style.visibility</p:attrName>
                                        </p:attrNameLst>
                                      </p:cBhvr>
                                      <p:to>
                                        <p:strVal val="visible"/>
                                      </p:to>
                                    </p:set>
                                    <p:animEffect transition="in" filter="blinds(horizontal)">
                                      <p:cBhvr>
                                        <p:cTn id="12" dur="500"/>
                                        <p:tgtEl>
                                          <p:spTgt spid="5120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1204">
                                            <p:txEl>
                                              <p:pRg st="2" end="2"/>
                                            </p:txEl>
                                          </p:spTgt>
                                        </p:tgtEl>
                                        <p:attrNameLst>
                                          <p:attrName>style.visibility</p:attrName>
                                        </p:attrNameLst>
                                      </p:cBhvr>
                                      <p:to>
                                        <p:strVal val="visible"/>
                                      </p:to>
                                    </p:set>
                                    <p:animEffect transition="in" filter="blinds(horizontal)">
                                      <p:cBhvr>
                                        <p:cTn id="15" dur="500"/>
                                        <p:tgtEl>
                                          <p:spTgt spid="5120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1204">
                                            <p:txEl>
                                              <p:pRg st="3" end="3"/>
                                            </p:txEl>
                                          </p:spTgt>
                                        </p:tgtEl>
                                        <p:attrNameLst>
                                          <p:attrName>style.visibility</p:attrName>
                                        </p:attrNameLst>
                                      </p:cBhvr>
                                      <p:to>
                                        <p:strVal val="visible"/>
                                      </p:to>
                                    </p:set>
                                    <p:animEffect transition="in" filter="blinds(horizontal)">
                                      <p:cBhvr>
                                        <p:cTn id="18" dur="500"/>
                                        <p:tgtEl>
                                          <p:spTgt spid="5120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a:t>Your Social Security Statement </a:t>
            </a:r>
            <a:r>
              <a:rPr lang="en-US" altLang="en-US" sz="2400"/>
              <a:t>(continued)</a:t>
            </a:r>
          </a:p>
        </p:txBody>
      </p:sp>
      <p:sp>
        <p:nvSpPr>
          <p:cNvPr id="7172" name="Rectangle 3"/>
          <p:cNvSpPr>
            <a:spLocks noGrp="1" noChangeArrowheads="1"/>
          </p:cNvSpPr>
          <p:nvPr>
            <p:ph idx="1"/>
          </p:nvPr>
        </p:nvSpPr>
        <p:spPr>
          <a:xfrm>
            <a:off x="914400" y="1600200"/>
            <a:ext cx="7315200" cy="5257800"/>
          </a:xfrm>
        </p:spPr>
        <p:txBody>
          <a:bodyPr/>
          <a:lstStyle/>
          <a:p>
            <a:pPr lvl="1" eaLnBrk="1" hangingPunct="1"/>
            <a:r>
              <a:rPr lang="en-US" altLang="en-US" dirty="0"/>
              <a:t>Fill out your name, middle initial, last name, last names as shown on your latest SS card, mother’s maiden name, social security number, date and place of birth, and other information that is requested, and click on Continue</a:t>
            </a:r>
          </a:p>
          <a:p>
            <a:pPr lvl="1" eaLnBrk="1" hangingPunct="1"/>
            <a:r>
              <a:rPr lang="en-US" altLang="en-US" dirty="0"/>
              <a:t>For added security, they can send you a text message every time you sign in.  I think it is a good idea.  Click on “Yes, lets start now”</a:t>
            </a:r>
          </a:p>
          <a:p>
            <a:pPr lvl="1" eaLnBrk="1" hangingPunct="1"/>
            <a:r>
              <a:rPr lang="en-US" altLang="en-US" dirty="0"/>
              <a:t>Choose a username and password</a:t>
            </a:r>
          </a:p>
          <a:p>
            <a:pPr lvl="1" eaLnBrk="1" hangingPunct="1"/>
            <a:r>
              <a:rPr lang="en-US" altLang="en-US" dirty="0"/>
              <a:t>Answer the resent questions to successfully complete the account</a:t>
            </a:r>
          </a:p>
          <a:p>
            <a:pPr lvl="1" eaLnBrk="1" hangingPunct="1"/>
            <a:r>
              <a:rPr lang="en-US" altLang="en-US" dirty="0"/>
              <a:t>Agree to the Terms of Service again and click “Next.”  You can now view or print your statement</a:t>
            </a:r>
          </a:p>
          <a:p>
            <a:pPr lvl="3" eaLnBrk="1" hangingPunct="1">
              <a:lnSpc>
                <a:spcPct val="120000"/>
              </a:lnSpc>
              <a:buFontTx/>
              <a:buNone/>
            </a:pPr>
            <a:r>
              <a:rPr lang="en-US" altLang="en-US" sz="10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animEffect transition="in" filter="blinds(horizontal)">
                                      <p:cBhvr>
                                        <p:cTn id="7" dur="500"/>
                                        <p:tgtEl>
                                          <p:spTgt spid="717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72">
                                            <p:txEl>
                                              <p:pRg st="1" end="1"/>
                                            </p:txEl>
                                          </p:spTgt>
                                        </p:tgtEl>
                                        <p:attrNameLst>
                                          <p:attrName>style.visibility</p:attrName>
                                        </p:attrNameLst>
                                      </p:cBhvr>
                                      <p:to>
                                        <p:strVal val="visible"/>
                                      </p:to>
                                    </p:set>
                                    <p:animEffect transition="in" filter="blinds(horizontal)">
                                      <p:cBhvr>
                                        <p:cTn id="12" dur="500"/>
                                        <p:tgtEl>
                                          <p:spTgt spid="7172">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172">
                                            <p:txEl>
                                              <p:pRg st="2" end="2"/>
                                            </p:txEl>
                                          </p:spTgt>
                                        </p:tgtEl>
                                        <p:attrNameLst>
                                          <p:attrName>style.visibility</p:attrName>
                                        </p:attrNameLst>
                                      </p:cBhvr>
                                      <p:to>
                                        <p:strVal val="visible"/>
                                      </p:to>
                                    </p:set>
                                    <p:animEffect transition="in" filter="blinds(horizontal)">
                                      <p:cBhvr>
                                        <p:cTn id="15" dur="500"/>
                                        <p:tgtEl>
                                          <p:spTgt spid="7172">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172">
                                            <p:txEl>
                                              <p:pRg st="3" end="3"/>
                                            </p:txEl>
                                          </p:spTgt>
                                        </p:tgtEl>
                                        <p:attrNameLst>
                                          <p:attrName>style.visibility</p:attrName>
                                        </p:attrNameLst>
                                      </p:cBhvr>
                                      <p:to>
                                        <p:strVal val="visible"/>
                                      </p:to>
                                    </p:set>
                                    <p:animEffect transition="in" filter="blinds(horizontal)">
                                      <p:cBhvr>
                                        <p:cTn id="18" dur="500"/>
                                        <p:tgtEl>
                                          <p:spTgt spid="7172">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7172">
                                            <p:txEl>
                                              <p:pRg st="4" end="4"/>
                                            </p:txEl>
                                          </p:spTgt>
                                        </p:tgtEl>
                                        <p:attrNameLst>
                                          <p:attrName>style.visibility</p:attrName>
                                        </p:attrNameLst>
                                      </p:cBhvr>
                                      <p:to>
                                        <p:strVal val="visible"/>
                                      </p:to>
                                    </p:set>
                                    <p:animEffect transition="in" filter="blinds(horizontal)">
                                      <p:cBhvr>
                                        <p:cTn id="21" dur="500"/>
                                        <p:tgtEl>
                                          <p:spTgt spid="7172">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7172">
                                            <p:txEl>
                                              <p:pRg st="5" end="5"/>
                                            </p:txEl>
                                          </p:spTgt>
                                        </p:tgtEl>
                                        <p:attrNameLst>
                                          <p:attrName>style.visibility</p:attrName>
                                        </p:attrNameLst>
                                      </p:cBhvr>
                                      <p:to>
                                        <p:strVal val="visible"/>
                                      </p:to>
                                    </p:set>
                                    <p:animEffect transition="in" filter="blinds(horizontal)">
                                      <p:cBhvr>
                                        <p:cTn id="24" dur="500"/>
                                        <p:tgtEl>
                                          <p:spTgt spid="71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uiExpand="1" build="p" bldLvl="2"/>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dirty="0"/>
              <a:t>Questions about Social Security</a:t>
            </a:r>
            <a:r>
              <a:rPr lang="en-US" altLang="en-US" sz="4000" dirty="0"/>
              <a:t> </a:t>
            </a:r>
            <a:r>
              <a:rPr lang="en-US" altLang="en-US" sz="2400" dirty="0"/>
              <a:t>(continued)</a:t>
            </a:r>
          </a:p>
        </p:txBody>
      </p:sp>
      <p:sp>
        <p:nvSpPr>
          <p:cNvPr id="49156" name="Rectangle 3"/>
          <p:cNvSpPr>
            <a:spLocks noGrp="1" noChangeArrowheads="1"/>
          </p:cNvSpPr>
          <p:nvPr>
            <p:ph idx="1"/>
          </p:nvPr>
        </p:nvSpPr>
        <p:spPr>
          <a:xfrm>
            <a:off x="914399" y="1600200"/>
            <a:ext cx="7466013" cy="4495800"/>
          </a:xfrm>
        </p:spPr>
        <p:txBody>
          <a:bodyPr/>
          <a:lstStyle/>
          <a:p>
            <a:pPr eaLnBrk="1" hangingPunct="1"/>
            <a:r>
              <a:rPr lang="en-US" altLang="en-US" dirty="0"/>
              <a:t>Do I have to pay federal income tax on benefits?</a:t>
            </a:r>
          </a:p>
          <a:p>
            <a:pPr lvl="1" eaLnBrk="1" hangingPunct="1"/>
            <a:r>
              <a:rPr lang="en-US" altLang="en-US" dirty="0"/>
              <a:t>Possibly, if other income, including pension and wages, is substantial  (see an accountant)</a:t>
            </a:r>
          </a:p>
          <a:p>
            <a:pPr lvl="2" eaLnBrk="1" hangingPunct="1"/>
            <a:r>
              <a:rPr lang="en-US" altLang="en-US" dirty="0"/>
              <a:t>About 20% of those who receive SS benefits have to pay some federal taxes on the benefit</a:t>
            </a:r>
          </a:p>
          <a:p>
            <a:pPr lvl="2" eaLnBrk="1" hangingPunct="1"/>
            <a:r>
              <a:rPr lang="en-US" altLang="en-US" dirty="0"/>
              <a:t>Unearned income, such as income from investments, and assets owned by the worker have no effect on eligibility for Social Security benefits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animEffect transition="in" filter="blinds(horizontal)">
                                      <p:cBhvr>
                                        <p:cTn id="7" dur="500"/>
                                        <p:tgtEl>
                                          <p:spTgt spid="491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9156">
                                            <p:txEl>
                                              <p:pRg st="1" end="1"/>
                                            </p:txEl>
                                          </p:spTgt>
                                        </p:tgtEl>
                                        <p:attrNameLst>
                                          <p:attrName>style.visibility</p:attrName>
                                        </p:attrNameLst>
                                      </p:cBhvr>
                                      <p:to>
                                        <p:strVal val="visible"/>
                                      </p:to>
                                    </p:set>
                                    <p:animEffect transition="in" filter="blinds(horizontal)">
                                      <p:cBhvr>
                                        <p:cTn id="12" dur="500"/>
                                        <p:tgtEl>
                                          <p:spTgt spid="4915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9156">
                                            <p:txEl>
                                              <p:pRg st="2" end="2"/>
                                            </p:txEl>
                                          </p:spTgt>
                                        </p:tgtEl>
                                        <p:attrNameLst>
                                          <p:attrName>style.visibility</p:attrName>
                                        </p:attrNameLst>
                                      </p:cBhvr>
                                      <p:to>
                                        <p:strVal val="visible"/>
                                      </p:to>
                                    </p:set>
                                    <p:animEffect transition="in" filter="blinds(horizontal)">
                                      <p:cBhvr>
                                        <p:cTn id="15" dur="500"/>
                                        <p:tgtEl>
                                          <p:spTgt spid="4915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9156">
                                            <p:txEl>
                                              <p:pRg st="3" end="3"/>
                                            </p:txEl>
                                          </p:spTgt>
                                        </p:tgtEl>
                                        <p:attrNameLst>
                                          <p:attrName>style.visibility</p:attrName>
                                        </p:attrNameLst>
                                      </p:cBhvr>
                                      <p:to>
                                        <p:strVal val="visible"/>
                                      </p:to>
                                    </p:set>
                                    <p:animEffect transition="in" filter="blinds(horizontal)">
                                      <p:cBhvr>
                                        <p:cTn id="18" dur="500"/>
                                        <p:tgtEl>
                                          <p:spTgt spid="4915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uiExpand="1" build="p" bldLvl="2"/>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4" name="Rectangle 3"/>
          <p:cNvSpPr>
            <a:spLocks noGrp="1" noChangeArrowheads="1"/>
          </p:cNvSpPr>
          <p:nvPr>
            <p:ph idx="1"/>
          </p:nvPr>
        </p:nvSpPr>
        <p:spPr>
          <a:xfrm>
            <a:off x="928688" y="1608138"/>
            <a:ext cx="7286625" cy="4419600"/>
          </a:xfrm>
        </p:spPr>
        <p:txBody>
          <a:bodyPr/>
          <a:lstStyle/>
          <a:p>
            <a:pPr eaLnBrk="1" hangingPunct="1"/>
            <a:r>
              <a:rPr lang="en-US" altLang="en-US" dirty="0"/>
              <a:t>What is the tax treatment of SS benefits?</a:t>
            </a:r>
          </a:p>
          <a:p>
            <a:pPr lvl="1" eaLnBrk="1" hangingPunct="1"/>
            <a:r>
              <a:rPr lang="en-US" altLang="en-US" sz="2200" dirty="0"/>
              <a:t>Taxpayers are classified into categories depending on the level of provisional income  (PI = AGI plus tax-exempt interest plus 50% of Social Security benefits)</a:t>
            </a:r>
          </a:p>
          <a:p>
            <a:pPr lvl="2" eaLnBrk="1" hangingPunct="1"/>
            <a:r>
              <a:rPr lang="en-US" altLang="en-US" sz="2200" dirty="0"/>
              <a:t>Low Income - Single filer with PI &lt; $25,000 or married filing jointly (MFJ) with income below $34,000 -- Social Security benefits are not taxable</a:t>
            </a:r>
          </a:p>
          <a:p>
            <a:pPr lvl="2" eaLnBrk="1" hangingPunct="1"/>
            <a:r>
              <a:rPr lang="en-US" altLang="en-US" sz="2200" dirty="0"/>
              <a:t>Middle Income - Single with PI from $25,000 to $34,000  and MFJ from $32,000 to $44,000 -- Up to 50% of benefits are taxable</a:t>
            </a:r>
          </a:p>
          <a:p>
            <a:pPr lvl="2" eaLnBrk="1" hangingPunct="1"/>
            <a:r>
              <a:rPr lang="en-US" altLang="en-US" sz="2200" dirty="0"/>
              <a:t>Upper Income - Single with income above $34,000 and MFJ with income above $44,000 -- 85% of Social Security benefits are taxable</a:t>
            </a:r>
          </a:p>
          <a:p>
            <a:pPr lvl="4" eaLnBrk="1" hangingPunct="1"/>
            <a:endParaRPr lang="en-US" altLang="en-US" dirty="0"/>
          </a:p>
        </p:txBody>
      </p:sp>
      <p:sp>
        <p:nvSpPr>
          <p:cNvPr id="4" name="Rectangle 2"/>
          <p:cNvSpPr>
            <a:spLocks noGrp="1" noChangeArrowheads="1"/>
          </p:cNvSpPr>
          <p:nvPr>
            <p:ph type="title"/>
          </p:nvPr>
        </p:nvSpPr>
        <p:spPr>
          <a:xfrm>
            <a:off x="304800" y="698500"/>
            <a:ext cx="8610600" cy="944563"/>
          </a:xfrm>
        </p:spPr>
        <p:txBody>
          <a:bodyPr/>
          <a:lstStyle/>
          <a:p>
            <a:pPr eaLnBrk="1" hangingPunct="1"/>
            <a:r>
              <a:rPr lang="en-US" altLang="en-US" dirty="0"/>
              <a:t>Questions about Social Security</a:t>
            </a:r>
            <a:r>
              <a:rPr lang="en-US" altLang="en-US" sz="4000" dirty="0"/>
              <a:t> </a:t>
            </a:r>
            <a:r>
              <a:rPr lang="en-US" altLang="en-US" sz="2400" dirty="0"/>
              <a:t>(continued)</a:t>
            </a:r>
          </a:p>
        </p:txBody>
      </p:sp>
    </p:spTree>
    <p:extLst>
      <p:ext uri="{BB962C8B-B14F-4D97-AF65-F5344CB8AC3E}">
        <p14:creationId xmlns:p14="http://schemas.microsoft.com/office/powerpoint/2010/main" val="2705831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animEffect transition="in" filter="blinds(horizontal)">
                                      <p:cBhvr>
                                        <p:cTn id="7" dur="500"/>
                                        <p:tgtEl>
                                          <p:spTgt spid="358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844">
                                            <p:txEl>
                                              <p:pRg st="1" end="1"/>
                                            </p:txEl>
                                          </p:spTgt>
                                        </p:tgtEl>
                                        <p:attrNameLst>
                                          <p:attrName>style.visibility</p:attrName>
                                        </p:attrNameLst>
                                      </p:cBhvr>
                                      <p:to>
                                        <p:strVal val="visible"/>
                                      </p:to>
                                    </p:set>
                                    <p:animEffect transition="in" filter="blinds(horizontal)">
                                      <p:cBhvr>
                                        <p:cTn id="12" dur="500"/>
                                        <p:tgtEl>
                                          <p:spTgt spid="3584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5844">
                                            <p:txEl>
                                              <p:pRg st="2" end="2"/>
                                            </p:txEl>
                                          </p:spTgt>
                                        </p:tgtEl>
                                        <p:attrNameLst>
                                          <p:attrName>style.visibility</p:attrName>
                                        </p:attrNameLst>
                                      </p:cBhvr>
                                      <p:to>
                                        <p:strVal val="visible"/>
                                      </p:to>
                                    </p:set>
                                    <p:animEffect transition="in" filter="blinds(horizontal)">
                                      <p:cBhvr>
                                        <p:cTn id="15" dur="500"/>
                                        <p:tgtEl>
                                          <p:spTgt spid="3584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5844">
                                            <p:txEl>
                                              <p:pRg st="3" end="3"/>
                                            </p:txEl>
                                          </p:spTgt>
                                        </p:tgtEl>
                                        <p:attrNameLst>
                                          <p:attrName>style.visibility</p:attrName>
                                        </p:attrNameLst>
                                      </p:cBhvr>
                                      <p:to>
                                        <p:strVal val="visible"/>
                                      </p:to>
                                    </p:set>
                                    <p:animEffect transition="in" filter="blinds(horizontal)">
                                      <p:cBhvr>
                                        <p:cTn id="18" dur="500"/>
                                        <p:tgtEl>
                                          <p:spTgt spid="35844">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5844">
                                            <p:txEl>
                                              <p:pRg st="4" end="4"/>
                                            </p:txEl>
                                          </p:spTgt>
                                        </p:tgtEl>
                                        <p:attrNameLst>
                                          <p:attrName>style.visibility</p:attrName>
                                        </p:attrNameLst>
                                      </p:cBhvr>
                                      <p:to>
                                        <p:strVal val="visible"/>
                                      </p:to>
                                    </p:set>
                                    <p:animEffect transition="in" filter="blinds(horizontal)">
                                      <p:cBhvr>
                                        <p:cTn id="21" dur="500"/>
                                        <p:tgtEl>
                                          <p:spTgt spid="358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uiExpand="1" build="p" bldLvl="2"/>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4" name="Rectangle 6"/>
          <p:cNvSpPr>
            <a:spLocks noGrp="1" noChangeArrowheads="1"/>
          </p:cNvSpPr>
          <p:nvPr>
            <p:ph idx="1"/>
          </p:nvPr>
        </p:nvSpPr>
        <p:spPr>
          <a:xfrm>
            <a:off x="928688" y="1608138"/>
            <a:ext cx="7286625" cy="4419600"/>
          </a:xfrm>
        </p:spPr>
        <p:txBody>
          <a:bodyPr/>
          <a:lstStyle/>
          <a:p>
            <a:pPr eaLnBrk="1" hangingPunct="1"/>
            <a:r>
              <a:rPr lang="en-US" altLang="en-US" dirty="0"/>
              <a:t>What happens if you retire before FRA?</a:t>
            </a:r>
          </a:p>
          <a:p>
            <a:pPr lvl="1" eaLnBrk="1" hangingPunct="1"/>
            <a:r>
              <a:rPr lang="en-US" altLang="en-US" dirty="0"/>
              <a:t>If you retire before Full Retirement Age:  One Dollar in Benefits will be withheld for every $2 in earnings above the limit:</a:t>
            </a:r>
          </a:p>
          <a:p>
            <a:pPr lvl="2" eaLnBrk="1" hangingPunct="1"/>
            <a:r>
              <a:rPr lang="en-US" altLang="en-US" dirty="0"/>
              <a:t>Year			Benefit Amount</a:t>
            </a:r>
          </a:p>
          <a:p>
            <a:pPr lvl="2" eaLnBrk="1" hangingPunct="1"/>
            <a:r>
              <a:rPr lang="en-US" altLang="en-US" dirty="0"/>
              <a:t>2015				$15,720</a:t>
            </a:r>
          </a:p>
          <a:p>
            <a:pPr lvl="2" eaLnBrk="1" hangingPunct="1"/>
            <a:r>
              <a:rPr lang="en-US" altLang="en-US" dirty="0"/>
              <a:t>2016				$15,720</a:t>
            </a:r>
          </a:p>
          <a:p>
            <a:pPr lvl="2" eaLnBrk="1" hangingPunct="1"/>
            <a:r>
              <a:rPr lang="en-US" altLang="en-US" dirty="0"/>
              <a:t>2017				$16,920</a:t>
            </a:r>
          </a:p>
          <a:p>
            <a:pPr lvl="2" eaLnBrk="1" hangingPunct="1"/>
            <a:r>
              <a:rPr lang="en-US" altLang="en-US" dirty="0"/>
              <a:t>2018				$17,040</a:t>
            </a:r>
          </a:p>
          <a:p>
            <a:pPr lvl="2" eaLnBrk="1" hangingPunct="1"/>
            <a:r>
              <a:rPr lang="en-US" altLang="en-US" dirty="0"/>
              <a:t>2019				$17,640</a:t>
            </a:r>
          </a:p>
          <a:p>
            <a:pPr lvl="2" eaLnBrk="1" hangingPunct="1"/>
            <a:r>
              <a:rPr lang="en-US" altLang="en-US" dirty="0"/>
              <a:t>2020				$18,240</a:t>
            </a:r>
          </a:p>
          <a:p>
            <a:pPr lvl="1" eaLnBrk="1" hangingPunct="1"/>
            <a:endParaRPr lang="en-US" altLang="en-US" sz="2800" dirty="0"/>
          </a:p>
        </p:txBody>
      </p:sp>
      <p:sp>
        <p:nvSpPr>
          <p:cNvPr id="4" name="Rectangle 2"/>
          <p:cNvSpPr>
            <a:spLocks noGrp="1" noChangeArrowheads="1"/>
          </p:cNvSpPr>
          <p:nvPr>
            <p:ph type="title"/>
          </p:nvPr>
        </p:nvSpPr>
        <p:spPr/>
        <p:txBody>
          <a:bodyPr/>
          <a:lstStyle/>
          <a:p>
            <a:pPr eaLnBrk="1" hangingPunct="1"/>
            <a:r>
              <a:rPr lang="en-US" altLang="en-US" dirty="0"/>
              <a:t>Questions about Social Security</a:t>
            </a:r>
            <a:r>
              <a:rPr lang="en-US" altLang="en-US" sz="4000" dirty="0"/>
              <a:t> </a:t>
            </a:r>
            <a:r>
              <a:rPr lang="en-US" altLang="en-US" sz="2400" dirty="0"/>
              <a:t>(continued)</a:t>
            </a:r>
          </a:p>
        </p:txBody>
      </p:sp>
    </p:spTree>
    <p:extLst>
      <p:ext uri="{BB962C8B-B14F-4D97-AF65-F5344CB8AC3E}">
        <p14:creationId xmlns:p14="http://schemas.microsoft.com/office/powerpoint/2010/main" val="120883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894">
                                            <p:txEl>
                                              <p:pRg st="0" end="0"/>
                                            </p:txEl>
                                          </p:spTgt>
                                        </p:tgtEl>
                                        <p:attrNameLst>
                                          <p:attrName>style.visibility</p:attrName>
                                        </p:attrNameLst>
                                      </p:cBhvr>
                                      <p:to>
                                        <p:strVal val="visible"/>
                                      </p:to>
                                    </p:set>
                                    <p:animEffect transition="in" filter="blinds(horizontal)">
                                      <p:cBhvr>
                                        <p:cTn id="7" dur="500"/>
                                        <p:tgtEl>
                                          <p:spTgt spid="378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894">
                                            <p:txEl>
                                              <p:pRg st="1" end="1"/>
                                            </p:txEl>
                                          </p:spTgt>
                                        </p:tgtEl>
                                        <p:attrNameLst>
                                          <p:attrName>style.visibility</p:attrName>
                                        </p:attrNameLst>
                                      </p:cBhvr>
                                      <p:to>
                                        <p:strVal val="visible"/>
                                      </p:to>
                                    </p:set>
                                    <p:animEffect transition="in" filter="blinds(horizontal)">
                                      <p:cBhvr>
                                        <p:cTn id="12" dur="500"/>
                                        <p:tgtEl>
                                          <p:spTgt spid="3789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7894">
                                            <p:txEl>
                                              <p:pRg st="2" end="2"/>
                                            </p:txEl>
                                          </p:spTgt>
                                        </p:tgtEl>
                                        <p:attrNameLst>
                                          <p:attrName>style.visibility</p:attrName>
                                        </p:attrNameLst>
                                      </p:cBhvr>
                                      <p:to>
                                        <p:strVal val="visible"/>
                                      </p:to>
                                    </p:set>
                                    <p:animEffect transition="in" filter="blinds(horizontal)">
                                      <p:cBhvr>
                                        <p:cTn id="15" dur="500"/>
                                        <p:tgtEl>
                                          <p:spTgt spid="3789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7894">
                                            <p:txEl>
                                              <p:pRg st="3" end="3"/>
                                            </p:txEl>
                                          </p:spTgt>
                                        </p:tgtEl>
                                        <p:attrNameLst>
                                          <p:attrName>style.visibility</p:attrName>
                                        </p:attrNameLst>
                                      </p:cBhvr>
                                      <p:to>
                                        <p:strVal val="visible"/>
                                      </p:to>
                                    </p:set>
                                    <p:animEffect transition="in" filter="blinds(horizontal)">
                                      <p:cBhvr>
                                        <p:cTn id="18" dur="500"/>
                                        <p:tgtEl>
                                          <p:spTgt spid="37894">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7894">
                                            <p:txEl>
                                              <p:pRg st="4" end="4"/>
                                            </p:txEl>
                                          </p:spTgt>
                                        </p:tgtEl>
                                        <p:attrNameLst>
                                          <p:attrName>style.visibility</p:attrName>
                                        </p:attrNameLst>
                                      </p:cBhvr>
                                      <p:to>
                                        <p:strVal val="visible"/>
                                      </p:to>
                                    </p:set>
                                    <p:animEffect transition="in" filter="blinds(horizontal)">
                                      <p:cBhvr>
                                        <p:cTn id="21" dur="500"/>
                                        <p:tgtEl>
                                          <p:spTgt spid="37894">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7894">
                                            <p:txEl>
                                              <p:pRg st="5" end="5"/>
                                            </p:txEl>
                                          </p:spTgt>
                                        </p:tgtEl>
                                        <p:attrNameLst>
                                          <p:attrName>style.visibility</p:attrName>
                                        </p:attrNameLst>
                                      </p:cBhvr>
                                      <p:to>
                                        <p:strVal val="visible"/>
                                      </p:to>
                                    </p:set>
                                    <p:animEffect transition="in" filter="blinds(horizontal)">
                                      <p:cBhvr>
                                        <p:cTn id="24" dur="500"/>
                                        <p:tgtEl>
                                          <p:spTgt spid="37894">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7894">
                                            <p:txEl>
                                              <p:pRg st="6" end="6"/>
                                            </p:txEl>
                                          </p:spTgt>
                                        </p:tgtEl>
                                        <p:attrNameLst>
                                          <p:attrName>style.visibility</p:attrName>
                                        </p:attrNameLst>
                                      </p:cBhvr>
                                      <p:to>
                                        <p:strVal val="visible"/>
                                      </p:to>
                                    </p:set>
                                    <p:animEffect transition="in" filter="blinds(horizontal)">
                                      <p:cBhvr>
                                        <p:cTn id="27" dur="500"/>
                                        <p:tgtEl>
                                          <p:spTgt spid="37894">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7894">
                                            <p:txEl>
                                              <p:pRg st="7" end="7"/>
                                            </p:txEl>
                                          </p:spTgt>
                                        </p:tgtEl>
                                        <p:attrNameLst>
                                          <p:attrName>style.visibility</p:attrName>
                                        </p:attrNameLst>
                                      </p:cBhvr>
                                      <p:to>
                                        <p:strVal val="visible"/>
                                      </p:to>
                                    </p:set>
                                    <p:animEffect transition="in" filter="blinds(horizontal)">
                                      <p:cBhvr>
                                        <p:cTn id="30" dur="500"/>
                                        <p:tgtEl>
                                          <p:spTgt spid="37894">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7894">
                                            <p:txEl>
                                              <p:pRg st="8" end="8"/>
                                            </p:txEl>
                                          </p:spTgt>
                                        </p:tgtEl>
                                        <p:attrNameLst>
                                          <p:attrName>style.visibility</p:attrName>
                                        </p:attrNameLst>
                                      </p:cBhvr>
                                      <p:to>
                                        <p:strVal val="visible"/>
                                      </p:to>
                                    </p:set>
                                    <p:animEffect transition="in" filter="blinds(horizontal)">
                                      <p:cBhvr>
                                        <p:cTn id="33" dur="500"/>
                                        <p:tgtEl>
                                          <p:spTgt spid="3789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4" grpId="0" uiExpand="1" build="p" bldLvl="2"/>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928688" y="1608138"/>
            <a:ext cx="7681912" cy="4419600"/>
          </a:xfrm>
        </p:spPr>
        <p:txBody>
          <a:bodyPr/>
          <a:lstStyle/>
          <a:p>
            <a:pPr eaLnBrk="1" hangingPunct="1"/>
            <a:r>
              <a:rPr lang="en-US" altLang="en-US" dirty="0"/>
              <a:t>What happens if you retire early?</a:t>
            </a:r>
          </a:p>
          <a:p>
            <a:pPr lvl="1" eaLnBrk="1" hangingPunct="1"/>
            <a:r>
              <a:rPr lang="en-US" altLang="en-US" dirty="0"/>
              <a:t>In the year you reach Full Retirement Age:  One dollar in benefits will be withheld for every $3 in earnings above the limit:</a:t>
            </a:r>
          </a:p>
          <a:p>
            <a:pPr lvl="2" eaLnBrk="1" hangingPunct="1"/>
            <a:r>
              <a:rPr lang="en-US" altLang="en-US" dirty="0"/>
              <a:t>2016				$41,880</a:t>
            </a:r>
          </a:p>
          <a:p>
            <a:pPr lvl="2" eaLnBrk="1" hangingPunct="1"/>
            <a:r>
              <a:rPr lang="en-US" altLang="en-US" dirty="0"/>
              <a:t>2017				$44,880</a:t>
            </a:r>
          </a:p>
          <a:p>
            <a:pPr lvl="2" eaLnBrk="1" hangingPunct="1"/>
            <a:r>
              <a:rPr lang="en-US" altLang="en-US" dirty="0"/>
              <a:t>2018				$45,360</a:t>
            </a:r>
          </a:p>
          <a:p>
            <a:pPr lvl="2" eaLnBrk="1" hangingPunct="1"/>
            <a:r>
              <a:rPr lang="en-US" altLang="en-US" dirty="0"/>
              <a:t>2019				$46,920</a:t>
            </a:r>
          </a:p>
          <a:p>
            <a:pPr lvl="2" eaLnBrk="1" hangingPunct="1"/>
            <a:r>
              <a:rPr lang="en-US" altLang="en-US" dirty="0"/>
              <a:t>2020				$48,600</a:t>
            </a:r>
          </a:p>
          <a:p>
            <a:pPr lvl="1" eaLnBrk="1" hangingPunct="1"/>
            <a:r>
              <a:rPr lang="en-US" altLang="en-US" dirty="0"/>
              <a:t>There is no limit on earnings in the month you reach FRA</a:t>
            </a:r>
          </a:p>
          <a:p>
            <a:pPr eaLnBrk="1" hangingPunct="1"/>
            <a:endParaRPr lang="en-US" altLang="en-US" dirty="0"/>
          </a:p>
        </p:txBody>
      </p:sp>
      <p:sp>
        <p:nvSpPr>
          <p:cNvPr id="4" name="Rectangle 2"/>
          <p:cNvSpPr>
            <a:spLocks noGrp="1" noChangeArrowheads="1"/>
          </p:cNvSpPr>
          <p:nvPr>
            <p:ph type="title"/>
          </p:nvPr>
        </p:nvSpPr>
        <p:spPr/>
        <p:txBody>
          <a:bodyPr/>
          <a:lstStyle/>
          <a:p>
            <a:pPr eaLnBrk="1" hangingPunct="1"/>
            <a:r>
              <a:rPr lang="en-US" altLang="en-US" dirty="0"/>
              <a:t>Questions about Social Security</a:t>
            </a:r>
            <a:r>
              <a:rPr lang="en-US" altLang="en-US" sz="4000" dirty="0"/>
              <a:t> </a:t>
            </a:r>
            <a:r>
              <a:rPr lang="en-US" altLang="en-US" sz="2400" dirty="0"/>
              <a:t>(continued)</a:t>
            </a:r>
          </a:p>
        </p:txBody>
      </p:sp>
    </p:spTree>
    <p:extLst>
      <p:ext uri="{BB962C8B-B14F-4D97-AF65-F5344CB8AC3E}">
        <p14:creationId xmlns:p14="http://schemas.microsoft.com/office/powerpoint/2010/main" val="419034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linds(horizontal)">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blinds(horizontal)">
                                      <p:cBhvr>
                                        <p:cTn id="12" dur="500"/>
                                        <p:tgtEl>
                                          <p:spTgt spid="3891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8915">
                                            <p:txEl>
                                              <p:pRg st="2" end="2"/>
                                            </p:txEl>
                                          </p:spTgt>
                                        </p:tgtEl>
                                        <p:attrNameLst>
                                          <p:attrName>style.visibility</p:attrName>
                                        </p:attrNameLst>
                                      </p:cBhvr>
                                      <p:to>
                                        <p:strVal val="visible"/>
                                      </p:to>
                                    </p:set>
                                    <p:animEffect transition="in" filter="blinds(horizontal)">
                                      <p:cBhvr>
                                        <p:cTn id="15" dur="500"/>
                                        <p:tgtEl>
                                          <p:spTgt spid="38915">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8915">
                                            <p:txEl>
                                              <p:pRg st="3" end="3"/>
                                            </p:txEl>
                                          </p:spTgt>
                                        </p:tgtEl>
                                        <p:attrNameLst>
                                          <p:attrName>style.visibility</p:attrName>
                                        </p:attrNameLst>
                                      </p:cBhvr>
                                      <p:to>
                                        <p:strVal val="visible"/>
                                      </p:to>
                                    </p:set>
                                    <p:animEffect transition="in" filter="blinds(horizontal)">
                                      <p:cBhvr>
                                        <p:cTn id="18" dur="500"/>
                                        <p:tgtEl>
                                          <p:spTgt spid="38915">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8915">
                                            <p:txEl>
                                              <p:pRg st="4" end="4"/>
                                            </p:txEl>
                                          </p:spTgt>
                                        </p:tgtEl>
                                        <p:attrNameLst>
                                          <p:attrName>style.visibility</p:attrName>
                                        </p:attrNameLst>
                                      </p:cBhvr>
                                      <p:to>
                                        <p:strVal val="visible"/>
                                      </p:to>
                                    </p:set>
                                    <p:animEffect transition="in" filter="blinds(horizontal)">
                                      <p:cBhvr>
                                        <p:cTn id="21" dur="500"/>
                                        <p:tgtEl>
                                          <p:spTgt spid="38915">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8915">
                                            <p:txEl>
                                              <p:pRg st="5" end="5"/>
                                            </p:txEl>
                                          </p:spTgt>
                                        </p:tgtEl>
                                        <p:attrNameLst>
                                          <p:attrName>style.visibility</p:attrName>
                                        </p:attrNameLst>
                                      </p:cBhvr>
                                      <p:to>
                                        <p:strVal val="visible"/>
                                      </p:to>
                                    </p:set>
                                    <p:animEffect transition="in" filter="blinds(horizontal)">
                                      <p:cBhvr>
                                        <p:cTn id="24" dur="500"/>
                                        <p:tgtEl>
                                          <p:spTgt spid="38915">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8915">
                                            <p:txEl>
                                              <p:pRg st="6" end="6"/>
                                            </p:txEl>
                                          </p:spTgt>
                                        </p:tgtEl>
                                        <p:attrNameLst>
                                          <p:attrName>style.visibility</p:attrName>
                                        </p:attrNameLst>
                                      </p:cBhvr>
                                      <p:to>
                                        <p:strVal val="visible"/>
                                      </p:to>
                                    </p:set>
                                    <p:animEffect transition="in" filter="blinds(horizontal)">
                                      <p:cBhvr>
                                        <p:cTn id="27" dur="500"/>
                                        <p:tgtEl>
                                          <p:spTgt spid="3891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8915">
                                            <p:txEl>
                                              <p:pRg st="7" end="7"/>
                                            </p:txEl>
                                          </p:spTgt>
                                        </p:tgtEl>
                                        <p:attrNameLst>
                                          <p:attrName>style.visibility</p:attrName>
                                        </p:attrNameLst>
                                      </p:cBhvr>
                                      <p:to>
                                        <p:strVal val="visible"/>
                                      </p:to>
                                    </p:set>
                                    <p:animEffect transition="in" filter="blinds(horizontal)">
                                      <p:cBhvr>
                                        <p:cTn id="32" dur="500"/>
                                        <p:tgtEl>
                                          <p:spTgt spid="389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bldLvl="2"/>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903554" y="23446"/>
            <a:ext cx="3240446" cy="1944813"/>
          </a:xfrm>
          <a:prstGeom prst="rect">
            <a:avLst/>
          </a:prstGeom>
        </p:spPr>
      </p:pic>
      <p:sp>
        <p:nvSpPr>
          <p:cNvPr id="59394" name="Rectangle 2"/>
          <p:cNvSpPr>
            <a:spLocks noGrp="1" noChangeArrowheads="1"/>
          </p:cNvSpPr>
          <p:nvPr>
            <p:ph type="title"/>
          </p:nvPr>
        </p:nvSpPr>
        <p:spPr>
          <a:xfrm>
            <a:off x="685800" y="685800"/>
            <a:ext cx="7772400" cy="914400"/>
          </a:xfrm>
        </p:spPr>
        <p:txBody>
          <a:bodyPr/>
          <a:lstStyle/>
          <a:p>
            <a:pPr eaLnBrk="1" hangingPunct="1">
              <a:spcBef>
                <a:spcPct val="20000"/>
              </a:spcBef>
            </a:pPr>
            <a:r>
              <a:rPr lang="en-US" altLang="en-US" dirty="0"/>
              <a:t>The Likely Future of Social Security</a:t>
            </a:r>
          </a:p>
        </p:txBody>
      </p:sp>
      <p:sp>
        <p:nvSpPr>
          <p:cNvPr id="66563" name="Rectangle 3"/>
          <p:cNvSpPr>
            <a:spLocks noGrp="1" noChangeArrowheads="1"/>
          </p:cNvSpPr>
          <p:nvPr>
            <p:ph idx="1"/>
          </p:nvPr>
        </p:nvSpPr>
        <p:spPr>
          <a:xfrm>
            <a:off x="914400" y="1600200"/>
            <a:ext cx="7239000" cy="5029200"/>
          </a:xfrm>
        </p:spPr>
        <p:txBody>
          <a:bodyPr/>
          <a:lstStyle/>
          <a:p>
            <a:pPr eaLnBrk="1" hangingPunct="1"/>
            <a:r>
              <a:rPr lang="en-US" altLang="en-US" dirty="0"/>
              <a:t>Where is the Social Security program now?</a:t>
            </a:r>
          </a:p>
          <a:p>
            <a:pPr lvl="1" eaLnBrk="1" hangingPunct="1"/>
            <a:r>
              <a:rPr lang="en-US" altLang="en-US" dirty="0"/>
              <a:t>The Social Security program is currently taking in more than it is paying out </a:t>
            </a:r>
          </a:p>
          <a:p>
            <a:pPr lvl="2" eaLnBrk="1" hangingPunct="1"/>
            <a:r>
              <a:rPr lang="en-US" altLang="en-US" dirty="0"/>
              <a:t>It had income of $840.2bn in Calendar Year 2012 ($784.9bn in 2007). and paid out $785.8bn in 2012 ($495.7bn in 2007) in benefits to 56.8mn (54.7mn in 2007) people</a:t>
            </a:r>
          </a:p>
          <a:p>
            <a:pPr lvl="2" eaLnBrk="1" hangingPunct="1"/>
            <a:r>
              <a:rPr lang="en-US" altLang="en-US" dirty="0"/>
              <a:t>Note:</a:t>
            </a:r>
          </a:p>
          <a:p>
            <a:pPr lvl="3" eaLnBrk="1" hangingPunct="1"/>
            <a:r>
              <a:rPr lang="en-US" altLang="en-US" dirty="0"/>
              <a:t>SS income is growing 1.4% per year</a:t>
            </a:r>
          </a:p>
          <a:p>
            <a:pPr lvl="3" eaLnBrk="1" hangingPunct="1"/>
            <a:r>
              <a:rPr lang="en-US" altLang="en-US" dirty="0"/>
              <a:t>SS expenses are growing 9.7% per year </a:t>
            </a:r>
          </a:p>
          <a:p>
            <a:pPr lvl="1" eaLnBrk="1" hangingPunct="1"/>
            <a:r>
              <a:rPr lang="en-US" altLang="en-US" dirty="0"/>
              <a:t>Reserves are in government bonds (SS Trust Fund)</a:t>
            </a:r>
          </a:p>
          <a:p>
            <a:pPr lvl="2" eaLnBrk="1" hangingPunct="1"/>
            <a:r>
              <a:rPr lang="en-US" altLang="en-US" dirty="0"/>
              <a:t>Today there are 2.8 workers per recipient</a:t>
            </a:r>
          </a:p>
          <a:p>
            <a:pPr lvl="2" eaLnBrk="1" hangingPunct="1"/>
            <a:r>
              <a:rPr lang="en-US" altLang="en-US" sz="1200" dirty="0">
                <a:hlinkClick r:id="rId4"/>
              </a:rPr>
              <a:t>Source:</a:t>
            </a:r>
            <a:r>
              <a:rPr lang="en-US" altLang="en-US" sz="1200" dirty="0"/>
              <a:t> http://www.socialsecurity.gov/OACT/FACTS/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additive="base">
                                        <p:cTn id="7" dur="500" fill="hold"/>
                                        <p:tgtEl>
                                          <p:spTgt spid="66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6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additive="base">
                                        <p:cTn id="13" dur="500" fill="hold"/>
                                        <p:tgtEl>
                                          <p:spTgt spid="66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6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6563">
                                            <p:txEl>
                                              <p:pRg st="2" end="2"/>
                                            </p:txEl>
                                          </p:spTgt>
                                        </p:tgtEl>
                                        <p:attrNameLst>
                                          <p:attrName>style.visibility</p:attrName>
                                        </p:attrNameLst>
                                      </p:cBhvr>
                                      <p:to>
                                        <p:strVal val="visible"/>
                                      </p:to>
                                    </p:set>
                                    <p:anim calcmode="lin" valueType="num">
                                      <p:cBhvr additive="base">
                                        <p:cTn id="17" dur="500" fill="hold"/>
                                        <p:tgtEl>
                                          <p:spTgt spid="66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65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6563">
                                            <p:txEl>
                                              <p:pRg st="3" end="3"/>
                                            </p:txEl>
                                          </p:spTgt>
                                        </p:tgtEl>
                                        <p:attrNameLst>
                                          <p:attrName>style.visibility</p:attrName>
                                        </p:attrNameLst>
                                      </p:cBhvr>
                                      <p:to>
                                        <p:strVal val="visible"/>
                                      </p:to>
                                    </p:set>
                                    <p:anim calcmode="lin" valueType="num">
                                      <p:cBhvr additive="base">
                                        <p:cTn id="21" dur="500" fill="hold"/>
                                        <p:tgtEl>
                                          <p:spTgt spid="665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65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6563">
                                            <p:txEl>
                                              <p:pRg st="4" end="4"/>
                                            </p:txEl>
                                          </p:spTgt>
                                        </p:tgtEl>
                                        <p:attrNameLst>
                                          <p:attrName>style.visibility</p:attrName>
                                        </p:attrNameLst>
                                      </p:cBhvr>
                                      <p:to>
                                        <p:strVal val="visible"/>
                                      </p:to>
                                    </p:set>
                                    <p:anim calcmode="lin" valueType="num">
                                      <p:cBhvr additive="base">
                                        <p:cTn id="25" dur="500" fill="hold"/>
                                        <p:tgtEl>
                                          <p:spTgt spid="665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656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66563">
                                            <p:txEl>
                                              <p:pRg st="5" end="5"/>
                                            </p:txEl>
                                          </p:spTgt>
                                        </p:tgtEl>
                                        <p:attrNameLst>
                                          <p:attrName>style.visibility</p:attrName>
                                        </p:attrNameLst>
                                      </p:cBhvr>
                                      <p:to>
                                        <p:strVal val="visible"/>
                                      </p:to>
                                    </p:set>
                                    <p:anim calcmode="lin" valueType="num">
                                      <p:cBhvr additive="base">
                                        <p:cTn id="29" dur="500" fill="hold"/>
                                        <p:tgtEl>
                                          <p:spTgt spid="665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656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66563">
                                            <p:txEl>
                                              <p:pRg st="6" end="6"/>
                                            </p:txEl>
                                          </p:spTgt>
                                        </p:tgtEl>
                                        <p:attrNameLst>
                                          <p:attrName>style.visibility</p:attrName>
                                        </p:attrNameLst>
                                      </p:cBhvr>
                                      <p:to>
                                        <p:strVal val="visible"/>
                                      </p:to>
                                    </p:set>
                                    <p:anim calcmode="lin" valueType="num">
                                      <p:cBhvr additive="base">
                                        <p:cTn id="33" dur="500" fill="hold"/>
                                        <p:tgtEl>
                                          <p:spTgt spid="6656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6656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66563">
                                            <p:txEl>
                                              <p:pRg st="7" end="7"/>
                                            </p:txEl>
                                          </p:spTgt>
                                        </p:tgtEl>
                                        <p:attrNameLst>
                                          <p:attrName>style.visibility</p:attrName>
                                        </p:attrNameLst>
                                      </p:cBhvr>
                                      <p:to>
                                        <p:strVal val="visible"/>
                                      </p:to>
                                    </p:set>
                                    <p:anim calcmode="lin" valueType="num">
                                      <p:cBhvr additive="base">
                                        <p:cTn id="37" dur="500" fill="hold"/>
                                        <p:tgtEl>
                                          <p:spTgt spid="6656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656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66563">
                                            <p:txEl>
                                              <p:pRg st="8" end="8"/>
                                            </p:txEl>
                                          </p:spTgt>
                                        </p:tgtEl>
                                        <p:attrNameLst>
                                          <p:attrName>style.visibility</p:attrName>
                                        </p:attrNameLst>
                                      </p:cBhvr>
                                      <p:to>
                                        <p:strVal val="visible"/>
                                      </p:to>
                                    </p:set>
                                    <p:anim calcmode="lin" valueType="num">
                                      <p:cBhvr additive="base">
                                        <p:cTn id="41" dur="500" fill="hold"/>
                                        <p:tgtEl>
                                          <p:spTgt spid="6656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66563">
                                            <p:txEl>
                                              <p:pRg st="8" end="8"/>
                                            </p:txEl>
                                          </p:spTgt>
                                        </p:tgtEl>
                                        <p:attrNameLst>
                                          <p:attrName>ppt_y</p:attrName>
                                        </p:attrNameLst>
                                      </p:cBhvr>
                                      <p:tavLst>
                                        <p:tav tm="0">
                                          <p:val>
                                            <p:strVal val="#ppt_y"/>
                                          </p:val>
                                        </p:tav>
                                        <p:tav tm="100000">
                                          <p:val>
                                            <p:strVal val="#ppt_y"/>
                                          </p:val>
                                        </p:tav>
                                      </p:tavLst>
                                    </p:anim>
                                  </p:childTnLst>
                                </p:cTn>
                              </p:par>
                              <p:par>
                                <p:cTn id="43" presetID="1" presetClass="entr" presetSubtype="0" fill="hold" nodeType="with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bldLvl="3"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410200" y="0"/>
            <a:ext cx="3733800" cy="2231878"/>
          </a:xfrm>
          <a:prstGeom prst="rect">
            <a:avLst/>
          </a:prstGeom>
        </p:spPr>
      </p:pic>
      <p:sp>
        <p:nvSpPr>
          <p:cNvPr id="64514" name="Rectangle 2"/>
          <p:cNvSpPr>
            <a:spLocks noGrp="1" noChangeArrowheads="1"/>
          </p:cNvSpPr>
          <p:nvPr>
            <p:ph type="title"/>
          </p:nvPr>
        </p:nvSpPr>
        <p:spPr>
          <a:xfrm>
            <a:off x="685800" y="685800"/>
            <a:ext cx="7772400" cy="914400"/>
          </a:xfrm>
        </p:spPr>
        <p:txBody>
          <a:bodyPr/>
          <a:lstStyle/>
          <a:p>
            <a:pPr eaLnBrk="1" hangingPunct="1">
              <a:lnSpc>
                <a:spcPct val="130000"/>
              </a:lnSpc>
            </a:pPr>
            <a:r>
              <a:rPr lang="en-US" altLang="en-US" dirty="0"/>
              <a:t>Future of Social Security</a:t>
            </a:r>
            <a:r>
              <a:rPr lang="en-US" altLang="en-US" sz="3900" dirty="0"/>
              <a:t> </a:t>
            </a:r>
            <a:r>
              <a:rPr lang="en-US" altLang="en-US" sz="2400" dirty="0"/>
              <a:t>(continued)</a:t>
            </a:r>
          </a:p>
        </p:txBody>
      </p:sp>
      <p:sp>
        <p:nvSpPr>
          <p:cNvPr id="56324" name="Rectangle 3"/>
          <p:cNvSpPr>
            <a:spLocks noGrp="1" noChangeArrowheads="1"/>
          </p:cNvSpPr>
          <p:nvPr>
            <p:ph idx="1"/>
          </p:nvPr>
        </p:nvSpPr>
        <p:spPr>
          <a:xfrm>
            <a:off x="914400" y="1600200"/>
            <a:ext cx="7239000" cy="5486400"/>
          </a:xfrm>
        </p:spPr>
        <p:txBody>
          <a:bodyPr/>
          <a:lstStyle/>
          <a:p>
            <a:pPr eaLnBrk="1" hangingPunct="1"/>
            <a:r>
              <a:rPr lang="en-US" altLang="en-US" dirty="0"/>
              <a:t>What is the future of Social Security?</a:t>
            </a:r>
          </a:p>
          <a:p>
            <a:pPr lvl="1" eaLnBrk="1" hangingPunct="1"/>
            <a:r>
              <a:rPr lang="en-US" altLang="en-US" sz="2200" dirty="0"/>
              <a:t>Until 2015</a:t>
            </a:r>
          </a:p>
          <a:p>
            <a:pPr lvl="2" eaLnBrk="1" hangingPunct="1"/>
            <a:r>
              <a:rPr lang="en-US" altLang="en-US" sz="2200" dirty="0"/>
              <a:t>Benefits can be paid solely from tax revenues until 2015</a:t>
            </a:r>
          </a:p>
          <a:p>
            <a:pPr lvl="1" eaLnBrk="1" hangingPunct="1"/>
            <a:r>
              <a:rPr lang="en-US" altLang="en-US" sz="2200" dirty="0"/>
              <a:t>Until 2025</a:t>
            </a:r>
          </a:p>
          <a:p>
            <a:pPr lvl="2" eaLnBrk="1" hangingPunct="1"/>
            <a:r>
              <a:rPr lang="en-US" altLang="en-US" sz="2200" dirty="0"/>
              <a:t>From 2016-2025 SS will have to use the interest on the bonds</a:t>
            </a:r>
          </a:p>
          <a:p>
            <a:pPr lvl="1" eaLnBrk="1" hangingPunct="1"/>
            <a:r>
              <a:rPr lang="en-US" altLang="en-US" sz="2200" dirty="0"/>
              <a:t>Beyond 2033</a:t>
            </a:r>
          </a:p>
          <a:p>
            <a:pPr lvl="2" eaLnBrk="1" hangingPunct="1"/>
            <a:r>
              <a:rPr lang="en-US" altLang="en-US" sz="2200" dirty="0"/>
              <a:t>From 2026-2033 the SS will have to redeem bonds</a:t>
            </a:r>
          </a:p>
          <a:p>
            <a:pPr lvl="3" eaLnBrk="1" hangingPunct="1"/>
            <a:r>
              <a:rPr lang="en-US" altLang="en-US" sz="2200" dirty="0"/>
              <a:t>At current projections social security funds will be exhausted in 2033</a:t>
            </a:r>
          </a:p>
          <a:p>
            <a:pPr lvl="3" eaLnBrk="1" hangingPunct="1"/>
            <a:r>
              <a:rPr lang="en-US" altLang="en-US" sz="2200" dirty="0"/>
              <a:t>By year 2075 there will be 2.0 workers per recipient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324">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32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324">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324">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32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632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6324">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609600"/>
            <a:ext cx="7772400" cy="944563"/>
          </a:xfrm>
        </p:spPr>
        <p:txBody>
          <a:bodyPr/>
          <a:lstStyle/>
          <a:p>
            <a:pPr eaLnBrk="1" hangingPunct="1">
              <a:lnSpc>
                <a:spcPct val="130000"/>
              </a:lnSpc>
            </a:pPr>
            <a:r>
              <a:rPr lang="en-US" altLang="en-US"/>
              <a:t>Future of Social Security</a:t>
            </a:r>
            <a:r>
              <a:rPr lang="en-US" altLang="en-US" sz="3900"/>
              <a:t> </a:t>
            </a:r>
            <a:r>
              <a:rPr lang="en-US" altLang="en-US" sz="2400"/>
              <a:t>(continued)</a:t>
            </a:r>
          </a:p>
        </p:txBody>
      </p:sp>
      <p:sp>
        <p:nvSpPr>
          <p:cNvPr id="57348" name="Rectangle 3"/>
          <p:cNvSpPr>
            <a:spLocks noGrp="1" noChangeArrowheads="1"/>
          </p:cNvSpPr>
          <p:nvPr>
            <p:ph idx="1"/>
          </p:nvPr>
        </p:nvSpPr>
        <p:spPr>
          <a:xfrm>
            <a:off x="928688" y="1608138"/>
            <a:ext cx="7286625" cy="4419600"/>
          </a:xfrm>
        </p:spPr>
        <p:txBody>
          <a:bodyPr/>
          <a:lstStyle/>
          <a:p>
            <a:pPr eaLnBrk="1" hangingPunct="1"/>
            <a:r>
              <a:rPr lang="en-US" altLang="en-US"/>
              <a:t>What about a worst-case scenario in 2033?</a:t>
            </a:r>
          </a:p>
          <a:p>
            <a:pPr lvl="1" eaLnBrk="1" hangingPunct="1"/>
            <a:r>
              <a:rPr lang="en-US" altLang="en-US"/>
              <a:t>Even if SS assets are exhausted in 2033, Social Security calculates that from the regular inflow of tax revenue alone it could pay about 77 percent of scheduled benefits (from Social Security Statement front page, March 18, 2014)</a:t>
            </a:r>
          </a:p>
          <a:p>
            <a:pPr eaLnBrk="1" hangingPunct="1"/>
            <a:r>
              <a:rPr lang="en-US" altLang="en-US"/>
              <a:t>My recommendation?</a:t>
            </a:r>
          </a:p>
          <a:p>
            <a:pPr lvl="1" eaLnBrk="1" hangingPunct="1"/>
            <a:r>
              <a:rPr lang="en-US" altLang="en-US"/>
              <a:t>Don’t plan for much, but if it still is available, be thankful and use it—you paid into 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animEffect transition="in" filter="blinds(horizontal)">
                                      <p:cBhvr>
                                        <p:cTn id="7" dur="500"/>
                                        <p:tgtEl>
                                          <p:spTgt spid="573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7348">
                                            <p:txEl>
                                              <p:pRg st="1" end="1"/>
                                            </p:txEl>
                                          </p:spTgt>
                                        </p:tgtEl>
                                        <p:attrNameLst>
                                          <p:attrName>style.visibility</p:attrName>
                                        </p:attrNameLst>
                                      </p:cBhvr>
                                      <p:to>
                                        <p:strVal val="visible"/>
                                      </p:to>
                                    </p:set>
                                    <p:animEffect transition="in" filter="blinds(horizontal)">
                                      <p:cBhvr>
                                        <p:cTn id="12" dur="500"/>
                                        <p:tgtEl>
                                          <p:spTgt spid="5734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7348">
                                            <p:txEl>
                                              <p:pRg st="2" end="2"/>
                                            </p:txEl>
                                          </p:spTgt>
                                        </p:tgtEl>
                                        <p:attrNameLst>
                                          <p:attrName>style.visibility</p:attrName>
                                        </p:attrNameLst>
                                      </p:cBhvr>
                                      <p:to>
                                        <p:strVal val="visible"/>
                                      </p:to>
                                    </p:set>
                                    <p:animEffect transition="in" filter="blinds(horizontal)">
                                      <p:cBhvr>
                                        <p:cTn id="15" dur="500"/>
                                        <p:tgtEl>
                                          <p:spTgt spid="57348">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7348">
                                            <p:txEl>
                                              <p:pRg st="3" end="3"/>
                                            </p:txEl>
                                          </p:spTgt>
                                        </p:tgtEl>
                                        <p:attrNameLst>
                                          <p:attrName>style.visibility</p:attrName>
                                        </p:attrNameLst>
                                      </p:cBhvr>
                                      <p:to>
                                        <p:strVal val="visible"/>
                                      </p:to>
                                    </p:set>
                                    <p:animEffect transition="in" filter="blinds(horizontal)">
                                      <p:cBhvr>
                                        <p:cTn id="18" dur="500"/>
                                        <p:tgtEl>
                                          <p:spTgt spid="5734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uiExpand="1" build="p" bldLvl="2"/>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85800"/>
            <a:ext cx="7772400" cy="914400"/>
          </a:xfrm>
        </p:spPr>
        <p:txBody>
          <a:bodyPr/>
          <a:lstStyle/>
          <a:p>
            <a:pPr eaLnBrk="1" hangingPunct="1">
              <a:spcBef>
                <a:spcPct val="20000"/>
              </a:spcBef>
            </a:pPr>
            <a:r>
              <a:rPr lang="en-US" altLang="en-US" sz="3200" dirty="0"/>
              <a:t>C. Understand some Plans and Strategies for  </a:t>
            </a:r>
            <a:br>
              <a:rPr lang="en-US" altLang="en-US" sz="3200" dirty="0"/>
            </a:br>
            <a:r>
              <a:rPr lang="en-US" altLang="en-US" sz="3200" dirty="0"/>
              <a:t>taking Social Security Benefits</a:t>
            </a:r>
          </a:p>
        </p:txBody>
      </p:sp>
      <p:sp>
        <p:nvSpPr>
          <p:cNvPr id="66563" name="Rectangle 3"/>
          <p:cNvSpPr>
            <a:spLocks noGrp="1" noChangeArrowheads="1"/>
          </p:cNvSpPr>
          <p:nvPr>
            <p:ph idx="1"/>
          </p:nvPr>
        </p:nvSpPr>
        <p:spPr>
          <a:xfrm>
            <a:off x="914400" y="1600200"/>
            <a:ext cx="7239000" cy="5029200"/>
          </a:xfrm>
        </p:spPr>
        <p:txBody>
          <a:bodyPr/>
          <a:lstStyle/>
          <a:p>
            <a:pPr eaLnBrk="1" hangingPunct="1"/>
            <a:r>
              <a:rPr lang="en-US" altLang="en-US" dirty="0"/>
              <a:t>Following are a few ideas of plans and strategies for Social Security</a:t>
            </a:r>
          </a:p>
          <a:p>
            <a:pPr lvl="1" eaLnBrk="1" hangingPunct="1"/>
            <a:r>
              <a:rPr lang="en-US" altLang="en-US" dirty="0"/>
              <a:t> Use </a:t>
            </a:r>
            <a:r>
              <a:rPr lang="en-US" altLang="en-US" dirty="0">
                <a:hlinkClick r:id="rId3"/>
              </a:rPr>
              <a:t>Social Security Spreadsheet </a:t>
            </a:r>
            <a:r>
              <a:rPr lang="en-US" altLang="en-US" dirty="0"/>
              <a:t>(LT36) to calculate your Primary Insurance Amount, Family Maximums, Spouse’s benefits, Children’s benefits, as well as determine your breakeven years for taking different benefit options (see Breakeven tab)</a:t>
            </a:r>
          </a:p>
          <a:p>
            <a:pPr lvl="1" eaLnBrk="1" hangingPunct="1"/>
            <a:endParaRPr lang="en-US" altLang="en-US" dirty="0"/>
          </a:p>
        </p:txBody>
      </p:sp>
    </p:spTree>
    <p:extLst>
      <p:ext uri="{BB962C8B-B14F-4D97-AF65-F5344CB8AC3E}">
        <p14:creationId xmlns:p14="http://schemas.microsoft.com/office/powerpoint/2010/main" val="23303979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additive="base">
                                        <p:cTn id="7" dur="500" fill="hold"/>
                                        <p:tgtEl>
                                          <p:spTgt spid="66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6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additive="base">
                                        <p:cTn id="13" dur="500" fill="hold"/>
                                        <p:tgtEl>
                                          <p:spTgt spid="66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656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bldLvl="3"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85800"/>
            <a:ext cx="7772400" cy="914400"/>
          </a:xfrm>
        </p:spPr>
        <p:txBody>
          <a:bodyPr/>
          <a:lstStyle/>
          <a:p>
            <a:pPr eaLnBrk="1" hangingPunct="1">
              <a:spcBef>
                <a:spcPct val="20000"/>
              </a:spcBef>
            </a:pPr>
            <a:r>
              <a:rPr lang="en-US" altLang="en-US" sz="3200" dirty="0"/>
              <a:t>Plans and Strategies </a:t>
            </a:r>
            <a:r>
              <a:rPr lang="en-US" altLang="en-US" sz="2400" dirty="0"/>
              <a:t>(continued)</a:t>
            </a:r>
            <a:endParaRPr lang="en-US" altLang="en-US" sz="3200" dirty="0"/>
          </a:p>
        </p:txBody>
      </p:sp>
      <p:sp>
        <p:nvSpPr>
          <p:cNvPr id="66563" name="Rectangle 3"/>
          <p:cNvSpPr>
            <a:spLocks noGrp="1" noChangeArrowheads="1"/>
          </p:cNvSpPr>
          <p:nvPr>
            <p:ph idx="1"/>
          </p:nvPr>
        </p:nvSpPr>
        <p:spPr>
          <a:xfrm>
            <a:off x="914400" y="1600200"/>
            <a:ext cx="7315200" cy="5029200"/>
          </a:xfrm>
        </p:spPr>
        <p:txBody>
          <a:bodyPr/>
          <a:lstStyle/>
          <a:p>
            <a:pPr eaLnBrk="1" hangingPunct="1"/>
            <a:r>
              <a:rPr lang="en-US" altLang="en-US" dirty="0"/>
              <a:t>Plans and Strategies</a:t>
            </a:r>
          </a:p>
          <a:p>
            <a:pPr marL="0" indent="0" eaLnBrk="1" hangingPunct="1">
              <a:buNone/>
            </a:pPr>
            <a:r>
              <a:rPr lang="en-US" altLang="en-US" sz="2400" i="1" dirty="0"/>
              <a:t>     Accumulation</a:t>
            </a:r>
          </a:p>
          <a:p>
            <a:pPr lvl="1" eaLnBrk="1" hangingPunct="1"/>
            <a:r>
              <a:rPr lang="en-US" altLang="en-US" dirty="0"/>
              <a:t>If health is poor, life expectancy low, or needs are great, begin taking benefits as soon as possible </a:t>
            </a:r>
          </a:p>
          <a:p>
            <a:pPr lvl="1" eaLnBrk="1" hangingPunct="1"/>
            <a:r>
              <a:rPr lang="en-US" altLang="en-US" dirty="0"/>
              <a:t>Continue to work and contribute to the SS system as benefits are based on top 35 earning years</a:t>
            </a:r>
          </a:p>
          <a:p>
            <a:pPr lvl="1" eaLnBrk="1" hangingPunct="1"/>
            <a:r>
              <a:rPr lang="en-US" altLang="en-US" dirty="0"/>
              <a:t>If possible, don’t take benefits before full retirement age as there is a tax penalty on benefits if your earnings are above a specific amount before FRA</a:t>
            </a:r>
          </a:p>
          <a:p>
            <a:pPr lvl="1" eaLnBrk="1" hangingPunct="1"/>
            <a:r>
              <a:rPr lang="en-US" altLang="en-US" dirty="0"/>
              <a:t>If needed, you can take benefits up to 5 years before FRA; however, once you start taking benefits you cannot change that choice!</a:t>
            </a:r>
          </a:p>
          <a:p>
            <a:pPr lvl="1" eaLnBrk="1" hangingPunct="1"/>
            <a:endParaRPr lang="en-US" altLang="en-US" dirty="0"/>
          </a:p>
        </p:txBody>
      </p:sp>
    </p:spTree>
    <p:extLst>
      <p:ext uri="{BB962C8B-B14F-4D97-AF65-F5344CB8AC3E}">
        <p14:creationId xmlns:p14="http://schemas.microsoft.com/office/powerpoint/2010/main" val="2895312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65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5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56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85800"/>
            <a:ext cx="7772400" cy="914400"/>
          </a:xfrm>
        </p:spPr>
        <p:txBody>
          <a:bodyPr/>
          <a:lstStyle/>
          <a:p>
            <a:pPr eaLnBrk="1" hangingPunct="1">
              <a:spcBef>
                <a:spcPct val="20000"/>
              </a:spcBef>
            </a:pPr>
            <a:r>
              <a:rPr lang="en-US" altLang="en-US" sz="3200" dirty="0"/>
              <a:t>Plans and Strategies </a:t>
            </a:r>
            <a:r>
              <a:rPr lang="en-US" altLang="en-US" sz="2400" dirty="0"/>
              <a:t>(continued)</a:t>
            </a:r>
            <a:endParaRPr lang="en-US" altLang="en-US" sz="3200" dirty="0"/>
          </a:p>
        </p:txBody>
      </p:sp>
      <p:sp>
        <p:nvSpPr>
          <p:cNvPr id="66563" name="Rectangle 3"/>
          <p:cNvSpPr>
            <a:spLocks noGrp="1" noChangeArrowheads="1"/>
          </p:cNvSpPr>
          <p:nvPr>
            <p:ph idx="1"/>
          </p:nvPr>
        </p:nvSpPr>
        <p:spPr>
          <a:xfrm>
            <a:off x="914400" y="1600200"/>
            <a:ext cx="7315200" cy="5029200"/>
          </a:xfrm>
        </p:spPr>
        <p:txBody>
          <a:bodyPr/>
          <a:lstStyle/>
          <a:p>
            <a:pPr marL="0" indent="0" eaLnBrk="1" hangingPunct="1">
              <a:buNone/>
            </a:pPr>
            <a:r>
              <a:rPr lang="en-US" altLang="en-US" dirty="0"/>
              <a:t>Plans and Strategies </a:t>
            </a:r>
          </a:p>
          <a:p>
            <a:pPr marL="0" indent="0" eaLnBrk="1" hangingPunct="1">
              <a:buNone/>
            </a:pPr>
            <a:r>
              <a:rPr lang="en-US" altLang="en-US" sz="2400" i="1" dirty="0"/>
              <a:t>     Retirement (FRA)</a:t>
            </a:r>
          </a:p>
          <a:p>
            <a:pPr lvl="1" eaLnBrk="1" hangingPunct="1"/>
            <a:r>
              <a:rPr lang="en-US" altLang="en-US" dirty="0"/>
              <a:t>The higher-earning spouse should take retirement as late as possible.  </a:t>
            </a:r>
          </a:p>
          <a:p>
            <a:pPr lvl="2" eaLnBrk="1" hangingPunct="1"/>
            <a:r>
              <a:rPr lang="en-US" altLang="en-US" dirty="0"/>
              <a:t>This would maximize the amount the lower-earning spouse would have after the higher-earning spouse passes (once the higher-earning spouse passes, the spouse gets either the higher of their amount or the higher-earning spouses amount plus any delayed credits)</a:t>
            </a:r>
          </a:p>
          <a:p>
            <a:pPr lvl="1" eaLnBrk="1" hangingPunct="1"/>
            <a:r>
              <a:rPr lang="en-US" altLang="en-US" dirty="0"/>
              <a:t>If possible, don’t take benefits before full retirement age as there is a tax penalty on benefits if your earnings are above a specific amount before FRA</a:t>
            </a:r>
          </a:p>
          <a:p>
            <a:pPr lvl="1" eaLnBrk="1" hangingPunct="1"/>
            <a:endParaRPr lang="en-US" altLang="en-US" dirty="0"/>
          </a:p>
        </p:txBody>
      </p:sp>
    </p:spTree>
    <p:extLst>
      <p:ext uri="{BB962C8B-B14F-4D97-AF65-F5344CB8AC3E}">
        <p14:creationId xmlns:p14="http://schemas.microsoft.com/office/powerpoint/2010/main" val="2661229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65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5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72200" y="1295400"/>
            <a:ext cx="2867025" cy="1800225"/>
          </a:xfrm>
          <a:prstGeom prst="rect">
            <a:avLst/>
          </a:prstGeom>
        </p:spPr>
      </p:pic>
      <p:sp>
        <p:nvSpPr>
          <p:cNvPr id="11266" name="Rectangle 2"/>
          <p:cNvSpPr>
            <a:spLocks noGrp="1" noChangeArrowheads="1"/>
          </p:cNvSpPr>
          <p:nvPr>
            <p:ph type="title"/>
          </p:nvPr>
        </p:nvSpPr>
        <p:spPr/>
        <p:txBody>
          <a:bodyPr/>
          <a:lstStyle/>
          <a:p>
            <a:pPr eaLnBrk="1" hangingPunct="1"/>
            <a:r>
              <a:rPr lang="en-US" altLang="en-US" dirty="0"/>
              <a:t>A.  How Does Social Security Work and the Key Benefits</a:t>
            </a:r>
          </a:p>
        </p:txBody>
      </p:sp>
      <p:sp>
        <p:nvSpPr>
          <p:cNvPr id="8196" name="Rectangle 3"/>
          <p:cNvSpPr>
            <a:spLocks noGrp="1" noChangeArrowheads="1"/>
          </p:cNvSpPr>
          <p:nvPr>
            <p:ph idx="1"/>
          </p:nvPr>
        </p:nvSpPr>
        <p:spPr>
          <a:xfrm>
            <a:off x="914400" y="1600200"/>
            <a:ext cx="7315200" cy="5486400"/>
          </a:xfrm>
        </p:spPr>
        <p:txBody>
          <a:bodyPr/>
          <a:lstStyle/>
          <a:p>
            <a:pPr eaLnBrk="1" hangingPunct="1"/>
            <a:r>
              <a:rPr lang="en-US" altLang="en-US" sz="2400" dirty="0"/>
              <a:t>Franklin D Roosevelt signed the Social Security Act in 1935 to Aid the displaced and out of work.  Major events leading to this passage were:</a:t>
            </a:r>
          </a:p>
          <a:p>
            <a:pPr lvl="1" eaLnBrk="1" hangingPunct="1"/>
            <a:r>
              <a:rPr lang="en-US" altLang="en-US" dirty="0"/>
              <a:t>The Stock Market Crash of 1929</a:t>
            </a:r>
          </a:p>
          <a:p>
            <a:pPr lvl="2" eaLnBrk="1" hangingPunct="1"/>
            <a:r>
              <a:rPr lang="en-US" altLang="en-US" dirty="0"/>
              <a:t>During the four years ending 1932, the stock market fell 64%.  Stock speculators were the ones most hurt</a:t>
            </a:r>
          </a:p>
          <a:p>
            <a:pPr lvl="1" eaLnBrk="1" hangingPunct="1"/>
            <a:r>
              <a:rPr lang="en-US" altLang="en-US" dirty="0"/>
              <a:t>The decline in GDP</a:t>
            </a:r>
          </a:p>
          <a:p>
            <a:pPr lvl="2" eaLnBrk="1" hangingPunct="1"/>
            <a:r>
              <a:rPr lang="en-US" altLang="en-US" dirty="0"/>
              <a:t>From 1929-1933, GDP fell 48%, from $105bn in 1929 to $55bn in 1933</a:t>
            </a:r>
          </a:p>
          <a:p>
            <a:pPr lvl="2" eaLnBrk="1" hangingPunct="1"/>
            <a:r>
              <a:rPr lang="en-US" altLang="en-US" dirty="0"/>
              <a:t>Over 9,000 banks failed, and depositors lost over $7bn in assets.  </a:t>
            </a:r>
          </a:p>
          <a:p>
            <a:pPr lvl="2" eaLnBrk="1" hangingPunct="1"/>
            <a:r>
              <a:rPr lang="en-US" altLang="en-US" dirty="0"/>
              <a:t>Personal and family devastation was common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Effect transition="in" filter="blinds(horizontal)">
                                      <p:cBhvr>
                                        <p:cTn id="7" dur="500"/>
                                        <p:tgtEl>
                                          <p:spTgt spid="81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6">
                                            <p:txEl>
                                              <p:pRg st="1" end="1"/>
                                            </p:txEl>
                                          </p:spTgt>
                                        </p:tgtEl>
                                        <p:attrNameLst>
                                          <p:attrName>style.visibility</p:attrName>
                                        </p:attrNameLst>
                                      </p:cBhvr>
                                      <p:to>
                                        <p:strVal val="visible"/>
                                      </p:to>
                                    </p:set>
                                    <p:animEffect transition="in" filter="blinds(horizontal)">
                                      <p:cBhvr>
                                        <p:cTn id="12" dur="500"/>
                                        <p:tgtEl>
                                          <p:spTgt spid="819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196">
                                            <p:txEl>
                                              <p:pRg st="2" end="2"/>
                                            </p:txEl>
                                          </p:spTgt>
                                        </p:tgtEl>
                                        <p:attrNameLst>
                                          <p:attrName>style.visibility</p:attrName>
                                        </p:attrNameLst>
                                      </p:cBhvr>
                                      <p:to>
                                        <p:strVal val="visible"/>
                                      </p:to>
                                    </p:set>
                                    <p:animEffect transition="in" filter="blinds(horizontal)">
                                      <p:cBhvr>
                                        <p:cTn id="15" dur="500"/>
                                        <p:tgtEl>
                                          <p:spTgt spid="819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196">
                                            <p:txEl>
                                              <p:pRg st="3" end="3"/>
                                            </p:txEl>
                                          </p:spTgt>
                                        </p:tgtEl>
                                        <p:attrNameLst>
                                          <p:attrName>style.visibility</p:attrName>
                                        </p:attrNameLst>
                                      </p:cBhvr>
                                      <p:to>
                                        <p:strVal val="visible"/>
                                      </p:to>
                                    </p:set>
                                    <p:animEffect transition="in" filter="blinds(horizontal)">
                                      <p:cBhvr>
                                        <p:cTn id="18" dur="500"/>
                                        <p:tgtEl>
                                          <p:spTgt spid="819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196">
                                            <p:txEl>
                                              <p:pRg st="4" end="4"/>
                                            </p:txEl>
                                          </p:spTgt>
                                        </p:tgtEl>
                                        <p:attrNameLst>
                                          <p:attrName>style.visibility</p:attrName>
                                        </p:attrNameLst>
                                      </p:cBhvr>
                                      <p:to>
                                        <p:strVal val="visible"/>
                                      </p:to>
                                    </p:set>
                                    <p:animEffect transition="in" filter="blinds(horizontal)">
                                      <p:cBhvr>
                                        <p:cTn id="21" dur="500"/>
                                        <p:tgtEl>
                                          <p:spTgt spid="8196">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8196">
                                            <p:txEl>
                                              <p:pRg st="5" end="5"/>
                                            </p:txEl>
                                          </p:spTgt>
                                        </p:tgtEl>
                                        <p:attrNameLst>
                                          <p:attrName>style.visibility</p:attrName>
                                        </p:attrNameLst>
                                      </p:cBhvr>
                                      <p:to>
                                        <p:strVal val="visible"/>
                                      </p:to>
                                    </p:set>
                                    <p:animEffect transition="in" filter="blinds(horizontal)">
                                      <p:cBhvr>
                                        <p:cTn id="24" dur="500"/>
                                        <p:tgtEl>
                                          <p:spTgt spid="8196">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8196">
                                            <p:txEl>
                                              <p:pRg st="6" end="6"/>
                                            </p:txEl>
                                          </p:spTgt>
                                        </p:tgtEl>
                                        <p:attrNameLst>
                                          <p:attrName>style.visibility</p:attrName>
                                        </p:attrNameLst>
                                      </p:cBhvr>
                                      <p:to>
                                        <p:strVal val="visible"/>
                                      </p:to>
                                    </p:set>
                                    <p:animEffect transition="in" filter="blinds(horizontal)">
                                      <p:cBhvr>
                                        <p:cTn id="27" dur="500"/>
                                        <p:tgtEl>
                                          <p:spTgt spid="8196">
                                            <p:txEl>
                                              <p:pRg st="6" end="6"/>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bldLvl="2"/>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85800"/>
            <a:ext cx="7772400" cy="914400"/>
          </a:xfrm>
        </p:spPr>
        <p:txBody>
          <a:bodyPr/>
          <a:lstStyle/>
          <a:p>
            <a:pPr eaLnBrk="1" hangingPunct="1">
              <a:spcBef>
                <a:spcPct val="20000"/>
              </a:spcBef>
            </a:pPr>
            <a:r>
              <a:rPr lang="en-US" altLang="en-US" sz="3200" dirty="0"/>
              <a:t>Plans and Strategies </a:t>
            </a:r>
            <a:r>
              <a:rPr lang="en-US" altLang="en-US" sz="2400" dirty="0"/>
              <a:t>(continued)</a:t>
            </a:r>
            <a:endParaRPr lang="en-US" altLang="en-US" sz="3200" dirty="0"/>
          </a:p>
        </p:txBody>
      </p:sp>
      <p:sp>
        <p:nvSpPr>
          <p:cNvPr id="66563" name="Rectangle 3"/>
          <p:cNvSpPr>
            <a:spLocks noGrp="1" noChangeArrowheads="1"/>
          </p:cNvSpPr>
          <p:nvPr>
            <p:ph idx="1"/>
          </p:nvPr>
        </p:nvSpPr>
        <p:spPr>
          <a:xfrm>
            <a:off x="914400" y="1600200"/>
            <a:ext cx="7315200" cy="5029200"/>
          </a:xfrm>
        </p:spPr>
        <p:txBody>
          <a:bodyPr/>
          <a:lstStyle/>
          <a:p>
            <a:pPr marL="0" indent="0" eaLnBrk="1" hangingPunct="1">
              <a:buNone/>
            </a:pPr>
            <a:r>
              <a:rPr lang="en-US" altLang="en-US" dirty="0"/>
              <a:t>Plans and Strategies</a:t>
            </a:r>
          </a:p>
          <a:p>
            <a:pPr marL="0" indent="0" eaLnBrk="1" hangingPunct="1">
              <a:buNone/>
            </a:pPr>
            <a:r>
              <a:rPr lang="en-US" altLang="en-US" sz="2400" i="1" dirty="0"/>
              <a:t>     Distribution</a:t>
            </a:r>
          </a:p>
          <a:p>
            <a:pPr lvl="1" eaLnBrk="1" hangingPunct="1"/>
            <a:r>
              <a:rPr lang="en-US" altLang="en-US" dirty="0"/>
              <a:t>Try to defer taking benefits as long as possible, especially if you expect to live longer than the SS system determined average</a:t>
            </a:r>
          </a:p>
          <a:p>
            <a:pPr lvl="1" eaLnBrk="1" hangingPunct="1"/>
            <a:r>
              <a:rPr lang="en-US" altLang="en-US" dirty="0"/>
              <a:t>The longer you delay taking benefits, the greater your monthly benefit (up to 3 years beyond FRA)</a:t>
            </a:r>
          </a:p>
          <a:p>
            <a:pPr lvl="1" eaLnBrk="1" hangingPunct="1"/>
            <a:r>
              <a:rPr lang="en-US" altLang="en-US" dirty="0"/>
              <a:t>If you have extra money left over from SS distributions, roll over excess amounts into a Roth IRA to use later</a:t>
            </a:r>
          </a:p>
          <a:p>
            <a:pPr lvl="1" eaLnBrk="1" hangingPunct="1"/>
            <a:endParaRPr lang="en-US" altLang="en-US" dirty="0"/>
          </a:p>
        </p:txBody>
      </p:sp>
    </p:spTree>
    <p:extLst>
      <p:ext uri="{BB962C8B-B14F-4D97-AF65-F5344CB8AC3E}">
        <p14:creationId xmlns:p14="http://schemas.microsoft.com/office/powerpoint/2010/main" val="2192216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65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5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698500"/>
            <a:ext cx="7772400" cy="944563"/>
          </a:xfrm>
        </p:spPr>
        <p:txBody>
          <a:bodyPr/>
          <a:lstStyle/>
          <a:p>
            <a:pPr eaLnBrk="1" hangingPunct="1">
              <a:lnSpc>
                <a:spcPct val="130000"/>
              </a:lnSpc>
            </a:pPr>
            <a:r>
              <a:rPr lang="en-US" altLang="en-US"/>
              <a:t>Review of Objectives</a:t>
            </a:r>
          </a:p>
        </p:txBody>
      </p:sp>
      <p:sp>
        <p:nvSpPr>
          <p:cNvPr id="66563" name="Rectangle 3"/>
          <p:cNvSpPr>
            <a:spLocks noGrp="1" noChangeArrowheads="1"/>
          </p:cNvSpPr>
          <p:nvPr>
            <p:ph idx="1"/>
          </p:nvPr>
        </p:nvSpPr>
        <p:spPr>
          <a:xfrm>
            <a:off x="914400" y="1600200"/>
            <a:ext cx="7277100" cy="4495800"/>
          </a:xfrm>
        </p:spPr>
        <p:txBody>
          <a:bodyPr/>
          <a:lstStyle/>
          <a:p>
            <a:pPr eaLnBrk="1" hangingPunct="1">
              <a:buFont typeface="Wingdings" panose="05000000000000000000" pitchFamily="2" charset="2"/>
              <a:buNone/>
            </a:pPr>
            <a:r>
              <a:rPr lang="en-US" altLang="en-US" dirty="0"/>
              <a:t>A. Do you know how Social Security Works and can you answer key questions relating to Social Security?</a:t>
            </a:r>
          </a:p>
          <a:p>
            <a:pPr eaLnBrk="1" hangingPunct="1">
              <a:buNone/>
            </a:pPr>
            <a:r>
              <a:rPr lang="en-US" altLang="en-US" dirty="0"/>
              <a:t>B. Do you understand the key questions relating to Social Security and the likely future of Social Security?</a:t>
            </a:r>
          </a:p>
          <a:p>
            <a:pPr eaLnBrk="1" hangingPunct="1">
              <a:buNone/>
            </a:pPr>
            <a:r>
              <a:rPr lang="en-US" altLang="en-US" dirty="0"/>
              <a:t>C.  Do you understand Plans and Strategies for taking Social Security?</a:t>
            </a:r>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dirty="0"/>
          </a:p>
          <a:p>
            <a:pPr eaLnBrk="1" hangingPunct="1">
              <a:buFont typeface="Wingdings" panose="05000000000000000000" pitchFamily="2" charset="2"/>
              <a:buChar char="n"/>
            </a:pPr>
            <a:endParaRPr lang="en-US" altLang="en-US" dirty="0"/>
          </a:p>
          <a:p>
            <a:pPr eaLnBrk="1" hangingPunct="1">
              <a:buFont typeface="Wingdings" panose="05000000000000000000" pitchFamily="2" charset="2"/>
              <a:buNone/>
            </a:pPr>
            <a:endParaRPr lang="en-US"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51FA52-F7F8-4980-B8CA-F42E823432CB}"/>
              </a:ext>
            </a:extLst>
          </p:cNvPr>
          <p:cNvPicPr>
            <a:picLocks noChangeAspect="1"/>
          </p:cNvPicPr>
          <p:nvPr/>
        </p:nvPicPr>
        <p:blipFill>
          <a:blip r:embed="rId3"/>
          <a:stretch>
            <a:fillRect/>
          </a:stretch>
        </p:blipFill>
        <p:spPr>
          <a:xfrm>
            <a:off x="0" y="0"/>
            <a:ext cx="9143999" cy="6858000"/>
          </a:xfrm>
          <a:prstGeom prst="rect">
            <a:avLst/>
          </a:prstGeom>
        </p:spPr>
      </p:pic>
    </p:spTree>
    <p:extLst>
      <p:ext uri="{BB962C8B-B14F-4D97-AF65-F5344CB8AC3E}">
        <p14:creationId xmlns:p14="http://schemas.microsoft.com/office/powerpoint/2010/main" val="7924668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lnSpc>
                <a:spcPct val="120000"/>
              </a:lnSpc>
            </a:pPr>
            <a:r>
              <a:rPr lang="en-US" altLang="en-US"/>
              <a:t>Case Study #1</a:t>
            </a:r>
          </a:p>
        </p:txBody>
      </p:sp>
      <p:sp>
        <p:nvSpPr>
          <p:cNvPr id="67587"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Bill Smith was born in 1940.  He plans to retire and begin receiving Social Security benefits at age 68 and 6 months.  His AIME is $2,072 and his PIA is $1,200, and he knows that his PIA will increase by 7% for each year beyond FRA he takes retirement (up to a 3 years). </a:t>
            </a:r>
          </a:p>
          <a:p>
            <a:pPr eaLnBrk="1" hangingPunct="1">
              <a:lnSpc>
                <a:spcPct val="90000"/>
              </a:lnSpc>
            </a:pPr>
            <a:r>
              <a:rPr lang="en-US" altLang="en-US" sz="2400" dirty="0"/>
              <a:t>Full Retirement Age:</a:t>
            </a:r>
          </a:p>
          <a:p>
            <a:pPr lvl="1" eaLnBrk="1" hangingPunct="1">
              <a:lnSpc>
                <a:spcPct val="90000"/>
              </a:lnSpc>
            </a:pPr>
            <a:r>
              <a:rPr lang="en-US" altLang="en-US" dirty="0"/>
              <a:t>Birth Year      Full Retirement Age</a:t>
            </a:r>
          </a:p>
          <a:p>
            <a:pPr lvl="2" eaLnBrk="1" hangingPunct="1">
              <a:lnSpc>
                <a:spcPct val="90000"/>
              </a:lnSpc>
            </a:pPr>
            <a:r>
              <a:rPr lang="en-US" altLang="en-US" dirty="0"/>
              <a:t>1937	          	65</a:t>
            </a:r>
          </a:p>
          <a:p>
            <a:pPr lvl="2" eaLnBrk="1" hangingPunct="1">
              <a:lnSpc>
                <a:spcPct val="90000"/>
              </a:lnSpc>
            </a:pPr>
            <a:r>
              <a:rPr lang="en-US" altLang="en-US" dirty="0"/>
              <a:t>1940	       	65 + 6 mo. </a:t>
            </a:r>
          </a:p>
          <a:p>
            <a:pPr lvl="2" eaLnBrk="1" hangingPunct="1">
              <a:lnSpc>
                <a:spcPct val="90000"/>
              </a:lnSpc>
            </a:pPr>
            <a:r>
              <a:rPr lang="en-US" altLang="en-US" dirty="0"/>
              <a:t>1941	       	65 + 8 mo. </a:t>
            </a:r>
          </a:p>
          <a:p>
            <a:pPr eaLnBrk="1" hangingPunct="1">
              <a:buFont typeface="Wingdings" panose="05000000000000000000" pitchFamily="2" charset="2"/>
              <a:buNone/>
            </a:pPr>
            <a:r>
              <a:rPr lang="en-US" altLang="en-US" sz="2400" dirty="0"/>
              <a:t>Calculations (</a:t>
            </a:r>
            <a:r>
              <a:rPr lang="en-US" altLang="en-US" sz="2400" dirty="0">
                <a:hlinkClick r:id="rId2"/>
              </a:rPr>
              <a:t>Social Security Spreadsheet </a:t>
            </a:r>
            <a:r>
              <a:rPr lang="en-US" altLang="en-US" sz="2400" dirty="0"/>
              <a:t>(LT36))</a:t>
            </a:r>
          </a:p>
          <a:p>
            <a:pPr eaLnBrk="1" hangingPunct="1"/>
            <a:r>
              <a:rPr lang="en-US" altLang="en-US" sz="2400" dirty="0"/>
              <a:t>What is his retirement benefit at 3 years beyond FRA?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39E8B82-E309-4664-9AF6-5B01CCD8D45B}"/>
              </a:ext>
            </a:extLst>
          </p:cNvPr>
          <p:cNvPicPr>
            <a:picLocks noChangeAspect="1"/>
          </p:cNvPicPr>
          <p:nvPr/>
        </p:nvPicPr>
        <p:blipFill>
          <a:blip r:embed="rId2"/>
          <a:stretch>
            <a:fillRect/>
          </a:stretch>
        </p:blipFill>
        <p:spPr>
          <a:xfrm>
            <a:off x="5723457" y="0"/>
            <a:ext cx="3420543" cy="1752600"/>
          </a:xfrm>
          <a:prstGeom prst="rect">
            <a:avLst/>
          </a:prstGeom>
        </p:spPr>
      </p:pic>
      <p:sp>
        <p:nvSpPr>
          <p:cNvPr id="69634" name="Rectangle 2"/>
          <p:cNvSpPr>
            <a:spLocks noGrp="1" noChangeArrowheads="1"/>
          </p:cNvSpPr>
          <p:nvPr>
            <p:ph type="title"/>
          </p:nvPr>
        </p:nvSpPr>
        <p:spPr/>
        <p:txBody>
          <a:bodyPr/>
          <a:lstStyle/>
          <a:p>
            <a:pPr eaLnBrk="1" hangingPunct="1"/>
            <a:r>
              <a:rPr lang="en-US" altLang="en-US"/>
              <a:t>Case Study #1 Answer</a:t>
            </a:r>
          </a:p>
        </p:txBody>
      </p:sp>
      <p:sp>
        <p:nvSpPr>
          <p:cNvPr id="62467" name="Rectangle 3"/>
          <p:cNvSpPr>
            <a:spLocks noGrp="1" noChangeArrowheads="1"/>
          </p:cNvSpPr>
          <p:nvPr>
            <p:ph idx="1"/>
          </p:nvPr>
        </p:nvSpPr>
        <p:spPr>
          <a:xfrm>
            <a:off x="928688" y="1608138"/>
            <a:ext cx="7286625" cy="4419600"/>
          </a:xfrm>
        </p:spPr>
        <p:txBody>
          <a:bodyPr/>
          <a:lstStyle/>
          <a:p>
            <a:pPr eaLnBrk="1" hangingPunct="1"/>
            <a:r>
              <a:rPr lang="en-US" altLang="en-US" dirty="0"/>
              <a:t>Since Bill was born in 1940, his full retirement age is 65 years and 6 months. At 68 years and 6 months, he would be 3 years beyond his FRA.  He would have a benefit of 7% per year of for waiting beyond his FRA for retirement.</a:t>
            </a:r>
          </a:p>
          <a:p>
            <a:pPr lvl="1" eaLnBrk="1" hangingPunct="1"/>
            <a:r>
              <a:rPr lang="en-US" altLang="en-US" dirty="0"/>
              <a:t>His retirement benefit is 3 * 7.0% = (21% + 1) * $1,200 =  ?</a:t>
            </a:r>
          </a:p>
          <a:p>
            <a:pPr lvl="2" eaLnBrk="1" hangingPunct="1"/>
            <a:r>
              <a:rPr lang="en-US" altLang="en-US" dirty="0"/>
              <a:t>His retirement benefit is $1,452 per month</a:t>
            </a:r>
          </a:p>
          <a:p>
            <a:pPr lvl="2" eaLnBrk="1" hangingPunct="1"/>
            <a:endParaRPr lang="en-US" altLang="en-US" dirty="0"/>
          </a:p>
          <a:p>
            <a:pPr lvl="2" eaLnBrk="1" hangingPunct="1"/>
            <a:r>
              <a:rPr lang="en-US" altLang="en-US" dirty="0">
                <a:hlinkClick r:id="rId3"/>
              </a:rPr>
              <a:t>Social Security Spreadsheet </a:t>
            </a:r>
            <a:r>
              <a:rPr lang="en-US" altLang="en-US" dirty="0"/>
              <a:t>(LT36) may be useful as you do these case studies.  </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46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24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24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en-US"/>
              <a:t>Case Study #2</a:t>
            </a:r>
            <a:endParaRPr lang="en-US" altLang="en-US" sz="3200">
              <a:solidFill>
                <a:srgbClr val="FFCC00"/>
              </a:solidFill>
            </a:endParaRPr>
          </a:p>
        </p:txBody>
      </p:sp>
      <p:sp>
        <p:nvSpPr>
          <p:cNvPr id="70659"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Steve was born in 1960 is thinking about perhaps retiring at age 62.  He knows that his full retirement age is 67.  He also knows that  if he begins retirement 3 years before his FRA his PIA will be reduced by 20% and for each year before that, it will be reduced by 5%.</a:t>
            </a:r>
          </a:p>
          <a:p>
            <a:pPr eaLnBrk="1" hangingPunct="1">
              <a:buFont typeface="Wingdings" panose="05000000000000000000" pitchFamily="2" charset="2"/>
              <a:buNone/>
            </a:pPr>
            <a:r>
              <a:rPr lang="en-US" altLang="en-US" sz="2400" dirty="0"/>
              <a:t>Calculations:  </a:t>
            </a:r>
          </a:p>
          <a:p>
            <a:pPr lvl="1" eaLnBrk="1" hangingPunct="1"/>
            <a:r>
              <a:rPr lang="en-US" altLang="en-US" dirty="0"/>
              <a:t>a. How much in percentage terms would his retirement benefits be reduced if he was to begin receiving Social Security benefits at age 62?  </a:t>
            </a:r>
          </a:p>
          <a:p>
            <a:pPr lvl="1" eaLnBrk="1" hangingPunct="1"/>
            <a:r>
              <a:rPr lang="en-US" altLang="en-US" dirty="0"/>
              <a:t>b. If his AIME was $2,010 and his PIA was $1,200, how much would he receive each month in retirement benefits if he retired at age 62?</a:t>
            </a:r>
          </a:p>
          <a:p>
            <a:pPr lvl="1" eaLnBrk="1" hangingPunct="1"/>
            <a:endParaRPr lang="en-US"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EA88C8E-8824-4B59-ABC0-CAABE356F8E7}"/>
              </a:ext>
            </a:extLst>
          </p:cNvPr>
          <p:cNvPicPr>
            <a:picLocks noChangeAspect="1"/>
          </p:cNvPicPr>
          <p:nvPr/>
        </p:nvPicPr>
        <p:blipFill>
          <a:blip r:embed="rId2"/>
          <a:stretch>
            <a:fillRect/>
          </a:stretch>
        </p:blipFill>
        <p:spPr>
          <a:xfrm>
            <a:off x="5992150" y="0"/>
            <a:ext cx="3138597" cy="1608138"/>
          </a:xfrm>
          <a:prstGeom prst="rect">
            <a:avLst/>
          </a:prstGeom>
        </p:spPr>
      </p:pic>
      <p:sp>
        <p:nvSpPr>
          <p:cNvPr id="65539" name="Rectangle 3"/>
          <p:cNvSpPr>
            <a:spLocks noGrp="1" noChangeArrowheads="1"/>
          </p:cNvSpPr>
          <p:nvPr>
            <p:ph idx="1"/>
          </p:nvPr>
        </p:nvSpPr>
        <p:spPr>
          <a:xfrm>
            <a:off x="928688" y="1608138"/>
            <a:ext cx="7286625" cy="4419600"/>
          </a:xfrm>
        </p:spPr>
        <p:txBody>
          <a:bodyPr/>
          <a:lstStyle/>
          <a:p>
            <a:pPr eaLnBrk="1" hangingPunct="1"/>
            <a:r>
              <a:rPr lang="en-US" altLang="en-US" sz="2400" dirty="0"/>
              <a:t>Steve’s payments would be reduced by 5/9 percent for each month prior to age 67 for the first 36 months (20% for 3 years) and 5/12 percent for each month prior to that (5% per year for each year after that)</a:t>
            </a:r>
          </a:p>
          <a:p>
            <a:pPr lvl="2" eaLnBrk="1" hangingPunct="1"/>
            <a:r>
              <a:rPr lang="en-US" altLang="en-US" dirty="0"/>
              <a:t>a. To retire at age 62 would be:</a:t>
            </a:r>
          </a:p>
          <a:p>
            <a:pPr lvl="3" eaLnBrk="1" hangingPunct="1">
              <a:buFontTx/>
              <a:buNone/>
            </a:pPr>
            <a:r>
              <a:rPr lang="en-US" altLang="en-US" dirty="0"/>
              <a:t>  5/9 percent x 36 months     =   20% </a:t>
            </a:r>
          </a:p>
          <a:p>
            <a:pPr lvl="3" eaLnBrk="1" hangingPunct="1">
              <a:buFontTx/>
              <a:buNone/>
            </a:pPr>
            <a:r>
              <a:rPr lang="en-US" altLang="en-US" dirty="0"/>
              <a:t>  5/12 percent x 24 months   =   </a:t>
            </a:r>
            <a:r>
              <a:rPr lang="en-US" altLang="en-US" u="sng" dirty="0"/>
              <a:t>10%</a:t>
            </a:r>
            <a:r>
              <a:rPr lang="en-US" altLang="en-US" dirty="0"/>
              <a:t> </a:t>
            </a:r>
          </a:p>
          <a:p>
            <a:pPr lvl="3" eaLnBrk="1" hangingPunct="1">
              <a:buFontTx/>
              <a:buNone/>
            </a:pPr>
            <a:r>
              <a:rPr lang="en-US" altLang="en-US" dirty="0"/>
              <a:t> Total reduction in payments =  30%</a:t>
            </a:r>
          </a:p>
          <a:p>
            <a:pPr lvl="2" eaLnBrk="1" hangingPunct="1"/>
            <a:r>
              <a:rPr lang="en-US" altLang="en-US" dirty="0"/>
              <a:t>b.  Bill would receive 1,200 * .7 (1 – 30%) or </a:t>
            </a:r>
          </a:p>
          <a:p>
            <a:pPr lvl="3" eaLnBrk="1" hangingPunct="1"/>
            <a:r>
              <a:rPr lang="en-US" altLang="en-US" dirty="0"/>
              <a:t>$840 each month for the rest of his life before any cost of living adjustment</a:t>
            </a:r>
          </a:p>
          <a:p>
            <a:pPr lvl="3" eaLnBrk="1" hangingPunct="1"/>
            <a:endParaRPr lang="en-US" altLang="en-US" dirty="0"/>
          </a:p>
        </p:txBody>
      </p:sp>
      <p:sp>
        <p:nvSpPr>
          <p:cNvPr id="4" name="Rectangle 2">
            <a:extLst>
              <a:ext uri="{FF2B5EF4-FFF2-40B4-BE49-F238E27FC236}">
                <a16:creationId xmlns:a16="http://schemas.microsoft.com/office/drawing/2014/main" id="{A37D0CB2-B7CD-4E2A-9A45-E85120815C2F}"/>
              </a:ext>
            </a:extLst>
          </p:cNvPr>
          <p:cNvSpPr txBox="1">
            <a:spLocks noChangeArrowheads="1"/>
          </p:cNvSpPr>
          <p:nvPr/>
        </p:nvSpPr>
        <p:spPr bwMode="auto">
          <a:xfrm>
            <a:off x="-13252" y="0"/>
            <a:ext cx="9144000" cy="1231545"/>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a:lstStyle>
          <a:p>
            <a:pPr algn="l" eaLnBrk="1" hangingPunct="1"/>
            <a:r>
              <a:rPr lang="en-US" altLang="en-US" sz="2000" kern="0" dirty="0"/>
              <a:t>Bill wants to retire at age 62 and was born in 1960. a. How much would his PIA be reduced if he was to begin receiving Social Security payments at age 62?  B.  If his PIA was $1,300, how much would he receive each month if he retired at age 62?</a:t>
            </a:r>
            <a:br>
              <a:rPr lang="en-US" altLang="en-US" sz="2000" kern="0" dirty="0"/>
            </a:br>
            <a:endParaRPr lang="en-US" altLang="en-US" sz="2000" kern="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55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55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5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539">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6553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55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a:t>Case Study #3</a:t>
            </a:r>
            <a:endParaRPr lang="en-US" altLang="en-US" sz="3200">
              <a:solidFill>
                <a:srgbClr val="FFCC00"/>
              </a:solidFill>
            </a:endParaRPr>
          </a:p>
        </p:txBody>
      </p:sp>
      <p:sp>
        <p:nvSpPr>
          <p:cNvPr id="73731"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Sam was born in 1955 (FRA is 66 and 2 months) and his wife Ann in 1958 (FRA is 66 and 8 months).  They plan to both begin receiving SS benefits when Ann reaches FRA (Sam will be 3 years beyond FRA and the increase is 8% per year (the spouse gets the higher of their PIA or half the working spouses PIA).</a:t>
            </a:r>
          </a:p>
          <a:p>
            <a:pPr eaLnBrk="1" hangingPunct="1">
              <a:buFont typeface="Wingdings" panose="05000000000000000000" pitchFamily="2" charset="2"/>
              <a:buNone/>
            </a:pPr>
            <a:r>
              <a:rPr lang="en-US" altLang="en-US" sz="2400" dirty="0"/>
              <a:t>Calculations:  </a:t>
            </a:r>
          </a:p>
          <a:p>
            <a:pPr lvl="1" eaLnBrk="1" hangingPunct="1"/>
            <a:r>
              <a:rPr lang="en-US" altLang="en-US" dirty="0"/>
              <a:t>a. Assuming Sam’s PIA is $1,500, and Ann’s  PIA is only $600, how much would each receive?</a:t>
            </a:r>
          </a:p>
          <a:p>
            <a:pPr lvl="1" eaLnBrk="1" hangingPunct="1"/>
            <a:r>
              <a:rPr lang="en-US" altLang="en-US" dirty="0"/>
              <a:t>b. What would be their combined amount they would receive each month?</a:t>
            </a:r>
          </a:p>
          <a:p>
            <a:pPr lvl="1" eaLnBrk="1" hangingPunct="1"/>
            <a:endParaRPr lang="en-US"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a:t>Case Study #3 Answer</a:t>
            </a:r>
          </a:p>
        </p:txBody>
      </p:sp>
      <p:sp>
        <p:nvSpPr>
          <p:cNvPr id="67587" name="Rectangle 3"/>
          <p:cNvSpPr>
            <a:spLocks noGrp="1" noChangeArrowheads="1"/>
          </p:cNvSpPr>
          <p:nvPr>
            <p:ph idx="1"/>
          </p:nvPr>
        </p:nvSpPr>
        <p:spPr>
          <a:xfrm>
            <a:off x="928688" y="1608138"/>
            <a:ext cx="7286625" cy="4419600"/>
          </a:xfrm>
        </p:spPr>
        <p:txBody>
          <a:bodyPr/>
          <a:lstStyle/>
          <a:p>
            <a:pPr eaLnBrk="1" hangingPunct="1"/>
            <a:r>
              <a:rPr lang="en-US" altLang="en-US" sz="2400"/>
              <a:t>a. Since Sam was born in 1955, his full retirement age is 66 years and 2 months. At Ann’s FRA of 66 and 8 months, Sam would be 3 years beyond his FRA.  He would have a benefit of 8% per year of for waiting beyond his FRA for retirement</a:t>
            </a:r>
          </a:p>
          <a:p>
            <a:pPr lvl="1" eaLnBrk="1" hangingPunct="1"/>
            <a:r>
              <a:rPr lang="en-US" altLang="en-US"/>
              <a:t>His retirement benefit is 3 * 8.0% = (24% + 1) * $1,500 =  ?  Or $1,860 per month</a:t>
            </a:r>
          </a:p>
          <a:p>
            <a:pPr lvl="1" eaLnBrk="1" hangingPunct="1"/>
            <a:r>
              <a:rPr lang="en-US" altLang="en-US"/>
              <a:t>His wife would receive the higher of half her spouses PIA (before the increase) of $1,500/2 or $600, whichever was higher, subject to the family maximum.  In this case she would take the $750</a:t>
            </a:r>
          </a:p>
          <a:p>
            <a:pPr eaLnBrk="1" hangingPunct="1"/>
            <a:r>
              <a:rPr lang="en-US" altLang="en-US" sz="2400"/>
              <a:t>b.  Their combined benefit would be $1,860 + $750 or $2,610 per month</a:t>
            </a:r>
          </a:p>
          <a:p>
            <a:pPr lvl="1"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75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75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en-US"/>
              <a:t>Case Study #4</a:t>
            </a:r>
            <a:endParaRPr lang="en-US" altLang="en-US" sz="3200">
              <a:solidFill>
                <a:srgbClr val="FFCC00"/>
              </a:solidFill>
            </a:endParaRPr>
          </a:p>
        </p:txBody>
      </p:sp>
      <p:sp>
        <p:nvSpPr>
          <p:cNvPr id="75779"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Jenny and Steve were married for 15 years when Steve passed away.  They have four children, all under 12.  Steve was a currently insured worker and had a PIA of $1,200 when he passed away.  The family maximum amount was $1,800. (Remember the surviving spouse and children get 75% of the insured’s PIA subject to the family maximum)</a:t>
            </a:r>
          </a:p>
          <a:p>
            <a:pPr eaLnBrk="1" hangingPunct="1">
              <a:buFont typeface="Wingdings" panose="05000000000000000000" pitchFamily="2" charset="2"/>
              <a:buNone/>
            </a:pPr>
            <a:r>
              <a:rPr lang="en-US" altLang="en-US" sz="2400" dirty="0"/>
              <a:t>Calculations:  </a:t>
            </a:r>
          </a:p>
          <a:p>
            <a:pPr lvl="1" eaLnBrk="1" hangingPunct="1"/>
            <a:r>
              <a:rPr lang="en-US" altLang="en-US" dirty="0"/>
              <a:t>a.  How much would Jenny receive from Social Security survivor benefits to help her with the raising of her children after Steve’s death? </a:t>
            </a:r>
          </a:p>
          <a:p>
            <a:pPr lvl="1" eaLnBrk="1" hangingPunct="1"/>
            <a:r>
              <a:rPr lang="en-US" altLang="en-US" dirty="0"/>
              <a:t>b.  How much would the children receive?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93414" y="1"/>
            <a:ext cx="3317005" cy="1676400"/>
          </a:xfrm>
          <a:prstGeom prst="rect">
            <a:avLst/>
          </a:prstGeom>
        </p:spPr>
      </p:pic>
      <p:sp>
        <p:nvSpPr>
          <p:cNvPr id="12290" name="Rectangle 2"/>
          <p:cNvSpPr>
            <a:spLocks noGrp="1" noChangeArrowheads="1"/>
          </p:cNvSpPr>
          <p:nvPr>
            <p:ph type="title"/>
          </p:nvPr>
        </p:nvSpPr>
        <p:spPr>
          <a:xfrm>
            <a:off x="685800" y="655572"/>
            <a:ext cx="7772400" cy="944628"/>
          </a:xfrm>
        </p:spPr>
        <p:txBody>
          <a:bodyPr/>
          <a:lstStyle/>
          <a:p>
            <a:pPr eaLnBrk="1" hangingPunct="1"/>
            <a:r>
              <a:rPr lang="en-US" altLang="en-US" dirty="0"/>
              <a:t>Social Security and Benefits s </a:t>
            </a:r>
            <a:r>
              <a:rPr lang="en-US" altLang="en-US" sz="2400" dirty="0"/>
              <a:t>(continued)</a:t>
            </a:r>
            <a:r>
              <a:rPr lang="en-US" altLang="en-US" dirty="0"/>
              <a:t> </a:t>
            </a:r>
          </a:p>
        </p:txBody>
      </p:sp>
      <p:sp>
        <p:nvSpPr>
          <p:cNvPr id="9220" name="Rectangle 3"/>
          <p:cNvSpPr>
            <a:spLocks noGrp="1" noChangeArrowheads="1"/>
          </p:cNvSpPr>
          <p:nvPr>
            <p:ph idx="1"/>
          </p:nvPr>
        </p:nvSpPr>
        <p:spPr>
          <a:xfrm>
            <a:off x="914400" y="1600200"/>
            <a:ext cx="7296150" cy="5210175"/>
          </a:xfrm>
        </p:spPr>
        <p:txBody>
          <a:bodyPr/>
          <a:lstStyle/>
          <a:p>
            <a:pPr eaLnBrk="1" hangingPunct="1"/>
            <a:r>
              <a:rPr lang="en-US" altLang="en-US" dirty="0"/>
              <a:t>Social Security was set up to aid those out of work</a:t>
            </a:r>
          </a:p>
          <a:p>
            <a:pPr lvl="1" eaLnBrk="1" hangingPunct="1"/>
            <a:r>
              <a:rPr lang="en-US" altLang="en-US" dirty="0"/>
              <a:t>It was a pass-through account</a:t>
            </a:r>
          </a:p>
          <a:p>
            <a:pPr lvl="2" eaLnBrk="1" hangingPunct="1"/>
            <a:r>
              <a:rPr lang="en-US" altLang="en-US" dirty="0"/>
              <a:t>FICA taxes being paid by current workers provided the money for benefit payments to current retirees</a:t>
            </a:r>
          </a:p>
          <a:p>
            <a:pPr lvl="3" eaLnBrk="1" hangingPunct="1"/>
            <a:r>
              <a:rPr lang="en-US" altLang="en-US" dirty="0"/>
              <a:t>When established in 1935, there were 17 workers for each retiree</a:t>
            </a:r>
          </a:p>
          <a:p>
            <a:pPr lvl="2" eaLnBrk="1" hangingPunct="1"/>
            <a:r>
              <a:rPr lang="en-US" altLang="en-US" dirty="0"/>
              <a:t>The assumption is that there will be enough others paying into the system to pay for your benefits when you retire</a:t>
            </a:r>
          </a:p>
          <a:p>
            <a:pPr lvl="3" eaLnBrk="1" hangingPunct="1"/>
            <a:r>
              <a:rPr lang="en-US" altLang="en-US" dirty="0"/>
              <a:t>In 2013, there are only 2.8 workers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animEffect transition="in" filter="blinds(horizontal)">
                                      <p:cBhvr>
                                        <p:cTn id="7" dur="500"/>
                                        <p:tgtEl>
                                          <p:spTgt spid="922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20">
                                            <p:txEl>
                                              <p:pRg st="1" end="1"/>
                                            </p:txEl>
                                          </p:spTgt>
                                        </p:tgtEl>
                                        <p:attrNameLst>
                                          <p:attrName>style.visibility</p:attrName>
                                        </p:attrNameLst>
                                      </p:cBhvr>
                                      <p:to>
                                        <p:strVal val="visible"/>
                                      </p:to>
                                    </p:set>
                                    <p:animEffect transition="in" filter="blinds(horizontal)">
                                      <p:cBhvr>
                                        <p:cTn id="12" dur="500"/>
                                        <p:tgtEl>
                                          <p:spTgt spid="922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9220">
                                            <p:txEl>
                                              <p:pRg st="2" end="2"/>
                                            </p:txEl>
                                          </p:spTgt>
                                        </p:tgtEl>
                                        <p:attrNameLst>
                                          <p:attrName>style.visibility</p:attrName>
                                        </p:attrNameLst>
                                      </p:cBhvr>
                                      <p:to>
                                        <p:strVal val="visible"/>
                                      </p:to>
                                    </p:set>
                                    <p:animEffect transition="in" filter="blinds(horizontal)">
                                      <p:cBhvr>
                                        <p:cTn id="15" dur="500"/>
                                        <p:tgtEl>
                                          <p:spTgt spid="9220">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220">
                                            <p:txEl>
                                              <p:pRg st="3" end="3"/>
                                            </p:txEl>
                                          </p:spTgt>
                                        </p:tgtEl>
                                        <p:attrNameLst>
                                          <p:attrName>style.visibility</p:attrName>
                                        </p:attrNameLst>
                                      </p:cBhvr>
                                      <p:to>
                                        <p:strVal val="visible"/>
                                      </p:to>
                                    </p:set>
                                    <p:animEffect transition="in" filter="blinds(horizontal)">
                                      <p:cBhvr>
                                        <p:cTn id="18" dur="500"/>
                                        <p:tgtEl>
                                          <p:spTgt spid="9220">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9220">
                                            <p:txEl>
                                              <p:pRg st="4" end="4"/>
                                            </p:txEl>
                                          </p:spTgt>
                                        </p:tgtEl>
                                        <p:attrNameLst>
                                          <p:attrName>style.visibility</p:attrName>
                                        </p:attrNameLst>
                                      </p:cBhvr>
                                      <p:to>
                                        <p:strVal val="visible"/>
                                      </p:to>
                                    </p:set>
                                    <p:animEffect transition="in" filter="blinds(horizontal)">
                                      <p:cBhvr>
                                        <p:cTn id="21" dur="500"/>
                                        <p:tgtEl>
                                          <p:spTgt spid="9220">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220">
                                            <p:txEl>
                                              <p:pRg st="5" end="5"/>
                                            </p:txEl>
                                          </p:spTgt>
                                        </p:tgtEl>
                                        <p:attrNameLst>
                                          <p:attrName>style.visibility</p:attrName>
                                        </p:attrNameLst>
                                      </p:cBhvr>
                                      <p:to>
                                        <p:strVal val="visible"/>
                                      </p:to>
                                    </p:set>
                                    <p:animEffect transition="in" filter="blinds(horizontal)">
                                      <p:cBhvr>
                                        <p:cTn id="24" dur="500"/>
                                        <p:tgtEl>
                                          <p:spTgt spid="9220">
                                            <p:txEl>
                                              <p:pRg st="5" end="5"/>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bldLvl="2"/>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en-US"/>
              <a:t>Case Study #4 Answer</a:t>
            </a:r>
          </a:p>
        </p:txBody>
      </p:sp>
      <p:sp>
        <p:nvSpPr>
          <p:cNvPr id="69635" name="Rectangle 3"/>
          <p:cNvSpPr>
            <a:spLocks noGrp="1" noChangeArrowheads="1"/>
          </p:cNvSpPr>
          <p:nvPr>
            <p:ph idx="1"/>
          </p:nvPr>
        </p:nvSpPr>
        <p:spPr>
          <a:xfrm>
            <a:off x="914400" y="1600200"/>
            <a:ext cx="7315200" cy="4800600"/>
          </a:xfrm>
        </p:spPr>
        <p:txBody>
          <a:bodyPr/>
          <a:lstStyle/>
          <a:p>
            <a:pPr eaLnBrk="1" hangingPunct="1"/>
            <a:r>
              <a:rPr lang="en-US" altLang="en-US" sz="2400" dirty="0"/>
              <a:t>a. Since Steve was a currently insured worker, Jenny would receive 75% of his PIA regardless of her age as there are children in the home under age 18</a:t>
            </a:r>
          </a:p>
          <a:p>
            <a:pPr lvl="1" eaLnBrk="1" hangingPunct="1"/>
            <a:r>
              <a:rPr lang="en-US" altLang="en-US" dirty="0"/>
              <a:t>Jenny’s survivor benefit would be 75% * Steve’s PIA of  $1,200 or $900 per month</a:t>
            </a:r>
          </a:p>
          <a:p>
            <a:pPr eaLnBrk="1" hangingPunct="1"/>
            <a:r>
              <a:rPr lang="en-US" altLang="en-US" sz="2400" dirty="0"/>
              <a:t>b.  The children’s benefit would also be 75% of Steve’s PIA</a:t>
            </a:r>
          </a:p>
          <a:p>
            <a:pPr lvl="1" eaLnBrk="1" hangingPunct="1"/>
            <a:r>
              <a:rPr lang="en-US" altLang="en-US" dirty="0"/>
              <a:t>However, because Jenny had already received $900, the four children would only receive together the difference up to the family maximum  of $900 ($1,800 family maximum - $900 for Jenny),  rather than the 75% per child</a:t>
            </a:r>
          </a:p>
          <a:p>
            <a:pPr lvl="1" eaLnBrk="1" hangingPunct="1"/>
            <a:endParaRPr lang="en-US" altLang="en-US" dirty="0"/>
          </a:p>
          <a:p>
            <a:pPr lvl="1"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96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96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96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en-US"/>
              <a:t>Case Study #4 Answer</a:t>
            </a:r>
          </a:p>
        </p:txBody>
      </p:sp>
      <p:sp>
        <p:nvSpPr>
          <p:cNvPr id="69635" name="Rectangle 3"/>
          <p:cNvSpPr>
            <a:spLocks noGrp="1" noChangeArrowheads="1"/>
          </p:cNvSpPr>
          <p:nvPr>
            <p:ph idx="1"/>
          </p:nvPr>
        </p:nvSpPr>
        <p:spPr>
          <a:xfrm>
            <a:off x="914400" y="1600200"/>
            <a:ext cx="7315200" cy="4800600"/>
          </a:xfrm>
        </p:spPr>
        <p:txBody>
          <a:bodyPr/>
          <a:lstStyle/>
          <a:p>
            <a:pPr lvl="1" eaLnBrk="1" hangingPunct="1"/>
            <a:endParaRPr lang="en-US" altLang="en-US" dirty="0"/>
          </a:p>
          <a:p>
            <a:pPr lvl="1" eaLnBrk="1" hangingPunct="1">
              <a:buFontTx/>
              <a:buNone/>
            </a:pPr>
            <a:endParaRPr lang="en-US" altLang="en-US" dirty="0"/>
          </a:p>
        </p:txBody>
      </p:sp>
      <p:pic>
        <p:nvPicPr>
          <p:cNvPr id="2" name="Picture 1">
            <a:extLst>
              <a:ext uri="{FF2B5EF4-FFF2-40B4-BE49-F238E27FC236}">
                <a16:creationId xmlns:a16="http://schemas.microsoft.com/office/drawing/2014/main" id="{BC91ABC4-D4A0-48F3-A9B6-6D605012F630}"/>
              </a:ext>
            </a:extLst>
          </p:cNvPr>
          <p:cNvPicPr>
            <a:picLocks noChangeAspect="1"/>
          </p:cNvPicPr>
          <p:nvPr/>
        </p:nvPicPr>
        <p:blipFill>
          <a:blip r:embed="rId2"/>
          <a:stretch>
            <a:fillRect/>
          </a:stretch>
        </p:blipFill>
        <p:spPr>
          <a:xfrm>
            <a:off x="1010823" y="1600200"/>
            <a:ext cx="7122353" cy="5257800"/>
          </a:xfrm>
          <a:prstGeom prst="rect">
            <a:avLst/>
          </a:prstGeom>
        </p:spPr>
      </p:pic>
    </p:spTree>
    <p:extLst>
      <p:ext uri="{BB962C8B-B14F-4D97-AF65-F5344CB8AC3E}">
        <p14:creationId xmlns:p14="http://schemas.microsoft.com/office/powerpoint/2010/main" val="38278125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a:t>Case Study #5</a:t>
            </a:r>
            <a:endParaRPr lang="en-US" altLang="en-US" sz="3200">
              <a:solidFill>
                <a:srgbClr val="FFCC00"/>
              </a:solidFill>
            </a:endParaRPr>
          </a:p>
        </p:txBody>
      </p:sp>
      <p:sp>
        <p:nvSpPr>
          <p:cNvPr id="77827"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Jenny and Steve are both beyond FRA and received $11,000 in Social Security benefits in 2020.  Their AGI (taxable pensions, wages, interest and dividends) was $22,500.  They had $1,500 in tax-exempt interest income from a mutual fund. (Remember provisional Income (PI) is your AGI (before Social Security) + tax-exempt interest + 50% of your Social Security benefits)</a:t>
            </a:r>
          </a:p>
          <a:p>
            <a:pPr eaLnBrk="1" hangingPunct="1"/>
            <a:r>
              <a:rPr lang="en-US" altLang="en-US" sz="2400" dirty="0"/>
              <a:t>Calculations:  </a:t>
            </a:r>
          </a:p>
          <a:p>
            <a:pPr lvl="1" eaLnBrk="1" hangingPunct="1"/>
            <a:r>
              <a:rPr lang="en-US" altLang="en-US" dirty="0"/>
              <a:t>a.  Calculate their provisional income (MFJ)</a:t>
            </a:r>
          </a:p>
          <a:p>
            <a:pPr lvl="1" eaLnBrk="1" hangingPunct="1"/>
            <a:r>
              <a:rPr lang="en-US" altLang="en-US" dirty="0"/>
              <a:t>B. How much of that $11,000 is taxable?</a:t>
            </a:r>
          </a:p>
          <a:p>
            <a:pPr lvl="1" eaLnBrk="1" hangingPunct="1"/>
            <a:endParaRPr lang="en-US" alt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Text Placeholder 1"/>
          <p:cNvSpPr>
            <a:spLocks noGrp="1"/>
          </p:cNvSpPr>
          <p:nvPr>
            <p:ph type="body" idx="4294967295"/>
          </p:nvPr>
        </p:nvSpPr>
        <p:spPr/>
        <p:txBody>
          <a:bodyPr/>
          <a:lstStyle/>
          <a:p>
            <a:pPr eaLnBrk="1" hangingPunct="1"/>
            <a:r>
              <a:rPr lang="en-US" altLang="en-US" sz="2400"/>
              <a:t>Low Income:  Benefits not taxable</a:t>
            </a:r>
          </a:p>
          <a:p>
            <a:pPr lvl="1" eaLnBrk="1" hangingPunct="1"/>
            <a:r>
              <a:rPr lang="en-US" altLang="en-US"/>
              <a:t>Single filer with PI &lt; $25,000 ($32,000 MFJ)</a:t>
            </a:r>
          </a:p>
          <a:p>
            <a:pPr eaLnBrk="1" hangingPunct="1"/>
            <a:r>
              <a:rPr lang="en-US" altLang="en-US" sz="2400"/>
              <a:t>Middle Income:  Up to 50% of benefits taxable</a:t>
            </a:r>
          </a:p>
          <a:p>
            <a:pPr lvl="1" eaLnBrk="1" hangingPunct="1"/>
            <a:r>
              <a:rPr lang="en-US" altLang="en-US"/>
              <a:t>Single filer with PI from $25,000 to $34,000 ($32,000 to $44,000 MFJ)</a:t>
            </a:r>
          </a:p>
          <a:p>
            <a:pPr eaLnBrk="1" hangingPunct="1"/>
            <a:r>
              <a:rPr lang="en-US" altLang="en-US" sz="2400"/>
              <a:t>Upper Income: 85% of benefits taxable</a:t>
            </a:r>
          </a:p>
          <a:p>
            <a:pPr lvl="1" eaLnBrk="1" hangingPunct="1"/>
            <a:r>
              <a:rPr lang="en-US" altLang="en-US"/>
              <a:t>Single filer with PI &gt; $34,000 ($44,000 MFJ)</a:t>
            </a:r>
          </a:p>
          <a:p>
            <a:pPr eaLnBrk="1" hangingPunct="1"/>
            <a:r>
              <a:rPr lang="en-US" altLang="en-US" sz="2400"/>
              <a:t>Their provisional income is $22,500 + $1,500 + ($11,000/2) = $29,500</a:t>
            </a:r>
          </a:p>
          <a:p>
            <a:pPr eaLnBrk="1" hangingPunct="1"/>
            <a:r>
              <a:rPr lang="en-US" altLang="en-US" sz="2400"/>
              <a:t>Since they are married filing jointly, the $29,500 is less than the $34,000 base amount.  Therefore, none of the benefits are taxable.</a:t>
            </a:r>
          </a:p>
        </p:txBody>
      </p:sp>
      <p:sp>
        <p:nvSpPr>
          <p:cNvPr id="78851" name="Title 2"/>
          <p:cNvSpPr>
            <a:spLocks noGrp="1"/>
          </p:cNvSpPr>
          <p:nvPr>
            <p:ph type="title" idx="4294967295"/>
          </p:nvPr>
        </p:nvSpPr>
        <p:spPr/>
        <p:txBody>
          <a:bodyPr/>
          <a:lstStyle/>
          <a:p>
            <a:r>
              <a:rPr lang="en-US" altLang="en-US"/>
              <a:t>Case Study #5 Answers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682">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68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8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68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68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682">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68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en-US"/>
              <a:t>Case Study #6</a:t>
            </a:r>
            <a:endParaRPr lang="en-US" altLang="en-US" sz="3200">
              <a:solidFill>
                <a:srgbClr val="FFCC00"/>
              </a:solidFill>
            </a:endParaRPr>
          </a:p>
        </p:txBody>
      </p:sp>
      <p:sp>
        <p:nvSpPr>
          <p:cNvPr id="68611" name="Rectangle 3"/>
          <p:cNvSpPr>
            <a:spLocks noGrp="1" noChangeArrowheads="1"/>
          </p:cNvSpPr>
          <p:nvPr>
            <p:ph idx="1"/>
          </p:nvPr>
        </p:nvSpPr>
        <p:spPr>
          <a:xfrm>
            <a:off x="914400" y="1600200"/>
            <a:ext cx="7315200" cy="5029200"/>
          </a:xfrm>
        </p:spPr>
        <p:txBody>
          <a:bodyPr/>
          <a:lstStyle/>
          <a:p>
            <a:pPr eaLnBrk="1" hangingPunct="1">
              <a:spcBef>
                <a:spcPts val="600"/>
              </a:spcBef>
              <a:buFont typeface="Wingdings" pitchFamily="2" charset="2"/>
              <a:buNone/>
              <a:defRPr/>
            </a:pPr>
            <a:r>
              <a:rPr lang="en-US" sz="2400" dirty="0"/>
              <a:t>Data:</a:t>
            </a:r>
          </a:p>
          <a:p>
            <a:pPr eaLnBrk="1" hangingPunct="1">
              <a:spcBef>
                <a:spcPts val="600"/>
              </a:spcBef>
              <a:defRPr/>
            </a:pPr>
            <a:r>
              <a:rPr lang="en-US" sz="2400" dirty="0"/>
              <a:t>Bob has an AIME of $5,800 per month and was born in 1960.  </a:t>
            </a:r>
          </a:p>
          <a:p>
            <a:pPr marL="0" indent="0" eaLnBrk="1" hangingPunct="1">
              <a:spcBef>
                <a:spcPts val="600"/>
              </a:spcBef>
              <a:buFontTx/>
              <a:buNone/>
              <a:defRPr/>
            </a:pPr>
            <a:r>
              <a:rPr lang="en-US" sz="2400" dirty="0"/>
              <a:t>Calculations</a:t>
            </a:r>
          </a:p>
          <a:p>
            <a:pPr eaLnBrk="1" hangingPunct="1">
              <a:spcBef>
                <a:spcPts val="600"/>
              </a:spcBef>
              <a:defRPr/>
            </a:pPr>
            <a:r>
              <a:rPr lang="en-US" sz="2400" dirty="0"/>
              <a:t>Calculate Bob’s PIA based on 2020 bend points of $960 and $5,785</a:t>
            </a:r>
          </a:p>
          <a:p>
            <a:pPr lvl="1" eaLnBrk="1" hangingPunct="1">
              <a:spcBef>
                <a:spcPts val="600"/>
              </a:spcBef>
              <a:defRPr/>
            </a:pPr>
            <a:r>
              <a:rPr lang="en-US" dirty="0"/>
              <a:t>The weights are: </a:t>
            </a:r>
          </a:p>
          <a:p>
            <a:pPr lvl="2" eaLnBrk="1" hangingPunct="1">
              <a:spcBef>
                <a:spcPts val="600"/>
              </a:spcBef>
              <a:defRPr/>
            </a:pPr>
            <a:r>
              <a:rPr lang="en-US" dirty="0"/>
              <a:t>90% of the first bend point</a:t>
            </a:r>
          </a:p>
          <a:p>
            <a:pPr lvl="2" eaLnBrk="1" hangingPunct="1">
              <a:spcBef>
                <a:spcPts val="600"/>
              </a:spcBef>
              <a:defRPr/>
            </a:pPr>
            <a:r>
              <a:rPr lang="en-US" dirty="0"/>
              <a:t>32% of the second and </a:t>
            </a:r>
          </a:p>
          <a:p>
            <a:pPr lvl="2" eaLnBrk="1" hangingPunct="1">
              <a:spcBef>
                <a:spcPts val="600"/>
              </a:spcBef>
              <a:defRPr/>
            </a:pPr>
            <a:r>
              <a:rPr lang="en-US" dirty="0"/>
              <a:t>15% of the remainder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660A3A-42AE-4140-963D-3AAA883B6A86}"/>
              </a:ext>
            </a:extLst>
          </p:cNvPr>
          <p:cNvPicPr>
            <a:picLocks noChangeAspect="1"/>
          </p:cNvPicPr>
          <p:nvPr/>
        </p:nvPicPr>
        <p:blipFill>
          <a:blip r:embed="rId3"/>
          <a:stretch>
            <a:fillRect/>
          </a:stretch>
        </p:blipFill>
        <p:spPr>
          <a:xfrm>
            <a:off x="5943600" y="0"/>
            <a:ext cx="3200400" cy="1639804"/>
          </a:xfrm>
          <a:prstGeom prst="rect">
            <a:avLst/>
          </a:prstGeom>
        </p:spPr>
      </p:pic>
      <p:sp>
        <p:nvSpPr>
          <p:cNvPr id="71682" name="Text Placeholder 1"/>
          <p:cNvSpPr>
            <a:spLocks noGrp="1"/>
          </p:cNvSpPr>
          <p:nvPr>
            <p:ph type="body" idx="4294967295"/>
          </p:nvPr>
        </p:nvSpPr>
        <p:spPr/>
        <p:txBody>
          <a:bodyPr/>
          <a:lstStyle/>
          <a:p>
            <a:pPr eaLnBrk="1" hangingPunct="1"/>
            <a:r>
              <a:rPr lang="en-US" altLang="en-US" sz="2400" dirty="0"/>
              <a:t>Calculating Bob’s PIA from his AIME in 2020 is divided into three calculations called “bend points”</a:t>
            </a:r>
          </a:p>
          <a:p>
            <a:pPr lvl="2" eaLnBrk="1" hangingPunct="1"/>
            <a:r>
              <a:rPr lang="en-US" altLang="en-US" dirty="0"/>
              <a:t>1.  90% of the amount for the first $960</a:t>
            </a:r>
          </a:p>
          <a:p>
            <a:pPr lvl="2" eaLnBrk="1" hangingPunct="1"/>
            <a:r>
              <a:rPr lang="en-US" altLang="en-US" dirty="0"/>
              <a:t>2.  32% of earnings from $960 - $5,785, and</a:t>
            </a:r>
          </a:p>
          <a:p>
            <a:pPr lvl="2" eaLnBrk="1" hangingPunct="1"/>
            <a:r>
              <a:rPr lang="en-US" altLang="en-US" dirty="0"/>
              <a:t>3.  15% of earnings above $5,785</a:t>
            </a:r>
          </a:p>
          <a:p>
            <a:pPr lvl="1" eaLnBrk="1" hangingPunct="1"/>
            <a:r>
              <a:rPr lang="en-US" altLang="en-US" dirty="0"/>
              <a:t>Since Bob’s AIME was $5,800 per month, the amount is:</a:t>
            </a:r>
          </a:p>
          <a:p>
            <a:pPr lvl="2" eaLnBrk="1" hangingPunct="1"/>
            <a:r>
              <a:rPr lang="en-US" altLang="en-US" dirty="0"/>
              <a:t>90% of $960 or  			  $864.00</a:t>
            </a:r>
          </a:p>
          <a:p>
            <a:pPr lvl="2" eaLnBrk="1" hangingPunct="1"/>
            <a:r>
              <a:rPr lang="en-US" altLang="en-US" dirty="0"/>
              <a:t>32% of $5,785 - $960 ($4,825) or  $1,544.00</a:t>
            </a:r>
          </a:p>
          <a:p>
            <a:pPr lvl="2" eaLnBrk="1" hangingPunct="1"/>
            <a:r>
              <a:rPr lang="en-US" altLang="en-US" dirty="0"/>
              <a:t>15% of  $5,800 - $5,875 ($15) or          $2.25</a:t>
            </a:r>
          </a:p>
          <a:p>
            <a:pPr lvl="1" eaLnBrk="1" hangingPunct="1"/>
            <a:r>
              <a:rPr lang="en-US" altLang="en-US" dirty="0"/>
              <a:t>Bob’s total PIA would be 		$2,410.25 </a:t>
            </a:r>
          </a:p>
          <a:p>
            <a:pPr lvl="2" eaLnBrk="1" hangingPunct="1"/>
            <a:r>
              <a:rPr lang="en-US" altLang="en-US" dirty="0"/>
              <a:t>This is the sum of each of the bend calculations</a:t>
            </a:r>
          </a:p>
        </p:txBody>
      </p:sp>
      <p:sp>
        <p:nvSpPr>
          <p:cNvPr id="80899" name="Title 2"/>
          <p:cNvSpPr>
            <a:spLocks noGrp="1"/>
          </p:cNvSpPr>
          <p:nvPr>
            <p:ph type="title" idx="4294967295"/>
          </p:nvPr>
        </p:nvSpPr>
        <p:spPr/>
        <p:txBody>
          <a:bodyPr/>
          <a:lstStyle/>
          <a:p>
            <a:r>
              <a:rPr lang="en-US" altLang="en-US"/>
              <a:t>Case Study #6 Answers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68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68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2">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168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68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68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682">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68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168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a:t>Case Study #7</a:t>
            </a:r>
            <a:endParaRPr lang="en-US" altLang="en-US" sz="3200">
              <a:solidFill>
                <a:srgbClr val="FFCC00"/>
              </a:solidFill>
            </a:endParaRPr>
          </a:p>
        </p:txBody>
      </p:sp>
      <p:sp>
        <p:nvSpPr>
          <p:cNvPr id="68611" name="Rectangle 3"/>
          <p:cNvSpPr>
            <a:spLocks noGrp="1" noChangeArrowheads="1"/>
          </p:cNvSpPr>
          <p:nvPr>
            <p:ph idx="1"/>
          </p:nvPr>
        </p:nvSpPr>
        <p:spPr>
          <a:xfrm>
            <a:off x="914400" y="1600200"/>
            <a:ext cx="7315200" cy="5029200"/>
          </a:xfrm>
        </p:spPr>
        <p:txBody>
          <a:bodyPr/>
          <a:lstStyle/>
          <a:p>
            <a:pPr eaLnBrk="1" hangingPunct="1">
              <a:spcBef>
                <a:spcPts val="600"/>
              </a:spcBef>
              <a:buFont typeface="Wingdings" pitchFamily="2" charset="2"/>
              <a:buNone/>
              <a:defRPr/>
            </a:pPr>
            <a:r>
              <a:rPr lang="en-US" sz="2400" dirty="0"/>
              <a:t>Data:</a:t>
            </a:r>
          </a:p>
          <a:p>
            <a:pPr eaLnBrk="1" hangingPunct="1">
              <a:spcBef>
                <a:spcPts val="600"/>
              </a:spcBef>
              <a:defRPr/>
            </a:pPr>
            <a:r>
              <a:rPr lang="en-US" sz="2400" dirty="0"/>
              <a:t>Assuming Bob has an AIME of $6,158.33 and a PIA of $2,464 per month in 2020.</a:t>
            </a:r>
          </a:p>
          <a:p>
            <a:pPr marL="0" indent="0" eaLnBrk="1" hangingPunct="1">
              <a:spcBef>
                <a:spcPts val="600"/>
              </a:spcBef>
              <a:buFontTx/>
              <a:buNone/>
              <a:defRPr/>
            </a:pPr>
            <a:r>
              <a:rPr lang="en-US" sz="2400" dirty="0"/>
              <a:t>Calculations</a:t>
            </a:r>
          </a:p>
          <a:p>
            <a:pPr eaLnBrk="1" hangingPunct="1">
              <a:spcBef>
                <a:spcPts val="600"/>
              </a:spcBef>
              <a:defRPr/>
            </a:pPr>
            <a:r>
              <a:rPr lang="en-US" sz="2400" dirty="0"/>
              <a:t>Calculate Bob’s family maximum from the PIA calculated above based on 2020 family bend points of $1,226, $1,770, and $2,309</a:t>
            </a:r>
          </a:p>
          <a:p>
            <a:pPr lvl="1" eaLnBrk="1" hangingPunct="1">
              <a:spcBef>
                <a:spcPts val="600"/>
              </a:spcBef>
              <a:defRPr/>
            </a:pPr>
            <a:r>
              <a:rPr lang="en-US" dirty="0"/>
              <a:t>Note:  For family maximums, the weights are:</a:t>
            </a:r>
          </a:p>
          <a:p>
            <a:pPr lvl="2" eaLnBrk="1" hangingPunct="1">
              <a:spcBef>
                <a:spcPts val="600"/>
              </a:spcBef>
              <a:defRPr/>
            </a:pPr>
            <a:r>
              <a:rPr lang="en-US" dirty="0"/>
              <a:t>150% of the first bend point</a:t>
            </a:r>
          </a:p>
          <a:p>
            <a:pPr lvl="2" eaLnBrk="1" hangingPunct="1">
              <a:spcBef>
                <a:spcPts val="600"/>
              </a:spcBef>
              <a:defRPr/>
            </a:pPr>
            <a:r>
              <a:rPr lang="en-US" dirty="0"/>
              <a:t>272% of the second</a:t>
            </a:r>
          </a:p>
          <a:p>
            <a:pPr lvl="2" eaLnBrk="1" hangingPunct="1">
              <a:spcBef>
                <a:spcPts val="600"/>
              </a:spcBef>
              <a:defRPr/>
            </a:pPr>
            <a:r>
              <a:rPr lang="en-US" dirty="0"/>
              <a:t>134% of the third, and </a:t>
            </a:r>
          </a:p>
          <a:p>
            <a:pPr lvl="2" eaLnBrk="1" hangingPunct="1">
              <a:spcBef>
                <a:spcPts val="600"/>
              </a:spcBef>
              <a:defRPr/>
            </a:pPr>
            <a:r>
              <a:rPr lang="en-US" dirty="0"/>
              <a:t>175% over the third bend point.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Text Placeholder 1"/>
          <p:cNvSpPr>
            <a:spLocks noGrp="1"/>
          </p:cNvSpPr>
          <p:nvPr>
            <p:ph type="body" idx="4294967295"/>
          </p:nvPr>
        </p:nvSpPr>
        <p:spPr>
          <a:xfrm>
            <a:off x="928688" y="1608138"/>
            <a:ext cx="7451725" cy="4419600"/>
          </a:xfrm>
        </p:spPr>
        <p:txBody>
          <a:bodyPr/>
          <a:lstStyle/>
          <a:p>
            <a:pPr eaLnBrk="1" hangingPunct="1"/>
            <a:r>
              <a:rPr lang="en-US" altLang="en-US" sz="2400" dirty="0"/>
              <a:t>Calculating Bob’s family maximum benefits in 2020 from his PIA is divided into four calculations</a:t>
            </a:r>
          </a:p>
          <a:p>
            <a:pPr lvl="2" eaLnBrk="1" hangingPunct="1"/>
            <a:r>
              <a:rPr lang="en-US" altLang="en-US" dirty="0"/>
              <a:t>1.  150% of the amount for the first $1,226</a:t>
            </a:r>
          </a:p>
          <a:p>
            <a:pPr lvl="2" eaLnBrk="1" hangingPunct="1"/>
            <a:r>
              <a:rPr lang="en-US" altLang="en-US" dirty="0"/>
              <a:t>2.  272% of earnings from $1,770 - $1,226</a:t>
            </a:r>
          </a:p>
          <a:p>
            <a:pPr lvl="2" eaLnBrk="1" hangingPunct="1"/>
            <a:r>
              <a:rPr lang="en-US" altLang="en-US" dirty="0"/>
              <a:t>3.  134% of earnings from $2,309 - $1,770, and</a:t>
            </a:r>
          </a:p>
          <a:p>
            <a:pPr lvl="2" eaLnBrk="1" hangingPunct="1"/>
            <a:r>
              <a:rPr lang="en-US" altLang="en-US" dirty="0"/>
              <a:t>4.  175% of earnings over $2,309</a:t>
            </a:r>
          </a:p>
          <a:p>
            <a:pPr lvl="1" eaLnBrk="1" hangingPunct="1"/>
            <a:r>
              <a:rPr lang="en-US" altLang="en-US" dirty="0"/>
              <a:t>Since Bob’s PIA was $2,464, the max would be:</a:t>
            </a:r>
          </a:p>
          <a:p>
            <a:pPr lvl="2" eaLnBrk="1" hangingPunct="1"/>
            <a:r>
              <a:rPr lang="en-US" altLang="en-US" dirty="0"/>
              <a:t>150% of $1,226 or  			 $1,839.00</a:t>
            </a:r>
          </a:p>
          <a:p>
            <a:pPr lvl="2" eaLnBrk="1" hangingPunct="1"/>
            <a:r>
              <a:rPr lang="en-US" altLang="en-US" dirty="0"/>
              <a:t>272% of $1,770 - 1,226 ($544) or 	 $1,479.68</a:t>
            </a:r>
          </a:p>
          <a:p>
            <a:pPr lvl="2" eaLnBrk="1" hangingPunct="1"/>
            <a:r>
              <a:rPr lang="en-US" altLang="en-US" dirty="0"/>
              <a:t>134% of  $2,309 - $1,770 ($520) or    $722.26</a:t>
            </a:r>
          </a:p>
          <a:p>
            <a:pPr lvl="2" eaLnBrk="1" hangingPunct="1"/>
            <a:r>
              <a:rPr lang="en-US" altLang="en-US" dirty="0"/>
              <a:t>175% of $2,464 - $2,309 ($155)         $271.25</a:t>
            </a:r>
          </a:p>
          <a:p>
            <a:pPr lvl="1" eaLnBrk="1" hangingPunct="1"/>
            <a:r>
              <a:rPr lang="en-US" altLang="en-US" dirty="0"/>
              <a:t>His family maximum amount would be $4,312.19 </a:t>
            </a:r>
          </a:p>
        </p:txBody>
      </p:sp>
      <p:sp>
        <p:nvSpPr>
          <p:cNvPr id="84995" name="Title 2"/>
          <p:cNvSpPr>
            <a:spLocks noGrp="1"/>
          </p:cNvSpPr>
          <p:nvPr>
            <p:ph type="title" idx="4294967295"/>
          </p:nvPr>
        </p:nvSpPr>
        <p:spPr/>
        <p:txBody>
          <a:bodyPr/>
          <a:lstStyle/>
          <a:p>
            <a:r>
              <a:rPr lang="en-US" altLang="en-US"/>
              <a:t>Case Study #7 Answers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68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68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82">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68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68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68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168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1682">
                                            <p:txEl>
                                              <p:pRg st="9" end="9"/>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168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dirty="0"/>
              <a:t>Case Study #8</a:t>
            </a:r>
            <a:endParaRPr lang="en-US" altLang="en-US" sz="3200" dirty="0">
              <a:solidFill>
                <a:srgbClr val="FFCC00"/>
              </a:solidFill>
            </a:endParaRPr>
          </a:p>
        </p:txBody>
      </p:sp>
      <p:sp>
        <p:nvSpPr>
          <p:cNvPr id="68611" name="Rectangle 3"/>
          <p:cNvSpPr>
            <a:spLocks noGrp="1" noChangeArrowheads="1"/>
          </p:cNvSpPr>
          <p:nvPr>
            <p:ph idx="1"/>
          </p:nvPr>
        </p:nvSpPr>
        <p:spPr>
          <a:xfrm>
            <a:off x="914400" y="1600200"/>
            <a:ext cx="7315200" cy="5029200"/>
          </a:xfrm>
        </p:spPr>
        <p:txBody>
          <a:bodyPr/>
          <a:lstStyle/>
          <a:p>
            <a:pPr eaLnBrk="1" hangingPunct="1">
              <a:spcBef>
                <a:spcPts val="600"/>
              </a:spcBef>
              <a:buFont typeface="Wingdings" pitchFamily="2" charset="2"/>
              <a:buNone/>
              <a:defRPr/>
            </a:pPr>
            <a:r>
              <a:rPr lang="en-US" sz="2400" dirty="0"/>
              <a:t>Data:</a:t>
            </a:r>
          </a:p>
          <a:p>
            <a:pPr eaLnBrk="1" hangingPunct="1">
              <a:spcBef>
                <a:spcPts val="600"/>
              </a:spcBef>
              <a:defRPr/>
            </a:pPr>
            <a:r>
              <a:rPr lang="en-US" sz="2400" dirty="0"/>
              <a:t>Bob was born in 1960, has an AIME of $5,335 and a PIA of $2,264 per month.  Assuming no time value of money (no interest rate) and no cost of living adjustment (COLA), after what breakeven age would it be more beneficial for Bob to wait for FRA+3 than to retire at his full retirement age.</a:t>
            </a:r>
          </a:p>
          <a:p>
            <a:pPr eaLnBrk="1" hangingPunct="1">
              <a:spcBef>
                <a:spcPts val="600"/>
              </a:spcBef>
              <a:defRPr/>
            </a:pPr>
            <a:endParaRPr lang="en-US" sz="2400" dirty="0"/>
          </a:p>
          <a:p>
            <a:pPr eaLnBrk="1" hangingPunct="1">
              <a:spcBef>
                <a:spcPts val="600"/>
              </a:spcBef>
              <a:defRPr/>
            </a:pPr>
            <a:r>
              <a:rPr lang="en-US" sz="2400" dirty="0"/>
              <a:t>Hint:  Use </a:t>
            </a:r>
            <a:r>
              <a:rPr lang="en-US" altLang="en-US" sz="2400" dirty="0"/>
              <a:t> </a:t>
            </a:r>
            <a:r>
              <a:rPr lang="en-US" altLang="en-US" sz="2400" dirty="0">
                <a:hlinkClick r:id="rId3"/>
              </a:rPr>
              <a:t>Social Security Spreadsheet </a:t>
            </a:r>
            <a:r>
              <a:rPr lang="en-US" altLang="en-US" sz="2400" dirty="0"/>
              <a:t>(LT36) </a:t>
            </a:r>
            <a:endParaRPr lang="en-US" sz="2400" dirty="0"/>
          </a:p>
        </p:txBody>
      </p:sp>
    </p:spTree>
    <p:extLst>
      <p:ext uri="{BB962C8B-B14F-4D97-AF65-F5344CB8AC3E}">
        <p14:creationId xmlns:p14="http://schemas.microsoft.com/office/powerpoint/2010/main" val="20741550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E87AEC-3BFE-45D8-829D-6F86B63377DE}"/>
              </a:ext>
            </a:extLst>
          </p:cNvPr>
          <p:cNvPicPr>
            <a:picLocks noChangeAspect="1"/>
          </p:cNvPicPr>
          <p:nvPr/>
        </p:nvPicPr>
        <p:blipFill>
          <a:blip r:embed="rId2"/>
          <a:stretch>
            <a:fillRect/>
          </a:stretch>
        </p:blipFill>
        <p:spPr>
          <a:xfrm>
            <a:off x="0" y="0"/>
            <a:ext cx="9144000" cy="6858000"/>
          </a:xfrm>
          <a:prstGeom prst="rect">
            <a:avLst/>
          </a:prstGeom>
        </p:spPr>
      </p:pic>
      <p:sp>
        <p:nvSpPr>
          <p:cNvPr id="3" name="Oval 2">
            <a:extLst>
              <a:ext uri="{FF2B5EF4-FFF2-40B4-BE49-F238E27FC236}">
                <a16:creationId xmlns:a16="http://schemas.microsoft.com/office/drawing/2014/main" id="{6B1920AA-BAEF-45A6-AF1F-E5EEC5BAFBC2}"/>
              </a:ext>
            </a:extLst>
          </p:cNvPr>
          <p:cNvSpPr/>
          <p:nvPr/>
        </p:nvSpPr>
        <p:spPr bwMode="auto">
          <a:xfrm>
            <a:off x="7620000" y="1981200"/>
            <a:ext cx="5334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415685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30200" y="685800"/>
            <a:ext cx="8458200" cy="944628"/>
          </a:xfrm>
        </p:spPr>
        <p:txBody>
          <a:bodyPr/>
          <a:lstStyle/>
          <a:p>
            <a:pPr marL="685800" indent="-685800" eaLnBrk="1" hangingPunct="1"/>
            <a:r>
              <a:rPr lang="en-US" altLang="en-US" dirty="0"/>
              <a:t>Social Security and Benefits </a:t>
            </a:r>
            <a:r>
              <a:rPr lang="en-US" altLang="en-US" sz="2400" dirty="0"/>
              <a:t>(continued)</a:t>
            </a:r>
          </a:p>
        </p:txBody>
      </p:sp>
      <p:sp>
        <p:nvSpPr>
          <p:cNvPr id="10244" name="Rectangle 5"/>
          <p:cNvSpPr>
            <a:spLocks noGrp="1" noChangeArrowheads="1"/>
          </p:cNvSpPr>
          <p:nvPr>
            <p:ph idx="1"/>
          </p:nvPr>
        </p:nvSpPr>
        <p:spPr>
          <a:xfrm>
            <a:off x="914400" y="1600200"/>
            <a:ext cx="7467600" cy="5054600"/>
          </a:xfrm>
        </p:spPr>
        <p:txBody>
          <a:bodyPr/>
          <a:lstStyle/>
          <a:p>
            <a:pPr eaLnBrk="1" hangingPunct="1"/>
            <a:r>
              <a:rPr lang="en-US" altLang="en-US" dirty="0"/>
              <a:t>How much does an employer and employee pay in Social Security and Medicare Taxes?</a:t>
            </a:r>
          </a:p>
          <a:p>
            <a:pPr lvl="1" eaLnBrk="1" hangingPunct="1"/>
            <a:r>
              <a:rPr lang="en-US" altLang="en-US" sz="2200" dirty="0"/>
              <a:t>FICA tax rates (OASDI – HI:  Old Age, Survivors, and Disability Insurance and Hospital Insurance)</a:t>
            </a:r>
          </a:p>
          <a:p>
            <a:pPr lvl="2" eaLnBrk="1" hangingPunct="1"/>
            <a:r>
              <a:rPr lang="en-US" altLang="en-US" sz="2200" dirty="0"/>
              <a:t>The employee and employer each pay (assuming your Adjusted Gross Income (AGI)   </a:t>
            </a:r>
            <a:r>
              <a:rPr lang="en-US" altLang="en-US" sz="2200" b="1" dirty="0"/>
              <a:t>&lt;$250k         &gt;250K</a:t>
            </a:r>
            <a:endParaRPr lang="en-US" altLang="en-US" sz="2200" dirty="0"/>
          </a:p>
          <a:p>
            <a:pPr lvl="3" eaLnBrk="1" hangingPunct="1"/>
            <a:r>
              <a:rPr lang="en-US" altLang="en-US" sz="2200" dirty="0"/>
              <a:t>Social security tax (OASDI)  6.20%	6.20%</a:t>
            </a:r>
          </a:p>
          <a:p>
            <a:pPr lvl="3" eaLnBrk="1" hangingPunct="1"/>
            <a:r>
              <a:rPr lang="en-US" altLang="en-US" sz="2200" dirty="0"/>
              <a:t>Medicare tax (HI)		     </a:t>
            </a:r>
            <a:r>
              <a:rPr lang="en-US" altLang="en-US" sz="2200" u="sng" dirty="0"/>
              <a:t>1.45%</a:t>
            </a:r>
            <a:r>
              <a:rPr lang="en-US" altLang="en-US" sz="2200" dirty="0"/>
              <a:t>	</a:t>
            </a:r>
            <a:r>
              <a:rPr lang="en-US" altLang="en-US" sz="2200" u="sng" dirty="0"/>
              <a:t>2.35%</a:t>
            </a:r>
          </a:p>
          <a:p>
            <a:pPr lvl="2" eaLnBrk="1" hangingPunct="1"/>
            <a:r>
              <a:rPr lang="en-US" altLang="en-US" sz="2200" dirty="0"/>
              <a:t>Total Paid                                      7.65%	8.55%*</a:t>
            </a:r>
          </a:p>
          <a:p>
            <a:pPr lvl="1" eaLnBrk="1" hangingPunct="1"/>
            <a:r>
              <a:rPr lang="en-US" altLang="en-US" sz="2200" dirty="0"/>
              <a:t>Maximum wage base subject to Social Security tax in 2020 is $137,700.  There is no maximum for Medicare</a:t>
            </a:r>
          </a:p>
          <a:p>
            <a:pPr lvl="1" eaLnBrk="1" hangingPunct="1"/>
            <a:r>
              <a:rPr lang="en-US" altLang="en-US" sz="2200" dirty="0"/>
              <a:t>Self-employed individuals pay the whole 15.30%</a:t>
            </a:r>
          </a:p>
          <a:p>
            <a:pPr lvl="1" eaLnBrk="1" hangingPunct="1"/>
            <a:r>
              <a:rPr lang="en-US" altLang="en-US" sz="2200" dirty="0"/>
              <a:t>* </a:t>
            </a:r>
            <a:r>
              <a:rPr lang="en-US" altLang="en-US" sz="2000" dirty="0"/>
              <a:t>Note: Investment income (if any) is taxed an additional 3.8%</a:t>
            </a:r>
          </a:p>
          <a:p>
            <a:pPr marL="457200" lvl="1" indent="0" eaLnBrk="1" hangingPunct="1">
              <a:buNone/>
            </a:pPr>
            <a:endParaRPr lang="en-US" altLang="en-US" sz="2200" dirty="0"/>
          </a:p>
        </p:txBody>
      </p:sp>
    </p:spTree>
    <p:custDataLst>
      <p:tags r:id="rId1"/>
    </p:custDataLst>
  </p:cSld>
  <p:clrMapOvr>
    <a:masterClrMapping/>
  </p:clrMapOvr>
  <p:transition advTm="2023"/>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4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4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4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4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4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dirty="0"/>
              <a:t>Case Study #9</a:t>
            </a:r>
            <a:endParaRPr lang="en-US" altLang="en-US" sz="3200" dirty="0">
              <a:solidFill>
                <a:srgbClr val="FFCC00"/>
              </a:solidFill>
            </a:endParaRPr>
          </a:p>
        </p:txBody>
      </p:sp>
      <p:sp>
        <p:nvSpPr>
          <p:cNvPr id="68611" name="Rectangle 3"/>
          <p:cNvSpPr>
            <a:spLocks noGrp="1" noChangeArrowheads="1"/>
          </p:cNvSpPr>
          <p:nvPr>
            <p:ph idx="1"/>
          </p:nvPr>
        </p:nvSpPr>
        <p:spPr>
          <a:xfrm>
            <a:off x="914400" y="1600200"/>
            <a:ext cx="7315200" cy="5029200"/>
          </a:xfrm>
        </p:spPr>
        <p:txBody>
          <a:bodyPr/>
          <a:lstStyle/>
          <a:p>
            <a:pPr eaLnBrk="1" hangingPunct="1">
              <a:spcBef>
                <a:spcPts val="600"/>
              </a:spcBef>
              <a:buFont typeface="Wingdings" pitchFamily="2" charset="2"/>
              <a:buNone/>
              <a:defRPr/>
            </a:pPr>
            <a:r>
              <a:rPr lang="en-US" sz="2400" dirty="0"/>
              <a:t>Data:</a:t>
            </a:r>
          </a:p>
          <a:p>
            <a:pPr eaLnBrk="1" hangingPunct="1">
              <a:spcBef>
                <a:spcPts val="600"/>
              </a:spcBef>
              <a:defRPr/>
            </a:pPr>
            <a:r>
              <a:rPr lang="en-US" sz="2400" dirty="0"/>
              <a:t>John just got his Social Security Statement for 2020.  It said that at his full retirement age of 67, his monthly benefit would be $2,056, what was John’s Average Indexed Monthly Earnings?</a:t>
            </a:r>
          </a:p>
          <a:p>
            <a:pPr eaLnBrk="1" hangingPunct="1">
              <a:spcBef>
                <a:spcPts val="600"/>
              </a:spcBef>
              <a:defRPr/>
            </a:pPr>
            <a:r>
              <a:rPr lang="en-US" sz="2400" dirty="0"/>
              <a:t>Hint:  Use </a:t>
            </a:r>
            <a:r>
              <a:rPr lang="en-US" altLang="en-US" sz="2400" dirty="0"/>
              <a:t> </a:t>
            </a:r>
            <a:r>
              <a:rPr lang="en-US" altLang="en-US" sz="2400" dirty="0">
                <a:hlinkClick r:id="rId3"/>
              </a:rPr>
              <a:t>Social Security Spreadsheet </a:t>
            </a:r>
            <a:r>
              <a:rPr lang="en-US" altLang="en-US" sz="2400" dirty="0"/>
              <a:t>(LT36) </a:t>
            </a:r>
          </a:p>
          <a:p>
            <a:pPr lvl="1" eaLnBrk="1" hangingPunct="1">
              <a:spcBef>
                <a:spcPts val="600"/>
              </a:spcBef>
              <a:defRPr/>
            </a:pPr>
            <a:endParaRPr lang="en-US" sz="2000" dirty="0"/>
          </a:p>
        </p:txBody>
      </p:sp>
    </p:spTree>
    <p:extLst>
      <p:ext uri="{BB962C8B-B14F-4D97-AF65-F5344CB8AC3E}">
        <p14:creationId xmlns:p14="http://schemas.microsoft.com/office/powerpoint/2010/main" val="166442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6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86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dirty="0"/>
              <a:t>Case Study #9 Answer</a:t>
            </a:r>
            <a:endParaRPr lang="en-US" altLang="en-US" sz="3200" dirty="0">
              <a:solidFill>
                <a:srgbClr val="FFCC00"/>
              </a:solidFill>
            </a:endParaRPr>
          </a:p>
        </p:txBody>
      </p:sp>
      <p:sp>
        <p:nvSpPr>
          <p:cNvPr id="68611" name="Rectangle 3"/>
          <p:cNvSpPr>
            <a:spLocks noGrp="1" noChangeArrowheads="1"/>
          </p:cNvSpPr>
          <p:nvPr>
            <p:ph idx="1"/>
          </p:nvPr>
        </p:nvSpPr>
        <p:spPr>
          <a:xfrm>
            <a:off x="914400" y="1600200"/>
            <a:ext cx="7315200" cy="5029200"/>
          </a:xfrm>
        </p:spPr>
        <p:txBody>
          <a:bodyPr/>
          <a:lstStyle/>
          <a:p>
            <a:pPr eaLnBrk="1" hangingPunct="1">
              <a:spcBef>
                <a:spcPts val="600"/>
              </a:spcBef>
              <a:defRPr/>
            </a:pPr>
            <a:r>
              <a:rPr lang="en-US" sz="2400" dirty="0"/>
              <a:t>John’s monthly benefit at FRA would be $2,056.  Lets use </a:t>
            </a:r>
            <a:r>
              <a:rPr lang="en-US" altLang="en-US" sz="2400" dirty="0"/>
              <a:t> </a:t>
            </a:r>
            <a:r>
              <a:rPr lang="en-US" altLang="en-US" sz="2400" dirty="0">
                <a:hlinkClick r:id="rId3"/>
              </a:rPr>
              <a:t>Social Security Spreadsheet </a:t>
            </a:r>
            <a:r>
              <a:rPr lang="en-US" altLang="en-US" sz="2400" dirty="0"/>
              <a:t>(LT36), and back into it using 2020 Data.  </a:t>
            </a:r>
            <a:r>
              <a:rPr lang="en-US" altLang="en-US" sz="2000" dirty="0"/>
              <a:t>Open, the spreadsheet, put in the tax year and birth year.  Since his FRA is 67, he was born after 1960</a:t>
            </a:r>
          </a:p>
          <a:p>
            <a:pPr lvl="1" eaLnBrk="1" hangingPunct="1">
              <a:spcBef>
                <a:spcPts val="600"/>
              </a:spcBef>
              <a:defRPr/>
            </a:pPr>
            <a:r>
              <a:rPr lang="en-US" altLang="en-US" sz="2000" dirty="0"/>
              <a:t>Using Excel’s Goal Seek command, click on Data, What If Analysis, and Goal Seek, set cell “G20” to “2056” by changing cell “G14.”  </a:t>
            </a:r>
          </a:p>
          <a:p>
            <a:pPr lvl="2" eaLnBrk="1" hangingPunct="1">
              <a:spcBef>
                <a:spcPts val="600"/>
              </a:spcBef>
              <a:defRPr/>
            </a:pPr>
            <a:r>
              <a:rPr lang="en-US" altLang="en-US" sz="2000" dirty="0"/>
              <a:t>What is his average indexed monthly earnings?</a:t>
            </a:r>
          </a:p>
          <a:p>
            <a:pPr lvl="3" eaLnBrk="1" hangingPunct="1">
              <a:spcBef>
                <a:spcPts val="600"/>
              </a:spcBef>
              <a:defRPr/>
            </a:pPr>
            <a:r>
              <a:rPr lang="en-US" altLang="en-US" sz="2000" dirty="0"/>
              <a:t>$4,685</a:t>
            </a:r>
          </a:p>
          <a:p>
            <a:pPr lvl="1" eaLnBrk="1" hangingPunct="1">
              <a:spcBef>
                <a:spcPts val="600"/>
              </a:spcBef>
              <a:defRPr/>
            </a:pPr>
            <a:endParaRPr lang="en-US" sz="2000" dirty="0"/>
          </a:p>
        </p:txBody>
      </p:sp>
      <p:pic>
        <p:nvPicPr>
          <p:cNvPr id="2" name="Picture 1">
            <a:extLst>
              <a:ext uri="{FF2B5EF4-FFF2-40B4-BE49-F238E27FC236}">
                <a16:creationId xmlns:a16="http://schemas.microsoft.com/office/drawing/2014/main" id="{D3E1848B-BF70-42D1-B992-13DE603626EE}"/>
              </a:ext>
            </a:extLst>
          </p:cNvPr>
          <p:cNvPicPr>
            <a:picLocks noChangeAspect="1"/>
          </p:cNvPicPr>
          <p:nvPr/>
        </p:nvPicPr>
        <p:blipFill>
          <a:blip r:embed="rId4"/>
          <a:stretch>
            <a:fillRect/>
          </a:stretch>
        </p:blipFill>
        <p:spPr>
          <a:xfrm>
            <a:off x="4572000" y="4522898"/>
            <a:ext cx="4557409" cy="2335102"/>
          </a:xfrm>
          <a:prstGeom prst="rect">
            <a:avLst/>
          </a:prstGeom>
        </p:spPr>
      </p:pic>
    </p:spTree>
    <p:extLst>
      <p:ext uri="{BB962C8B-B14F-4D97-AF65-F5344CB8AC3E}">
        <p14:creationId xmlns:p14="http://schemas.microsoft.com/office/powerpoint/2010/main" val="211041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861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86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dirty="0"/>
              <a:t>Social Security and Benefits </a:t>
            </a:r>
          </a:p>
        </p:txBody>
      </p:sp>
      <p:sp>
        <p:nvSpPr>
          <p:cNvPr id="11268" name="Rectangle 3"/>
          <p:cNvSpPr>
            <a:spLocks noGrp="1" noChangeArrowheads="1"/>
          </p:cNvSpPr>
          <p:nvPr>
            <p:ph idx="1"/>
          </p:nvPr>
        </p:nvSpPr>
        <p:spPr>
          <a:xfrm>
            <a:off x="914400" y="1600200"/>
            <a:ext cx="7315200" cy="5257800"/>
          </a:xfrm>
        </p:spPr>
        <p:txBody>
          <a:bodyPr/>
          <a:lstStyle/>
          <a:p>
            <a:pPr eaLnBrk="1" hangingPunct="1"/>
            <a:r>
              <a:rPr lang="en-US" altLang="en-US"/>
              <a:t>What are Social Security taxes based on?</a:t>
            </a:r>
          </a:p>
          <a:p>
            <a:pPr lvl="1" eaLnBrk="1" hangingPunct="1"/>
            <a:r>
              <a:rPr lang="en-US" altLang="en-US"/>
              <a:t>OASDI-HI taxes are on taxable wages including wages, salaries, bonuses, commissions, value of employer provided meals/lodging, sick pay during first 6 months, employer paid group life insurance premiums in excess of $50,000, salary reduction from 401k, 403b, 457 plans, non-qualified deferred compensation no longer at risk, non-qualified stock options, vacation pay, and severance pay</a:t>
            </a:r>
          </a:p>
          <a:p>
            <a:pPr lvl="1" eaLnBrk="1" hangingPunct="1"/>
            <a:r>
              <a:rPr lang="en-US" altLang="en-US"/>
              <a:t>Not included in taxable wages are sick pay after 6 months, employer payments for medical or hospital expenses, and employer contributions to qualified retirement plans</a:t>
            </a:r>
          </a:p>
          <a:p>
            <a:pPr lvl="1" eaLnBrk="1" hangingPunct="1">
              <a:buFontTx/>
              <a:buNone/>
            </a:pPr>
            <a:endParaRPr lang="en-US" altLang="en-US" sz="1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Effect transition="in" filter="blinds(horizontal)">
                                      <p:cBhvr>
                                        <p:cTn id="7" dur="500"/>
                                        <p:tgtEl>
                                          <p:spTgt spid="1126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68">
                                            <p:txEl>
                                              <p:pRg st="1" end="1"/>
                                            </p:txEl>
                                          </p:spTgt>
                                        </p:tgtEl>
                                        <p:attrNameLst>
                                          <p:attrName>style.visibility</p:attrName>
                                        </p:attrNameLst>
                                      </p:cBhvr>
                                      <p:to>
                                        <p:strVal val="visible"/>
                                      </p:to>
                                    </p:set>
                                    <p:animEffect transition="in" filter="blinds(horizontal)">
                                      <p:cBhvr>
                                        <p:cTn id="12" dur="500"/>
                                        <p:tgtEl>
                                          <p:spTgt spid="1126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1268">
                                            <p:txEl>
                                              <p:pRg st="2" end="2"/>
                                            </p:txEl>
                                          </p:spTgt>
                                        </p:tgtEl>
                                        <p:attrNameLst>
                                          <p:attrName>style.visibility</p:attrName>
                                        </p:attrNameLst>
                                      </p:cBhvr>
                                      <p:to>
                                        <p:strVal val="visible"/>
                                      </p:to>
                                    </p:set>
                                    <p:animEffect transition="in" filter="blinds(horizontal)">
                                      <p:cBhvr>
                                        <p:cTn id="15" dur="500"/>
                                        <p:tgtEl>
                                          <p:spTgt spid="112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p" bldLvl="2"/>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z="4000" dirty="0"/>
              <a:t>Social Security and Benefits</a:t>
            </a:r>
          </a:p>
        </p:txBody>
      </p:sp>
      <p:sp>
        <p:nvSpPr>
          <p:cNvPr id="12292" name="Rectangle 3"/>
          <p:cNvSpPr>
            <a:spLocks noGrp="1" noChangeArrowheads="1"/>
          </p:cNvSpPr>
          <p:nvPr>
            <p:ph idx="1"/>
          </p:nvPr>
        </p:nvSpPr>
        <p:spPr>
          <a:xfrm>
            <a:off x="914400" y="1600200"/>
            <a:ext cx="7467600" cy="5257800"/>
          </a:xfrm>
        </p:spPr>
        <p:txBody>
          <a:bodyPr/>
          <a:lstStyle/>
          <a:p>
            <a:pPr eaLnBrk="1" hangingPunct="1"/>
            <a:r>
              <a:rPr lang="en-US" altLang="en-US" dirty="0"/>
              <a:t>Average Indexed Monthly Earnings (AIME)</a:t>
            </a:r>
          </a:p>
          <a:p>
            <a:pPr lvl="1" eaLnBrk="1" hangingPunct="1"/>
            <a:r>
              <a:rPr lang="en-US" altLang="en-US" dirty="0"/>
              <a:t>Average lifetime earnings indexed for inflation is your </a:t>
            </a:r>
            <a:r>
              <a:rPr lang="en-US" altLang="en-US" b="1" i="1" u="sng" dirty="0"/>
              <a:t>top 35 highest earning</a:t>
            </a:r>
            <a:r>
              <a:rPr lang="en-US" altLang="en-US" dirty="0"/>
              <a:t> years.  It entails adjusting each year’s earnings total to reflect its value in the year in which eligibility is requested </a:t>
            </a:r>
          </a:p>
          <a:p>
            <a:pPr eaLnBrk="1" hangingPunct="1"/>
            <a:r>
              <a:rPr lang="en-US" altLang="en-US" dirty="0"/>
              <a:t>Primary Insurance Amount (PIA)</a:t>
            </a:r>
          </a:p>
          <a:p>
            <a:pPr lvl="1" eaLnBrk="1" hangingPunct="1"/>
            <a:r>
              <a:rPr lang="en-US" altLang="en-US" dirty="0"/>
              <a:t>PIA is the basic unit used to express the amount of a worker’s benefit if they received benefits at their full retirement age (FRA). The calculation of PIA is based on the workers AIME, which is split into three segments and multiplied by specific percentages for each segment and summing the parts.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Effect transition="in" filter="blinds(horizontal)">
                                      <p:cBhvr>
                                        <p:cTn id="7" dur="500"/>
                                        <p:tgtEl>
                                          <p:spTgt spid="1229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2">
                                            <p:txEl>
                                              <p:pRg st="1" end="1"/>
                                            </p:txEl>
                                          </p:spTgt>
                                        </p:tgtEl>
                                        <p:attrNameLst>
                                          <p:attrName>style.visibility</p:attrName>
                                        </p:attrNameLst>
                                      </p:cBhvr>
                                      <p:to>
                                        <p:strVal val="visible"/>
                                      </p:to>
                                    </p:set>
                                    <p:animEffect transition="in" filter="blinds(horizontal)">
                                      <p:cBhvr>
                                        <p:cTn id="12" dur="500"/>
                                        <p:tgtEl>
                                          <p:spTgt spid="1229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2">
                                            <p:txEl>
                                              <p:pRg st="2" end="2"/>
                                            </p:txEl>
                                          </p:spTgt>
                                        </p:tgtEl>
                                        <p:attrNameLst>
                                          <p:attrName>style.visibility</p:attrName>
                                        </p:attrNameLst>
                                      </p:cBhvr>
                                      <p:to>
                                        <p:strVal val="visible"/>
                                      </p:to>
                                    </p:set>
                                    <p:animEffect transition="in" filter="blinds(horizontal)">
                                      <p:cBhvr>
                                        <p:cTn id="17" dur="500"/>
                                        <p:tgtEl>
                                          <p:spTgt spid="1229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2">
                                            <p:txEl>
                                              <p:pRg st="3" end="3"/>
                                            </p:txEl>
                                          </p:spTgt>
                                        </p:tgtEl>
                                        <p:attrNameLst>
                                          <p:attrName>style.visibility</p:attrName>
                                        </p:attrNameLst>
                                      </p:cBhvr>
                                      <p:to>
                                        <p:strVal val="visible"/>
                                      </p:to>
                                    </p:set>
                                    <p:animEffect transition="in" filter="blinds(horizontal)">
                                      <p:cBhvr>
                                        <p:cTn id="22" dur="500"/>
                                        <p:tgtEl>
                                          <p:spTgt spid="1229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bldLvl="2"/>
    </p:bldLst>
  </p:timing>
</p:sld>
</file>

<file path=ppt/tags/tag1.xml><?xml version="1.0" encoding="utf-8"?>
<p:tagLst xmlns:a="http://schemas.openxmlformats.org/drawingml/2006/main" xmlns:r="http://schemas.openxmlformats.org/officeDocument/2006/relationships" xmlns:p="http://schemas.openxmlformats.org/presentationml/2006/main">
  <p:tag name="WMTOOLS" val="&lt;WMTools ver=&quot;1.0&quot;&gt;&lt;Timings&gt;&lt;Slide id=&quot;295&quot; dur=&quot;1.312&quot;/&gt;&lt;Slide id=&quot;293&quot; dur=&quot;.651&quot;/&gt;&lt;Slide id=&quot;256&quot; dur=&quot;.741&quot;/&gt;&lt;Slide id=&quot;257&quot; dur=&quot;3.645&quot;/&gt;&lt;Slide id=&quot;256&quot; dur=&quot;7.431&quot;/&gt;&lt;Slide id=&quot;257&quot; dur=&quot;25.266&quot;/&gt;&lt;Slide id=&quot;276&quot; dur=&quot;16.444&quot;/&gt;&lt;Slide id=&quot;277&quot; dur=&quot;1.913&quot;/&gt;&lt;Slide id=&quot;260&quot; dur=&quot;.601&quot;/&gt;&lt;Slide id=&quot;278&quot; dur=&quot;1.762&quot;/&gt;&lt;Slide id=&quot;284&quot; dur=&quot;2.023&quot; bld=&quot;|.5|.5&quot;/&gt;&lt;Slide id=&quot;258&quot; dur=&quot;2.964&quot; bld=&quot;|.4|.6|1.2&quot;/&gt;&lt;Slide id=&quot;285&quot; dur=&quot;.561&quot;/&gt;&lt;Slide id=&quot;261&quot; dur=&quot;586.764&quot; bld=&quot;|.4|583.6|.8&quot;/&gt;&lt;Slide id=&quot;262&quot; dur=&quot;2.073&quot; bld=&quot;|.5|.7&quot;/&gt;&lt;Slide id=&quot;290&quot; dur=&quot;.551&quot;/&gt;&lt;Slide id=&quot;264&quot; dur=&quot;3.124&quot; bld=&quot;|.5|.5|.6|.5&quot;/&gt;&lt;Slide id=&quot;265&quot; dur=&quot;624.218&quot; bld=&quot;|.1|.2|.2|.5&quot;/&gt;&lt;/Timings&gt;&lt;/WMTools&gt;"/>
</p:tagLst>
</file>

<file path=ppt/tags/tag2.xml><?xml version="1.0" encoding="utf-8"?>
<p:tagLst xmlns:a="http://schemas.openxmlformats.org/drawingml/2006/main" xmlns:r="http://schemas.openxmlformats.org/officeDocument/2006/relationships" xmlns:p="http://schemas.openxmlformats.org/presentationml/2006/main">
  <p:tag name="TIMING" val="|.5|.5"/>
</p:tagLst>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8489</TotalTime>
  <Words>6011</Words>
  <Application>Microsoft Office PowerPoint</Application>
  <PresentationFormat>On-screen Show (4:3)</PresentationFormat>
  <Paragraphs>472</Paragraphs>
  <Slides>71</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71</vt:i4>
      </vt:variant>
    </vt:vector>
  </HeadingPairs>
  <TitlesOfParts>
    <vt:vector size="75" baseType="lpstr">
      <vt:lpstr>Arial</vt:lpstr>
      <vt:lpstr>Times New Roman</vt:lpstr>
      <vt:lpstr>Wingdings</vt:lpstr>
      <vt:lpstr>BM418-Theme1</vt:lpstr>
      <vt:lpstr>Personal Finance: Another Perspective</vt:lpstr>
      <vt:lpstr>Objectives</vt:lpstr>
      <vt:lpstr>Getting Your Social Security Statement</vt:lpstr>
      <vt:lpstr>Your Social Security Statement (continued)</vt:lpstr>
      <vt:lpstr>A.  How Does Social Security Work and the Key Benefits</vt:lpstr>
      <vt:lpstr>Social Security and Benefits s (continued) </vt:lpstr>
      <vt:lpstr>Social Security and Benefits (continued)</vt:lpstr>
      <vt:lpstr>Social Security and Benefits </vt:lpstr>
      <vt:lpstr>Social Security and Benefits</vt:lpstr>
      <vt:lpstr>Social Security and Benefits (continued)</vt:lpstr>
      <vt:lpstr>Social Security and Benefits (continued)</vt:lpstr>
      <vt:lpstr>Social Security and Benefits (continued)</vt:lpstr>
      <vt:lpstr>Social Security and Benefits (continued) </vt:lpstr>
      <vt:lpstr>Social Security and Benefits (continued)</vt:lpstr>
      <vt:lpstr>Social Security and Benefits</vt:lpstr>
      <vt:lpstr>Retirement Benefits (continued)</vt:lpstr>
      <vt:lpstr>Retirement Benefits (continued)</vt:lpstr>
      <vt:lpstr>Retirement Benefits (continued)</vt:lpstr>
      <vt:lpstr>Retirement Benefits (continued)</vt:lpstr>
      <vt:lpstr>Disability Benefits</vt:lpstr>
      <vt:lpstr>Disability Benefits (continued)</vt:lpstr>
      <vt:lpstr>Survivor Benefits</vt:lpstr>
      <vt:lpstr>Survivor Benefits (continued)</vt:lpstr>
      <vt:lpstr>Survivor Benefits (continued)</vt:lpstr>
      <vt:lpstr>Survivor Benefits (continued)</vt:lpstr>
      <vt:lpstr>Survivor Benefits (continued)</vt:lpstr>
      <vt:lpstr>Maximum Family Benefit</vt:lpstr>
      <vt:lpstr>Medicare Benefits</vt:lpstr>
      <vt:lpstr>Medicare Benefits (continued) </vt:lpstr>
      <vt:lpstr>Medicare Benefits (continued)</vt:lpstr>
      <vt:lpstr>Notes on Reductions</vt:lpstr>
      <vt:lpstr>Questions</vt:lpstr>
      <vt:lpstr>B. Key Questions about Social Security and the Future of Social Security</vt:lpstr>
      <vt:lpstr>Questions about Social Security (continued)</vt:lpstr>
      <vt:lpstr>Questions about Social Security (continued)</vt:lpstr>
      <vt:lpstr>Questions about Social Security (continued)</vt:lpstr>
      <vt:lpstr>Questions about Social Security (continued)</vt:lpstr>
      <vt:lpstr>Questions about Social Security (continued)</vt:lpstr>
      <vt:lpstr>Questions about Social Security (continued)</vt:lpstr>
      <vt:lpstr>Questions about Social Security (continued)</vt:lpstr>
      <vt:lpstr>Questions about Social Security (continued)</vt:lpstr>
      <vt:lpstr>Questions about Social Security (continued)</vt:lpstr>
      <vt:lpstr>Questions about Social Security (continued)</vt:lpstr>
      <vt:lpstr>The Likely Future of Social Security</vt:lpstr>
      <vt:lpstr>Future of Social Security (continued)</vt:lpstr>
      <vt:lpstr>Future of Social Security (continued)</vt:lpstr>
      <vt:lpstr>C. Understand some Plans and Strategies for   taking Social Security Benefits</vt:lpstr>
      <vt:lpstr>Plans and Strategies (continued)</vt:lpstr>
      <vt:lpstr>Plans and Strategies (continued)</vt:lpstr>
      <vt:lpstr>Plans and Strategies (continued)</vt:lpstr>
      <vt:lpstr>Review of Objectives</vt:lpstr>
      <vt:lpstr>PowerPoint Presentation</vt:lpstr>
      <vt:lpstr>Case Study #1</vt:lpstr>
      <vt:lpstr>Case Study #1 Answer</vt:lpstr>
      <vt:lpstr>Case Study #2</vt:lpstr>
      <vt:lpstr>PowerPoint Presentation</vt:lpstr>
      <vt:lpstr>Case Study #3</vt:lpstr>
      <vt:lpstr>Case Study #3 Answer</vt:lpstr>
      <vt:lpstr>Case Study #4</vt:lpstr>
      <vt:lpstr>Case Study #4 Answer</vt:lpstr>
      <vt:lpstr>Case Study #4 Answer</vt:lpstr>
      <vt:lpstr>Case Study #5</vt:lpstr>
      <vt:lpstr>Case Study #5 Answers</vt:lpstr>
      <vt:lpstr>Case Study #6</vt:lpstr>
      <vt:lpstr>Case Study #6 Answers</vt:lpstr>
      <vt:lpstr>Case Study #7</vt:lpstr>
      <vt:lpstr>Case Study #7 Answers</vt:lpstr>
      <vt:lpstr>Case Study #8</vt:lpstr>
      <vt:lpstr>PowerPoint Presentation</vt:lpstr>
      <vt:lpstr>Case Study #9</vt:lpstr>
      <vt:lpstr>Case Study #9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Security</dc:title>
  <dc:subject>Social Security</dc:subject>
  <dc:creator>Sudweeks and Barrett Slade</dc:creator>
  <cp:lastModifiedBy>Bryan Sudweeks</cp:lastModifiedBy>
  <cp:revision>360</cp:revision>
  <cp:lastPrinted>2019-11-12T19:48:48Z</cp:lastPrinted>
  <dcterms:created xsi:type="dcterms:W3CDTF">2000-10-18T00:10:20Z</dcterms:created>
  <dcterms:modified xsi:type="dcterms:W3CDTF">2020-03-26T17:39:11Z</dcterms:modified>
</cp:coreProperties>
</file>