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4" r:id="rId1"/>
  </p:sldMasterIdLst>
  <p:notesMasterIdLst>
    <p:notesMasterId r:id="rId51"/>
  </p:notesMasterIdLst>
  <p:handoutMasterIdLst>
    <p:handoutMasterId r:id="rId52"/>
  </p:handoutMasterIdLst>
  <p:sldIdLst>
    <p:sldId id="309" r:id="rId2"/>
    <p:sldId id="274" r:id="rId3"/>
    <p:sldId id="378" r:id="rId4"/>
    <p:sldId id="321" r:id="rId5"/>
    <p:sldId id="322" r:id="rId6"/>
    <p:sldId id="323" r:id="rId7"/>
    <p:sldId id="324" r:id="rId8"/>
    <p:sldId id="325" r:id="rId9"/>
    <p:sldId id="342" r:id="rId10"/>
    <p:sldId id="357" r:id="rId11"/>
    <p:sldId id="339" r:id="rId12"/>
    <p:sldId id="326" r:id="rId13"/>
    <p:sldId id="327" r:id="rId14"/>
    <p:sldId id="328" r:id="rId15"/>
    <p:sldId id="329" r:id="rId16"/>
    <p:sldId id="333" r:id="rId17"/>
    <p:sldId id="367" r:id="rId18"/>
    <p:sldId id="331" r:id="rId19"/>
    <p:sldId id="332" r:id="rId20"/>
    <p:sldId id="368" r:id="rId21"/>
    <p:sldId id="345" r:id="rId22"/>
    <p:sldId id="346" r:id="rId23"/>
    <p:sldId id="334" r:id="rId24"/>
    <p:sldId id="335" r:id="rId25"/>
    <p:sldId id="336" r:id="rId26"/>
    <p:sldId id="337" r:id="rId27"/>
    <p:sldId id="256" r:id="rId28"/>
    <p:sldId id="298" r:id="rId29"/>
    <p:sldId id="299" r:id="rId30"/>
    <p:sldId id="301" r:id="rId31"/>
    <p:sldId id="302" r:id="rId32"/>
    <p:sldId id="304" r:id="rId33"/>
    <p:sldId id="305" r:id="rId34"/>
    <p:sldId id="308" r:id="rId35"/>
    <p:sldId id="351" r:id="rId36"/>
    <p:sldId id="350" r:id="rId37"/>
    <p:sldId id="369" r:id="rId38"/>
    <p:sldId id="370" r:id="rId39"/>
    <p:sldId id="371" r:id="rId40"/>
    <p:sldId id="372" r:id="rId41"/>
    <p:sldId id="293" r:id="rId42"/>
    <p:sldId id="359" r:id="rId43"/>
    <p:sldId id="360" r:id="rId44"/>
    <p:sldId id="353" r:id="rId45"/>
    <p:sldId id="354" r:id="rId46"/>
    <p:sldId id="379" r:id="rId47"/>
    <p:sldId id="380" r:id="rId48"/>
    <p:sldId id="361" r:id="rId49"/>
    <p:sldId id="362" r:id="rId50"/>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80808"/>
    <a:srgbClr val="FF3300"/>
    <a:srgbClr val="6699FF"/>
    <a:srgbClr val="99CC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0323" autoAdjust="0"/>
    <p:restoredTop sz="86390" autoAdjust="0"/>
  </p:normalViewPr>
  <p:slideViewPr>
    <p:cSldViewPr>
      <p:cViewPr varScale="1">
        <p:scale>
          <a:sx n="49" d="100"/>
          <a:sy n="49" d="100"/>
        </p:scale>
        <p:origin x="60" y="216"/>
      </p:cViewPr>
      <p:guideLst>
        <p:guide orient="horz" pos="2160"/>
        <p:guide pos="2880"/>
      </p:guideLst>
    </p:cSldViewPr>
  </p:slideViewPr>
  <p:outlineViewPr>
    <p:cViewPr>
      <p:scale>
        <a:sx n="33" d="100"/>
        <a:sy n="33" d="100"/>
      </p:scale>
      <p:origin x="0" y="9582"/>
    </p:cViewPr>
  </p:outlineViewPr>
  <p:notesTextViewPr>
    <p:cViewPr>
      <p:scale>
        <a:sx n="100" d="100"/>
        <a:sy n="100" d="100"/>
      </p:scale>
      <p:origin x="0" y="0"/>
    </p:cViewPr>
  </p:notesTextViewPr>
  <p:notesViewPr>
    <p:cSldViewPr>
      <p:cViewPr varScale="1">
        <p:scale>
          <a:sx n="83" d="100"/>
          <a:sy n="83" d="100"/>
        </p:scale>
        <p:origin x="-1344"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7" name="Rectangle 3"/>
          <p:cNvSpPr>
            <a:spLocks noGrp="1" noChangeArrowheads="1"/>
          </p:cNvSpPr>
          <p:nvPr>
            <p:ph type="dt" sz="quarter" idx="1"/>
          </p:nvPr>
        </p:nvSpPr>
        <p:spPr bwMode="auto">
          <a:xfrm>
            <a:off x="701675" y="233363"/>
            <a:ext cx="5686425" cy="465137"/>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ctr" eaLnBrk="1" hangingPunct="1">
              <a:defRPr sz="1300"/>
            </a:lvl1pPr>
          </a:lstStyle>
          <a:p>
            <a:pPr>
              <a:defRPr/>
            </a:pPr>
            <a:r>
              <a:rPr lang="en-US"/>
              <a:t>Retirement 4: Individual and Qualified Retirement Plans</a:t>
            </a:r>
          </a:p>
          <a:p>
            <a:pPr>
              <a:defRPr/>
            </a:pPr>
            <a:r>
              <a:rPr lang="en-US"/>
              <a:t>Personal Finance: Another Perspective</a:t>
            </a:r>
          </a:p>
        </p:txBody>
      </p:sp>
      <p:sp>
        <p:nvSpPr>
          <p:cNvPr id="26629" name="Rectangle 5"/>
          <p:cNvSpPr>
            <a:spLocks noGrp="1" noChangeArrowheads="1"/>
          </p:cNvSpPr>
          <p:nvPr>
            <p:ph type="sldNum" sz="quarter" idx="3"/>
          </p:nvPr>
        </p:nvSpPr>
        <p:spPr bwMode="auto">
          <a:xfrm>
            <a:off x="1985963" y="8832850"/>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ctr" eaLnBrk="1" hangingPunct="1">
              <a:defRPr sz="1300"/>
            </a:lvl1pPr>
          </a:lstStyle>
          <a:p>
            <a:pPr>
              <a:defRPr/>
            </a:pPr>
            <a:fld id="{9C645408-3A17-401A-A696-5E16A39009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1026"/>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eaLnBrk="1" hangingPunct="1">
              <a:defRPr sz="1300"/>
            </a:lvl1pPr>
          </a:lstStyle>
          <a:p>
            <a:pPr>
              <a:defRPr/>
            </a:pPr>
            <a:endParaRPr lang="en-US"/>
          </a:p>
        </p:txBody>
      </p:sp>
      <p:sp>
        <p:nvSpPr>
          <p:cNvPr id="43011" name="Rectangle 1027"/>
          <p:cNvSpPr>
            <a:spLocks noGrp="1" noChangeArrowheads="1"/>
          </p:cNvSpPr>
          <p:nvPr>
            <p:ph type="dt" idx="1"/>
          </p:nvPr>
        </p:nvSpPr>
        <p:spPr bwMode="auto">
          <a:xfrm>
            <a:off x="3971925" y="0"/>
            <a:ext cx="3038475" cy="463550"/>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lvl1pPr algn="r" eaLnBrk="1" hangingPunct="1">
              <a:defRPr sz="1300"/>
            </a:lvl1pPr>
          </a:lstStyle>
          <a:p>
            <a:pPr>
              <a:defRPr/>
            </a:pPr>
            <a:endParaRPr lang="en-US"/>
          </a:p>
        </p:txBody>
      </p:sp>
      <p:sp>
        <p:nvSpPr>
          <p:cNvPr id="4100" name="Rectangle 1028"/>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1029"/>
          <p:cNvSpPr>
            <a:spLocks noGrp="1" noChangeArrowheads="1"/>
          </p:cNvSpPr>
          <p:nvPr>
            <p:ph type="body" sz="quarter" idx="3"/>
          </p:nvPr>
        </p:nvSpPr>
        <p:spPr bwMode="auto">
          <a:xfrm>
            <a:off x="933450" y="4416425"/>
            <a:ext cx="5143500" cy="4181475"/>
          </a:xfrm>
          <a:prstGeom prst="rect">
            <a:avLst/>
          </a:prstGeom>
          <a:noFill/>
          <a:ln w="9525">
            <a:noFill/>
            <a:miter lim="800000"/>
            <a:headEnd/>
            <a:tailEnd/>
          </a:ln>
          <a:effectLst/>
        </p:spPr>
        <p:txBody>
          <a:bodyPr vert="horz" wrap="square" lIns="92440" tIns="46220" rIns="92440" bIns="462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3014" name="Rectangle 1030"/>
          <p:cNvSpPr>
            <a:spLocks noGrp="1" noChangeArrowheads="1"/>
          </p:cNvSpPr>
          <p:nvPr>
            <p:ph type="ftr" sz="quarter" idx="4"/>
          </p:nvPr>
        </p:nvSpPr>
        <p:spPr bwMode="auto">
          <a:xfrm>
            <a:off x="0" y="8832850"/>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eaLnBrk="1" hangingPunct="1">
              <a:defRPr sz="1300"/>
            </a:lvl1pPr>
          </a:lstStyle>
          <a:p>
            <a:pPr>
              <a:defRPr/>
            </a:pPr>
            <a:endParaRPr lang="en-US"/>
          </a:p>
        </p:txBody>
      </p:sp>
      <p:sp>
        <p:nvSpPr>
          <p:cNvPr id="43015" name="Rectangle 1031"/>
          <p:cNvSpPr>
            <a:spLocks noGrp="1" noChangeArrowheads="1"/>
          </p:cNvSpPr>
          <p:nvPr>
            <p:ph type="sldNum" sz="quarter" idx="5"/>
          </p:nvPr>
        </p:nvSpPr>
        <p:spPr bwMode="auto">
          <a:xfrm>
            <a:off x="3971925" y="8832850"/>
            <a:ext cx="3038475" cy="463550"/>
          </a:xfrm>
          <a:prstGeom prst="rect">
            <a:avLst/>
          </a:prstGeom>
          <a:noFill/>
          <a:ln w="9525">
            <a:noFill/>
            <a:miter lim="800000"/>
            <a:headEnd/>
            <a:tailEnd/>
          </a:ln>
          <a:effectLst/>
        </p:spPr>
        <p:txBody>
          <a:bodyPr vert="horz" wrap="square" lIns="92440" tIns="46220" rIns="92440" bIns="46220" numCol="1" anchor="b" anchorCtr="0" compatLnSpc="1">
            <a:prstTxWarp prst="textNoShape">
              <a:avLst/>
            </a:prstTxWarp>
          </a:bodyPr>
          <a:lstStyle>
            <a:lvl1pPr algn="r" eaLnBrk="1" hangingPunct="1">
              <a:defRPr sz="1300"/>
            </a:lvl1pPr>
          </a:lstStyle>
          <a:p>
            <a:pPr>
              <a:defRPr/>
            </a:pPr>
            <a:fld id="{A46702AD-6797-41FC-A238-8D262247B9B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F7DBE62-1AD6-4737-B805-B81FAE4ACBA9}" type="slidenum">
              <a:rPr lang="en-US" altLang="en-US" sz="1300" smtClean="0"/>
              <a:pPr>
                <a:spcBef>
                  <a:spcPct val="0"/>
                </a:spcBef>
              </a:pPr>
              <a:t>28</a:t>
            </a:fld>
            <a:endParaRPr lang="en-US" altLang="en-US" sz="13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eaLnBrk="1" hangingPunct="1">
              <a:buFontTx/>
              <a:buChar char="•"/>
            </a:pP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FB66F01-4052-40EF-AF28-3E0DA1DEB4B3}" type="slidenum">
              <a:rPr lang="en-US" altLang="en-US" sz="1300" smtClean="0"/>
              <a:pPr>
                <a:spcBef>
                  <a:spcPct val="0"/>
                </a:spcBef>
              </a:pPr>
              <a:t>29</a:t>
            </a:fld>
            <a:endParaRPr lang="en-US" altLang="en-US" sz="13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606ECD3-FE21-418F-8DA2-0129BE000EBF}" type="slidenum">
              <a:rPr lang="en-US" altLang="en-US" sz="1300" smtClean="0"/>
              <a:pPr>
                <a:spcBef>
                  <a:spcPct val="0"/>
                </a:spcBef>
              </a:pPr>
              <a:t>30</a:t>
            </a:fld>
            <a:endParaRPr lang="en-US" altLang="en-US" sz="13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A0DB4A0C-F1A9-4010-B1DF-4BCBAE9C5F2D}" type="slidenum">
              <a:rPr lang="en-US" altLang="en-US" sz="1300" smtClean="0"/>
              <a:pPr>
                <a:spcBef>
                  <a:spcPct val="0"/>
                </a:spcBef>
              </a:pPr>
              <a:t>31</a:t>
            </a:fld>
            <a:endParaRPr lang="en-US" altLang="en-US" sz="13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DC56D82-C4E8-4174-8167-343A233A0639}" type="slidenum">
              <a:rPr lang="en-US" altLang="en-US" sz="1300" smtClean="0"/>
              <a:pPr>
                <a:spcBef>
                  <a:spcPct val="0"/>
                </a:spcBef>
              </a:pPr>
              <a:t>32</a:t>
            </a:fld>
            <a:endParaRPr lang="en-US" altLang="en-US" sz="13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75000"/>
              </a:spcBef>
              <a:buClr>
                <a:schemeClr val="tx2"/>
              </a:buClr>
            </a:pPr>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2349128-82C0-48EE-8D92-3210DDBE03C3}" type="slidenum">
              <a:rPr lang="en-US" altLang="en-US" sz="1300" smtClean="0"/>
              <a:pPr>
                <a:spcBef>
                  <a:spcPct val="0"/>
                </a:spcBef>
              </a:pPr>
              <a:t>33</a:t>
            </a:fld>
            <a:endParaRPr lang="en-US" altLang="en-US" sz="13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6" name="Rectangle 5"/>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fld id="{FDF56B5E-B8B9-483A-8992-0BA93F823CCF}" type="slidenum">
              <a:rPr lang="en-US" altLang="en-US" sz="1400" smtClean="0">
                <a:solidFill>
                  <a:schemeClr val="bg1"/>
                </a:solidFill>
              </a:rPr>
              <a:pP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1" name="TextBox 10"/>
          <p:cNvSpPr txBox="1"/>
          <p:nvPr userDrawn="1"/>
        </p:nvSpPr>
        <p:spPr>
          <a:xfrm>
            <a:off x="8153400" y="6248400"/>
            <a:ext cx="609600" cy="307975"/>
          </a:xfrm>
          <a:prstGeom prst="rect">
            <a:avLst/>
          </a:prstGeom>
          <a:noFill/>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ADF9D80F-F7D7-4E8D-803F-9631B9E368E0}" type="slidenum">
              <a:rPr lang="en-US" altLang="en-US" sz="1400" smtClean="0">
                <a:solidFill>
                  <a:schemeClr val="tx2"/>
                </a:solidFill>
              </a:rPr>
              <a:pPr algn="ctr" eaLnBrk="1" hangingPunct="1">
                <a:defRPr/>
              </a:pPr>
              <a:t>‹#›</a:t>
            </a:fld>
            <a:endParaRPr lang="en-US" altLang="en-US" sz="4000" dirty="0">
              <a:solidFill>
                <a:schemeClr val="tx2"/>
              </a:solidFill>
            </a:endParaRPr>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331209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6"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7"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36535505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14375" y="-95250"/>
            <a:ext cx="7696200" cy="1143000"/>
          </a:xfrm>
        </p:spPr>
        <p:txBody>
          <a:bodyPr/>
          <a:lstStyle/>
          <a:p>
            <a:r>
              <a:rPr lang="en-US"/>
              <a:t>Click to edit Master title style</a:t>
            </a:r>
          </a:p>
        </p:txBody>
      </p:sp>
      <p:sp>
        <p:nvSpPr>
          <p:cNvPr id="3" name="Table Placeholder 2"/>
          <p:cNvSpPr>
            <a:spLocks noGrp="1"/>
          </p:cNvSpPr>
          <p:nvPr>
            <p:ph type="tbl" idx="1"/>
          </p:nvPr>
        </p:nvSpPr>
        <p:spPr>
          <a:xfrm>
            <a:off x="933450" y="1614488"/>
            <a:ext cx="7296150" cy="4495800"/>
          </a:xfrm>
        </p:spPr>
        <p:txBody>
          <a:bodyPr/>
          <a:lstStyle/>
          <a:p>
            <a:pPr lvl="0"/>
            <a:endParaRPr lang="en-US" noProof="0"/>
          </a:p>
        </p:txBody>
      </p:sp>
    </p:spTree>
    <p:extLst>
      <p:ext uri="{BB962C8B-B14F-4D97-AF65-F5344CB8AC3E}">
        <p14:creationId xmlns:p14="http://schemas.microsoft.com/office/powerpoint/2010/main" val="27667807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05879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a:p>
        </p:txBody>
      </p:sp>
      <p:sp>
        <p:nvSpPr>
          <p:cNvPr id="1030" name="Slide Number Placeholder 3"/>
          <p:cNvSpPr txBox="1">
            <a:spLocks noGrp="1"/>
          </p:cNvSpPr>
          <p:nvPr/>
        </p:nvSpPr>
        <p:spPr bwMode="auto">
          <a:xfrm>
            <a:off x="8266113" y="6172200"/>
            <a:ext cx="592137"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06AA0EF9-1812-480D-B0FE-CD588899B7D6}" type="slidenum">
              <a:rPr lang="en-US" altLang="en-US" sz="1400" smtClean="0"/>
              <a:pPr algn="ctr" eaLnBrk="1" hangingPunct="1">
                <a:defRPr/>
              </a:pPr>
              <a:t>‹#›</a:t>
            </a:fld>
            <a:endParaRPr lang="en-US" altLang="en-US" sz="1200" dirty="0"/>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67" r:id="rId3"/>
    <p:sldLayoutId id="2147484068"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685800"/>
            <a:ext cx="7772400" cy="903288"/>
          </a:xfrm>
        </p:spPr>
        <p:txBody>
          <a:bodyPr/>
          <a:lstStyle/>
          <a:p>
            <a:pPr eaLnBrk="1" hangingPunct="1">
              <a:spcBef>
                <a:spcPct val="20000"/>
              </a:spcBef>
            </a:pPr>
            <a:r>
              <a:rPr lang="en-US" altLang="en-US" sz="3200"/>
              <a:t>Personal Finance: Another Perspective</a:t>
            </a:r>
          </a:p>
        </p:txBody>
      </p:sp>
      <p:sp>
        <p:nvSpPr>
          <p:cNvPr id="6147" name="Rectangle 3"/>
          <p:cNvSpPr>
            <a:spLocks noGrp="1" noChangeArrowheads="1"/>
          </p:cNvSpPr>
          <p:nvPr>
            <p:ph type="subTitle" idx="1"/>
          </p:nvPr>
        </p:nvSpPr>
        <p:spPr>
          <a:xfrm>
            <a:off x="609600" y="2133600"/>
            <a:ext cx="7848600" cy="3324225"/>
          </a:xfrm>
        </p:spPr>
        <p:txBody>
          <a:bodyPr/>
          <a:lstStyle/>
          <a:p>
            <a:pPr eaLnBrk="1" hangingPunct="1"/>
            <a:endParaRPr lang="en-US" altLang="en-US" sz="4000" dirty="0"/>
          </a:p>
          <a:p>
            <a:pPr eaLnBrk="1" hangingPunct="1"/>
            <a:r>
              <a:rPr lang="en-US" altLang="en-US" sz="4000" dirty="0"/>
              <a:t>Retirement 4:</a:t>
            </a:r>
            <a:br>
              <a:rPr lang="en-US" altLang="en-US" sz="4000" dirty="0"/>
            </a:br>
            <a:r>
              <a:rPr lang="en-US" altLang="en-US" sz="4000" dirty="0"/>
              <a:t> Individual Retirement </a:t>
            </a:r>
          </a:p>
          <a:p>
            <a:pPr eaLnBrk="1" hangingPunct="1"/>
            <a:r>
              <a:rPr lang="en-US" altLang="en-US" sz="4000" dirty="0"/>
              <a:t>and Small Business Plans</a:t>
            </a:r>
          </a:p>
          <a:p>
            <a:pPr eaLnBrk="1" hangingPunct="1"/>
            <a:endParaRPr lang="en-US" altLang="en-US" sz="4400" dirty="0"/>
          </a:p>
          <a:p>
            <a:pPr eaLnBrk="1" hangingPunct="1"/>
            <a:r>
              <a:rPr lang="en-US" altLang="en-US" sz="2400" dirty="0"/>
              <a:t>Updated </a:t>
            </a:r>
            <a:r>
              <a:rPr lang="en-US" altLang="en-US" sz="2400" dirty="0" smtClean="0"/>
              <a:t>2020/03/17</a:t>
            </a:r>
            <a:r>
              <a:rPr lang="en-US" altLang="en-US" sz="4400" dirty="0"/>
              <a:t/>
            </a:r>
            <a:br>
              <a:rPr lang="en-US" altLang="en-US" sz="4400" dirty="0"/>
            </a:br>
            <a:endParaRPr lang="en-US" altLang="en-US" sz="2400" dirty="0"/>
          </a:p>
          <a:p>
            <a:pPr eaLnBrk="1" hangingPunct="1"/>
            <a:endParaRPr lang="en-US"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685800"/>
            <a:ext cx="7772400" cy="914400"/>
          </a:xfrm>
        </p:spPr>
        <p:txBody>
          <a:bodyPr/>
          <a:lstStyle/>
          <a:p>
            <a:pPr eaLnBrk="1" hangingPunct="1"/>
            <a:r>
              <a:rPr lang="en-US" altLang="en-US"/>
              <a:t>Traditional Deductibility Limits</a:t>
            </a:r>
          </a:p>
        </p:txBody>
      </p:sp>
      <p:sp>
        <p:nvSpPr>
          <p:cNvPr id="207875" name="Rectangle 3"/>
          <p:cNvSpPr>
            <a:spLocks noGrp="1" noChangeArrowheads="1"/>
          </p:cNvSpPr>
          <p:nvPr>
            <p:ph idx="1"/>
          </p:nvPr>
        </p:nvSpPr>
        <p:spPr>
          <a:xfrm>
            <a:off x="933450" y="1600200"/>
            <a:ext cx="7296150" cy="5091113"/>
          </a:xfrm>
        </p:spPr>
        <p:txBody>
          <a:bodyPr/>
          <a:lstStyle/>
          <a:p>
            <a:pPr eaLnBrk="1" hangingPunct="1">
              <a:buFont typeface="Wingdings" pitchFamily="2" charset="2"/>
              <a:buNone/>
              <a:defRPr/>
            </a:pPr>
            <a:r>
              <a:rPr lang="en-US" sz="2000" dirty="0"/>
              <a:t>Traditional IRA*		MAGI Phase Out Range (in 000’s)</a:t>
            </a:r>
          </a:p>
          <a:p>
            <a:pPr eaLnBrk="1" hangingPunct="1">
              <a:buFont typeface="Wingdings" pitchFamily="2" charset="2"/>
              <a:buNone/>
              <a:defRPr/>
            </a:pPr>
            <a:r>
              <a:rPr lang="en-US" sz="2000" dirty="0"/>
              <a:t>	Year    		Single Range                Married FJ Range</a:t>
            </a:r>
          </a:p>
          <a:p>
            <a:pPr eaLnBrk="1" hangingPunct="1">
              <a:lnSpc>
                <a:spcPct val="95000"/>
              </a:lnSpc>
              <a:buFont typeface="Wingdings" pitchFamily="2" charset="2"/>
              <a:buNone/>
              <a:defRPr/>
            </a:pPr>
            <a:r>
              <a:rPr lang="en-US" sz="2200" dirty="0"/>
              <a:t>Both spouses covered by a work ES retirement plan</a:t>
            </a:r>
          </a:p>
          <a:p>
            <a:pPr lvl="1" eaLnBrk="1" hangingPunct="1">
              <a:lnSpc>
                <a:spcPct val="95000"/>
              </a:lnSpc>
              <a:buFontTx/>
              <a:buNone/>
              <a:defRPr/>
            </a:pPr>
            <a:r>
              <a:rPr lang="en-US" dirty="0" smtClean="0"/>
              <a:t>2018</a:t>
            </a:r>
            <a:r>
              <a:rPr lang="en-US" dirty="0"/>
              <a:t>		$63-$73		$101-$121</a:t>
            </a:r>
          </a:p>
          <a:p>
            <a:pPr lvl="1" eaLnBrk="1" hangingPunct="1">
              <a:lnSpc>
                <a:spcPct val="95000"/>
              </a:lnSpc>
              <a:buFontTx/>
              <a:buNone/>
              <a:defRPr/>
            </a:pPr>
            <a:r>
              <a:rPr lang="en-US" dirty="0" smtClean="0"/>
              <a:t>2019</a:t>
            </a:r>
            <a:r>
              <a:rPr lang="en-US" dirty="0" smtClean="0"/>
              <a:t>		$64-$74		$103-$123</a:t>
            </a:r>
          </a:p>
          <a:p>
            <a:pPr lvl="1" eaLnBrk="1" hangingPunct="1">
              <a:lnSpc>
                <a:spcPct val="95000"/>
              </a:lnSpc>
              <a:buFontTx/>
              <a:buNone/>
              <a:defRPr/>
            </a:pPr>
            <a:r>
              <a:rPr lang="en-US" dirty="0" smtClean="0"/>
              <a:t>2020		$65-$75		$104-$124</a:t>
            </a:r>
          </a:p>
          <a:p>
            <a:pPr eaLnBrk="1" hangingPunct="1">
              <a:lnSpc>
                <a:spcPct val="95000"/>
              </a:lnSpc>
              <a:buFontTx/>
              <a:buNone/>
              <a:defRPr/>
            </a:pPr>
            <a:r>
              <a:rPr lang="en-US" sz="2200" dirty="0" smtClean="0"/>
              <a:t>Neither </a:t>
            </a:r>
            <a:r>
              <a:rPr lang="en-US" sz="2200" dirty="0"/>
              <a:t>you nor spouse are covered by an Employer plan (ESP)</a:t>
            </a:r>
          </a:p>
          <a:p>
            <a:pPr marL="461963" eaLnBrk="1" hangingPunct="1">
              <a:lnSpc>
                <a:spcPct val="95000"/>
              </a:lnSpc>
              <a:buFontTx/>
              <a:buNone/>
              <a:defRPr/>
            </a:pPr>
            <a:r>
              <a:rPr lang="en-US" sz="2400" dirty="0"/>
              <a:t>	</a:t>
            </a:r>
            <a:r>
              <a:rPr lang="en-US" sz="2400" dirty="0" smtClean="0"/>
              <a:t>2020</a:t>
            </a:r>
            <a:r>
              <a:rPr lang="en-US" sz="2400" dirty="0"/>
              <a:t>					No phase out</a:t>
            </a:r>
          </a:p>
          <a:p>
            <a:pPr eaLnBrk="1" hangingPunct="1">
              <a:lnSpc>
                <a:spcPct val="95000"/>
              </a:lnSpc>
              <a:buFontTx/>
              <a:buNone/>
              <a:defRPr/>
            </a:pPr>
            <a:r>
              <a:rPr lang="en-US" sz="2200" dirty="0"/>
              <a:t>Married with only one spouse covered by a ES retirement plan</a:t>
            </a:r>
          </a:p>
          <a:p>
            <a:pPr marL="461963" eaLnBrk="1" hangingPunct="1">
              <a:lnSpc>
                <a:spcPct val="95000"/>
              </a:lnSpc>
              <a:buFontTx/>
              <a:buNone/>
              <a:defRPr/>
            </a:pPr>
            <a:r>
              <a:rPr lang="en-US" sz="2400" dirty="0"/>
              <a:t>	</a:t>
            </a:r>
            <a:r>
              <a:rPr lang="en-US" sz="2400" dirty="0" smtClean="0"/>
              <a:t>2020</a:t>
            </a:r>
            <a:r>
              <a:rPr lang="en-US" sz="2400" dirty="0"/>
              <a:t>					$</a:t>
            </a:r>
            <a:r>
              <a:rPr lang="en-US" sz="2400" dirty="0" smtClean="0"/>
              <a:t>196-</a:t>
            </a:r>
            <a:r>
              <a:rPr lang="en-US" sz="2400" dirty="0" smtClean="0"/>
              <a:t>$</a:t>
            </a:r>
            <a:r>
              <a:rPr lang="en-US" sz="2400" dirty="0" smtClean="0"/>
              <a:t>206</a:t>
            </a:r>
            <a:endParaRPr lang="en-US" sz="2400" dirty="0"/>
          </a:p>
          <a:p>
            <a:pPr marL="461963" eaLnBrk="1" hangingPunct="1">
              <a:lnSpc>
                <a:spcPct val="95000"/>
              </a:lnSpc>
              <a:buFontTx/>
              <a:buNone/>
              <a:defRPr/>
            </a:pPr>
            <a:r>
              <a:rPr lang="en-US" sz="2000" dirty="0"/>
              <a:t>* Note you can still contribute if you earn beyond these limits to a non-deductible IRA, but your contribution is not tax deductible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 calcmode="lin" valueType="num">
                                      <p:cBhvr additive="base">
                                        <p:cTn id="7" dur="500" fill="hold"/>
                                        <p:tgtEl>
                                          <p:spTgt spid="207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78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7875">
                                            <p:txEl>
                                              <p:pRg st="1" end="1"/>
                                            </p:txEl>
                                          </p:spTgt>
                                        </p:tgtEl>
                                        <p:attrNameLst>
                                          <p:attrName>style.visibility</p:attrName>
                                        </p:attrNameLst>
                                      </p:cBhvr>
                                      <p:to>
                                        <p:strVal val="visible"/>
                                      </p:to>
                                    </p:set>
                                    <p:anim calcmode="lin" valueType="num">
                                      <p:cBhvr additive="base">
                                        <p:cTn id="11" dur="500" fill="hold"/>
                                        <p:tgtEl>
                                          <p:spTgt spid="20787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787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07875">
                                            <p:txEl>
                                              <p:pRg st="2" end="2"/>
                                            </p:txEl>
                                          </p:spTgt>
                                        </p:tgtEl>
                                        <p:attrNameLst>
                                          <p:attrName>style.visibility</p:attrName>
                                        </p:attrNameLst>
                                      </p:cBhvr>
                                      <p:to>
                                        <p:strVal val="visible"/>
                                      </p:to>
                                    </p:set>
                                    <p:anim calcmode="lin" valueType="num">
                                      <p:cBhvr additive="base">
                                        <p:cTn id="15" dur="500" fill="hold"/>
                                        <p:tgtEl>
                                          <p:spTgt spid="20787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0787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7875">
                                            <p:txEl>
                                              <p:pRg st="3" end="3"/>
                                            </p:txEl>
                                          </p:spTgt>
                                        </p:tgtEl>
                                        <p:attrNameLst>
                                          <p:attrName>style.visibility</p:attrName>
                                        </p:attrNameLst>
                                      </p:cBhvr>
                                      <p:to>
                                        <p:strVal val="visible"/>
                                      </p:to>
                                    </p:set>
                                    <p:anim calcmode="lin" valueType="num">
                                      <p:cBhvr additive="base">
                                        <p:cTn id="19" dur="500" fill="hold"/>
                                        <p:tgtEl>
                                          <p:spTgt spid="2078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787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07875">
                                            <p:txEl>
                                              <p:pRg st="4" end="4"/>
                                            </p:txEl>
                                          </p:spTgt>
                                        </p:tgtEl>
                                        <p:attrNameLst>
                                          <p:attrName>style.visibility</p:attrName>
                                        </p:attrNameLst>
                                      </p:cBhvr>
                                      <p:to>
                                        <p:strVal val="visible"/>
                                      </p:to>
                                    </p:set>
                                    <p:anim calcmode="lin" valueType="num">
                                      <p:cBhvr additive="base">
                                        <p:cTn id="23" dur="500" fill="hold"/>
                                        <p:tgtEl>
                                          <p:spTgt spid="20787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0787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07875">
                                            <p:txEl>
                                              <p:pRg st="5" end="5"/>
                                            </p:txEl>
                                          </p:spTgt>
                                        </p:tgtEl>
                                        <p:attrNameLst>
                                          <p:attrName>style.visibility</p:attrName>
                                        </p:attrNameLst>
                                      </p:cBhvr>
                                      <p:to>
                                        <p:strVal val="visible"/>
                                      </p:to>
                                    </p:set>
                                    <p:anim calcmode="lin" valueType="num">
                                      <p:cBhvr additive="base">
                                        <p:cTn id="27" dur="500" fill="hold"/>
                                        <p:tgtEl>
                                          <p:spTgt spid="20787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7875">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07875">
                                            <p:txEl>
                                              <p:pRg st="6" end="6"/>
                                            </p:txEl>
                                          </p:spTgt>
                                        </p:tgtEl>
                                        <p:attrNameLst>
                                          <p:attrName>style.visibility</p:attrName>
                                        </p:attrNameLst>
                                      </p:cBhvr>
                                      <p:to>
                                        <p:strVal val="visible"/>
                                      </p:to>
                                    </p:set>
                                    <p:anim calcmode="lin" valueType="num">
                                      <p:cBhvr additive="base">
                                        <p:cTn id="31" dur="500" fill="hold"/>
                                        <p:tgtEl>
                                          <p:spTgt spid="20787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7875">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7875">
                                            <p:txEl>
                                              <p:pRg st="7" end="7"/>
                                            </p:txEl>
                                          </p:spTgt>
                                        </p:tgtEl>
                                        <p:attrNameLst>
                                          <p:attrName>style.visibility</p:attrName>
                                        </p:attrNameLst>
                                      </p:cBhvr>
                                      <p:to>
                                        <p:strVal val="visible"/>
                                      </p:to>
                                    </p:set>
                                    <p:anim calcmode="lin" valueType="num">
                                      <p:cBhvr additive="base">
                                        <p:cTn id="35" dur="500" fill="hold"/>
                                        <p:tgtEl>
                                          <p:spTgt spid="207875">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07875">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07875">
                                            <p:txEl>
                                              <p:pRg st="8" end="8"/>
                                            </p:txEl>
                                          </p:spTgt>
                                        </p:tgtEl>
                                        <p:attrNameLst>
                                          <p:attrName>style.visibility</p:attrName>
                                        </p:attrNameLst>
                                      </p:cBhvr>
                                      <p:to>
                                        <p:strVal val="visible"/>
                                      </p:to>
                                    </p:set>
                                    <p:anim calcmode="lin" valueType="num">
                                      <p:cBhvr additive="base">
                                        <p:cTn id="39" dur="500" fill="hold"/>
                                        <p:tgtEl>
                                          <p:spTgt spid="207875">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07875">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07875">
                                            <p:txEl>
                                              <p:pRg st="9" end="9"/>
                                            </p:txEl>
                                          </p:spTgt>
                                        </p:tgtEl>
                                        <p:attrNameLst>
                                          <p:attrName>style.visibility</p:attrName>
                                        </p:attrNameLst>
                                      </p:cBhvr>
                                      <p:to>
                                        <p:strVal val="visible"/>
                                      </p:to>
                                    </p:set>
                                    <p:anim calcmode="lin" valueType="num">
                                      <p:cBhvr additive="base">
                                        <p:cTn id="43" dur="500" fill="hold"/>
                                        <p:tgtEl>
                                          <p:spTgt spid="207875">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07875">
                                            <p:txEl>
                                              <p:pRg st="9" end="9"/>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07875">
                                            <p:txEl>
                                              <p:pRg st="10" end="10"/>
                                            </p:txEl>
                                          </p:spTgt>
                                        </p:tgtEl>
                                        <p:attrNameLst>
                                          <p:attrName>style.visibility</p:attrName>
                                        </p:attrNameLst>
                                      </p:cBhvr>
                                      <p:to>
                                        <p:strVal val="visible"/>
                                      </p:to>
                                    </p:set>
                                    <p:anim calcmode="lin" valueType="num">
                                      <p:cBhvr additive="base">
                                        <p:cTn id="47" dur="500" fill="hold"/>
                                        <p:tgtEl>
                                          <p:spTgt spid="207875">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0787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uiExpand="1" build="allAtOnce"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a:t>Traditional IRA</a:t>
            </a:r>
            <a:r>
              <a:rPr lang="en-US" altLang="en-US" sz="4000"/>
              <a:t> </a:t>
            </a:r>
            <a:r>
              <a:rPr lang="en-US" altLang="en-US" sz="2400"/>
              <a:t>(continued)</a:t>
            </a:r>
          </a:p>
        </p:txBody>
      </p:sp>
      <p:sp>
        <p:nvSpPr>
          <p:cNvPr id="173059" name="Rectangle 3"/>
          <p:cNvSpPr>
            <a:spLocks noGrp="1" noChangeArrowheads="1"/>
          </p:cNvSpPr>
          <p:nvPr>
            <p:ph idx="1"/>
          </p:nvPr>
        </p:nvSpPr>
        <p:spPr>
          <a:xfrm>
            <a:off x="933450" y="1614488"/>
            <a:ext cx="7296150" cy="5014912"/>
          </a:xfrm>
        </p:spPr>
        <p:txBody>
          <a:bodyPr/>
          <a:lstStyle/>
          <a:p>
            <a:pPr marL="533400" indent="-533400" eaLnBrk="1" hangingPunct="1">
              <a:lnSpc>
                <a:spcPct val="90000"/>
              </a:lnSpc>
            </a:pPr>
            <a:r>
              <a:rPr lang="en-US" altLang="en-US" sz="2400"/>
              <a:t>Required minimum distributions must begin by April 1</a:t>
            </a:r>
            <a:r>
              <a:rPr lang="en-US" altLang="en-US" sz="2400" baseline="30000"/>
              <a:t>st</a:t>
            </a:r>
            <a:r>
              <a:rPr lang="en-US" altLang="en-US" sz="2400"/>
              <a:t> of the year following age 70½.</a:t>
            </a:r>
          </a:p>
          <a:p>
            <a:pPr marL="914400" lvl="1" indent="-457200" eaLnBrk="1" hangingPunct="1">
              <a:lnSpc>
                <a:spcPct val="90000"/>
              </a:lnSpc>
            </a:pPr>
            <a:r>
              <a:rPr lang="en-US" altLang="en-US"/>
              <a:t>The distribution is the account balance on Dec. 31 of the previous year divided by the life expectancy.  There is a 50% penalty on minimum distributions not taken.</a:t>
            </a:r>
          </a:p>
          <a:p>
            <a:pPr marL="914400" lvl="1" indent="-457200" algn="ctr" eaLnBrk="1" hangingPunct="1">
              <a:lnSpc>
                <a:spcPct val="90000"/>
              </a:lnSpc>
              <a:buFontTx/>
              <a:buNone/>
            </a:pPr>
            <a:r>
              <a:rPr lang="en-US" altLang="en-US"/>
              <a:t>Uniform Table</a:t>
            </a:r>
          </a:p>
          <a:p>
            <a:pPr marL="914400" lvl="1" indent="-457200" eaLnBrk="1" hangingPunct="1">
              <a:lnSpc>
                <a:spcPct val="90000"/>
              </a:lnSpc>
              <a:buFontTx/>
              <a:buNone/>
            </a:pPr>
            <a:r>
              <a:rPr lang="en-US" altLang="en-US"/>
              <a:t>    Age  Life Expectancy (LE)	Age	LE</a:t>
            </a:r>
          </a:p>
          <a:p>
            <a:pPr marL="1371600" lvl="2" indent="-457200" eaLnBrk="1" hangingPunct="1">
              <a:lnSpc>
                <a:spcPct val="90000"/>
              </a:lnSpc>
              <a:buFontTx/>
              <a:buNone/>
            </a:pPr>
            <a:r>
              <a:rPr lang="en-US" altLang="en-US"/>
              <a:t>70	27.4			75	22.9</a:t>
            </a:r>
          </a:p>
          <a:p>
            <a:pPr marL="1371600" lvl="2" indent="-457200" eaLnBrk="1" hangingPunct="1">
              <a:lnSpc>
                <a:spcPct val="90000"/>
              </a:lnSpc>
              <a:buFontTx/>
              <a:buNone/>
            </a:pPr>
            <a:r>
              <a:rPr lang="en-US" altLang="en-US"/>
              <a:t>71	26.5			76	22.0</a:t>
            </a:r>
          </a:p>
          <a:p>
            <a:pPr marL="1371600" lvl="2" indent="-457200" eaLnBrk="1" hangingPunct="1">
              <a:lnSpc>
                <a:spcPct val="90000"/>
              </a:lnSpc>
              <a:buFontTx/>
              <a:buNone/>
            </a:pPr>
            <a:r>
              <a:rPr lang="en-US" altLang="en-US"/>
              <a:t>72	25.6			77	21.2</a:t>
            </a:r>
          </a:p>
          <a:p>
            <a:pPr marL="1371600" lvl="2" indent="-457200" eaLnBrk="1" hangingPunct="1">
              <a:lnSpc>
                <a:spcPct val="90000"/>
              </a:lnSpc>
              <a:buFontTx/>
              <a:buNone/>
            </a:pPr>
            <a:r>
              <a:rPr lang="en-US" altLang="en-US"/>
              <a:t>73	24.7			78	20.3</a:t>
            </a:r>
          </a:p>
          <a:p>
            <a:pPr marL="1371600" lvl="2" indent="-457200" eaLnBrk="1" hangingPunct="1">
              <a:lnSpc>
                <a:spcPct val="90000"/>
              </a:lnSpc>
              <a:buFontTx/>
              <a:buAutoNum type="arabicPlain" startAt="74"/>
            </a:pPr>
            <a:r>
              <a:rPr lang="en-US" altLang="en-US"/>
              <a:t>23.8			79	19.5</a:t>
            </a:r>
          </a:p>
        </p:txBody>
      </p:sp>
      <p:sp>
        <p:nvSpPr>
          <p:cNvPr id="173060" name="Rectangle 4"/>
          <p:cNvSpPr>
            <a:spLocks noChangeArrowheads="1"/>
          </p:cNvSpPr>
          <p:nvPr/>
        </p:nvSpPr>
        <p:spPr bwMode="auto">
          <a:xfrm>
            <a:off x="1600200" y="4495800"/>
            <a:ext cx="5638800" cy="2209800"/>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59">
                                            <p:txEl>
                                              <p:pRg st="0" end="0"/>
                                            </p:txEl>
                                          </p:spTgt>
                                        </p:tgtEl>
                                        <p:attrNameLst>
                                          <p:attrName>style.visibility</p:attrName>
                                        </p:attrNameLst>
                                      </p:cBhvr>
                                      <p:to>
                                        <p:strVal val="visible"/>
                                      </p:to>
                                    </p:set>
                                    <p:anim calcmode="lin" valueType="num">
                                      <p:cBhvr additive="base">
                                        <p:cTn id="7" dur="500" fill="hold"/>
                                        <p:tgtEl>
                                          <p:spTgt spid="173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3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73060"/>
                                        </p:tgtEl>
                                        <p:attrNameLst>
                                          <p:attrName>style.visibility</p:attrName>
                                        </p:attrNameLst>
                                      </p:cBhvr>
                                      <p:to>
                                        <p:strVal val="visible"/>
                                      </p:to>
                                    </p:set>
                                    <p:animEffect transition="in" filter="box(in)">
                                      <p:cBhvr>
                                        <p:cTn id="13" dur="500"/>
                                        <p:tgtEl>
                                          <p:spTgt spid="173060"/>
                                        </p:tgtEl>
                                      </p:cBhvr>
                                    </p:animEffect>
                                  </p:childTnLst>
                                </p:cTn>
                              </p:par>
                              <p:par>
                                <p:cTn id="14" presetID="2" presetClass="entr" presetSubtype="8" fill="hold" grpId="0" nodeType="withEffect">
                                  <p:stCondLst>
                                    <p:cond delay="0"/>
                                  </p:stCondLst>
                                  <p:childTnLst>
                                    <p:set>
                                      <p:cBhvr>
                                        <p:cTn id="15" dur="1" fill="hold">
                                          <p:stCondLst>
                                            <p:cond delay="0"/>
                                          </p:stCondLst>
                                        </p:cTn>
                                        <p:tgtEl>
                                          <p:spTgt spid="173059">
                                            <p:txEl>
                                              <p:pRg st="1" end="1"/>
                                            </p:txEl>
                                          </p:spTgt>
                                        </p:tgtEl>
                                        <p:attrNameLst>
                                          <p:attrName>style.visibility</p:attrName>
                                        </p:attrNameLst>
                                      </p:cBhvr>
                                      <p:to>
                                        <p:strVal val="visible"/>
                                      </p:to>
                                    </p:set>
                                    <p:anim calcmode="lin" valueType="num">
                                      <p:cBhvr additive="base">
                                        <p:cTn id="16" dur="500" fill="hold"/>
                                        <p:tgtEl>
                                          <p:spTgt spid="173059">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73059">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73059">
                                            <p:txEl>
                                              <p:pRg st="2" end="2"/>
                                            </p:txEl>
                                          </p:spTgt>
                                        </p:tgtEl>
                                        <p:attrNameLst>
                                          <p:attrName>style.visibility</p:attrName>
                                        </p:attrNameLst>
                                      </p:cBhvr>
                                      <p:to>
                                        <p:strVal val="visible"/>
                                      </p:to>
                                    </p:set>
                                    <p:anim calcmode="lin" valueType="num">
                                      <p:cBhvr additive="base">
                                        <p:cTn id="20" dur="500" fill="hold"/>
                                        <p:tgtEl>
                                          <p:spTgt spid="173059">
                                            <p:txEl>
                                              <p:pRg st="2" end="2"/>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73059">
                                            <p:txEl>
                                              <p:pRg st="2" end="2"/>
                                            </p:txEl>
                                          </p:spTgt>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73059">
                                            <p:txEl>
                                              <p:pRg st="3" end="3"/>
                                            </p:txEl>
                                          </p:spTgt>
                                        </p:tgtEl>
                                        <p:attrNameLst>
                                          <p:attrName>style.visibility</p:attrName>
                                        </p:attrNameLst>
                                      </p:cBhvr>
                                      <p:to>
                                        <p:strVal val="visible"/>
                                      </p:to>
                                    </p:set>
                                    <p:anim calcmode="lin" valueType="num">
                                      <p:cBhvr additive="base">
                                        <p:cTn id="24" dur="500" fill="hold"/>
                                        <p:tgtEl>
                                          <p:spTgt spid="173059">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73059">
                                            <p:txEl>
                                              <p:pRg st="3" end="3"/>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73059">
                                            <p:txEl>
                                              <p:pRg st="4" end="4"/>
                                            </p:txEl>
                                          </p:spTgt>
                                        </p:tgtEl>
                                        <p:attrNameLst>
                                          <p:attrName>style.visibility</p:attrName>
                                        </p:attrNameLst>
                                      </p:cBhvr>
                                      <p:to>
                                        <p:strVal val="visible"/>
                                      </p:to>
                                    </p:set>
                                    <p:anim calcmode="lin" valueType="num">
                                      <p:cBhvr additive="base">
                                        <p:cTn id="28" dur="500" fill="hold"/>
                                        <p:tgtEl>
                                          <p:spTgt spid="173059">
                                            <p:txEl>
                                              <p:pRg st="4" end="4"/>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73059">
                                            <p:txEl>
                                              <p:pRg st="4" end="4"/>
                                            </p:txEl>
                                          </p:spTgt>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73059">
                                            <p:txEl>
                                              <p:pRg st="5" end="5"/>
                                            </p:txEl>
                                          </p:spTgt>
                                        </p:tgtEl>
                                        <p:attrNameLst>
                                          <p:attrName>style.visibility</p:attrName>
                                        </p:attrNameLst>
                                      </p:cBhvr>
                                      <p:to>
                                        <p:strVal val="visible"/>
                                      </p:to>
                                    </p:set>
                                    <p:anim calcmode="lin" valueType="num">
                                      <p:cBhvr additive="base">
                                        <p:cTn id="32" dur="500" fill="hold"/>
                                        <p:tgtEl>
                                          <p:spTgt spid="173059">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73059">
                                            <p:txEl>
                                              <p:pRg st="5" end="5"/>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73059">
                                            <p:txEl>
                                              <p:pRg st="6" end="6"/>
                                            </p:txEl>
                                          </p:spTgt>
                                        </p:tgtEl>
                                        <p:attrNameLst>
                                          <p:attrName>style.visibility</p:attrName>
                                        </p:attrNameLst>
                                      </p:cBhvr>
                                      <p:to>
                                        <p:strVal val="visible"/>
                                      </p:to>
                                    </p:set>
                                    <p:anim calcmode="lin" valueType="num">
                                      <p:cBhvr additive="base">
                                        <p:cTn id="36" dur="500" fill="hold"/>
                                        <p:tgtEl>
                                          <p:spTgt spid="173059">
                                            <p:txEl>
                                              <p:pRg st="6" end="6"/>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73059">
                                            <p:txEl>
                                              <p:pRg st="6" end="6"/>
                                            </p:txEl>
                                          </p:spTgt>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73059">
                                            <p:txEl>
                                              <p:pRg st="7" end="7"/>
                                            </p:txEl>
                                          </p:spTgt>
                                        </p:tgtEl>
                                        <p:attrNameLst>
                                          <p:attrName>style.visibility</p:attrName>
                                        </p:attrNameLst>
                                      </p:cBhvr>
                                      <p:to>
                                        <p:strVal val="visible"/>
                                      </p:to>
                                    </p:set>
                                    <p:anim calcmode="lin" valueType="num">
                                      <p:cBhvr additive="base">
                                        <p:cTn id="40" dur="500" fill="hold"/>
                                        <p:tgtEl>
                                          <p:spTgt spid="173059">
                                            <p:txEl>
                                              <p:pRg st="7" end="7"/>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173059">
                                            <p:txEl>
                                              <p:pRg st="7" end="7"/>
                                            </p:txEl>
                                          </p:spTgt>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173059">
                                            <p:txEl>
                                              <p:pRg st="8" end="8"/>
                                            </p:txEl>
                                          </p:spTgt>
                                        </p:tgtEl>
                                        <p:attrNameLst>
                                          <p:attrName>style.visibility</p:attrName>
                                        </p:attrNameLst>
                                      </p:cBhvr>
                                      <p:to>
                                        <p:strVal val="visible"/>
                                      </p:to>
                                    </p:set>
                                    <p:anim calcmode="lin" valueType="num">
                                      <p:cBhvr additive="base">
                                        <p:cTn id="44" dur="500" fill="hold"/>
                                        <p:tgtEl>
                                          <p:spTgt spid="173059">
                                            <p:txEl>
                                              <p:pRg st="8" end="8"/>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17305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uiExpand="1" build="p" autoUpdateAnimBg="0"/>
      <p:bldP spid="173060" grpId="0" uiExpand="1"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657225"/>
            <a:ext cx="7772400" cy="944563"/>
          </a:xfrm>
        </p:spPr>
        <p:txBody>
          <a:bodyPr/>
          <a:lstStyle/>
          <a:p>
            <a:pPr marL="838200" indent="-838200" eaLnBrk="1" hangingPunct="1">
              <a:spcBef>
                <a:spcPct val="20000"/>
              </a:spcBef>
              <a:buFontTx/>
              <a:buAutoNum type="arabicPeriod" startAt="2"/>
            </a:pPr>
            <a:r>
              <a:rPr lang="en-US" altLang="en-US"/>
              <a:t>The Roth IRA</a:t>
            </a:r>
          </a:p>
        </p:txBody>
      </p:sp>
      <p:sp>
        <p:nvSpPr>
          <p:cNvPr id="156675" name="Rectangle 3"/>
          <p:cNvSpPr>
            <a:spLocks noGrp="1" noChangeArrowheads="1"/>
          </p:cNvSpPr>
          <p:nvPr>
            <p:ph idx="1"/>
          </p:nvPr>
        </p:nvSpPr>
        <p:spPr>
          <a:xfrm>
            <a:off x="914400" y="1600200"/>
            <a:ext cx="7261225" cy="5257800"/>
          </a:xfrm>
        </p:spPr>
        <p:txBody>
          <a:bodyPr/>
          <a:lstStyle/>
          <a:p>
            <a:pPr eaLnBrk="1" hangingPunct="1"/>
            <a:r>
              <a:rPr lang="en-US" altLang="en-US" dirty="0"/>
              <a:t>What is a Roth IRA?</a:t>
            </a:r>
          </a:p>
          <a:p>
            <a:pPr lvl="1" eaLnBrk="1" hangingPunct="1"/>
            <a:r>
              <a:rPr lang="en-US" altLang="en-US" dirty="0"/>
              <a:t>An individual retirement account which provides no deduction for contributions but provides that all earnings and capital gains are tax free upon withdrawal after retirement</a:t>
            </a:r>
          </a:p>
          <a:p>
            <a:pPr eaLnBrk="1" hangingPunct="1">
              <a:buClr>
                <a:schemeClr val="accent2"/>
              </a:buClr>
              <a:buSzPct val="80000"/>
            </a:pPr>
            <a:r>
              <a:rPr lang="en-US" altLang="en-US" sz="2400" dirty="0"/>
              <a:t>Who can Contribute to a Roth IRA?</a:t>
            </a:r>
          </a:p>
          <a:p>
            <a:pPr lvl="1" eaLnBrk="1" hangingPunct="1">
              <a:buClr>
                <a:schemeClr val="accent2"/>
              </a:buClr>
              <a:buSzPct val="80000"/>
            </a:pPr>
            <a:r>
              <a:rPr lang="en-US" altLang="en-US" dirty="0"/>
              <a:t>Anyone, even if part of another Employee Savings Plan</a:t>
            </a:r>
          </a:p>
          <a:p>
            <a:pPr lvl="1" eaLnBrk="1" hangingPunct="1">
              <a:buClr>
                <a:schemeClr val="accent2"/>
              </a:buClr>
              <a:buSzPct val="80000"/>
            </a:pPr>
            <a:r>
              <a:rPr lang="en-US" altLang="en-US" dirty="0"/>
              <a:t>Any age, even if you are over age 70½</a:t>
            </a:r>
          </a:p>
          <a:p>
            <a:pPr lvl="1" eaLnBrk="1" hangingPunct="1">
              <a:buClr>
                <a:schemeClr val="accent2"/>
              </a:buClr>
              <a:buSzPct val="80000"/>
            </a:pPr>
            <a:r>
              <a:rPr lang="en-US" altLang="en-US" dirty="0"/>
              <a:t>Any amount, up to </a:t>
            </a:r>
            <a:r>
              <a:rPr lang="en-US" altLang="en-US" dirty="0" smtClean="0"/>
              <a:t>$6,000 </a:t>
            </a:r>
            <a:r>
              <a:rPr lang="en-US" altLang="en-US" dirty="0"/>
              <a:t>in </a:t>
            </a:r>
            <a:r>
              <a:rPr lang="en-US" altLang="en-US" dirty="0" smtClean="0"/>
              <a:t>2020 </a:t>
            </a:r>
            <a:endParaRPr lang="en-US" altLang="en-US" dirty="0"/>
          </a:p>
          <a:p>
            <a:pPr eaLnBrk="1" hangingPunct="1">
              <a:buClr>
                <a:schemeClr val="accent2"/>
              </a:buClr>
              <a:buSzPct val="80000"/>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xEl>
                                              <p:pRg st="0" end="0"/>
                                            </p:txEl>
                                          </p:spTgt>
                                        </p:tgtEl>
                                        <p:attrNameLst>
                                          <p:attrName>style.visibility</p:attrName>
                                        </p:attrNameLst>
                                      </p:cBhvr>
                                      <p:to>
                                        <p:strVal val="visible"/>
                                      </p:to>
                                    </p:set>
                                    <p:anim calcmode="lin" valueType="num">
                                      <p:cBhvr additive="base">
                                        <p:cTn id="7" dur="500" fill="hold"/>
                                        <p:tgtEl>
                                          <p:spTgt spid="156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6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6675">
                                            <p:txEl>
                                              <p:pRg st="1" end="1"/>
                                            </p:txEl>
                                          </p:spTgt>
                                        </p:tgtEl>
                                        <p:attrNameLst>
                                          <p:attrName>style.visibility</p:attrName>
                                        </p:attrNameLst>
                                      </p:cBhvr>
                                      <p:to>
                                        <p:strVal val="visible"/>
                                      </p:to>
                                    </p:set>
                                    <p:anim calcmode="lin" valueType="num">
                                      <p:cBhvr additive="base">
                                        <p:cTn id="13" dur="500" fill="hold"/>
                                        <p:tgtEl>
                                          <p:spTgt spid="156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66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6675">
                                            <p:txEl>
                                              <p:pRg st="2" end="2"/>
                                            </p:txEl>
                                          </p:spTgt>
                                        </p:tgtEl>
                                        <p:attrNameLst>
                                          <p:attrName>style.visibility</p:attrName>
                                        </p:attrNameLst>
                                      </p:cBhvr>
                                      <p:to>
                                        <p:strVal val="visible"/>
                                      </p:to>
                                    </p:set>
                                    <p:anim calcmode="lin" valueType="num">
                                      <p:cBhvr additive="base">
                                        <p:cTn id="17" dur="500" fill="hold"/>
                                        <p:tgtEl>
                                          <p:spTgt spid="1566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66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6675">
                                            <p:txEl>
                                              <p:pRg st="3" end="3"/>
                                            </p:txEl>
                                          </p:spTgt>
                                        </p:tgtEl>
                                        <p:attrNameLst>
                                          <p:attrName>style.visibility</p:attrName>
                                        </p:attrNameLst>
                                      </p:cBhvr>
                                      <p:to>
                                        <p:strVal val="visible"/>
                                      </p:to>
                                    </p:set>
                                    <p:anim calcmode="lin" valueType="num">
                                      <p:cBhvr additive="base">
                                        <p:cTn id="21" dur="500" fill="hold"/>
                                        <p:tgtEl>
                                          <p:spTgt spid="1566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66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6675">
                                            <p:txEl>
                                              <p:pRg st="4" end="4"/>
                                            </p:txEl>
                                          </p:spTgt>
                                        </p:tgtEl>
                                        <p:attrNameLst>
                                          <p:attrName>style.visibility</p:attrName>
                                        </p:attrNameLst>
                                      </p:cBhvr>
                                      <p:to>
                                        <p:strVal val="visible"/>
                                      </p:to>
                                    </p:set>
                                    <p:anim calcmode="lin" valueType="num">
                                      <p:cBhvr additive="base">
                                        <p:cTn id="25" dur="500" fill="hold"/>
                                        <p:tgtEl>
                                          <p:spTgt spid="1566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667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6675">
                                            <p:txEl>
                                              <p:pRg st="5" end="5"/>
                                            </p:txEl>
                                          </p:spTgt>
                                        </p:tgtEl>
                                        <p:attrNameLst>
                                          <p:attrName>style.visibility</p:attrName>
                                        </p:attrNameLst>
                                      </p:cBhvr>
                                      <p:to>
                                        <p:strVal val="visible"/>
                                      </p:to>
                                    </p:set>
                                    <p:anim calcmode="lin" valueType="num">
                                      <p:cBhvr additive="base">
                                        <p:cTn id="29" dur="500" fill="hold"/>
                                        <p:tgtEl>
                                          <p:spTgt spid="15667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667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685800"/>
            <a:ext cx="8534400" cy="858838"/>
          </a:xfrm>
        </p:spPr>
        <p:txBody>
          <a:bodyPr/>
          <a:lstStyle/>
          <a:p>
            <a:pPr eaLnBrk="1" hangingPunct="1">
              <a:spcBef>
                <a:spcPct val="20000"/>
              </a:spcBef>
            </a:pPr>
            <a:r>
              <a:rPr lang="en-US" altLang="en-US"/>
              <a:t>Roth IRA</a:t>
            </a:r>
            <a:r>
              <a:rPr lang="en-US" altLang="en-US" sz="4400"/>
              <a:t> </a:t>
            </a:r>
            <a:r>
              <a:rPr lang="en-US" altLang="en-US" sz="2400"/>
              <a:t>(continued)</a:t>
            </a:r>
          </a:p>
        </p:txBody>
      </p:sp>
      <p:sp>
        <p:nvSpPr>
          <p:cNvPr id="157699" name="Rectangle 3"/>
          <p:cNvSpPr>
            <a:spLocks noGrp="1" noChangeArrowheads="1"/>
          </p:cNvSpPr>
          <p:nvPr>
            <p:ph idx="1"/>
          </p:nvPr>
        </p:nvSpPr>
        <p:spPr>
          <a:xfrm>
            <a:off x="914400" y="1600200"/>
            <a:ext cx="7315200" cy="5181600"/>
          </a:xfrm>
        </p:spPr>
        <p:txBody>
          <a:bodyPr/>
          <a:lstStyle/>
          <a:p>
            <a:pPr eaLnBrk="1" hangingPunct="1">
              <a:lnSpc>
                <a:spcPct val="90000"/>
              </a:lnSpc>
            </a:pPr>
            <a:r>
              <a:rPr lang="en-US" altLang="en-US" dirty="0"/>
              <a:t>What are the advantages of a Roth IRA?</a:t>
            </a:r>
          </a:p>
          <a:p>
            <a:pPr lvl="1" eaLnBrk="1" hangingPunct="1">
              <a:lnSpc>
                <a:spcPct val="90000"/>
              </a:lnSpc>
            </a:pPr>
            <a:r>
              <a:rPr lang="en-US" altLang="en-US" dirty="0"/>
              <a:t>You are actually investing more with a Roth, since your investments are after-tax</a:t>
            </a:r>
          </a:p>
          <a:p>
            <a:pPr lvl="1" eaLnBrk="1" hangingPunct="1">
              <a:lnSpc>
                <a:spcPct val="90000"/>
              </a:lnSpc>
            </a:pPr>
            <a:r>
              <a:rPr lang="en-US" altLang="en-US" dirty="0"/>
              <a:t>Contributions can be withdrawn tax/penalty free</a:t>
            </a:r>
          </a:p>
          <a:p>
            <a:pPr lvl="1" eaLnBrk="1" hangingPunct="1">
              <a:lnSpc>
                <a:spcPct val="90000"/>
              </a:lnSpc>
            </a:pPr>
            <a:r>
              <a:rPr lang="en-US" altLang="en-US" dirty="0"/>
              <a:t>Earnings grow </a:t>
            </a:r>
            <a:r>
              <a:rPr lang="en-US" altLang="en-US" i="1" u="sng" dirty="0"/>
              <a:t>tax-free</a:t>
            </a:r>
            <a:r>
              <a:rPr lang="en-US" altLang="en-US" dirty="0"/>
              <a:t> if the Roth IRA is in place for at least 5 years, and you are 59½ years old</a:t>
            </a:r>
          </a:p>
          <a:p>
            <a:pPr lvl="1" eaLnBrk="1" hangingPunct="1">
              <a:lnSpc>
                <a:spcPct val="90000"/>
              </a:lnSpc>
            </a:pPr>
            <a:r>
              <a:rPr lang="en-US" altLang="en-US" dirty="0"/>
              <a:t>No requirement for distributions by age 70½</a:t>
            </a:r>
          </a:p>
          <a:p>
            <a:pPr eaLnBrk="1" hangingPunct="1">
              <a:lnSpc>
                <a:spcPct val="90000"/>
              </a:lnSpc>
            </a:pPr>
            <a:r>
              <a:rPr lang="en-US" altLang="en-US" dirty="0"/>
              <a:t>Disadvantages</a:t>
            </a:r>
          </a:p>
          <a:p>
            <a:pPr lvl="1" eaLnBrk="1" hangingPunct="1">
              <a:lnSpc>
                <a:spcPct val="90000"/>
              </a:lnSpc>
            </a:pPr>
            <a:r>
              <a:rPr lang="en-US" altLang="en-US" dirty="0"/>
              <a:t>You can have both a traditional and a Roth, but you cannot exceed the yearly </a:t>
            </a:r>
            <a:r>
              <a:rPr lang="en-US" altLang="en-US" dirty="0" smtClean="0"/>
              <a:t>$6,000 </a:t>
            </a:r>
            <a:r>
              <a:rPr lang="en-US" altLang="en-US" dirty="0"/>
              <a:t>limit in </a:t>
            </a:r>
            <a:r>
              <a:rPr lang="en-US" altLang="en-US" dirty="0" smtClean="0"/>
              <a:t>2020</a:t>
            </a:r>
            <a:endParaRPr lang="en-US" altLang="en-US" dirty="0"/>
          </a:p>
          <a:p>
            <a:pPr lvl="1" eaLnBrk="1" hangingPunct="1">
              <a:lnSpc>
                <a:spcPct val="90000"/>
              </a:lnSpc>
            </a:pPr>
            <a:r>
              <a:rPr lang="en-US" altLang="en-US" dirty="0"/>
              <a:t>There are income limits for investing in a Roth</a:t>
            </a:r>
          </a:p>
          <a:p>
            <a:pPr lvl="1" eaLnBrk="1" hangingPunct="1">
              <a:lnSpc>
                <a:spcPct val="90000"/>
              </a:lnSpc>
            </a:pPr>
            <a:r>
              <a:rPr lang="en-US" altLang="en-US" dirty="0"/>
              <a:t>Earnings must be in place 5 years before they can be withdrawn without penalty</a:t>
            </a:r>
          </a:p>
          <a:p>
            <a:pPr lvl="1" eaLnBrk="1" hangingPunct="1">
              <a:lnSpc>
                <a:spcPct val="90000"/>
              </a:lnSpc>
            </a:pPr>
            <a:endParaRPr lang="en-US" altLang="en-US" sz="2000" dirty="0"/>
          </a:p>
          <a:p>
            <a:pPr lvl="1" eaLnBrk="1" hangingPunct="1">
              <a:lnSpc>
                <a:spcPct val="90000"/>
              </a:lnSpc>
            </a:pPr>
            <a:endParaRPr lang="en-US" altLang="en-US" sz="2000" dirty="0"/>
          </a:p>
          <a:p>
            <a:pPr lvl="1" eaLnBrk="1" hangingPunct="1">
              <a:lnSpc>
                <a:spcPct val="90000"/>
              </a:lnSpc>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 calcmode="lin" valueType="num">
                                      <p:cBhvr additive="base">
                                        <p:cTn id="7" dur="500" fill="hold"/>
                                        <p:tgtEl>
                                          <p:spTgt spid="157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7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7699">
                                            <p:txEl>
                                              <p:pRg st="1" end="1"/>
                                            </p:txEl>
                                          </p:spTgt>
                                        </p:tgtEl>
                                        <p:attrNameLst>
                                          <p:attrName>style.visibility</p:attrName>
                                        </p:attrNameLst>
                                      </p:cBhvr>
                                      <p:to>
                                        <p:strVal val="visible"/>
                                      </p:to>
                                    </p:set>
                                    <p:anim calcmode="lin" valueType="num">
                                      <p:cBhvr additive="base">
                                        <p:cTn id="13" dur="500" fill="hold"/>
                                        <p:tgtEl>
                                          <p:spTgt spid="1576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76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7699">
                                            <p:txEl>
                                              <p:pRg st="2" end="2"/>
                                            </p:txEl>
                                          </p:spTgt>
                                        </p:tgtEl>
                                        <p:attrNameLst>
                                          <p:attrName>style.visibility</p:attrName>
                                        </p:attrNameLst>
                                      </p:cBhvr>
                                      <p:to>
                                        <p:strVal val="visible"/>
                                      </p:to>
                                    </p:set>
                                    <p:anim calcmode="lin" valueType="num">
                                      <p:cBhvr additive="base">
                                        <p:cTn id="17" dur="500" fill="hold"/>
                                        <p:tgtEl>
                                          <p:spTgt spid="1576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76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7699">
                                            <p:txEl>
                                              <p:pRg st="3" end="3"/>
                                            </p:txEl>
                                          </p:spTgt>
                                        </p:tgtEl>
                                        <p:attrNameLst>
                                          <p:attrName>style.visibility</p:attrName>
                                        </p:attrNameLst>
                                      </p:cBhvr>
                                      <p:to>
                                        <p:strVal val="visible"/>
                                      </p:to>
                                    </p:set>
                                    <p:anim calcmode="lin" valueType="num">
                                      <p:cBhvr additive="base">
                                        <p:cTn id="21" dur="500" fill="hold"/>
                                        <p:tgtEl>
                                          <p:spTgt spid="1576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76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7699">
                                            <p:txEl>
                                              <p:pRg st="4" end="4"/>
                                            </p:txEl>
                                          </p:spTgt>
                                        </p:tgtEl>
                                        <p:attrNameLst>
                                          <p:attrName>style.visibility</p:attrName>
                                        </p:attrNameLst>
                                      </p:cBhvr>
                                      <p:to>
                                        <p:strVal val="visible"/>
                                      </p:to>
                                    </p:set>
                                    <p:anim calcmode="lin" valueType="num">
                                      <p:cBhvr additive="base">
                                        <p:cTn id="25" dur="500" fill="hold"/>
                                        <p:tgtEl>
                                          <p:spTgt spid="1576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76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7699">
                                            <p:txEl>
                                              <p:pRg st="5" end="5"/>
                                            </p:txEl>
                                          </p:spTgt>
                                        </p:tgtEl>
                                        <p:attrNameLst>
                                          <p:attrName>style.visibility</p:attrName>
                                        </p:attrNameLst>
                                      </p:cBhvr>
                                      <p:to>
                                        <p:strVal val="visible"/>
                                      </p:to>
                                    </p:set>
                                    <p:anim calcmode="lin" valueType="num">
                                      <p:cBhvr additive="base">
                                        <p:cTn id="29" dur="500" fill="hold"/>
                                        <p:tgtEl>
                                          <p:spTgt spid="1576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76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7699">
                                            <p:txEl>
                                              <p:pRg st="6" end="6"/>
                                            </p:txEl>
                                          </p:spTgt>
                                        </p:tgtEl>
                                        <p:attrNameLst>
                                          <p:attrName>style.visibility</p:attrName>
                                        </p:attrNameLst>
                                      </p:cBhvr>
                                      <p:to>
                                        <p:strVal val="visible"/>
                                      </p:to>
                                    </p:set>
                                    <p:anim calcmode="lin" valueType="num">
                                      <p:cBhvr additive="base">
                                        <p:cTn id="33" dur="500" fill="hold"/>
                                        <p:tgtEl>
                                          <p:spTgt spid="1576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769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57699">
                                            <p:txEl>
                                              <p:pRg st="7" end="7"/>
                                            </p:txEl>
                                          </p:spTgt>
                                        </p:tgtEl>
                                        <p:attrNameLst>
                                          <p:attrName>style.visibility</p:attrName>
                                        </p:attrNameLst>
                                      </p:cBhvr>
                                      <p:to>
                                        <p:strVal val="visible"/>
                                      </p:to>
                                    </p:set>
                                    <p:anim calcmode="lin" valueType="num">
                                      <p:cBhvr additive="base">
                                        <p:cTn id="37" dur="500" fill="hold"/>
                                        <p:tgtEl>
                                          <p:spTgt spid="15769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769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7699">
                                            <p:txEl>
                                              <p:pRg st="8" end="8"/>
                                            </p:txEl>
                                          </p:spTgt>
                                        </p:tgtEl>
                                        <p:attrNameLst>
                                          <p:attrName>style.visibility</p:attrName>
                                        </p:attrNameLst>
                                      </p:cBhvr>
                                      <p:to>
                                        <p:strVal val="visible"/>
                                      </p:to>
                                    </p:set>
                                    <p:anim calcmode="lin" valueType="num">
                                      <p:cBhvr additive="base">
                                        <p:cTn id="41" dur="500" fill="hold"/>
                                        <p:tgtEl>
                                          <p:spTgt spid="15769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5769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09600"/>
            <a:ext cx="7772400" cy="944563"/>
          </a:xfrm>
        </p:spPr>
        <p:txBody>
          <a:bodyPr/>
          <a:lstStyle/>
          <a:p>
            <a:pPr eaLnBrk="1" hangingPunct="1">
              <a:spcBef>
                <a:spcPct val="20000"/>
              </a:spcBef>
            </a:pPr>
            <a:r>
              <a:rPr lang="en-US" altLang="en-US"/>
              <a:t>Roth IRA</a:t>
            </a:r>
            <a:r>
              <a:rPr lang="en-US" altLang="en-US" sz="4400"/>
              <a:t> </a:t>
            </a:r>
            <a:r>
              <a:rPr lang="en-US" altLang="en-US" sz="2400"/>
              <a:t>(continued)</a:t>
            </a:r>
          </a:p>
        </p:txBody>
      </p:sp>
      <p:sp>
        <p:nvSpPr>
          <p:cNvPr id="19460" name="Rectangle 3"/>
          <p:cNvSpPr>
            <a:spLocks noGrp="1" noChangeArrowheads="1"/>
          </p:cNvSpPr>
          <p:nvPr>
            <p:ph idx="1"/>
          </p:nvPr>
        </p:nvSpPr>
        <p:spPr>
          <a:xfrm>
            <a:off x="917575" y="1622425"/>
            <a:ext cx="7312025" cy="4876800"/>
          </a:xfrm>
        </p:spPr>
        <p:txBody>
          <a:bodyPr/>
          <a:lstStyle/>
          <a:p>
            <a:pPr eaLnBrk="1" hangingPunct="1"/>
            <a:r>
              <a:rPr lang="en-US" altLang="en-US"/>
              <a:t>How do I make withdrawals from a Roth IRA?</a:t>
            </a:r>
          </a:p>
          <a:p>
            <a:pPr lvl="1" eaLnBrk="1" hangingPunct="1"/>
            <a:r>
              <a:rPr lang="en-US" altLang="en-US"/>
              <a:t>Before age 59½ and Roth is held less than 5 years</a:t>
            </a:r>
          </a:p>
          <a:p>
            <a:pPr lvl="2" eaLnBrk="1" hangingPunct="1"/>
            <a:r>
              <a:rPr lang="en-US" altLang="en-US"/>
              <a:t>Earnings are subject to early withdrawal penalty of 10%, plus earnings are considered ordinary income for income tax purposes, unless for death or disability until age 59½</a:t>
            </a:r>
          </a:p>
          <a:p>
            <a:pPr lvl="2" eaLnBrk="1" hangingPunct="1"/>
            <a:r>
              <a:rPr lang="en-US" altLang="en-US"/>
              <a:t>Contributions can be withdrawn without penalty or tax</a:t>
            </a:r>
          </a:p>
          <a:p>
            <a:pPr lvl="1" eaLnBrk="1" hangingPunct="1"/>
            <a:r>
              <a:rPr lang="en-US" altLang="en-US"/>
              <a:t>After age 59½ and Roth is held for less than 5 years</a:t>
            </a:r>
          </a:p>
          <a:p>
            <a:pPr lvl="2" eaLnBrk="1" hangingPunct="1"/>
            <a:r>
              <a:rPr lang="en-US" altLang="en-US"/>
              <a:t>Earnings are subject to ordinary income tax</a:t>
            </a:r>
          </a:p>
          <a:p>
            <a:pPr lvl="2" eaLnBrk="1" hangingPunct="1"/>
            <a:r>
              <a:rPr lang="en-US" altLang="en-US"/>
              <a:t>Earnings are not subject to early penalty</a:t>
            </a:r>
          </a:p>
          <a:p>
            <a:pPr lvl="2" eaLnBrk="1" hangingPunct="1"/>
            <a:r>
              <a:rPr lang="en-US" altLang="en-US"/>
              <a:t>Contributions can be withdrawn without penalty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6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6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6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6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6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685800"/>
            <a:ext cx="7772400" cy="944563"/>
          </a:xfrm>
        </p:spPr>
        <p:txBody>
          <a:bodyPr/>
          <a:lstStyle/>
          <a:p>
            <a:pPr eaLnBrk="1" hangingPunct="1">
              <a:spcBef>
                <a:spcPct val="20000"/>
              </a:spcBef>
            </a:pPr>
            <a:r>
              <a:rPr lang="en-US" altLang="en-US"/>
              <a:t>Roth IRA</a:t>
            </a:r>
            <a:r>
              <a:rPr lang="en-US" altLang="en-US" sz="4400"/>
              <a:t> </a:t>
            </a:r>
            <a:r>
              <a:rPr lang="en-US" altLang="en-US" sz="2400"/>
              <a:t>(continued)</a:t>
            </a:r>
          </a:p>
        </p:txBody>
      </p:sp>
      <p:sp>
        <p:nvSpPr>
          <p:cNvPr id="20484" name="Rectangle 3"/>
          <p:cNvSpPr>
            <a:spLocks noGrp="1" noChangeArrowheads="1"/>
          </p:cNvSpPr>
          <p:nvPr>
            <p:ph idx="1"/>
          </p:nvPr>
        </p:nvSpPr>
        <p:spPr>
          <a:xfrm>
            <a:off x="914400" y="1600200"/>
            <a:ext cx="7772400" cy="5105400"/>
          </a:xfrm>
        </p:spPr>
        <p:txBody>
          <a:bodyPr/>
          <a:lstStyle/>
          <a:p>
            <a:pPr eaLnBrk="1" hangingPunct="1"/>
            <a:r>
              <a:rPr lang="en-US" altLang="en-US" sz="2400" dirty="0"/>
              <a:t>Withdrawals from a Roth </a:t>
            </a:r>
          </a:p>
          <a:p>
            <a:pPr lvl="1" eaLnBrk="1" hangingPunct="1"/>
            <a:r>
              <a:rPr lang="en-US" altLang="en-US" sz="2300" dirty="0"/>
              <a:t>Before age 59½ and Roth is held longer than 5 years</a:t>
            </a:r>
          </a:p>
          <a:p>
            <a:pPr lvl="2" eaLnBrk="1" hangingPunct="1"/>
            <a:r>
              <a:rPr lang="en-US" altLang="en-US" sz="2300" dirty="0"/>
              <a:t>Earnings are subject to ordinary income tax and subject to early withdrawal penalty (10%)</a:t>
            </a:r>
          </a:p>
          <a:p>
            <a:pPr lvl="2" eaLnBrk="1" hangingPunct="1"/>
            <a:r>
              <a:rPr lang="en-US" altLang="en-US" sz="2300" dirty="0"/>
              <a:t>Withdrawals are treated first as contributions (without tax) and then as earnings (taxable) </a:t>
            </a:r>
          </a:p>
          <a:p>
            <a:pPr lvl="3" eaLnBrk="1" hangingPunct="1"/>
            <a:r>
              <a:rPr lang="en-US" altLang="en-US" sz="2300" dirty="0"/>
              <a:t>Withdrawal of earnings for first time home purchase ($10,000 max), or Death/Disability</a:t>
            </a:r>
          </a:p>
          <a:p>
            <a:pPr lvl="1" eaLnBrk="1" hangingPunct="1"/>
            <a:r>
              <a:rPr lang="en-US" altLang="en-US" sz="2300" dirty="0"/>
              <a:t>After age 59½ and Roth is held longer than 5 years</a:t>
            </a:r>
          </a:p>
          <a:p>
            <a:pPr lvl="2" eaLnBrk="1" hangingPunct="1"/>
            <a:r>
              <a:rPr lang="en-US" altLang="en-US" sz="2300" dirty="0"/>
              <a:t>All contributions &amp; earnings are withdrawn </a:t>
            </a:r>
            <a:r>
              <a:rPr lang="en-US" altLang="en-US" sz="2300" u="sng" dirty="0"/>
              <a:t>tax free</a:t>
            </a:r>
          </a:p>
          <a:p>
            <a:pPr lvl="2" eaLnBrk="1" hangingPunct="1"/>
            <a:r>
              <a:rPr lang="en-US" altLang="en-US" sz="2300" dirty="0"/>
              <a:t>No required minimum distributions (versus a traditional </a:t>
            </a:r>
            <a:r>
              <a:rPr lang="en-US" altLang="en-US" sz="2300" dirty="0" smtClean="0"/>
              <a:t>IRA or </a:t>
            </a:r>
            <a:r>
              <a:rPr lang="en-US" altLang="en-US" sz="2300" dirty="0"/>
              <a:t>R</a:t>
            </a:r>
            <a:r>
              <a:rPr lang="en-US" altLang="en-US" sz="2300" dirty="0" smtClean="0"/>
              <a:t>oth 401k </a:t>
            </a:r>
            <a:r>
              <a:rPr lang="en-US" altLang="en-US" sz="2300" dirty="0"/>
              <a:t>which requires minimum distributions at age 70½)</a:t>
            </a:r>
          </a:p>
        </p:txBody>
      </p:sp>
      <p:sp>
        <p:nvSpPr>
          <p:cNvPr id="23556" name="Slide Number Placeholder 3"/>
          <p:cNvSpPr>
            <a:spLocks noGrp="1"/>
          </p:cNvSpPr>
          <p:nvPr>
            <p:ph type="sldNum" sz="quarter" idx="4294967295"/>
          </p:nvPr>
        </p:nvSpPr>
        <p:spPr bwMode="auto">
          <a:xfrm>
            <a:off x="8305800" y="6172200"/>
            <a:ext cx="8382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1BB82C7B-8775-464C-BCA1-8EDF51DC4D32}" type="slidenum">
              <a:rPr lang="en-US" altLang="en-US" sz="1600">
                <a:solidFill>
                  <a:schemeClr val="bg1"/>
                </a:solidFill>
              </a:rPr>
              <a:pPr eaLnBrk="1" hangingPunct="1">
                <a:spcBef>
                  <a:spcPct val="0"/>
                </a:spcBef>
                <a:buFontTx/>
                <a:buNone/>
              </a:pPr>
              <a:t>15</a:t>
            </a:fld>
            <a:endParaRPr lang="en-US" alt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48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48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48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14375" y="685800"/>
            <a:ext cx="7696200" cy="901700"/>
          </a:xfrm>
        </p:spPr>
        <p:txBody>
          <a:bodyPr/>
          <a:lstStyle/>
          <a:p>
            <a:pPr marL="838200" indent="-838200" eaLnBrk="1" hangingPunct="1">
              <a:spcBef>
                <a:spcPct val="20000"/>
              </a:spcBef>
            </a:pPr>
            <a:r>
              <a:rPr lang="en-US" altLang="en-US"/>
              <a:t>Summary of Traditional versus Roth</a:t>
            </a:r>
          </a:p>
        </p:txBody>
      </p:sp>
      <p:sp>
        <p:nvSpPr>
          <p:cNvPr id="24611" name="Slide Number Placeholder 3"/>
          <p:cNvSpPr>
            <a:spLocks noGrp="1"/>
          </p:cNvSpPr>
          <p:nvPr>
            <p:ph type="sldNum" sz="quarter" idx="4294967295"/>
          </p:nvPr>
        </p:nvSpPr>
        <p:spPr bwMode="auto">
          <a:xfrm>
            <a:off x="81534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9ADE9F4B-7E05-4AB1-83A2-BAEE3299DFD4}" type="slidenum">
              <a:rPr lang="en-US" altLang="en-US" sz="1400">
                <a:solidFill>
                  <a:schemeClr val="bg1"/>
                </a:solidFill>
              </a:rPr>
              <a:pPr eaLnBrk="1" hangingPunct="1">
                <a:spcBef>
                  <a:spcPct val="0"/>
                </a:spcBef>
                <a:buFontTx/>
                <a:buNone/>
              </a:pPr>
              <a:t>16</a:t>
            </a:fld>
            <a:endParaRPr lang="en-US" altLang="en-US" sz="1400">
              <a:solidFill>
                <a:schemeClr val="bg1"/>
              </a:solidFill>
            </a:endParaRPr>
          </a:p>
        </p:txBody>
      </p:sp>
      <p:pic>
        <p:nvPicPr>
          <p:cNvPr id="6" name="Table Placeholder 5"/>
          <p:cNvPicPr>
            <a:picLocks noGrp="1" noChangeAspect="1"/>
          </p:cNvPicPr>
          <p:nvPr>
            <p:ph type="tbl" idx="1"/>
          </p:nvPr>
        </p:nvPicPr>
        <p:blipFill>
          <a:blip r:embed="rId2"/>
          <a:stretch>
            <a:fillRect/>
          </a:stretch>
        </p:blipFill>
        <p:spPr>
          <a:xfrm>
            <a:off x="914400" y="1614488"/>
            <a:ext cx="7315199" cy="455771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a:t>Roth IRA Deductibility Limits</a:t>
            </a:r>
          </a:p>
        </p:txBody>
      </p:sp>
      <p:sp>
        <p:nvSpPr>
          <p:cNvPr id="15363" name="Content Placeholder 2"/>
          <p:cNvSpPr>
            <a:spLocks noGrp="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Roth IRA		MAGI Phase Out Range (in 000’s)</a:t>
            </a:r>
          </a:p>
          <a:p>
            <a:pPr eaLnBrk="1" hangingPunct="1">
              <a:buFont typeface="Wingdings" panose="05000000000000000000" pitchFamily="2" charset="2"/>
              <a:buNone/>
            </a:pPr>
            <a:r>
              <a:rPr lang="en-US" altLang="en-US" sz="2400" dirty="0"/>
              <a:t>	Year    		Single Range    Married FJ Range</a:t>
            </a:r>
          </a:p>
          <a:p>
            <a:pPr lvl="1" eaLnBrk="1" hangingPunct="1">
              <a:lnSpc>
                <a:spcPct val="95000"/>
              </a:lnSpc>
              <a:buFontTx/>
              <a:buNone/>
            </a:pPr>
            <a:r>
              <a:rPr lang="en-US" altLang="en-US" dirty="0" smtClean="0"/>
              <a:t>2016</a:t>
            </a:r>
            <a:r>
              <a:rPr lang="en-US" altLang="en-US" dirty="0"/>
              <a:t>	          	$117-$132	$184-$194</a:t>
            </a:r>
          </a:p>
          <a:p>
            <a:pPr lvl="1" eaLnBrk="1" hangingPunct="1">
              <a:lnSpc>
                <a:spcPct val="95000"/>
              </a:lnSpc>
              <a:buFontTx/>
              <a:buNone/>
            </a:pPr>
            <a:r>
              <a:rPr lang="en-US" altLang="en-US" dirty="0" smtClean="0"/>
              <a:t>2017</a:t>
            </a:r>
            <a:r>
              <a:rPr lang="en-US" altLang="en-US" dirty="0"/>
              <a:t>		$118-$133	$186-$196</a:t>
            </a:r>
          </a:p>
          <a:p>
            <a:pPr lvl="1" eaLnBrk="1" hangingPunct="1">
              <a:lnSpc>
                <a:spcPct val="95000"/>
              </a:lnSpc>
              <a:buFontTx/>
              <a:buNone/>
            </a:pPr>
            <a:r>
              <a:rPr lang="en-US" altLang="en-US" dirty="0" smtClean="0"/>
              <a:t>2018</a:t>
            </a:r>
            <a:r>
              <a:rPr lang="en-US" altLang="en-US" dirty="0"/>
              <a:t>		$120-$135	$189-$199</a:t>
            </a:r>
          </a:p>
          <a:p>
            <a:pPr lvl="1" eaLnBrk="1" hangingPunct="1">
              <a:lnSpc>
                <a:spcPct val="95000"/>
              </a:lnSpc>
              <a:buFontTx/>
              <a:buNone/>
            </a:pPr>
            <a:r>
              <a:rPr lang="en-US" altLang="en-US" dirty="0" smtClean="0"/>
              <a:t>2019</a:t>
            </a:r>
            <a:r>
              <a:rPr lang="en-US" altLang="en-US" dirty="0" smtClean="0"/>
              <a:t>	          	$122-$137	$193-$203</a:t>
            </a:r>
          </a:p>
          <a:p>
            <a:pPr lvl="1" eaLnBrk="1" hangingPunct="1">
              <a:lnSpc>
                <a:spcPct val="95000"/>
              </a:lnSpc>
              <a:buFontTx/>
              <a:buNone/>
            </a:pPr>
            <a:r>
              <a:rPr lang="en-US" altLang="en-US" dirty="0" smtClean="0"/>
              <a:t>2020	          	$124-$139	$196-$206</a:t>
            </a:r>
          </a:p>
          <a:p>
            <a:pPr lvl="1" eaLnBrk="1" hangingPunct="1">
              <a:lnSpc>
                <a:spcPct val="95000"/>
              </a:lnSpc>
              <a:buFontTx/>
              <a:buNone/>
            </a:pPr>
            <a:endParaRPr lang="en-US" altLang="en-US" dirty="0"/>
          </a:p>
          <a:p>
            <a:pPr lvl="1" eaLnBrk="1" hangingPunct="1">
              <a:lnSpc>
                <a:spcPct val="95000"/>
              </a:lnSpc>
              <a:buFontTx/>
              <a:buNone/>
            </a:pPr>
            <a:endParaRPr lang="en-US" altLang="en-US" dirty="0"/>
          </a:p>
        </p:txBody>
      </p:sp>
    </p:spTree>
    <p:extLst>
      <p:ext uri="{BB962C8B-B14F-4D97-AF65-F5344CB8AC3E}">
        <p14:creationId xmlns:p14="http://schemas.microsoft.com/office/powerpoint/2010/main" val="3425016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36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spcBef>
                <a:spcPct val="20000"/>
              </a:spcBef>
            </a:pPr>
            <a:r>
              <a:rPr lang="en-US" altLang="en-US"/>
              <a:t>3. The Education IRA</a:t>
            </a:r>
          </a:p>
        </p:txBody>
      </p:sp>
      <p:sp>
        <p:nvSpPr>
          <p:cNvPr id="161795" name="Rectangle 3"/>
          <p:cNvSpPr>
            <a:spLocks noGrp="1" noChangeArrowheads="1"/>
          </p:cNvSpPr>
          <p:nvPr>
            <p:ph idx="1"/>
          </p:nvPr>
        </p:nvSpPr>
        <p:spPr>
          <a:xfrm>
            <a:off x="914400" y="1600200"/>
            <a:ext cx="7264400" cy="5029200"/>
          </a:xfrm>
        </p:spPr>
        <p:txBody>
          <a:bodyPr/>
          <a:lstStyle/>
          <a:p>
            <a:pPr eaLnBrk="1" hangingPunct="1"/>
            <a:r>
              <a:rPr lang="en-US" altLang="en-US" dirty="0"/>
              <a:t>What is a Coverdell ESA or Education IRA?</a:t>
            </a:r>
          </a:p>
          <a:p>
            <a:pPr lvl="1" eaLnBrk="1" hangingPunct="1"/>
            <a:r>
              <a:rPr lang="en-US" altLang="en-US" dirty="0">
                <a:cs typeface="Arial" panose="020B0604020202020204" pitchFamily="34" charset="0"/>
              </a:rPr>
              <a:t>An investment vehicle for planning for the future cost of a child's education. </a:t>
            </a:r>
          </a:p>
          <a:p>
            <a:pPr lvl="1" eaLnBrk="1" hangingPunct="1"/>
            <a:r>
              <a:rPr lang="en-US" altLang="en-US" dirty="0">
                <a:cs typeface="Arial" panose="020B0604020202020204" pitchFamily="34" charset="0"/>
              </a:rPr>
              <a:t>The plan allows total after-tax contributions of $2,000 per year in </a:t>
            </a:r>
            <a:r>
              <a:rPr lang="en-US" altLang="en-US" dirty="0" smtClean="0">
                <a:cs typeface="Arial" panose="020B0604020202020204" pitchFamily="34" charset="0"/>
              </a:rPr>
              <a:t>2020 </a:t>
            </a:r>
            <a:r>
              <a:rPr lang="en-US" altLang="en-US" dirty="0">
                <a:cs typeface="Arial" panose="020B0604020202020204" pitchFamily="34" charset="0"/>
              </a:rPr>
              <a:t>for each child until age 18.</a:t>
            </a:r>
          </a:p>
          <a:p>
            <a:pPr lvl="1" eaLnBrk="1" hangingPunct="1"/>
            <a:r>
              <a:rPr lang="en-US" altLang="en-US" dirty="0">
                <a:cs typeface="Arial" panose="020B0604020202020204" pitchFamily="34" charset="0"/>
              </a:rPr>
              <a:t>Contributions and their subsequent earnings are tax-free when withdrawn to pay for qualified secondary and post-secondary education expenses</a:t>
            </a:r>
          </a:p>
          <a:p>
            <a:pPr eaLnBrk="1" hangingPunct="1"/>
            <a:r>
              <a:rPr lang="en-US" altLang="en-US" dirty="0">
                <a:cs typeface="Arial" panose="020B0604020202020204" pitchFamily="34" charset="0"/>
              </a:rPr>
              <a:t>What are its characteristics?</a:t>
            </a:r>
          </a:p>
          <a:p>
            <a:pPr lvl="1" eaLnBrk="1" hangingPunct="1"/>
            <a:r>
              <a:rPr lang="en-US" altLang="en-US" dirty="0">
                <a:cs typeface="Arial" panose="020B0604020202020204" pitchFamily="34" charset="0"/>
              </a:rPr>
              <a:t>Money is invested after-tax, and earnings grow tax-free if used for qualified education expenses</a:t>
            </a:r>
          </a:p>
          <a:p>
            <a:pPr lvl="1" eaLnBrk="1" hangingPunct="1"/>
            <a:endParaRPr lang="en-US" altLang="en-US" sz="2800" dirty="0">
              <a:cs typeface="Arial" panose="020B0604020202020204" pitchFamily="34" charset="0"/>
            </a:endParaRPr>
          </a:p>
          <a:p>
            <a:pPr lvl="1" eaLnBrk="1" hangingPunct="1"/>
            <a:endParaRPr lang="en-US" altLang="en-US" sz="2800" dirty="0">
              <a:solidFill>
                <a:srgbClr val="666666"/>
              </a:solidFill>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 calcmode="lin" valueType="num">
                                      <p:cBhvr additive="base">
                                        <p:cTn id="7" dur="500" fill="hold"/>
                                        <p:tgtEl>
                                          <p:spTgt spid="161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1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1795">
                                            <p:txEl>
                                              <p:pRg st="1" end="1"/>
                                            </p:txEl>
                                          </p:spTgt>
                                        </p:tgtEl>
                                        <p:attrNameLst>
                                          <p:attrName>style.visibility</p:attrName>
                                        </p:attrNameLst>
                                      </p:cBhvr>
                                      <p:to>
                                        <p:strVal val="visible"/>
                                      </p:to>
                                    </p:set>
                                    <p:anim calcmode="lin" valueType="num">
                                      <p:cBhvr additive="base">
                                        <p:cTn id="13" dur="500" fill="hold"/>
                                        <p:tgtEl>
                                          <p:spTgt spid="1617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17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1795">
                                            <p:txEl>
                                              <p:pRg st="2" end="2"/>
                                            </p:txEl>
                                          </p:spTgt>
                                        </p:tgtEl>
                                        <p:attrNameLst>
                                          <p:attrName>style.visibility</p:attrName>
                                        </p:attrNameLst>
                                      </p:cBhvr>
                                      <p:to>
                                        <p:strVal val="visible"/>
                                      </p:to>
                                    </p:set>
                                    <p:anim calcmode="lin" valueType="num">
                                      <p:cBhvr additive="base">
                                        <p:cTn id="17" dur="500" fill="hold"/>
                                        <p:tgtEl>
                                          <p:spTgt spid="1617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17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1795">
                                            <p:txEl>
                                              <p:pRg st="3" end="3"/>
                                            </p:txEl>
                                          </p:spTgt>
                                        </p:tgtEl>
                                        <p:attrNameLst>
                                          <p:attrName>style.visibility</p:attrName>
                                        </p:attrNameLst>
                                      </p:cBhvr>
                                      <p:to>
                                        <p:strVal val="visible"/>
                                      </p:to>
                                    </p:set>
                                    <p:anim calcmode="lin" valueType="num">
                                      <p:cBhvr additive="base">
                                        <p:cTn id="21" dur="500" fill="hold"/>
                                        <p:tgtEl>
                                          <p:spTgt spid="1617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17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1795">
                                            <p:txEl>
                                              <p:pRg st="4" end="4"/>
                                            </p:txEl>
                                          </p:spTgt>
                                        </p:tgtEl>
                                        <p:attrNameLst>
                                          <p:attrName>style.visibility</p:attrName>
                                        </p:attrNameLst>
                                      </p:cBhvr>
                                      <p:to>
                                        <p:strVal val="visible"/>
                                      </p:to>
                                    </p:set>
                                    <p:anim calcmode="lin" valueType="num">
                                      <p:cBhvr additive="base">
                                        <p:cTn id="25" dur="500" fill="hold"/>
                                        <p:tgtEl>
                                          <p:spTgt spid="1617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17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1795">
                                            <p:txEl>
                                              <p:pRg st="5" end="5"/>
                                            </p:txEl>
                                          </p:spTgt>
                                        </p:tgtEl>
                                        <p:attrNameLst>
                                          <p:attrName>style.visibility</p:attrName>
                                        </p:attrNameLst>
                                      </p:cBhvr>
                                      <p:to>
                                        <p:strVal val="visible"/>
                                      </p:to>
                                    </p:set>
                                    <p:anim calcmode="lin" valueType="num">
                                      <p:cBhvr additive="base">
                                        <p:cTn id="29" dur="500" fill="hold"/>
                                        <p:tgtEl>
                                          <p:spTgt spid="1617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17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uiExpand="1"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609600"/>
            <a:ext cx="7772400" cy="944563"/>
          </a:xfrm>
        </p:spPr>
        <p:txBody>
          <a:bodyPr/>
          <a:lstStyle/>
          <a:p>
            <a:pPr eaLnBrk="1" hangingPunct="1">
              <a:spcBef>
                <a:spcPct val="20000"/>
              </a:spcBef>
            </a:pPr>
            <a:r>
              <a:rPr lang="en-US" altLang="en-US">
                <a:cs typeface="Arial" panose="020B0604020202020204" pitchFamily="34" charset="0"/>
              </a:rPr>
              <a:t>The Education IRA</a:t>
            </a:r>
            <a:r>
              <a:rPr lang="en-US" altLang="en-US" sz="4800">
                <a:cs typeface="Arial" panose="020B0604020202020204" pitchFamily="34" charset="0"/>
              </a:rPr>
              <a:t> </a:t>
            </a:r>
            <a:r>
              <a:rPr lang="en-US" altLang="en-US" sz="2400">
                <a:cs typeface="Arial" panose="020B0604020202020204" pitchFamily="34" charset="0"/>
              </a:rPr>
              <a:t>(continued)</a:t>
            </a:r>
          </a:p>
        </p:txBody>
      </p:sp>
      <p:sp>
        <p:nvSpPr>
          <p:cNvPr id="162819" name="Rectangle 3"/>
          <p:cNvSpPr>
            <a:spLocks noGrp="1" noChangeArrowheads="1"/>
          </p:cNvSpPr>
          <p:nvPr>
            <p:ph idx="1"/>
          </p:nvPr>
        </p:nvSpPr>
        <p:spPr>
          <a:xfrm>
            <a:off x="914400" y="1600200"/>
            <a:ext cx="7315200" cy="5257800"/>
          </a:xfrm>
        </p:spPr>
        <p:txBody>
          <a:bodyPr/>
          <a:lstStyle/>
          <a:p>
            <a:pPr eaLnBrk="1" hangingPunct="1"/>
            <a:r>
              <a:rPr lang="en-US" altLang="en-US" dirty="0"/>
              <a:t>Advantages</a:t>
            </a:r>
          </a:p>
          <a:p>
            <a:pPr lvl="1" eaLnBrk="1" hangingPunct="1"/>
            <a:r>
              <a:rPr lang="en-US" altLang="en-US" dirty="0"/>
              <a:t>Earnings are tax free if used for qualified educational expenses</a:t>
            </a:r>
          </a:p>
          <a:p>
            <a:pPr lvl="1" eaLnBrk="1" hangingPunct="1"/>
            <a:r>
              <a:rPr lang="en-US" altLang="en-US" dirty="0"/>
              <a:t>Leftover amounts may be rolled over into accounts for siblings</a:t>
            </a:r>
          </a:p>
          <a:p>
            <a:pPr eaLnBrk="1" hangingPunct="1"/>
            <a:r>
              <a:rPr lang="en-US" altLang="en-US" dirty="0"/>
              <a:t>Disadvantages</a:t>
            </a:r>
          </a:p>
          <a:p>
            <a:pPr lvl="1" eaLnBrk="1" hangingPunct="1"/>
            <a:r>
              <a:rPr lang="en-US" altLang="en-US" dirty="0"/>
              <a:t>Savings must be withdrawn by the time the child reaches age 30</a:t>
            </a:r>
          </a:p>
          <a:p>
            <a:pPr lvl="1" eaLnBrk="1" hangingPunct="1"/>
            <a:r>
              <a:rPr lang="en-US" altLang="en-US" dirty="0"/>
              <a:t>You cannot take a Hope Credit the same year you draw money from your Education IRA</a:t>
            </a:r>
          </a:p>
          <a:p>
            <a:pPr lvl="1" eaLnBrk="1" hangingPunct="1"/>
            <a:r>
              <a:rPr lang="en-US" altLang="en-US" dirty="0"/>
              <a:t>Contributions phase out at $</a:t>
            </a:r>
            <a:r>
              <a:rPr lang="en-US" altLang="en-US" dirty="0" smtClean="0"/>
              <a:t>190-220,000 </a:t>
            </a:r>
            <a:r>
              <a:rPr lang="en-US" altLang="en-US" dirty="0"/>
              <a:t>for joint filers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 calcmode="lin" valueType="num">
                                      <p:cBhvr additive="base">
                                        <p:cTn id="7" dur="500" fill="hold"/>
                                        <p:tgtEl>
                                          <p:spTgt spid="162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281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2819">
                                            <p:txEl>
                                              <p:pRg st="1" end="1"/>
                                            </p:txEl>
                                          </p:spTgt>
                                        </p:tgtEl>
                                        <p:attrNameLst>
                                          <p:attrName>style.visibility</p:attrName>
                                        </p:attrNameLst>
                                      </p:cBhvr>
                                      <p:to>
                                        <p:strVal val="visible"/>
                                      </p:to>
                                    </p:set>
                                    <p:anim calcmode="lin" valueType="num">
                                      <p:cBhvr additive="base">
                                        <p:cTn id="11" dur="500" fill="hold"/>
                                        <p:tgtEl>
                                          <p:spTgt spid="16281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281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2819">
                                            <p:txEl>
                                              <p:pRg st="2" end="2"/>
                                            </p:txEl>
                                          </p:spTgt>
                                        </p:tgtEl>
                                        <p:attrNameLst>
                                          <p:attrName>style.visibility</p:attrName>
                                        </p:attrNameLst>
                                      </p:cBhvr>
                                      <p:to>
                                        <p:strVal val="visible"/>
                                      </p:to>
                                    </p:set>
                                    <p:anim calcmode="lin" valueType="num">
                                      <p:cBhvr additive="base">
                                        <p:cTn id="15" dur="500" fill="hold"/>
                                        <p:tgtEl>
                                          <p:spTgt spid="16281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62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62819">
                                            <p:txEl>
                                              <p:pRg st="3" end="3"/>
                                            </p:txEl>
                                          </p:spTgt>
                                        </p:tgtEl>
                                        <p:attrNameLst>
                                          <p:attrName>style.visibility</p:attrName>
                                        </p:attrNameLst>
                                      </p:cBhvr>
                                      <p:to>
                                        <p:strVal val="visible"/>
                                      </p:to>
                                    </p:set>
                                    <p:anim calcmode="lin" valueType="num">
                                      <p:cBhvr additive="base">
                                        <p:cTn id="21" dur="500" fill="hold"/>
                                        <p:tgtEl>
                                          <p:spTgt spid="1628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28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2819">
                                            <p:txEl>
                                              <p:pRg st="4" end="4"/>
                                            </p:txEl>
                                          </p:spTgt>
                                        </p:tgtEl>
                                        <p:attrNameLst>
                                          <p:attrName>style.visibility</p:attrName>
                                        </p:attrNameLst>
                                      </p:cBhvr>
                                      <p:to>
                                        <p:strVal val="visible"/>
                                      </p:to>
                                    </p:set>
                                    <p:anim calcmode="lin" valueType="num">
                                      <p:cBhvr additive="base">
                                        <p:cTn id="25" dur="500" fill="hold"/>
                                        <p:tgtEl>
                                          <p:spTgt spid="1628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28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2819">
                                            <p:txEl>
                                              <p:pRg st="5" end="5"/>
                                            </p:txEl>
                                          </p:spTgt>
                                        </p:tgtEl>
                                        <p:attrNameLst>
                                          <p:attrName>style.visibility</p:attrName>
                                        </p:attrNameLst>
                                      </p:cBhvr>
                                      <p:to>
                                        <p:strVal val="visible"/>
                                      </p:to>
                                    </p:set>
                                    <p:anim calcmode="lin" valueType="num">
                                      <p:cBhvr additive="base">
                                        <p:cTn id="29" dur="500" fill="hold"/>
                                        <p:tgtEl>
                                          <p:spTgt spid="1628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28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2819">
                                            <p:txEl>
                                              <p:pRg st="6" end="6"/>
                                            </p:txEl>
                                          </p:spTgt>
                                        </p:tgtEl>
                                        <p:attrNameLst>
                                          <p:attrName>style.visibility</p:attrName>
                                        </p:attrNameLst>
                                      </p:cBhvr>
                                      <p:to>
                                        <p:strVal val="visible"/>
                                      </p:to>
                                    </p:set>
                                    <p:anim calcmode="lin" valueType="num">
                                      <p:cBhvr additive="base">
                                        <p:cTn id="33" dur="500" fill="hold"/>
                                        <p:tgtEl>
                                          <p:spTgt spid="1628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281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1026"/>
          <p:cNvSpPr>
            <a:spLocks noGrp="1" noChangeArrowheads="1"/>
          </p:cNvSpPr>
          <p:nvPr>
            <p:ph type="ctrTitle"/>
          </p:nvPr>
        </p:nvSpPr>
        <p:spPr>
          <a:xfrm>
            <a:off x="685800" y="685800"/>
            <a:ext cx="7772400" cy="922338"/>
          </a:xfrm>
        </p:spPr>
        <p:txBody>
          <a:bodyPr/>
          <a:lstStyle/>
          <a:p>
            <a:pPr eaLnBrk="1" hangingPunct="1">
              <a:spcBef>
                <a:spcPct val="20000"/>
              </a:spcBef>
            </a:pPr>
            <a:r>
              <a:rPr lang="en-US" altLang="en-US"/>
              <a:t>Objectives</a:t>
            </a:r>
          </a:p>
        </p:txBody>
      </p:sp>
      <p:sp>
        <p:nvSpPr>
          <p:cNvPr id="35843" name="Rectangle 1027"/>
          <p:cNvSpPr>
            <a:spLocks noGrp="1" noChangeArrowheads="1"/>
          </p:cNvSpPr>
          <p:nvPr>
            <p:ph type="subTitle" idx="1"/>
          </p:nvPr>
        </p:nvSpPr>
        <p:spPr>
          <a:xfrm>
            <a:off x="914400" y="1600200"/>
            <a:ext cx="7315200" cy="3733800"/>
          </a:xfrm>
        </p:spPr>
        <p:txBody>
          <a:bodyPr/>
          <a:lstStyle/>
          <a:p>
            <a:pPr algn="l" eaLnBrk="1" hangingPunct="1">
              <a:defRPr/>
            </a:pPr>
            <a:r>
              <a:rPr lang="en-US" altLang="en-US" dirty="0"/>
              <a:t>A. Understand Individual Retirement Accounts (IRAs)</a:t>
            </a:r>
          </a:p>
          <a:p>
            <a:pPr marL="533400" indent="-533400" algn="l" eaLnBrk="1" hangingPunct="1">
              <a:buFontTx/>
              <a:buNone/>
              <a:defRPr/>
            </a:pPr>
            <a:r>
              <a:rPr lang="en-US" altLang="en-US" dirty="0"/>
              <a:t>B.   Explain when it is beneficial to convert a traditional IRA to a Roth IRA </a:t>
            </a:r>
          </a:p>
          <a:p>
            <a:pPr marL="533400" indent="-533400" algn="l" eaLnBrk="1" hangingPunct="1">
              <a:buFontTx/>
              <a:buNone/>
              <a:defRPr/>
            </a:pPr>
            <a:r>
              <a:rPr lang="en-US" altLang="en-US" dirty="0"/>
              <a:t>C. Understand small business and self-employed retirement plans </a:t>
            </a:r>
          </a:p>
          <a:p>
            <a:pPr marL="533400" indent="-533400" algn="l" eaLnBrk="1" hangingPunct="1">
              <a:buFontTx/>
              <a:buNone/>
              <a:defRPr/>
            </a:pPr>
            <a:r>
              <a:rPr lang="en-US" altLang="en-US" dirty="0"/>
              <a:t>D. Understand Plans and Strategies for small business and individual retirement plans</a:t>
            </a:r>
          </a:p>
          <a:p>
            <a:pPr marL="533400" indent="-533400" eaLnBrk="1" hangingPunct="1">
              <a:defRPr/>
            </a:pPr>
            <a:endParaRPr lang="en-US" altLang="en-US" b="1"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a:t>Deductibility Limits</a:t>
            </a:r>
          </a:p>
        </p:txBody>
      </p:sp>
      <p:sp>
        <p:nvSpPr>
          <p:cNvPr id="15364"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Education IRA           MAGI Phase Out Range (in 000’s)</a:t>
            </a:r>
          </a:p>
          <a:p>
            <a:pPr eaLnBrk="1" hangingPunct="1">
              <a:buFont typeface="Wingdings" panose="05000000000000000000" pitchFamily="2" charset="2"/>
              <a:buNone/>
            </a:pPr>
            <a:r>
              <a:rPr lang="en-US" altLang="en-US" sz="2400" dirty="0"/>
              <a:t>Year	                 Single Range           Married FJ Range</a:t>
            </a:r>
          </a:p>
          <a:p>
            <a:pPr lvl="1" eaLnBrk="1" hangingPunct="1">
              <a:buFontTx/>
              <a:buNone/>
            </a:pPr>
            <a:r>
              <a:rPr lang="en-US" altLang="en-US" dirty="0" smtClean="0"/>
              <a:t>2016</a:t>
            </a:r>
            <a:r>
              <a:rPr lang="en-US" altLang="en-US" dirty="0"/>
              <a:t>		$95-$110	           	 $190-$220</a:t>
            </a:r>
          </a:p>
          <a:p>
            <a:pPr lvl="1" eaLnBrk="1" hangingPunct="1">
              <a:buFontTx/>
              <a:buNone/>
            </a:pPr>
            <a:r>
              <a:rPr lang="en-US" altLang="en-US" dirty="0" smtClean="0"/>
              <a:t>2017</a:t>
            </a:r>
            <a:r>
              <a:rPr lang="en-US" altLang="en-US" dirty="0"/>
              <a:t>	   	$95-$110	           	 $190-$220 </a:t>
            </a:r>
          </a:p>
          <a:p>
            <a:pPr lvl="1" eaLnBrk="1" hangingPunct="1">
              <a:buFontTx/>
              <a:buNone/>
            </a:pPr>
            <a:r>
              <a:rPr lang="en-US" altLang="en-US" dirty="0" smtClean="0"/>
              <a:t>2018</a:t>
            </a:r>
            <a:r>
              <a:rPr lang="en-US" altLang="en-US" dirty="0"/>
              <a:t>		$95-$110	           	 $190-$220 </a:t>
            </a:r>
          </a:p>
          <a:p>
            <a:pPr lvl="1" eaLnBrk="1" hangingPunct="1">
              <a:buFontTx/>
              <a:buNone/>
            </a:pPr>
            <a:r>
              <a:rPr lang="en-US" altLang="en-US" dirty="0" smtClean="0"/>
              <a:t>2019</a:t>
            </a:r>
            <a:r>
              <a:rPr lang="en-US" altLang="en-US" dirty="0" smtClean="0"/>
              <a:t>		$95-$110	           	 $190-$220 </a:t>
            </a:r>
          </a:p>
          <a:p>
            <a:pPr lvl="1" eaLnBrk="1" hangingPunct="1">
              <a:buFontTx/>
              <a:buNone/>
            </a:pPr>
            <a:r>
              <a:rPr lang="en-US" altLang="en-US" dirty="0" smtClean="0"/>
              <a:t>2020		$95-$110	           	 $190-$220</a:t>
            </a:r>
          </a:p>
          <a:p>
            <a:pPr eaLnBrk="1" hangingPunct="1"/>
            <a:r>
              <a:rPr lang="en-US" altLang="en-US" sz="2400" dirty="0" smtClean="0"/>
              <a:t>Your </a:t>
            </a:r>
            <a:r>
              <a:rPr lang="en-US" altLang="en-US" sz="2400" dirty="0"/>
              <a:t>modified Adjusted Gross Income is your adjusted gross income and adding back certain items such as foreign income, foreign-housing deductions, student-loan deductions, IRA-contribution deductions and deductions for higher-education costs.  </a:t>
            </a:r>
          </a:p>
        </p:txBody>
      </p:sp>
    </p:spTree>
    <p:extLst>
      <p:ext uri="{BB962C8B-B14F-4D97-AF65-F5344CB8AC3E}">
        <p14:creationId xmlns:p14="http://schemas.microsoft.com/office/powerpoint/2010/main" val="9201193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 calcmode="lin" valueType="num">
                                      <p:cBhvr additive="base">
                                        <p:cTn id="7" dur="500" fill="hold"/>
                                        <p:tgtEl>
                                          <p:spTgt spid="1536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anim calcmode="lin" valueType="num">
                                      <p:cBhvr additive="base">
                                        <p:cTn id="11" dur="500" fill="hold"/>
                                        <p:tgtEl>
                                          <p:spTgt spid="15364">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364">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364">
                                            <p:txEl>
                                              <p:pRg st="2" end="2"/>
                                            </p:txEl>
                                          </p:spTgt>
                                        </p:tgtEl>
                                        <p:attrNameLst>
                                          <p:attrName>style.visibility</p:attrName>
                                        </p:attrNameLst>
                                      </p:cBhvr>
                                      <p:to>
                                        <p:strVal val="visible"/>
                                      </p:to>
                                    </p:set>
                                    <p:anim calcmode="lin" valueType="num">
                                      <p:cBhvr additive="base">
                                        <p:cTn id="15" dur="500" fill="hold"/>
                                        <p:tgtEl>
                                          <p:spTgt spid="15364">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5364">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364">
                                            <p:txEl>
                                              <p:pRg st="3" end="3"/>
                                            </p:txEl>
                                          </p:spTgt>
                                        </p:tgtEl>
                                        <p:attrNameLst>
                                          <p:attrName>style.visibility</p:attrName>
                                        </p:attrNameLst>
                                      </p:cBhvr>
                                      <p:to>
                                        <p:strVal val="visible"/>
                                      </p:to>
                                    </p:set>
                                    <p:anim calcmode="lin" valueType="num">
                                      <p:cBhvr additive="base">
                                        <p:cTn id="19" dur="500" fill="hold"/>
                                        <p:tgtEl>
                                          <p:spTgt spid="1536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4">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364">
                                            <p:txEl>
                                              <p:pRg st="4" end="4"/>
                                            </p:txEl>
                                          </p:spTgt>
                                        </p:tgtEl>
                                        <p:attrNameLst>
                                          <p:attrName>style.visibility</p:attrName>
                                        </p:attrNameLst>
                                      </p:cBhvr>
                                      <p:to>
                                        <p:strVal val="visible"/>
                                      </p:to>
                                    </p:set>
                                    <p:anim calcmode="lin" valueType="num">
                                      <p:cBhvr additive="base">
                                        <p:cTn id="23" dur="500" fill="hold"/>
                                        <p:tgtEl>
                                          <p:spTgt spid="15364">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5364">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5364">
                                            <p:txEl>
                                              <p:pRg st="5" end="5"/>
                                            </p:txEl>
                                          </p:spTgt>
                                        </p:tgtEl>
                                        <p:attrNameLst>
                                          <p:attrName>style.visibility</p:attrName>
                                        </p:attrNameLst>
                                      </p:cBhvr>
                                      <p:to>
                                        <p:strVal val="visible"/>
                                      </p:to>
                                    </p:set>
                                    <p:anim calcmode="lin" valueType="num">
                                      <p:cBhvr additive="base">
                                        <p:cTn id="27" dur="500" fill="hold"/>
                                        <p:tgtEl>
                                          <p:spTgt spid="15364">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5364">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364">
                                            <p:txEl>
                                              <p:pRg st="6" end="6"/>
                                            </p:txEl>
                                          </p:spTgt>
                                        </p:tgtEl>
                                        <p:attrNameLst>
                                          <p:attrName>style.visibility</p:attrName>
                                        </p:attrNameLst>
                                      </p:cBhvr>
                                      <p:to>
                                        <p:strVal val="visible"/>
                                      </p:to>
                                    </p:set>
                                    <p:anim calcmode="lin" valueType="num">
                                      <p:cBhvr additive="base">
                                        <p:cTn id="31" dur="500" fill="hold"/>
                                        <p:tgtEl>
                                          <p:spTgt spid="15364">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364">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5364">
                                            <p:txEl>
                                              <p:pRg st="7" end="7"/>
                                            </p:txEl>
                                          </p:spTgt>
                                        </p:tgtEl>
                                        <p:attrNameLst>
                                          <p:attrName>style.visibility</p:attrName>
                                        </p:attrNameLst>
                                      </p:cBhvr>
                                      <p:to>
                                        <p:strVal val="visible"/>
                                      </p:to>
                                    </p:set>
                                    <p:anim calcmode="lin" valueType="num">
                                      <p:cBhvr additive="base">
                                        <p:cTn id="35" dur="500" fill="hold"/>
                                        <p:tgtEl>
                                          <p:spTgt spid="15364">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536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a:t>4.  Spousal IRA</a:t>
            </a:r>
          </a:p>
        </p:txBody>
      </p:sp>
      <p:sp>
        <p:nvSpPr>
          <p:cNvPr id="25604" name="Rectangle 3"/>
          <p:cNvSpPr>
            <a:spLocks noGrp="1" noChangeArrowheads="1"/>
          </p:cNvSpPr>
          <p:nvPr>
            <p:ph idx="1"/>
          </p:nvPr>
        </p:nvSpPr>
        <p:spPr>
          <a:xfrm>
            <a:off x="928688" y="1608138"/>
            <a:ext cx="7286625" cy="4419600"/>
          </a:xfrm>
        </p:spPr>
        <p:txBody>
          <a:bodyPr/>
          <a:lstStyle/>
          <a:p>
            <a:pPr eaLnBrk="1" hangingPunct="1"/>
            <a:r>
              <a:rPr lang="en-US" altLang="en-US"/>
              <a:t>A Spousal IRA is an IRA contribution for a non-earning spouse</a:t>
            </a:r>
          </a:p>
          <a:p>
            <a:pPr lvl="1" eaLnBrk="1" hangingPunct="1"/>
            <a:r>
              <a:rPr lang="en-US" altLang="en-US"/>
              <a:t>If one spouse is an active participant, the non-earning spouse can contribute to a Spousal IRA.  Limits are the same as the traditional and Roth IRA.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t>5.  Non-deductible IRA</a:t>
            </a:r>
          </a:p>
        </p:txBody>
      </p:sp>
      <p:sp>
        <p:nvSpPr>
          <p:cNvPr id="26628" name="Rectangle 3"/>
          <p:cNvSpPr>
            <a:spLocks noGrp="1" noChangeArrowheads="1"/>
          </p:cNvSpPr>
          <p:nvPr>
            <p:ph idx="1"/>
          </p:nvPr>
        </p:nvSpPr>
        <p:spPr>
          <a:xfrm>
            <a:off x="933450" y="1614488"/>
            <a:ext cx="7219950" cy="5243512"/>
          </a:xfrm>
        </p:spPr>
        <p:txBody>
          <a:bodyPr/>
          <a:lstStyle/>
          <a:p>
            <a:pPr eaLnBrk="1" hangingPunct="1"/>
            <a:r>
              <a:rPr lang="en-US" altLang="en-US"/>
              <a:t>Individuals may contribute to a non-deductible IRA</a:t>
            </a:r>
          </a:p>
          <a:p>
            <a:pPr lvl="1" eaLnBrk="1" hangingPunct="1"/>
            <a:r>
              <a:rPr lang="en-US" altLang="en-US"/>
              <a:t>The benefits are that money is contributed after-tax, and investment earnings grow tax-deferred</a:t>
            </a:r>
          </a:p>
          <a:p>
            <a:pPr lvl="2" eaLnBrk="1" hangingPunct="1"/>
            <a:r>
              <a:rPr lang="en-US" altLang="en-US"/>
              <a:t>No taxes are paid on the investment earnings until the earning are withdrawn at retirement</a:t>
            </a:r>
          </a:p>
          <a:p>
            <a:pPr lvl="1" eaLnBrk="1" hangingPunct="1"/>
            <a:r>
              <a:rPr lang="en-US" altLang="en-US"/>
              <a:t>Accurate record keeping is required to pro-rate the nondeductible portion of any subsequent distribution</a:t>
            </a:r>
          </a:p>
          <a:p>
            <a:pPr lvl="2" eaLnBrk="1" hangingPunct="1"/>
            <a:r>
              <a:rPr lang="en-US" altLang="en-US"/>
              <a:t>There is no ordering of distributions before age 59½</a:t>
            </a:r>
          </a:p>
          <a:p>
            <a:pPr lvl="2" eaLnBrk="1" hangingPunct="1"/>
            <a:r>
              <a:rPr lang="en-US" altLang="en-US"/>
              <a:t>All distributions are considered to be both contributions and earnings.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 y="685800"/>
            <a:ext cx="9220200" cy="915988"/>
          </a:xfrm>
        </p:spPr>
        <p:txBody>
          <a:bodyPr/>
          <a:lstStyle/>
          <a:p>
            <a:pPr marL="838200" indent="-838200" eaLnBrk="1" hangingPunct="1">
              <a:spcBef>
                <a:spcPct val="10000"/>
              </a:spcBef>
            </a:pPr>
            <a:r>
              <a:rPr lang="en-US" altLang="en-US" sz="3200"/>
              <a:t>B.  When does Converting </a:t>
            </a:r>
            <a:br>
              <a:rPr lang="en-US" altLang="en-US" sz="3200"/>
            </a:br>
            <a:r>
              <a:rPr lang="en-US" altLang="en-US" sz="3200"/>
              <a:t>to a Roth Makes Sense?</a:t>
            </a:r>
          </a:p>
        </p:txBody>
      </p:sp>
      <p:sp>
        <p:nvSpPr>
          <p:cNvPr id="164867" name="Rectangle 3"/>
          <p:cNvSpPr>
            <a:spLocks noGrp="1" noChangeArrowheads="1"/>
          </p:cNvSpPr>
          <p:nvPr>
            <p:ph idx="1"/>
          </p:nvPr>
        </p:nvSpPr>
        <p:spPr>
          <a:xfrm>
            <a:off x="914400" y="1600200"/>
            <a:ext cx="7315200" cy="4800600"/>
          </a:xfrm>
        </p:spPr>
        <p:txBody>
          <a:bodyPr/>
          <a:lstStyle/>
          <a:p>
            <a:pPr eaLnBrk="1" hangingPunct="1"/>
            <a:r>
              <a:rPr lang="en-US" altLang="en-US" dirty="0"/>
              <a:t>Converting to a Roth IRA may be a smart choice for you if:</a:t>
            </a:r>
          </a:p>
          <a:p>
            <a:pPr lvl="1" eaLnBrk="1" hangingPunct="1"/>
            <a:r>
              <a:rPr lang="en-US" altLang="en-US" dirty="0"/>
              <a:t>You think your tax bracket will stay the same or go up after you retire</a:t>
            </a:r>
          </a:p>
          <a:p>
            <a:pPr lvl="1" eaLnBrk="1" hangingPunct="1"/>
            <a:r>
              <a:rPr lang="en-US" altLang="en-US" dirty="0"/>
              <a:t>You plan to wait at least five years before withdrawing money</a:t>
            </a:r>
          </a:p>
          <a:p>
            <a:pPr lvl="1" eaLnBrk="1" hangingPunct="1"/>
            <a:r>
              <a:rPr lang="en-US" altLang="en-US" dirty="0"/>
              <a:t>You want to save more for retirement and can pay the taxes from other savings</a:t>
            </a:r>
          </a:p>
          <a:p>
            <a:pPr lvl="1" eaLnBrk="1" hangingPunct="1"/>
            <a:r>
              <a:rPr lang="en-US" altLang="en-US" dirty="0"/>
              <a:t>It won’t move you into a higher tax bracket in the year you convert</a:t>
            </a:r>
          </a:p>
          <a:p>
            <a:pPr lvl="1" eaLnBrk="1" hangingPunct="1"/>
            <a:r>
              <a:rPr lang="en-US" altLang="en-US" dirty="0"/>
              <a:t>You want to avoid required minimum distributions from your retirement savings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Effect transition="in" filter="checkerboard(across)">
                                      <p:cBhvr>
                                        <p:cTn id="7" dur="500"/>
                                        <p:tgtEl>
                                          <p:spTgt spid="164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4867">
                                            <p:txEl>
                                              <p:pRg st="1" end="1"/>
                                            </p:txEl>
                                          </p:spTgt>
                                        </p:tgtEl>
                                        <p:attrNameLst>
                                          <p:attrName>style.visibility</p:attrName>
                                        </p:attrNameLst>
                                      </p:cBhvr>
                                      <p:to>
                                        <p:strVal val="visible"/>
                                      </p:to>
                                    </p:set>
                                    <p:animEffect transition="in" filter="checkerboard(across)">
                                      <p:cBhvr>
                                        <p:cTn id="12" dur="500"/>
                                        <p:tgtEl>
                                          <p:spTgt spid="164867">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4867">
                                            <p:txEl>
                                              <p:pRg st="2" end="2"/>
                                            </p:txEl>
                                          </p:spTgt>
                                        </p:tgtEl>
                                        <p:attrNameLst>
                                          <p:attrName>style.visibility</p:attrName>
                                        </p:attrNameLst>
                                      </p:cBhvr>
                                      <p:to>
                                        <p:strVal val="visible"/>
                                      </p:to>
                                    </p:set>
                                    <p:animEffect transition="in" filter="checkerboard(across)">
                                      <p:cBhvr>
                                        <p:cTn id="15" dur="500"/>
                                        <p:tgtEl>
                                          <p:spTgt spid="164867">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64867">
                                            <p:txEl>
                                              <p:pRg st="3" end="3"/>
                                            </p:txEl>
                                          </p:spTgt>
                                        </p:tgtEl>
                                        <p:attrNameLst>
                                          <p:attrName>style.visibility</p:attrName>
                                        </p:attrNameLst>
                                      </p:cBhvr>
                                      <p:to>
                                        <p:strVal val="visible"/>
                                      </p:to>
                                    </p:set>
                                    <p:animEffect transition="in" filter="checkerboard(across)">
                                      <p:cBhvr>
                                        <p:cTn id="18" dur="500"/>
                                        <p:tgtEl>
                                          <p:spTgt spid="164867">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64867">
                                            <p:txEl>
                                              <p:pRg st="4" end="4"/>
                                            </p:txEl>
                                          </p:spTgt>
                                        </p:tgtEl>
                                        <p:attrNameLst>
                                          <p:attrName>style.visibility</p:attrName>
                                        </p:attrNameLst>
                                      </p:cBhvr>
                                      <p:to>
                                        <p:strVal val="visible"/>
                                      </p:to>
                                    </p:set>
                                    <p:animEffect transition="in" filter="checkerboard(across)">
                                      <p:cBhvr>
                                        <p:cTn id="21" dur="500"/>
                                        <p:tgtEl>
                                          <p:spTgt spid="164867">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64867">
                                            <p:txEl>
                                              <p:pRg st="5" end="5"/>
                                            </p:txEl>
                                          </p:spTgt>
                                        </p:tgtEl>
                                        <p:attrNameLst>
                                          <p:attrName>style.visibility</p:attrName>
                                        </p:attrNameLst>
                                      </p:cBhvr>
                                      <p:to>
                                        <p:strVal val="visible"/>
                                      </p:to>
                                    </p:set>
                                    <p:animEffect transition="in" filter="checkerboard(across)">
                                      <p:cBhvr>
                                        <p:cTn id="24" dur="500"/>
                                        <p:tgtEl>
                                          <p:spTgt spid="1648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uiExpand="1"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74688" y="685800"/>
            <a:ext cx="7772400" cy="922338"/>
          </a:xfrm>
        </p:spPr>
        <p:txBody>
          <a:bodyPr/>
          <a:lstStyle/>
          <a:p>
            <a:pPr eaLnBrk="1" hangingPunct="1">
              <a:spcBef>
                <a:spcPct val="20000"/>
              </a:spcBef>
            </a:pPr>
            <a:r>
              <a:rPr lang="en-US" altLang="en-US"/>
              <a:t>Roth Conversion</a:t>
            </a:r>
            <a:r>
              <a:rPr lang="en-US" altLang="en-US" sz="3200"/>
              <a:t> </a:t>
            </a:r>
            <a:r>
              <a:rPr lang="en-US" altLang="en-US" sz="2400"/>
              <a:t>(continued)</a:t>
            </a:r>
          </a:p>
        </p:txBody>
      </p:sp>
      <p:sp>
        <p:nvSpPr>
          <p:cNvPr id="165891" name="Rectangle 3"/>
          <p:cNvSpPr>
            <a:spLocks noGrp="1" noChangeArrowheads="1"/>
          </p:cNvSpPr>
          <p:nvPr>
            <p:ph idx="1"/>
          </p:nvPr>
        </p:nvSpPr>
        <p:spPr>
          <a:xfrm>
            <a:off x="914400" y="1600200"/>
            <a:ext cx="7286625" cy="4953000"/>
          </a:xfrm>
        </p:spPr>
        <p:txBody>
          <a:bodyPr/>
          <a:lstStyle/>
          <a:p>
            <a:pPr eaLnBrk="1" hangingPunct="1"/>
            <a:r>
              <a:rPr lang="en-US" altLang="en-US"/>
              <a:t>You can convert a Traditional IRA to Roth IRA</a:t>
            </a:r>
          </a:p>
          <a:p>
            <a:pPr lvl="1" eaLnBrk="1" hangingPunct="1"/>
            <a:r>
              <a:rPr lang="en-US" altLang="en-US"/>
              <a:t>You pay taxes on traditional IRA (but not the 10% penalty) then move funds to Roth IRA</a:t>
            </a:r>
          </a:p>
          <a:p>
            <a:pPr lvl="1" eaLnBrk="1" hangingPunct="1"/>
            <a:r>
              <a:rPr lang="en-US" altLang="en-US"/>
              <a:t>The money accumulates tax free if:</a:t>
            </a:r>
          </a:p>
          <a:p>
            <a:pPr lvl="2" eaLnBrk="1" hangingPunct="1"/>
            <a:r>
              <a:rPr lang="en-US" altLang="en-US"/>
              <a:t>5 year and age  59½ rule applies</a:t>
            </a:r>
          </a:p>
          <a:p>
            <a:pPr lvl="1" eaLnBrk="1" hangingPunct="1"/>
            <a:endParaRPr lang="en-US" altLang="en-US" sz="32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 calcmode="lin" valueType="num">
                                      <p:cBhvr additive="base">
                                        <p:cTn id="7" dur="500" fill="hold"/>
                                        <p:tgtEl>
                                          <p:spTgt spid="165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58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65891">
                                            <p:txEl>
                                              <p:pRg st="1" end="1"/>
                                            </p:txEl>
                                          </p:spTgt>
                                        </p:tgtEl>
                                        <p:attrNameLst>
                                          <p:attrName>style.visibility</p:attrName>
                                        </p:attrNameLst>
                                      </p:cBhvr>
                                      <p:to>
                                        <p:strVal val="visible"/>
                                      </p:to>
                                    </p:set>
                                    <p:anim calcmode="lin" valueType="num">
                                      <p:cBhvr additive="base">
                                        <p:cTn id="13" dur="500" fill="hold"/>
                                        <p:tgtEl>
                                          <p:spTgt spid="165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589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12" fill="hold" grpId="0" nodeType="withEffect">
                                  <p:stCondLst>
                                    <p:cond delay="0"/>
                                  </p:stCondLst>
                                  <p:childTnLst>
                                    <p:set>
                                      <p:cBhvr>
                                        <p:cTn id="16" dur="1" fill="hold">
                                          <p:stCondLst>
                                            <p:cond delay="0"/>
                                          </p:stCondLst>
                                        </p:cTn>
                                        <p:tgtEl>
                                          <p:spTgt spid="165891">
                                            <p:txEl>
                                              <p:pRg st="2" end="2"/>
                                            </p:txEl>
                                          </p:spTgt>
                                        </p:tgtEl>
                                        <p:attrNameLst>
                                          <p:attrName>style.visibility</p:attrName>
                                        </p:attrNameLst>
                                      </p:cBhvr>
                                      <p:to>
                                        <p:strVal val="visible"/>
                                      </p:to>
                                    </p:set>
                                    <p:anim calcmode="lin" valueType="num">
                                      <p:cBhvr additive="base">
                                        <p:cTn id="17" dur="500" fill="hold"/>
                                        <p:tgtEl>
                                          <p:spTgt spid="1658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589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12" fill="hold" grpId="0" nodeType="withEffect">
                                  <p:stCondLst>
                                    <p:cond delay="0"/>
                                  </p:stCondLst>
                                  <p:childTnLst>
                                    <p:set>
                                      <p:cBhvr>
                                        <p:cTn id="20" dur="1" fill="hold">
                                          <p:stCondLst>
                                            <p:cond delay="0"/>
                                          </p:stCondLst>
                                        </p:cTn>
                                        <p:tgtEl>
                                          <p:spTgt spid="165891">
                                            <p:txEl>
                                              <p:pRg st="3" end="3"/>
                                            </p:txEl>
                                          </p:spTgt>
                                        </p:tgtEl>
                                        <p:attrNameLst>
                                          <p:attrName>style.visibility</p:attrName>
                                        </p:attrNameLst>
                                      </p:cBhvr>
                                      <p:to>
                                        <p:strVal val="visible"/>
                                      </p:to>
                                    </p:set>
                                    <p:anim calcmode="lin" valueType="num">
                                      <p:cBhvr additive="base">
                                        <p:cTn id="21" dur="500" fill="hold"/>
                                        <p:tgtEl>
                                          <p:spTgt spid="1658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58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uiExpand="1"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3"/>
          <p:cNvSpPr>
            <a:spLocks noGrp="1" noChangeArrowheads="1"/>
          </p:cNvSpPr>
          <p:nvPr>
            <p:ph type="title"/>
          </p:nvPr>
        </p:nvSpPr>
        <p:spPr>
          <a:xfrm>
            <a:off x="674688" y="685800"/>
            <a:ext cx="7772400" cy="944563"/>
          </a:xfrm>
        </p:spPr>
        <p:txBody>
          <a:bodyPr/>
          <a:lstStyle/>
          <a:p>
            <a:pPr eaLnBrk="1" hangingPunct="1">
              <a:spcBef>
                <a:spcPct val="20000"/>
              </a:spcBef>
            </a:pPr>
            <a:r>
              <a:rPr lang="en-US" altLang="en-US"/>
              <a:t>Roth Conversion </a:t>
            </a:r>
            <a:r>
              <a:rPr lang="en-US" altLang="en-US" sz="2400"/>
              <a:t>(continued)</a:t>
            </a:r>
          </a:p>
        </p:txBody>
      </p:sp>
      <p:sp>
        <p:nvSpPr>
          <p:cNvPr id="166914" name="Rectangle 2"/>
          <p:cNvSpPr>
            <a:spLocks noGrp="1" noChangeArrowheads="1"/>
          </p:cNvSpPr>
          <p:nvPr>
            <p:ph idx="1"/>
          </p:nvPr>
        </p:nvSpPr>
        <p:spPr>
          <a:xfrm>
            <a:off x="914400" y="1600200"/>
            <a:ext cx="7315200" cy="5029200"/>
          </a:xfrm>
        </p:spPr>
        <p:txBody>
          <a:bodyPr/>
          <a:lstStyle/>
          <a:p>
            <a:pPr eaLnBrk="1" hangingPunct="1"/>
            <a:r>
              <a:rPr lang="en-US" altLang="en-US" dirty="0"/>
              <a:t>Transfers are allowed in 3 ways</a:t>
            </a:r>
          </a:p>
          <a:p>
            <a:pPr lvl="1" eaLnBrk="1" hangingPunct="1"/>
            <a:r>
              <a:rPr lang="en-US" altLang="en-US" dirty="0"/>
              <a:t>1.  Accept payment and redeposit within 60 days (it is risky to take payment </a:t>
            </a:r>
            <a:r>
              <a:rPr lang="en-US" altLang="en-US" dirty="0" smtClean="0"/>
              <a:t>directly due to 10% taxes withheld at distribution)</a:t>
            </a:r>
            <a:endParaRPr lang="en-US" altLang="en-US" dirty="0"/>
          </a:p>
          <a:p>
            <a:pPr lvl="1" eaLnBrk="1" hangingPunct="1"/>
            <a:r>
              <a:rPr lang="en-US" altLang="en-US" dirty="0"/>
              <a:t>2.  Request a trustee-to-trustee direct transfer</a:t>
            </a:r>
          </a:p>
          <a:p>
            <a:pPr lvl="1" eaLnBrk="1" hangingPunct="1"/>
            <a:r>
              <a:rPr lang="en-US" altLang="en-US" dirty="0"/>
              <a:t>3.  Change the account designation with the trustee to a Roth</a:t>
            </a:r>
          </a:p>
          <a:p>
            <a:pPr lvl="1" eaLnBrk="1" hangingPunct="1"/>
            <a:r>
              <a:rPr lang="en-US" altLang="en-US" dirty="0"/>
              <a:t>The direct transfer is the most simple and safest</a:t>
            </a:r>
          </a:p>
          <a:p>
            <a:pPr lvl="2" eaLnBrk="1" hangingPunct="1"/>
            <a:r>
              <a:rPr lang="en-US" altLang="en-US" dirty="0"/>
              <a:t>60 day roll-over rule requires 10% taxes to be withheld at distribution, and you will have to replace withheld taxes with other funds</a:t>
            </a:r>
          </a:p>
          <a:p>
            <a:pPr lvl="2" eaLnBrk="1" hangingPunct="1"/>
            <a:r>
              <a:rPr lang="en-US" altLang="en-US" dirty="0"/>
              <a:t>10% early withdrawal penalty applies if you use IRA funds to pay income taxes at conversion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66914">
                                            <p:txEl>
                                              <p:pRg st="0" end="0"/>
                                            </p:txEl>
                                          </p:spTgt>
                                        </p:tgtEl>
                                        <p:attrNameLst>
                                          <p:attrName>style.visibility</p:attrName>
                                        </p:attrNameLst>
                                      </p:cBhvr>
                                      <p:to>
                                        <p:strVal val="visible"/>
                                      </p:to>
                                    </p:set>
                                    <p:anim calcmode="lin" valueType="num">
                                      <p:cBhvr additive="base">
                                        <p:cTn id="7" dur="500" fill="hold"/>
                                        <p:tgtEl>
                                          <p:spTgt spid="16691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69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66914">
                                            <p:txEl>
                                              <p:pRg st="1" end="1"/>
                                            </p:txEl>
                                          </p:spTgt>
                                        </p:tgtEl>
                                        <p:attrNameLst>
                                          <p:attrName>style.visibility</p:attrName>
                                        </p:attrNameLst>
                                      </p:cBhvr>
                                      <p:to>
                                        <p:strVal val="visible"/>
                                      </p:to>
                                    </p:set>
                                    <p:anim calcmode="lin" valueType="num">
                                      <p:cBhvr additive="base">
                                        <p:cTn id="13" dur="500" fill="hold"/>
                                        <p:tgtEl>
                                          <p:spTgt spid="16691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691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12" fill="hold" grpId="0" nodeType="withEffect">
                                  <p:stCondLst>
                                    <p:cond delay="0"/>
                                  </p:stCondLst>
                                  <p:childTnLst>
                                    <p:set>
                                      <p:cBhvr>
                                        <p:cTn id="16" dur="1" fill="hold">
                                          <p:stCondLst>
                                            <p:cond delay="0"/>
                                          </p:stCondLst>
                                        </p:cTn>
                                        <p:tgtEl>
                                          <p:spTgt spid="166914">
                                            <p:txEl>
                                              <p:pRg st="2" end="2"/>
                                            </p:txEl>
                                          </p:spTgt>
                                        </p:tgtEl>
                                        <p:attrNameLst>
                                          <p:attrName>style.visibility</p:attrName>
                                        </p:attrNameLst>
                                      </p:cBhvr>
                                      <p:to>
                                        <p:strVal val="visible"/>
                                      </p:to>
                                    </p:set>
                                    <p:anim calcmode="lin" valueType="num">
                                      <p:cBhvr additive="base">
                                        <p:cTn id="17" dur="500" fill="hold"/>
                                        <p:tgtEl>
                                          <p:spTgt spid="16691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6914">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12" fill="hold" grpId="0" nodeType="withEffect">
                                  <p:stCondLst>
                                    <p:cond delay="0"/>
                                  </p:stCondLst>
                                  <p:childTnLst>
                                    <p:set>
                                      <p:cBhvr>
                                        <p:cTn id="20" dur="1" fill="hold">
                                          <p:stCondLst>
                                            <p:cond delay="0"/>
                                          </p:stCondLst>
                                        </p:cTn>
                                        <p:tgtEl>
                                          <p:spTgt spid="166914">
                                            <p:txEl>
                                              <p:pRg st="3" end="3"/>
                                            </p:txEl>
                                          </p:spTgt>
                                        </p:tgtEl>
                                        <p:attrNameLst>
                                          <p:attrName>style.visibility</p:attrName>
                                        </p:attrNameLst>
                                      </p:cBhvr>
                                      <p:to>
                                        <p:strVal val="visible"/>
                                      </p:to>
                                    </p:set>
                                    <p:anim calcmode="lin" valueType="num">
                                      <p:cBhvr additive="base">
                                        <p:cTn id="21" dur="500" fill="hold"/>
                                        <p:tgtEl>
                                          <p:spTgt spid="16691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6914">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0"/>
                                  </p:stCondLst>
                                  <p:childTnLst>
                                    <p:set>
                                      <p:cBhvr>
                                        <p:cTn id="24" dur="1" fill="hold">
                                          <p:stCondLst>
                                            <p:cond delay="0"/>
                                          </p:stCondLst>
                                        </p:cTn>
                                        <p:tgtEl>
                                          <p:spTgt spid="166914">
                                            <p:txEl>
                                              <p:pRg st="4" end="4"/>
                                            </p:txEl>
                                          </p:spTgt>
                                        </p:tgtEl>
                                        <p:attrNameLst>
                                          <p:attrName>style.visibility</p:attrName>
                                        </p:attrNameLst>
                                      </p:cBhvr>
                                      <p:to>
                                        <p:strVal val="visible"/>
                                      </p:to>
                                    </p:set>
                                    <p:anim calcmode="lin" valueType="num">
                                      <p:cBhvr additive="base">
                                        <p:cTn id="25" dur="500" fill="hold"/>
                                        <p:tgtEl>
                                          <p:spTgt spid="16691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6914">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66914">
                                            <p:txEl>
                                              <p:pRg st="5" end="5"/>
                                            </p:txEl>
                                          </p:spTgt>
                                        </p:tgtEl>
                                        <p:attrNameLst>
                                          <p:attrName>style.visibility</p:attrName>
                                        </p:attrNameLst>
                                      </p:cBhvr>
                                      <p:to>
                                        <p:strVal val="visible"/>
                                      </p:to>
                                    </p:set>
                                    <p:anim calcmode="lin" valueType="num">
                                      <p:cBhvr additive="base">
                                        <p:cTn id="29" dur="500" fill="hold"/>
                                        <p:tgtEl>
                                          <p:spTgt spid="16691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6914">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0"/>
                                  </p:stCondLst>
                                  <p:childTnLst>
                                    <p:set>
                                      <p:cBhvr>
                                        <p:cTn id="32" dur="1" fill="hold">
                                          <p:stCondLst>
                                            <p:cond delay="0"/>
                                          </p:stCondLst>
                                        </p:cTn>
                                        <p:tgtEl>
                                          <p:spTgt spid="166914">
                                            <p:txEl>
                                              <p:pRg st="6" end="6"/>
                                            </p:txEl>
                                          </p:spTgt>
                                        </p:tgtEl>
                                        <p:attrNameLst>
                                          <p:attrName>style.visibility</p:attrName>
                                        </p:attrNameLst>
                                      </p:cBhvr>
                                      <p:to>
                                        <p:strVal val="visible"/>
                                      </p:to>
                                    </p:set>
                                    <p:anim calcmode="lin" valueType="num">
                                      <p:cBhvr additive="base">
                                        <p:cTn id="33" dur="500" fill="hold"/>
                                        <p:tgtEl>
                                          <p:spTgt spid="166914">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691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a:t>Questions</a:t>
            </a:r>
          </a:p>
        </p:txBody>
      </p:sp>
      <p:sp>
        <p:nvSpPr>
          <p:cNvPr id="33795" name="Rectangle 3"/>
          <p:cNvSpPr>
            <a:spLocks noGrp="1" noChangeArrowheads="1"/>
          </p:cNvSpPr>
          <p:nvPr>
            <p:ph idx="1"/>
          </p:nvPr>
        </p:nvSpPr>
        <p:spPr>
          <a:xfrm>
            <a:off x="928688" y="1608138"/>
            <a:ext cx="7286625" cy="4419600"/>
          </a:xfrm>
        </p:spPr>
        <p:txBody>
          <a:bodyPr/>
          <a:lstStyle/>
          <a:p>
            <a:pPr eaLnBrk="1" hangingPunct="1"/>
            <a:r>
              <a:rPr lang="en-US" altLang="en-US"/>
              <a:t>Any questions on individual retirement plans?</a:t>
            </a:r>
          </a:p>
          <a:p>
            <a:pPr eaLnBrk="1" hangingPunct="1"/>
            <a:endParaRPr lang="en-US"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2400" y="615950"/>
            <a:ext cx="8839200" cy="1031875"/>
          </a:xfrm>
        </p:spPr>
        <p:txBody>
          <a:bodyPr/>
          <a:lstStyle/>
          <a:p>
            <a:pPr eaLnBrk="1" hangingPunct="1">
              <a:spcBef>
                <a:spcPct val="20000"/>
              </a:spcBef>
            </a:pPr>
            <a:r>
              <a:rPr lang="en-US" altLang="en-US" sz="3200"/>
              <a:t>C. Understand Retirement Plans for the Self-Employed and Small Businesses</a:t>
            </a:r>
          </a:p>
        </p:txBody>
      </p:sp>
      <p:sp>
        <p:nvSpPr>
          <p:cNvPr id="2054" name="Rectangle 6"/>
          <p:cNvSpPr>
            <a:spLocks noGrp="1" noChangeArrowheads="1"/>
          </p:cNvSpPr>
          <p:nvPr>
            <p:ph type="body" idx="4294967295"/>
          </p:nvPr>
        </p:nvSpPr>
        <p:spPr>
          <a:xfrm>
            <a:off x="965200" y="1600200"/>
            <a:ext cx="7264400" cy="4800600"/>
          </a:xfrm>
        </p:spPr>
        <p:txBody>
          <a:bodyPr/>
          <a:lstStyle/>
          <a:p>
            <a:pPr eaLnBrk="1" hangingPunct="1"/>
            <a:r>
              <a:rPr lang="en-US" altLang="en-US" sz="2400"/>
              <a:t>Are there retirement plans for self-employed and small businesses?</a:t>
            </a:r>
          </a:p>
          <a:p>
            <a:pPr lvl="1" eaLnBrk="1" hangingPunct="1"/>
            <a:r>
              <a:rPr lang="en-US" altLang="en-US"/>
              <a:t>Yes.</a:t>
            </a:r>
          </a:p>
          <a:p>
            <a:pPr eaLnBrk="1" hangingPunct="1"/>
            <a:r>
              <a:rPr lang="en-US" altLang="en-US" sz="2400"/>
              <a:t>Do they have the similar tax advantages?</a:t>
            </a:r>
          </a:p>
          <a:p>
            <a:pPr lvl="1" eaLnBrk="1" hangingPunct="1"/>
            <a:r>
              <a:rPr lang="en-US" altLang="en-US"/>
              <a:t>Yes.  And some are even better </a:t>
            </a:r>
          </a:p>
          <a:p>
            <a:pPr eaLnBrk="1" hangingPunct="1"/>
            <a:r>
              <a:rPr lang="en-US" altLang="en-US" sz="2400"/>
              <a:t>Can you contribute to these even if you have another retirement plan through another employer?</a:t>
            </a:r>
          </a:p>
          <a:p>
            <a:pPr lvl="1" eaLnBrk="1" hangingPunct="1"/>
            <a:r>
              <a:rPr lang="en-US" altLang="en-US"/>
              <a:t>Yes.  If you are self-employed either full- or part-time, or work for a small business, you can contribute to a simplified employee pension (SEP-IRA), a Keogh, or a new savings incentive match plan for employees (SIMPLE)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4">
                                            <p:txEl>
                                              <p:pRg st="0" end="0"/>
                                            </p:txEl>
                                          </p:spTgt>
                                        </p:tgtEl>
                                        <p:attrNameLst>
                                          <p:attrName>style.visibility</p:attrName>
                                        </p:attrNameLst>
                                      </p:cBhvr>
                                      <p:to>
                                        <p:strVal val="visible"/>
                                      </p:to>
                                    </p:set>
                                    <p:anim calcmode="lin" valueType="num">
                                      <p:cBhvr additive="base">
                                        <p:cTn id="7" dur="500" fill="hold"/>
                                        <p:tgtEl>
                                          <p:spTgt spid="20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4">
                                            <p:txEl>
                                              <p:pRg st="1" end="1"/>
                                            </p:txEl>
                                          </p:spTgt>
                                        </p:tgtEl>
                                        <p:attrNameLst>
                                          <p:attrName>style.visibility</p:attrName>
                                        </p:attrNameLst>
                                      </p:cBhvr>
                                      <p:to>
                                        <p:strVal val="visible"/>
                                      </p:to>
                                    </p:set>
                                    <p:anim calcmode="lin" valueType="num">
                                      <p:cBhvr additive="base">
                                        <p:cTn id="13" dur="500" fill="hold"/>
                                        <p:tgtEl>
                                          <p:spTgt spid="205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54">
                                            <p:txEl>
                                              <p:pRg st="2" end="2"/>
                                            </p:txEl>
                                          </p:spTgt>
                                        </p:tgtEl>
                                        <p:attrNameLst>
                                          <p:attrName>style.visibility</p:attrName>
                                        </p:attrNameLst>
                                      </p:cBhvr>
                                      <p:to>
                                        <p:strVal val="visible"/>
                                      </p:to>
                                    </p:set>
                                    <p:anim calcmode="lin" valueType="num">
                                      <p:cBhvr additive="base">
                                        <p:cTn id="17" dur="500" fill="hold"/>
                                        <p:tgtEl>
                                          <p:spTgt spid="205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5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54">
                                            <p:txEl>
                                              <p:pRg st="3" end="3"/>
                                            </p:txEl>
                                          </p:spTgt>
                                        </p:tgtEl>
                                        <p:attrNameLst>
                                          <p:attrName>style.visibility</p:attrName>
                                        </p:attrNameLst>
                                      </p:cBhvr>
                                      <p:to>
                                        <p:strVal val="visible"/>
                                      </p:to>
                                    </p:set>
                                    <p:anim calcmode="lin" valueType="num">
                                      <p:cBhvr additive="base">
                                        <p:cTn id="21" dur="500" fill="hold"/>
                                        <p:tgtEl>
                                          <p:spTgt spid="205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54">
                                            <p:txEl>
                                              <p:pRg st="4" end="4"/>
                                            </p:txEl>
                                          </p:spTgt>
                                        </p:tgtEl>
                                        <p:attrNameLst>
                                          <p:attrName>style.visibility</p:attrName>
                                        </p:attrNameLst>
                                      </p:cBhvr>
                                      <p:to>
                                        <p:strVal val="visible"/>
                                      </p:to>
                                    </p:set>
                                    <p:anim calcmode="lin" valueType="num">
                                      <p:cBhvr additive="base">
                                        <p:cTn id="25" dur="400" fill="hold"/>
                                        <p:tgtEl>
                                          <p:spTgt spid="2054">
                                            <p:txEl>
                                              <p:pRg st="4" end="4"/>
                                            </p:txEl>
                                          </p:spTgt>
                                        </p:tgtEl>
                                        <p:attrNameLst>
                                          <p:attrName>ppt_x</p:attrName>
                                        </p:attrNameLst>
                                      </p:cBhvr>
                                      <p:tavLst>
                                        <p:tav tm="0">
                                          <p:val>
                                            <p:strVal val="0-#ppt_w/2"/>
                                          </p:val>
                                        </p:tav>
                                        <p:tav tm="100000">
                                          <p:val>
                                            <p:strVal val="#ppt_x"/>
                                          </p:val>
                                        </p:tav>
                                      </p:tavLst>
                                    </p:anim>
                                    <p:anim calcmode="lin" valueType="num">
                                      <p:cBhvr additive="base">
                                        <p:cTn id="26" dur="400" fill="hold"/>
                                        <p:tgtEl>
                                          <p:spTgt spid="205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54">
                                            <p:txEl>
                                              <p:pRg st="5" end="5"/>
                                            </p:txEl>
                                          </p:spTgt>
                                        </p:tgtEl>
                                        <p:attrNameLst>
                                          <p:attrName>style.visibility</p:attrName>
                                        </p:attrNameLst>
                                      </p:cBhvr>
                                      <p:to>
                                        <p:strVal val="visible"/>
                                      </p:to>
                                    </p:set>
                                    <p:anim calcmode="lin" valueType="num">
                                      <p:cBhvr additive="base">
                                        <p:cTn id="29" dur="500" fill="hold"/>
                                        <p:tgtEl>
                                          <p:spTgt spid="2054">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54">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1026"/>
          <p:cNvSpPr>
            <a:spLocks noGrp="1" noChangeArrowheads="1"/>
          </p:cNvSpPr>
          <p:nvPr>
            <p:ph type="title"/>
          </p:nvPr>
        </p:nvSpPr>
        <p:spPr>
          <a:xfrm>
            <a:off x="685800" y="533400"/>
            <a:ext cx="7772400" cy="1143000"/>
          </a:xfrm>
        </p:spPr>
        <p:txBody>
          <a:bodyPr/>
          <a:lstStyle/>
          <a:p>
            <a:pPr eaLnBrk="1" hangingPunct="1">
              <a:spcBef>
                <a:spcPct val="20000"/>
              </a:spcBef>
            </a:pPr>
            <a:r>
              <a:rPr lang="en-US" altLang="en-US"/>
              <a:t>Small Business Retirement Plans</a:t>
            </a:r>
          </a:p>
        </p:txBody>
      </p:sp>
      <p:sp>
        <p:nvSpPr>
          <p:cNvPr id="89091" name="Rectangle 1027"/>
          <p:cNvSpPr>
            <a:spLocks noGrp="1" noChangeArrowheads="1"/>
          </p:cNvSpPr>
          <p:nvPr>
            <p:ph idx="1"/>
          </p:nvPr>
        </p:nvSpPr>
        <p:spPr>
          <a:xfrm>
            <a:off x="914400" y="1600200"/>
            <a:ext cx="7251700" cy="4737100"/>
          </a:xfrm>
        </p:spPr>
        <p:txBody>
          <a:bodyPr/>
          <a:lstStyle/>
          <a:p>
            <a:pPr eaLnBrk="1" hangingPunct="1">
              <a:buClr>
                <a:srgbClr val="FFFF66"/>
              </a:buClr>
            </a:pPr>
            <a:r>
              <a:rPr lang="en-US" altLang="en-US"/>
              <a:t>Two Categories:</a:t>
            </a:r>
          </a:p>
          <a:p>
            <a:pPr lvl="1" eaLnBrk="1" hangingPunct="1">
              <a:buClr>
                <a:srgbClr val="FFFF66"/>
              </a:buClr>
            </a:pPr>
            <a:r>
              <a:rPr lang="en-US" altLang="en-US"/>
              <a:t>1. Plans funded by the small business employer:</a:t>
            </a:r>
          </a:p>
          <a:p>
            <a:pPr lvl="2" eaLnBrk="1" hangingPunct="1">
              <a:buClr>
                <a:srgbClr val="FFFF66"/>
              </a:buClr>
            </a:pPr>
            <a:r>
              <a:rPr lang="en-US" altLang="en-US"/>
              <a:t>Simplified Employee Plan Individual Retirement Account (SEP-IRA)</a:t>
            </a:r>
          </a:p>
          <a:p>
            <a:pPr lvl="2" eaLnBrk="1" hangingPunct="1">
              <a:buClr>
                <a:srgbClr val="FFFF66"/>
              </a:buClr>
            </a:pPr>
            <a:r>
              <a:rPr lang="en-US" altLang="en-US"/>
              <a:t>Keogh Plan</a:t>
            </a:r>
          </a:p>
          <a:p>
            <a:pPr lvl="1" eaLnBrk="1" hangingPunct="1">
              <a:buClr>
                <a:srgbClr val="FFFF66"/>
              </a:buClr>
            </a:pPr>
            <a:r>
              <a:rPr lang="en-US" altLang="en-US"/>
              <a:t>2.  Plans funded by both the small business employer and the employee</a:t>
            </a:r>
          </a:p>
          <a:p>
            <a:pPr lvl="2" eaLnBrk="1" hangingPunct="1">
              <a:buClr>
                <a:srgbClr val="FFFF66"/>
              </a:buClr>
            </a:pPr>
            <a:r>
              <a:rPr lang="en-US" altLang="en-US"/>
              <a:t>Savings Incentive Match Plan for Employees (SIMPLE-IRA)</a:t>
            </a:r>
          </a:p>
          <a:p>
            <a:pPr lvl="2" eaLnBrk="1" hangingPunct="1">
              <a:buClr>
                <a:srgbClr val="FFFF66"/>
              </a:buClr>
            </a:pPr>
            <a:r>
              <a:rPr lang="en-US" altLang="en-US"/>
              <a:t>SIMPLE 401k Plan</a:t>
            </a:r>
          </a:p>
          <a:p>
            <a:pPr lvl="2" eaLnBrk="1" hangingPunct="1">
              <a:buClr>
                <a:srgbClr val="FFFF66"/>
              </a:buClr>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5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90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9091">
                                            <p:txEl>
                                              <p:pRg st="1" end="1"/>
                                            </p:txEl>
                                          </p:spTgt>
                                        </p:tgtEl>
                                        <p:attrNameLst>
                                          <p:attrName>style.visibility</p:attrName>
                                        </p:attrNameLst>
                                      </p:cBhvr>
                                      <p:to>
                                        <p:strVal val="visible"/>
                                      </p:to>
                                    </p:set>
                                    <p:anim calcmode="lin" valueType="num">
                                      <p:cBhvr additive="base">
                                        <p:cTn id="13" dur="500" fill="hold"/>
                                        <p:tgtEl>
                                          <p:spTgt spid="890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909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9091">
                                            <p:txEl>
                                              <p:pRg st="2" end="2"/>
                                            </p:txEl>
                                          </p:spTgt>
                                        </p:tgtEl>
                                        <p:attrNameLst>
                                          <p:attrName>style.visibility</p:attrName>
                                        </p:attrNameLst>
                                      </p:cBhvr>
                                      <p:to>
                                        <p:strVal val="visible"/>
                                      </p:to>
                                    </p:set>
                                    <p:anim calcmode="lin" valueType="num">
                                      <p:cBhvr additive="base">
                                        <p:cTn id="17" dur="500" fill="hold"/>
                                        <p:tgtEl>
                                          <p:spTgt spid="8909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909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9091">
                                            <p:txEl>
                                              <p:pRg st="3" end="3"/>
                                            </p:txEl>
                                          </p:spTgt>
                                        </p:tgtEl>
                                        <p:attrNameLst>
                                          <p:attrName>style.visibility</p:attrName>
                                        </p:attrNameLst>
                                      </p:cBhvr>
                                      <p:to>
                                        <p:strVal val="visible"/>
                                      </p:to>
                                    </p:set>
                                    <p:anim calcmode="lin" valueType="num">
                                      <p:cBhvr additive="base">
                                        <p:cTn id="21" dur="500" fill="hold"/>
                                        <p:tgtEl>
                                          <p:spTgt spid="8909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90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9091">
                                            <p:txEl>
                                              <p:pRg st="4" end="4"/>
                                            </p:txEl>
                                          </p:spTgt>
                                        </p:tgtEl>
                                        <p:attrNameLst>
                                          <p:attrName>style.visibility</p:attrName>
                                        </p:attrNameLst>
                                      </p:cBhvr>
                                      <p:to>
                                        <p:strVal val="visible"/>
                                      </p:to>
                                    </p:set>
                                    <p:anim calcmode="lin" valueType="num">
                                      <p:cBhvr additive="base">
                                        <p:cTn id="27" dur="500" fill="hold"/>
                                        <p:tgtEl>
                                          <p:spTgt spid="89091">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9091">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9091">
                                            <p:txEl>
                                              <p:pRg st="5" end="5"/>
                                            </p:txEl>
                                          </p:spTgt>
                                        </p:tgtEl>
                                        <p:attrNameLst>
                                          <p:attrName>style.visibility</p:attrName>
                                        </p:attrNameLst>
                                      </p:cBhvr>
                                      <p:to>
                                        <p:strVal val="visible"/>
                                      </p:to>
                                    </p:set>
                                    <p:anim calcmode="lin" valueType="num">
                                      <p:cBhvr additive="base">
                                        <p:cTn id="31" dur="500" fill="hold"/>
                                        <p:tgtEl>
                                          <p:spTgt spid="8909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9091">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9091">
                                            <p:txEl>
                                              <p:pRg st="6" end="6"/>
                                            </p:txEl>
                                          </p:spTgt>
                                        </p:tgtEl>
                                        <p:attrNameLst>
                                          <p:attrName>style.visibility</p:attrName>
                                        </p:attrNameLst>
                                      </p:cBhvr>
                                      <p:to>
                                        <p:strVal val="visible"/>
                                      </p:to>
                                    </p:set>
                                    <p:anim calcmode="lin" valueType="num">
                                      <p:cBhvr additive="base">
                                        <p:cTn id="35" dur="500" fill="hold"/>
                                        <p:tgtEl>
                                          <p:spTgt spid="89091">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90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42900" y="533400"/>
            <a:ext cx="8458200" cy="1143000"/>
          </a:xfrm>
        </p:spPr>
        <p:txBody>
          <a:bodyPr/>
          <a:lstStyle/>
          <a:p>
            <a:pPr marL="838200" indent="-838200" eaLnBrk="1" hangingPunct="1">
              <a:spcBef>
                <a:spcPct val="20000"/>
              </a:spcBef>
              <a:buFontTx/>
              <a:buAutoNum type="arabicPeriod"/>
            </a:pPr>
            <a:r>
              <a:rPr lang="en-US" altLang="en-US"/>
              <a:t>Plans Funded by the Employer</a:t>
            </a:r>
          </a:p>
        </p:txBody>
      </p:sp>
      <p:sp>
        <p:nvSpPr>
          <p:cNvPr id="91139" name="Rectangle 3"/>
          <p:cNvSpPr>
            <a:spLocks noGrp="1" noChangeArrowheads="1"/>
          </p:cNvSpPr>
          <p:nvPr>
            <p:ph idx="1"/>
          </p:nvPr>
        </p:nvSpPr>
        <p:spPr>
          <a:xfrm>
            <a:off x="914400" y="1600200"/>
            <a:ext cx="7251700" cy="5486400"/>
          </a:xfrm>
        </p:spPr>
        <p:txBody>
          <a:bodyPr/>
          <a:lstStyle/>
          <a:p>
            <a:pPr eaLnBrk="1" hangingPunct="1"/>
            <a:r>
              <a:rPr lang="en-US" altLang="en-US" dirty="0"/>
              <a:t>What is a SEP-IRA?</a:t>
            </a:r>
          </a:p>
          <a:p>
            <a:pPr lvl="1" eaLnBrk="1" hangingPunct="1"/>
            <a:r>
              <a:rPr lang="en-US" altLang="en-US" dirty="0"/>
              <a:t>An Individual Retirement Account which allows a small business employer to contribute to the retirement of the employees</a:t>
            </a:r>
          </a:p>
          <a:p>
            <a:pPr eaLnBrk="1" hangingPunct="1"/>
            <a:r>
              <a:rPr lang="en-US" altLang="en-US" sz="2400" dirty="0"/>
              <a:t>What are the characteristics of the SEP-IRA?</a:t>
            </a:r>
          </a:p>
          <a:p>
            <a:pPr lvl="1" eaLnBrk="1" hangingPunct="1"/>
            <a:r>
              <a:rPr lang="en-US" altLang="en-US" dirty="0"/>
              <a:t>Employer contributes the same percentage to all  employees, and no required annual contribution</a:t>
            </a:r>
          </a:p>
          <a:p>
            <a:pPr lvl="1" eaLnBrk="1" hangingPunct="1"/>
            <a:r>
              <a:rPr lang="en-US" altLang="en-US" dirty="0"/>
              <a:t>Can contribute 25% of salary or up to $</a:t>
            </a:r>
            <a:r>
              <a:rPr lang="en-US" altLang="en-US" dirty="0" smtClean="0"/>
              <a:t>57,000 </a:t>
            </a:r>
            <a:r>
              <a:rPr lang="en-US" altLang="en-US" dirty="0"/>
              <a:t>in </a:t>
            </a:r>
            <a:r>
              <a:rPr lang="en-US" altLang="en-US" dirty="0" smtClean="0"/>
              <a:t>2020</a:t>
            </a:r>
            <a:endParaRPr lang="en-US" altLang="en-US" dirty="0"/>
          </a:p>
          <a:p>
            <a:pPr lvl="1" eaLnBrk="1" hangingPunct="1"/>
            <a:r>
              <a:rPr lang="en-US" altLang="en-US" dirty="0"/>
              <a:t>Contributions are tax deductible, earnings grow tax-deferred, and employees own the plans</a:t>
            </a:r>
          </a:p>
          <a:p>
            <a:pPr lvl="1" eaLnBrk="1" hangingPunct="1"/>
            <a:r>
              <a:rPr lang="en-US" altLang="en-US" dirty="0"/>
              <a:t>Employees may have multiple retirement accounts, i.e. a 401(k), a Roth IRA, and a SEP-IRA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 calcmode="lin" valueType="num">
                                      <p:cBhvr additive="base">
                                        <p:cTn id="7" dur="500" fill="hold"/>
                                        <p:tgtEl>
                                          <p:spTgt spid="911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1139">
                                            <p:txEl>
                                              <p:pRg st="1" end="1"/>
                                            </p:txEl>
                                          </p:spTgt>
                                        </p:tgtEl>
                                        <p:attrNameLst>
                                          <p:attrName>style.visibility</p:attrName>
                                        </p:attrNameLst>
                                      </p:cBhvr>
                                      <p:to>
                                        <p:strVal val="visible"/>
                                      </p:to>
                                    </p:set>
                                    <p:anim calcmode="lin" valueType="num">
                                      <p:cBhvr additive="base">
                                        <p:cTn id="13" dur="500" fill="hold"/>
                                        <p:tgtEl>
                                          <p:spTgt spid="911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3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1139">
                                            <p:txEl>
                                              <p:pRg st="2" end="2"/>
                                            </p:txEl>
                                          </p:spTgt>
                                        </p:tgtEl>
                                        <p:attrNameLst>
                                          <p:attrName>style.visibility</p:attrName>
                                        </p:attrNameLst>
                                      </p:cBhvr>
                                      <p:to>
                                        <p:strVal val="visible"/>
                                      </p:to>
                                    </p:set>
                                    <p:anim calcmode="lin" valueType="num">
                                      <p:cBhvr additive="base">
                                        <p:cTn id="17" dur="500" fill="hold"/>
                                        <p:tgtEl>
                                          <p:spTgt spid="9113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113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1139">
                                            <p:txEl>
                                              <p:pRg st="3" end="3"/>
                                            </p:txEl>
                                          </p:spTgt>
                                        </p:tgtEl>
                                        <p:attrNameLst>
                                          <p:attrName>style.visibility</p:attrName>
                                        </p:attrNameLst>
                                      </p:cBhvr>
                                      <p:to>
                                        <p:strVal val="visible"/>
                                      </p:to>
                                    </p:set>
                                    <p:anim calcmode="lin" valueType="num">
                                      <p:cBhvr additive="base">
                                        <p:cTn id="21" dur="500" fill="hold"/>
                                        <p:tgtEl>
                                          <p:spTgt spid="9113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113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1139">
                                            <p:txEl>
                                              <p:pRg st="4" end="4"/>
                                            </p:txEl>
                                          </p:spTgt>
                                        </p:tgtEl>
                                        <p:attrNameLst>
                                          <p:attrName>style.visibility</p:attrName>
                                        </p:attrNameLst>
                                      </p:cBhvr>
                                      <p:to>
                                        <p:strVal val="visible"/>
                                      </p:to>
                                    </p:set>
                                    <p:anim calcmode="lin" valueType="num">
                                      <p:cBhvr additive="base">
                                        <p:cTn id="25" dur="500" fill="hold"/>
                                        <p:tgtEl>
                                          <p:spTgt spid="9113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13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1139">
                                            <p:txEl>
                                              <p:pRg st="5" end="5"/>
                                            </p:txEl>
                                          </p:spTgt>
                                        </p:tgtEl>
                                        <p:attrNameLst>
                                          <p:attrName>style.visibility</p:attrName>
                                        </p:attrNameLst>
                                      </p:cBhvr>
                                      <p:to>
                                        <p:strVal val="visible"/>
                                      </p:to>
                                    </p:set>
                                    <p:anim calcmode="lin" valueType="num">
                                      <p:cBhvr additive="base">
                                        <p:cTn id="29" dur="500" fill="hold"/>
                                        <p:tgtEl>
                                          <p:spTgt spid="9113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113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1139">
                                            <p:txEl>
                                              <p:pRg st="6" end="6"/>
                                            </p:txEl>
                                          </p:spTgt>
                                        </p:tgtEl>
                                        <p:attrNameLst>
                                          <p:attrName>style.visibility</p:attrName>
                                        </p:attrNameLst>
                                      </p:cBhvr>
                                      <p:to>
                                        <p:strVal val="visible"/>
                                      </p:to>
                                    </p:set>
                                    <p:anim calcmode="lin" valueType="num">
                                      <p:cBhvr additive="base">
                                        <p:cTn id="33" dur="500" fill="hold"/>
                                        <p:tgtEl>
                                          <p:spTgt spid="9113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113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uiExpand="1"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en-US" dirty="0"/>
              <a:t>Case Study</a:t>
            </a:r>
          </a:p>
        </p:txBody>
      </p:sp>
      <p:sp>
        <p:nvSpPr>
          <p:cNvPr id="50180" name="Rectangle 3"/>
          <p:cNvSpPr>
            <a:spLocks noGrp="1" noChangeArrowheads="1"/>
          </p:cNvSpPr>
          <p:nvPr>
            <p:ph idx="1"/>
          </p:nvPr>
        </p:nvSpPr>
        <p:spPr>
          <a:xfrm>
            <a:off x="928688" y="1608138"/>
            <a:ext cx="7286625" cy="4419600"/>
          </a:xfrm>
        </p:spPr>
        <p:txBody>
          <a:bodyPr/>
          <a:lstStyle/>
          <a:p>
            <a:pPr eaLnBrk="1" hangingPunct="1">
              <a:buFontTx/>
              <a:buNone/>
            </a:pPr>
            <a:r>
              <a:rPr lang="en-US" altLang="en-US" sz="2400" dirty="0"/>
              <a:t>Data:</a:t>
            </a:r>
          </a:p>
          <a:p>
            <a:pPr eaLnBrk="1" hangingPunct="1"/>
            <a:r>
              <a:rPr lang="en-US" altLang="en-US" sz="2400" dirty="0"/>
              <a:t>Steve is considering a traditional IRA.  He is married and he and his wife both have an Employer Sponsored 401k retirement plan at work.  His modified adjusted gross income is $</a:t>
            </a:r>
            <a:r>
              <a:rPr lang="en-US" altLang="en-US" sz="2400" dirty="0" smtClean="0"/>
              <a:t>123,000 </a:t>
            </a:r>
            <a:r>
              <a:rPr lang="en-US" altLang="en-US" sz="2400" dirty="0"/>
              <a:t>this year.</a:t>
            </a:r>
          </a:p>
          <a:p>
            <a:pPr eaLnBrk="1" hangingPunct="1">
              <a:buFontTx/>
              <a:buNone/>
            </a:pPr>
            <a:r>
              <a:rPr lang="en-US" altLang="en-US" sz="2400" dirty="0"/>
              <a:t>Application:</a:t>
            </a:r>
          </a:p>
          <a:p>
            <a:pPr eaLnBrk="1" hangingPunct="1"/>
            <a:r>
              <a:rPr lang="en-US" altLang="en-US" sz="2400" dirty="0"/>
              <a:t>a. Can Steve fully contribute to a traditional IRA and get the tax deduction?  Why or why not?  </a:t>
            </a:r>
          </a:p>
          <a:p>
            <a:pPr eaLnBrk="1" hangingPunct="1"/>
            <a:r>
              <a:rPr lang="en-US" altLang="en-US" sz="2400" dirty="0"/>
              <a:t>b.  Can he contribute to any other IRAs?</a:t>
            </a:r>
          </a:p>
          <a:p>
            <a:pPr eaLnBrk="1" hangingPunct="1"/>
            <a:r>
              <a:rPr lang="en-US" altLang="en-US" sz="2400" dirty="0"/>
              <a:t>c.  If neither Steve nor his wife have an employer sponsored retirement plan at work, could he still contribute to a traditional IRA and get the tax deduction?</a:t>
            </a:r>
          </a:p>
        </p:txBody>
      </p:sp>
    </p:spTree>
    <p:extLst>
      <p:ext uri="{BB962C8B-B14F-4D97-AF65-F5344CB8AC3E}">
        <p14:creationId xmlns:p14="http://schemas.microsoft.com/office/powerpoint/2010/main" val="26497347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1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1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533400"/>
            <a:ext cx="7772400" cy="1143000"/>
          </a:xfrm>
        </p:spPr>
        <p:txBody>
          <a:bodyPr/>
          <a:lstStyle/>
          <a:p>
            <a:pPr eaLnBrk="1" hangingPunct="1">
              <a:spcBef>
                <a:spcPct val="20000"/>
              </a:spcBef>
            </a:pPr>
            <a:r>
              <a:rPr lang="en-US" altLang="en-US"/>
              <a:t>The SEP-IRA </a:t>
            </a:r>
            <a:r>
              <a:rPr lang="en-US" altLang="en-US" sz="2400"/>
              <a:t>(continued)</a:t>
            </a:r>
          </a:p>
        </p:txBody>
      </p:sp>
      <p:sp>
        <p:nvSpPr>
          <p:cNvPr id="95235" name="Rectangle 3"/>
          <p:cNvSpPr>
            <a:spLocks noGrp="1" noChangeArrowheads="1"/>
          </p:cNvSpPr>
          <p:nvPr>
            <p:ph idx="1"/>
          </p:nvPr>
        </p:nvSpPr>
        <p:spPr>
          <a:xfrm>
            <a:off x="914400" y="1600200"/>
            <a:ext cx="7264400" cy="4953000"/>
          </a:xfrm>
        </p:spPr>
        <p:txBody>
          <a:bodyPr/>
          <a:lstStyle/>
          <a:p>
            <a:pPr eaLnBrk="1" hangingPunct="1"/>
            <a:r>
              <a:rPr lang="en-US" altLang="en-US"/>
              <a:t>Advantages</a:t>
            </a:r>
          </a:p>
          <a:p>
            <a:pPr lvl="1" eaLnBrk="1" hangingPunct="1"/>
            <a:r>
              <a:rPr lang="en-US" altLang="en-US"/>
              <a:t>Easiest to setup and maintain</a:t>
            </a:r>
          </a:p>
          <a:p>
            <a:pPr lvl="1" eaLnBrk="1" hangingPunct="1"/>
            <a:r>
              <a:rPr lang="en-US" altLang="en-US"/>
              <a:t>No annual filings</a:t>
            </a:r>
          </a:p>
          <a:p>
            <a:pPr lvl="1" eaLnBrk="1" hangingPunct="1"/>
            <a:r>
              <a:rPr lang="en-US" altLang="en-US"/>
              <a:t>Annual contributions larger than IRAs</a:t>
            </a:r>
          </a:p>
          <a:p>
            <a:pPr lvl="1" eaLnBrk="1" hangingPunct="1"/>
            <a:r>
              <a:rPr lang="en-US" altLang="en-US"/>
              <a:t>Most attractive for businesses with few or no employees</a:t>
            </a:r>
          </a:p>
          <a:p>
            <a:pPr eaLnBrk="1" hangingPunct="1"/>
            <a:r>
              <a:rPr lang="en-US" altLang="en-US" sz="2400"/>
              <a:t>Disadvantages</a:t>
            </a:r>
            <a:r>
              <a:rPr lang="en-US" altLang="en-US" sz="2400" b="1"/>
              <a:t> </a:t>
            </a:r>
          </a:p>
          <a:p>
            <a:pPr lvl="1" eaLnBrk="1" hangingPunct="1"/>
            <a:r>
              <a:rPr lang="en-US" altLang="en-US"/>
              <a:t>Cannot borrow against a SEP-IRA</a:t>
            </a:r>
          </a:p>
          <a:p>
            <a:pPr lvl="1" eaLnBrk="1" hangingPunct="1"/>
            <a:r>
              <a:rPr lang="en-US" altLang="en-US"/>
              <a:t>Contributions vary depending on the employer</a:t>
            </a:r>
          </a:p>
          <a:p>
            <a:pPr lvl="1" eaLnBrk="1" hangingPunct="1"/>
            <a:r>
              <a:rPr lang="en-US" altLang="en-US"/>
              <a:t>Distributions before 59½ incur a 10% penalty for early withdrawal plus taxes at your marginal 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1" end="1"/>
                                            </p:txEl>
                                          </p:spTgt>
                                        </p:tgtEl>
                                        <p:attrNameLst>
                                          <p:attrName>style.visibility</p:attrName>
                                        </p:attrNameLst>
                                      </p:cBhvr>
                                      <p:to>
                                        <p:strVal val="visible"/>
                                      </p:to>
                                    </p:set>
                                    <p:anim calcmode="lin" valueType="num">
                                      <p:cBhvr additive="base">
                                        <p:cTn id="13" dur="500" fill="hold"/>
                                        <p:tgtEl>
                                          <p:spTgt spid="9523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5235">
                                            <p:txEl>
                                              <p:pRg st="2" end="2"/>
                                            </p:txEl>
                                          </p:spTgt>
                                        </p:tgtEl>
                                        <p:attrNameLst>
                                          <p:attrName>style.visibility</p:attrName>
                                        </p:attrNameLst>
                                      </p:cBhvr>
                                      <p:to>
                                        <p:strVal val="visible"/>
                                      </p:to>
                                    </p:set>
                                    <p:anim calcmode="lin" valueType="num">
                                      <p:cBhvr additive="base">
                                        <p:cTn id="17" dur="500" fill="hold"/>
                                        <p:tgtEl>
                                          <p:spTgt spid="9523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523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5235">
                                            <p:txEl>
                                              <p:pRg st="3" end="3"/>
                                            </p:txEl>
                                          </p:spTgt>
                                        </p:tgtEl>
                                        <p:attrNameLst>
                                          <p:attrName>style.visibility</p:attrName>
                                        </p:attrNameLst>
                                      </p:cBhvr>
                                      <p:to>
                                        <p:strVal val="visible"/>
                                      </p:to>
                                    </p:set>
                                    <p:anim calcmode="lin" valueType="num">
                                      <p:cBhvr additive="base">
                                        <p:cTn id="21" dur="500" fill="hold"/>
                                        <p:tgtEl>
                                          <p:spTgt spid="9523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523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5235">
                                            <p:txEl>
                                              <p:pRg st="4" end="4"/>
                                            </p:txEl>
                                          </p:spTgt>
                                        </p:tgtEl>
                                        <p:attrNameLst>
                                          <p:attrName>style.visibility</p:attrName>
                                        </p:attrNameLst>
                                      </p:cBhvr>
                                      <p:to>
                                        <p:strVal val="visible"/>
                                      </p:to>
                                    </p:set>
                                    <p:anim calcmode="lin" valueType="num">
                                      <p:cBhvr additive="base">
                                        <p:cTn id="25" dur="500" fill="hold"/>
                                        <p:tgtEl>
                                          <p:spTgt spid="9523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523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5235">
                                            <p:txEl>
                                              <p:pRg st="5" end="5"/>
                                            </p:txEl>
                                          </p:spTgt>
                                        </p:tgtEl>
                                        <p:attrNameLst>
                                          <p:attrName>style.visibility</p:attrName>
                                        </p:attrNameLst>
                                      </p:cBhvr>
                                      <p:to>
                                        <p:strVal val="visible"/>
                                      </p:to>
                                    </p:set>
                                    <p:anim calcmode="lin" valueType="num">
                                      <p:cBhvr additive="base">
                                        <p:cTn id="29" dur="500" fill="hold"/>
                                        <p:tgtEl>
                                          <p:spTgt spid="9523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523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5235">
                                            <p:txEl>
                                              <p:pRg st="6" end="6"/>
                                            </p:txEl>
                                          </p:spTgt>
                                        </p:tgtEl>
                                        <p:attrNameLst>
                                          <p:attrName>style.visibility</p:attrName>
                                        </p:attrNameLst>
                                      </p:cBhvr>
                                      <p:to>
                                        <p:strVal val="visible"/>
                                      </p:to>
                                    </p:set>
                                    <p:anim calcmode="lin" valueType="num">
                                      <p:cBhvr additive="base">
                                        <p:cTn id="33" dur="500" fill="hold"/>
                                        <p:tgtEl>
                                          <p:spTgt spid="9523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5235">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5235">
                                            <p:txEl>
                                              <p:pRg st="7" end="7"/>
                                            </p:txEl>
                                          </p:spTgt>
                                        </p:tgtEl>
                                        <p:attrNameLst>
                                          <p:attrName>style.visibility</p:attrName>
                                        </p:attrNameLst>
                                      </p:cBhvr>
                                      <p:to>
                                        <p:strVal val="visible"/>
                                      </p:to>
                                    </p:set>
                                    <p:anim calcmode="lin" valueType="num">
                                      <p:cBhvr additive="base">
                                        <p:cTn id="37" dur="500" fill="hold"/>
                                        <p:tgtEl>
                                          <p:spTgt spid="9523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5235">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5235">
                                            <p:txEl>
                                              <p:pRg st="8" end="8"/>
                                            </p:txEl>
                                          </p:spTgt>
                                        </p:tgtEl>
                                        <p:attrNameLst>
                                          <p:attrName>style.visibility</p:attrName>
                                        </p:attrNameLst>
                                      </p:cBhvr>
                                      <p:to>
                                        <p:strVal val="visible"/>
                                      </p:to>
                                    </p:set>
                                    <p:anim calcmode="lin" valueType="num">
                                      <p:cBhvr additive="base">
                                        <p:cTn id="41" dur="500" fill="hold"/>
                                        <p:tgtEl>
                                          <p:spTgt spid="95235">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523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685800"/>
            <a:ext cx="7772400" cy="944563"/>
          </a:xfrm>
        </p:spPr>
        <p:txBody>
          <a:bodyPr/>
          <a:lstStyle/>
          <a:p>
            <a:pPr eaLnBrk="1" hangingPunct="1">
              <a:spcBef>
                <a:spcPct val="20000"/>
              </a:spcBef>
            </a:pPr>
            <a:r>
              <a:rPr lang="en-US" altLang="en-US"/>
              <a:t>The Keogh Plan</a:t>
            </a:r>
          </a:p>
        </p:txBody>
      </p:sp>
      <p:sp>
        <p:nvSpPr>
          <p:cNvPr id="97283" name="Rectangle 3"/>
          <p:cNvSpPr>
            <a:spLocks noGrp="1" noChangeArrowheads="1"/>
          </p:cNvSpPr>
          <p:nvPr>
            <p:ph idx="1"/>
          </p:nvPr>
        </p:nvSpPr>
        <p:spPr>
          <a:xfrm>
            <a:off x="914400" y="1600200"/>
            <a:ext cx="7277100" cy="5257800"/>
          </a:xfrm>
        </p:spPr>
        <p:txBody>
          <a:bodyPr/>
          <a:lstStyle/>
          <a:p>
            <a:pPr eaLnBrk="1" hangingPunct="1">
              <a:buClr>
                <a:schemeClr val="tx2"/>
              </a:buClr>
            </a:pPr>
            <a:r>
              <a:rPr lang="en-US" altLang="en-US" dirty="0"/>
              <a:t>What is a Keogh Plan?</a:t>
            </a:r>
          </a:p>
          <a:p>
            <a:pPr lvl="1" eaLnBrk="1" hangingPunct="1">
              <a:buClr>
                <a:schemeClr val="bg1"/>
              </a:buClr>
            </a:pPr>
            <a:r>
              <a:rPr lang="en-US" altLang="en-US" dirty="0"/>
              <a:t>A small business retirement plan set up by a sole proprietor or partnership (not incorporated) which allows employers to make tax-deductible payments to retirement plans, similar to pension or profit-sharing plans.  Plans can be either a defined benefit or defined contribution, but most commonly are DC profit sharing or money purchase plans</a:t>
            </a:r>
          </a:p>
          <a:p>
            <a:pPr eaLnBrk="1" hangingPunct="1">
              <a:buClr>
                <a:schemeClr val="tx2"/>
              </a:buClr>
            </a:pPr>
            <a:r>
              <a:rPr lang="en-US" altLang="en-US" sz="2400" dirty="0"/>
              <a:t>What are the characteristics of a Keogh Plan?</a:t>
            </a:r>
          </a:p>
          <a:p>
            <a:pPr lvl="1" eaLnBrk="1" hangingPunct="1">
              <a:buClr>
                <a:schemeClr val="bg1"/>
              </a:buClr>
            </a:pPr>
            <a:r>
              <a:rPr lang="en-US" altLang="en-US" dirty="0"/>
              <a:t>Can set apart 20%, up to $</a:t>
            </a:r>
            <a:r>
              <a:rPr lang="en-US" altLang="en-US" dirty="0" smtClean="0"/>
              <a:t>57,000 </a:t>
            </a:r>
            <a:r>
              <a:rPr lang="en-US" altLang="en-US" dirty="0"/>
              <a:t>per year in </a:t>
            </a:r>
            <a:r>
              <a:rPr lang="en-US" altLang="en-US" dirty="0" smtClean="0"/>
              <a:t>2020</a:t>
            </a:r>
            <a:endParaRPr lang="en-US" altLang="en-US" dirty="0"/>
          </a:p>
          <a:p>
            <a:pPr lvl="1" eaLnBrk="1" hangingPunct="1">
              <a:buClr>
                <a:schemeClr val="bg1"/>
              </a:buClr>
            </a:pPr>
            <a:r>
              <a:rPr lang="en-US" altLang="en-US" dirty="0"/>
              <a:t>Employers give the same percent to each employee </a:t>
            </a:r>
          </a:p>
          <a:p>
            <a:pPr lvl="1" eaLnBrk="1" hangingPunct="1">
              <a:buClr>
                <a:schemeClr val="bg1"/>
              </a:buClr>
            </a:pPr>
            <a:r>
              <a:rPr lang="en-US" altLang="en-US" dirty="0"/>
              <a:t>Contributions are tax deductible, earnings grow tax-deferred, and employees may borrow from the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3">
                                            <p:txEl>
                                              <p:pRg st="1" end="1"/>
                                            </p:txEl>
                                          </p:spTgt>
                                        </p:tgtEl>
                                        <p:attrNameLst>
                                          <p:attrName>style.visibility</p:attrName>
                                        </p:attrNameLst>
                                      </p:cBhvr>
                                      <p:to>
                                        <p:strVal val="visible"/>
                                      </p:to>
                                    </p:set>
                                    <p:anim calcmode="lin" valueType="num">
                                      <p:cBhvr additive="base">
                                        <p:cTn id="13" dur="500" fill="hold"/>
                                        <p:tgtEl>
                                          <p:spTgt spid="972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72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 calcmode="lin" valueType="num">
                                      <p:cBhvr additive="base">
                                        <p:cTn id="17" dur="500" fill="hold"/>
                                        <p:tgtEl>
                                          <p:spTgt spid="972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72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7283">
                                            <p:txEl>
                                              <p:pRg st="3" end="3"/>
                                            </p:txEl>
                                          </p:spTgt>
                                        </p:tgtEl>
                                        <p:attrNameLst>
                                          <p:attrName>style.visibility</p:attrName>
                                        </p:attrNameLst>
                                      </p:cBhvr>
                                      <p:to>
                                        <p:strVal val="visible"/>
                                      </p:to>
                                    </p:set>
                                    <p:anim calcmode="lin" valueType="num">
                                      <p:cBhvr additive="base">
                                        <p:cTn id="21" dur="500" fill="hold"/>
                                        <p:tgtEl>
                                          <p:spTgt spid="972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72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7283">
                                            <p:txEl>
                                              <p:pRg st="4" end="4"/>
                                            </p:txEl>
                                          </p:spTgt>
                                        </p:tgtEl>
                                        <p:attrNameLst>
                                          <p:attrName>style.visibility</p:attrName>
                                        </p:attrNameLst>
                                      </p:cBhvr>
                                      <p:to>
                                        <p:strVal val="visible"/>
                                      </p:to>
                                    </p:set>
                                    <p:anim calcmode="lin" valueType="num">
                                      <p:cBhvr additive="base">
                                        <p:cTn id="25" dur="500" fill="hold"/>
                                        <p:tgtEl>
                                          <p:spTgt spid="972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72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7283">
                                            <p:txEl>
                                              <p:pRg st="5" end="5"/>
                                            </p:txEl>
                                          </p:spTgt>
                                        </p:tgtEl>
                                        <p:attrNameLst>
                                          <p:attrName>style.visibility</p:attrName>
                                        </p:attrNameLst>
                                      </p:cBhvr>
                                      <p:to>
                                        <p:strVal val="visible"/>
                                      </p:to>
                                    </p:set>
                                    <p:anim calcmode="lin" valueType="num">
                                      <p:cBhvr additive="base">
                                        <p:cTn id="29" dur="500" fill="hold"/>
                                        <p:tgtEl>
                                          <p:spTgt spid="972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72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uiExpand="1"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1026"/>
          <p:cNvSpPr>
            <a:spLocks noGrp="1" noChangeArrowheads="1"/>
          </p:cNvSpPr>
          <p:nvPr>
            <p:ph type="title"/>
          </p:nvPr>
        </p:nvSpPr>
        <p:spPr>
          <a:xfrm>
            <a:off x="685800" y="685800"/>
            <a:ext cx="7772400" cy="944563"/>
          </a:xfrm>
        </p:spPr>
        <p:txBody>
          <a:bodyPr/>
          <a:lstStyle/>
          <a:p>
            <a:pPr eaLnBrk="1" hangingPunct="1">
              <a:spcBef>
                <a:spcPct val="20000"/>
              </a:spcBef>
            </a:pPr>
            <a:r>
              <a:rPr lang="en-US" altLang="en-US"/>
              <a:t>Keogh Plan </a:t>
            </a:r>
            <a:r>
              <a:rPr lang="en-US" altLang="en-US" sz="2400"/>
              <a:t>(continued)</a:t>
            </a:r>
          </a:p>
        </p:txBody>
      </p:sp>
      <p:sp>
        <p:nvSpPr>
          <p:cNvPr id="101379" name="Rectangle 1027"/>
          <p:cNvSpPr>
            <a:spLocks noGrp="1" noChangeArrowheads="1"/>
          </p:cNvSpPr>
          <p:nvPr>
            <p:ph idx="1"/>
          </p:nvPr>
        </p:nvSpPr>
        <p:spPr>
          <a:xfrm>
            <a:off x="928688" y="1608138"/>
            <a:ext cx="7286625" cy="4419600"/>
          </a:xfrm>
        </p:spPr>
        <p:txBody>
          <a:bodyPr/>
          <a:lstStyle/>
          <a:p>
            <a:pPr eaLnBrk="1" hangingPunct="1">
              <a:lnSpc>
                <a:spcPct val="90000"/>
              </a:lnSpc>
            </a:pPr>
            <a:r>
              <a:rPr lang="en-US" altLang="en-US" dirty="0"/>
              <a:t>Advantages: </a:t>
            </a:r>
          </a:p>
          <a:p>
            <a:pPr lvl="1" eaLnBrk="1" hangingPunct="1">
              <a:lnSpc>
                <a:spcPct val="90000"/>
              </a:lnSpc>
              <a:buClr>
                <a:schemeClr val="bg1"/>
              </a:buClr>
            </a:pPr>
            <a:r>
              <a:rPr lang="en-US" altLang="en-US" dirty="0"/>
              <a:t>Higher contribution maximums</a:t>
            </a:r>
          </a:p>
          <a:p>
            <a:pPr lvl="1" eaLnBrk="1" hangingPunct="1">
              <a:lnSpc>
                <a:spcPct val="90000"/>
              </a:lnSpc>
              <a:buClr>
                <a:schemeClr val="bg1"/>
              </a:buClr>
            </a:pPr>
            <a:r>
              <a:rPr lang="en-US" altLang="en-US" dirty="0"/>
              <a:t>Preferred by high-income individuals who have postponed saving</a:t>
            </a:r>
          </a:p>
          <a:p>
            <a:pPr lvl="1" eaLnBrk="1" hangingPunct="1">
              <a:lnSpc>
                <a:spcPct val="90000"/>
              </a:lnSpc>
              <a:buClr>
                <a:schemeClr val="bg1"/>
              </a:buClr>
            </a:pPr>
            <a:r>
              <a:rPr lang="en-US" altLang="en-US" dirty="0"/>
              <a:t>Good if in catch-up mode</a:t>
            </a:r>
          </a:p>
          <a:p>
            <a:pPr lvl="1" eaLnBrk="1" hangingPunct="1">
              <a:lnSpc>
                <a:spcPct val="90000"/>
              </a:lnSpc>
              <a:buClr>
                <a:schemeClr val="bg1"/>
              </a:buClr>
            </a:pPr>
            <a:r>
              <a:rPr lang="en-US" altLang="en-US" dirty="0"/>
              <a:t>Plan participants can borrow from the plan</a:t>
            </a:r>
          </a:p>
          <a:p>
            <a:pPr eaLnBrk="1" hangingPunct="1">
              <a:lnSpc>
                <a:spcPct val="90000"/>
              </a:lnSpc>
            </a:pPr>
            <a:r>
              <a:rPr lang="en-US" altLang="en-US" sz="2400" dirty="0"/>
              <a:t>Disadvantages:</a:t>
            </a:r>
          </a:p>
          <a:p>
            <a:pPr lvl="1" eaLnBrk="1" hangingPunct="1">
              <a:lnSpc>
                <a:spcPct val="90000"/>
              </a:lnSpc>
              <a:buClr>
                <a:schemeClr val="bg1"/>
              </a:buClr>
            </a:pPr>
            <a:r>
              <a:rPr lang="en-US" altLang="en-US" dirty="0"/>
              <a:t>More administrative work</a:t>
            </a:r>
          </a:p>
          <a:p>
            <a:pPr lvl="1" eaLnBrk="1" hangingPunct="1">
              <a:lnSpc>
                <a:spcPct val="90000"/>
              </a:lnSpc>
              <a:buClr>
                <a:schemeClr val="bg1"/>
              </a:buClr>
            </a:pPr>
            <a:r>
              <a:rPr lang="en-US" altLang="en-US" dirty="0"/>
              <a:t>Can not borrow against Keogh if solo</a:t>
            </a:r>
          </a:p>
          <a:p>
            <a:pPr lvl="1" eaLnBrk="1" hangingPunct="1">
              <a:lnSpc>
                <a:spcPct val="90000"/>
              </a:lnSpc>
              <a:buClr>
                <a:schemeClr val="bg1"/>
              </a:buClr>
            </a:pPr>
            <a:r>
              <a:rPr lang="en-US" altLang="en-US" dirty="0"/>
              <a:t>Keogh must be established by Dec. 31</a:t>
            </a:r>
            <a:r>
              <a:rPr lang="en-US" altLang="en-US" baseline="30000" dirty="0"/>
              <a:t>st</a:t>
            </a:r>
            <a:r>
              <a:rPr lang="en-US" altLang="en-US" dirty="0"/>
              <a:t> of each year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 calcmode="lin" valueType="num">
                                      <p:cBhvr additive="base">
                                        <p:cTn id="7"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13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1379">
                                            <p:txEl>
                                              <p:pRg st="1" end="1"/>
                                            </p:txEl>
                                          </p:spTgt>
                                        </p:tgtEl>
                                        <p:attrNameLst>
                                          <p:attrName>style.visibility</p:attrName>
                                        </p:attrNameLst>
                                      </p:cBhvr>
                                      <p:to>
                                        <p:strVal val="visible"/>
                                      </p:to>
                                    </p:set>
                                    <p:anim calcmode="lin" valueType="num">
                                      <p:cBhvr additive="base">
                                        <p:cTn id="13"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137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1379">
                                            <p:txEl>
                                              <p:pRg st="2" end="2"/>
                                            </p:txEl>
                                          </p:spTgt>
                                        </p:tgtEl>
                                        <p:attrNameLst>
                                          <p:attrName>style.visibility</p:attrName>
                                        </p:attrNameLst>
                                      </p:cBhvr>
                                      <p:to>
                                        <p:strVal val="visible"/>
                                      </p:to>
                                    </p:set>
                                    <p:anim calcmode="lin" valueType="num">
                                      <p:cBhvr additive="base">
                                        <p:cTn id="17" dur="500" fill="hold"/>
                                        <p:tgtEl>
                                          <p:spTgt spid="10137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137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1379">
                                            <p:txEl>
                                              <p:pRg st="3" end="3"/>
                                            </p:txEl>
                                          </p:spTgt>
                                        </p:tgtEl>
                                        <p:attrNameLst>
                                          <p:attrName>style.visibility</p:attrName>
                                        </p:attrNameLst>
                                      </p:cBhvr>
                                      <p:to>
                                        <p:strVal val="visible"/>
                                      </p:to>
                                    </p:set>
                                    <p:anim calcmode="lin" valueType="num">
                                      <p:cBhvr additive="base">
                                        <p:cTn id="21"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137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1379">
                                            <p:txEl>
                                              <p:pRg st="4" end="4"/>
                                            </p:txEl>
                                          </p:spTgt>
                                        </p:tgtEl>
                                        <p:attrNameLst>
                                          <p:attrName>style.visibility</p:attrName>
                                        </p:attrNameLst>
                                      </p:cBhvr>
                                      <p:to>
                                        <p:strVal val="visible"/>
                                      </p:to>
                                    </p:set>
                                    <p:anim calcmode="lin" valueType="num">
                                      <p:cBhvr additive="base">
                                        <p:cTn id="25" dur="500" fill="hold"/>
                                        <p:tgtEl>
                                          <p:spTgt spid="10137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137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1379">
                                            <p:txEl>
                                              <p:pRg st="5" end="5"/>
                                            </p:txEl>
                                          </p:spTgt>
                                        </p:tgtEl>
                                        <p:attrNameLst>
                                          <p:attrName>style.visibility</p:attrName>
                                        </p:attrNameLst>
                                      </p:cBhvr>
                                      <p:to>
                                        <p:strVal val="visible"/>
                                      </p:to>
                                    </p:set>
                                    <p:anim calcmode="lin" valueType="num">
                                      <p:cBhvr additive="base">
                                        <p:cTn id="29" dur="500" fill="hold"/>
                                        <p:tgtEl>
                                          <p:spTgt spid="10137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137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1379">
                                            <p:txEl>
                                              <p:pRg st="6" end="6"/>
                                            </p:txEl>
                                          </p:spTgt>
                                        </p:tgtEl>
                                        <p:attrNameLst>
                                          <p:attrName>style.visibility</p:attrName>
                                        </p:attrNameLst>
                                      </p:cBhvr>
                                      <p:to>
                                        <p:strVal val="visible"/>
                                      </p:to>
                                    </p:set>
                                    <p:anim calcmode="lin" valueType="num">
                                      <p:cBhvr additive="base">
                                        <p:cTn id="33" dur="500" fill="hold"/>
                                        <p:tgtEl>
                                          <p:spTgt spid="10137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137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1379">
                                            <p:txEl>
                                              <p:pRg st="7" end="7"/>
                                            </p:txEl>
                                          </p:spTgt>
                                        </p:tgtEl>
                                        <p:attrNameLst>
                                          <p:attrName>style.visibility</p:attrName>
                                        </p:attrNameLst>
                                      </p:cBhvr>
                                      <p:to>
                                        <p:strVal val="visible"/>
                                      </p:to>
                                    </p:set>
                                    <p:anim calcmode="lin" valueType="num">
                                      <p:cBhvr additive="base">
                                        <p:cTn id="37" dur="500" fill="hold"/>
                                        <p:tgtEl>
                                          <p:spTgt spid="10137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1379">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1379">
                                            <p:txEl>
                                              <p:pRg st="8" end="8"/>
                                            </p:txEl>
                                          </p:spTgt>
                                        </p:tgtEl>
                                        <p:attrNameLst>
                                          <p:attrName>style.visibility</p:attrName>
                                        </p:attrNameLst>
                                      </p:cBhvr>
                                      <p:to>
                                        <p:strVal val="visible"/>
                                      </p:to>
                                    </p:set>
                                    <p:anim calcmode="lin" valueType="num">
                                      <p:cBhvr additive="base">
                                        <p:cTn id="41" dur="500" fill="hold"/>
                                        <p:tgtEl>
                                          <p:spTgt spid="101379">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137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uiExpand="1"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a:xfrm>
            <a:off x="685800" y="655638"/>
            <a:ext cx="7772400" cy="944562"/>
          </a:xfrm>
        </p:spPr>
        <p:txBody>
          <a:bodyPr/>
          <a:lstStyle/>
          <a:p>
            <a:pPr eaLnBrk="1" hangingPunct="1">
              <a:spcBef>
                <a:spcPct val="20000"/>
              </a:spcBef>
            </a:pPr>
            <a:r>
              <a:rPr lang="en-US" altLang="en-US" sz="3200"/>
              <a:t>2. Plans Funded by the </a:t>
            </a:r>
            <a:br>
              <a:rPr lang="en-US" altLang="en-US" sz="3200"/>
            </a:br>
            <a:r>
              <a:rPr lang="en-US" altLang="en-US" sz="3200"/>
              <a:t>Employer and Employee</a:t>
            </a:r>
          </a:p>
        </p:txBody>
      </p:sp>
      <p:sp>
        <p:nvSpPr>
          <p:cNvPr id="103427" name="Rectangle 1027"/>
          <p:cNvSpPr>
            <a:spLocks noGrp="1" noChangeArrowheads="1"/>
          </p:cNvSpPr>
          <p:nvPr>
            <p:ph idx="1"/>
          </p:nvPr>
        </p:nvSpPr>
        <p:spPr>
          <a:xfrm>
            <a:off x="914400" y="1600200"/>
            <a:ext cx="7315200" cy="5334000"/>
          </a:xfrm>
        </p:spPr>
        <p:txBody>
          <a:bodyPr/>
          <a:lstStyle/>
          <a:p>
            <a:pPr eaLnBrk="1" hangingPunct="1"/>
            <a:r>
              <a:rPr lang="en-US" altLang="en-US" dirty="0"/>
              <a:t>What are SIMPLE Plans?</a:t>
            </a:r>
          </a:p>
          <a:p>
            <a:pPr lvl="1" eaLnBrk="1" hangingPunct="1"/>
            <a:r>
              <a:rPr lang="en-US" altLang="en-US" sz="2300" dirty="0"/>
              <a:t>They are Savings Incentive Match Plans (SIMPLE) that provides matching funds by the employer.  It can be established as an IRA or as part of a 401k plan</a:t>
            </a:r>
          </a:p>
          <a:p>
            <a:pPr eaLnBrk="1" hangingPunct="1"/>
            <a:r>
              <a:rPr lang="en-US" altLang="en-US" sz="2300" dirty="0"/>
              <a:t>What are the characteristics of SIMPLE Plans? </a:t>
            </a:r>
          </a:p>
          <a:p>
            <a:pPr lvl="1" eaLnBrk="1" hangingPunct="1"/>
            <a:r>
              <a:rPr lang="en-US" altLang="en-US" sz="2300" dirty="0"/>
              <a:t>Employees can have no other qualified plan, and can contribute up to 100% of compensation to a max of $</a:t>
            </a:r>
            <a:r>
              <a:rPr lang="en-US" altLang="en-US" sz="2300" dirty="0" smtClean="0"/>
              <a:t>13,500 </a:t>
            </a:r>
            <a:r>
              <a:rPr lang="en-US" altLang="en-US" sz="2300" dirty="0"/>
              <a:t>per year in </a:t>
            </a:r>
            <a:r>
              <a:rPr lang="en-US" altLang="en-US" sz="2300" dirty="0" smtClean="0"/>
              <a:t>2020 </a:t>
            </a:r>
            <a:r>
              <a:rPr lang="en-US" altLang="en-US" sz="2300" dirty="0"/>
              <a:t>($3,000 catch up if over 50)</a:t>
            </a:r>
          </a:p>
          <a:p>
            <a:pPr lvl="1" eaLnBrk="1" hangingPunct="1">
              <a:buClr>
                <a:srgbClr val="FFFF66"/>
              </a:buClr>
            </a:pPr>
            <a:r>
              <a:rPr lang="en-US" altLang="en-US" sz="2300" dirty="0"/>
              <a:t>Contributions are tax deferred and grow tax-free</a:t>
            </a:r>
          </a:p>
          <a:p>
            <a:pPr lvl="1" eaLnBrk="1" hangingPunct="1">
              <a:buClr>
                <a:srgbClr val="FFFF66"/>
              </a:buClr>
            </a:pPr>
            <a:r>
              <a:rPr lang="en-US" altLang="en-US" sz="2300" dirty="0"/>
              <a:t>There is a penalty for early withdrawal</a:t>
            </a:r>
          </a:p>
          <a:p>
            <a:pPr lvl="1" eaLnBrk="1" hangingPunct="1">
              <a:buClr>
                <a:srgbClr val="FFFF66"/>
              </a:buClr>
            </a:pPr>
            <a:r>
              <a:rPr lang="en-US" altLang="en-US" sz="2300" dirty="0"/>
              <a:t>The employer is “required” to either contribute at least 2% or to match employee contributions, usually 1-3%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 calcmode="lin" valueType="num">
                                      <p:cBhvr additive="base">
                                        <p:cTn id="7" dur="500" fill="hold"/>
                                        <p:tgtEl>
                                          <p:spTgt spid="1034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34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3427">
                                            <p:txEl>
                                              <p:pRg st="1" end="1"/>
                                            </p:txEl>
                                          </p:spTgt>
                                        </p:tgtEl>
                                        <p:attrNameLst>
                                          <p:attrName>style.visibility</p:attrName>
                                        </p:attrNameLst>
                                      </p:cBhvr>
                                      <p:to>
                                        <p:strVal val="visible"/>
                                      </p:to>
                                    </p:set>
                                    <p:anim calcmode="lin" valueType="num">
                                      <p:cBhvr additive="base">
                                        <p:cTn id="13" dur="500" fill="hold"/>
                                        <p:tgtEl>
                                          <p:spTgt spid="1034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342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3427">
                                            <p:txEl>
                                              <p:pRg st="2" end="2"/>
                                            </p:txEl>
                                          </p:spTgt>
                                        </p:tgtEl>
                                        <p:attrNameLst>
                                          <p:attrName>style.visibility</p:attrName>
                                        </p:attrNameLst>
                                      </p:cBhvr>
                                      <p:to>
                                        <p:strVal val="visible"/>
                                      </p:to>
                                    </p:set>
                                    <p:anim calcmode="lin" valueType="num">
                                      <p:cBhvr additive="base">
                                        <p:cTn id="17" dur="500" fill="hold"/>
                                        <p:tgtEl>
                                          <p:spTgt spid="10342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342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3427">
                                            <p:txEl>
                                              <p:pRg st="3" end="3"/>
                                            </p:txEl>
                                          </p:spTgt>
                                        </p:tgtEl>
                                        <p:attrNameLst>
                                          <p:attrName>style.visibility</p:attrName>
                                        </p:attrNameLst>
                                      </p:cBhvr>
                                      <p:to>
                                        <p:strVal val="visible"/>
                                      </p:to>
                                    </p:set>
                                    <p:anim calcmode="lin" valueType="num">
                                      <p:cBhvr additive="base">
                                        <p:cTn id="21" dur="500" fill="hold"/>
                                        <p:tgtEl>
                                          <p:spTgt spid="10342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342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3427">
                                            <p:txEl>
                                              <p:pRg st="4" end="4"/>
                                            </p:txEl>
                                          </p:spTgt>
                                        </p:tgtEl>
                                        <p:attrNameLst>
                                          <p:attrName>style.visibility</p:attrName>
                                        </p:attrNameLst>
                                      </p:cBhvr>
                                      <p:to>
                                        <p:strVal val="visible"/>
                                      </p:to>
                                    </p:set>
                                    <p:anim calcmode="lin" valueType="num">
                                      <p:cBhvr additive="base">
                                        <p:cTn id="25" dur="500" fill="hold"/>
                                        <p:tgtEl>
                                          <p:spTgt spid="10342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342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3427">
                                            <p:txEl>
                                              <p:pRg st="5" end="5"/>
                                            </p:txEl>
                                          </p:spTgt>
                                        </p:tgtEl>
                                        <p:attrNameLst>
                                          <p:attrName>style.visibility</p:attrName>
                                        </p:attrNameLst>
                                      </p:cBhvr>
                                      <p:to>
                                        <p:strVal val="visible"/>
                                      </p:to>
                                    </p:set>
                                    <p:anim calcmode="lin" valueType="num">
                                      <p:cBhvr additive="base">
                                        <p:cTn id="29" dur="500" fill="hold"/>
                                        <p:tgtEl>
                                          <p:spTgt spid="10342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342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3427">
                                            <p:txEl>
                                              <p:pRg st="6" end="6"/>
                                            </p:txEl>
                                          </p:spTgt>
                                        </p:tgtEl>
                                        <p:attrNameLst>
                                          <p:attrName>style.visibility</p:attrName>
                                        </p:attrNameLst>
                                      </p:cBhvr>
                                      <p:to>
                                        <p:strVal val="visible"/>
                                      </p:to>
                                    </p:set>
                                    <p:anim calcmode="lin" valueType="num">
                                      <p:cBhvr additive="base">
                                        <p:cTn id="33" dur="500" fill="hold"/>
                                        <p:tgtEl>
                                          <p:spTgt spid="10342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342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uiExpand="1"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685800"/>
            <a:ext cx="7772400" cy="944563"/>
          </a:xfrm>
        </p:spPr>
        <p:txBody>
          <a:bodyPr/>
          <a:lstStyle/>
          <a:p>
            <a:pPr eaLnBrk="1" hangingPunct="1">
              <a:spcBef>
                <a:spcPct val="20000"/>
              </a:spcBef>
              <a:buClr>
                <a:srgbClr val="FFFF66"/>
              </a:buClr>
              <a:buFont typeface="Wingdings" panose="05000000000000000000" pitchFamily="2" charset="2"/>
              <a:buNone/>
            </a:pPr>
            <a:r>
              <a:rPr lang="en-US" altLang="en-US"/>
              <a:t>SIMPLE IRA</a:t>
            </a:r>
            <a:r>
              <a:rPr lang="en-US" altLang="en-US" sz="3200"/>
              <a:t> </a:t>
            </a:r>
            <a:r>
              <a:rPr lang="en-US" altLang="en-US" sz="2400"/>
              <a:t>(continued)</a:t>
            </a:r>
          </a:p>
        </p:txBody>
      </p:sp>
      <p:sp>
        <p:nvSpPr>
          <p:cNvPr id="108547" name="Rectangle 3"/>
          <p:cNvSpPr>
            <a:spLocks noGrp="1" noChangeArrowheads="1"/>
          </p:cNvSpPr>
          <p:nvPr>
            <p:ph idx="1"/>
          </p:nvPr>
        </p:nvSpPr>
        <p:spPr>
          <a:xfrm>
            <a:off x="914400" y="1600200"/>
            <a:ext cx="7315200" cy="5067300"/>
          </a:xfrm>
        </p:spPr>
        <p:txBody>
          <a:bodyPr/>
          <a:lstStyle/>
          <a:p>
            <a:pPr eaLnBrk="1" hangingPunct="1"/>
            <a:r>
              <a:rPr lang="en-US" altLang="en-US" dirty="0"/>
              <a:t>Advantages:</a:t>
            </a:r>
          </a:p>
          <a:p>
            <a:pPr lvl="1" eaLnBrk="1" hangingPunct="1"/>
            <a:r>
              <a:rPr lang="en-US" altLang="en-US" dirty="0"/>
              <a:t>Employees can participate</a:t>
            </a:r>
          </a:p>
          <a:p>
            <a:pPr lvl="1" eaLnBrk="1" hangingPunct="1"/>
            <a:r>
              <a:rPr lang="en-US" altLang="en-US" dirty="0"/>
              <a:t>Tax deductible contribution</a:t>
            </a:r>
          </a:p>
          <a:p>
            <a:pPr lvl="1" eaLnBrk="1" hangingPunct="1"/>
            <a:r>
              <a:rPr lang="en-US" altLang="en-US" dirty="0"/>
              <a:t>Easy to set up and administer (compared with a traditional 401(k))</a:t>
            </a:r>
          </a:p>
          <a:p>
            <a:pPr eaLnBrk="1" hangingPunct="1"/>
            <a:r>
              <a:rPr lang="en-US" altLang="en-US" sz="2400" dirty="0"/>
              <a:t>Disadvantages:</a:t>
            </a:r>
          </a:p>
          <a:p>
            <a:pPr lvl="1" eaLnBrk="1" hangingPunct="1"/>
            <a:r>
              <a:rPr lang="en-US" altLang="en-US" dirty="0"/>
              <a:t>Limited employee contribution of $</a:t>
            </a:r>
            <a:r>
              <a:rPr lang="en-US" altLang="en-US" dirty="0" smtClean="0"/>
              <a:t>13,500 </a:t>
            </a:r>
            <a:r>
              <a:rPr lang="en-US" altLang="en-US" dirty="0"/>
              <a:t>in </a:t>
            </a:r>
            <a:r>
              <a:rPr lang="en-US" altLang="en-US" dirty="0" smtClean="0"/>
              <a:t>2020</a:t>
            </a:r>
            <a:endParaRPr lang="en-US" altLang="en-US" dirty="0"/>
          </a:p>
          <a:p>
            <a:pPr lvl="1" eaLnBrk="1" hangingPunct="1"/>
            <a:r>
              <a:rPr lang="en-US" altLang="en-US" dirty="0"/>
              <a:t>Money withdrawn within two years incurs a 25% penalty</a:t>
            </a:r>
          </a:p>
          <a:p>
            <a:pPr lvl="1" eaLnBrk="1" hangingPunct="1"/>
            <a:r>
              <a:rPr lang="en-US" altLang="en-US" dirty="0"/>
              <a:t>There is a 10% penalty if money is withdrawn before 59½, plus regular income taxes as well </a:t>
            </a:r>
            <a:endParaRPr lang="en-US" altLang="en-US"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p:cTn id="7" dur="1000" fill="hold"/>
                                        <p:tgtEl>
                                          <p:spTgt spid="10854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854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854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8547">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108547">
                                            <p:txEl>
                                              <p:pRg st="1" end="1"/>
                                            </p:txEl>
                                          </p:spTgt>
                                        </p:tgtEl>
                                        <p:attrNameLst>
                                          <p:attrName>style.visibility</p:attrName>
                                        </p:attrNameLst>
                                      </p:cBhvr>
                                      <p:to>
                                        <p:strVal val="visible"/>
                                      </p:to>
                                    </p:set>
                                    <p:anim calcmode="lin" valueType="num">
                                      <p:cBhvr>
                                        <p:cTn id="13" dur="1000" fill="hold"/>
                                        <p:tgtEl>
                                          <p:spTgt spid="108547">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108547">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10854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8547">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108547">
                                            <p:txEl>
                                              <p:pRg st="2" end="2"/>
                                            </p:txEl>
                                          </p:spTgt>
                                        </p:tgtEl>
                                        <p:attrNameLst>
                                          <p:attrName>style.visibility</p:attrName>
                                        </p:attrNameLst>
                                      </p:cBhvr>
                                      <p:to>
                                        <p:strVal val="visible"/>
                                      </p:to>
                                    </p:set>
                                    <p:anim calcmode="lin" valueType="num">
                                      <p:cBhvr>
                                        <p:cTn id="19" dur="1000" fill="hold"/>
                                        <p:tgtEl>
                                          <p:spTgt spid="108547">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108547">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10854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08547">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108547">
                                            <p:txEl>
                                              <p:pRg st="3" end="3"/>
                                            </p:txEl>
                                          </p:spTgt>
                                        </p:tgtEl>
                                        <p:attrNameLst>
                                          <p:attrName>style.visibility</p:attrName>
                                        </p:attrNameLst>
                                      </p:cBhvr>
                                      <p:to>
                                        <p:strVal val="visible"/>
                                      </p:to>
                                    </p:set>
                                    <p:anim calcmode="lin" valueType="num">
                                      <p:cBhvr>
                                        <p:cTn id="25" dur="1000" fill="hold"/>
                                        <p:tgtEl>
                                          <p:spTgt spid="108547">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108547">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10854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854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108547">
                                            <p:txEl>
                                              <p:pRg st="4" end="4"/>
                                            </p:txEl>
                                          </p:spTgt>
                                        </p:tgtEl>
                                        <p:attrNameLst>
                                          <p:attrName>style.visibility</p:attrName>
                                        </p:attrNameLst>
                                      </p:cBhvr>
                                      <p:to>
                                        <p:strVal val="visible"/>
                                      </p:to>
                                    </p:set>
                                    <p:anim calcmode="lin" valueType="num">
                                      <p:cBhvr>
                                        <p:cTn id="33" dur="1000" fill="hold"/>
                                        <p:tgtEl>
                                          <p:spTgt spid="108547">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108547">
                                            <p:txEl>
                                              <p:pRg st="4" end="4"/>
                                            </p:txEl>
                                          </p:spTgt>
                                        </p:tgtEl>
                                        <p:attrNameLst>
                                          <p:attrName>ppt_h</p:attrName>
                                        </p:attrNameLst>
                                      </p:cBhvr>
                                      <p:tavLst>
                                        <p:tav tm="0">
                                          <p:val>
                                            <p:fltVal val="0"/>
                                          </p:val>
                                        </p:tav>
                                        <p:tav tm="100000">
                                          <p:val>
                                            <p:strVal val="#ppt_h"/>
                                          </p:val>
                                        </p:tav>
                                      </p:tavLst>
                                    </p:anim>
                                    <p:anim calcmode="lin" valueType="num">
                                      <p:cBhvr>
                                        <p:cTn id="35" dur="1000" fill="hold"/>
                                        <p:tgtEl>
                                          <p:spTgt spid="108547">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08547">
                                            <p:txEl>
                                              <p:pRg st="4" end="4"/>
                                            </p:txEl>
                                          </p:spTgt>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108547">
                                            <p:txEl>
                                              <p:pRg st="5" end="5"/>
                                            </p:txEl>
                                          </p:spTgt>
                                        </p:tgtEl>
                                        <p:attrNameLst>
                                          <p:attrName>style.visibility</p:attrName>
                                        </p:attrNameLst>
                                      </p:cBhvr>
                                      <p:to>
                                        <p:strVal val="visible"/>
                                      </p:to>
                                    </p:set>
                                    <p:anim calcmode="lin" valueType="num">
                                      <p:cBhvr>
                                        <p:cTn id="39" dur="1000" fill="hold"/>
                                        <p:tgtEl>
                                          <p:spTgt spid="108547">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108547">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108547">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8547">
                                            <p:txEl>
                                              <p:pRg st="5" end="5"/>
                                            </p:txEl>
                                          </p:spTgt>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grpId="0" nodeType="withEffect">
                                  <p:stCondLst>
                                    <p:cond delay="0"/>
                                  </p:stCondLst>
                                  <p:childTnLst>
                                    <p:set>
                                      <p:cBhvr>
                                        <p:cTn id="44" dur="1" fill="hold">
                                          <p:stCondLst>
                                            <p:cond delay="0"/>
                                          </p:stCondLst>
                                        </p:cTn>
                                        <p:tgtEl>
                                          <p:spTgt spid="108547">
                                            <p:txEl>
                                              <p:pRg st="6" end="6"/>
                                            </p:txEl>
                                          </p:spTgt>
                                        </p:tgtEl>
                                        <p:attrNameLst>
                                          <p:attrName>style.visibility</p:attrName>
                                        </p:attrNameLst>
                                      </p:cBhvr>
                                      <p:to>
                                        <p:strVal val="visible"/>
                                      </p:to>
                                    </p:set>
                                    <p:anim calcmode="lin" valueType="num">
                                      <p:cBhvr>
                                        <p:cTn id="45" dur="1000" fill="hold"/>
                                        <p:tgtEl>
                                          <p:spTgt spid="108547">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108547">
                                            <p:txEl>
                                              <p:pRg st="6" end="6"/>
                                            </p:txEl>
                                          </p:spTgt>
                                        </p:tgtEl>
                                        <p:attrNameLst>
                                          <p:attrName>ppt_h</p:attrName>
                                        </p:attrNameLst>
                                      </p:cBhvr>
                                      <p:tavLst>
                                        <p:tav tm="0">
                                          <p:val>
                                            <p:fltVal val="0"/>
                                          </p:val>
                                        </p:tav>
                                        <p:tav tm="100000">
                                          <p:val>
                                            <p:strVal val="#ppt_h"/>
                                          </p:val>
                                        </p:tav>
                                      </p:tavLst>
                                    </p:anim>
                                    <p:anim calcmode="lin" valueType="num">
                                      <p:cBhvr>
                                        <p:cTn id="47" dur="1000" fill="hold"/>
                                        <p:tgtEl>
                                          <p:spTgt spid="108547">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108547">
                                            <p:txEl>
                                              <p:pRg st="6" end="6"/>
                                            </p:txEl>
                                          </p:spTgt>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grpId="0" nodeType="withEffect">
                                  <p:stCondLst>
                                    <p:cond delay="0"/>
                                  </p:stCondLst>
                                  <p:childTnLst>
                                    <p:set>
                                      <p:cBhvr>
                                        <p:cTn id="50" dur="1" fill="hold">
                                          <p:stCondLst>
                                            <p:cond delay="0"/>
                                          </p:stCondLst>
                                        </p:cTn>
                                        <p:tgtEl>
                                          <p:spTgt spid="108547">
                                            <p:txEl>
                                              <p:pRg st="7" end="7"/>
                                            </p:txEl>
                                          </p:spTgt>
                                        </p:tgtEl>
                                        <p:attrNameLst>
                                          <p:attrName>style.visibility</p:attrName>
                                        </p:attrNameLst>
                                      </p:cBhvr>
                                      <p:to>
                                        <p:strVal val="visible"/>
                                      </p:to>
                                    </p:set>
                                    <p:anim calcmode="lin" valueType="num">
                                      <p:cBhvr>
                                        <p:cTn id="51" dur="1000" fill="hold"/>
                                        <p:tgtEl>
                                          <p:spTgt spid="108547">
                                            <p:txEl>
                                              <p:pRg st="7" end="7"/>
                                            </p:txEl>
                                          </p:spTgt>
                                        </p:tgtEl>
                                        <p:attrNameLst>
                                          <p:attrName>ppt_w</p:attrName>
                                        </p:attrNameLst>
                                      </p:cBhvr>
                                      <p:tavLst>
                                        <p:tav tm="0">
                                          <p:val>
                                            <p:fltVal val="0"/>
                                          </p:val>
                                        </p:tav>
                                        <p:tav tm="100000">
                                          <p:val>
                                            <p:strVal val="#ppt_w"/>
                                          </p:val>
                                        </p:tav>
                                      </p:tavLst>
                                    </p:anim>
                                    <p:anim calcmode="lin" valueType="num">
                                      <p:cBhvr>
                                        <p:cTn id="52" dur="1000" fill="hold"/>
                                        <p:tgtEl>
                                          <p:spTgt spid="108547">
                                            <p:txEl>
                                              <p:pRg st="7" end="7"/>
                                            </p:txEl>
                                          </p:spTgt>
                                        </p:tgtEl>
                                        <p:attrNameLst>
                                          <p:attrName>ppt_h</p:attrName>
                                        </p:attrNameLst>
                                      </p:cBhvr>
                                      <p:tavLst>
                                        <p:tav tm="0">
                                          <p:val>
                                            <p:fltVal val="0"/>
                                          </p:val>
                                        </p:tav>
                                        <p:tav tm="100000">
                                          <p:val>
                                            <p:strVal val="#ppt_h"/>
                                          </p:val>
                                        </p:tav>
                                      </p:tavLst>
                                    </p:anim>
                                    <p:anim calcmode="lin" valueType="num">
                                      <p:cBhvr>
                                        <p:cTn id="53" dur="1000" fill="hold"/>
                                        <p:tgtEl>
                                          <p:spTgt spid="108547">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08547">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uiExpand="1"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a:t>SIMPLE IRA Plans</a:t>
            </a:r>
          </a:p>
        </p:txBody>
      </p:sp>
      <p:sp>
        <p:nvSpPr>
          <p:cNvPr id="193539" name="Rectangle 3"/>
          <p:cNvSpPr>
            <a:spLocks noGrp="1" noChangeArrowheads="1"/>
          </p:cNvSpPr>
          <p:nvPr>
            <p:ph idx="1"/>
          </p:nvPr>
        </p:nvSpPr>
        <p:spPr>
          <a:xfrm>
            <a:off x="933450" y="1614488"/>
            <a:ext cx="7296150" cy="5243512"/>
          </a:xfrm>
        </p:spPr>
        <p:txBody>
          <a:bodyPr/>
          <a:lstStyle/>
          <a:p>
            <a:pPr eaLnBrk="1" hangingPunct="1"/>
            <a:r>
              <a:rPr lang="en-US" altLang="en-US" dirty="0"/>
              <a:t>What is a SIMPLE IRA?</a:t>
            </a:r>
          </a:p>
          <a:p>
            <a:pPr lvl="1" eaLnBrk="1" hangingPunct="1"/>
            <a:r>
              <a:rPr lang="en-US" altLang="en-US" dirty="0"/>
              <a:t>A small business qualified retirement plan that provides some matching funds by the employer. </a:t>
            </a:r>
          </a:p>
          <a:p>
            <a:pPr eaLnBrk="1" hangingPunct="1"/>
            <a:r>
              <a:rPr lang="en-US" altLang="en-US" sz="2400" dirty="0"/>
              <a:t>What are the characteristics of a SIMPLE IRA? </a:t>
            </a:r>
          </a:p>
          <a:p>
            <a:pPr lvl="1" eaLnBrk="1" hangingPunct="1"/>
            <a:r>
              <a:rPr lang="en-US" altLang="en-US" dirty="0"/>
              <a:t>Employees can have no other qualified plan, and may contribute up to the lesser of 100% of compensation or $</a:t>
            </a:r>
            <a:r>
              <a:rPr lang="en-US" altLang="en-US" dirty="0" smtClean="0"/>
              <a:t>13,500 </a:t>
            </a:r>
            <a:r>
              <a:rPr lang="en-US" altLang="en-US" dirty="0"/>
              <a:t>per year in </a:t>
            </a:r>
            <a:r>
              <a:rPr lang="en-US" altLang="en-US" dirty="0" smtClean="0"/>
              <a:t>2020</a:t>
            </a:r>
            <a:endParaRPr lang="en-US" altLang="en-US" dirty="0"/>
          </a:p>
          <a:p>
            <a:pPr lvl="1" eaLnBrk="1" hangingPunct="1">
              <a:buClr>
                <a:srgbClr val="FFFF66"/>
              </a:buClr>
            </a:pPr>
            <a:r>
              <a:rPr lang="en-US" altLang="en-US" dirty="0"/>
              <a:t>Contributions are tax deferred and grow tax-free</a:t>
            </a:r>
          </a:p>
          <a:p>
            <a:pPr lvl="1" eaLnBrk="1" hangingPunct="1">
              <a:buClr>
                <a:srgbClr val="FFFF66"/>
              </a:buClr>
            </a:pPr>
            <a:r>
              <a:rPr lang="en-US" altLang="en-US" dirty="0"/>
              <a:t>There is a penalty for early withdrawal</a:t>
            </a:r>
          </a:p>
          <a:p>
            <a:pPr lvl="1" eaLnBrk="1" hangingPunct="1">
              <a:buClr>
                <a:srgbClr val="FFFF66"/>
              </a:buClr>
            </a:pPr>
            <a:r>
              <a:rPr lang="en-US" altLang="en-US" dirty="0"/>
              <a:t>The employer is “required” to contribute at least 2% each year</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 calcmode="lin" valueType="num">
                                      <p:cBhvr additive="base">
                                        <p:cTn id="7"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3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1" end="1"/>
                                            </p:txEl>
                                          </p:spTgt>
                                        </p:tgtEl>
                                        <p:attrNameLst>
                                          <p:attrName>style.visibility</p:attrName>
                                        </p:attrNameLst>
                                      </p:cBhvr>
                                      <p:to>
                                        <p:strVal val="visible"/>
                                      </p:to>
                                    </p:set>
                                    <p:anim calcmode="lin" valueType="num">
                                      <p:cBhvr additive="base">
                                        <p:cTn id="13"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3539">
                                            <p:txEl>
                                              <p:pRg st="2" end="2"/>
                                            </p:txEl>
                                          </p:spTgt>
                                        </p:tgtEl>
                                        <p:attrNameLst>
                                          <p:attrName>style.visibility</p:attrName>
                                        </p:attrNameLst>
                                      </p:cBhvr>
                                      <p:to>
                                        <p:strVal val="visible"/>
                                      </p:to>
                                    </p:set>
                                    <p:anim calcmode="lin" valueType="num">
                                      <p:cBhvr additive="base">
                                        <p:cTn id="17" dur="500" fill="hold"/>
                                        <p:tgtEl>
                                          <p:spTgt spid="193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3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3539">
                                            <p:txEl>
                                              <p:pRg st="3" end="3"/>
                                            </p:txEl>
                                          </p:spTgt>
                                        </p:tgtEl>
                                        <p:attrNameLst>
                                          <p:attrName>style.visibility</p:attrName>
                                        </p:attrNameLst>
                                      </p:cBhvr>
                                      <p:to>
                                        <p:strVal val="visible"/>
                                      </p:to>
                                    </p:set>
                                    <p:anim calcmode="lin" valueType="num">
                                      <p:cBhvr additive="base">
                                        <p:cTn id="21" dur="500" fill="hold"/>
                                        <p:tgtEl>
                                          <p:spTgt spid="193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35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3539">
                                            <p:txEl>
                                              <p:pRg st="4" end="4"/>
                                            </p:txEl>
                                          </p:spTgt>
                                        </p:tgtEl>
                                        <p:attrNameLst>
                                          <p:attrName>style.visibility</p:attrName>
                                        </p:attrNameLst>
                                      </p:cBhvr>
                                      <p:to>
                                        <p:strVal val="visible"/>
                                      </p:to>
                                    </p:set>
                                    <p:anim calcmode="lin" valueType="num">
                                      <p:cBhvr additive="base">
                                        <p:cTn id="25" dur="500" fill="hold"/>
                                        <p:tgtEl>
                                          <p:spTgt spid="1935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35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3539">
                                            <p:txEl>
                                              <p:pRg st="5" end="5"/>
                                            </p:txEl>
                                          </p:spTgt>
                                        </p:tgtEl>
                                        <p:attrNameLst>
                                          <p:attrName>style.visibility</p:attrName>
                                        </p:attrNameLst>
                                      </p:cBhvr>
                                      <p:to>
                                        <p:strVal val="visible"/>
                                      </p:to>
                                    </p:set>
                                    <p:anim calcmode="lin" valueType="num">
                                      <p:cBhvr additive="base">
                                        <p:cTn id="29" dur="500" fill="hold"/>
                                        <p:tgtEl>
                                          <p:spTgt spid="1935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35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3539">
                                            <p:txEl>
                                              <p:pRg st="6" end="6"/>
                                            </p:txEl>
                                          </p:spTgt>
                                        </p:tgtEl>
                                        <p:attrNameLst>
                                          <p:attrName>style.visibility</p:attrName>
                                        </p:attrNameLst>
                                      </p:cBhvr>
                                      <p:to>
                                        <p:strVal val="visible"/>
                                      </p:to>
                                    </p:set>
                                    <p:anim calcmode="lin" valueType="num">
                                      <p:cBhvr additive="base">
                                        <p:cTn id="33" dur="500" fill="hold"/>
                                        <p:tgtEl>
                                          <p:spTgt spid="1935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353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uiExpand="1"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tLang="en-US"/>
              <a:t>SIMPLE 401k Plans</a:t>
            </a:r>
          </a:p>
        </p:txBody>
      </p:sp>
      <p:sp>
        <p:nvSpPr>
          <p:cNvPr id="191491" name="Rectangle 3"/>
          <p:cNvSpPr>
            <a:spLocks noGrp="1" noChangeArrowheads="1"/>
          </p:cNvSpPr>
          <p:nvPr>
            <p:ph idx="1"/>
          </p:nvPr>
        </p:nvSpPr>
        <p:spPr>
          <a:xfrm>
            <a:off x="933450" y="1614488"/>
            <a:ext cx="7219950" cy="5243512"/>
          </a:xfrm>
        </p:spPr>
        <p:txBody>
          <a:bodyPr/>
          <a:lstStyle/>
          <a:p>
            <a:pPr eaLnBrk="1" hangingPunct="1"/>
            <a:r>
              <a:rPr lang="en-US" altLang="en-US" dirty="0"/>
              <a:t>What is a SIMPLE 401k?</a:t>
            </a:r>
          </a:p>
          <a:p>
            <a:pPr lvl="1" eaLnBrk="1" hangingPunct="1"/>
            <a:r>
              <a:rPr lang="en-US" altLang="en-US" dirty="0"/>
              <a:t>A small business qualified retirement plan that provides some matching funds by the employer. </a:t>
            </a:r>
          </a:p>
          <a:p>
            <a:pPr eaLnBrk="1" hangingPunct="1"/>
            <a:r>
              <a:rPr lang="en-US" altLang="en-US" sz="2400" dirty="0"/>
              <a:t>What are the characteristics of a SIMPLE 401k? </a:t>
            </a:r>
          </a:p>
          <a:p>
            <a:pPr lvl="1" eaLnBrk="1" hangingPunct="1"/>
            <a:r>
              <a:rPr lang="en-US" altLang="en-US" dirty="0"/>
              <a:t>Employees can have no other qualified plan, and may contribute up to the lesser of 100% of compensation or </a:t>
            </a:r>
            <a:r>
              <a:rPr lang="en-US" altLang="en-US" dirty="0" smtClean="0"/>
              <a:t>$</a:t>
            </a:r>
            <a:r>
              <a:rPr lang="en-US" altLang="en-US" dirty="0" smtClean="0"/>
              <a:t>13,500 </a:t>
            </a:r>
            <a:r>
              <a:rPr lang="en-US" altLang="en-US" dirty="0"/>
              <a:t>in </a:t>
            </a:r>
            <a:r>
              <a:rPr lang="en-US" altLang="en-US" dirty="0" smtClean="0"/>
              <a:t>2020</a:t>
            </a:r>
            <a:endParaRPr lang="en-US" altLang="en-US" dirty="0"/>
          </a:p>
          <a:p>
            <a:pPr lvl="1" eaLnBrk="1" hangingPunct="1">
              <a:buClr>
                <a:srgbClr val="FFFF66"/>
              </a:buClr>
            </a:pPr>
            <a:r>
              <a:rPr lang="en-US" altLang="en-US" dirty="0"/>
              <a:t>Contributions are tax deferred and grow tax-free</a:t>
            </a:r>
          </a:p>
          <a:p>
            <a:pPr lvl="1" eaLnBrk="1" hangingPunct="1">
              <a:buClr>
                <a:srgbClr val="FFFF66"/>
              </a:buClr>
            </a:pPr>
            <a:r>
              <a:rPr lang="en-US" altLang="en-US" dirty="0"/>
              <a:t>There is a penalty for early withdrawal</a:t>
            </a:r>
          </a:p>
          <a:p>
            <a:pPr lvl="1" eaLnBrk="1" hangingPunct="1">
              <a:buClr>
                <a:srgbClr val="FFFF66"/>
              </a:buClr>
            </a:pPr>
            <a:r>
              <a:rPr lang="en-US" altLang="en-US" dirty="0"/>
              <a:t>The employer is “required” to either contribute at least 2% or to match employee contributions, usually 1-3%</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anim calcmode="lin" valueType="num">
                                      <p:cBhvr additive="base">
                                        <p:cTn id="7" dur="500" fill="hold"/>
                                        <p:tgtEl>
                                          <p:spTgt spid="191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149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anim calcmode="lin" valueType="num">
                                      <p:cBhvr additive="base">
                                        <p:cTn id="11" dur="500" fill="hold"/>
                                        <p:tgtEl>
                                          <p:spTgt spid="19149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914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91491">
                                            <p:txEl>
                                              <p:pRg st="2" end="2"/>
                                            </p:txEl>
                                          </p:spTgt>
                                        </p:tgtEl>
                                        <p:attrNameLst>
                                          <p:attrName>style.visibility</p:attrName>
                                        </p:attrNameLst>
                                      </p:cBhvr>
                                      <p:to>
                                        <p:strVal val="visible"/>
                                      </p:to>
                                    </p:set>
                                    <p:anim calcmode="lin" valueType="num">
                                      <p:cBhvr additive="base">
                                        <p:cTn id="17" dur="500" fill="hold"/>
                                        <p:tgtEl>
                                          <p:spTgt spid="1914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14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1491">
                                            <p:txEl>
                                              <p:pRg st="3" end="3"/>
                                            </p:txEl>
                                          </p:spTgt>
                                        </p:tgtEl>
                                        <p:attrNameLst>
                                          <p:attrName>style.visibility</p:attrName>
                                        </p:attrNameLst>
                                      </p:cBhvr>
                                      <p:to>
                                        <p:strVal val="visible"/>
                                      </p:to>
                                    </p:set>
                                    <p:anim calcmode="lin" valueType="num">
                                      <p:cBhvr additive="base">
                                        <p:cTn id="21" dur="500" fill="hold"/>
                                        <p:tgtEl>
                                          <p:spTgt spid="1914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14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1491">
                                            <p:txEl>
                                              <p:pRg st="4" end="4"/>
                                            </p:txEl>
                                          </p:spTgt>
                                        </p:tgtEl>
                                        <p:attrNameLst>
                                          <p:attrName>style.visibility</p:attrName>
                                        </p:attrNameLst>
                                      </p:cBhvr>
                                      <p:to>
                                        <p:strVal val="visible"/>
                                      </p:to>
                                    </p:set>
                                    <p:anim calcmode="lin" valueType="num">
                                      <p:cBhvr additive="base">
                                        <p:cTn id="25" dur="500" fill="hold"/>
                                        <p:tgtEl>
                                          <p:spTgt spid="1914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14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1491">
                                            <p:txEl>
                                              <p:pRg st="5" end="5"/>
                                            </p:txEl>
                                          </p:spTgt>
                                        </p:tgtEl>
                                        <p:attrNameLst>
                                          <p:attrName>style.visibility</p:attrName>
                                        </p:attrNameLst>
                                      </p:cBhvr>
                                      <p:to>
                                        <p:strVal val="visible"/>
                                      </p:to>
                                    </p:set>
                                    <p:anim calcmode="lin" valueType="num">
                                      <p:cBhvr additive="base">
                                        <p:cTn id="29" dur="500" fill="hold"/>
                                        <p:tgtEl>
                                          <p:spTgt spid="1914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14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1491">
                                            <p:txEl>
                                              <p:pRg st="6" end="6"/>
                                            </p:txEl>
                                          </p:spTgt>
                                        </p:tgtEl>
                                        <p:attrNameLst>
                                          <p:attrName>style.visibility</p:attrName>
                                        </p:attrNameLst>
                                      </p:cBhvr>
                                      <p:to>
                                        <p:strVal val="visible"/>
                                      </p:to>
                                    </p:set>
                                    <p:anim calcmode="lin" valueType="num">
                                      <p:cBhvr additive="base">
                                        <p:cTn id="33" dur="500" fill="hold"/>
                                        <p:tgtEl>
                                          <p:spTgt spid="1914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14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uiExpand="1"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3999" cy="914400"/>
          </a:xfrm>
        </p:spPr>
        <p:txBody>
          <a:bodyPr/>
          <a:lstStyle/>
          <a:p>
            <a:r>
              <a:rPr lang="en-US" sz="3200" dirty="0"/>
              <a:t>D.  Understand some Plans and Strategies for Small Business and Individual Retirement Plans</a:t>
            </a:r>
          </a:p>
        </p:txBody>
      </p:sp>
      <p:sp>
        <p:nvSpPr>
          <p:cNvPr id="3" name="Content Placeholder 2"/>
          <p:cNvSpPr>
            <a:spLocks noGrp="1"/>
          </p:cNvSpPr>
          <p:nvPr>
            <p:ph idx="1"/>
          </p:nvPr>
        </p:nvSpPr>
        <p:spPr/>
        <p:txBody>
          <a:bodyPr/>
          <a:lstStyle/>
          <a:p>
            <a:r>
              <a:rPr lang="en-US" dirty="0"/>
              <a:t>As you put your Retirement Plan together, it is important to think through some plans and strategies.  Examples include:</a:t>
            </a:r>
          </a:p>
        </p:txBody>
      </p:sp>
    </p:spTree>
    <p:extLst>
      <p:ext uri="{BB962C8B-B14F-4D97-AF65-F5344CB8AC3E}">
        <p14:creationId xmlns:p14="http://schemas.microsoft.com/office/powerpoint/2010/main" val="113673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3999" cy="914400"/>
          </a:xfrm>
        </p:spPr>
        <p:txBody>
          <a:bodyPr/>
          <a:lstStyle/>
          <a:p>
            <a:r>
              <a:rPr lang="en-US" dirty="0"/>
              <a:t>Plans and Strategies for SB and IRAs </a:t>
            </a:r>
            <a:r>
              <a:rPr lang="en-US" sz="2400" dirty="0"/>
              <a:t>(continued)</a:t>
            </a:r>
            <a:endParaRPr lang="en-US" sz="3200" dirty="0"/>
          </a:p>
        </p:txBody>
      </p:sp>
      <p:sp>
        <p:nvSpPr>
          <p:cNvPr id="3" name="Content Placeholder 2"/>
          <p:cNvSpPr>
            <a:spLocks noGrp="1"/>
          </p:cNvSpPr>
          <p:nvPr>
            <p:ph idx="1"/>
          </p:nvPr>
        </p:nvSpPr>
        <p:spPr/>
        <p:txBody>
          <a:bodyPr/>
          <a:lstStyle/>
          <a:p>
            <a:r>
              <a:rPr lang="en-US" dirty="0"/>
              <a:t>Plans and </a:t>
            </a:r>
            <a:r>
              <a:rPr lang="en-US" dirty="0" smtClean="0"/>
              <a:t>Strategies</a:t>
            </a:r>
          </a:p>
          <a:p>
            <a:pPr marL="0" indent="0">
              <a:buNone/>
            </a:pPr>
            <a:r>
              <a:rPr lang="en-US" sz="2200" i="1" dirty="0" smtClean="0"/>
              <a:t>    Accumulation</a:t>
            </a:r>
            <a:endParaRPr lang="en-US" sz="2200" i="1" dirty="0"/>
          </a:p>
          <a:p>
            <a:pPr lvl="1" eaLnBrk="1" hangingPunct="1">
              <a:spcBef>
                <a:spcPts val="300"/>
              </a:spcBef>
            </a:pPr>
            <a:r>
              <a:rPr lang="en-US" sz="2200" dirty="0"/>
              <a:t>Live on a budget, save 20%, always get the company match</a:t>
            </a:r>
          </a:p>
          <a:p>
            <a:pPr lvl="1" eaLnBrk="1" hangingPunct="1">
              <a:spcBef>
                <a:spcPts val="300"/>
              </a:spcBef>
            </a:pPr>
            <a:r>
              <a:rPr lang="en-US" sz="2200" dirty="0"/>
              <a:t>Save 20% of every dollar, 15% into your Roth 401k or Roth IRA for both you and your spouse (if you don’t have a Roth 401k), 3% for other goals, and 2% for children’s mission and education</a:t>
            </a:r>
          </a:p>
          <a:p>
            <a:pPr lvl="1" eaLnBrk="1" hangingPunct="1">
              <a:spcBef>
                <a:spcPts val="300"/>
              </a:spcBef>
            </a:pPr>
            <a:r>
              <a:rPr lang="en-US" sz="2200" dirty="0"/>
              <a:t>Invest in Roth accounts while young and when rates are low. Use these to target your tax rate in retirement (to a low level) </a:t>
            </a:r>
          </a:p>
          <a:p>
            <a:pPr lvl="1" eaLnBrk="1" hangingPunct="1">
              <a:spcBef>
                <a:spcPts val="300"/>
              </a:spcBef>
            </a:pPr>
            <a:r>
              <a:rPr lang="en-US" sz="2200" dirty="0"/>
              <a:t>Even though you don’t know future tax rates, maximize investments in Roth accounts as you are saving more for retirement</a:t>
            </a:r>
          </a:p>
          <a:p>
            <a:endParaRPr lang="en-US" dirty="0"/>
          </a:p>
        </p:txBody>
      </p:sp>
    </p:spTree>
    <p:extLst>
      <p:ext uri="{BB962C8B-B14F-4D97-AF65-F5344CB8AC3E}">
        <p14:creationId xmlns:p14="http://schemas.microsoft.com/office/powerpoint/2010/main" val="43867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914400"/>
          </a:xfrm>
        </p:spPr>
        <p:txBody>
          <a:bodyPr/>
          <a:lstStyle/>
          <a:p>
            <a:r>
              <a:rPr lang="en-US" dirty="0"/>
              <a:t>Plans and Strategies for SB and IRAs </a:t>
            </a:r>
            <a:r>
              <a:rPr lang="en-US" sz="2400" dirty="0"/>
              <a:t>(continued)</a:t>
            </a:r>
            <a:endParaRPr lang="en-US" sz="3200" dirty="0"/>
          </a:p>
        </p:txBody>
      </p:sp>
      <p:sp>
        <p:nvSpPr>
          <p:cNvPr id="3" name="Content Placeholder 2"/>
          <p:cNvSpPr>
            <a:spLocks noGrp="1"/>
          </p:cNvSpPr>
          <p:nvPr>
            <p:ph idx="1"/>
          </p:nvPr>
        </p:nvSpPr>
        <p:spPr/>
        <p:txBody>
          <a:bodyPr/>
          <a:lstStyle/>
          <a:p>
            <a:r>
              <a:rPr lang="en-US" dirty="0"/>
              <a:t>Plans and </a:t>
            </a:r>
            <a:r>
              <a:rPr lang="en-US" dirty="0" smtClean="0"/>
              <a:t>Strategies</a:t>
            </a:r>
          </a:p>
          <a:p>
            <a:pPr marL="0" indent="0">
              <a:buNone/>
            </a:pPr>
            <a:r>
              <a:rPr lang="en-US" sz="2400" i="1" dirty="0" smtClean="0"/>
              <a:t>     Retirement</a:t>
            </a:r>
            <a:endParaRPr lang="en-US" sz="2400" i="1" dirty="0"/>
          </a:p>
          <a:p>
            <a:pPr lvl="1" eaLnBrk="1" hangingPunct="1">
              <a:spcBef>
                <a:spcPts val="300"/>
              </a:spcBef>
            </a:pPr>
            <a:r>
              <a:rPr lang="en-US" sz="2000" dirty="0"/>
              <a:t>Calculate a </a:t>
            </a:r>
            <a:r>
              <a:rPr lang="en-US" sz="2000" i="1" dirty="0"/>
              <a:t>minimum level of retirement income</a:t>
            </a:r>
            <a:r>
              <a:rPr lang="en-US" sz="2000" dirty="0"/>
              <a:t>, and annuitize that amount (if you have sufficient assets).  The process is: </a:t>
            </a:r>
          </a:p>
          <a:p>
            <a:pPr lvl="2" eaLnBrk="1" hangingPunct="1">
              <a:spcBef>
                <a:spcPts val="300"/>
              </a:spcBef>
            </a:pPr>
            <a:r>
              <a:rPr lang="en-US" sz="2000" dirty="0"/>
              <a:t>a. </a:t>
            </a:r>
            <a:r>
              <a:rPr lang="en-US" sz="2000" dirty="0" smtClean="0"/>
              <a:t>Calc. </a:t>
            </a:r>
            <a:r>
              <a:rPr lang="en-US" sz="2000" dirty="0"/>
              <a:t>Social Security and defined benefit plan(s)</a:t>
            </a:r>
          </a:p>
          <a:p>
            <a:pPr lvl="2" eaLnBrk="1" hangingPunct="1">
              <a:spcBef>
                <a:spcPts val="300"/>
              </a:spcBef>
            </a:pPr>
            <a:r>
              <a:rPr lang="en-US" sz="2000" dirty="0"/>
              <a:t>b. Determine </a:t>
            </a:r>
            <a:r>
              <a:rPr lang="en-US" sz="2000" i="1" dirty="0" smtClean="0"/>
              <a:t>minimum </a:t>
            </a:r>
            <a:r>
              <a:rPr lang="en-US" sz="2000" i="1" dirty="0"/>
              <a:t>amount </a:t>
            </a:r>
            <a:r>
              <a:rPr lang="en-US" sz="2000" dirty="0"/>
              <a:t>needed to live on</a:t>
            </a:r>
          </a:p>
          <a:p>
            <a:pPr lvl="2" eaLnBrk="1" hangingPunct="1">
              <a:spcBef>
                <a:spcPts val="300"/>
              </a:spcBef>
            </a:pPr>
            <a:r>
              <a:rPr lang="en-US" sz="2000" dirty="0"/>
              <a:t>c. Take a percentage of retirement assets (including </a:t>
            </a:r>
            <a:r>
              <a:rPr lang="en-US" sz="2000" dirty="0" smtClean="0"/>
              <a:t>401k/403b/Roth/IRAs/SEP </a:t>
            </a:r>
            <a:r>
              <a:rPr lang="en-US" sz="2000" dirty="0"/>
              <a:t>Plans) </a:t>
            </a:r>
            <a:r>
              <a:rPr lang="en-US" sz="2000" dirty="0" smtClean="0"/>
              <a:t>to </a:t>
            </a:r>
            <a:r>
              <a:rPr lang="en-US" sz="2000" dirty="0"/>
              <a:t>purchase an </a:t>
            </a:r>
            <a:r>
              <a:rPr lang="en-US" sz="2000" b="1" i="1" dirty="0"/>
              <a:t>immediate</a:t>
            </a:r>
            <a:r>
              <a:rPr lang="en-US" sz="2000" dirty="0"/>
              <a:t> annuity to give you the minimum amount needed for an acceptable level of income</a:t>
            </a:r>
          </a:p>
          <a:p>
            <a:pPr lvl="1" eaLnBrk="1" hangingPunct="1">
              <a:spcBef>
                <a:spcPts val="300"/>
              </a:spcBef>
            </a:pPr>
            <a:r>
              <a:rPr lang="en-US" sz="2000" dirty="0"/>
              <a:t>Have both Roth and traditional retirement assets so you can target your tax rates in retirement</a:t>
            </a:r>
          </a:p>
          <a:p>
            <a:pPr lvl="1" eaLnBrk="1" hangingPunct="1">
              <a:spcBef>
                <a:spcPts val="300"/>
              </a:spcBef>
            </a:pPr>
            <a:r>
              <a:rPr lang="en-US" sz="2000" dirty="0"/>
              <a:t>Donate assets from your traditional IRA/SEP/Simple plans to pay tithes and offerings to eliminate your capital gains</a:t>
            </a:r>
          </a:p>
          <a:p>
            <a:endParaRPr lang="en-US" sz="2000" dirty="0"/>
          </a:p>
        </p:txBody>
      </p:sp>
    </p:spTree>
    <p:extLst>
      <p:ext uri="{BB962C8B-B14F-4D97-AF65-F5344CB8AC3E}">
        <p14:creationId xmlns:p14="http://schemas.microsoft.com/office/powerpoint/2010/main" val="332964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038" y="638175"/>
            <a:ext cx="9312276" cy="1039813"/>
          </a:xfrm>
        </p:spPr>
        <p:txBody>
          <a:bodyPr/>
          <a:lstStyle/>
          <a:p>
            <a:pPr marL="685800" indent="-685800" eaLnBrk="1" hangingPunct="1">
              <a:spcBef>
                <a:spcPct val="20000"/>
              </a:spcBef>
              <a:buFontTx/>
              <a:buAutoNum type="alphaUcPeriod"/>
            </a:pPr>
            <a:r>
              <a:rPr lang="en-US" altLang="en-US"/>
              <a:t>Understand Individual Retirement Accounts</a:t>
            </a:r>
          </a:p>
        </p:txBody>
      </p:sp>
      <p:sp>
        <p:nvSpPr>
          <p:cNvPr id="6148" name="Rectangle 3"/>
          <p:cNvSpPr>
            <a:spLocks noGrp="1" noChangeArrowheads="1"/>
          </p:cNvSpPr>
          <p:nvPr>
            <p:ph idx="1"/>
          </p:nvPr>
        </p:nvSpPr>
        <p:spPr>
          <a:xfrm>
            <a:off x="928688" y="1608138"/>
            <a:ext cx="7286625" cy="4419600"/>
          </a:xfrm>
        </p:spPr>
        <p:txBody>
          <a:bodyPr/>
          <a:lstStyle/>
          <a:p>
            <a:pPr eaLnBrk="1" hangingPunct="1"/>
            <a:r>
              <a:rPr lang="en-US" altLang="en-US"/>
              <a:t>With the Taxpayer Relief act of 1997, there are three </a:t>
            </a:r>
            <a:r>
              <a:rPr lang="en-US" altLang="en-US" i="1" u="sng"/>
              <a:t>major</a:t>
            </a:r>
            <a:r>
              <a:rPr lang="en-US" altLang="en-US"/>
              <a:t> types of Individual Retirement Accounts</a:t>
            </a:r>
          </a:p>
          <a:p>
            <a:pPr lvl="1" eaLnBrk="1" hangingPunct="1"/>
            <a:r>
              <a:rPr lang="en-US" altLang="en-US"/>
              <a:t>Traditional IRA</a:t>
            </a:r>
          </a:p>
          <a:p>
            <a:pPr lvl="1" eaLnBrk="1" hangingPunct="1"/>
            <a:r>
              <a:rPr lang="en-US" altLang="en-US"/>
              <a:t>Roth IRA</a:t>
            </a:r>
          </a:p>
          <a:p>
            <a:pPr lvl="1" eaLnBrk="1" hangingPunct="1"/>
            <a:r>
              <a:rPr lang="en-US" altLang="en-US"/>
              <a:t>Education IRA, which is also called a Coverdell Education Savings Account (ESA)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additive="base">
                                        <p:cTn id="13" dur="500" fill="hold"/>
                                        <p:tgtEl>
                                          <p:spTgt spid="614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148">
                                            <p:txEl>
                                              <p:pRg st="2" end="2"/>
                                            </p:txEl>
                                          </p:spTgt>
                                        </p:tgtEl>
                                        <p:attrNameLst>
                                          <p:attrName>style.visibility</p:attrName>
                                        </p:attrNameLst>
                                      </p:cBhvr>
                                      <p:to>
                                        <p:strVal val="visible"/>
                                      </p:to>
                                    </p:set>
                                    <p:anim calcmode="lin" valueType="num">
                                      <p:cBhvr additive="base">
                                        <p:cTn id="17" dur="500" fill="hold"/>
                                        <p:tgtEl>
                                          <p:spTgt spid="614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14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48">
                                            <p:txEl>
                                              <p:pRg st="3" end="3"/>
                                            </p:txEl>
                                          </p:spTgt>
                                        </p:tgtEl>
                                        <p:attrNameLst>
                                          <p:attrName>style.visibility</p:attrName>
                                        </p:attrNameLst>
                                      </p:cBhvr>
                                      <p:to>
                                        <p:strVal val="visible"/>
                                      </p:to>
                                    </p:set>
                                    <p:anim calcmode="lin" valueType="num">
                                      <p:cBhvr additive="base">
                                        <p:cTn id="21" dur="500" fill="hold"/>
                                        <p:tgtEl>
                                          <p:spTgt spid="614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14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uiExpand="1" build="p" bldLvl="2"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3999" cy="914400"/>
          </a:xfrm>
        </p:spPr>
        <p:txBody>
          <a:bodyPr/>
          <a:lstStyle/>
          <a:p>
            <a:r>
              <a:rPr lang="en-US" dirty="0"/>
              <a:t>Plans and Strategies for SB and IRAs </a:t>
            </a:r>
            <a:r>
              <a:rPr lang="en-US" sz="2400" dirty="0"/>
              <a:t>(continued)</a:t>
            </a:r>
            <a:endParaRPr lang="en-US" dirty="0"/>
          </a:p>
        </p:txBody>
      </p:sp>
      <p:sp>
        <p:nvSpPr>
          <p:cNvPr id="3" name="Content Placeholder 2"/>
          <p:cNvSpPr>
            <a:spLocks noGrp="1"/>
          </p:cNvSpPr>
          <p:nvPr>
            <p:ph idx="1"/>
          </p:nvPr>
        </p:nvSpPr>
        <p:spPr/>
        <p:txBody>
          <a:bodyPr/>
          <a:lstStyle/>
          <a:p>
            <a:r>
              <a:rPr lang="en-US" dirty="0"/>
              <a:t>Plans and </a:t>
            </a:r>
            <a:r>
              <a:rPr lang="en-US" dirty="0" smtClean="0"/>
              <a:t>Strategies</a:t>
            </a:r>
          </a:p>
          <a:p>
            <a:pPr marL="0" indent="0">
              <a:buNone/>
            </a:pPr>
            <a:r>
              <a:rPr lang="en-US" sz="2400" i="1" dirty="0" smtClean="0"/>
              <a:t>     Distribution</a:t>
            </a:r>
            <a:endParaRPr lang="en-US" sz="2400" i="1" dirty="0"/>
          </a:p>
          <a:p>
            <a:pPr lvl="1" eaLnBrk="1" hangingPunct="1">
              <a:defRPr/>
            </a:pPr>
            <a:r>
              <a:rPr lang="en-US" sz="2200" dirty="0"/>
              <a:t>Have taxable (tax now), Roth </a:t>
            </a:r>
            <a:r>
              <a:rPr lang="en-US" sz="2200" dirty="0" smtClean="0"/>
              <a:t>(tax never) </a:t>
            </a:r>
            <a:r>
              <a:rPr lang="en-US" sz="2200" dirty="0"/>
              <a:t>and traditional (</a:t>
            </a:r>
            <a:r>
              <a:rPr lang="en-US" sz="2200" dirty="0" smtClean="0"/>
              <a:t>tax </a:t>
            </a:r>
            <a:r>
              <a:rPr lang="en-US" sz="2200" dirty="0"/>
              <a:t>later) </a:t>
            </a:r>
            <a:r>
              <a:rPr lang="en-US" sz="2200" dirty="0" smtClean="0"/>
              <a:t>to </a:t>
            </a:r>
            <a:r>
              <a:rPr lang="en-US" sz="2200" dirty="0"/>
              <a:t>target </a:t>
            </a:r>
            <a:r>
              <a:rPr lang="en-US" sz="2200" dirty="0" smtClean="0"/>
              <a:t>your tax </a:t>
            </a:r>
            <a:r>
              <a:rPr lang="en-US" sz="2200" dirty="0"/>
              <a:t>rate in retirement</a:t>
            </a:r>
          </a:p>
          <a:p>
            <a:pPr lvl="1" eaLnBrk="1" hangingPunct="1">
              <a:defRPr/>
            </a:pPr>
            <a:r>
              <a:rPr lang="en-US" sz="2200" dirty="0"/>
              <a:t>Set a target </a:t>
            </a:r>
            <a:r>
              <a:rPr lang="en-US" sz="2200" dirty="0" smtClean="0"/>
              <a:t>rate</a:t>
            </a:r>
            <a:r>
              <a:rPr lang="en-US" sz="2200" dirty="0"/>
              <a:t>, then pull traditional assets up to that </a:t>
            </a:r>
            <a:r>
              <a:rPr lang="en-US" sz="2200" dirty="0" smtClean="0"/>
              <a:t> </a:t>
            </a:r>
            <a:r>
              <a:rPr lang="en-US" sz="2200" dirty="0"/>
              <a:t>amount, then Roth assets afterwards to reduce taxes</a:t>
            </a:r>
          </a:p>
          <a:p>
            <a:pPr lvl="1" eaLnBrk="1" hangingPunct="1">
              <a:defRPr/>
            </a:pPr>
            <a:r>
              <a:rPr lang="en-US" sz="2200" dirty="0" smtClean="0"/>
              <a:t>During </a:t>
            </a:r>
            <a:r>
              <a:rPr lang="en-US" sz="2200" dirty="0"/>
              <a:t>your later </a:t>
            </a:r>
            <a:r>
              <a:rPr lang="en-US" sz="2200" dirty="0" smtClean="0"/>
              <a:t>years, </a:t>
            </a:r>
            <a:r>
              <a:rPr lang="en-US" sz="2200" dirty="0"/>
              <a:t>i.e., during missions, transfer money from your tax-deferred to tax-eliminated accounts. Use this time to move assets into Roth accounts with as little tax consequences as possible</a:t>
            </a:r>
          </a:p>
          <a:p>
            <a:pPr lvl="1" eaLnBrk="1" hangingPunct="1">
              <a:spcBef>
                <a:spcPts val="300"/>
              </a:spcBef>
            </a:pPr>
            <a:r>
              <a:rPr lang="en-US" sz="2200" dirty="0"/>
              <a:t>After age 69.5, donate assets from your traditional IRA/SEP/Simple/401k/403b plans to pay tithes and offerings, to eliminate your capital gains, and to fulfill your required Minimum Distribution amounts</a:t>
            </a:r>
          </a:p>
          <a:p>
            <a:endParaRPr lang="en-US" dirty="0"/>
          </a:p>
        </p:txBody>
      </p:sp>
    </p:spTree>
    <p:extLst>
      <p:ext uri="{BB962C8B-B14F-4D97-AF65-F5344CB8AC3E}">
        <p14:creationId xmlns:p14="http://schemas.microsoft.com/office/powerpoint/2010/main" val="264350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685800"/>
            <a:ext cx="7772400" cy="944563"/>
          </a:xfrm>
        </p:spPr>
        <p:txBody>
          <a:bodyPr/>
          <a:lstStyle/>
          <a:p>
            <a:pPr eaLnBrk="1" hangingPunct="1">
              <a:spcBef>
                <a:spcPct val="20000"/>
              </a:spcBef>
              <a:buClr>
                <a:srgbClr val="FFFF66"/>
              </a:buClr>
              <a:buFont typeface="Wingdings" panose="05000000000000000000" pitchFamily="2" charset="2"/>
              <a:buNone/>
            </a:pPr>
            <a:r>
              <a:rPr lang="en-US" altLang="en-US"/>
              <a:t>Review of Objectives</a:t>
            </a:r>
          </a:p>
        </p:txBody>
      </p:sp>
      <p:sp>
        <p:nvSpPr>
          <p:cNvPr id="53251" name="Rectangle 3"/>
          <p:cNvSpPr>
            <a:spLocks noGrp="1" noChangeArrowheads="1"/>
          </p:cNvSpPr>
          <p:nvPr>
            <p:ph idx="1"/>
          </p:nvPr>
        </p:nvSpPr>
        <p:spPr>
          <a:xfrm>
            <a:off x="930275" y="1600200"/>
            <a:ext cx="7299325" cy="4495800"/>
          </a:xfrm>
        </p:spPr>
        <p:txBody>
          <a:bodyPr/>
          <a:lstStyle/>
          <a:p>
            <a:pPr marL="533400" indent="-533400" eaLnBrk="1" hangingPunct="1">
              <a:buFontTx/>
              <a:buAutoNum type="alphaUcPeriod"/>
            </a:pPr>
            <a:r>
              <a:rPr lang="en-US" altLang="en-US" dirty="0"/>
              <a:t>Do you understand Individual Retirement Accounts?</a:t>
            </a:r>
          </a:p>
          <a:p>
            <a:pPr marL="533400" indent="-533400" eaLnBrk="1" hangingPunct="1">
              <a:buFontTx/>
              <a:buAutoNum type="alphaUcPeriod"/>
            </a:pPr>
            <a:r>
              <a:rPr lang="en-US" altLang="en-US" dirty="0"/>
              <a:t>Do you understand when converting to a Roth IRA makes sense?</a:t>
            </a:r>
          </a:p>
          <a:p>
            <a:pPr marL="533400" indent="-533400" eaLnBrk="1" hangingPunct="1">
              <a:buFontTx/>
              <a:buAutoNum type="alphaUcPeriod"/>
            </a:pPr>
            <a:r>
              <a:rPr lang="en-US" altLang="en-US" dirty="0"/>
              <a:t>Do you understand retirement plans for the self-employed and small businesses?</a:t>
            </a:r>
          </a:p>
          <a:p>
            <a:pPr marL="533400" indent="-533400" eaLnBrk="1" hangingPunct="1">
              <a:buFontTx/>
              <a:buAutoNum type="alphaUcPeriod"/>
            </a:pPr>
            <a:r>
              <a:rPr lang="en-US" altLang="en-US" dirty="0"/>
              <a:t>Do you understand plans and strategies for small business and individual retirement accounts?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en-US" dirty="0"/>
              <a:t>Case Study #1</a:t>
            </a:r>
          </a:p>
        </p:txBody>
      </p:sp>
      <p:sp>
        <p:nvSpPr>
          <p:cNvPr id="50180" name="Rectangle 3"/>
          <p:cNvSpPr>
            <a:spLocks noGrp="1" noChangeArrowheads="1"/>
          </p:cNvSpPr>
          <p:nvPr>
            <p:ph idx="1"/>
          </p:nvPr>
        </p:nvSpPr>
        <p:spPr>
          <a:xfrm>
            <a:off x="928688" y="1608138"/>
            <a:ext cx="7286625" cy="4419600"/>
          </a:xfrm>
        </p:spPr>
        <p:txBody>
          <a:bodyPr/>
          <a:lstStyle/>
          <a:p>
            <a:pPr eaLnBrk="1" hangingPunct="1">
              <a:buFontTx/>
              <a:buNone/>
            </a:pPr>
            <a:r>
              <a:rPr lang="en-US" altLang="en-US" sz="2400" dirty="0"/>
              <a:t>Data:</a:t>
            </a:r>
          </a:p>
          <a:p>
            <a:pPr eaLnBrk="1" hangingPunct="1"/>
            <a:r>
              <a:rPr lang="en-US" altLang="en-US" sz="2400" dirty="0"/>
              <a:t>Steve is considering a traditional IRA.  He is married and he and his wife both have an Employer Sponsored 401k retirement plan at work.  His modified adjusted gross income is $115,000 this year.</a:t>
            </a:r>
          </a:p>
          <a:p>
            <a:pPr eaLnBrk="1" hangingPunct="1">
              <a:buFontTx/>
              <a:buNone/>
            </a:pPr>
            <a:r>
              <a:rPr lang="en-US" altLang="en-US" sz="2400" dirty="0"/>
              <a:t>Application:</a:t>
            </a:r>
          </a:p>
          <a:p>
            <a:pPr eaLnBrk="1" hangingPunct="1"/>
            <a:r>
              <a:rPr lang="en-US" altLang="en-US" sz="2400" dirty="0"/>
              <a:t>a. Can Steve fully contribute to a traditional IRA and get the tax deduction?  Why or why not?  </a:t>
            </a:r>
          </a:p>
          <a:p>
            <a:pPr eaLnBrk="1" hangingPunct="1"/>
            <a:r>
              <a:rPr lang="en-US" altLang="en-US" sz="2400" dirty="0"/>
              <a:t>b.  Can he contribute to any other IRAs?</a:t>
            </a:r>
          </a:p>
          <a:p>
            <a:pPr eaLnBrk="1" hangingPunct="1"/>
            <a:r>
              <a:rPr lang="en-US" altLang="en-US" sz="2400" dirty="0"/>
              <a:t>c.  If neither Steve nor his wife have an employer sponsored retirement plan at work, could he still contribute to a traditional IRA and get the tax deduction?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1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1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sz="3200" dirty="0"/>
              <a:t>Case Study #1 Answers</a:t>
            </a:r>
          </a:p>
        </p:txBody>
      </p:sp>
      <p:sp>
        <p:nvSpPr>
          <p:cNvPr id="61443" name="Rectangle 3"/>
          <p:cNvSpPr>
            <a:spLocks noGrp="1" noChangeArrowheads="1"/>
          </p:cNvSpPr>
          <p:nvPr>
            <p:ph idx="1"/>
          </p:nvPr>
        </p:nvSpPr>
        <p:spPr>
          <a:xfrm>
            <a:off x="928688" y="1608138"/>
            <a:ext cx="7286625" cy="4419600"/>
          </a:xfrm>
        </p:spPr>
        <p:txBody>
          <a:bodyPr/>
          <a:lstStyle/>
          <a:p>
            <a:pPr eaLnBrk="1" hangingPunct="1"/>
            <a:r>
              <a:rPr lang="en-US" altLang="en-US" sz="2200" dirty="0"/>
              <a:t>a. Can Steve contribute to a traditional IRA?</a:t>
            </a:r>
          </a:p>
          <a:p>
            <a:pPr lvl="1" eaLnBrk="1" hangingPunct="1"/>
            <a:r>
              <a:rPr lang="en-US" altLang="en-US" sz="2200" dirty="0"/>
              <a:t>Steve cannot contribute to a traditional IRA and get the full tax deduction as his income is beyond the MAGI phase-out limits of $</a:t>
            </a:r>
            <a:r>
              <a:rPr lang="en-US" altLang="en-US" sz="2200" dirty="0" smtClean="0"/>
              <a:t>104-124,000 </a:t>
            </a:r>
            <a:r>
              <a:rPr lang="en-US" altLang="en-US" sz="2200" dirty="0"/>
              <a:t>in </a:t>
            </a:r>
            <a:r>
              <a:rPr lang="en-US" altLang="en-US" sz="2200" dirty="0" smtClean="0"/>
              <a:t>2020</a:t>
            </a:r>
            <a:endParaRPr lang="en-US" altLang="en-US" sz="2200" dirty="0"/>
          </a:p>
          <a:p>
            <a:pPr eaLnBrk="1" hangingPunct="1"/>
            <a:r>
              <a:rPr lang="en-US" altLang="en-US" sz="2200" dirty="0"/>
              <a:t>b.  Can he contribute to other IRAs?</a:t>
            </a:r>
          </a:p>
          <a:p>
            <a:pPr lvl="1" eaLnBrk="1" hangingPunct="1"/>
            <a:r>
              <a:rPr lang="en-US" altLang="en-US" sz="2200" dirty="0"/>
              <a:t>He could contribute to a Roth or a non-contributory IRA which is a traditional IRA with no initial tax benefits</a:t>
            </a:r>
          </a:p>
          <a:p>
            <a:pPr eaLnBrk="1" hangingPunct="1"/>
            <a:r>
              <a:rPr lang="en-US" altLang="en-US" sz="2200" dirty="0"/>
              <a:t>c. Neither have an employer plan, so what can they do?</a:t>
            </a:r>
          </a:p>
          <a:p>
            <a:pPr lvl="1" eaLnBrk="1" hangingPunct="1"/>
            <a:r>
              <a:rPr lang="en-US" altLang="en-US" sz="2200" dirty="0"/>
              <a:t>If neither Steve nor his wife are covered by an employer sponsored retirement plan at work, they can both contribute to a traditional IRA regardless of MAGI limits.  If only one spouse is covered by a retirement plan at work, the traditional IRA limits are expanded to the limits of the Roth IRA</a:t>
            </a:r>
          </a:p>
          <a:p>
            <a:pPr eaLnBrk="1" hangingPunct="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4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44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4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dirty="0"/>
              <a:t>Case Study #2</a:t>
            </a:r>
          </a:p>
        </p:txBody>
      </p:sp>
      <p:sp>
        <p:nvSpPr>
          <p:cNvPr id="58371" name="Rectangle 3"/>
          <p:cNvSpPr>
            <a:spLocks noGrp="1" noChangeArrowheads="1"/>
          </p:cNvSpPr>
          <p:nvPr>
            <p:ph idx="1"/>
          </p:nvPr>
        </p:nvSpPr>
        <p:spPr>
          <a:xfrm>
            <a:off x="933450" y="1614488"/>
            <a:ext cx="7219950" cy="5243512"/>
          </a:xfrm>
        </p:spPr>
        <p:txBody>
          <a:bodyPr/>
          <a:lstStyle/>
          <a:p>
            <a:pPr marL="457200" indent="-457200" eaLnBrk="1" hangingPunct="1">
              <a:buFontTx/>
              <a:buNone/>
            </a:pPr>
            <a:r>
              <a:rPr lang="en-US" altLang="en-US" sz="2400" dirty="0"/>
              <a:t>Data:</a:t>
            </a:r>
          </a:p>
          <a:p>
            <a:pPr marL="457200" indent="-457200" eaLnBrk="1" hangingPunct="1"/>
            <a:r>
              <a:rPr lang="en-US" altLang="en-US" sz="2400" dirty="0"/>
              <a:t>Bill has money in a traditional and a rollover IRA.  He retired on his 60</a:t>
            </a:r>
            <a:r>
              <a:rPr lang="en-US" altLang="en-US" sz="2400" baseline="30000" dirty="0"/>
              <a:t>th</a:t>
            </a:r>
            <a:r>
              <a:rPr lang="en-US" altLang="en-US" sz="2400" dirty="0"/>
              <a:t> birthday and did not use any of his traditional IRA balances.  On December 31</a:t>
            </a:r>
            <a:r>
              <a:rPr lang="en-US" altLang="en-US" sz="2400" baseline="30000" dirty="0"/>
              <a:t>st</a:t>
            </a:r>
            <a:r>
              <a:rPr lang="en-US" altLang="en-US" sz="2400" dirty="0"/>
              <a:t> of his 69</a:t>
            </a:r>
            <a:r>
              <a:rPr lang="en-US" altLang="en-US" sz="2400" baseline="30000" dirty="0"/>
              <a:t>th</a:t>
            </a:r>
            <a:r>
              <a:rPr lang="en-US" altLang="en-US" sz="2400" dirty="0"/>
              <a:t> year, he had $150,000 in his traditional IRA. </a:t>
            </a:r>
          </a:p>
          <a:p>
            <a:pPr marL="457200" indent="-457200" eaLnBrk="1" hangingPunct="1">
              <a:buFontTx/>
              <a:buNone/>
            </a:pPr>
            <a:r>
              <a:rPr lang="en-US" altLang="en-US" sz="2400" dirty="0"/>
              <a:t>Calculations:</a:t>
            </a:r>
          </a:p>
          <a:p>
            <a:pPr marL="457200" indent="-457200" eaLnBrk="1" hangingPunct="1"/>
            <a:r>
              <a:rPr lang="en-US" altLang="en-US" sz="2400" dirty="0"/>
              <a:t> How much is he required to take out of his account the next year (use the unified table below)?</a:t>
            </a:r>
            <a:endParaRPr lang="en-US" altLang="en-US" sz="2000" dirty="0"/>
          </a:p>
          <a:p>
            <a:pPr marL="838200" lvl="1" indent="-381000" eaLnBrk="1" hangingPunct="1">
              <a:lnSpc>
                <a:spcPct val="80000"/>
              </a:lnSpc>
              <a:buFontTx/>
              <a:buNone/>
            </a:pPr>
            <a:r>
              <a:rPr lang="en-US" altLang="en-US" sz="2000" dirty="0"/>
              <a:t>    Age    Life Expectancy (LE)	Age	Age Life Expect. (LE)</a:t>
            </a:r>
          </a:p>
          <a:p>
            <a:pPr marL="1295400" lvl="2" indent="-381000" eaLnBrk="1" hangingPunct="1">
              <a:lnSpc>
                <a:spcPct val="80000"/>
              </a:lnSpc>
              <a:buFontTx/>
              <a:buNone/>
            </a:pPr>
            <a:r>
              <a:rPr lang="en-US" altLang="en-US" sz="2000" dirty="0"/>
              <a:t>70	  27.4			75    22.9</a:t>
            </a:r>
          </a:p>
          <a:p>
            <a:pPr marL="1295400" lvl="2" indent="-381000" eaLnBrk="1" hangingPunct="1">
              <a:lnSpc>
                <a:spcPct val="80000"/>
              </a:lnSpc>
              <a:buFontTx/>
              <a:buNone/>
            </a:pPr>
            <a:r>
              <a:rPr lang="en-US" altLang="en-US" sz="2000" dirty="0"/>
              <a:t>71	  26.5			76    22.0</a:t>
            </a:r>
          </a:p>
          <a:p>
            <a:pPr marL="1295400" lvl="2" indent="-381000" eaLnBrk="1" hangingPunct="1">
              <a:lnSpc>
                <a:spcPct val="80000"/>
              </a:lnSpc>
              <a:buFontTx/>
              <a:buNone/>
            </a:pPr>
            <a:r>
              <a:rPr lang="en-US" altLang="en-US" sz="2000" dirty="0"/>
              <a:t>72	  25.6			77    21.2</a:t>
            </a:r>
          </a:p>
          <a:p>
            <a:pPr marL="1295400" lvl="2" indent="-381000" eaLnBrk="1" hangingPunct="1">
              <a:lnSpc>
                <a:spcPct val="80000"/>
              </a:lnSpc>
              <a:buFontTx/>
              <a:buNone/>
            </a:pPr>
            <a:r>
              <a:rPr lang="en-US" altLang="en-US" sz="2000" dirty="0"/>
              <a:t>73	  24.7			78    20.3</a:t>
            </a:r>
          </a:p>
          <a:p>
            <a:pPr marL="1295400" lvl="2" indent="-381000" eaLnBrk="1" hangingPunct="1">
              <a:lnSpc>
                <a:spcPct val="80000"/>
              </a:lnSpc>
              <a:buFontTx/>
              <a:buAutoNum type="arabicPlain" startAt="74"/>
            </a:pPr>
            <a:r>
              <a:rPr lang="en-US" altLang="en-US" sz="2000" dirty="0"/>
              <a:t>  23.8			79    19.5</a:t>
            </a:r>
          </a:p>
          <a:p>
            <a:pPr marL="457200" indent="-457200" eaLnBrk="1" hangingPunct="1">
              <a:lnSpc>
                <a:spcPct val="80000"/>
              </a:lnSpc>
            </a:pPr>
            <a:endParaRPr lang="en-US" altLang="en-US"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Case Study #2 Answers</a:t>
            </a:r>
          </a:p>
        </p:txBody>
      </p:sp>
      <p:sp>
        <p:nvSpPr>
          <p:cNvPr id="49156" name="Rectangle 3"/>
          <p:cNvSpPr>
            <a:spLocks noGrp="1" noChangeArrowheads="1"/>
          </p:cNvSpPr>
          <p:nvPr>
            <p:ph idx="1"/>
          </p:nvPr>
        </p:nvSpPr>
        <p:spPr>
          <a:xfrm>
            <a:off x="928688" y="1608138"/>
            <a:ext cx="7286625" cy="4419600"/>
          </a:xfrm>
        </p:spPr>
        <p:txBody>
          <a:bodyPr/>
          <a:lstStyle/>
          <a:p>
            <a:pPr eaLnBrk="1" hangingPunct="1"/>
            <a:r>
              <a:rPr lang="en-US" altLang="en-US" sz="2400" dirty="0"/>
              <a:t>How much is Bill required to take out for required minimum distributions?</a:t>
            </a:r>
          </a:p>
          <a:p>
            <a:pPr lvl="1" eaLnBrk="1" hangingPunct="1"/>
            <a:r>
              <a:rPr lang="en-US" altLang="en-US" dirty="0"/>
              <a:t>Bill will be required to take a RM distribution of</a:t>
            </a:r>
          </a:p>
          <a:p>
            <a:pPr lvl="1" eaLnBrk="1" hangingPunct="1"/>
            <a:r>
              <a:rPr lang="en-US" altLang="en-US" dirty="0"/>
              <a:t>	$150,000 / 27.4 (from the life expectancy table) or</a:t>
            </a:r>
          </a:p>
          <a:p>
            <a:pPr lvl="1" eaLnBrk="1" hangingPunct="1">
              <a:buFontTx/>
              <a:buNone/>
            </a:pPr>
            <a:r>
              <a:rPr lang="en-US" altLang="en-US" dirty="0"/>
              <a:t>	 $5,474.45 the next year.</a:t>
            </a:r>
          </a:p>
          <a:p>
            <a:pPr lvl="1" eaLnBrk="1" hangingPunct="1">
              <a:buFontTx/>
              <a:buNone/>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15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Case Study </a:t>
            </a:r>
            <a:r>
              <a:rPr lang="en-US" altLang="en-US" dirty="0" smtClean="0"/>
              <a:t>#3</a:t>
            </a:r>
            <a:endParaRPr lang="en-US" altLang="en-US" dirty="0"/>
          </a:p>
        </p:txBody>
      </p:sp>
      <p:sp>
        <p:nvSpPr>
          <p:cNvPr id="49156" name="Rectangle 3"/>
          <p:cNvSpPr>
            <a:spLocks noGrp="1" noChangeArrowheads="1"/>
          </p:cNvSpPr>
          <p:nvPr>
            <p:ph idx="1"/>
          </p:nvPr>
        </p:nvSpPr>
        <p:spPr>
          <a:xfrm>
            <a:off x="928688" y="1608138"/>
            <a:ext cx="7286625" cy="4419600"/>
          </a:xfrm>
        </p:spPr>
        <p:txBody>
          <a:bodyPr/>
          <a:lstStyle/>
          <a:p>
            <a:pPr marL="0" indent="0">
              <a:buNone/>
            </a:pPr>
            <a:r>
              <a:rPr lang="en-US" sz="2400" dirty="0" smtClean="0"/>
              <a:t>Data</a:t>
            </a:r>
            <a:endParaRPr lang="en-US" sz="2400" dirty="0"/>
          </a:p>
          <a:p>
            <a:r>
              <a:rPr lang="en-US" sz="2400" dirty="0"/>
              <a:t>Steve is considering a traditional IRA. He is married, and his modified adjusted gross income is $</a:t>
            </a:r>
            <a:r>
              <a:rPr lang="en-US" sz="2400" dirty="0" smtClean="0"/>
              <a:t>123,000 </a:t>
            </a:r>
            <a:r>
              <a:rPr lang="en-US" sz="2400" dirty="0"/>
              <a:t>per year.</a:t>
            </a:r>
          </a:p>
          <a:p>
            <a:pPr marL="0" indent="0">
              <a:buNone/>
            </a:pPr>
            <a:r>
              <a:rPr lang="en-US" sz="2400" dirty="0"/>
              <a:t>Application</a:t>
            </a:r>
          </a:p>
          <a:p>
            <a:r>
              <a:rPr lang="en-US" sz="2400" dirty="0"/>
              <a:t>Can Steve contribute to a traditional IRA? Why or why not?</a:t>
            </a:r>
          </a:p>
          <a:p>
            <a:r>
              <a:rPr lang="en-US" sz="2400" dirty="0"/>
              <a:t>Can he contribute to any other IRAs?</a:t>
            </a:r>
          </a:p>
          <a:p>
            <a:r>
              <a:rPr lang="en-US" sz="2400" dirty="0"/>
              <a:t>If neither Steve nor his wife have an employer sponsored retirement plan at work, could he still contribute to a traditional IRA and get the tax deduction</a:t>
            </a:r>
            <a:r>
              <a:rPr lang="en-US" sz="2400" dirty="0" smtClean="0"/>
              <a:t>?</a:t>
            </a:r>
            <a:endParaRPr lang="en-US" sz="2400" dirty="0"/>
          </a:p>
        </p:txBody>
      </p:sp>
    </p:spTree>
    <p:extLst>
      <p:ext uri="{BB962C8B-B14F-4D97-AF65-F5344CB8AC3E}">
        <p14:creationId xmlns:p14="http://schemas.microsoft.com/office/powerpoint/2010/main" val="178475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5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Case Study </a:t>
            </a:r>
            <a:r>
              <a:rPr lang="en-US" altLang="en-US" dirty="0" smtClean="0"/>
              <a:t>#3</a:t>
            </a:r>
            <a:endParaRPr lang="en-US" altLang="en-US" dirty="0"/>
          </a:p>
        </p:txBody>
      </p:sp>
      <p:sp>
        <p:nvSpPr>
          <p:cNvPr id="49156" name="Rectangle 3"/>
          <p:cNvSpPr>
            <a:spLocks noGrp="1" noChangeArrowheads="1"/>
          </p:cNvSpPr>
          <p:nvPr>
            <p:ph idx="1"/>
          </p:nvPr>
        </p:nvSpPr>
        <p:spPr>
          <a:xfrm>
            <a:off x="928688" y="1608138"/>
            <a:ext cx="7286625" cy="4419600"/>
          </a:xfrm>
        </p:spPr>
        <p:txBody>
          <a:bodyPr/>
          <a:lstStyle/>
          <a:p>
            <a:r>
              <a:rPr lang="en-US" sz="2400" dirty="0" smtClean="0"/>
              <a:t>a</a:t>
            </a:r>
            <a:r>
              <a:rPr lang="en-US" sz="2400" dirty="0"/>
              <a:t>. Steve will not be able to contribute to a traditional IRA because his income is beyond the MAGI phase-out limits of $</a:t>
            </a:r>
            <a:r>
              <a:rPr lang="en-US" sz="2400" dirty="0" smtClean="0"/>
              <a:t>104-124,000 </a:t>
            </a:r>
            <a:r>
              <a:rPr lang="en-US" sz="2400" dirty="0"/>
              <a:t>in </a:t>
            </a:r>
            <a:r>
              <a:rPr lang="en-US" sz="2400" dirty="0" smtClean="0"/>
              <a:t>2020</a:t>
            </a:r>
            <a:endParaRPr lang="en-US" sz="2400" dirty="0"/>
          </a:p>
          <a:p>
            <a:r>
              <a:rPr lang="en-US" sz="2400" dirty="0"/>
              <a:t>b. He could, however, contribute to a Roth IRA as he is below the phase out limits, or a non-contributory IRA which is a traditional IRA with no initial tax benefits.</a:t>
            </a:r>
          </a:p>
          <a:p>
            <a:r>
              <a:rPr lang="en-US" sz="2400" dirty="0"/>
              <a:t>c. If neither Steve nor his wife are covered by an employer sponsored retirement plan at work, they can both contribute to a traditional IRA regardless of MAGI limits. If only one spouse is covered by a retirement plan at work, the traditional IRA limits are expanded to the limits of the Roth IRA.</a:t>
            </a:r>
          </a:p>
          <a:p>
            <a:pPr lvl="1" eaLnBrk="1" hangingPunct="1">
              <a:buFontTx/>
              <a:buNone/>
            </a:pPr>
            <a:endParaRPr lang="en-US" altLang="en-US" sz="2000" dirty="0"/>
          </a:p>
        </p:txBody>
      </p:sp>
    </p:spTree>
    <p:extLst>
      <p:ext uri="{BB962C8B-B14F-4D97-AF65-F5344CB8AC3E}">
        <p14:creationId xmlns:p14="http://schemas.microsoft.com/office/powerpoint/2010/main" val="2236290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dirty="0"/>
              <a:t>Case Study </a:t>
            </a:r>
            <a:r>
              <a:rPr lang="en-US" altLang="en-US" dirty="0" smtClean="0"/>
              <a:t>#4</a:t>
            </a:r>
            <a:endParaRPr lang="en-US" altLang="en-US" dirty="0"/>
          </a:p>
        </p:txBody>
      </p:sp>
      <p:sp>
        <p:nvSpPr>
          <p:cNvPr id="52228" name="Rectangle 3"/>
          <p:cNvSpPr>
            <a:spLocks noGrp="1" noChangeArrowheads="1"/>
          </p:cNvSpPr>
          <p:nvPr>
            <p:ph idx="1"/>
          </p:nvPr>
        </p:nvSpPr>
        <p:spPr>
          <a:xfrm>
            <a:off x="928688" y="1608138"/>
            <a:ext cx="7286625" cy="4419600"/>
          </a:xfrm>
        </p:spPr>
        <p:txBody>
          <a:bodyPr/>
          <a:lstStyle/>
          <a:p>
            <a:pPr eaLnBrk="1" hangingPunct="1">
              <a:buFontTx/>
              <a:buNone/>
            </a:pPr>
            <a:r>
              <a:rPr lang="en-US" altLang="en-US" sz="2400" dirty="0"/>
              <a:t>Data:</a:t>
            </a:r>
          </a:p>
          <a:p>
            <a:pPr eaLnBrk="1" hangingPunct="1"/>
            <a:r>
              <a:rPr lang="en-US" altLang="en-US" sz="2400" dirty="0"/>
              <a:t>Sam and his wife just turned 60, and they are very concerned about retirement.  All their kids are grown, and they have additional money they want to contribute toward retirement.  Their modified adjusted gross income is $</a:t>
            </a:r>
            <a:r>
              <a:rPr lang="en-US" altLang="en-US" sz="2400" dirty="0" smtClean="0"/>
              <a:t>123,000 </a:t>
            </a:r>
            <a:r>
              <a:rPr lang="en-US" altLang="en-US" sz="2400" dirty="0"/>
              <a:t>this year, and they feel they can save 30% for retirement this year.  Their company has a 401k plan without a match</a:t>
            </a:r>
          </a:p>
          <a:p>
            <a:pPr eaLnBrk="1" hangingPunct="1">
              <a:buFontTx/>
              <a:buNone/>
            </a:pPr>
            <a:r>
              <a:rPr lang="en-US" altLang="en-US" sz="2400" dirty="0"/>
              <a:t>Application:</a:t>
            </a:r>
          </a:p>
          <a:p>
            <a:pPr eaLnBrk="1" hangingPunct="1"/>
            <a:r>
              <a:rPr lang="en-US" altLang="en-US" sz="2400" dirty="0"/>
              <a:t>Which vehicles can they use and how much total can they save for retirement?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22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22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sz="3200" dirty="0"/>
              <a:t>Case Study </a:t>
            </a:r>
            <a:r>
              <a:rPr lang="en-US" altLang="en-US" sz="3200" dirty="0" smtClean="0"/>
              <a:t>#4 </a:t>
            </a:r>
            <a:r>
              <a:rPr lang="en-US" altLang="en-US" sz="3200" dirty="0"/>
              <a:t>Answers</a:t>
            </a:r>
          </a:p>
        </p:txBody>
      </p:sp>
      <p:sp>
        <p:nvSpPr>
          <p:cNvPr id="54275" name="Rectangle 3"/>
          <p:cNvSpPr>
            <a:spLocks noGrp="1" noChangeArrowheads="1"/>
          </p:cNvSpPr>
          <p:nvPr>
            <p:ph idx="1"/>
          </p:nvPr>
        </p:nvSpPr>
        <p:spPr>
          <a:xfrm>
            <a:off x="928688" y="1608138"/>
            <a:ext cx="7286625" cy="4419600"/>
          </a:xfrm>
        </p:spPr>
        <p:txBody>
          <a:bodyPr/>
          <a:lstStyle/>
          <a:p>
            <a:pPr eaLnBrk="1" hangingPunct="1">
              <a:spcBef>
                <a:spcPts val="600"/>
              </a:spcBef>
            </a:pPr>
            <a:r>
              <a:rPr lang="en-US" altLang="en-US" sz="2400" dirty="0"/>
              <a:t>Which vehicles can they use?</a:t>
            </a:r>
          </a:p>
          <a:p>
            <a:pPr lvl="1" eaLnBrk="1" hangingPunct="1">
              <a:spcBef>
                <a:spcPts val="600"/>
              </a:spcBef>
            </a:pPr>
            <a:r>
              <a:rPr lang="en-US" altLang="en-US" dirty="0"/>
              <a:t>They can use both the 401k and an IRA</a:t>
            </a:r>
          </a:p>
          <a:p>
            <a:pPr eaLnBrk="1" hangingPunct="1">
              <a:spcBef>
                <a:spcPts val="600"/>
              </a:spcBef>
            </a:pPr>
            <a:r>
              <a:rPr lang="en-US" altLang="en-US" sz="2400" dirty="0"/>
              <a:t>How much are they eligible for?</a:t>
            </a:r>
          </a:p>
          <a:p>
            <a:pPr lvl="1" eaLnBrk="1" hangingPunct="1">
              <a:spcBef>
                <a:spcPts val="600"/>
              </a:spcBef>
            </a:pPr>
            <a:r>
              <a:rPr lang="en-US" altLang="en-US" dirty="0"/>
              <a:t>Sam is eligible for the 401k limit of </a:t>
            </a:r>
            <a:r>
              <a:rPr lang="en-US" altLang="en-US" dirty="0" smtClean="0"/>
              <a:t>$</a:t>
            </a:r>
            <a:r>
              <a:rPr lang="en-US" altLang="en-US" dirty="0" smtClean="0"/>
              <a:t>19,500 </a:t>
            </a:r>
            <a:r>
              <a:rPr lang="en-US" altLang="en-US" dirty="0"/>
              <a:t>in </a:t>
            </a:r>
            <a:r>
              <a:rPr lang="en-US" altLang="en-US" dirty="0" smtClean="0"/>
              <a:t>2020, </a:t>
            </a:r>
            <a:r>
              <a:rPr lang="en-US" altLang="en-US" dirty="0"/>
              <a:t>and also the $</a:t>
            </a:r>
            <a:r>
              <a:rPr lang="en-US" altLang="en-US" dirty="0" smtClean="0"/>
              <a:t>6,500 </a:t>
            </a:r>
            <a:r>
              <a:rPr lang="en-US" altLang="en-US" dirty="0"/>
              <a:t>catch up contribution </a:t>
            </a:r>
          </a:p>
          <a:p>
            <a:pPr lvl="1" eaLnBrk="1" hangingPunct="1">
              <a:spcBef>
                <a:spcPts val="600"/>
              </a:spcBef>
            </a:pPr>
            <a:r>
              <a:rPr lang="en-US" altLang="en-US" dirty="0"/>
              <a:t>He and his wife are </a:t>
            </a:r>
            <a:r>
              <a:rPr lang="en-US" altLang="en-US" dirty="0" smtClean="0"/>
              <a:t>each eligible </a:t>
            </a:r>
            <a:r>
              <a:rPr lang="en-US" altLang="en-US" dirty="0"/>
              <a:t>for the </a:t>
            </a:r>
            <a:r>
              <a:rPr lang="en-US" altLang="en-US" dirty="0" smtClean="0"/>
              <a:t>$6,000 </a:t>
            </a:r>
            <a:r>
              <a:rPr lang="en-US" altLang="en-US" dirty="0"/>
              <a:t>Roth </a:t>
            </a:r>
            <a:r>
              <a:rPr lang="en-US" altLang="en-US" dirty="0" smtClean="0"/>
              <a:t>IRA, </a:t>
            </a:r>
            <a:r>
              <a:rPr lang="en-US" altLang="en-US" dirty="0"/>
              <a:t>as well as the $1,000 catch up limit, as they are not beyond the phase-out limits for the Roth IRAs ($</a:t>
            </a:r>
            <a:r>
              <a:rPr lang="en-US" altLang="en-US" dirty="0" smtClean="0"/>
              <a:t>14,000 </a:t>
            </a:r>
            <a:r>
              <a:rPr lang="en-US" altLang="en-US" dirty="0"/>
              <a:t>total).  They are beyond the limits for the traditional IRA to get the deduction</a:t>
            </a:r>
          </a:p>
          <a:p>
            <a:pPr eaLnBrk="1" hangingPunct="1">
              <a:spcBef>
                <a:spcPts val="600"/>
              </a:spcBef>
            </a:pPr>
            <a:r>
              <a:rPr lang="en-US" altLang="en-US" sz="2400" dirty="0"/>
              <a:t>How much total can they save in </a:t>
            </a:r>
            <a:r>
              <a:rPr lang="en-US" altLang="en-US" sz="2400" dirty="0" smtClean="0"/>
              <a:t>2020?  </a:t>
            </a:r>
            <a:endParaRPr lang="en-US" altLang="en-US" sz="2400" dirty="0"/>
          </a:p>
          <a:p>
            <a:pPr lvl="1" eaLnBrk="1" hangingPunct="1">
              <a:spcBef>
                <a:spcPts val="600"/>
              </a:spcBef>
            </a:pPr>
            <a:r>
              <a:rPr lang="en-US" altLang="en-US" dirty="0"/>
              <a:t>Overall, they can invest $</a:t>
            </a:r>
            <a:r>
              <a:rPr lang="en-US" altLang="en-US" dirty="0" smtClean="0"/>
              <a:t>26,000 </a:t>
            </a:r>
            <a:r>
              <a:rPr lang="en-US" altLang="en-US" dirty="0"/>
              <a:t>in their 401k and $</a:t>
            </a:r>
            <a:r>
              <a:rPr lang="en-US" altLang="en-US" dirty="0" smtClean="0"/>
              <a:t>14,000 </a:t>
            </a:r>
            <a:r>
              <a:rPr lang="en-US" altLang="en-US" dirty="0"/>
              <a:t>in their IRAs for a total of </a:t>
            </a:r>
            <a:r>
              <a:rPr lang="en-US" altLang="en-US" dirty="0" smtClean="0"/>
              <a:t>$40,000 </a:t>
            </a:r>
            <a:r>
              <a:rPr lang="en-US" altLang="en-US" dirty="0"/>
              <a:t>in </a:t>
            </a:r>
            <a:r>
              <a:rPr lang="en-US" altLang="en-US" dirty="0" smtClean="0"/>
              <a:t>2020</a:t>
            </a:r>
            <a:endParaRPr lang="en-US" altLang="en-US" dirty="0"/>
          </a:p>
          <a:p>
            <a:pPr eaLnBrk="1" hangingPunct="1">
              <a:spcBef>
                <a:spcPts val="600"/>
              </a:spcBef>
              <a:buFontTx/>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27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27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4275">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42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a:t>Individual Retirement Accounts </a:t>
            </a:r>
            <a:r>
              <a:rPr lang="en-US" altLang="en-US" sz="2400"/>
              <a:t>(continued)</a:t>
            </a:r>
          </a:p>
        </p:txBody>
      </p:sp>
      <p:sp>
        <p:nvSpPr>
          <p:cNvPr id="7172" name="Rectangle 3"/>
          <p:cNvSpPr>
            <a:spLocks noGrp="1" noChangeArrowheads="1"/>
          </p:cNvSpPr>
          <p:nvPr>
            <p:ph idx="1"/>
          </p:nvPr>
        </p:nvSpPr>
        <p:spPr>
          <a:xfrm>
            <a:off x="914400" y="1600200"/>
            <a:ext cx="8229600" cy="5219700"/>
          </a:xfrm>
        </p:spPr>
        <p:txBody>
          <a:bodyPr/>
          <a:lstStyle/>
          <a:p>
            <a:pPr eaLnBrk="1" hangingPunct="1"/>
            <a:r>
              <a:rPr lang="en-US" altLang="en-US" dirty="0"/>
              <a:t>Additional types of IRAs: </a:t>
            </a:r>
          </a:p>
          <a:p>
            <a:pPr lvl="1" eaLnBrk="1" hangingPunct="1"/>
            <a:r>
              <a:rPr lang="en-US" altLang="en-US" u="sng" dirty="0"/>
              <a:t>Spousal IRA</a:t>
            </a:r>
            <a:r>
              <a:rPr lang="en-US" altLang="en-US" dirty="0"/>
              <a:t>: An IRA for a spouse</a:t>
            </a:r>
          </a:p>
          <a:p>
            <a:pPr lvl="1" eaLnBrk="1" hangingPunct="1"/>
            <a:r>
              <a:rPr lang="en-US" altLang="en-US" u="sng" dirty="0"/>
              <a:t>Non-deductible IRA</a:t>
            </a:r>
            <a:r>
              <a:rPr lang="en-US" altLang="en-US" dirty="0"/>
              <a:t>: An IRA w/after tax contributions</a:t>
            </a:r>
          </a:p>
          <a:p>
            <a:pPr lvl="1" eaLnBrk="1" hangingPunct="1"/>
            <a:r>
              <a:rPr lang="en-US" altLang="en-US" u="sng" dirty="0"/>
              <a:t>Individual Retirement Annuity</a:t>
            </a:r>
            <a:r>
              <a:rPr lang="en-US" altLang="en-US" dirty="0"/>
              <a:t>: An annuity IRA</a:t>
            </a:r>
          </a:p>
          <a:p>
            <a:pPr lvl="1" eaLnBrk="1" hangingPunct="1"/>
            <a:r>
              <a:rPr lang="en-US" altLang="en-US" u="sng" dirty="0"/>
              <a:t>Employer and Employee Association Trust Account</a:t>
            </a:r>
            <a:r>
              <a:rPr lang="en-US" altLang="en-US" dirty="0"/>
              <a:t>: An IRA set up by employers, unions, associations</a:t>
            </a:r>
          </a:p>
          <a:p>
            <a:pPr lvl="1" eaLnBrk="1" hangingPunct="1">
              <a:spcBef>
                <a:spcPts val="600"/>
              </a:spcBef>
            </a:pPr>
            <a:r>
              <a:rPr lang="en-US" altLang="en-US" u="sng" dirty="0"/>
              <a:t>Rollover IRA</a:t>
            </a:r>
            <a:r>
              <a:rPr lang="en-US" altLang="en-US" dirty="0"/>
              <a:t>:  A IRA set up to receive a 401k distribution </a:t>
            </a:r>
          </a:p>
          <a:p>
            <a:pPr lvl="1" eaLnBrk="1" hangingPunct="1">
              <a:spcBef>
                <a:spcPts val="600"/>
              </a:spcBef>
            </a:pPr>
            <a:r>
              <a:rPr lang="en-US" altLang="en-US" u="sng" dirty="0"/>
              <a:t>Inherited IRA</a:t>
            </a:r>
            <a:r>
              <a:rPr lang="en-US" altLang="en-US" dirty="0"/>
              <a:t>: An IRA acquired by a beneficiary</a:t>
            </a:r>
          </a:p>
          <a:p>
            <a:pPr lvl="1" eaLnBrk="1" hangingPunct="1">
              <a:spcBef>
                <a:spcPts val="600"/>
              </a:spcBef>
            </a:pPr>
            <a:r>
              <a:rPr lang="en-US" altLang="en-US" u="sng" dirty="0"/>
              <a:t>Simplified Employee Pension (SEP-IRA): </a:t>
            </a:r>
            <a:r>
              <a:rPr lang="en-US" altLang="en-US" dirty="0"/>
              <a:t>An IRA set up by a small business employer for the firm’s employees</a:t>
            </a:r>
          </a:p>
          <a:p>
            <a:pPr lvl="1" eaLnBrk="1" hangingPunct="1">
              <a:spcBef>
                <a:spcPts val="600"/>
              </a:spcBef>
            </a:pPr>
            <a:r>
              <a:rPr lang="en-US" altLang="en-US" u="sng" dirty="0"/>
              <a:t>SIMPLE: </a:t>
            </a:r>
            <a:r>
              <a:rPr lang="en-US" altLang="en-US" dirty="0"/>
              <a:t>A traditional IRA set up by a small business employer for the firm’s employees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7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7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7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17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71513"/>
            <a:ext cx="7772400" cy="893762"/>
          </a:xfrm>
        </p:spPr>
        <p:txBody>
          <a:bodyPr/>
          <a:lstStyle/>
          <a:p>
            <a:pPr eaLnBrk="1" hangingPunct="1">
              <a:spcBef>
                <a:spcPct val="20000"/>
              </a:spcBef>
            </a:pPr>
            <a:r>
              <a:rPr lang="en-US" altLang="en-US"/>
              <a:t>1. The Traditional IRA</a:t>
            </a:r>
          </a:p>
        </p:txBody>
      </p:sp>
      <p:sp>
        <p:nvSpPr>
          <p:cNvPr id="153603" name="Rectangle 3"/>
          <p:cNvSpPr>
            <a:spLocks noGrp="1" noChangeArrowheads="1"/>
          </p:cNvSpPr>
          <p:nvPr>
            <p:ph idx="1"/>
          </p:nvPr>
        </p:nvSpPr>
        <p:spPr>
          <a:xfrm>
            <a:off x="914400" y="1600200"/>
            <a:ext cx="7315200" cy="5257800"/>
          </a:xfrm>
        </p:spPr>
        <p:txBody>
          <a:bodyPr/>
          <a:lstStyle/>
          <a:p>
            <a:pPr eaLnBrk="1" hangingPunct="1">
              <a:spcBef>
                <a:spcPts val="600"/>
              </a:spcBef>
            </a:pPr>
            <a:r>
              <a:rPr lang="en-US" altLang="en-US" dirty="0"/>
              <a:t>What is a traditional IRA?</a:t>
            </a:r>
          </a:p>
          <a:p>
            <a:pPr lvl="1" eaLnBrk="1" hangingPunct="1">
              <a:spcBef>
                <a:spcPts val="600"/>
              </a:spcBef>
            </a:pPr>
            <a:r>
              <a:rPr lang="en-US" altLang="en-US" dirty="0"/>
              <a:t>An individual retirement account in which an individual can contribute up to </a:t>
            </a:r>
            <a:r>
              <a:rPr lang="en-US" altLang="en-US" dirty="0" smtClean="0"/>
              <a:t>$</a:t>
            </a:r>
            <a:r>
              <a:rPr lang="en-US" altLang="en-US" dirty="0" smtClean="0"/>
              <a:t>6,000 </a:t>
            </a:r>
            <a:r>
              <a:rPr lang="en-US" altLang="en-US" dirty="0"/>
              <a:t>annually in </a:t>
            </a:r>
            <a:r>
              <a:rPr lang="en-US" altLang="en-US" dirty="0" smtClean="0"/>
              <a:t>2020 </a:t>
            </a:r>
            <a:r>
              <a:rPr lang="en-US" altLang="en-US" dirty="0"/>
              <a:t>which is tax-deferred  </a:t>
            </a:r>
          </a:p>
          <a:p>
            <a:pPr lvl="1" eaLnBrk="1" hangingPunct="1">
              <a:spcBef>
                <a:spcPts val="600"/>
              </a:spcBef>
            </a:pPr>
            <a:r>
              <a:rPr lang="en-US" altLang="en-US" dirty="0"/>
              <a:t>Eligibility and amounts depend on the contributors income level and whether they have other retirement plans</a:t>
            </a:r>
          </a:p>
          <a:p>
            <a:pPr eaLnBrk="1" hangingPunct="1">
              <a:spcBef>
                <a:spcPts val="600"/>
              </a:spcBef>
            </a:pPr>
            <a:r>
              <a:rPr lang="en-US" altLang="en-US" sz="2400" dirty="0"/>
              <a:t>Who can contribute to a traditional IRA and what is the maximum contribution?</a:t>
            </a:r>
          </a:p>
          <a:p>
            <a:pPr lvl="1" eaLnBrk="1" hangingPunct="1">
              <a:spcBef>
                <a:spcPts val="600"/>
              </a:spcBef>
            </a:pPr>
            <a:r>
              <a:rPr lang="en-US" altLang="en-US" dirty="0"/>
              <a:t>Must be younger than 70½, have earned income or be the spouse of someone with earned income</a:t>
            </a:r>
          </a:p>
          <a:p>
            <a:pPr lvl="1" eaLnBrk="1" hangingPunct="1">
              <a:spcBef>
                <a:spcPts val="600"/>
              </a:spcBef>
            </a:pPr>
            <a:r>
              <a:rPr lang="en-US" altLang="en-US" dirty="0"/>
              <a:t>Maximum contribution is </a:t>
            </a:r>
            <a:r>
              <a:rPr lang="en-US" altLang="en-US" dirty="0" smtClean="0"/>
              <a:t>$</a:t>
            </a:r>
            <a:r>
              <a:rPr lang="en-US" altLang="en-US" dirty="0" smtClean="0"/>
              <a:t>6,000 </a:t>
            </a:r>
            <a:r>
              <a:rPr lang="en-US" altLang="en-US" dirty="0"/>
              <a:t>per year </a:t>
            </a:r>
            <a:r>
              <a:rPr lang="en-US" altLang="en-US" dirty="0" smtClean="0"/>
              <a:t>($</a:t>
            </a:r>
            <a:r>
              <a:rPr lang="en-US" altLang="en-US" dirty="0" smtClean="0"/>
              <a:t>7,000 </a:t>
            </a:r>
            <a:r>
              <a:rPr lang="en-US" altLang="en-US" dirty="0"/>
              <a:t>if over age 50 due to $1,000 catch up provision)</a:t>
            </a:r>
          </a:p>
          <a:p>
            <a:pPr lvl="1" eaLnBrk="1" hangingPunct="1">
              <a:spcBef>
                <a:spcPts val="600"/>
              </a:spcBef>
              <a:buFontTx/>
              <a:buNone/>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animEffect transition="in" filter="checkerboard(down)">
                                      <p:cBhvr>
                                        <p:cTn id="7" dur="500"/>
                                        <p:tgtEl>
                                          <p:spTgt spid="153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53603">
                                            <p:txEl>
                                              <p:pRg st="1" end="1"/>
                                            </p:txEl>
                                          </p:spTgt>
                                        </p:tgtEl>
                                        <p:attrNameLst>
                                          <p:attrName>style.visibility</p:attrName>
                                        </p:attrNameLst>
                                      </p:cBhvr>
                                      <p:to>
                                        <p:strVal val="visible"/>
                                      </p:to>
                                    </p:set>
                                    <p:animEffect transition="in" filter="checkerboard(down)">
                                      <p:cBhvr>
                                        <p:cTn id="12" dur="500"/>
                                        <p:tgtEl>
                                          <p:spTgt spid="153603">
                                            <p:txEl>
                                              <p:pRg st="1" end="1"/>
                                            </p:txEl>
                                          </p:spTgt>
                                        </p:tgtEl>
                                      </p:cBhvr>
                                    </p:animEffect>
                                  </p:childTnLst>
                                </p:cTn>
                              </p:par>
                              <p:par>
                                <p:cTn id="13" presetID="5" presetClass="entr" presetSubtype="5" fill="hold" grpId="0" nodeType="withEffect">
                                  <p:stCondLst>
                                    <p:cond delay="0"/>
                                  </p:stCondLst>
                                  <p:childTnLst>
                                    <p:set>
                                      <p:cBhvr>
                                        <p:cTn id="14" dur="1" fill="hold">
                                          <p:stCondLst>
                                            <p:cond delay="0"/>
                                          </p:stCondLst>
                                        </p:cTn>
                                        <p:tgtEl>
                                          <p:spTgt spid="153603">
                                            <p:txEl>
                                              <p:pRg st="2" end="2"/>
                                            </p:txEl>
                                          </p:spTgt>
                                        </p:tgtEl>
                                        <p:attrNameLst>
                                          <p:attrName>style.visibility</p:attrName>
                                        </p:attrNameLst>
                                      </p:cBhvr>
                                      <p:to>
                                        <p:strVal val="visible"/>
                                      </p:to>
                                    </p:set>
                                    <p:animEffect transition="in" filter="checkerboard(down)">
                                      <p:cBhvr>
                                        <p:cTn id="15" dur="500"/>
                                        <p:tgtEl>
                                          <p:spTgt spid="153603">
                                            <p:txEl>
                                              <p:pRg st="2" end="2"/>
                                            </p:txEl>
                                          </p:spTgt>
                                        </p:tgtEl>
                                      </p:cBhvr>
                                    </p:animEffect>
                                  </p:childTnLst>
                                </p:cTn>
                              </p:par>
                              <p:par>
                                <p:cTn id="16" presetID="5" presetClass="entr" presetSubtype="5" fill="hold" grpId="0" nodeType="withEffect">
                                  <p:stCondLst>
                                    <p:cond delay="0"/>
                                  </p:stCondLst>
                                  <p:childTnLst>
                                    <p:set>
                                      <p:cBhvr>
                                        <p:cTn id="17" dur="1" fill="hold">
                                          <p:stCondLst>
                                            <p:cond delay="0"/>
                                          </p:stCondLst>
                                        </p:cTn>
                                        <p:tgtEl>
                                          <p:spTgt spid="153603">
                                            <p:txEl>
                                              <p:pRg st="3" end="3"/>
                                            </p:txEl>
                                          </p:spTgt>
                                        </p:tgtEl>
                                        <p:attrNameLst>
                                          <p:attrName>style.visibility</p:attrName>
                                        </p:attrNameLst>
                                      </p:cBhvr>
                                      <p:to>
                                        <p:strVal val="visible"/>
                                      </p:to>
                                    </p:set>
                                    <p:animEffect transition="in" filter="checkerboard(down)">
                                      <p:cBhvr>
                                        <p:cTn id="18" dur="500"/>
                                        <p:tgtEl>
                                          <p:spTgt spid="153603">
                                            <p:txEl>
                                              <p:pRg st="3" end="3"/>
                                            </p:txEl>
                                          </p:spTgt>
                                        </p:tgtEl>
                                      </p:cBhvr>
                                    </p:animEffect>
                                  </p:childTnLst>
                                </p:cTn>
                              </p:par>
                              <p:par>
                                <p:cTn id="19" presetID="5" presetClass="entr" presetSubtype="5" fill="hold" grpId="0" nodeType="withEffect">
                                  <p:stCondLst>
                                    <p:cond delay="0"/>
                                  </p:stCondLst>
                                  <p:childTnLst>
                                    <p:set>
                                      <p:cBhvr>
                                        <p:cTn id="20" dur="1" fill="hold">
                                          <p:stCondLst>
                                            <p:cond delay="0"/>
                                          </p:stCondLst>
                                        </p:cTn>
                                        <p:tgtEl>
                                          <p:spTgt spid="153603">
                                            <p:txEl>
                                              <p:pRg st="4" end="4"/>
                                            </p:txEl>
                                          </p:spTgt>
                                        </p:tgtEl>
                                        <p:attrNameLst>
                                          <p:attrName>style.visibility</p:attrName>
                                        </p:attrNameLst>
                                      </p:cBhvr>
                                      <p:to>
                                        <p:strVal val="visible"/>
                                      </p:to>
                                    </p:set>
                                    <p:animEffect transition="in" filter="checkerboard(down)">
                                      <p:cBhvr>
                                        <p:cTn id="21" dur="500"/>
                                        <p:tgtEl>
                                          <p:spTgt spid="153603">
                                            <p:txEl>
                                              <p:pRg st="4" end="4"/>
                                            </p:txEl>
                                          </p:spTgt>
                                        </p:tgtEl>
                                      </p:cBhvr>
                                    </p:animEffect>
                                  </p:childTnLst>
                                </p:cTn>
                              </p:par>
                              <p:par>
                                <p:cTn id="22" presetID="5" presetClass="entr" presetSubtype="5" fill="hold" grpId="0" nodeType="withEffect">
                                  <p:stCondLst>
                                    <p:cond delay="0"/>
                                  </p:stCondLst>
                                  <p:childTnLst>
                                    <p:set>
                                      <p:cBhvr>
                                        <p:cTn id="23" dur="1" fill="hold">
                                          <p:stCondLst>
                                            <p:cond delay="0"/>
                                          </p:stCondLst>
                                        </p:cTn>
                                        <p:tgtEl>
                                          <p:spTgt spid="153603">
                                            <p:txEl>
                                              <p:pRg st="5" end="5"/>
                                            </p:txEl>
                                          </p:spTgt>
                                        </p:tgtEl>
                                        <p:attrNameLst>
                                          <p:attrName>style.visibility</p:attrName>
                                        </p:attrNameLst>
                                      </p:cBhvr>
                                      <p:to>
                                        <p:strVal val="visible"/>
                                      </p:to>
                                    </p:set>
                                    <p:animEffect transition="in" filter="checkerboard(down)">
                                      <p:cBhvr>
                                        <p:cTn id="24" dur="500"/>
                                        <p:tgtEl>
                                          <p:spTgt spid="1536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p" bldLvl="4"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90600" y="685800"/>
            <a:ext cx="7162800" cy="858838"/>
          </a:xfrm>
        </p:spPr>
        <p:txBody>
          <a:bodyPr/>
          <a:lstStyle/>
          <a:p>
            <a:pPr eaLnBrk="1" hangingPunct="1">
              <a:spcBef>
                <a:spcPct val="20000"/>
              </a:spcBef>
            </a:pPr>
            <a:r>
              <a:rPr lang="en-US" altLang="en-US"/>
              <a:t>Traditional IRA </a:t>
            </a:r>
            <a:r>
              <a:rPr lang="en-US" altLang="en-US" sz="2400"/>
              <a:t>(continued)</a:t>
            </a:r>
          </a:p>
        </p:txBody>
      </p:sp>
      <p:sp>
        <p:nvSpPr>
          <p:cNvPr id="154627" name="Rectangle 3"/>
          <p:cNvSpPr>
            <a:spLocks noGrp="1" noChangeArrowheads="1"/>
          </p:cNvSpPr>
          <p:nvPr>
            <p:ph idx="1"/>
          </p:nvPr>
        </p:nvSpPr>
        <p:spPr>
          <a:xfrm>
            <a:off x="914400" y="1600200"/>
            <a:ext cx="7315200" cy="4953000"/>
          </a:xfrm>
        </p:spPr>
        <p:txBody>
          <a:bodyPr/>
          <a:lstStyle/>
          <a:p>
            <a:pPr marL="609600" indent="-609600" eaLnBrk="1" hangingPunct="1"/>
            <a:r>
              <a:rPr lang="en-US" altLang="en-US" dirty="0"/>
              <a:t>Benefits of a traditional IRA</a:t>
            </a:r>
          </a:p>
          <a:p>
            <a:pPr marL="990600" lvl="1" indent="-533400" eaLnBrk="1" hangingPunct="1"/>
            <a:r>
              <a:rPr lang="en-US" altLang="en-US" dirty="0"/>
              <a:t>The contribution is tax deductible and earnings grow tax-deferred</a:t>
            </a:r>
          </a:p>
          <a:p>
            <a:pPr marL="990600" lvl="1" indent="-533400" eaLnBrk="1" hangingPunct="1"/>
            <a:r>
              <a:rPr lang="en-US" altLang="en-US" dirty="0"/>
              <a:t>May deduct the full </a:t>
            </a:r>
            <a:r>
              <a:rPr lang="en-US" altLang="en-US" dirty="0" smtClean="0"/>
              <a:t>$6,000 </a:t>
            </a:r>
            <a:r>
              <a:rPr lang="en-US" altLang="en-US" dirty="0"/>
              <a:t>contribution in </a:t>
            </a:r>
            <a:r>
              <a:rPr lang="en-US" altLang="en-US" dirty="0" smtClean="0"/>
              <a:t>2020 on </a:t>
            </a:r>
            <a:r>
              <a:rPr lang="en-US" altLang="en-US" dirty="0"/>
              <a:t>your income tax return if you are not in an employer sponsored plan (ESP) or you are in ESP but AGI is less than IRS determined maximums</a:t>
            </a:r>
          </a:p>
          <a:p>
            <a:pPr marL="990600" lvl="1" indent="-533400" eaLnBrk="1" hangingPunct="1"/>
            <a:r>
              <a:rPr lang="en-US" altLang="en-US" dirty="0"/>
              <a:t>Spouses not in an Employer Sponsored Plan may make deductible contributions up to </a:t>
            </a:r>
            <a:r>
              <a:rPr lang="en-US" altLang="en-US" dirty="0" smtClean="0"/>
              <a:t>$6,000 </a:t>
            </a:r>
            <a:r>
              <a:rPr lang="en-US" altLang="en-US" dirty="0"/>
              <a:t>if joint AGI is $</a:t>
            </a:r>
            <a:r>
              <a:rPr lang="en-US" altLang="en-US" dirty="0" smtClean="0"/>
              <a:t>196,000 </a:t>
            </a:r>
            <a:r>
              <a:rPr lang="en-US" altLang="en-US" dirty="0"/>
              <a:t>or less in </a:t>
            </a:r>
            <a:r>
              <a:rPr lang="en-US" altLang="en-US" dirty="0" smtClean="0"/>
              <a:t>2020</a:t>
            </a:r>
            <a:endParaRPr lang="en-US" altLang="en-US" dirty="0"/>
          </a:p>
          <a:p>
            <a:pPr marL="990600" lvl="1" indent="-533400"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animEffect transition="in" filter="box(in)">
                                      <p:cBhvr>
                                        <p:cTn id="7" dur="500"/>
                                        <p:tgtEl>
                                          <p:spTgt spid="1546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4627">
                                            <p:txEl>
                                              <p:pRg st="1" end="1"/>
                                            </p:txEl>
                                          </p:spTgt>
                                        </p:tgtEl>
                                        <p:attrNameLst>
                                          <p:attrName>style.visibility</p:attrName>
                                        </p:attrNameLst>
                                      </p:cBhvr>
                                      <p:to>
                                        <p:strVal val="visible"/>
                                      </p:to>
                                    </p:set>
                                    <p:animEffect transition="in" filter="box(in)">
                                      <p:cBhvr>
                                        <p:cTn id="12" dur="500"/>
                                        <p:tgtEl>
                                          <p:spTgt spid="15462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54627">
                                            <p:txEl>
                                              <p:pRg st="2" end="2"/>
                                            </p:txEl>
                                          </p:spTgt>
                                        </p:tgtEl>
                                        <p:attrNameLst>
                                          <p:attrName>style.visibility</p:attrName>
                                        </p:attrNameLst>
                                      </p:cBhvr>
                                      <p:to>
                                        <p:strVal val="visible"/>
                                      </p:to>
                                    </p:set>
                                    <p:animEffect transition="in" filter="box(in)">
                                      <p:cBhvr>
                                        <p:cTn id="15" dur="500"/>
                                        <p:tgtEl>
                                          <p:spTgt spid="154627">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54627">
                                            <p:txEl>
                                              <p:pRg st="3" end="3"/>
                                            </p:txEl>
                                          </p:spTgt>
                                        </p:tgtEl>
                                        <p:attrNameLst>
                                          <p:attrName>style.visibility</p:attrName>
                                        </p:attrNameLst>
                                      </p:cBhvr>
                                      <p:to>
                                        <p:strVal val="visible"/>
                                      </p:to>
                                    </p:set>
                                    <p:animEffect transition="in" filter="box(in)">
                                      <p:cBhvr>
                                        <p:cTn id="18" dur="500"/>
                                        <p:tgtEl>
                                          <p:spTgt spid="1546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3400" y="630238"/>
            <a:ext cx="8077200" cy="969962"/>
          </a:xfrm>
        </p:spPr>
        <p:txBody>
          <a:bodyPr/>
          <a:lstStyle/>
          <a:p>
            <a:pPr eaLnBrk="1" hangingPunct="1">
              <a:spcBef>
                <a:spcPct val="20000"/>
              </a:spcBef>
            </a:pPr>
            <a:r>
              <a:rPr lang="en-US" altLang="en-US"/>
              <a:t>Traditional IRA</a:t>
            </a:r>
            <a:r>
              <a:rPr lang="en-US" altLang="en-US" sz="4000"/>
              <a:t> </a:t>
            </a:r>
            <a:r>
              <a:rPr lang="en-US" altLang="en-US" sz="2400"/>
              <a:t>(continued)</a:t>
            </a:r>
            <a:endParaRPr lang="en-US" altLang="en-US" sz="4400"/>
          </a:p>
        </p:txBody>
      </p:sp>
      <p:sp>
        <p:nvSpPr>
          <p:cNvPr id="155651" name="Rectangle 3"/>
          <p:cNvSpPr>
            <a:spLocks noGrp="1" noChangeArrowheads="1"/>
          </p:cNvSpPr>
          <p:nvPr>
            <p:ph idx="1"/>
          </p:nvPr>
        </p:nvSpPr>
        <p:spPr>
          <a:xfrm>
            <a:off x="914400" y="1600200"/>
            <a:ext cx="7264400" cy="5540375"/>
          </a:xfrm>
        </p:spPr>
        <p:txBody>
          <a:bodyPr/>
          <a:lstStyle/>
          <a:p>
            <a:pPr eaLnBrk="1" hangingPunct="1"/>
            <a:r>
              <a:rPr lang="en-US" altLang="en-US"/>
              <a:t>When can withdrawals be made?</a:t>
            </a:r>
          </a:p>
          <a:p>
            <a:pPr lvl="1" eaLnBrk="1" hangingPunct="1"/>
            <a:r>
              <a:rPr lang="en-US" altLang="en-US"/>
              <a:t>After 59½ for any purpose</a:t>
            </a:r>
          </a:p>
          <a:p>
            <a:pPr lvl="1" eaLnBrk="1" hangingPunct="1"/>
            <a:r>
              <a:rPr lang="en-US" altLang="en-US"/>
              <a:t>Prior to 59½ withdrawals are subject to federal penalties (10%) and ordinary income taxes unless money is used for:</a:t>
            </a:r>
          </a:p>
          <a:p>
            <a:pPr lvl="2" eaLnBrk="1" hangingPunct="1"/>
            <a:r>
              <a:rPr lang="en-US" altLang="en-US"/>
              <a:t>Qualified education expenses, First time home purchase (up to $10,000), Death or disability, Annuity payments, or Medical expenses &gt; than 7.5% of AGI</a:t>
            </a:r>
          </a:p>
          <a:p>
            <a:pPr lvl="3" eaLnBrk="1" hangingPunct="1"/>
            <a:r>
              <a:rPr lang="en-US" altLang="en-US"/>
              <a:t>These still require the payment of taxes on withdrawals though</a:t>
            </a:r>
          </a:p>
          <a:p>
            <a:pPr lvl="1" eaLnBrk="1" hangingPunct="1"/>
            <a:r>
              <a:rPr lang="en-US" altLang="en-US"/>
              <a:t>Federal law requires that you begin withdrawals by April 1</a:t>
            </a:r>
            <a:r>
              <a:rPr lang="en-US" altLang="en-US" baseline="30000"/>
              <a:t>st</a:t>
            </a:r>
            <a:r>
              <a:rPr lang="en-US" altLang="en-US"/>
              <a:t> of the year after you reach 70½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5651">
                                            <p:txEl>
                                              <p:pRg st="0" end="0"/>
                                            </p:txEl>
                                          </p:spTgt>
                                        </p:tgtEl>
                                        <p:attrNameLst>
                                          <p:attrName>style.visibility</p:attrName>
                                        </p:attrNameLst>
                                      </p:cBhvr>
                                      <p:to>
                                        <p:strVal val="visible"/>
                                      </p:to>
                                    </p:set>
                                    <p:animEffect transition="in" filter="blinds(horizontal)">
                                      <p:cBhvr>
                                        <p:cTn id="7" dur="500"/>
                                        <p:tgtEl>
                                          <p:spTgt spid="155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5651">
                                            <p:txEl>
                                              <p:pRg st="1" end="1"/>
                                            </p:txEl>
                                          </p:spTgt>
                                        </p:tgtEl>
                                        <p:attrNameLst>
                                          <p:attrName>style.visibility</p:attrName>
                                        </p:attrNameLst>
                                      </p:cBhvr>
                                      <p:to>
                                        <p:strVal val="visible"/>
                                      </p:to>
                                    </p:set>
                                    <p:animEffect transition="in" filter="blinds(horizontal)">
                                      <p:cBhvr>
                                        <p:cTn id="12" dur="500"/>
                                        <p:tgtEl>
                                          <p:spTgt spid="15565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55651">
                                            <p:txEl>
                                              <p:pRg st="2" end="2"/>
                                            </p:txEl>
                                          </p:spTgt>
                                        </p:tgtEl>
                                        <p:attrNameLst>
                                          <p:attrName>style.visibility</p:attrName>
                                        </p:attrNameLst>
                                      </p:cBhvr>
                                      <p:to>
                                        <p:strVal val="visible"/>
                                      </p:to>
                                    </p:set>
                                    <p:animEffect transition="in" filter="blinds(horizontal)">
                                      <p:cBhvr>
                                        <p:cTn id="15" dur="500"/>
                                        <p:tgtEl>
                                          <p:spTgt spid="15565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55651">
                                            <p:txEl>
                                              <p:pRg st="3" end="3"/>
                                            </p:txEl>
                                          </p:spTgt>
                                        </p:tgtEl>
                                        <p:attrNameLst>
                                          <p:attrName>style.visibility</p:attrName>
                                        </p:attrNameLst>
                                      </p:cBhvr>
                                      <p:to>
                                        <p:strVal val="visible"/>
                                      </p:to>
                                    </p:set>
                                    <p:animEffect transition="in" filter="blinds(horizontal)">
                                      <p:cBhvr>
                                        <p:cTn id="18" dur="500"/>
                                        <p:tgtEl>
                                          <p:spTgt spid="15565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55651">
                                            <p:txEl>
                                              <p:pRg st="4" end="4"/>
                                            </p:txEl>
                                          </p:spTgt>
                                        </p:tgtEl>
                                        <p:attrNameLst>
                                          <p:attrName>style.visibility</p:attrName>
                                        </p:attrNameLst>
                                      </p:cBhvr>
                                      <p:to>
                                        <p:strVal val="visible"/>
                                      </p:to>
                                    </p:set>
                                    <p:animEffect transition="in" filter="blinds(horizontal)">
                                      <p:cBhvr>
                                        <p:cTn id="21" dur="500"/>
                                        <p:tgtEl>
                                          <p:spTgt spid="155651">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55651">
                                            <p:txEl>
                                              <p:pRg st="5" end="5"/>
                                            </p:txEl>
                                          </p:spTgt>
                                        </p:tgtEl>
                                        <p:attrNameLst>
                                          <p:attrName>style.visibility</p:attrName>
                                        </p:attrNameLst>
                                      </p:cBhvr>
                                      <p:to>
                                        <p:strVal val="visible"/>
                                      </p:to>
                                    </p:set>
                                    <p:animEffect transition="in" filter="blinds(horizontal)">
                                      <p:cBhvr>
                                        <p:cTn id="24" dur="500"/>
                                        <p:tgtEl>
                                          <p:spTgt spid="155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uiExpand="1"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a:t>Traditional IRA</a:t>
            </a:r>
            <a:r>
              <a:rPr lang="en-US" altLang="en-US" sz="4000"/>
              <a:t> </a:t>
            </a:r>
            <a:r>
              <a:rPr lang="en-US" altLang="en-US" sz="2400"/>
              <a:t>(continued)</a:t>
            </a:r>
            <a:r>
              <a:rPr lang="en-US" altLang="en-US"/>
              <a:t> </a:t>
            </a:r>
          </a:p>
        </p:txBody>
      </p:sp>
      <p:sp>
        <p:nvSpPr>
          <p:cNvPr id="13315" name="Rectangle 3"/>
          <p:cNvSpPr>
            <a:spLocks noGrp="1" noChangeArrowheads="1"/>
          </p:cNvSpPr>
          <p:nvPr>
            <p:ph idx="1"/>
          </p:nvPr>
        </p:nvSpPr>
        <p:spPr>
          <a:xfrm>
            <a:off x="933450" y="1614488"/>
            <a:ext cx="7296150" cy="5014912"/>
          </a:xfrm>
        </p:spPr>
        <p:txBody>
          <a:bodyPr/>
          <a:lstStyle/>
          <a:p>
            <a:pPr eaLnBrk="1" hangingPunct="1"/>
            <a:r>
              <a:rPr lang="en-US" altLang="en-US"/>
              <a:t>Deductibility</a:t>
            </a:r>
          </a:p>
          <a:p>
            <a:pPr lvl="1" eaLnBrk="1" hangingPunct="1"/>
            <a:r>
              <a:rPr lang="en-US" altLang="en-US"/>
              <a:t>Individuals who are “active participants” in Employer Sponsored retirement plans (an ESRP is a 401k, Roth 401k, 403b, etc.) can only deduct contributions if their modified AGI is less than the phase-out range  </a:t>
            </a:r>
          </a:p>
          <a:p>
            <a:pPr lvl="2" eaLnBrk="1" hangingPunct="1"/>
            <a:r>
              <a:rPr lang="en-US" altLang="en-US"/>
              <a:t>If they are within (above) the phase-out range, there is only partial (no) deductibility  </a:t>
            </a:r>
          </a:p>
          <a:p>
            <a:pPr lvl="1" eaLnBrk="1" hangingPunct="1"/>
            <a:r>
              <a:rPr lang="en-US" altLang="en-US"/>
              <a:t>Non- “active participants” in Employee Sponsored retirement plans can receive the full deduction regardless of MAGI  </a:t>
            </a:r>
          </a:p>
          <a:p>
            <a:pPr lvl="2" eaLnBrk="1" hangingPunct="1"/>
            <a:r>
              <a:rPr lang="en-US" altLang="en-US"/>
              <a:t>If neither spouse is an active participant, then all contributions are deductible regardless of MAGI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60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4679</TotalTime>
  <Words>4254</Words>
  <Application>Microsoft Office PowerPoint</Application>
  <PresentationFormat>On-screen Show (4:3)</PresentationFormat>
  <Paragraphs>356</Paragraphs>
  <Slides>49</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49</vt:i4>
      </vt:variant>
    </vt:vector>
  </HeadingPairs>
  <TitlesOfParts>
    <vt:vector size="53" baseType="lpstr">
      <vt:lpstr>Arial</vt:lpstr>
      <vt:lpstr>Times New Roman</vt:lpstr>
      <vt:lpstr>Wingdings</vt:lpstr>
      <vt:lpstr>BM418-Theme1</vt:lpstr>
      <vt:lpstr>Personal Finance: Another Perspective</vt:lpstr>
      <vt:lpstr>Objectives</vt:lpstr>
      <vt:lpstr>Case Study</vt:lpstr>
      <vt:lpstr>Understand Individual Retirement Accounts</vt:lpstr>
      <vt:lpstr>Individual Retirement Accounts (continued)</vt:lpstr>
      <vt:lpstr>1. The Traditional IRA</vt:lpstr>
      <vt:lpstr>Traditional IRA (continued)</vt:lpstr>
      <vt:lpstr>Traditional IRA (continued)</vt:lpstr>
      <vt:lpstr>Traditional IRA (continued) </vt:lpstr>
      <vt:lpstr>Traditional Deductibility Limits</vt:lpstr>
      <vt:lpstr>Traditional IRA (continued)</vt:lpstr>
      <vt:lpstr>The Roth IRA</vt:lpstr>
      <vt:lpstr>Roth IRA (continued)</vt:lpstr>
      <vt:lpstr>Roth IRA (continued)</vt:lpstr>
      <vt:lpstr>Roth IRA (continued)</vt:lpstr>
      <vt:lpstr>Summary of Traditional versus Roth</vt:lpstr>
      <vt:lpstr>Roth IRA Deductibility Limits</vt:lpstr>
      <vt:lpstr>3. The Education IRA</vt:lpstr>
      <vt:lpstr>The Education IRA (continued)</vt:lpstr>
      <vt:lpstr>Deductibility Limits</vt:lpstr>
      <vt:lpstr>4.  Spousal IRA</vt:lpstr>
      <vt:lpstr>5.  Non-deductible IRA</vt:lpstr>
      <vt:lpstr>B.  When does Converting  to a Roth Makes Sense?</vt:lpstr>
      <vt:lpstr>Roth Conversion (continued)</vt:lpstr>
      <vt:lpstr>Roth Conversion (continued)</vt:lpstr>
      <vt:lpstr>Questions</vt:lpstr>
      <vt:lpstr>C. Understand Retirement Plans for the Self-Employed and Small Businesses</vt:lpstr>
      <vt:lpstr>Small Business Retirement Plans</vt:lpstr>
      <vt:lpstr>Plans Funded by the Employer</vt:lpstr>
      <vt:lpstr>The SEP-IRA (continued)</vt:lpstr>
      <vt:lpstr>The Keogh Plan</vt:lpstr>
      <vt:lpstr>Keogh Plan (continued)</vt:lpstr>
      <vt:lpstr>2. Plans Funded by the  Employer and Employee</vt:lpstr>
      <vt:lpstr>SIMPLE IRA (continued)</vt:lpstr>
      <vt:lpstr>SIMPLE IRA Plans</vt:lpstr>
      <vt:lpstr>SIMPLE 401k Plans</vt:lpstr>
      <vt:lpstr>D.  Understand some Plans and Strategies for Small Business and Individual Retirement Plans</vt:lpstr>
      <vt:lpstr>Plans and Strategies for SB and IRAs (continued)</vt:lpstr>
      <vt:lpstr>Plans and Strategies for SB and IRAs (continued)</vt:lpstr>
      <vt:lpstr>Plans and Strategies for SB and IRAs (continued)</vt:lpstr>
      <vt:lpstr>Review of Objectives</vt:lpstr>
      <vt:lpstr>Case Study #1</vt:lpstr>
      <vt:lpstr>Case Study #1 Answers</vt:lpstr>
      <vt:lpstr>Case Study #2</vt:lpstr>
      <vt:lpstr>Case Study #2 Answers</vt:lpstr>
      <vt:lpstr>Case Study #3</vt:lpstr>
      <vt:lpstr>Case Study #3</vt:lpstr>
      <vt:lpstr>Case Study #4</vt:lpstr>
      <vt:lpstr>Case Study #4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Individual Retirement Account (IRA’S)</dc:title>
  <dc:subject>Individual Retirement Account (IRA’S)</dc:subject>
  <dc:creator>Sudweeks</dc:creator>
  <cp:lastModifiedBy>Bryan Sudweeks</cp:lastModifiedBy>
  <cp:revision>223</cp:revision>
  <cp:lastPrinted>2019-11-07T21:03:09Z</cp:lastPrinted>
  <dcterms:created xsi:type="dcterms:W3CDTF">2000-11-21T04:58:17Z</dcterms:created>
  <dcterms:modified xsi:type="dcterms:W3CDTF">2020-03-17T20:07:40Z</dcterms:modified>
</cp:coreProperties>
</file>