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Lst>
  <p:notesMasterIdLst>
    <p:notesMasterId r:id="rId64"/>
  </p:notesMasterIdLst>
  <p:handoutMasterIdLst>
    <p:handoutMasterId r:id="rId65"/>
  </p:handoutMasterIdLst>
  <p:sldIdLst>
    <p:sldId id="295" r:id="rId2"/>
    <p:sldId id="291" r:id="rId3"/>
    <p:sldId id="360" r:id="rId4"/>
    <p:sldId id="310" r:id="rId5"/>
    <p:sldId id="257" r:id="rId6"/>
    <p:sldId id="312" r:id="rId7"/>
    <p:sldId id="311" r:id="rId8"/>
    <p:sldId id="349" r:id="rId9"/>
    <p:sldId id="293" r:id="rId10"/>
    <p:sldId id="313" r:id="rId11"/>
    <p:sldId id="332" r:id="rId12"/>
    <p:sldId id="258" r:id="rId13"/>
    <p:sldId id="259" r:id="rId14"/>
    <p:sldId id="303" r:id="rId15"/>
    <p:sldId id="296" r:id="rId16"/>
    <p:sldId id="297" r:id="rId17"/>
    <p:sldId id="340" r:id="rId18"/>
    <p:sldId id="342" r:id="rId19"/>
    <p:sldId id="265" r:id="rId20"/>
    <p:sldId id="341" r:id="rId21"/>
    <p:sldId id="270" r:id="rId22"/>
    <p:sldId id="316" r:id="rId23"/>
    <p:sldId id="298" r:id="rId24"/>
    <p:sldId id="299" r:id="rId25"/>
    <p:sldId id="318" r:id="rId26"/>
    <p:sldId id="301" r:id="rId27"/>
    <p:sldId id="302" r:id="rId28"/>
    <p:sldId id="330" r:id="rId29"/>
    <p:sldId id="331" r:id="rId30"/>
    <p:sldId id="300" r:id="rId31"/>
    <p:sldId id="273" r:id="rId32"/>
    <p:sldId id="280" r:id="rId33"/>
    <p:sldId id="278" r:id="rId34"/>
    <p:sldId id="317" r:id="rId35"/>
    <p:sldId id="279" r:id="rId36"/>
    <p:sldId id="320" r:id="rId37"/>
    <p:sldId id="286" r:id="rId38"/>
    <p:sldId id="344" r:id="rId39"/>
    <p:sldId id="288" r:id="rId40"/>
    <p:sldId id="345" r:id="rId41"/>
    <p:sldId id="346" r:id="rId42"/>
    <p:sldId id="347" r:id="rId43"/>
    <p:sldId id="356" r:id="rId44"/>
    <p:sldId id="357" r:id="rId45"/>
    <p:sldId id="358" r:id="rId46"/>
    <p:sldId id="359" r:id="rId47"/>
    <p:sldId id="292" r:id="rId48"/>
    <p:sldId id="319" r:id="rId49"/>
    <p:sldId id="354" r:id="rId50"/>
    <p:sldId id="323" r:id="rId51"/>
    <p:sldId id="348" r:id="rId52"/>
    <p:sldId id="324" r:id="rId53"/>
    <p:sldId id="327" r:id="rId54"/>
    <p:sldId id="328" r:id="rId55"/>
    <p:sldId id="325" r:id="rId56"/>
    <p:sldId id="321" r:id="rId57"/>
    <p:sldId id="322" r:id="rId58"/>
    <p:sldId id="351" r:id="rId59"/>
    <p:sldId id="352" r:id="rId60"/>
    <p:sldId id="353" r:id="rId61"/>
    <p:sldId id="355" r:id="rId62"/>
    <p:sldId id="361" r:id="rId63"/>
  </p:sldIdLst>
  <p:sldSz cx="9144000" cy="6858000" type="screen4x3"/>
  <p:notesSz cx="7010400" cy="9296400"/>
  <p:defaultTex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mn-ea"/>
        <a:cs typeface="+mn-cs"/>
      </a:defRPr>
    </a:lvl1pPr>
    <a:lvl2pPr marL="457200" algn="l" rtl="0" eaLnBrk="0" fontAlgn="base" hangingPunct="0">
      <a:spcBef>
        <a:spcPct val="0"/>
      </a:spcBef>
      <a:spcAft>
        <a:spcPct val="0"/>
      </a:spcAft>
      <a:defRPr sz="4400" kern="1200">
        <a:solidFill>
          <a:schemeClr val="tx2"/>
        </a:solidFill>
        <a:latin typeface="Arial" panose="020B0604020202020204" pitchFamily="34" charset="0"/>
        <a:ea typeface="+mn-ea"/>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mn-ea"/>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mn-ea"/>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mn-ea"/>
        <a:cs typeface="+mn-cs"/>
      </a:defRPr>
    </a:lvl5pPr>
    <a:lvl6pPr marL="2286000" algn="l" defTabSz="914400" rtl="0" eaLnBrk="1" latinLnBrk="0" hangingPunct="1">
      <a:defRPr sz="4400" kern="1200">
        <a:solidFill>
          <a:schemeClr val="tx2"/>
        </a:solidFill>
        <a:latin typeface="Arial" panose="020B0604020202020204" pitchFamily="34" charset="0"/>
        <a:ea typeface="+mn-ea"/>
        <a:cs typeface="+mn-cs"/>
      </a:defRPr>
    </a:lvl6pPr>
    <a:lvl7pPr marL="2743200" algn="l" defTabSz="914400" rtl="0" eaLnBrk="1" latinLnBrk="0" hangingPunct="1">
      <a:defRPr sz="4400" kern="1200">
        <a:solidFill>
          <a:schemeClr val="tx2"/>
        </a:solidFill>
        <a:latin typeface="Arial" panose="020B0604020202020204" pitchFamily="34" charset="0"/>
        <a:ea typeface="+mn-ea"/>
        <a:cs typeface="+mn-cs"/>
      </a:defRPr>
    </a:lvl7pPr>
    <a:lvl8pPr marL="3200400" algn="l" defTabSz="914400" rtl="0" eaLnBrk="1" latinLnBrk="0" hangingPunct="1">
      <a:defRPr sz="4400" kern="1200">
        <a:solidFill>
          <a:schemeClr val="tx2"/>
        </a:solidFill>
        <a:latin typeface="Arial" panose="020B0604020202020204" pitchFamily="34" charset="0"/>
        <a:ea typeface="+mn-ea"/>
        <a:cs typeface="+mn-cs"/>
      </a:defRPr>
    </a:lvl8pPr>
    <a:lvl9pPr marL="3657600" algn="l" defTabSz="914400" rtl="0" eaLnBrk="1" latinLnBrk="0" hangingPunct="1">
      <a:defRPr sz="4400" kern="1200">
        <a:solidFill>
          <a:schemeClr val="tx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CCFF"/>
    <a:srgbClr val="3399FF"/>
    <a:srgbClr val="0099CC"/>
    <a:srgbClr val="FFFF00"/>
    <a:srgbClr val="FFFF99"/>
    <a:srgbClr val="0000CC"/>
    <a:srgbClr val="2A0F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595" autoAdjust="0"/>
    <p:restoredTop sz="86390" autoAdjust="0"/>
  </p:normalViewPr>
  <p:slideViewPr>
    <p:cSldViewPr>
      <p:cViewPr varScale="1">
        <p:scale>
          <a:sx n="53" d="100"/>
          <a:sy n="53" d="100"/>
        </p:scale>
        <p:origin x="96" y="150"/>
      </p:cViewPr>
      <p:guideLst>
        <p:guide orient="horz" pos="2160"/>
        <p:guide pos="2880"/>
      </p:guideLst>
    </p:cSldViewPr>
  </p:slideViewPr>
  <p:outlineViewPr>
    <p:cViewPr>
      <p:scale>
        <a:sx n="33" d="100"/>
        <a:sy n="33" d="100"/>
      </p:scale>
      <p:origin x="0" y="63762"/>
    </p:cViewPr>
  </p:outlineViewPr>
  <p:notesTextViewPr>
    <p:cViewPr>
      <p:scale>
        <a:sx n="100" d="100"/>
        <a:sy n="100" d="100"/>
      </p:scale>
      <p:origin x="0" y="0"/>
    </p:cViewPr>
  </p:notesTextViewPr>
  <p:notesViewPr>
    <p:cSldViewPr>
      <p:cViewPr varScale="1">
        <p:scale>
          <a:sx n="79" d="100"/>
          <a:sy n="79" d="100"/>
        </p:scale>
        <p:origin x="-1932" y="-96"/>
      </p:cViewPr>
      <p:guideLst>
        <p:guide orient="horz" pos="2929"/>
        <p:guide pos="220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1" name="Rectangle 3"/>
          <p:cNvSpPr>
            <a:spLocks noGrp="1" noChangeArrowheads="1"/>
          </p:cNvSpPr>
          <p:nvPr>
            <p:ph type="dt" sz="quarter" idx="1"/>
          </p:nvPr>
        </p:nvSpPr>
        <p:spPr bwMode="auto">
          <a:xfrm>
            <a:off x="1090613" y="231775"/>
            <a:ext cx="4829175" cy="466725"/>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algn="ctr" eaLnBrk="1" hangingPunct="1">
              <a:defRPr sz="1300">
                <a:effectLst/>
                <a:latin typeface="Times New Roman" pitchFamily="18" charset="0"/>
              </a:defRPr>
            </a:lvl1pPr>
          </a:lstStyle>
          <a:p>
            <a:pPr>
              <a:defRPr/>
            </a:pPr>
            <a:r>
              <a:rPr lang="en-US" dirty="0"/>
              <a:t>Retirement 3:  Employer Qualified Retirement Plans</a:t>
            </a:r>
          </a:p>
          <a:p>
            <a:pPr>
              <a:defRPr/>
            </a:pPr>
            <a:r>
              <a:rPr lang="en-US" dirty="0"/>
              <a:t>Personal Finance: Another Perspective</a:t>
            </a:r>
          </a:p>
        </p:txBody>
      </p:sp>
      <p:sp>
        <p:nvSpPr>
          <p:cNvPr id="58373" name="Rectangle 5"/>
          <p:cNvSpPr>
            <a:spLocks noGrp="1" noChangeArrowheads="1"/>
          </p:cNvSpPr>
          <p:nvPr>
            <p:ph type="sldNum" sz="quarter" idx="3"/>
          </p:nvPr>
        </p:nvSpPr>
        <p:spPr bwMode="auto">
          <a:xfrm>
            <a:off x="1987550" y="8832850"/>
            <a:ext cx="3035300" cy="463550"/>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algn="ctr" eaLnBrk="1" hangingPunct="1">
              <a:defRPr sz="1300">
                <a:effectLst>
                  <a:outerShdw blurRad="38100" dist="38100" dir="2700000" algn="tl">
                    <a:srgbClr val="C0C0C0"/>
                  </a:outerShdw>
                </a:effectLst>
              </a:defRPr>
            </a:lvl1pPr>
          </a:lstStyle>
          <a:p>
            <a:pPr>
              <a:defRPr/>
            </a:pPr>
            <a:fld id="{9014DC58-50B5-46D9-B239-C99DD27F74AF}"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algn="l" eaLnBrk="1" hangingPunct="1">
              <a:defRPr sz="1300">
                <a:solidFill>
                  <a:schemeClr val="tx1"/>
                </a:solidFill>
                <a:effectLst/>
                <a:latin typeface="Times New Roman" pitchFamily="18" charset="0"/>
              </a:defRPr>
            </a:lvl1pPr>
          </a:lstStyle>
          <a:p>
            <a:pPr>
              <a:defRPr/>
            </a:pPr>
            <a:endParaRPr lang="en-US" dirty="0"/>
          </a:p>
        </p:txBody>
      </p:sp>
      <p:sp>
        <p:nvSpPr>
          <p:cNvPr id="96259"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algn="r" eaLnBrk="1" hangingPunct="1">
              <a:defRPr sz="1300">
                <a:solidFill>
                  <a:schemeClr val="tx1"/>
                </a:solidFill>
                <a:effectLst/>
                <a:latin typeface="Times New Roman" pitchFamily="18" charset="0"/>
              </a:defRPr>
            </a:lvl1pPr>
          </a:lstStyle>
          <a:p>
            <a:pPr>
              <a:defRPr/>
            </a:pPr>
            <a:endParaRPr lang="en-US" dirty="0"/>
          </a:p>
        </p:txBody>
      </p:sp>
      <p:sp>
        <p:nvSpPr>
          <p:cNvPr id="4100" name="Rectangle 4"/>
          <p:cNvSpPr>
            <a:spLocks noGrp="1" noRot="1" noChangeAspect="1" noChangeArrowheads="1" noTextEdit="1"/>
          </p:cNvSpPr>
          <p:nvPr>
            <p:ph type="sldImg" idx="2"/>
          </p:nvPr>
        </p:nvSpPr>
        <p:spPr bwMode="auto">
          <a:xfrm>
            <a:off x="1181100" y="696913"/>
            <a:ext cx="4649788"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1"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6262"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algn="l" eaLnBrk="1" hangingPunct="1">
              <a:defRPr sz="1300">
                <a:solidFill>
                  <a:schemeClr val="tx1"/>
                </a:solidFill>
                <a:effectLst/>
                <a:latin typeface="Times New Roman" pitchFamily="18" charset="0"/>
              </a:defRPr>
            </a:lvl1pPr>
          </a:lstStyle>
          <a:p>
            <a:pPr>
              <a:defRPr/>
            </a:pPr>
            <a:endParaRPr lang="en-US" dirty="0"/>
          </a:p>
        </p:txBody>
      </p:sp>
      <p:sp>
        <p:nvSpPr>
          <p:cNvPr id="96263"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algn="r" eaLnBrk="1" hangingPunct="1">
              <a:defRPr sz="1300">
                <a:solidFill>
                  <a:schemeClr val="tx1"/>
                </a:solidFill>
                <a:effectLst/>
                <a:latin typeface="Times New Roman" panose="02020603050405020304" pitchFamily="18" charset="0"/>
              </a:defRPr>
            </a:lvl1pPr>
          </a:lstStyle>
          <a:p>
            <a:pPr>
              <a:defRPr/>
            </a:pPr>
            <a:fld id="{AA2D8F06-C086-4599-91B3-3BEDDC1D88C2}"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9"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10" name="TextBox 9"/>
          <p:cNvSpPr txBox="1"/>
          <p:nvPr/>
        </p:nvSpPr>
        <p:spPr>
          <a:xfrm>
            <a:off x="8153400" y="6248400"/>
            <a:ext cx="609600" cy="338554"/>
          </a:xfrm>
          <a:prstGeom prst="rect">
            <a:avLst/>
          </a:prstGeom>
          <a:noFill/>
        </p:spPr>
        <p:txBody>
          <a:bodyPr>
            <a:spAutoFit/>
          </a:bodyPr>
          <a:lstStyle>
            <a:lvl1pPr eaLnBrk="0" hangingPunct="0">
              <a:defRPr sz="4400">
                <a:solidFill>
                  <a:schemeClr val="tx2"/>
                </a:solidFill>
                <a:latin typeface="Arial" panose="020B0604020202020204" pitchFamily="34" charset="0"/>
              </a:defRPr>
            </a:lvl1pPr>
            <a:lvl2pPr marL="742950" indent="-285750" eaLnBrk="0" hangingPunct="0">
              <a:defRPr sz="4400">
                <a:solidFill>
                  <a:schemeClr val="tx2"/>
                </a:solidFill>
                <a:latin typeface="Arial" panose="020B0604020202020204" pitchFamily="34" charset="0"/>
              </a:defRPr>
            </a:lvl2pPr>
            <a:lvl3pPr marL="1143000" indent="-228600" eaLnBrk="0" hangingPunct="0">
              <a:defRPr sz="4400">
                <a:solidFill>
                  <a:schemeClr val="tx2"/>
                </a:solidFill>
                <a:latin typeface="Arial" panose="020B0604020202020204" pitchFamily="34" charset="0"/>
              </a:defRPr>
            </a:lvl3pPr>
            <a:lvl4pPr marL="1600200" indent="-228600" eaLnBrk="0" hangingPunct="0">
              <a:defRPr sz="4400">
                <a:solidFill>
                  <a:schemeClr val="tx2"/>
                </a:solidFill>
                <a:latin typeface="Arial" panose="020B0604020202020204" pitchFamily="34" charset="0"/>
              </a:defRPr>
            </a:lvl4pPr>
            <a:lvl5pPr marL="2057400" indent="-228600" eaLnBrk="0" hangingPunct="0">
              <a:defRPr sz="4400">
                <a:solidFill>
                  <a:schemeClr val="tx2"/>
                </a:solidFill>
                <a:latin typeface="Arial" panose="020B0604020202020204" pitchFamily="34" charset="0"/>
              </a:defRPr>
            </a:lvl5pPr>
            <a:lvl6pPr marL="2514600" indent="-228600" algn="ctr" eaLnBrk="0" fontAlgn="base" hangingPunct="0">
              <a:spcBef>
                <a:spcPct val="0"/>
              </a:spcBef>
              <a:spcAft>
                <a:spcPct val="0"/>
              </a:spcAft>
              <a:defRPr sz="4400">
                <a:solidFill>
                  <a:schemeClr val="tx2"/>
                </a:solidFill>
                <a:latin typeface="Arial" panose="020B0604020202020204" pitchFamily="34" charset="0"/>
              </a:defRPr>
            </a:lvl6pPr>
            <a:lvl7pPr marL="2971800" indent="-228600" algn="ctr" eaLnBrk="0" fontAlgn="base" hangingPunct="0">
              <a:spcBef>
                <a:spcPct val="0"/>
              </a:spcBef>
              <a:spcAft>
                <a:spcPct val="0"/>
              </a:spcAft>
              <a:defRPr sz="4400">
                <a:solidFill>
                  <a:schemeClr val="tx2"/>
                </a:solidFill>
                <a:latin typeface="Arial" panose="020B0604020202020204" pitchFamily="34" charset="0"/>
              </a:defRPr>
            </a:lvl7pPr>
            <a:lvl8pPr marL="3429000" indent="-228600" algn="ctr" eaLnBrk="0" fontAlgn="base" hangingPunct="0">
              <a:spcBef>
                <a:spcPct val="0"/>
              </a:spcBef>
              <a:spcAft>
                <a:spcPct val="0"/>
              </a:spcAft>
              <a:defRPr sz="4400">
                <a:solidFill>
                  <a:schemeClr val="tx2"/>
                </a:solidFill>
                <a:latin typeface="Arial" panose="020B0604020202020204" pitchFamily="34" charset="0"/>
              </a:defRPr>
            </a:lvl8pPr>
            <a:lvl9pPr marL="3886200" indent="-228600" algn="ctr" eaLnBrk="0" fontAlgn="base" hangingPunct="0">
              <a:spcBef>
                <a:spcPct val="0"/>
              </a:spcBef>
              <a:spcAft>
                <a:spcPct val="0"/>
              </a:spcAft>
              <a:defRPr sz="4400">
                <a:solidFill>
                  <a:schemeClr val="tx2"/>
                </a:solidFill>
                <a:latin typeface="Arial" panose="020B0604020202020204" pitchFamily="34" charset="0"/>
              </a:defRPr>
            </a:lvl9pPr>
          </a:lstStyle>
          <a:p>
            <a:pPr algn="ctr" eaLnBrk="1" hangingPunct="1">
              <a:defRPr/>
            </a:pPr>
            <a:fld id="{A7E82313-66D5-4F06-83CA-455BAB3881E5}" type="slidenum">
              <a:rPr lang="en-US" altLang="en-US" sz="1600" smtClean="0">
                <a:latin typeface="Times New Roman" panose="02020603050405020304" pitchFamily="18" charset="0"/>
              </a:rPr>
              <a:pPr algn="ctr" eaLnBrk="1" hangingPunct="1">
                <a:defRPr/>
              </a:pPr>
              <a:t>‹#›</a:t>
            </a:fld>
            <a:endParaRPr lang="en-US" altLang="en-US" sz="4800" dirty="0">
              <a:latin typeface="Times New Roman" panose="02020603050405020304" pitchFamily="18" charset="0"/>
            </a:endParaRPr>
          </a:p>
        </p:txBody>
      </p:sp>
      <p:sp>
        <p:nvSpPr>
          <p:cNvPr id="11"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77251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6"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eaLnBrk="0" hangingPunct="0">
              <a:defRPr sz="4400">
                <a:solidFill>
                  <a:schemeClr val="tx2"/>
                </a:solidFill>
                <a:latin typeface="Arial" panose="020B0604020202020204" pitchFamily="34" charset="0"/>
              </a:defRPr>
            </a:lvl1pPr>
            <a:lvl2pPr marL="742950" indent="-285750" eaLnBrk="0" hangingPunct="0">
              <a:defRPr sz="4400">
                <a:solidFill>
                  <a:schemeClr val="tx2"/>
                </a:solidFill>
                <a:latin typeface="Arial" panose="020B0604020202020204" pitchFamily="34" charset="0"/>
              </a:defRPr>
            </a:lvl2pPr>
            <a:lvl3pPr marL="1143000" indent="-228600" eaLnBrk="0" hangingPunct="0">
              <a:defRPr sz="4400">
                <a:solidFill>
                  <a:schemeClr val="tx2"/>
                </a:solidFill>
                <a:latin typeface="Arial" panose="020B0604020202020204" pitchFamily="34" charset="0"/>
              </a:defRPr>
            </a:lvl3pPr>
            <a:lvl4pPr marL="1600200" indent="-228600" eaLnBrk="0" hangingPunct="0">
              <a:defRPr sz="4400">
                <a:solidFill>
                  <a:schemeClr val="tx2"/>
                </a:solidFill>
                <a:latin typeface="Arial" panose="020B0604020202020204" pitchFamily="34" charset="0"/>
              </a:defRPr>
            </a:lvl4pPr>
            <a:lvl5pPr marL="2057400" indent="-228600" eaLnBrk="0" hangingPunct="0">
              <a:defRPr sz="4400">
                <a:solidFill>
                  <a:schemeClr val="tx2"/>
                </a:solidFill>
                <a:latin typeface="Arial" panose="020B0604020202020204" pitchFamily="34" charset="0"/>
              </a:defRPr>
            </a:lvl5pPr>
            <a:lvl6pPr marL="2514600" indent="-228600" algn="ctr" eaLnBrk="0" fontAlgn="base" hangingPunct="0">
              <a:spcBef>
                <a:spcPct val="0"/>
              </a:spcBef>
              <a:spcAft>
                <a:spcPct val="0"/>
              </a:spcAft>
              <a:defRPr sz="4400">
                <a:solidFill>
                  <a:schemeClr val="tx2"/>
                </a:solidFill>
                <a:latin typeface="Arial" panose="020B0604020202020204" pitchFamily="34" charset="0"/>
              </a:defRPr>
            </a:lvl6pPr>
            <a:lvl7pPr marL="2971800" indent="-228600" algn="ctr" eaLnBrk="0" fontAlgn="base" hangingPunct="0">
              <a:spcBef>
                <a:spcPct val="0"/>
              </a:spcBef>
              <a:spcAft>
                <a:spcPct val="0"/>
              </a:spcAft>
              <a:defRPr sz="4400">
                <a:solidFill>
                  <a:schemeClr val="tx2"/>
                </a:solidFill>
                <a:latin typeface="Arial" panose="020B0604020202020204" pitchFamily="34" charset="0"/>
              </a:defRPr>
            </a:lvl7pPr>
            <a:lvl8pPr marL="3429000" indent="-228600" algn="ctr" eaLnBrk="0" fontAlgn="base" hangingPunct="0">
              <a:spcBef>
                <a:spcPct val="0"/>
              </a:spcBef>
              <a:spcAft>
                <a:spcPct val="0"/>
              </a:spcAft>
              <a:defRPr sz="4400">
                <a:solidFill>
                  <a:schemeClr val="tx2"/>
                </a:solidFill>
                <a:latin typeface="Arial" panose="020B0604020202020204" pitchFamily="34" charset="0"/>
              </a:defRPr>
            </a:lvl8pPr>
            <a:lvl9pPr marL="3886200" indent="-228600" algn="ctr" eaLnBrk="0" fontAlgn="base" hangingPunct="0">
              <a:spcBef>
                <a:spcPct val="0"/>
              </a:spcBef>
              <a:spcAft>
                <a:spcPct val="0"/>
              </a:spcAft>
              <a:defRPr sz="4400">
                <a:solidFill>
                  <a:schemeClr val="tx2"/>
                </a:solidFill>
                <a:latin typeface="Arial" panose="020B0604020202020204" pitchFamily="34" charset="0"/>
              </a:defRPr>
            </a:lvl9pPr>
          </a:lstStyle>
          <a:p>
            <a:pPr algn="ctr" eaLnBrk="1" hangingPunct="1">
              <a:defRPr/>
            </a:pPr>
            <a:fld id="{E777F2DD-EFD1-4E72-BF3A-32BED3F1C295}" type="slidenum">
              <a:rPr lang="en-US" altLang="en-US" sz="1600" smtClean="0">
                <a:solidFill>
                  <a:schemeClr val="tx1"/>
                </a:solidFill>
                <a:latin typeface="Times New Roman" panose="02020603050405020304" pitchFamily="18" charset="0"/>
              </a:rPr>
              <a:pPr algn="ctr" eaLnBrk="1" hangingPunct="1">
                <a:defRPr/>
              </a:pPr>
              <a:t>‹#›</a:t>
            </a:fld>
            <a:endParaRPr lang="en-US" altLang="en-US" sz="1600" dirty="0">
              <a:solidFill>
                <a:schemeClr val="tx1"/>
              </a:solidFill>
              <a:latin typeface="Times New Roman" panose="02020603050405020304" pitchFamily="18" charset="0"/>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10" name="Rectangle 11"/>
          <p:cNvSpPr>
            <a:spLocks noChangeArrowheads="1"/>
          </p:cNvSpPr>
          <p:nvPr userDrawn="1"/>
        </p:nvSpPr>
        <p:spPr bwMode="auto">
          <a:xfrm>
            <a:off x="-1371600" y="-685800"/>
            <a:ext cx="1371600" cy="685800"/>
          </a:xfrm>
          <a:prstGeom prst="rect">
            <a:avLst/>
          </a:prstGeom>
          <a:noFill/>
          <a:ln w="9525">
            <a:noFill/>
            <a:miter lim="800000"/>
            <a:headEnd/>
            <a:tailEnd/>
          </a:ln>
          <a:effectLst/>
        </p:spPr>
        <p:txBody>
          <a:bodyPr wrap="none" lIns="92075" tIns="46038" rIns="92075" bIns="46038" anchor="ctr"/>
          <a:lstStyle/>
          <a:p>
            <a:pPr algn="ctr" eaLnBrk="1" hangingPunct="1">
              <a:defRPr/>
            </a:pPr>
            <a:endParaRPr lang="en-US" dirty="0">
              <a:effectLst>
                <a:outerShdw blurRad="38100" dist="38100" dir="2700000" algn="tl">
                  <a:srgbClr val="000000"/>
                </a:outerShdw>
              </a:effectLst>
              <a:latin typeface="Arial" charset="0"/>
            </a:endParaRPr>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11"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000000">
                      <a:alpha val="43137"/>
                    </a:srgbClr>
                  </a:outerShdw>
                </a:effectLst>
                <a:latin typeface="Arial" charset="0"/>
              </a:defRPr>
            </a:lvl1pPr>
          </a:lstStyle>
          <a:p>
            <a:pPr>
              <a:defRPr/>
            </a:pPr>
            <a:endParaRPr lang="en-US" dirty="0"/>
          </a:p>
        </p:txBody>
      </p:sp>
      <p:sp>
        <p:nvSpPr>
          <p:cNvPr id="12"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000000">
                      <a:alpha val="43137"/>
                    </a:srgbClr>
                  </a:outerShdw>
                </a:effectLst>
                <a:latin typeface="Arial" charset="0"/>
              </a:defRPr>
            </a:lvl1pPr>
          </a:lstStyle>
          <a:p>
            <a:pPr>
              <a:defRPr/>
            </a:pPr>
            <a:endParaRPr lang="en-US" dirty="0"/>
          </a:p>
        </p:txBody>
      </p:sp>
    </p:spTree>
    <p:extLst>
      <p:ext uri="{BB962C8B-B14F-4D97-AF65-F5344CB8AC3E}">
        <p14:creationId xmlns:p14="http://schemas.microsoft.com/office/powerpoint/2010/main" val="21631985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254344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eaLnBrk="0" hangingPunct="0">
              <a:defRPr sz="4400">
                <a:solidFill>
                  <a:schemeClr val="tx2"/>
                </a:solidFill>
                <a:latin typeface="Arial" panose="020B0604020202020204" pitchFamily="34" charset="0"/>
              </a:defRPr>
            </a:lvl1pPr>
            <a:lvl2pPr marL="742950" indent="-285750" eaLnBrk="0" hangingPunct="0">
              <a:defRPr sz="4400">
                <a:solidFill>
                  <a:schemeClr val="tx2"/>
                </a:solidFill>
                <a:latin typeface="Arial" panose="020B0604020202020204" pitchFamily="34" charset="0"/>
              </a:defRPr>
            </a:lvl2pPr>
            <a:lvl3pPr marL="1143000" indent="-228600" eaLnBrk="0" hangingPunct="0">
              <a:defRPr sz="4400">
                <a:solidFill>
                  <a:schemeClr val="tx2"/>
                </a:solidFill>
                <a:latin typeface="Arial" panose="020B0604020202020204" pitchFamily="34" charset="0"/>
              </a:defRPr>
            </a:lvl3pPr>
            <a:lvl4pPr marL="1600200" indent="-228600" eaLnBrk="0" hangingPunct="0">
              <a:defRPr sz="4400">
                <a:solidFill>
                  <a:schemeClr val="tx2"/>
                </a:solidFill>
                <a:latin typeface="Arial" panose="020B0604020202020204" pitchFamily="34" charset="0"/>
              </a:defRPr>
            </a:lvl4pPr>
            <a:lvl5pPr marL="2057400" indent="-228600" eaLnBrk="0" hangingPunct="0">
              <a:defRPr sz="4400">
                <a:solidFill>
                  <a:schemeClr val="tx2"/>
                </a:solidFill>
                <a:latin typeface="Arial" panose="020B0604020202020204" pitchFamily="34" charset="0"/>
              </a:defRPr>
            </a:lvl5pPr>
            <a:lvl6pPr marL="2514600" indent="-228600" algn="ctr" eaLnBrk="0" fontAlgn="base" hangingPunct="0">
              <a:spcBef>
                <a:spcPct val="0"/>
              </a:spcBef>
              <a:spcAft>
                <a:spcPct val="0"/>
              </a:spcAft>
              <a:defRPr sz="4400">
                <a:solidFill>
                  <a:schemeClr val="tx2"/>
                </a:solidFill>
                <a:latin typeface="Arial" panose="020B0604020202020204" pitchFamily="34" charset="0"/>
              </a:defRPr>
            </a:lvl6pPr>
            <a:lvl7pPr marL="2971800" indent="-228600" algn="ctr" eaLnBrk="0" fontAlgn="base" hangingPunct="0">
              <a:spcBef>
                <a:spcPct val="0"/>
              </a:spcBef>
              <a:spcAft>
                <a:spcPct val="0"/>
              </a:spcAft>
              <a:defRPr sz="4400">
                <a:solidFill>
                  <a:schemeClr val="tx2"/>
                </a:solidFill>
                <a:latin typeface="Arial" panose="020B0604020202020204" pitchFamily="34" charset="0"/>
              </a:defRPr>
            </a:lvl7pPr>
            <a:lvl8pPr marL="3429000" indent="-228600" algn="ctr" eaLnBrk="0" fontAlgn="base" hangingPunct="0">
              <a:spcBef>
                <a:spcPct val="0"/>
              </a:spcBef>
              <a:spcAft>
                <a:spcPct val="0"/>
              </a:spcAft>
              <a:defRPr sz="4400">
                <a:solidFill>
                  <a:schemeClr val="tx2"/>
                </a:solidFill>
                <a:latin typeface="Arial" panose="020B0604020202020204" pitchFamily="34" charset="0"/>
              </a:defRPr>
            </a:lvl8pPr>
            <a:lvl9pPr marL="3886200" indent="-228600" algn="ctr" eaLnBrk="0" fontAlgn="base" hangingPunct="0">
              <a:spcBef>
                <a:spcPct val="0"/>
              </a:spcBef>
              <a:spcAft>
                <a:spcPct val="0"/>
              </a:spcAft>
              <a:defRPr sz="4400">
                <a:solidFill>
                  <a:schemeClr val="tx2"/>
                </a:solidFill>
                <a:latin typeface="Arial" panose="020B0604020202020204" pitchFamily="34" charset="0"/>
              </a:defRPr>
            </a:lvl9pPr>
          </a:lstStyle>
          <a:p>
            <a:pPr algn="ctr" eaLnBrk="1" hangingPunct="1">
              <a:defRPr/>
            </a:pPr>
            <a:fld id="{1A14249E-36BC-4347-8E78-4224059DE61E}" type="slidenum">
              <a:rPr lang="en-US" altLang="en-US" sz="1600" smtClean="0">
                <a:solidFill>
                  <a:schemeClr val="tx1"/>
                </a:solidFill>
                <a:latin typeface="Times New Roman" panose="02020603050405020304" pitchFamily="18" charset="0"/>
              </a:rPr>
              <a:pPr algn="ctr" eaLnBrk="1" hangingPunct="1">
                <a:defRPr/>
              </a:pPr>
              <a:t>‹#›</a:t>
            </a:fld>
            <a:endParaRPr lang="en-US" altLang="en-US" sz="1600" dirty="0">
              <a:solidFill>
                <a:schemeClr val="tx1"/>
              </a:solidFill>
              <a:latin typeface="Times New Roman" panose="02020603050405020304" pitchFamily="18" charset="0"/>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9"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defRPr/>
            </a:pPr>
            <a:endParaRPr lang="en-US" dirty="0">
              <a:effectLst>
                <a:outerShdw blurRad="38100" dist="38100" dir="2700000" algn="tl">
                  <a:srgbClr val="000000">
                    <a:alpha val="43137"/>
                  </a:srgbClr>
                </a:outerShdw>
              </a:effectLst>
              <a:latin typeface="Arial" charset="0"/>
            </a:endParaRPr>
          </a:p>
        </p:txBody>
      </p:sp>
      <p:sp>
        <p:nvSpPr>
          <p:cNvPr id="10" name="Rectangle 11"/>
          <p:cNvSpPr>
            <a:spLocks noChangeArrowheads="1"/>
          </p:cNvSpPr>
          <p:nvPr userDrawn="1"/>
        </p:nvSpPr>
        <p:spPr bwMode="auto">
          <a:xfrm>
            <a:off x="-1371600" y="-685800"/>
            <a:ext cx="1371600" cy="685800"/>
          </a:xfrm>
          <a:prstGeom prst="rect">
            <a:avLst/>
          </a:prstGeom>
          <a:noFill/>
          <a:ln w="9525">
            <a:noFill/>
            <a:miter lim="800000"/>
            <a:headEnd/>
            <a:tailEnd/>
          </a:ln>
          <a:effectLst/>
        </p:spPr>
        <p:txBody>
          <a:bodyPr wrap="none" lIns="92075" tIns="46038" rIns="92075" bIns="46038" anchor="ctr"/>
          <a:lstStyle/>
          <a:p>
            <a:pPr algn="ctr" eaLnBrk="1" hangingPunct="1">
              <a:defRPr/>
            </a:pPr>
            <a:endParaRPr lang="en-US" dirty="0">
              <a:effectLst>
                <a:outerShdw blurRad="38100" dist="38100" dir="2700000" algn="tl">
                  <a:srgbClr val="000000"/>
                </a:outerShdw>
              </a:effectLst>
              <a:latin typeface="Arial" charset="0"/>
            </a:endParaRPr>
          </a:p>
        </p:txBody>
      </p:sp>
    </p:spTree>
  </p:cSld>
  <p:clrMap bg1="lt1" tx1="dk1" bg2="lt2" tx2="dk2" accent1="accent1" accent2="accent2" accent3="accent3" accent4="accent4" accent5="accent5" accent6="accent6" hlink="hlink" folHlink="folHlink"/>
  <p:sldLayoutIdLst>
    <p:sldLayoutId id="2147484001" r:id="rId1"/>
    <p:sldLayoutId id="2147484002" r:id="rId2"/>
    <p:sldLayoutId id="2147484000"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hyperlink" Target="https://www.dropbox.com/s/awofqcn84cd8apn/TT28%20-%20Roth%20versus%20Traditional%20-%20Which%20is%20Better.xlsx?dl=0"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47700" y="685800"/>
            <a:ext cx="7848600" cy="904875"/>
          </a:xfrm>
        </p:spPr>
        <p:txBody>
          <a:bodyPr/>
          <a:lstStyle/>
          <a:p>
            <a:pPr eaLnBrk="1" hangingPunct="1">
              <a:spcBef>
                <a:spcPct val="20000"/>
              </a:spcBef>
            </a:pPr>
            <a:r>
              <a:rPr lang="en-US" altLang="en-US" sz="3200" dirty="0"/>
              <a:t>Personal Finance:  Another Perspective</a:t>
            </a:r>
          </a:p>
        </p:txBody>
      </p:sp>
      <p:sp>
        <p:nvSpPr>
          <p:cNvPr id="77827" name="Rectangle 3"/>
          <p:cNvSpPr>
            <a:spLocks noGrp="1" noChangeArrowheads="1"/>
          </p:cNvSpPr>
          <p:nvPr>
            <p:ph type="subTitle" idx="1"/>
          </p:nvPr>
        </p:nvSpPr>
        <p:spPr>
          <a:xfrm>
            <a:off x="1295400" y="2133600"/>
            <a:ext cx="6553200" cy="2667000"/>
          </a:xfrm>
        </p:spPr>
        <p:txBody>
          <a:bodyPr/>
          <a:lstStyle/>
          <a:p>
            <a:pPr eaLnBrk="1" hangingPunct="1"/>
            <a:endParaRPr lang="en-US" altLang="en-US" sz="3600" dirty="0"/>
          </a:p>
          <a:p>
            <a:pPr eaLnBrk="1" hangingPunct="1"/>
            <a:r>
              <a:rPr lang="en-US" altLang="en-US" sz="4400" dirty="0"/>
              <a:t>Retirement 3: </a:t>
            </a:r>
          </a:p>
          <a:p>
            <a:pPr eaLnBrk="1" hangingPunct="1"/>
            <a:r>
              <a:rPr lang="en-US" altLang="en-US" sz="4400" dirty="0"/>
              <a:t>Employer Qualified Plans</a:t>
            </a:r>
          </a:p>
          <a:p>
            <a:pPr eaLnBrk="1" hangingPunct="1"/>
            <a:endParaRPr lang="en-US" altLang="en-US" sz="4400" dirty="0"/>
          </a:p>
          <a:p>
            <a:pPr eaLnBrk="1" hangingPunct="1"/>
            <a:r>
              <a:rPr lang="en-US" altLang="en-US" sz="2400" dirty="0"/>
              <a:t>Updated </a:t>
            </a:r>
            <a:r>
              <a:rPr lang="en-US" altLang="en-US" sz="2400" dirty="0" smtClean="0"/>
              <a:t>2020/03/17</a:t>
            </a: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7827">
                                            <p:txEl>
                                              <p:pRg st="1" end="1"/>
                                            </p:txEl>
                                          </p:spTgt>
                                        </p:tgtEl>
                                        <p:attrNameLst>
                                          <p:attrName>style.visibility</p:attrName>
                                        </p:attrNameLst>
                                      </p:cBhvr>
                                      <p:to>
                                        <p:strVal val="visible"/>
                                      </p:to>
                                    </p:set>
                                    <p:animEffect transition="in" filter="checkerboard(across)">
                                      <p:cBhvr>
                                        <p:cTn id="7" dur="500"/>
                                        <p:tgtEl>
                                          <p:spTgt spid="7782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7827">
                                            <p:txEl>
                                              <p:pRg st="2" end="2"/>
                                            </p:txEl>
                                          </p:spTgt>
                                        </p:tgtEl>
                                        <p:attrNameLst>
                                          <p:attrName>style.visibility</p:attrName>
                                        </p:attrNameLst>
                                      </p:cBhvr>
                                      <p:to>
                                        <p:strVal val="visible"/>
                                      </p:to>
                                    </p:set>
                                    <p:animEffect transition="in" filter="checkerboard(across)">
                                      <p:cBhvr>
                                        <p:cTn id="12" dur="500"/>
                                        <p:tgtEl>
                                          <p:spTgt spid="7782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7827">
                                            <p:txEl>
                                              <p:pRg st="4" end="4"/>
                                            </p:txEl>
                                          </p:spTgt>
                                        </p:tgtEl>
                                        <p:attrNameLst>
                                          <p:attrName>style.visibility</p:attrName>
                                        </p:attrNameLst>
                                      </p:cBhvr>
                                      <p:to>
                                        <p:strVal val="visible"/>
                                      </p:to>
                                    </p:set>
                                    <p:animEffect transition="in" filter="checkerboard(across)">
                                      <p:cBhvr>
                                        <p:cTn id="17" dur="500"/>
                                        <p:tgtEl>
                                          <p:spTgt spid="778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dirty="0"/>
              <a:t>Employer Qualified Plans </a:t>
            </a:r>
            <a:r>
              <a:rPr lang="en-US" altLang="en-US" sz="2400" dirty="0"/>
              <a:t>(continued)</a:t>
            </a:r>
          </a:p>
        </p:txBody>
      </p:sp>
      <p:sp>
        <p:nvSpPr>
          <p:cNvPr id="128003" name="Rectangle 3"/>
          <p:cNvSpPr>
            <a:spLocks noGrp="1" noChangeArrowheads="1"/>
          </p:cNvSpPr>
          <p:nvPr>
            <p:ph idx="1"/>
          </p:nvPr>
        </p:nvSpPr>
        <p:spPr>
          <a:xfrm>
            <a:off x="928688" y="1608138"/>
            <a:ext cx="7286625" cy="4419600"/>
          </a:xfrm>
        </p:spPr>
        <p:txBody>
          <a:bodyPr/>
          <a:lstStyle/>
          <a:p>
            <a:pPr eaLnBrk="1" hangingPunct="1"/>
            <a:r>
              <a:rPr lang="en-US" altLang="en-US" dirty="0"/>
              <a:t>Key benefits to EQPs</a:t>
            </a:r>
          </a:p>
          <a:p>
            <a:pPr lvl="1" eaLnBrk="1" hangingPunct="1"/>
            <a:r>
              <a:rPr lang="en-US" altLang="en-US" dirty="0"/>
              <a:t>Employer contributions are tax-deductible to the employer and are not taxable to the employee in the year given</a:t>
            </a:r>
          </a:p>
          <a:p>
            <a:pPr lvl="1" eaLnBrk="1" hangingPunct="1"/>
            <a:r>
              <a:rPr lang="en-US" altLang="en-US" dirty="0"/>
              <a:t>Earnings are tax deferred to the participant until retirement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 calcmode="lin" valueType="num">
                                      <p:cBhvr additive="base">
                                        <p:cTn id="7" dur="500" fill="hold"/>
                                        <p:tgtEl>
                                          <p:spTgt spid="1280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800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8003">
                                            <p:txEl>
                                              <p:pRg st="1" end="1"/>
                                            </p:txEl>
                                          </p:spTgt>
                                        </p:tgtEl>
                                        <p:attrNameLst>
                                          <p:attrName>style.visibility</p:attrName>
                                        </p:attrNameLst>
                                      </p:cBhvr>
                                      <p:to>
                                        <p:strVal val="visible"/>
                                      </p:to>
                                    </p:set>
                                    <p:anim calcmode="lin" valueType="num">
                                      <p:cBhvr additive="base">
                                        <p:cTn id="11" dur="500" fill="hold"/>
                                        <p:tgtEl>
                                          <p:spTgt spid="12800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2800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8003">
                                            <p:txEl>
                                              <p:pRg st="2" end="2"/>
                                            </p:txEl>
                                          </p:spTgt>
                                        </p:tgtEl>
                                        <p:attrNameLst>
                                          <p:attrName>style.visibility</p:attrName>
                                        </p:attrNameLst>
                                      </p:cBhvr>
                                      <p:to>
                                        <p:strVal val="visible"/>
                                      </p:to>
                                    </p:set>
                                    <p:anim calcmode="lin" valueType="num">
                                      <p:cBhvr additive="base">
                                        <p:cTn id="15" dur="500" fill="hold"/>
                                        <p:tgtEl>
                                          <p:spTgt spid="12800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2800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dirty="0"/>
              <a:t>Employer Qualified Plans </a:t>
            </a:r>
            <a:r>
              <a:rPr lang="en-US" altLang="en-US" sz="2400" dirty="0"/>
              <a:t>(continued)</a:t>
            </a:r>
            <a:endParaRPr lang="en-US" altLang="en-US" dirty="0"/>
          </a:p>
        </p:txBody>
      </p:sp>
      <p:sp>
        <p:nvSpPr>
          <p:cNvPr id="16387" name="Rectangle 3"/>
          <p:cNvSpPr>
            <a:spLocks noGrp="1" noChangeArrowheads="1"/>
          </p:cNvSpPr>
          <p:nvPr>
            <p:ph idx="1"/>
          </p:nvPr>
        </p:nvSpPr>
        <p:spPr>
          <a:xfrm>
            <a:off x="928688" y="1608138"/>
            <a:ext cx="7286625" cy="4419600"/>
          </a:xfrm>
        </p:spPr>
        <p:txBody>
          <a:bodyPr/>
          <a:lstStyle/>
          <a:p>
            <a:pPr eaLnBrk="1" hangingPunct="1"/>
            <a:r>
              <a:rPr lang="en-US" altLang="en-US" dirty="0" smtClean="0"/>
              <a:t>What are the numbers of the different </a:t>
            </a:r>
            <a:r>
              <a:rPr lang="en-US" altLang="en-US" dirty="0"/>
              <a:t>Qualified Retirement Plans?</a:t>
            </a:r>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sz="1200" dirty="0"/>
          </a:p>
          <a:p>
            <a:pPr eaLnBrk="1" hangingPunct="1"/>
            <a:r>
              <a:rPr lang="en-US" altLang="en-US" sz="1200" dirty="0"/>
              <a:t>Source: Private Pension Plan Bulleting Historical Table and Graphs 1975-2014, Employee Benefits Security Administration, Dept. of Labor. “https://www.dol.gov/sites/default/files/ebsa/researchers/statistics/retirement-bulletins/private-pension-plan-bulletin-historical-tables-and-graphs.pdf</a:t>
            </a:r>
          </a:p>
          <a:p>
            <a:pPr eaLnBrk="1" hangingPunct="1"/>
            <a:endParaRPr lang="en-US" altLang="en-US" sz="1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8688" y="2514600"/>
            <a:ext cx="72866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09600"/>
            <a:ext cx="7772400" cy="944563"/>
          </a:xfrm>
        </p:spPr>
        <p:txBody>
          <a:bodyPr/>
          <a:lstStyle/>
          <a:p>
            <a:pPr eaLnBrk="1" hangingPunct="1">
              <a:spcBef>
                <a:spcPct val="20000"/>
              </a:spcBef>
            </a:pPr>
            <a:r>
              <a:rPr lang="en-US" altLang="en-US" dirty="0"/>
              <a:t>B.  Understand Defined Benefit Plans</a:t>
            </a:r>
          </a:p>
        </p:txBody>
      </p:sp>
      <p:sp>
        <p:nvSpPr>
          <p:cNvPr id="1027" name="Rectangle 3"/>
          <p:cNvSpPr>
            <a:spLocks noGrp="1" noChangeArrowheads="1"/>
          </p:cNvSpPr>
          <p:nvPr>
            <p:ph idx="1"/>
          </p:nvPr>
        </p:nvSpPr>
        <p:spPr>
          <a:xfrm>
            <a:off x="914400" y="1600200"/>
            <a:ext cx="7272338" cy="5200650"/>
          </a:xfrm>
        </p:spPr>
        <p:txBody>
          <a:bodyPr/>
          <a:lstStyle/>
          <a:p>
            <a:pPr eaLnBrk="1" hangingPunct="1">
              <a:buClr>
                <a:schemeClr val="accent1"/>
              </a:buClr>
            </a:pPr>
            <a:r>
              <a:rPr lang="en-US" altLang="en-US" dirty="0"/>
              <a:t>What is a defined benefit plan (DBP)?</a:t>
            </a:r>
          </a:p>
          <a:p>
            <a:pPr lvl="1" eaLnBrk="1" hangingPunct="1">
              <a:buClr>
                <a:schemeClr val="accent1"/>
              </a:buClr>
            </a:pPr>
            <a:r>
              <a:rPr lang="en-US" altLang="en-US" dirty="0"/>
              <a:t>A retirement plan funded entirely by the employer in which the payout amount is guaranteed.  Benefits are based on:  a benefit formula, the definition of compensation, and full retirement age </a:t>
            </a:r>
          </a:p>
          <a:p>
            <a:pPr eaLnBrk="1" hangingPunct="1">
              <a:buClr>
                <a:schemeClr val="accent1"/>
              </a:buClr>
            </a:pPr>
            <a:r>
              <a:rPr lang="en-US" altLang="en-US" sz="2400" dirty="0"/>
              <a:t>What are the characteristics of a DBP?</a:t>
            </a:r>
          </a:p>
          <a:p>
            <a:pPr lvl="1" eaLnBrk="1" hangingPunct="1"/>
            <a:r>
              <a:rPr lang="en-US" altLang="en-US" dirty="0"/>
              <a:t>Employees do not contribute and bear no risk</a:t>
            </a:r>
          </a:p>
          <a:p>
            <a:pPr lvl="1" eaLnBrk="1" hangingPunct="1"/>
            <a:r>
              <a:rPr lang="en-US" altLang="en-US" dirty="0"/>
              <a:t>Employees receive a “promise” of a defined payout at retirement, which is based on a benefit formula</a:t>
            </a:r>
          </a:p>
          <a:p>
            <a:pPr eaLnBrk="1" hangingPunct="1"/>
            <a:r>
              <a:rPr lang="en-US" altLang="en-US" sz="2400" dirty="0"/>
              <a:t>What are the main types of DBP?</a:t>
            </a:r>
          </a:p>
          <a:p>
            <a:pPr lvl="1" eaLnBrk="1" hangingPunct="1"/>
            <a:r>
              <a:rPr lang="en-US" altLang="en-US" dirty="0"/>
              <a:t>Defined Benefit Pension Plan</a:t>
            </a:r>
          </a:p>
          <a:p>
            <a:pPr lvl="1" eaLnBrk="1" hangingPunct="1"/>
            <a:r>
              <a:rPr lang="en-US" altLang="en-US" dirty="0"/>
              <a:t>Cash Balance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 calcmode="lin" valueType="num">
                                      <p:cBhvr additive="base">
                                        <p:cTn id="13" dur="700" fill="hold"/>
                                        <p:tgtEl>
                                          <p:spTgt spid="1027">
                                            <p:txEl>
                                              <p:pRg st="1" end="1"/>
                                            </p:txEl>
                                          </p:spTgt>
                                        </p:tgtEl>
                                        <p:attrNameLst>
                                          <p:attrName>ppt_x</p:attrName>
                                        </p:attrNameLst>
                                      </p:cBhvr>
                                      <p:tavLst>
                                        <p:tav tm="0">
                                          <p:val>
                                            <p:strVal val="0-#ppt_w/2"/>
                                          </p:val>
                                        </p:tav>
                                        <p:tav tm="100000">
                                          <p:val>
                                            <p:strVal val="#ppt_x"/>
                                          </p:val>
                                        </p:tav>
                                      </p:tavLst>
                                    </p:anim>
                                    <p:anim calcmode="lin" valueType="num">
                                      <p:cBhvr additive="base">
                                        <p:cTn id="14" dur="700" fill="hold"/>
                                        <p:tgtEl>
                                          <p:spTgt spid="10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 calcmode="lin" valueType="num">
                                      <p:cBhvr additive="base">
                                        <p:cTn id="17"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 calcmode="lin" valueType="num">
                                      <p:cBhvr additive="base">
                                        <p:cTn id="21" dur="500" fill="hold"/>
                                        <p:tgtEl>
                                          <p:spTgt spid="10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27">
                                            <p:txEl>
                                              <p:pRg st="4" end="4"/>
                                            </p:txEl>
                                          </p:spTgt>
                                        </p:tgtEl>
                                        <p:attrNameLst>
                                          <p:attrName>style.visibility</p:attrName>
                                        </p:attrNameLst>
                                      </p:cBhvr>
                                      <p:to>
                                        <p:strVal val="visible"/>
                                      </p:to>
                                    </p:set>
                                    <p:anim calcmode="lin" valueType="num">
                                      <p:cBhvr additive="base">
                                        <p:cTn id="25" dur="500" fill="hold"/>
                                        <p:tgtEl>
                                          <p:spTgt spid="10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027">
                                            <p:txEl>
                                              <p:pRg st="5" end="5"/>
                                            </p:txEl>
                                          </p:spTgt>
                                        </p:tgtEl>
                                        <p:attrNameLst>
                                          <p:attrName>style.visibility</p:attrName>
                                        </p:attrNameLst>
                                      </p:cBhvr>
                                      <p:to>
                                        <p:strVal val="visible"/>
                                      </p:to>
                                    </p:set>
                                    <p:anim calcmode="lin" valueType="num">
                                      <p:cBhvr additive="base">
                                        <p:cTn id="29" dur="500" fill="hold"/>
                                        <p:tgtEl>
                                          <p:spTgt spid="10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27">
                                            <p:txEl>
                                              <p:pRg st="6" end="6"/>
                                            </p:txEl>
                                          </p:spTgt>
                                        </p:tgtEl>
                                        <p:attrNameLst>
                                          <p:attrName>style.visibility</p:attrName>
                                        </p:attrNameLst>
                                      </p:cBhvr>
                                      <p:to>
                                        <p:strVal val="visible"/>
                                      </p:to>
                                    </p:set>
                                    <p:anim calcmode="lin" valueType="num">
                                      <p:cBhvr additive="base">
                                        <p:cTn id="33" dur="500" fill="hold"/>
                                        <p:tgtEl>
                                          <p:spTgt spid="10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2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027">
                                            <p:txEl>
                                              <p:pRg st="7" end="7"/>
                                            </p:txEl>
                                          </p:spTgt>
                                        </p:tgtEl>
                                        <p:attrNameLst>
                                          <p:attrName>style.visibility</p:attrName>
                                        </p:attrNameLst>
                                      </p:cBhvr>
                                      <p:to>
                                        <p:strVal val="visible"/>
                                      </p:to>
                                    </p:set>
                                    <p:anim calcmode="lin" valueType="num">
                                      <p:cBhvr additive="base">
                                        <p:cTn id="37" dur="500" fill="hold"/>
                                        <p:tgtEl>
                                          <p:spTgt spid="102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uiExpand="1"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698500"/>
            <a:ext cx="7772400" cy="944563"/>
          </a:xfrm>
        </p:spPr>
        <p:txBody>
          <a:bodyPr/>
          <a:lstStyle/>
          <a:p>
            <a:pPr eaLnBrk="1" hangingPunct="1">
              <a:spcBef>
                <a:spcPct val="20000"/>
              </a:spcBef>
            </a:pPr>
            <a:r>
              <a:rPr lang="en-US" altLang="en-US" dirty="0"/>
              <a:t>Defined Benefit Pension Plans</a:t>
            </a:r>
            <a:endParaRPr lang="en-US" altLang="en-US" sz="2400" dirty="0"/>
          </a:p>
        </p:txBody>
      </p:sp>
      <p:sp>
        <p:nvSpPr>
          <p:cNvPr id="20483" name="Rectangle 3"/>
          <p:cNvSpPr>
            <a:spLocks noGrp="1" noChangeArrowheads="1"/>
          </p:cNvSpPr>
          <p:nvPr>
            <p:ph idx="1"/>
          </p:nvPr>
        </p:nvSpPr>
        <p:spPr>
          <a:xfrm>
            <a:off x="914400" y="1600200"/>
            <a:ext cx="7315200" cy="5257800"/>
          </a:xfrm>
        </p:spPr>
        <p:txBody>
          <a:bodyPr/>
          <a:lstStyle/>
          <a:p>
            <a:pPr marL="609600" indent="-609600" eaLnBrk="1" hangingPunct="1">
              <a:buClr>
                <a:schemeClr val="accent1"/>
              </a:buClr>
            </a:pPr>
            <a:r>
              <a:rPr lang="en-US" altLang="en-US" sz="2400" dirty="0"/>
              <a:t>A Defined Benefit Pension Plan is a DBP where payments are based on a benefit payout formula</a:t>
            </a:r>
          </a:p>
          <a:p>
            <a:pPr marL="990600" lvl="1" indent="-533400" eaLnBrk="1" hangingPunct="1">
              <a:buClr>
                <a:schemeClr val="accent1"/>
              </a:buClr>
            </a:pPr>
            <a:r>
              <a:rPr lang="en-US" altLang="en-US" dirty="0"/>
              <a:t>This formula is based on your salary, years worked and a company determined factor to calculate how much you will get each year</a:t>
            </a:r>
          </a:p>
          <a:p>
            <a:pPr marL="609600" indent="-609600" eaLnBrk="1" hangingPunct="1">
              <a:buClr>
                <a:schemeClr val="accent1"/>
              </a:buClr>
            </a:pPr>
            <a:r>
              <a:rPr lang="en-US" altLang="en-US" sz="2400" dirty="0"/>
              <a:t>Example for XYZ corporation:</a:t>
            </a:r>
          </a:p>
          <a:p>
            <a:pPr marL="990600" lvl="1" indent="-533400" eaLnBrk="1" hangingPunct="1">
              <a:buClr>
                <a:schemeClr val="accent1"/>
              </a:buClr>
            </a:pPr>
            <a:r>
              <a:rPr lang="en-US" altLang="en-US" dirty="0"/>
              <a:t>Calculate average of five highest annual salaries within the last ten years</a:t>
            </a:r>
          </a:p>
          <a:p>
            <a:pPr marL="990600" lvl="1" indent="-533400" eaLnBrk="1" hangingPunct="1">
              <a:buClr>
                <a:schemeClr val="accent1"/>
              </a:buClr>
            </a:pPr>
            <a:r>
              <a:rPr lang="en-US" altLang="en-US" dirty="0"/>
              <a:t>Multiply final “average” salary by a company determined factor of 1.5%, and </a:t>
            </a:r>
          </a:p>
          <a:p>
            <a:pPr marL="990600" lvl="1" indent="-533400" eaLnBrk="1" hangingPunct="1">
              <a:buClr>
                <a:schemeClr val="accent1"/>
              </a:buClr>
            </a:pPr>
            <a:r>
              <a:rPr lang="en-US" altLang="en-US" dirty="0"/>
              <a:t>Multiple this by years in service (to a max of 33)</a:t>
            </a:r>
          </a:p>
          <a:p>
            <a:pPr marL="1447800" lvl="2" indent="-533400" eaLnBrk="1" hangingPunct="1"/>
            <a:r>
              <a:rPr lang="en-US" altLang="en-US" dirty="0"/>
              <a:t>For XYZ Corporation:  $60,000 x .015 x 25 </a:t>
            </a:r>
            <a:r>
              <a:rPr lang="en-US" altLang="en-US" dirty="0" smtClean="0"/>
              <a:t>years </a:t>
            </a:r>
            <a:r>
              <a:rPr lang="en-US" altLang="en-US" dirty="0"/>
              <a:t>= $22,500   or 37.5% of final salary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linds(horizontal)">
                                      <p:cBhvr>
                                        <p:cTn id="7" dur="5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blinds(horizontal)">
                                      <p:cBhvr>
                                        <p:cTn id="12" dur="500"/>
                                        <p:tgtEl>
                                          <p:spTgt spid="2048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blinds(horizontal)">
                                      <p:cBhvr>
                                        <p:cTn id="15" dur="500"/>
                                        <p:tgtEl>
                                          <p:spTgt spid="2048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0483">
                                            <p:txEl>
                                              <p:pRg st="3" end="3"/>
                                            </p:txEl>
                                          </p:spTgt>
                                        </p:tgtEl>
                                        <p:attrNameLst>
                                          <p:attrName>style.visibility</p:attrName>
                                        </p:attrNameLst>
                                      </p:cBhvr>
                                      <p:to>
                                        <p:strVal val="visible"/>
                                      </p:to>
                                    </p:set>
                                    <p:animEffect transition="in" filter="blinds(horizontal)">
                                      <p:cBhvr>
                                        <p:cTn id="18" dur="500"/>
                                        <p:tgtEl>
                                          <p:spTgt spid="2048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0483">
                                            <p:txEl>
                                              <p:pRg st="4" end="4"/>
                                            </p:txEl>
                                          </p:spTgt>
                                        </p:tgtEl>
                                        <p:attrNameLst>
                                          <p:attrName>style.visibility</p:attrName>
                                        </p:attrNameLst>
                                      </p:cBhvr>
                                      <p:to>
                                        <p:strVal val="visible"/>
                                      </p:to>
                                    </p:set>
                                    <p:animEffect transition="in" filter="blinds(horizontal)">
                                      <p:cBhvr>
                                        <p:cTn id="21" dur="500"/>
                                        <p:tgtEl>
                                          <p:spTgt spid="2048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0483">
                                            <p:txEl>
                                              <p:pRg st="5" end="5"/>
                                            </p:txEl>
                                          </p:spTgt>
                                        </p:tgtEl>
                                        <p:attrNameLst>
                                          <p:attrName>style.visibility</p:attrName>
                                        </p:attrNameLst>
                                      </p:cBhvr>
                                      <p:to>
                                        <p:strVal val="visible"/>
                                      </p:to>
                                    </p:set>
                                    <p:animEffect transition="in" filter="blinds(horizontal)">
                                      <p:cBhvr>
                                        <p:cTn id="24" dur="500"/>
                                        <p:tgtEl>
                                          <p:spTgt spid="20483">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0483">
                                            <p:txEl>
                                              <p:pRg st="6" end="6"/>
                                            </p:txEl>
                                          </p:spTgt>
                                        </p:tgtEl>
                                        <p:attrNameLst>
                                          <p:attrName>style.visibility</p:attrName>
                                        </p:attrNameLst>
                                      </p:cBhvr>
                                      <p:to>
                                        <p:strVal val="visible"/>
                                      </p:to>
                                    </p:set>
                                    <p:animEffect transition="in" filter="blinds(horizontal)">
                                      <p:cBhvr>
                                        <p:cTn id="27" dur="500"/>
                                        <p:tgtEl>
                                          <p:spTgt spid="204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55638"/>
            <a:ext cx="7772400" cy="944562"/>
          </a:xfrm>
        </p:spPr>
        <p:txBody>
          <a:bodyPr/>
          <a:lstStyle/>
          <a:p>
            <a:pPr eaLnBrk="1" hangingPunct="1"/>
            <a:r>
              <a:rPr lang="en-US" altLang="en-US" dirty="0"/>
              <a:t>Defined Benefit Pension Plans </a:t>
            </a:r>
            <a:r>
              <a:rPr lang="en-US" altLang="en-US" sz="2400" dirty="0"/>
              <a:t>(continued)</a:t>
            </a:r>
          </a:p>
        </p:txBody>
      </p:sp>
      <p:sp>
        <p:nvSpPr>
          <p:cNvPr id="97283" name="Rectangle 3"/>
          <p:cNvSpPr>
            <a:spLocks noGrp="1" noChangeArrowheads="1"/>
          </p:cNvSpPr>
          <p:nvPr>
            <p:ph idx="1"/>
          </p:nvPr>
        </p:nvSpPr>
        <p:spPr>
          <a:xfrm>
            <a:off x="914400" y="1600200"/>
            <a:ext cx="7181850" cy="5200650"/>
          </a:xfrm>
        </p:spPr>
        <p:txBody>
          <a:bodyPr/>
          <a:lstStyle/>
          <a:p>
            <a:pPr eaLnBrk="1" hangingPunct="1"/>
            <a:r>
              <a:rPr lang="en-US" altLang="en-US" dirty="0"/>
              <a:t>Advantages</a:t>
            </a:r>
          </a:p>
          <a:p>
            <a:pPr lvl="1" eaLnBrk="1" hangingPunct="1">
              <a:buClr>
                <a:schemeClr val="accent1"/>
              </a:buClr>
            </a:pPr>
            <a:r>
              <a:rPr lang="en-US" altLang="en-US" dirty="0"/>
              <a:t>Employees do not contribute and bear no risk</a:t>
            </a:r>
          </a:p>
          <a:p>
            <a:pPr lvl="1" eaLnBrk="1" hangingPunct="1">
              <a:buClr>
                <a:schemeClr val="accent1"/>
              </a:buClr>
            </a:pPr>
            <a:r>
              <a:rPr lang="en-US" altLang="en-US" dirty="0"/>
              <a:t>Benefits may be extended to spouse</a:t>
            </a:r>
          </a:p>
          <a:p>
            <a:pPr lvl="1" eaLnBrk="1" hangingPunct="1">
              <a:buClr>
                <a:schemeClr val="accent1"/>
              </a:buClr>
            </a:pPr>
            <a:r>
              <a:rPr lang="en-US" altLang="en-US" dirty="0"/>
              <a:t>Some plans provide 30% to 70% of final salary</a:t>
            </a:r>
          </a:p>
          <a:p>
            <a:pPr eaLnBrk="1" hangingPunct="1"/>
            <a:r>
              <a:rPr lang="en-US" altLang="en-US" dirty="0"/>
              <a:t>Disadvantages</a:t>
            </a:r>
          </a:p>
          <a:p>
            <a:pPr lvl="1" eaLnBrk="1" hangingPunct="1">
              <a:buClr>
                <a:schemeClr val="accent1"/>
              </a:buClr>
            </a:pPr>
            <a:r>
              <a:rPr lang="en-US" altLang="en-US" dirty="0"/>
              <a:t>Benefits are considered taxable income</a:t>
            </a:r>
          </a:p>
          <a:p>
            <a:pPr lvl="1" eaLnBrk="1" hangingPunct="1">
              <a:buClr>
                <a:schemeClr val="accent1"/>
              </a:buClr>
            </a:pPr>
            <a:r>
              <a:rPr lang="en-US" altLang="en-US" dirty="0"/>
              <a:t>Firms can change policies even after you retire</a:t>
            </a:r>
          </a:p>
          <a:p>
            <a:pPr lvl="1" eaLnBrk="1" hangingPunct="1">
              <a:buClr>
                <a:schemeClr val="accent1"/>
              </a:buClr>
            </a:pPr>
            <a:r>
              <a:rPr lang="en-US" altLang="en-US" dirty="0" smtClean="0"/>
              <a:t>Vesting </a:t>
            </a:r>
            <a:r>
              <a:rPr lang="en-US" altLang="en-US" dirty="0"/>
              <a:t>is </a:t>
            </a:r>
            <a:r>
              <a:rPr lang="en-US" altLang="en-US" dirty="0" smtClean="0"/>
              <a:t>required and a lack of portability</a:t>
            </a:r>
            <a:endParaRPr lang="en-US" altLang="en-US" dirty="0"/>
          </a:p>
          <a:p>
            <a:pPr lvl="1" eaLnBrk="1" hangingPunct="1">
              <a:buClr>
                <a:schemeClr val="accent1"/>
              </a:buClr>
            </a:pPr>
            <a:r>
              <a:rPr lang="en-US" altLang="en-US" dirty="0"/>
              <a:t>Most do not provide for inflation (no COLA)</a:t>
            </a:r>
          </a:p>
          <a:p>
            <a:pPr lvl="1" eaLnBrk="1" hangingPunct="1">
              <a:buClr>
                <a:schemeClr val="accent1"/>
              </a:buClr>
            </a:pPr>
            <a:r>
              <a:rPr lang="en-US" altLang="en-US" dirty="0" smtClean="0"/>
              <a:t>Many </a:t>
            </a:r>
            <a:r>
              <a:rPr lang="en-US" altLang="en-US" dirty="0"/>
              <a:t>plans are unfunded, meaning payments are made out of current company earnings</a:t>
            </a:r>
          </a:p>
          <a:p>
            <a:pPr lvl="1" eaLnBrk="1" hangingPunct="1">
              <a:buClr>
                <a:schemeClr val="accent1"/>
              </a:buClr>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3">
                                            <p:txEl>
                                              <p:pRg st="1" end="1"/>
                                            </p:txEl>
                                          </p:spTgt>
                                        </p:tgtEl>
                                        <p:attrNameLst>
                                          <p:attrName>style.visibility</p:attrName>
                                        </p:attrNameLst>
                                      </p:cBhvr>
                                      <p:to>
                                        <p:strVal val="visible"/>
                                      </p:to>
                                    </p:set>
                                    <p:anim calcmode="lin" valueType="num">
                                      <p:cBhvr additive="base">
                                        <p:cTn id="13" dur="500" fill="hold"/>
                                        <p:tgtEl>
                                          <p:spTgt spid="972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72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 calcmode="lin" valueType="num">
                                      <p:cBhvr additive="base">
                                        <p:cTn id="17" dur="500" fill="hold"/>
                                        <p:tgtEl>
                                          <p:spTgt spid="972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72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7283">
                                            <p:txEl>
                                              <p:pRg st="3" end="3"/>
                                            </p:txEl>
                                          </p:spTgt>
                                        </p:tgtEl>
                                        <p:attrNameLst>
                                          <p:attrName>style.visibility</p:attrName>
                                        </p:attrNameLst>
                                      </p:cBhvr>
                                      <p:to>
                                        <p:strVal val="visible"/>
                                      </p:to>
                                    </p:set>
                                    <p:anim calcmode="lin" valueType="num">
                                      <p:cBhvr additive="base">
                                        <p:cTn id="21" dur="500" fill="hold"/>
                                        <p:tgtEl>
                                          <p:spTgt spid="972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72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7283">
                                            <p:txEl>
                                              <p:pRg st="4" end="4"/>
                                            </p:txEl>
                                          </p:spTgt>
                                        </p:tgtEl>
                                        <p:attrNameLst>
                                          <p:attrName>style.visibility</p:attrName>
                                        </p:attrNameLst>
                                      </p:cBhvr>
                                      <p:to>
                                        <p:strVal val="visible"/>
                                      </p:to>
                                    </p:set>
                                    <p:anim calcmode="lin" valueType="num">
                                      <p:cBhvr additive="base">
                                        <p:cTn id="25" dur="500" fill="hold"/>
                                        <p:tgtEl>
                                          <p:spTgt spid="972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72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7283">
                                            <p:txEl>
                                              <p:pRg st="5" end="5"/>
                                            </p:txEl>
                                          </p:spTgt>
                                        </p:tgtEl>
                                        <p:attrNameLst>
                                          <p:attrName>style.visibility</p:attrName>
                                        </p:attrNameLst>
                                      </p:cBhvr>
                                      <p:to>
                                        <p:strVal val="visible"/>
                                      </p:to>
                                    </p:set>
                                    <p:anim calcmode="lin" valueType="num">
                                      <p:cBhvr additive="base">
                                        <p:cTn id="29" dur="500" fill="hold"/>
                                        <p:tgtEl>
                                          <p:spTgt spid="972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72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97283">
                                            <p:txEl>
                                              <p:pRg st="6" end="6"/>
                                            </p:txEl>
                                          </p:spTgt>
                                        </p:tgtEl>
                                        <p:attrNameLst>
                                          <p:attrName>style.visibility</p:attrName>
                                        </p:attrNameLst>
                                      </p:cBhvr>
                                      <p:to>
                                        <p:strVal val="visible"/>
                                      </p:to>
                                    </p:set>
                                    <p:anim calcmode="lin" valueType="num">
                                      <p:cBhvr additive="base">
                                        <p:cTn id="33" dur="500" fill="hold"/>
                                        <p:tgtEl>
                                          <p:spTgt spid="972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9728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97283">
                                            <p:txEl>
                                              <p:pRg st="7" end="7"/>
                                            </p:txEl>
                                          </p:spTgt>
                                        </p:tgtEl>
                                        <p:attrNameLst>
                                          <p:attrName>style.visibility</p:attrName>
                                        </p:attrNameLst>
                                      </p:cBhvr>
                                      <p:to>
                                        <p:strVal val="visible"/>
                                      </p:to>
                                    </p:set>
                                    <p:anim calcmode="lin" valueType="num">
                                      <p:cBhvr additive="base">
                                        <p:cTn id="37" dur="500" fill="hold"/>
                                        <p:tgtEl>
                                          <p:spTgt spid="9728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728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97283">
                                            <p:txEl>
                                              <p:pRg st="8" end="8"/>
                                            </p:txEl>
                                          </p:spTgt>
                                        </p:tgtEl>
                                        <p:attrNameLst>
                                          <p:attrName>style.visibility</p:attrName>
                                        </p:attrNameLst>
                                      </p:cBhvr>
                                      <p:to>
                                        <p:strVal val="visible"/>
                                      </p:to>
                                    </p:set>
                                    <p:anim calcmode="lin" valueType="num">
                                      <p:cBhvr additive="base">
                                        <p:cTn id="41" dur="500" fill="hold"/>
                                        <p:tgtEl>
                                          <p:spTgt spid="9728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9728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97283">
                                            <p:txEl>
                                              <p:pRg st="9" end="9"/>
                                            </p:txEl>
                                          </p:spTgt>
                                        </p:tgtEl>
                                        <p:attrNameLst>
                                          <p:attrName>style.visibility</p:attrName>
                                        </p:attrNameLst>
                                      </p:cBhvr>
                                      <p:to>
                                        <p:strVal val="visible"/>
                                      </p:to>
                                    </p:set>
                                    <p:anim calcmode="lin" valueType="num">
                                      <p:cBhvr additive="base">
                                        <p:cTn id="45" dur="500" fill="hold"/>
                                        <p:tgtEl>
                                          <p:spTgt spid="9728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9728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741363"/>
            <a:ext cx="7772400" cy="858837"/>
          </a:xfrm>
        </p:spPr>
        <p:txBody>
          <a:bodyPr/>
          <a:lstStyle/>
          <a:p>
            <a:pPr eaLnBrk="1" hangingPunct="1">
              <a:buClr>
                <a:schemeClr val="accent1"/>
              </a:buClr>
            </a:pPr>
            <a:r>
              <a:rPr lang="en-US" altLang="en-US" dirty="0"/>
              <a:t>Cash-Balance Plans</a:t>
            </a:r>
          </a:p>
        </p:txBody>
      </p:sp>
      <p:sp>
        <p:nvSpPr>
          <p:cNvPr id="82947" name="Rectangle 3"/>
          <p:cNvSpPr>
            <a:spLocks noGrp="1" noChangeArrowheads="1"/>
          </p:cNvSpPr>
          <p:nvPr>
            <p:ph idx="1"/>
          </p:nvPr>
        </p:nvSpPr>
        <p:spPr>
          <a:xfrm>
            <a:off x="914400" y="1600200"/>
            <a:ext cx="7239000" cy="5257800"/>
          </a:xfrm>
        </p:spPr>
        <p:txBody>
          <a:bodyPr/>
          <a:lstStyle/>
          <a:p>
            <a:pPr eaLnBrk="1" hangingPunct="1">
              <a:buClr>
                <a:schemeClr val="accent1"/>
              </a:buClr>
            </a:pPr>
            <a:r>
              <a:rPr lang="en-US" altLang="en-US" dirty="0"/>
              <a:t>What are Cash-Balance plans?</a:t>
            </a:r>
          </a:p>
          <a:p>
            <a:pPr lvl="1" eaLnBrk="1" hangingPunct="1">
              <a:buClr>
                <a:schemeClr val="accent1"/>
              </a:buClr>
            </a:pPr>
            <a:r>
              <a:rPr lang="en-US" altLang="en-US" dirty="0"/>
              <a:t>A type of DBP in which provides specific annual employer contribution (generally 4-7%) each year, plus a low but guaranteed rate of investment earnings </a:t>
            </a:r>
          </a:p>
          <a:p>
            <a:pPr eaLnBrk="1" hangingPunct="1">
              <a:buClr>
                <a:schemeClr val="accent1"/>
              </a:buClr>
            </a:pPr>
            <a:r>
              <a:rPr lang="en-US" altLang="en-US" sz="2400" dirty="0"/>
              <a:t>How is this different from a DCP?</a:t>
            </a:r>
          </a:p>
          <a:p>
            <a:pPr lvl="1" eaLnBrk="1" hangingPunct="1">
              <a:buClr>
                <a:schemeClr val="accent1"/>
              </a:buClr>
            </a:pPr>
            <a:r>
              <a:rPr lang="en-US" altLang="en-US" dirty="0"/>
              <a:t>Accounts grow at a predetermined rate, regardless of how much is in the account</a:t>
            </a:r>
          </a:p>
          <a:p>
            <a:pPr lvl="1" eaLnBrk="1" hangingPunct="1">
              <a:buClr>
                <a:schemeClr val="accent1"/>
              </a:buClr>
            </a:pPr>
            <a:r>
              <a:rPr lang="en-US" altLang="en-US" dirty="0"/>
              <a:t>Employees do not make any investment decisions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1" end="1"/>
                                            </p:txEl>
                                          </p:spTgt>
                                        </p:tgtEl>
                                        <p:attrNameLst>
                                          <p:attrName>style.visibility</p:attrName>
                                        </p:attrNameLst>
                                      </p:cBhvr>
                                      <p:to>
                                        <p:strVal val="visible"/>
                                      </p:to>
                                    </p:set>
                                    <p:anim calcmode="lin" valueType="num">
                                      <p:cBhvr additive="base">
                                        <p:cTn id="13" dur="500" fill="hold"/>
                                        <p:tgtEl>
                                          <p:spTgt spid="829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 calcmode="lin" valueType="num">
                                      <p:cBhvr additive="base">
                                        <p:cTn id="17" dur="500" fill="hold"/>
                                        <p:tgtEl>
                                          <p:spTgt spid="829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29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2947">
                                            <p:txEl>
                                              <p:pRg st="3" end="3"/>
                                            </p:txEl>
                                          </p:spTgt>
                                        </p:tgtEl>
                                        <p:attrNameLst>
                                          <p:attrName>style.visibility</p:attrName>
                                        </p:attrNameLst>
                                      </p:cBhvr>
                                      <p:to>
                                        <p:strVal val="visible"/>
                                      </p:to>
                                    </p:set>
                                    <p:anim calcmode="lin" valueType="num">
                                      <p:cBhvr additive="base">
                                        <p:cTn id="21" dur="500" fill="hold"/>
                                        <p:tgtEl>
                                          <p:spTgt spid="829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29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2947">
                                            <p:txEl>
                                              <p:pRg st="4" end="4"/>
                                            </p:txEl>
                                          </p:spTgt>
                                        </p:tgtEl>
                                        <p:attrNameLst>
                                          <p:attrName>style.visibility</p:attrName>
                                        </p:attrNameLst>
                                      </p:cBhvr>
                                      <p:to>
                                        <p:strVal val="visible"/>
                                      </p:to>
                                    </p:set>
                                    <p:anim calcmode="lin" valueType="num">
                                      <p:cBhvr additive="base">
                                        <p:cTn id="25" dur="500" fill="hold"/>
                                        <p:tgtEl>
                                          <p:spTgt spid="829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294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uiExpand="1"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698500"/>
            <a:ext cx="7772400" cy="944563"/>
          </a:xfrm>
        </p:spPr>
        <p:txBody>
          <a:bodyPr/>
          <a:lstStyle/>
          <a:p>
            <a:pPr eaLnBrk="1" hangingPunct="1">
              <a:buClr>
                <a:schemeClr val="accent1"/>
              </a:buClr>
            </a:pPr>
            <a:r>
              <a:rPr lang="en-US" altLang="en-US" dirty="0"/>
              <a:t>Cash-Balance Plans</a:t>
            </a:r>
            <a:r>
              <a:rPr lang="en-US" altLang="en-US" sz="2000" dirty="0"/>
              <a:t> </a:t>
            </a:r>
            <a:r>
              <a:rPr lang="en-US" altLang="en-US" sz="2400" dirty="0"/>
              <a:t>(continued)</a:t>
            </a:r>
          </a:p>
        </p:txBody>
      </p:sp>
      <p:sp>
        <p:nvSpPr>
          <p:cNvPr id="84995" name="Rectangle 3"/>
          <p:cNvSpPr>
            <a:spLocks noGrp="1" noChangeArrowheads="1"/>
          </p:cNvSpPr>
          <p:nvPr>
            <p:ph idx="1"/>
          </p:nvPr>
        </p:nvSpPr>
        <p:spPr>
          <a:xfrm>
            <a:off x="914400" y="1600200"/>
            <a:ext cx="7315200" cy="4800600"/>
          </a:xfrm>
        </p:spPr>
        <p:txBody>
          <a:bodyPr/>
          <a:lstStyle/>
          <a:p>
            <a:pPr eaLnBrk="1" hangingPunct="1">
              <a:buClr>
                <a:schemeClr val="accent1"/>
              </a:buClr>
            </a:pPr>
            <a:r>
              <a:rPr lang="en-US" altLang="en-US" dirty="0"/>
              <a:t>Advantages</a:t>
            </a:r>
          </a:p>
          <a:p>
            <a:pPr lvl="1" eaLnBrk="1" hangingPunct="1">
              <a:buClr>
                <a:schemeClr val="accent1"/>
              </a:buClr>
            </a:pPr>
            <a:r>
              <a:rPr lang="en-US" altLang="en-US" dirty="0"/>
              <a:t>Employees do not contribute, benefits are easier to track, and maximum benefit is the lesser of 100% of compensation or $</a:t>
            </a:r>
            <a:r>
              <a:rPr lang="en-US" altLang="en-US" dirty="0" smtClean="0"/>
              <a:t>230,000 </a:t>
            </a:r>
            <a:r>
              <a:rPr lang="en-US" altLang="en-US" dirty="0"/>
              <a:t>in </a:t>
            </a:r>
            <a:r>
              <a:rPr lang="en-US" altLang="en-US" dirty="0" smtClean="0"/>
              <a:t>2020</a:t>
            </a:r>
            <a:endParaRPr lang="en-US" altLang="en-US" dirty="0"/>
          </a:p>
          <a:p>
            <a:pPr lvl="1" eaLnBrk="1" hangingPunct="1">
              <a:buClr>
                <a:schemeClr val="accent1"/>
              </a:buClr>
            </a:pPr>
            <a:r>
              <a:rPr lang="en-US" altLang="en-US" dirty="0"/>
              <a:t>The investment rate of return is low but constant</a:t>
            </a:r>
          </a:p>
          <a:p>
            <a:pPr lvl="1" eaLnBrk="1" hangingPunct="1">
              <a:buClr>
                <a:schemeClr val="accent1"/>
              </a:buClr>
            </a:pPr>
            <a:r>
              <a:rPr lang="en-US" altLang="en-US" dirty="0"/>
              <a:t>Plans are portable, and cheaper for the company</a:t>
            </a:r>
          </a:p>
          <a:p>
            <a:pPr lvl="1" eaLnBrk="1" hangingPunct="1">
              <a:buClr>
                <a:schemeClr val="accent1"/>
              </a:buClr>
            </a:pPr>
            <a:r>
              <a:rPr lang="en-US" altLang="en-US" dirty="0"/>
              <a:t>Plans may be used to eliminate a traditional defined benefit plan by an employer</a:t>
            </a:r>
          </a:p>
          <a:p>
            <a:pPr eaLnBrk="1" hangingPunct="1">
              <a:buClr>
                <a:schemeClr val="accent1"/>
              </a:buClr>
            </a:pPr>
            <a:r>
              <a:rPr lang="en-US" altLang="en-US" dirty="0"/>
              <a:t>Disadvantages</a:t>
            </a:r>
          </a:p>
          <a:p>
            <a:pPr lvl="1" eaLnBrk="1" hangingPunct="1">
              <a:buClr>
                <a:schemeClr val="accent1"/>
              </a:buClr>
            </a:pPr>
            <a:r>
              <a:rPr lang="en-US" altLang="en-US" dirty="0"/>
              <a:t>Actual payouts may be less than the basic defined benefit plans</a:t>
            </a:r>
          </a:p>
          <a:p>
            <a:pPr lvl="1" eaLnBrk="1" hangingPunct="1">
              <a:buClr>
                <a:schemeClr val="accent1"/>
              </a:buClr>
            </a:pPr>
            <a:r>
              <a:rPr lang="en-US" altLang="en-US" dirty="0"/>
              <a:t>Costly for employers to maintain this type of plan</a:t>
            </a:r>
          </a:p>
          <a:p>
            <a:pPr lvl="1" eaLnBrk="1" hangingPunct="1">
              <a:buClr>
                <a:schemeClr val="accent1"/>
              </a:buCl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additive="base">
                                        <p:cTn id="7" dur="500" fill="hold"/>
                                        <p:tgtEl>
                                          <p:spTgt spid="84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4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4995">
                                            <p:txEl>
                                              <p:pRg st="1" end="1"/>
                                            </p:txEl>
                                          </p:spTgt>
                                        </p:tgtEl>
                                        <p:attrNameLst>
                                          <p:attrName>style.visibility</p:attrName>
                                        </p:attrNameLst>
                                      </p:cBhvr>
                                      <p:to>
                                        <p:strVal val="visible"/>
                                      </p:to>
                                    </p:set>
                                    <p:anim calcmode="lin" valueType="num">
                                      <p:cBhvr additive="base">
                                        <p:cTn id="13" dur="500" fill="hold"/>
                                        <p:tgtEl>
                                          <p:spTgt spid="84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4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4995">
                                            <p:txEl>
                                              <p:pRg st="2" end="2"/>
                                            </p:txEl>
                                          </p:spTgt>
                                        </p:tgtEl>
                                        <p:attrNameLst>
                                          <p:attrName>style.visibility</p:attrName>
                                        </p:attrNameLst>
                                      </p:cBhvr>
                                      <p:to>
                                        <p:strVal val="visible"/>
                                      </p:to>
                                    </p:set>
                                    <p:anim calcmode="lin" valueType="num">
                                      <p:cBhvr additive="base">
                                        <p:cTn id="17" dur="500" fill="hold"/>
                                        <p:tgtEl>
                                          <p:spTgt spid="84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4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4995">
                                            <p:txEl>
                                              <p:pRg st="3" end="3"/>
                                            </p:txEl>
                                          </p:spTgt>
                                        </p:tgtEl>
                                        <p:attrNameLst>
                                          <p:attrName>style.visibility</p:attrName>
                                        </p:attrNameLst>
                                      </p:cBhvr>
                                      <p:to>
                                        <p:strVal val="visible"/>
                                      </p:to>
                                    </p:set>
                                    <p:anim calcmode="lin" valueType="num">
                                      <p:cBhvr additive="base">
                                        <p:cTn id="21" dur="500" fill="hold"/>
                                        <p:tgtEl>
                                          <p:spTgt spid="84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4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4995">
                                            <p:txEl>
                                              <p:pRg st="4" end="4"/>
                                            </p:txEl>
                                          </p:spTgt>
                                        </p:tgtEl>
                                        <p:attrNameLst>
                                          <p:attrName>style.visibility</p:attrName>
                                        </p:attrNameLst>
                                      </p:cBhvr>
                                      <p:to>
                                        <p:strVal val="visible"/>
                                      </p:to>
                                    </p:set>
                                    <p:anim calcmode="lin" valueType="num">
                                      <p:cBhvr additive="base">
                                        <p:cTn id="25" dur="500" fill="hold"/>
                                        <p:tgtEl>
                                          <p:spTgt spid="84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49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4995">
                                            <p:txEl>
                                              <p:pRg st="5" end="5"/>
                                            </p:txEl>
                                          </p:spTgt>
                                        </p:tgtEl>
                                        <p:attrNameLst>
                                          <p:attrName>style.visibility</p:attrName>
                                        </p:attrNameLst>
                                      </p:cBhvr>
                                      <p:to>
                                        <p:strVal val="visible"/>
                                      </p:to>
                                    </p:set>
                                    <p:anim calcmode="lin" valueType="num">
                                      <p:cBhvr additive="base">
                                        <p:cTn id="29" dur="500" fill="hold"/>
                                        <p:tgtEl>
                                          <p:spTgt spid="849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49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4995">
                                            <p:txEl>
                                              <p:pRg st="6" end="6"/>
                                            </p:txEl>
                                          </p:spTgt>
                                        </p:tgtEl>
                                        <p:attrNameLst>
                                          <p:attrName>style.visibility</p:attrName>
                                        </p:attrNameLst>
                                      </p:cBhvr>
                                      <p:to>
                                        <p:strVal val="visible"/>
                                      </p:to>
                                    </p:set>
                                    <p:anim calcmode="lin" valueType="num">
                                      <p:cBhvr additive="base">
                                        <p:cTn id="33" dur="500" fill="hold"/>
                                        <p:tgtEl>
                                          <p:spTgt spid="849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49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4995">
                                            <p:txEl>
                                              <p:pRg st="7" end="7"/>
                                            </p:txEl>
                                          </p:spTgt>
                                        </p:tgtEl>
                                        <p:attrNameLst>
                                          <p:attrName>style.visibility</p:attrName>
                                        </p:attrNameLst>
                                      </p:cBhvr>
                                      <p:to>
                                        <p:strVal val="visible"/>
                                      </p:to>
                                    </p:set>
                                    <p:anim calcmode="lin" valueType="num">
                                      <p:cBhvr additive="base">
                                        <p:cTn id="37" dur="500" fill="hold"/>
                                        <p:tgtEl>
                                          <p:spTgt spid="849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49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uiExpand="1"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93688" y="685800"/>
            <a:ext cx="8632825" cy="865188"/>
          </a:xfrm>
        </p:spPr>
        <p:txBody>
          <a:bodyPr/>
          <a:lstStyle/>
          <a:p>
            <a:pPr eaLnBrk="1" hangingPunct="1">
              <a:spcBef>
                <a:spcPct val="20000"/>
              </a:spcBef>
            </a:pPr>
            <a:r>
              <a:rPr lang="en-US" altLang="en-US" sz="3200" dirty="0"/>
              <a:t>Defined Benefit Plan: Distribution/Payout Options</a:t>
            </a:r>
            <a:r>
              <a:rPr lang="en-US" altLang="en-US" dirty="0"/>
              <a:t/>
            </a:r>
            <a:br>
              <a:rPr lang="en-US" altLang="en-US" dirty="0"/>
            </a:br>
            <a:r>
              <a:rPr lang="en-US" altLang="en-US" sz="1800" dirty="0"/>
              <a:t>(Example:  BYU Defined Benefit Plan)</a:t>
            </a:r>
          </a:p>
        </p:txBody>
      </p:sp>
      <p:sp>
        <p:nvSpPr>
          <p:cNvPr id="21508" name="Rectangle 3"/>
          <p:cNvSpPr>
            <a:spLocks noGrp="1" noChangeArrowheads="1"/>
          </p:cNvSpPr>
          <p:nvPr>
            <p:ph idx="1"/>
          </p:nvPr>
        </p:nvSpPr>
        <p:spPr>
          <a:xfrm>
            <a:off x="914400" y="1600200"/>
            <a:ext cx="7620000" cy="5029200"/>
          </a:xfrm>
        </p:spPr>
        <p:txBody>
          <a:bodyPr/>
          <a:lstStyle/>
          <a:p>
            <a:pPr eaLnBrk="1" hangingPunct="1">
              <a:lnSpc>
                <a:spcPct val="90000"/>
              </a:lnSpc>
              <a:buClr>
                <a:schemeClr val="accent1"/>
              </a:buClr>
            </a:pPr>
            <a:r>
              <a:rPr lang="en-US" altLang="en-US" sz="2400" dirty="0"/>
              <a:t>Distribution relates to how long you will receive benefits, whether and how much your spouse receives after you die, and the guaranteed period for which you will receive benefits.  There are 4 main distribution options:</a:t>
            </a:r>
          </a:p>
          <a:p>
            <a:pPr eaLnBrk="1" hangingPunct="1">
              <a:lnSpc>
                <a:spcPct val="90000"/>
              </a:lnSpc>
              <a:buClr>
                <a:schemeClr val="accent1"/>
              </a:buClr>
              <a:buFont typeface="Wingdings" panose="05000000000000000000" pitchFamily="2" charset="2"/>
              <a:buNone/>
            </a:pPr>
            <a:r>
              <a:rPr lang="en-US" altLang="en-US" sz="2400" dirty="0"/>
              <a:t>1. Life Annuities (guaranteed for the “certain” period)</a:t>
            </a:r>
          </a:p>
          <a:p>
            <a:pPr lvl="1" eaLnBrk="1" hangingPunct="1">
              <a:lnSpc>
                <a:spcPct val="90000"/>
              </a:lnSpc>
              <a:buClr>
                <a:schemeClr val="accent1"/>
              </a:buClr>
            </a:pPr>
            <a:r>
              <a:rPr lang="en-US" altLang="en-US" dirty="0"/>
              <a:t>Life annuity</a:t>
            </a:r>
          </a:p>
          <a:p>
            <a:pPr lvl="1" eaLnBrk="1" hangingPunct="1">
              <a:lnSpc>
                <a:spcPct val="90000"/>
              </a:lnSpc>
              <a:buClr>
                <a:schemeClr val="accent1"/>
              </a:buClr>
            </a:pPr>
            <a:r>
              <a:rPr lang="en-US" altLang="en-US" dirty="0"/>
              <a:t>10 year Certain &amp; Life, 15 year Certain &amp; Life, 20 year Certain &amp; Life</a:t>
            </a:r>
          </a:p>
          <a:p>
            <a:pPr eaLnBrk="1" hangingPunct="1">
              <a:lnSpc>
                <a:spcPct val="90000"/>
              </a:lnSpc>
              <a:buClr>
                <a:schemeClr val="accent1"/>
              </a:buClr>
              <a:buFont typeface="Wingdings" panose="05000000000000000000" pitchFamily="2" charset="2"/>
              <a:buNone/>
            </a:pPr>
            <a:r>
              <a:rPr lang="en-US" altLang="en-US" sz="2400" dirty="0"/>
              <a:t>2. Joint and Survivor Annuities (percent relates to the amount the spouse receives</a:t>
            </a:r>
          </a:p>
          <a:p>
            <a:pPr lvl="1" eaLnBrk="1" hangingPunct="1">
              <a:lnSpc>
                <a:spcPct val="90000"/>
              </a:lnSpc>
              <a:buClr>
                <a:schemeClr val="accent1"/>
              </a:buClr>
            </a:pPr>
            <a:r>
              <a:rPr lang="en-US" altLang="en-US" dirty="0"/>
              <a:t>Joint &amp; Survivor 100 percent Annuity (10 year certain)</a:t>
            </a:r>
          </a:p>
          <a:p>
            <a:pPr lvl="1" eaLnBrk="1" hangingPunct="1">
              <a:lnSpc>
                <a:spcPct val="90000"/>
              </a:lnSpc>
              <a:buClr>
                <a:schemeClr val="accent1"/>
              </a:buClr>
            </a:pPr>
            <a:r>
              <a:rPr lang="en-US" altLang="en-US" dirty="0"/>
              <a:t>Joint &amp; Survivor 75 percent Annuity (10 year certain)</a:t>
            </a:r>
          </a:p>
          <a:p>
            <a:pPr lvl="1" eaLnBrk="1" hangingPunct="1">
              <a:lnSpc>
                <a:spcPct val="90000"/>
              </a:lnSpc>
              <a:buClr>
                <a:schemeClr val="accent1"/>
              </a:buClr>
            </a:pPr>
            <a:r>
              <a:rPr lang="en-US" altLang="en-US" dirty="0"/>
              <a:t>Joint &amp; Survivor 50 percent Annuity (10 year certain)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21508">
                                            <p:txEl>
                                              <p:pRg st="2" end="2"/>
                                            </p:txEl>
                                          </p:spTgt>
                                        </p:tgtEl>
                                        <p:attrNameLst>
                                          <p:attrName>style.visibility</p:attrName>
                                        </p:attrNameLst>
                                      </p:cBhvr>
                                      <p:to>
                                        <p:strVal val="visible"/>
                                      </p:to>
                                    </p:set>
                                    <p:animEffect transition="in" filter="box(in)">
                                      <p:cBhvr>
                                        <p:cTn id="15" dur="500"/>
                                        <p:tgtEl>
                                          <p:spTgt spid="21508">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1508">
                                            <p:txEl>
                                              <p:pRg st="3" end="3"/>
                                            </p:txEl>
                                          </p:spTgt>
                                        </p:tgtEl>
                                        <p:attrNameLst>
                                          <p:attrName>style.visibility</p:attrName>
                                        </p:attrNameLst>
                                      </p:cBhvr>
                                      <p:to>
                                        <p:strVal val="visible"/>
                                      </p:to>
                                    </p:set>
                                    <p:animEffect transition="in" filter="box(in)">
                                      <p:cBhvr>
                                        <p:cTn id="18" dur="500"/>
                                        <p:tgtEl>
                                          <p:spTgt spid="21508">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1508">
                                            <p:txEl>
                                              <p:pRg st="4" end="4"/>
                                            </p:txEl>
                                          </p:spTgt>
                                        </p:tgtEl>
                                        <p:attrNameLst>
                                          <p:attrName>style.visibility</p:attrName>
                                        </p:attrNameLst>
                                      </p:cBhvr>
                                      <p:to>
                                        <p:strVal val="visible"/>
                                      </p:to>
                                    </p:set>
                                    <p:animEffect transition="in" filter="box(in)">
                                      <p:cBhvr>
                                        <p:cTn id="23" dur="500"/>
                                        <p:tgtEl>
                                          <p:spTgt spid="21508">
                                            <p:txEl>
                                              <p:pRg st="4" end="4"/>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21508">
                                            <p:txEl>
                                              <p:pRg st="5" end="5"/>
                                            </p:txEl>
                                          </p:spTgt>
                                        </p:tgtEl>
                                        <p:attrNameLst>
                                          <p:attrName>style.visibility</p:attrName>
                                        </p:attrNameLst>
                                      </p:cBhvr>
                                      <p:to>
                                        <p:strVal val="visible"/>
                                      </p:to>
                                    </p:set>
                                    <p:animEffect transition="in" filter="box(in)">
                                      <p:cBhvr>
                                        <p:cTn id="26" dur="500"/>
                                        <p:tgtEl>
                                          <p:spTgt spid="21508">
                                            <p:txEl>
                                              <p:pRg st="5" end="5"/>
                                            </p:txEl>
                                          </p:spTgt>
                                        </p:tgtEl>
                                      </p:cBhvr>
                                    </p:animEffect>
                                  </p:childTnLst>
                                </p:cTn>
                              </p:par>
                              <p:par>
                                <p:cTn id="27" presetID="4" presetClass="entr" presetSubtype="16" fill="hold" nodeType="withEffect">
                                  <p:stCondLst>
                                    <p:cond delay="0"/>
                                  </p:stCondLst>
                                  <p:childTnLst>
                                    <p:set>
                                      <p:cBhvr>
                                        <p:cTn id="28" dur="1" fill="hold">
                                          <p:stCondLst>
                                            <p:cond delay="0"/>
                                          </p:stCondLst>
                                        </p:cTn>
                                        <p:tgtEl>
                                          <p:spTgt spid="21508">
                                            <p:txEl>
                                              <p:pRg st="6" end="6"/>
                                            </p:txEl>
                                          </p:spTgt>
                                        </p:tgtEl>
                                        <p:attrNameLst>
                                          <p:attrName>style.visibility</p:attrName>
                                        </p:attrNameLst>
                                      </p:cBhvr>
                                      <p:to>
                                        <p:strVal val="visible"/>
                                      </p:to>
                                    </p:set>
                                    <p:animEffect transition="in" filter="box(in)">
                                      <p:cBhvr>
                                        <p:cTn id="29" dur="500"/>
                                        <p:tgtEl>
                                          <p:spTgt spid="21508">
                                            <p:txEl>
                                              <p:pRg st="6" end="6"/>
                                            </p:txEl>
                                          </p:spTgt>
                                        </p:tgtEl>
                                      </p:cBhvr>
                                    </p:animEffect>
                                  </p:childTnLst>
                                </p:cTn>
                              </p:par>
                              <p:par>
                                <p:cTn id="30" presetID="4" presetClass="entr" presetSubtype="16" fill="hold" nodeType="withEffect">
                                  <p:stCondLst>
                                    <p:cond delay="0"/>
                                  </p:stCondLst>
                                  <p:childTnLst>
                                    <p:set>
                                      <p:cBhvr>
                                        <p:cTn id="31" dur="1" fill="hold">
                                          <p:stCondLst>
                                            <p:cond delay="0"/>
                                          </p:stCondLst>
                                        </p:cTn>
                                        <p:tgtEl>
                                          <p:spTgt spid="21508">
                                            <p:txEl>
                                              <p:pRg st="7" end="7"/>
                                            </p:txEl>
                                          </p:spTgt>
                                        </p:tgtEl>
                                        <p:attrNameLst>
                                          <p:attrName>style.visibility</p:attrName>
                                        </p:attrNameLst>
                                      </p:cBhvr>
                                      <p:to>
                                        <p:strVal val="visible"/>
                                      </p:to>
                                    </p:set>
                                    <p:animEffect transition="in" filter="box(in)">
                                      <p:cBhvr>
                                        <p:cTn id="32" dur="500"/>
                                        <p:tgtEl>
                                          <p:spTgt spid="2150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buClr>
                <a:schemeClr val="accent1"/>
              </a:buClr>
            </a:pPr>
            <a:r>
              <a:rPr lang="en-US" altLang="en-US" dirty="0"/>
              <a:t>Distribution/Payout Options</a:t>
            </a:r>
          </a:p>
        </p:txBody>
      </p:sp>
      <p:sp>
        <p:nvSpPr>
          <p:cNvPr id="22532" name="Rectangle 3"/>
          <p:cNvSpPr>
            <a:spLocks noGrp="1" noChangeArrowheads="1"/>
          </p:cNvSpPr>
          <p:nvPr>
            <p:ph idx="1"/>
          </p:nvPr>
        </p:nvSpPr>
        <p:spPr>
          <a:xfrm>
            <a:off x="928688" y="1608138"/>
            <a:ext cx="7286625" cy="4419600"/>
          </a:xfrm>
        </p:spPr>
        <p:txBody>
          <a:bodyPr/>
          <a:lstStyle/>
          <a:p>
            <a:pPr eaLnBrk="1" hangingPunct="1">
              <a:buClr>
                <a:schemeClr val="accent1"/>
              </a:buClr>
              <a:buFont typeface="Wingdings" panose="05000000000000000000" pitchFamily="2" charset="2"/>
              <a:buNone/>
            </a:pPr>
            <a:r>
              <a:rPr lang="en-US" altLang="en-US" sz="2400" dirty="0"/>
              <a:t>3.  Special Joint and Survivor Annuity (if there is a death in the marriage the benefit decreases)</a:t>
            </a:r>
          </a:p>
          <a:p>
            <a:pPr lvl="1" eaLnBrk="1" hangingPunct="1">
              <a:buClr>
                <a:schemeClr val="accent1"/>
              </a:buClr>
            </a:pPr>
            <a:r>
              <a:rPr lang="en-US" altLang="en-US" dirty="0"/>
              <a:t>Special Joint &amp; Survivor two-thirds annuity (10 year certain)</a:t>
            </a:r>
          </a:p>
          <a:p>
            <a:pPr eaLnBrk="1" hangingPunct="1">
              <a:buClr>
                <a:schemeClr val="accent1"/>
              </a:buClr>
              <a:buFont typeface="Wingdings" panose="05000000000000000000" pitchFamily="2" charset="2"/>
              <a:buNone/>
            </a:pPr>
            <a:r>
              <a:rPr lang="en-US" altLang="en-US" sz="2400" dirty="0"/>
              <a:t>4.  Qualified Joint &amp; Survivor Annuity (same as the 50% option with no term certain) </a:t>
            </a:r>
          </a:p>
          <a:p>
            <a:pPr lvl="1" eaLnBrk="1" hangingPunct="1">
              <a:buClr>
                <a:schemeClr val="accent1"/>
              </a:buClr>
            </a:pPr>
            <a:r>
              <a:rPr lang="en-US" altLang="en-US" dirty="0"/>
              <a:t>Qualified Joint &amp; Survivor Annuity (50% and no term certain)</a:t>
            </a:r>
          </a:p>
          <a:p>
            <a:pPr eaLnBrk="1" hangingPunct="1">
              <a:buClr>
                <a:schemeClr val="accent1"/>
              </a:buClr>
            </a:pPr>
            <a:r>
              <a:rPr lang="en-US" altLang="en-US" sz="2400" dirty="0"/>
              <a:t>Note that if you choose options that have certain payments for longer periods of time, the amount received each month will be less.  </a:t>
            </a:r>
          </a:p>
          <a:p>
            <a:pPr lvl="1" eaLnBrk="1" hangingPunct="1">
              <a:buClr>
                <a:schemeClr val="accent1"/>
              </a:buClr>
            </a:pPr>
            <a:r>
              <a:rPr lang="en-US" altLang="en-US" dirty="0"/>
              <a:t>If an employee dies prior to retirement, generally the  surviving spouse is restricted to QJSA option.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 calcmode="lin" valueType="num">
                                      <p:cBhvr additive="base">
                                        <p:cTn id="7" dur="500" fill="hold"/>
                                        <p:tgtEl>
                                          <p:spTgt spid="2253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anim calcmode="lin" valueType="num">
                                      <p:cBhvr additive="base">
                                        <p:cTn id="11" dur="500" fill="hold"/>
                                        <p:tgtEl>
                                          <p:spTgt spid="2253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253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2532">
                                            <p:txEl>
                                              <p:pRg st="2" end="2"/>
                                            </p:txEl>
                                          </p:spTgt>
                                        </p:tgtEl>
                                        <p:attrNameLst>
                                          <p:attrName>style.visibility</p:attrName>
                                        </p:attrNameLst>
                                      </p:cBhvr>
                                      <p:to>
                                        <p:strVal val="visible"/>
                                      </p:to>
                                    </p:set>
                                    <p:anim calcmode="lin" valueType="num">
                                      <p:cBhvr additive="base">
                                        <p:cTn id="17" dur="500" fill="hold"/>
                                        <p:tgtEl>
                                          <p:spTgt spid="2253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253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2532">
                                            <p:txEl>
                                              <p:pRg st="3" end="3"/>
                                            </p:txEl>
                                          </p:spTgt>
                                        </p:tgtEl>
                                        <p:attrNameLst>
                                          <p:attrName>style.visibility</p:attrName>
                                        </p:attrNameLst>
                                      </p:cBhvr>
                                      <p:to>
                                        <p:strVal val="visible"/>
                                      </p:to>
                                    </p:set>
                                    <p:anim calcmode="lin" valueType="num">
                                      <p:cBhvr additive="base">
                                        <p:cTn id="21" dur="500" fill="hold"/>
                                        <p:tgtEl>
                                          <p:spTgt spid="2253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253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532">
                                            <p:txEl>
                                              <p:pRg st="4" end="4"/>
                                            </p:txEl>
                                          </p:spTgt>
                                        </p:tgtEl>
                                        <p:attrNameLst>
                                          <p:attrName>style.visibility</p:attrName>
                                        </p:attrNameLst>
                                      </p:cBhvr>
                                      <p:to>
                                        <p:strVal val="visible"/>
                                      </p:to>
                                    </p:set>
                                    <p:anim calcmode="lin" valueType="num">
                                      <p:cBhvr additive="base">
                                        <p:cTn id="25" dur="500" fill="hold"/>
                                        <p:tgtEl>
                                          <p:spTgt spid="2253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32">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2532">
                                            <p:txEl>
                                              <p:pRg st="5" end="5"/>
                                            </p:txEl>
                                          </p:spTgt>
                                        </p:tgtEl>
                                        <p:attrNameLst>
                                          <p:attrName>style.visibility</p:attrName>
                                        </p:attrNameLst>
                                      </p:cBhvr>
                                      <p:to>
                                        <p:strVal val="visible"/>
                                      </p:to>
                                    </p:set>
                                    <p:anim calcmode="lin" valueType="num">
                                      <p:cBhvr additive="base">
                                        <p:cTn id="29" dur="500" fill="hold"/>
                                        <p:tgtEl>
                                          <p:spTgt spid="2253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253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630238"/>
            <a:ext cx="8001000" cy="969962"/>
          </a:xfrm>
        </p:spPr>
        <p:txBody>
          <a:bodyPr/>
          <a:lstStyle/>
          <a:p>
            <a:pPr eaLnBrk="1" hangingPunct="1">
              <a:spcBef>
                <a:spcPct val="20000"/>
              </a:spcBef>
            </a:pPr>
            <a:r>
              <a:rPr lang="en-US" altLang="en-US" sz="3200" dirty="0"/>
              <a:t>Important Questions to ask when Considering Defined Benefit Plans</a:t>
            </a:r>
          </a:p>
        </p:txBody>
      </p:sp>
      <p:sp>
        <p:nvSpPr>
          <p:cNvPr id="26627" name="Rectangle 3"/>
          <p:cNvSpPr>
            <a:spLocks noGrp="1" noChangeArrowheads="1"/>
          </p:cNvSpPr>
          <p:nvPr>
            <p:ph idx="1"/>
          </p:nvPr>
        </p:nvSpPr>
        <p:spPr>
          <a:xfrm>
            <a:off x="914400" y="1600200"/>
            <a:ext cx="7315200" cy="5257800"/>
          </a:xfrm>
        </p:spPr>
        <p:txBody>
          <a:bodyPr/>
          <a:lstStyle/>
          <a:p>
            <a:pPr marL="609600" indent="-609600" eaLnBrk="1" hangingPunct="1">
              <a:buClr>
                <a:schemeClr val="accent1"/>
              </a:buClr>
            </a:pPr>
            <a:r>
              <a:rPr lang="en-US" altLang="en-US" dirty="0"/>
              <a:t>What questions should you ask?</a:t>
            </a:r>
          </a:p>
          <a:p>
            <a:pPr marL="1009650" lvl="1" indent="-609600" eaLnBrk="1" hangingPunct="1">
              <a:buClr>
                <a:schemeClr val="accent1"/>
              </a:buClr>
            </a:pPr>
            <a:r>
              <a:rPr lang="en-US" altLang="en-US" dirty="0"/>
              <a:t>What salary is your pension based: average compensation, final year’s salary, or some other amount?</a:t>
            </a:r>
          </a:p>
          <a:p>
            <a:pPr marL="1009650" lvl="1" indent="-609600" eaLnBrk="1" hangingPunct="1">
              <a:buClr>
                <a:schemeClr val="accent1"/>
              </a:buClr>
            </a:pPr>
            <a:r>
              <a:rPr lang="en-US" altLang="en-US" dirty="0"/>
              <a:t>What is the vesting period?</a:t>
            </a:r>
          </a:p>
          <a:p>
            <a:pPr marL="1009650" lvl="1" indent="-609600" eaLnBrk="1" hangingPunct="1">
              <a:buClr>
                <a:schemeClr val="accent1"/>
              </a:buClr>
            </a:pPr>
            <a:r>
              <a:rPr lang="en-US" altLang="en-US" dirty="0"/>
              <a:t>What is the formula for calculating benefits?</a:t>
            </a:r>
          </a:p>
          <a:p>
            <a:pPr marL="1009650" lvl="1" indent="-609600" eaLnBrk="1" hangingPunct="1">
              <a:buClr>
                <a:schemeClr val="accent1"/>
              </a:buClr>
            </a:pPr>
            <a:r>
              <a:rPr lang="en-US" altLang="en-US" dirty="0"/>
              <a:t>What’s the normal retirement age?  What happens to your pension amount if you retire sooner?</a:t>
            </a:r>
          </a:p>
          <a:p>
            <a:pPr marL="1009650" lvl="1" indent="-609600" eaLnBrk="1" hangingPunct="1">
              <a:buClr>
                <a:schemeClr val="accent1"/>
              </a:buClr>
            </a:pPr>
            <a:r>
              <a:rPr lang="en-US" altLang="en-US" dirty="0"/>
              <a:t>Is there any advantage to working past age 65?</a:t>
            </a:r>
          </a:p>
          <a:p>
            <a:pPr marL="1009650" lvl="1" indent="-609600" eaLnBrk="1" hangingPunct="1">
              <a:buClr>
                <a:schemeClr val="accent1"/>
              </a:buClr>
            </a:pPr>
            <a:r>
              <a:rPr lang="en-US" altLang="en-US" dirty="0"/>
              <a:t>Is there a cost of living adjustment (COLA) for inflation?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 calcmode="lin" valueType="num">
                                      <p:cBhvr additive="base">
                                        <p:cTn id="17"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662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6627">
                                            <p:txEl>
                                              <p:pRg st="3" end="3"/>
                                            </p:txEl>
                                          </p:spTgt>
                                        </p:tgtEl>
                                        <p:attrNameLst>
                                          <p:attrName>style.visibility</p:attrName>
                                        </p:attrNameLst>
                                      </p:cBhvr>
                                      <p:to>
                                        <p:strVal val="visible"/>
                                      </p:to>
                                    </p:set>
                                    <p:anim calcmode="lin" valueType="num">
                                      <p:cBhvr additive="base">
                                        <p:cTn id="21"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662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6627">
                                            <p:txEl>
                                              <p:pRg st="4" end="4"/>
                                            </p:txEl>
                                          </p:spTgt>
                                        </p:tgtEl>
                                        <p:attrNameLst>
                                          <p:attrName>style.visibility</p:attrName>
                                        </p:attrNameLst>
                                      </p:cBhvr>
                                      <p:to>
                                        <p:strVal val="visible"/>
                                      </p:to>
                                    </p:set>
                                    <p:anim calcmode="lin" valueType="num">
                                      <p:cBhvr additive="base">
                                        <p:cTn id="25"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6627">
                                            <p:txEl>
                                              <p:pRg st="5" end="5"/>
                                            </p:txEl>
                                          </p:spTgt>
                                        </p:tgtEl>
                                        <p:attrNameLst>
                                          <p:attrName>style.visibility</p:attrName>
                                        </p:attrNameLst>
                                      </p:cBhvr>
                                      <p:to>
                                        <p:strVal val="visible"/>
                                      </p:to>
                                    </p:set>
                                    <p:anim calcmode="lin" valueType="num">
                                      <p:cBhvr additive="base">
                                        <p:cTn id="29"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662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6627">
                                            <p:txEl>
                                              <p:pRg st="6" end="6"/>
                                            </p:txEl>
                                          </p:spTgt>
                                        </p:tgtEl>
                                        <p:attrNameLst>
                                          <p:attrName>style.visibility</p:attrName>
                                        </p:attrNameLst>
                                      </p:cBhvr>
                                      <p:to>
                                        <p:strVal val="visible"/>
                                      </p:to>
                                    </p:set>
                                    <p:anim calcmode="lin" valueType="num">
                                      <p:cBhvr additive="base">
                                        <p:cTn id="33" dur="500" fill="hold"/>
                                        <p:tgtEl>
                                          <p:spTgt spid="2662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662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allAtOnce"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685800"/>
            <a:ext cx="7772400" cy="944563"/>
          </a:xfrm>
        </p:spPr>
        <p:txBody>
          <a:bodyPr/>
          <a:lstStyle/>
          <a:p>
            <a:pPr eaLnBrk="1" hangingPunct="1">
              <a:spcBef>
                <a:spcPct val="20000"/>
              </a:spcBef>
            </a:pPr>
            <a:r>
              <a:rPr lang="en-US" altLang="en-US" dirty="0"/>
              <a:t>Objectives</a:t>
            </a:r>
          </a:p>
        </p:txBody>
      </p:sp>
      <p:sp>
        <p:nvSpPr>
          <p:cNvPr id="63491" name="Rectangle 3"/>
          <p:cNvSpPr>
            <a:spLocks noGrp="1" noChangeArrowheads="1"/>
          </p:cNvSpPr>
          <p:nvPr>
            <p:ph type="subTitle" idx="1"/>
          </p:nvPr>
        </p:nvSpPr>
        <p:spPr>
          <a:xfrm>
            <a:off x="914400" y="1600200"/>
            <a:ext cx="7239000" cy="2667000"/>
          </a:xfrm>
        </p:spPr>
        <p:txBody>
          <a:bodyPr/>
          <a:lstStyle/>
          <a:p>
            <a:pPr marL="609600" indent="-609600" algn="l" eaLnBrk="1" hangingPunct="1">
              <a:spcAft>
                <a:spcPct val="20000"/>
              </a:spcAft>
            </a:pPr>
            <a:r>
              <a:rPr lang="en-US" altLang="en-US" dirty="0"/>
              <a:t>A. Understand Employer Qualified Retirement Plans</a:t>
            </a:r>
          </a:p>
          <a:p>
            <a:pPr marL="609600" indent="-609600" algn="l" eaLnBrk="1" hangingPunct="1">
              <a:spcAft>
                <a:spcPct val="20000"/>
              </a:spcAft>
            </a:pPr>
            <a:r>
              <a:rPr lang="en-US" altLang="en-US" dirty="0"/>
              <a:t>B.  Understand Defined Benefit Plans</a:t>
            </a:r>
          </a:p>
          <a:p>
            <a:pPr marL="609600" indent="-609600" algn="l" eaLnBrk="1" hangingPunct="1">
              <a:spcAft>
                <a:spcPct val="20000"/>
              </a:spcAft>
              <a:buAutoNum type="alphaUcPeriod" startAt="3"/>
            </a:pPr>
            <a:r>
              <a:rPr lang="en-US" altLang="en-US" dirty="0" smtClean="0"/>
              <a:t>Understand </a:t>
            </a:r>
            <a:r>
              <a:rPr lang="en-US" altLang="en-US" dirty="0"/>
              <a:t>Defined Contribution </a:t>
            </a:r>
            <a:r>
              <a:rPr lang="en-US" altLang="en-US" dirty="0" smtClean="0"/>
              <a:t>Plans</a:t>
            </a:r>
          </a:p>
          <a:p>
            <a:pPr marL="609600" indent="-609600" algn="l" eaLnBrk="1" hangingPunct="1">
              <a:spcAft>
                <a:spcPct val="20000"/>
              </a:spcAft>
              <a:buAutoNum type="alphaUcPeriod" startAt="3"/>
            </a:pPr>
            <a:r>
              <a:rPr lang="en-US" altLang="en-US" dirty="0" smtClean="0"/>
              <a:t>Understand Plans and Strategies for Employer Qualified Plans</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additive="base">
                                        <p:cTn id="7" dur="500" fill="hold"/>
                                        <p:tgtEl>
                                          <p:spTgt spid="63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349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anim calcmode="lin" valueType="num">
                                      <p:cBhvr additive="base">
                                        <p:cTn id="11" dur="500" fill="hold"/>
                                        <p:tgtEl>
                                          <p:spTgt spid="6349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349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anim calcmode="lin" valueType="num">
                                      <p:cBhvr additive="base">
                                        <p:cTn id="15" dur="500" fill="hold"/>
                                        <p:tgtEl>
                                          <p:spTgt spid="6349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34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63491">
                                            <p:txEl>
                                              <p:pRg st="3" end="3"/>
                                            </p:txEl>
                                          </p:spTgt>
                                        </p:tgtEl>
                                        <p:attrNameLst>
                                          <p:attrName>style.visibility</p:attrName>
                                        </p:attrNameLst>
                                      </p:cBhvr>
                                      <p:to>
                                        <p:strVal val="visible"/>
                                      </p:to>
                                    </p:set>
                                    <p:anim calcmode="lin" valueType="num">
                                      <p:cBhvr additive="base">
                                        <p:cTn id="21" dur="500" fill="hold"/>
                                        <p:tgtEl>
                                          <p:spTgt spid="634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349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bldLvl="4"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buClr>
                <a:schemeClr val="accent1"/>
              </a:buClr>
            </a:pPr>
            <a:r>
              <a:rPr lang="en-US" altLang="en-US" dirty="0"/>
              <a:t>Questions</a:t>
            </a:r>
          </a:p>
        </p:txBody>
      </p:sp>
      <p:sp>
        <p:nvSpPr>
          <p:cNvPr id="25603" name="Rectangle 3"/>
          <p:cNvSpPr>
            <a:spLocks noGrp="1" noChangeArrowheads="1"/>
          </p:cNvSpPr>
          <p:nvPr>
            <p:ph idx="1"/>
          </p:nvPr>
        </p:nvSpPr>
        <p:spPr>
          <a:xfrm>
            <a:off x="928688" y="1608138"/>
            <a:ext cx="7286625" cy="4419600"/>
          </a:xfrm>
        </p:spPr>
        <p:txBody>
          <a:bodyPr/>
          <a:lstStyle/>
          <a:p>
            <a:pPr eaLnBrk="1" hangingPunct="1">
              <a:buClr>
                <a:schemeClr val="accent1"/>
              </a:buClr>
            </a:pPr>
            <a:r>
              <a:rPr lang="en-US" altLang="en-US" dirty="0"/>
              <a:t>Do you understand Defined Benefit Plans?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42900" y="685800"/>
            <a:ext cx="8458200" cy="858838"/>
          </a:xfrm>
        </p:spPr>
        <p:txBody>
          <a:bodyPr/>
          <a:lstStyle/>
          <a:p>
            <a:pPr eaLnBrk="1" hangingPunct="1">
              <a:spcBef>
                <a:spcPct val="20000"/>
              </a:spcBef>
              <a:buClr>
                <a:schemeClr val="accent1"/>
              </a:buClr>
              <a:buFont typeface="Wingdings" panose="05000000000000000000" pitchFamily="2" charset="2"/>
              <a:buNone/>
            </a:pPr>
            <a:r>
              <a:rPr lang="en-US" altLang="en-US" dirty="0"/>
              <a:t>C. Understand Defined Contribution Plans</a:t>
            </a:r>
          </a:p>
        </p:txBody>
      </p:sp>
      <p:sp>
        <p:nvSpPr>
          <p:cNvPr id="34819" name="Rectangle 3"/>
          <p:cNvSpPr>
            <a:spLocks noGrp="1" noChangeArrowheads="1"/>
          </p:cNvSpPr>
          <p:nvPr>
            <p:ph idx="1"/>
          </p:nvPr>
        </p:nvSpPr>
        <p:spPr>
          <a:xfrm>
            <a:off x="914400" y="1600200"/>
            <a:ext cx="7248525" cy="5214938"/>
          </a:xfrm>
        </p:spPr>
        <p:txBody>
          <a:bodyPr/>
          <a:lstStyle/>
          <a:p>
            <a:pPr eaLnBrk="1" hangingPunct="1">
              <a:buClr>
                <a:schemeClr val="accent1"/>
              </a:buClr>
            </a:pPr>
            <a:r>
              <a:rPr lang="en-US" altLang="en-US" dirty="0"/>
              <a:t>What is a Defined Contribution Plan (DCP)?</a:t>
            </a:r>
          </a:p>
          <a:p>
            <a:pPr lvl="1" eaLnBrk="1" hangingPunct="1">
              <a:buClr>
                <a:schemeClr val="accent1"/>
              </a:buClr>
            </a:pPr>
            <a:r>
              <a:rPr lang="en-US" altLang="en-US" dirty="0"/>
              <a:t>A retirement plan where the employer contributes a specific amount to the employee’s retirement funds while the employee is working and then has no responsibilities once the employee retires</a:t>
            </a:r>
          </a:p>
          <a:p>
            <a:pPr eaLnBrk="1" hangingPunct="1">
              <a:buClr>
                <a:schemeClr val="accent1"/>
              </a:buClr>
            </a:pPr>
            <a:r>
              <a:rPr lang="en-US" altLang="en-US" sz="2400" dirty="0"/>
              <a:t>What are the characteristics of a DCP?</a:t>
            </a:r>
          </a:p>
          <a:p>
            <a:pPr lvl="1" eaLnBrk="1" hangingPunct="1">
              <a:buClr>
                <a:schemeClr val="accent1"/>
              </a:buClr>
            </a:pPr>
            <a:r>
              <a:rPr lang="en-US" altLang="en-US" dirty="0"/>
              <a:t>Employer contributes to a fund, and then has no additional obligation when the employee retires</a:t>
            </a:r>
          </a:p>
          <a:p>
            <a:pPr lvl="1" eaLnBrk="1" hangingPunct="1">
              <a:buClr>
                <a:schemeClr val="accent1"/>
              </a:buClr>
            </a:pPr>
            <a:r>
              <a:rPr lang="en-US" altLang="en-US" dirty="0"/>
              <a:t>Employee may also contribute to the fund</a:t>
            </a:r>
          </a:p>
          <a:p>
            <a:pPr lvl="1" eaLnBrk="1" hangingPunct="1">
              <a:buClr>
                <a:schemeClr val="accent1"/>
              </a:buClr>
            </a:pPr>
            <a:r>
              <a:rPr lang="en-US" altLang="en-US" dirty="0"/>
              <a:t>Pension is determined by how much is invested by both the employer and employee, and how fast it grows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 calcmode="lin" valueType="num">
                                      <p:cBhvr additive="base">
                                        <p:cTn id="17"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8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819">
                                            <p:txEl>
                                              <p:pRg st="3" end="3"/>
                                            </p:txEl>
                                          </p:spTgt>
                                        </p:tgtEl>
                                        <p:attrNameLst>
                                          <p:attrName>style.visibility</p:attrName>
                                        </p:attrNameLst>
                                      </p:cBhvr>
                                      <p:to>
                                        <p:strVal val="visible"/>
                                      </p:to>
                                    </p:set>
                                    <p:anim calcmode="lin" valueType="num">
                                      <p:cBhvr additive="base">
                                        <p:cTn id="21"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8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819">
                                            <p:txEl>
                                              <p:pRg st="4" end="4"/>
                                            </p:txEl>
                                          </p:spTgt>
                                        </p:tgtEl>
                                        <p:attrNameLst>
                                          <p:attrName>style.visibility</p:attrName>
                                        </p:attrNameLst>
                                      </p:cBhvr>
                                      <p:to>
                                        <p:strVal val="visible"/>
                                      </p:to>
                                    </p:set>
                                    <p:anim calcmode="lin" valueType="num">
                                      <p:cBhvr additive="base">
                                        <p:cTn id="25"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819">
                                            <p:txEl>
                                              <p:pRg st="5" end="5"/>
                                            </p:txEl>
                                          </p:spTgt>
                                        </p:tgtEl>
                                        <p:attrNameLst>
                                          <p:attrName>style.visibility</p:attrName>
                                        </p:attrNameLst>
                                      </p:cBhvr>
                                      <p:to>
                                        <p:strVal val="visible"/>
                                      </p:to>
                                    </p:set>
                                    <p:anim calcmode="lin" valueType="num">
                                      <p:cBhvr additive="base">
                                        <p:cTn id="29" dur="500" fill="hold"/>
                                        <p:tgtEl>
                                          <p:spTgt spid="348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81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uiExpand="1"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buClr>
                <a:schemeClr val="accent1"/>
              </a:buClr>
            </a:pPr>
            <a:r>
              <a:rPr lang="en-US" altLang="en-US" dirty="0"/>
              <a:t>Defined Contribution Plans </a:t>
            </a:r>
            <a:r>
              <a:rPr lang="en-US" altLang="en-US" sz="2400" dirty="0"/>
              <a:t>(continued)</a:t>
            </a:r>
          </a:p>
        </p:txBody>
      </p:sp>
      <p:sp>
        <p:nvSpPr>
          <p:cNvPr id="26628" name="Rectangle 3"/>
          <p:cNvSpPr>
            <a:spLocks noGrp="1" noChangeArrowheads="1"/>
          </p:cNvSpPr>
          <p:nvPr>
            <p:ph idx="1"/>
          </p:nvPr>
        </p:nvSpPr>
        <p:spPr>
          <a:xfrm>
            <a:off x="914400" y="1600200"/>
            <a:ext cx="7315200" cy="5229225"/>
          </a:xfrm>
        </p:spPr>
        <p:txBody>
          <a:bodyPr/>
          <a:lstStyle/>
          <a:p>
            <a:pPr eaLnBrk="1" hangingPunct="1">
              <a:lnSpc>
                <a:spcPct val="90000"/>
              </a:lnSpc>
              <a:buClr>
                <a:schemeClr val="accent1"/>
              </a:buClr>
            </a:pPr>
            <a:r>
              <a:rPr lang="en-US" altLang="en-US" dirty="0"/>
              <a:t>Defined Contribution plans may be three types:</a:t>
            </a:r>
          </a:p>
          <a:p>
            <a:pPr lvl="1" eaLnBrk="1" hangingPunct="1">
              <a:lnSpc>
                <a:spcPct val="90000"/>
              </a:lnSpc>
              <a:buClr>
                <a:schemeClr val="accent1"/>
              </a:buClr>
            </a:pPr>
            <a:r>
              <a:rPr lang="en-US" altLang="en-US" dirty="0"/>
              <a:t>1. Discretionary contribution plans</a:t>
            </a:r>
          </a:p>
          <a:p>
            <a:pPr lvl="2" eaLnBrk="1" hangingPunct="1">
              <a:lnSpc>
                <a:spcPct val="90000"/>
              </a:lnSpc>
              <a:buClr>
                <a:schemeClr val="accent1"/>
              </a:buClr>
            </a:pPr>
            <a:r>
              <a:rPr lang="en-US" altLang="en-US" dirty="0"/>
              <a:t>Contributions are at employer discretion</a:t>
            </a:r>
          </a:p>
          <a:p>
            <a:pPr lvl="3" eaLnBrk="1" hangingPunct="1">
              <a:lnSpc>
                <a:spcPct val="90000"/>
              </a:lnSpc>
              <a:buClr>
                <a:schemeClr val="accent1"/>
              </a:buClr>
            </a:pPr>
            <a:r>
              <a:rPr lang="en-US" altLang="en-US" dirty="0"/>
              <a:t>Profit Sharing Plan</a:t>
            </a:r>
          </a:p>
          <a:p>
            <a:pPr lvl="3" eaLnBrk="1" hangingPunct="1">
              <a:lnSpc>
                <a:spcPct val="90000"/>
              </a:lnSpc>
              <a:buClr>
                <a:schemeClr val="accent1"/>
              </a:buClr>
            </a:pPr>
            <a:r>
              <a:rPr lang="en-US" altLang="en-US" dirty="0"/>
              <a:t>Stock Bonus or ESOP Plan</a:t>
            </a:r>
          </a:p>
          <a:p>
            <a:pPr lvl="3" eaLnBrk="1" hangingPunct="1">
              <a:lnSpc>
                <a:spcPct val="90000"/>
              </a:lnSpc>
              <a:buClr>
                <a:schemeClr val="accent1"/>
              </a:buClr>
            </a:pPr>
            <a:r>
              <a:rPr lang="en-US" altLang="en-US" dirty="0"/>
              <a:t>Money Purchase plan</a:t>
            </a:r>
          </a:p>
          <a:p>
            <a:pPr lvl="1" eaLnBrk="1" hangingPunct="1">
              <a:lnSpc>
                <a:spcPct val="90000"/>
              </a:lnSpc>
              <a:buClr>
                <a:schemeClr val="accent1"/>
              </a:buClr>
            </a:pPr>
            <a:r>
              <a:rPr lang="en-US" altLang="en-US" dirty="0"/>
              <a:t>2. Fixed contribution plans</a:t>
            </a:r>
          </a:p>
          <a:p>
            <a:pPr lvl="2" eaLnBrk="1" hangingPunct="1">
              <a:lnSpc>
                <a:spcPct val="90000"/>
              </a:lnSpc>
              <a:buClr>
                <a:schemeClr val="accent1"/>
              </a:buClr>
            </a:pPr>
            <a:r>
              <a:rPr lang="en-US" altLang="en-US" dirty="0"/>
              <a:t>Contributions are fixed by the employer.  Examples are:</a:t>
            </a:r>
          </a:p>
          <a:p>
            <a:pPr lvl="3" eaLnBrk="1" hangingPunct="1">
              <a:lnSpc>
                <a:spcPct val="90000"/>
              </a:lnSpc>
              <a:buClr>
                <a:schemeClr val="accent1"/>
              </a:buClr>
            </a:pPr>
            <a:r>
              <a:rPr lang="en-US" altLang="en-US" dirty="0"/>
              <a:t>Thrift and Savings plans</a:t>
            </a:r>
          </a:p>
          <a:p>
            <a:pPr lvl="3" eaLnBrk="1" hangingPunct="1">
              <a:lnSpc>
                <a:spcPct val="90000"/>
              </a:lnSpc>
              <a:buClr>
                <a:schemeClr val="accent1"/>
              </a:buClr>
            </a:pPr>
            <a:r>
              <a:rPr lang="en-US" altLang="en-US" dirty="0"/>
              <a:t>Target benefit plan</a:t>
            </a:r>
          </a:p>
          <a:p>
            <a:pPr lvl="1" eaLnBrk="1" hangingPunct="1">
              <a:lnSpc>
                <a:spcPct val="90000"/>
              </a:lnSpc>
              <a:buClr>
                <a:schemeClr val="accent1"/>
              </a:buClr>
            </a:pPr>
            <a:r>
              <a:rPr lang="en-US" altLang="en-US" dirty="0"/>
              <a:t>3.  Employee contribution plans (salary reduction)</a:t>
            </a:r>
          </a:p>
          <a:p>
            <a:pPr lvl="3" eaLnBrk="1" hangingPunct="1">
              <a:lnSpc>
                <a:spcPct val="90000"/>
              </a:lnSpc>
              <a:buClr>
                <a:schemeClr val="accent1"/>
              </a:buCl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628">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628">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628">
                                            <p:txEl>
                                              <p:pRg st="9" end="9"/>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62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631825"/>
            <a:ext cx="7772400" cy="946150"/>
          </a:xfrm>
        </p:spPr>
        <p:txBody>
          <a:bodyPr/>
          <a:lstStyle/>
          <a:p>
            <a:pPr eaLnBrk="1" hangingPunct="1">
              <a:buClr>
                <a:schemeClr val="accent1"/>
              </a:buClr>
            </a:pPr>
            <a:r>
              <a:rPr lang="en-US" altLang="en-US" dirty="0"/>
              <a:t>Defined Contribution Plans </a:t>
            </a:r>
            <a:r>
              <a:rPr lang="en-US" altLang="en-US" sz="2400" dirty="0"/>
              <a:t>(continued)</a:t>
            </a:r>
          </a:p>
        </p:txBody>
      </p:sp>
      <p:sp>
        <p:nvSpPr>
          <p:cNvPr id="27652" name="Rectangle 3"/>
          <p:cNvSpPr>
            <a:spLocks noGrp="1" noChangeArrowheads="1"/>
          </p:cNvSpPr>
          <p:nvPr>
            <p:ph idx="1"/>
          </p:nvPr>
        </p:nvSpPr>
        <p:spPr>
          <a:xfrm>
            <a:off x="914400" y="1600200"/>
            <a:ext cx="7253288" cy="4800600"/>
          </a:xfrm>
        </p:spPr>
        <p:txBody>
          <a:bodyPr/>
          <a:lstStyle/>
          <a:p>
            <a:pPr eaLnBrk="1" hangingPunct="1"/>
            <a:r>
              <a:rPr lang="en-US" altLang="en-US" dirty="0"/>
              <a:t>Different types of defined contribution plans?</a:t>
            </a:r>
          </a:p>
          <a:p>
            <a:pPr eaLnBrk="1" hangingPunct="1"/>
            <a:r>
              <a:rPr lang="en-US" altLang="en-US" dirty="0"/>
              <a:t>1.  Discretionary Contribution Plans</a:t>
            </a:r>
          </a:p>
          <a:p>
            <a:pPr lvl="1" eaLnBrk="1" hangingPunct="1"/>
            <a:r>
              <a:rPr lang="en-US" altLang="en-US" dirty="0"/>
              <a:t>Profit Sharing Plans</a:t>
            </a:r>
          </a:p>
          <a:p>
            <a:pPr lvl="2" eaLnBrk="1" hangingPunct="1"/>
            <a:r>
              <a:rPr lang="en-US" altLang="en-US" dirty="0"/>
              <a:t>Plan where employer contributions vary year-to-year depending on firm profitability (it may be zero if the firm is not profitable in that year)</a:t>
            </a:r>
          </a:p>
          <a:p>
            <a:pPr lvl="1" eaLnBrk="1" hangingPunct="1"/>
            <a:r>
              <a:rPr lang="en-US" altLang="en-US" dirty="0"/>
              <a:t>Stock Bonus Plan</a:t>
            </a:r>
          </a:p>
          <a:p>
            <a:pPr lvl="2" eaLnBrk="1" hangingPunct="1"/>
            <a:r>
              <a:rPr lang="en-US" altLang="en-US" dirty="0"/>
              <a:t>Plan where employer contributions are made with employer shares of stock.  Employee stock ownership plans (ESOPs) and leveraged ESOPs (LESOPs) are the most common</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65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741363"/>
            <a:ext cx="7772400" cy="858837"/>
          </a:xfrm>
        </p:spPr>
        <p:txBody>
          <a:bodyPr/>
          <a:lstStyle/>
          <a:p>
            <a:pPr eaLnBrk="1" hangingPunct="1"/>
            <a:r>
              <a:rPr lang="en-US" altLang="en-US" dirty="0"/>
              <a:t>Defined Contribution Plans </a:t>
            </a:r>
            <a:r>
              <a:rPr lang="en-US" altLang="en-US" sz="2400" dirty="0"/>
              <a:t>(continued)</a:t>
            </a:r>
          </a:p>
        </p:txBody>
      </p:sp>
      <p:sp>
        <p:nvSpPr>
          <p:cNvPr id="28676" name="Rectangle 3"/>
          <p:cNvSpPr>
            <a:spLocks noGrp="1" noChangeArrowheads="1"/>
          </p:cNvSpPr>
          <p:nvPr>
            <p:ph idx="1"/>
          </p:nvPr>
        </p:nvSpPr>
        <p:spPr>
          <a:xfrm>
            <a:off x="914400" y="1600200"/>
            <a:ext cx="7362825" cy="4953000"/>
          </a:xfrm>
        </p:spPr>
        <p:txBody>
          <a:bodyPr/>
          <a:lstStyle/>
          <a:p>
            <a:pPr lvl="1" eaLnBrk="1" hangingPunct="1"/>
            <a:r>
              <a:rPr lang="en-US" altLang="en-US" sz="2800" dirty="0"/>
              <a:t>Money Purchase Plans</a:t>
            </a:r>
          </a:p>
          <a:p>
            <a:pPr lvl="2" eaLnBrk="1" hangingPunct="1"/>
            <a:r>
              <a:rPr lang="en-US" altLang="en-US" dirty="0"/>
              <a:t>Plan where employer contributes a percentage of employee salary each year, not dependent on company profits</a:t>
            </a:r>
          </a:p>
          <a:p>
            <a:pPr lvl="2" eaLnBrk="1" hangingPunct="1"/>
            <a:r>
              <a:rPr lang="en-US" altLang="en-US" dirty="0"/>
              <a:t>Employees do not contribute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dirty="0"/>
              <a:t>Defined Contribution Plans </a:t>
            </a:r>
            <a:r>
              <a:rPr lang="en-US" altLang="en-US" sz="2400" dirty="0"/>
              <a:t>(continued)</a:t>
            </a:r>
          </a:p>
        </p:txBody>
      </p:sp>
      <p:sp>
        <p:nvSpPr>
          <p:cNvPr id="29700" name="Rectangle 3"/>
          <p:cNvSpPr>
            <a:spLocks noGrp="1" noChangeArrowheads="1"/>
          </p:cNvSpPr>
          <p:nvPr>
            <p:ph idx="1"/>
          </p:nvPr>
        </p:nvSpPr>
        <p:spPr>
          <a:xfrm>
            <a:off x="928688" y="1600200"/>
            <a:ext cx="7286625" cy="4419600"/>
          </a:xfrm>
        </p:spPr>
        <p:txBody>
          <a:bodyPr/>
          <a:lstStyle/>
          <a:p>
            <a:pPr eaLnBrk="1" hangingPunct="1">
              <a:buFont typeface="Wingdings" panose="05000000000000000000" pitchFamily="2" charset="2"/>
              <a:buNone/>
            </a:pPr>
            <a:r>
              <a:rPr lang="en-US" altLang="en-US" dirty="0"/>
              <a:t>	2.  Fixed Contribution Plans</a:t>
            </a:r>
          </a:p>
          <a:p>
            <a:pPr lvl="1" eaLnBrk="1" hangingPunct="1"/>
            <a:r>
              <a:rPr lang="en-US" altLang="en-US" dirty="0"/>
              <a:t>Thrift /Savings Plans (TSP)</a:t>
            </a:r>
          </a:p>
          <a:p>
            <a:pPr lvl="2" eaLnBrk="1" hangingPunct="1"/>
            <a:r>
              <a:rPr lang="en-US" altLang="en-US" dirty="0"/>
              <a:t>Plan where employer matches a percentage of employee contributions to a specific amount (i.e., free money).  This program is for employees of federal civil service</a:t>
            </a:r>
          </a:p>
          <a:p>
            <a:pPr lvl="1" eaLnBrk="1" hangingPunct="1"/>
            <a:r>
              <a:rPr lang="en-US" altLang="en-US" dirty="0"/>
              <a:t>Target Benefit Plan</a:t>
            </a:r>
          </a:p>
          <a:p>
            <a:pPr lvl="2" eaLnBrk="1" hangingPunct="1"/>
            <a:r>
              <a:rPr lang="en-US" altLang="en-US" dirty="0"/>
              <a:t>Defined contribution plans that establish a required contribution level to meet a specific target level of benefits at retirement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70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70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70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7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98500"/>
            <a:ext cx="7772400" cy="944563"/>
          </a:xfrm>
        </p:spPr>
        <p:txBody>
          <a:bodyPr/>
          <a:lstStyle/>
          <a:p>
            <a:pPr eaLnBrk="1" hangingPunct="1"/>
            <a:r>
              <a:rPr lang="en-US" altLang="en-US" dirty="0"/>
              <a:t>Defined Contribution Plans </a:t>
            </a:r>
            <a:r>
              <a:rPr lang="en-US" altLang="en-US" sz="2400" dirty="0"/>
              <a:t>(continued)</a:t>
            </a:r>
          </a:p>
        </p:txBody>
      </p:sp>
      <p:sp>
        <p:nvSpPr>
          <p:cNvPr id="90115" name="Rectangle 3"/>
          <p:cNvSpPr>
            <a:spLocks noGrp="1" noChangeArrowheads="1"/>
          </p:cNvSpPr>
          <p:nvPr>
            <p:ph idx="1"/>
          </p:nvPr>
        </p:nvSpPr>
        <p:spPr>
          <a:xfrm>
            <a:off x="914400" y="1600200"/>
            <a:ext cx="7315200" cy="4724400"/>
          </a:xfrm>
        </p:spPr>
        <p:txBody>
          <a:bodyPr/>
          <a:lstStyle/>
          <a:p>
            <a:pPr eaLnBrk="1" hangingPunct="1"/>
            <a:r>
              <a:rPr lang="en-US" altLang="en-US" dirty="0"/>
              <a:t>3.  Employee Contribution or Salary Reduction Plans</a:t>
            </a:r>
          </a:p>
          <a:p>
            <a:pPr lvl="1" eaLnBrk="1" hangingPunct="1">
              <a:buClr>
                <a:schemeClr val="accent1"/>
              </a:buClr>
            </a:pPr>
            <a:r>
              <a:rPr lang="en-US" altLang="en-US" dirty="0"/>
              <a:t>Employees contribute before tax dollars reducing their taxable income </a:t>
            </a:r>
          </a:p>
          <a:p>
            <a:pPr lvl="1" eaLnBrk="1" hangingPunct="1">
              <a:buClr>
                <a:schemeClr val="accent1"/>
              </a:buClr>
            </a:pPr>
            <a:r>
              <a:rPr lang="en-US" altLang="en-US" dirty="0"/>
              <a:t>Earnings accumulate tax deferred</a:t>
            </a:r>
            <a:r>
              <a:rPr lang="en-US" altLang="en-US" dirty="0">
                <a:solidFill>
                  <a:srgbClr val="FFFF99"/>
                </a:solidFill>
              </a:rPr>
              <a:t> </a:t>
            </a:r>
          </a:p>
          <a:p>
            <a:pPr lvl="1" eaLnBrk="1" hangingPunct="1">
              <a:buClr>
                <a:schemeClr val="accent1"/>
              </a:buClr>
            </a:pPr>
            <a:r>
              <a:rPr lang="en-US" altLang="en-US" dirty="0"/>
              <a:t>74 million active employees and 89 million total participate in defined contribution (401k, 403b,etc.) plans in 2010</a:t>
            </a:r>
          </a:p>
          <a:p>
            <a:pPr lvl="1" eaLnBrk="1" hangingPunct="1">
              <a:buClr>
                <a:schemeClr val="accent1"/>
              </a:buClr>
            </a:pPr>
            <a:r>
              <a:rPr lang="en-US" altLang="en-US" dirty="0"/>
              <a:t>95% of 401(k) plans have matching contributions in 2012</a:t>
            </a:r>
          </a:p>
          <a:p>
            <a:pPr lvl="1" eaLnBrk="1" hangingPunct="1">
              <a:buClr>
                <a:schemeClr val="accent1"/>
              </a:buClr>
            </a:pPr>
            <a:endParaRPr lang="en-US" altLang="en-US" dirty="0"/>
          </a:p>
          <a:p>
            <a:pPr lvl="1" eaLnBrk="1" hangingPunct="1">
              <a:buClr>
                <a:schemeClr val="accent1"/>
              </a:buClr>
            </a:pPr>
            <a:endParaRPr lang="en-US" altLang="en-US" dirty="0"/>
          </a:p>
          <a:p>
            <a:pPr lvl="1" eaLnBrk="1" hangingPunct="1">
              <a:buClr>
                <a:schemeClr val="accent1"/>
              </a:buClr>
            </a:pPr>
            <a:r>
              <a:rPr lang="en-US" altLang="en-US" sz="1200" dirty="0"/>
              <a:t>See http://www.americanbenefitscouncil.org/pub/e613e1b6-f57b-1368-c1fb-966598903769</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 calcmode="lin" valueType="num">
                                      <p:cBhvr additive="base">
                                        <p:cTn id="7" dur="500" fill="hold"/>
                                        <p:tgtEl>
                                          <p:spTgt spid="90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01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0115">
                                            <p:txEl>
                                              <p:pRg st="1" end="1"/>
                                            </p:txEl>
                                          </p:spTgt>
                                        </p:tgtEl>
                                        <p:attrNameLst>
                                          <p:attrName>style.visibility</p:attrName>
                                        </p:attrNameLst>
                                      </p:cBhvr>
                                      <p:to>
                                        <p:strVal val="visible"/>
                                      </p:to>
                                    </p:set>
                                    <p:anim calcmode="lin" valueType="num">
                                      <p:cBhvr additive="base">
                                        <p:cTn id="13" dur="500" fill="hold"/>
                                        <p:tgtEl>
                                          <p:spTgt spid="901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01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 calcmode="lin" valueType="num">
                                      <p:cBhvr additive="base">
                                        <p:cTn id="17" dur="500" fill="hold"/>
                                        <p:tgtEl>
                                          <p:spTgt spid="90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0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0115">
                                            <p:txEl>
                                              <p:pRg st="3" end="3"/>
                                            </p:txEl>
                                          </p:spTgt>
                                        </p:tgtEl>
                                        <p:attrNameLst>
                                          <p:attrName>style.visibility</p:attrName>
                                        </p:attrNameLst>
                                      </p:cBhvr>
                                      <p:to>
                                        <p:strVal val="visible"/>
                                      </p:to>
                                    </p:set>
                                    <p:anim calcmode="lin" valueType="num">
                                      <p:cBhvr additive="base">
                                        <p:cTn id="21" dur="500" fill="hold"/>
                                        <p:tgtEl>
                                          <p:spTgt spid="90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0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0115">
                                            <p:txEl>
                                              <p:pRg st="4" end="4"/>
                                            </p:txEl>
                                          </p:spTgt>
                                        </p:tgtEl>
                                        <p:attrNameLst>
                                          <p:attrName>style.visibility</p:attrName>
                                        </p:attrNameLst>
                                      </p:cBhvr>
                                      <p:to>
                                        <p:strVal val="visible"/>
                                      </p:to>
                                    </p:set>
                                    <p:anim calcmode="lin" valueType="num">
                                      <p:cBhvr additive="base">
                                        <p:cTn id="25" dur="500" fill="hold"/>
                                        <p:tgtEl>
                                          <p:spTgt spid="901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01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0115">
                                            <p:txEl>
                                              <p:pRg st="7" end="7"/>
                                            </p:txEl>
                                          </p:spTgt>
                                        </p:tgtEl>
                                        <p:attrNameLst>
                                          <p:attrName>style.visibility</p:attrName>
                                        </p:attrNameLst>
                                      </p:cBhvr>
                                      <p:to>
                                        <p:strVal val="visible"/>
                                      </p:to>
                                    </p:set>
                                    <p:anim calcmode="lin" valueType="num">
                                      <p:cBhvr additive="base">
                                        <p:cTn id="29" dur="500" fill="hold"/>
                                        <p:tgtEl>
                                          <p:spTgt spid="90115">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011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98500"/>
            <a:ext cx="7772400" cy="944563"/>
          </a:xfrm>
        </p:spPr>
        <p:txBody>
          <a:bodyPr/>
          <a:lstStyle/>
          <a:p>
            <a:pPr eaLnBrk="1" hangingPunct="1"/>
            <a:r>
              <a:rPr lang="en-US" altLang="en-US" dirty="0"/>
              <a:t>Defined Contribution Plans </a:t>
            </a:r>
            <a:r>
              <a:rPr lang="en-US" altLang="en-US" sz="2400" dirty="0"/>
              <a:t>(continued)</a:t>
            </a:r>
          </a:p>
        </p:txBody>
      </p:sp>
      <p:sp>
        <p:nvSpPr>
          <p:cNvPr id="31748" name="Rectangle 3"/>
          <p:cNvSpPr>
            <a:spLocks noGrp="1" noChangeArrowheads="1"/>
          </p:cNvSpPr>
          <p:nvPr>
            <p:ph idx="1"/>
          </p:nvPr>
        </p:nvSpPr>
        <p:spPr>
          <a:xfrm>
            <a:off x="914400" y="1600200"/>
            <a:ext cx="7253288" cy="5257800"/>
          </a:xfrm>
        </p:spPr>
        <p:txBody>
          <a:bodyPr/>
          <a:lstStyle/>
          <a:p>
            <a:pPr eaLnBrk="1" hangingPunct="1"/>
            <a:r>
              <a:rPr lang="en-US" altLang="en-US" dirty="0"/>
              <a:t>Types of Employee or Salary Reduction Plans</a:t>
            </a:r>
          </a:p>
          <a:p>
            <a:pPr lvl="1" eaLnBrk="1" hangingPunct="1"/>
            <a:r>
              <a:rPr lang="en-US" altLang="en-US" dirty="0"/>
              <a:t>401k Plans or Roth 401k Plans</a:t>
            </a:r>
          </a:p>
          <a:p>
            <a:pPr lvl="2" eaLnBrk="1" hangingPunct="1"/>
            <a:r>
              <a:rPr lang="en-US" altLang="en-US" dirty="0"/>
              <a:t>Plan where employees contribute a percent of salary up to a specified amount ($</a:t>
            </a:r>
            <a:r>
              <a:rPr lang="en-US" altLang="en-US" dirty="0" smtClean="0"/>
              <a:t>19,500 </a:t>
            </a:r>
            <a:r>
              <a:rPr lang="en-US" altLang="en-US" dirty="0"/>
              <a:t>in </a:t>
            </a:r>
            <a:r>
              <a:rPr lang="en-US" altLang="en-US" dirty="0" smtClean="0"/>
              <a:t>2020).  </a:t>
            </a:r>
            <a:r>
              <a:rPr lang="en-US" altLang="en-US" dirty="0"/>
              <a:t>Employers may contribute a matching amount (free money) to encourage participation</a:t>
            </a:r>
          </a:p>
          <a:p>
            <a:pPr lvl="1" eaLnBrk="1" hangingPunct="1"/>
            <a:r>
              <a:rPr lang="en-US" altLang="en-US" dirty="0"/>
              <a:t>403b Plans or Roth 403(b) Plans (also called Tax Sheltered Annuities)</a:t>
            </a:r>
          </a:p>
          <a:p>
            <a:pPr lvl="2" eaLnBrk="1" hangingPunct="1"/>
            <a:r>
              <a:rPr lang="en-US" altLang="en-US" dirty="0"/>
              <a:t>Same as 401k but for non-profit tax-exempt companies and institutions (i.e., schools)</a:t>
            </a:r>
          </a:p>
          <a:p>
            <a:pPr lvl="1" eaLnBrk="1" hangingPunct="1"/>
            <a:r>
              <a:rPr lang="en-US" altLang="en-US" dirty="0"/>
              <a:t>457 Plans</a:t>
            </a:r>
          </a:p>
          <a:p>
            <a:pPr lvl="2" eaLnBrk="1" hangingPunct="1"/>
            <a:r>
              <a:rPr lang="en-US" altLang="en-US" dirty="0"/>
              <a:t>Same as 401k but for state and municipal workers and tax-exempt organizations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8">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74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dirty="0"/>
              <a:t>Defined Contribution Plans </a:t>
            </a:r>
            <a:r>
              <a:rPr lang="en-US" altLang="en-US" sz="2400" dirty="0"/>
              <a:t>(continued)</a:t>
            </a:r>
          </a:p>
        </p:txBody>
      </p:sp>
      <p:sp>
        <p:nvSpPr>
          <p:cNvPr id="32772" name="Rectangle 3"/>
          <p:cNvSpPr>
            <a:spLocks noGrp="1" noChangeArrowheads="1"/>
          </p:cNvSpPr>
          <p:nvPr>
            <p:ph idx="1"/>
          </p:nvPr>
        </p:nvSpPr>
        <p:spPr>
          <a:xfrm>
            <a:off x="928688" y="1608138"/>
            <a:ext cx="7286625" cy="4419600"/>
          </a:xfrm>
        </p:spPr>
        <p:txBody>
          <a:bodyPr/>
          <a:lstStyle/>
          <a:p>
            <a:pPr eaLnBrk="1" hangingPunct="1"/>
            <a:r>
              <a:rPr lang="en-US" altLang="en-US" dirty="0"/>
              <a:t>What are the differences between Roth 401k/403b Plans and traditional salary reduction plans?</a:t>
            </a:r>
          </a:p>
          <a:p>
            <a:pPr lvl="1" eaLnBrk="1" hangingPunct="1"/>
            <a:r>
              <a:rPr lang="en-US" altLang="en-US" dirty="0"/>
              <a:t>Roth Plans are after tax, with no tax deferral</a:t>
            </a:r>
          </a:p>
          <a:p>
            <a:pPr lvl="1" eaLnBrk="1" hangingPunct="1"/>
            <a:r>
              <a:rPr lang="en-US" altLang="en-US" dirty="0"/>
              <a:t>Distributions of contributions can be made without penalty and without tax after 5 years</a:t>
            </a:r>
          </a:p>
          <a:p>
            <a:pPr lvl="1" eaLnBrk="1" hangingPunct="1"/>
            <a:r>
              <a:rPr lang="en-US" altLang="en-US" dirty="0"/>
              <a:t>Roth plans do not have mandatory distributions (if they are rolled over into Roth IRAs at retirement)</a:t>
            </a:r>
          </a:p>
          <a:p>
            <a:pPr lvl="1" eaLnBrk="1" hangingPunct="1"/>
            <a:r>
              <a:rPr lang="en-US" altLang="en-US" dirty="0"/>
              <a:t>Matching employer contributions with Roth plans go into traditional plans (not Roth plans)</a:t>
            </a:r>
          </a:p>
          <a:p>
            <a:pPr lvl="1" eaLnBrk="1" hangingPunct="1"/>
            <a:r>
              <a:rPr lang="en-US" altLang="en-US" dirty="0"/>
              <a:t>Roth plans allow you to save more money for retirement (taxes are paid outside the vehicle)</a:t>
            </a:r>
          </a:p>
          <a:p>
            <a:pPr lvl="1" eaLnBrk="1" hangingPunct="1"/>
            <a:endParaRPr lang="en-US" altLang="en-US" dirty="0"/>
          </a:p>
          <a:p>
            <a:pPr lvl="1" eaLnBrk="1" hangingPunct="1"/>
            <a:endParaRPr lang="en-US" altLang="en-US" sz="1800" dirty="0"/>
          </a:p>
          <a:p>
            <a:pPr eaLnBrk="1" hangingPunct="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anim calcmode="lin" valueType="num">
                                      <p:cBhvr additive="base">
                                        <p:cTn id="7" dur="500" fill="hold"/>
                                        <p:tgtEl>
                                          <p:spTgt spid="327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2">
                                            <p:txEl>
                                              <p:pRg st="1" end="1"/>
                                            </p:txEl>
                                          </p:spTgt>
                                        </p:tgtEl>
                                        <p:attrNameLst>
                                          <p:attrName>style.visibility</p:attrName>
                                        </p:attrNameLst>
                                      </p:cBhvr>
                                      <p:to>
                                        <p:strVal val="visible"/>
                                      </p:to>
                                    </p:set>
                                    <p:anim calcmode="lin" valueType="num">
                                      <p:cBhvr additive="base">
                                        <p:cTn id="13" dur="500" fill="hold"/>
                                        <p:tgtEl>
                                          <p:spTgt spid="3277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2772">
                                            <p:txEl>
                                              <p:pRg st="2" end="2"/>
                                            </p:txEl>
                                          </p:spTgt>
                                        </p:tgtEl>
                                        <p:attrNameLst>
                                          <p:attrName>style.visibility</p:attrName>
                                        </p:attrNameLst>
                                      </p:cBhvr>
                                      <p:to>
                                        <p:strVal val="visible"/>
                                      </p:to>
                                    </p:set>
                                    <p:anim calcmode="lin" valueType="num">
                                      <p:cBhvr additive="base">
                                        <p:cTn id="17" dur="500" fill="hold"/>
                                        <p:tgtEl>
                                          <p:spTgt spid="3277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77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2772">
                                            <p:txEl>
                                              <p:pRg st="3" end="3"/>
                                            </p:txEl>
                                          </p:spTgt>
                                        </p:tgtEl>
                                        <p:attrNameLst>
                                          <p:attrName>style.visibility</p:attrName>
                                        </p:attrNameLst>
                                      </p:cBhvr>
                                      <p:to>
                                        <p:strVal val="visible"/>
                                      </p:to>
                                    </p:set>
                                    <p:anim calcmode="lin" valueType="num">
                                      <p:cBhvr additive="base">
                                        <p:cTn id="21" dur="500" fill="hold"/>
                                        <p:tgtEl>
                                          <p:spTgt spid="3277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77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2772">
                                            <p:txEl>
                                              <p:pRg st="4" end="4"/>
                                            </p:txEl>
                                          </p:spTgt>
                                        </p:tgtEl>
                                        <p:attrNameLst>
                                          <p:attrName>style.visibility</p:attrName>
                                        </p:attrNameLst>
                                      </p:cBhvr>
                                      <p:to>
                                        <p:strVal val="visible"/>
                                      </p:to>
                                    </p:set>
                                    <p:anim calcmode="lin" valueType="num">
                                      <p:cBhvr additive="base">
                                        <p:cTn id="25" dur="500" fill="hold"/>
                                        <p:tgtEl>
                                          <p:spTgt spid="3277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2">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2772">
                                            <p:txEl>
                                              <p:pRg st="5" end="5"/>
                                            </p:txEl>
                                          </p:spTgt>
                                        </p:tgtEl>
                                        <p:attrNameLst>
                                          <p:attrName>style.visibility</p:attrName>
                                        </p:attrNameLst>
                                      </p:cBhvr>
                                      <p:to>
                                        <p:strVal val="visible"/>
                                      </p:to>
                                    </p:set>
                                    <p:anim calcmode="lin" valueType="num">
                                      <p:cBhvr additive="base">
                                        <p:cTn id="29" dur="500" fill="hold"/>
                                        <p:tgtEl>
                                          <p:spTgt spid="3277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277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dirty="0"/>
              <a:t>Defined Contribution Plans </a:t>
            </a:r>
            <a:r>
              <a:rPr lang="en-US" altLang="en-US" sz="2400" dirty="0"/>
              <a:t>(continued)</a:t>
            </a:r>
          </a:p>
        </p:txBody>
      </p:sp>
      <p:sp>
        <p:nvSpPr>
          <p:cNvPr id="33796" name="Rectangle 3"/>
          <p:cNvSpPr>
            <a:spLocks noGrp="1" noChangeArrowheads="1"/>
          </p:cNvSpPr>
          <p:nvPr>
            <p:ph idx="1"/>
          </p:nvPr>
        </p:nvSpPr>
        <p:spPr>
          <a:xfrm>
            <a:off x="928688" y="1608138"/>
            <a:ext cx="7286625" cy="4419600"/>
          </a:xfrm>
        </p:spPr>
        <p:txBody>
          <a:bodyPr/>
          <a:lstStyle/>
          <a:p>
            <a:pPr eaLnBrk="1" hangingPunct="1"/>
            <a:r>
              <a:rPr lang="en-US" altLang="en-US" dirty="0"/>
              <a:t>Salary Reduction Plans</a:t>
            </a:r>
          </a:p>
          <a:p>
            <a:pPr lvl="1" eaLnBrk="1" hangingPunct="1"/>
            <a:r>
              <a:rPr lang="en-US" altLang="en-US" dirty="0"/>
              <a:t>Employees direct the funds into different financial asset options including:</a:t>
            </a:r>
          </a:p>
          <a:p>
            <a:pPr lvl="2" eaLnBrk="1" hangingPunct="1"/>
            <a:r>
              <a:rPr lang="en-US" altLang="en-US" dirty="0"/>
              <a:t>Mutual funds, index funds, fixed income, equities, money market funds, and GICs (guaranteed investment contracts)</a:t>
            </a:r>
          </a:p>
          <a:p>
            <a:pPr lvl="3" eaLnBrk="1" hangingPunct="1"/>
            <a:r>
              <a:rPr lang="en-US" altLang="en-US" dirty="0"/>
              <a:t>Companies have their list of approved investment assets</a:t>
            </a:r>
          </a:p>
          <a:p>
            <a:pPr lvl="4" eaLnBrk="1" hangingPunct="1"/>
            <a:r>
              <a:rPr lang="en-US" altLang="en-US" dirty="0"/>
              <a:t>Employees choose where to invest their assets subject to the company list</a:t>
            </a:r>
          </a:p>
          <a:p>
            <a:pPr lvl="4" eaLnBrk="1" hangingPunct="1"/>
            <a:r>
              <a:rPr lang="en-US" altLang="en-US" dirty="0"/>
              <a:t>Employees are not allowed to invest outside of approved investment assets</a:t>
            </a:r>
          </a:p>
          <a:p>
            <a:pPr eaLnBrk="1" hangingPunct="1">
              <a:lnSpc>
                <a:spcPct val="90000"/>
              </a:lnSpc>
              <a:buClr>
                <a:schemeClr val="accent1"/>
              </a:buClr>
              <a:buFont typeface="Wingdings" panose="05000000000000000000" pitchFamily="2" charset="2"/>
              <a:buNone/>
            </a:pPr>
            <a:endParaRPr lang="en-US" altLang="en-US" sz="2000" dirty="0">
              <a:solidFill>
                <a:srgbClr val="FFFF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9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spcAft>
                <a:spcPct val="20000"/>
              </a:spcAft>
            </a:pPr>
            <a:r>
              <a:rPr lang="en-US" altLang="en-US" dirty="0"/>
              <a:t>Case </a:t>
            </a:r>
            <a:r>
              <a:rPr lang="en-US" altLang="en-US" dirty="0" smtClean="0"/>
              <a:t>Study</a:t>
            </a:r>
            <a:endParaRPr lang="en-US" altLang="en-US" dirty="0"/>
          </a:p>
        </p:txBody>
      </p:sp>
      <p:sp>
        <p:nvSpPr>
          <p:cNvPr id="52227" name="Rectangle 3"/>
          <p:cNvSpPr>
            <a:spLocks noGrp="1" noChangeArrowheads="1"/>
          </p:cNvSpPr>
          <p:nvPr>
            <p:ph idx="1"/>
          </p:nvPr>
        </p:nvSpPr>
        <p:spPr>
          <a:xfrm>
            <a:off x="914400" y="1600200"/>
            <a:ext cx="7315200" cy="5229225"/>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Bill, married with two kids, will be graduating in April with his bachelors degree, and has two similar offers from companies both located in San Francisco, California.  Both companies are companies he would be content to stay with for 30 years.  Company A has a 401k with a 100% match up to 4% of his salary.  Company B has a 401k with no match, but a Defined Benefit Plan with the formula based on average salary, a factor of 1.5%, and years of service up to 30 years.</a:t>
            </a:r>
          </a:p>
          <a:p>
            <a:pPr eaLnBrk="1" hangingPunct="1">
              <a:lnSpc>
                <a:spcPct val="90000"/>
              </a:lnSpc>
              <a:buFont typeface="Wingdings" panose="05000000000000000000" pitchFamily="2" charset="2"/>
              <a:buNone/>
            </a:pPr>
            <a:r>
              <a:rPr lang="en-US" altLang="en-US" sz="2400" dirty="0"/>
              <a:t>Calculations/Application:  </a:t>
            </a:r>
          </a:p>
          <a:p>
            <a:pPr lvl="1" eaLnBrk="1" hangingPunct="1">
              <a:lnSpc>
                <a:spcPct val="90000"/>
              </a:lnSpc>
            </a:pPr>
            <a:r>
              <a:rPr lang="en-US" altLang="en-US" dirty="0"/>
              <a:t>A. Assuming the salary is $50,000 for either firm, which has the more attractive retirement package for Bill?  </a:t>
            </a:r>
          </a:p>
          <a:p>
            <a:pPr lvl="1" eaLnBrk="1" hangingPunct="1">
              <a:lnSpc>
                <a:spcPct val="90000"/>
              </a:lnSpc>
            </a:pPr>
            <a:r>
              <a:rPr lang="en-US" altLang="en-US" dirty="0"/>
              <a:t>B. Can Bill participate in other retirement plans?</a:t>
            </a:r>
          </a:p>
        </p:txBody>
      </p:sp>
    </p:spTree>
    <p:extLst>
      <p:ext uri="{BB962C8B-B14F-4D97-AF65-F5344CB8AC3E}">
        <p14:creationId xmlns:p14="http://schemas.microsoft.com/office/powerpoint/2010/main" val="37198326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642938"/>
            <a:ext cx="7772400" cy="944562"/>
          </a:xfrm>
        </p:spPr>
        <p:txBody>
          <a:bodyPr/>
          <a:lstStyle/>
          <a:p>
            <a:pPr eaLnBrk="1" hangingPunct="1"/>
            <a:r>
              <a:rPr lang="en-US" altLang="en-US" dirty="0"/>
              <a:t>Defined Contribution Plans </a:t>
            </a:r>
            <a:r>
              <a:rPr lang="en-US" altLang="en-US" sz="2400" dirty="0"/>
              <a:t>(continued)</a:t>
            </a:r>
          </a:p>
        </p:txBody>
      </p:sp>
      <p:sp>
        <p:nvSpPr>
          <p:cNvPr id="89091" name="Rectangle 3"/>
          <p:cNvSpPr>
            <a:spLocks noGrp="1" noChangeArrowheads="1"/>
          </p:cNvSpPr>
          <p:nvPr>
            <p:ph idx="1"/>
          </p:nvPr>
        </p:nvSpPr>
        <p:spPr>
          <a:xfrm>
            <a:off x="914400" y="1600200"/>
            <a:ext cx="7315200" cy="5029200"/>
          </a:xfrm>
        </p:spPr>
        <p:txBody>
          <a:bodyPr/>
          <a:lstStyle/>
          <a:p>
            <a:pPr eaLnBrk="1" hangingPunct="1"/>
            <a:r>
              <a:rPr lang="en-US" altLang="en-US" sz="2200" dirty="0"/>
              <a:t>Advantages to Employees</a:t>
            </a:r>
          </a:p>
          <a:p>
            <a:pPr lvl="1" eaLnBrk="1" hangingPunct="1">
              <a:buClr>
                <a:schemeClr val="accent1"/>
              </a:buClr>
            </a:pPr>
            <a:r>
              <a:rPr lang="en-US" altLang="en-US" sz="2200" dirty="0" smtClean="0"/>
              <a:t>Offer strong </a:t>
            </a:r>
            <a:r>
              <a:rPr lang="en-US" altLang="en-US" sz="2200" dirty="0"/>
              <a:t>growth </a:t>
            </a:r>
            <a:r>
              <a:rPr lang="en-US" altLang="en-US" sz="2200" dirty="0" smtClean="0"/>
              <a:t>potential, greater </a:t>
            </a:r>
            <a:r>
              <a:rPr lang="en-US" altLang="en-US" sz="2200" dirty="0"/>
              <a:t>sense of control and </a:t>
            </a:r>
            <a:r>
              <a:rPr lang="en-US" altLang="en-US" sz="2200" dirty="0" smtClean="0"/>
              <a:t>portability, and tax </a:t>
            </a:r>
            <a:r>
              <a:rPr lang="en-US" altLang="en-US" sz="2200" dirty="0"/>
              <a:t>advantages from tax deferred </a:t>
            </a:r>
            <a:r>
              <a:rPr lang="en-US" altLang="en-US" sz="2200" dirty="0" smtClean="0"/>
              <a:t>contribution/earnings </a:t>
            </a:r>
            <a:r>
              <a:rPr lang="en-US" altLang="en-US" sz="2200" dirty="0"/>
              <a:t>or tax-elimination with Roth Plans</a:t>
            </a:r>
          </a:p>
          <a:p>
            <a:pPr eaLnBrk="1" hangingPunct="1">
              <a:buClr>
                <a:schemeClr val="accent1"/>
              </a:buClr>
            </a:pPr>
            <a:r>
              <a:rPr lang="en-US" altLang="en-US" sz="2200" dirty="0"/>
              <a:t>Disadvantages to employees</a:t>
            </a:r>
          </a:p>
          <a:p>
            <a:pPr lvl="1" eaLnBrk="1" hangingPunct="1">
              <a:buClr>
                <a:schemeClr val="accent1"/>
              </a:buClr>
            </a:pPr>
            <a:r>
              <a:rPr lang="en-US" altLang="en-US" sz="2200" dirty="0"/>
              <a:t>No guarantee of actual amounts available at </a:t>
            </a:r>
            <a:r>
              <a:rPr lang="en-US" altLang="en-US" sz="2200" dirty="0" smtClean="0"/>
              <a:t>retirement as risk </a:t>
            </a:r>
            <a:r>
              <a:rPr lang="en-US" altLang="en-US" sz="2200" dirty="0"/>
              <a:t>is shifted from the employer to the </a:t>
            </a:r>
            <a:r>
              <a:rPr lang="en-US" altLang="en-US" sz="2200" dirty="0" smtClean="0"/>
              <a:t>employee</a:t>
            </a:r>
          </a:p>
          <a:p>
            <a:pPr eaLnBrk="1" hangingPunct="1">
              <a:buClr>
                <a:schemeClr val="accent1"/>
              </a:buClr>
            </a:pPr>
            <a:r>
              <a:rPr lang="en-US" altLang="en-US" sz="2200" dirty="0"/>
              <a:t>Advantages to Employers</a:t>
            </a:r>
          </a:p>
          <a:p>
            <a:pPr lvl="1" eaLnBrk="1" hangingPunct="1">
              <a:buClr>
                <a:schemeClr val="accent1"/>
              </a:buClr>
            </a:pPr>
            <a:r>
              <a:rPr lang="en-US" altLang="en-US" sz="2200" dirty="0"/>
              <a:t>Easier to </a:t>
            </a:r>
            <a:r>
              <a:rPr lang="en-US" altLang="en-US" sz="2200" dirty="0" smtClean="0"/>
              <a:t>administer, less government regulation, greater investment choice, and shifts </a:t>
            </a:r>
            <a:r>
              <a:rPr lang="en-US" altLang="en-US" sz="2200" dirty="0"/>
              <a:t>investment decisions to employee</a:t>
            </a:r>
          </a:p>
          <a:p>
            <a:pPr eaLnBrk="1" hangingPunct="1">
              <a:buClr>
                <a:schemeClr val="accent1"/>
              </a:buClr>
            </a:pPr>
            <a:r>
              <a:rPr lang="en-US" altLang="en-US" sz="2200" dirty="0" smtClean="0"/>
              <a:t>Disadvantages</a:t>
            </a:r>
            <a:endParaRPr lang="en-US" altLang="en-US" sz="2200" dirty="0"/>
          </a:p>
          <a:p>
            <a:pPr lvl="1" eaLnBrk="1" hangingPunct="1">
              <a:buClr>
                <a:schemeClr val="accent1"/>
              </a:buClr>
            </a:pPr>
            <a:r>
              <a:rPr lang="en-US" altLang="en-US" sz="2200" dirty="0"/>
              <a:t>Takes time and resources to administer</a:t>
            </a:r>
          </a:p>
          <a:p>
            <a:pPr lvl="1" eaLnBrk="1" hangingPunct="1">
              <a:buClr>
                <a:schemeClr val="accent1"/>
              </a:buCl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500" fill="hold"/>
                                        <p:tgtEl>
                                          <p:spTgt spid="89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9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9091">
                                            <p:txEl>
                                              <p:pRg st="1" end="1"/>
                                            </p:txEl>
                                          </p:spTgt>
                                        </p:tgtEl>
                                        <p:attrNameLst>
                                          <p:attrName>style.visibility</p:attrName>
                                        </p:attrNameLst>
                                      </p:cBhvr>
                                      <p:to>
                                        <p:strVal val="visible"/>
                                      </p:to>
                                    </p:set>
                                    <p:anim calcmode="lin" valueType="num">
                                      <p:cBhvr additive="base">
                                        <p:cTn id="13" dur="500" fill="hold"/>
                                        <p:tgtEl>
                                          <p:spTgt spid="89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90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9091">
                                            <p:txEl>
                                              <p:pRg st="2" end="2"/>
                                            </p:txEl>
                                          </p:spTgt>
                                        </p:tgtEl>
                                        <p:attrNameLst>
                                          <p:attrName>style.visibility</p:attrName>
                                        </p:attrNameLst>
                                      </p:cBhvr>
                                      <p:to>
                                        <p:strVal val="visible"/>
                                      </p:to>
                                    </p:set>
                                    <p:anim calcmode="lin" valueType="num">
                                      <p:cBhvr additive="base">
                                        <p:cTn id="17" dur="500" fill="hold"/>
                                        <p:tgtEl>
                                          <p:spTgt spid="890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90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9091">
                                            <p:txEl>
                                              <p:pRg st="3" end="3"/>
                                            </p:txEl>
                                          </p:spTgt>
                                        </p:tgtEl>
                                        <p:attrNameLst>
                                          <p:attrName>style.visibility</p:attrName>
                                        </p:attrNameLst>
                                      </p:cBhvr>
                                      <p:to>
                                        <p:strVal val="visible"/>
                                      </p:to>
                                    </p:set>
                                    <p:anim calcmode="lin" valueType="num">
                                      <p:cBhvr additive="base">
                                        <p:cTn id="21" dur="500" fill="hold"/>
                                        <p:tgtEl>
                                          <p:spTgt spid="890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90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9091">
                                            <p:txEl>
                                              <p:pRg st="4" end="4"/>
                                            </p:txEl>
                                          </p:spTgt>
                                        </p:tgtEl>
                                        <p:attrNameLst>
                                          <p:attrName>style.visibility</p:attrName>
                                        </p:attrNameLst>
                                      </p:cBhvr>
                                      <p:to>
                                        <p:strVal val="visible"/>
                                      </p:to>
                                    </p:set>
                                    <p:anim calcmode="lin" valueType="num">
                                      <p:cBhvr additive="base">
                                        <p:cTn id="25" dur="500" fill="hold"/>
                                        <p:tgtEl>
                                          <p:spTgt spid="890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90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9091">
                                            <p:txEl>
                                              <p:pRg st="5" end="5"/>
                                            </p:txEl>
                                          </p:spTgt>
                                        </p:tgtEl>
                                        <p:attrNameLst>
                                          <p:attrName>style.visibility</p:attrName>
                                        </p:attrNameLst>
                                      </p:cBhvr>
                                      <p:to>
                                        <p:strVal val="visible"/>
                                      </p:to>
                                    </p:set>
                                    <p:anim calcmode="lin" valueType="num">
                                      <p:cBhvr additive="base">
                                        <p:cTn id="29" dur="500" fill="hold"/>
                                        <p:tgtEl>
                                          <p:spTgt spid="890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90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9091">
                                            <p:txEl>
                                              <p:pRg st="6" end="6"/>
                                            </p:txEl>
                                          </p:spTgt>
                                        </p:tgtEl>
                                        <p:attrNameLst>
                                          <p:attrName>style.visibility</p:attrName>
                                        </p:attrNameLst>
                                      </p:cBhvr>
                                      <p:to>
                                        <p:strVal val="visible"/>
                                      </p:to>
                                    </p:set>
                                    <p:anim calcmode="lin" valueType="num">
                                      <p:cBhvr additive="base">
                                        <p:cTn id="33" dur="500" fill="hold"/>
                                        <p:tgtEl>
                                          <p:spTgt spid="890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909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9091">
                                            <p:txEl>
                                              <p:pRg st="7" end="7"/>
                                            </p:txEl>
                                          </p:spTgt>
                                        </p:tgtEl>
                                        <p:attrNameLst>
                                          <p:attrName>style.visibility</p:attrName>
                                        </p:attrNameLst>
                                      </p:cBhvr>
                                      <p:to>
                                        <p:strVal val="visible"/>
                                      </p:to>
                                    </p:set>
                                    <p:anim calcmode="lin" valueType="num">
                                      <p:cBhvr additive="base">
                                        <p:cTn id="37" dur="500" fill="hold"/>
                                        <p:tgtEl>
                                          <p:spTgt spid="8909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909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762000"/>
            <a:ext cx="7315200" cy="60960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1026"/>
          <p:cNvSpPr>
            <a:spLocks noGrp="1" noChangeArrowheads="1"/>
          </p:cNvSpPr>
          <p:nvPr>
            <p:ph type="title"/>
          </p:nvPr>
        </p:nvSpPr>
        <p:spPr>
          <a:xfrm>
            <a:off x="671513" y="685800"/>
            <a:ext cx="7772400" cy="838200"/>
          </a:xfrm>
        </p:spPr>
        <p:txBody>
          <a:bodyPr/>
          <a:lstStyle/>
          <a:p>
            <a:pPr eaLnBrk="1" hangingPunct="1">
              <a:spcBef>
                <a:spcPct val="20000"/>
              </a:spcBef>
            </a:pPr>
            <a:r>
              <a:rPr lang="en-US" altLang="en-US" dirty="0"/>
              <a:t>Defined Contribution Plans </a:t>
            </a:r>
            <a:r>
              <a:rPr lang="en-US" altLang="en-US" sz="2400" dirty="0"/>
              <a:t>(continued)</a:t>
            </a:r>
          </a:p>
        </p:txBody>
      </p:sp>
      <p:sp>
        <p:nvSpPr>
          <p:cNvPr id="45059" name="Rectangle 1027"/>
          <p:cNvSpPr>
            <a:spLocks noGrp="1" noChangeArrowheads="1"/>
          </p:cNvSpPr>
          <p:nvPr>
            <p:ph idx="1"/>
          </p:nvPr>
        </p:nvSpPr>
        <p:spPr>
          <a:xfrm>
            <a:off x="914400" y="1600200"/>
            <a:ext cx="7162800" cy="5181600"/>
          </a:xfrm>
        </p:spPr>
        <p:txBody>
          <a:bodyPr/>
          <a:lstStyle/>
          <a:p>
            <a:pPr eaLnBrk="1" hangingPunct="1">
              <a:buClr>
                <a:schemeClr val="accent1"/>
              </a:buClr>
              <a:buSzPct val="85000"/>
              <a:buFont typeface="Wingdings" panose="05000000000000000000" pitchFamily="2" charset="2"/>
              <a:buChar char="Ø"/>
            </a:pPr>
            <a:r>
              <a:rPr lang="en-US" altLang="en-US" dirty="0"/>
              <a:t>Thoughts on Defined Benefit/Contribution Plans</a:t>
            </a:r>
          </a:p>
          <a:p>
            <a:pPr lvl="1" eaLnBrk="1" hangingPunct="1">
              <a:buClr>
                <a:schemeClr val="accent1"/>
              </a:buClr>
              <a:buSzPct val="85000"/>
            </a:pPr>
            <a:r>
              <a:rPr lang="en-US" altLang="en-US" dirty="0"/>
              <a:t>75% of plan balances are invested in equities</a:t>
            </a:r>
          </a:p>
          <a:p>
            <a:pPr lvl="1" eaLnBrk="1" hangingPunct="1">
              <a:buClr>
                <a:schemeClr val="accent1"/>
              </a:buClr>
              <a:buSzPct val="85000"/>
            </a:pPr>
            <a:r>
              <a:rPr lang="en-US" altLang="en-US" dirty="0"/>
              <a:t>Mutual funds still provide bulk of investment opportunities, although some firms are forming brokerage links for stocks</a:t>
            </a:r>
          </a:p>
          <a:p>
            <a:pPr lvl="2" eaLnBrk="1" hangingPunct="1">
              <a:buClr>
                <a:schemeClr val="accent1"/>
              </a:buClr>
              <a:buSzPct val="85000"/>
            </a:pPr>
            <a:r>
              <a:rPr lang="en-US" altLang="en-US" dirty="0"/>
              <a:t>Most plans typically provide 10+ options</a:t>
            </a:r>
          </a:p>
          <a:p>
            <a:pPr lvl="1" eaLnBrk="1" hangingPunct="1">
              <a:buClr>
                <a:schemeClr val="accent1"/>
              </a:buClr>
              <a:buSzPct val="85000"/>
              <a:buFont typeface="Wingdings" panose="05000000000000000000" pitchFamily="2" charset="2"/>
              <a:buChar char="Ø"/>
            </a:pPr>
            <a:r>
              <a:rPr lang="en-US" altLang="en-US" dirty="0"/>
              <a:t>Important questions to ask:</a:t>
            </a:r>
          </a:p>
          <a:p>
            <a:pPr lvl="2" eaLnBrk="1" hangingPunct="1">
              <a:buClr>
                <a:schemeClr val="accent1"/>
              </a:buClr>
            </a:pPr>
            <a:r>
              <a:rPr lang="en-US" altLang="en-US" dirty="0"/>
              <a:t>What are annual or administration expenses?</a:t>
            </a:r>
          </a:p>
          <a:p>
            <a:pPr lvl="2" eaLnBrk="1" hangingPunct="1">
              <a:buClr>
                <a:schemeClr val="accent1"/>
              </a:buClr>
            </a:pPr>
            <a:r>
              <a:rPr lang="en-US" altLang="en-US" dirty="0"/>
              <a:t>Are there any transfer fees to go from one fund to another?</a:t>
            </a:r>
          </a:p>
          <a:p>
            <a:pPr lvl="2" eaLnBrk="1" hangingPunct="1">
              <a:buClr>
                <a:schemeClr val="accent1"/>
              </a:buClr>
            </a:pPr>
            <a:r>
              <a:rPr lang="en-US" altLang="en-US" dirty="0"/>
              <a:t>How often can I reallocate my assets?  Costs?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box(in)">
                                      <p:cBhvr>
                                        <p:cTn id="7" dur="5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box(in)">
                                      <p:cBhvr>
                                        <p:cTn id="12" dur="500"/>
                                        <p:tgtEl>
                                          <p:spTgt spid="45059">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Effect transition="in" filter="box(in)">
                                      <p:cBhvr>
                                        <p:cTn id="15" dur="500"/>
                                        <p:tgtEl>
                                          <p:spTgt spid="45059">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45059">
                                            <p:txEl>
                                              <p:pRg st="3" end="3"/>
                                            </p:txEl>
                                          </p:spTgt>
                                        </p:tgtEl>
                                        <p:attrNameLst>
                                          <p:attrName>style.visibility</p:attrName>
                                        </p:attrNameLst>
                                      </p:cBhvr>
                                      <p:to>
                                        <p:strVal val="visible"/>
                                      </p:to>
                                    </p:set>
                                    <p:animEffect transition="in" filter="box(in)">
                                      <p:cBhvr>
                                        <p:cTn id="18" dur="500"/>
                                        <p:tgtEl>
                                          <p:spTgt spid="45059">
                                            <p:txEl>
                                              <p:pRg st="3" end="3"/>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45059">
                                            <p:txEl>
                                              <p:pRg st="4" end="4"/>
                                            </p:txEl>
                                          </p:spTgt>
                                        </p:tgtEl>
                                        <p:attrNameLst>
                                          <p:attrName>style.visibility</p:attrName>
                                        </p:attrNameLst>
                                      </p:cBhvr>
                                      <p:to>
                                        <p:strVal val="visible"/>
                                      </p:to>
                                    </p:set>
                                    <p:animEffect transition="in" filter="box(in)">
                                      <p:cBhvr>
                                        <p:cTn id="21" dur="500"/>
                                        <p:tgtEl>
                                          <p:spTgt spid="45059">
                                            <p:txEl>
                                              <p:pRg st="4" end="4"/>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45059">
                                            <p:txEl>
                                              <p:pRg st="5" end="5"/>
                                            </p:txEl>
                                          </p:spTgt>
                                        </p:tgtEl>
                                        <p:attrNameLst>
                                          <p:attrName>style.visibility</p:attrName>
                                        </p:attrNameLst>
                                      </p:cBhvr>
                                      <p:to>
                                        <p:strVal val="visible"/>
                                      </p:to>
                                    </p:set>
                                    <p:animEffect transition="in" filter="box(in)">
                                      <p:cBhvr>
                                        <p:cTn id="24" dur="500"/>
                                        <p:tgtEl>
                                          <p:spTgt spid="45059">
                                            <p:txEl>
                                              <p:pRg st="5" end="5"/>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45059">
                                            <p:txEl>
                                              <p:pRg st="6" end="6"/>
                                            </p:txEl>
                                          </p:spTgt>
                                        </p:tgtEl>
                                        <p:attrNameLst>
                                          <p:attrName>style.visibility</p:attrName>
                                        </p:attrNameLst>
                                      </p:cBhvr>
                                      <p:to>
                                        <p:strVal val="visible"/>
                                      </p:to>
                                    </p:set>
                                    <p:animEffect transition="in" filter="box(in)">
                                      <p:cBhvr>
                                        <p:cTn id="27" dur="500"/>
                                        <p:tgtEl>
                                          <p:spTgt spid="45059">
                                            <p:txEl>
                                              <p:pRg st="6" end="6"/>
                                            </p:txEl>
                                          </p:spTgt>
                                        </p:tgtEl>
                                      </p:cBhvr>
                                    </p:animEffect>
                                  </p:childTnLst>
                                </p:cTn>
                              </p:par>
                              <p:par>
                                <p:cTn id="28" presetID="4" presetClass="entr" presetSubtype="16" fill="hold" nodeType="withEffect">
                                  <p:stCondLst>
                                    <p:cond delay="0"/>
                                  </p:stCondLst>
                                  <p:childTnLst>
                                    <p:set>
                                      <p:cBhvr>
                                        <p:cTn id="29" dur="1" fill="hold">
                                          <p:stCondLst>
                                            <p:cond delay="0"/>
                                          </p:stCondLst>
                                        </p:cTn>
                                        <p:tgtEl>
                                          <p:spTgt spid="45059">
                                            <p:txEl>
                                              <p:pRg st="7" end="7"/>
                                            </p:txEl>
                                          </p:spTgt>
                                        </p:tgtEl>
                                        <p:attrNameLst>
                                          <p:attrName>style.visibility</p:attrName>
                                        </p:attrNameLst>
                                      </p:cBhvr>
                                      <p:to>
                                        <p:strVal val="visible"/>
                                      </p:to>
                                    </p:set>
                                    <p:animEffect transition="in" filter="box(in)">
                                      <p:cBhvr>
                                        <p:cTn id="30" dur="500"/>
                                        <p:tgtEl>
                                          <p:spTgt spid="450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85800"/>
            <a:ext cx="7772400" cy="858838"/>
          </a:xfrm>
        </p:spPr>
        <p:txBody>
          <a:bodyPr/>
          <a:lstStyle/>
          <a:p>
            <a:pPr eaLnBrk="1" hangingPunct="1">
              <a:spcBef>
                <a:spcPct val="20000"/>
              </a:spcBef>
            </a:pPr>
            <a:r>
              <a:rPr lang="en-US" altLang="en-US" dirty="0"/>
              <a:t>Defined Contribution Plans </a:t>
            </a:r>
            <a:r>
              <a:rPr lang="en-US" altLang="en-US" sz="2400" dirty="0"/>
              <a:t>(continued)</a:t>
            </a:r>
          </a:p>
        </p:txBody>
      </p:sp>
      <p:sp>
        <p:nvSpPr>
          <p:cNvPr id="39940" name="Rectangle 3"/>
          <p:cNvSpPr>
            <a:spLocks noGrp="1" noChangeArrowheads="1"/>
          </p:cNvSpPr>
          <p:nvPr>
            <p:ph idx="1"/>
          </p:nvPr>
        </p:nvSpPr>
        <p:spPr>
          <a:xfrm>
            <a:off x="914400" y="1600200"/>
            <a:ext cx="7315200" cy="4800600"/>
          </a:xfrm>
        </p:spPr>
        <p:txBody>
          <a:bodyPr/>
          <a:lstStyle/>
          <a:p>
            <a:pPr eaLnBrk="1" hangingPunct="1">
              <a:buClr>
                <a:schemeClr val="accent1"/>
              </a:buClr>
            </a:pPr>
            <a:r>
              <a:rPr lang="en-US" altLang="en-US" dirty="0"/>
              <a:t>What is vesting?</a:t>
            </a:r>
          </a:p>
          <a:p>
            <a:pPr lvl="1" eaLnBrk="1" hangingPunct="1">
              <a:buClr>
                <a:schemeClr val="accent1"/>
              </a:buClr>
            </a:pPr>
            <a:r>
              <a:rPr lang="en-US" altLang="en-US" dirty="0"/>
              <a:t>Vesting is the process whereby funds contributed by the employer actually become the property of the employee.</a:t>
            </a:r>
          </a:p>
          <a:p>
            <a:pPr eaLnBrk="1" hangingPunct="1">
              <a:buClr>
                <a:schemeClr val="accent1"/>
              </a:buClr>
            </a:pPr>
            <a:r>
              <a:rPr lang="en-US" altLang="en-US" sz="2400" dirty="0"/>
              <a:t>What is the vesting schedule of most plans?</a:t>
            </a:r>
          </a:p>
          <a:p>
            <a:pPr lvl="1" eaLnBrk="1" hangingPunct="1">
              <a:buClr>
                <a:schemeClr val="accent1"/>
              </a:buClr>
            </a:pPr>
            <a:r>
              <a:rPr lang="en-US" altLang="en-US" dirty="0"/>
              <a:t>100% of employee contributions/deferrals are vested immediately</a:t>
            </a:r>
          </a:p>
          <a:p>
            <a:pPr lvl="1" eaLnBrk="1" hangingPunct="1">
              <a:buClr>
                <a:schemeClr val="accent1"/>
              </a:buClr>
            </a:pPr>
            <a:r>
              <a:rPr lang="en-US" altLang="en-US" dirty="0"/>
              <a:t>Generally vesting schedules apply only to employer contributions, i.e.,  60% after 2 years, 80% after 3 years, and 100% after 4 years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4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4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9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dirty="0"/>
              <a:t>Defined Contribution Plans</a:t>
            </a:r>
            <a:r>
              <a:rPr lang="en-US" altLang="en-US" sz="4400" dirty="0"/>
              <a:t> </a:t>
            </a:r>
            <a:r>
              <a:rPr lang="en-US" altLang="en-US" sz="2400" dirty="0"/>
              <a:t>(continued)</a:t>
            </a:r>
          </a:p>
        </p:txBody>
      </p:sp>
      <p:sp>
        <p:nvSpPr>
          <p:cNvPr id="40964" name="Rectangle 3"/>
          <p:cNvSpPr>
            <a:spLocks noGrp="1" noChangeArrowheads="1"/>
          </p:cNvSpPr>
          <p:nvPr>
            <p:ph idx="1"/>
          </p:nvPr>
        </p:nvSpPr>
        <p:spPr>
          <a:xfrm>
            <a:off x="942975" y="1600200"/>
            <a:ext cx="7315200" cy="5076825"/>
          </a:xfrm>
        </p:spPr>
        <p:txBody>
          <a:bodyPr/>
          <a:lstStyle/>
          <a:p>
            <a:pPr marL="533400" indent="-533400" eaLnBrk="1" hangingPunct="1"/>
            <a:r>
              <a:rPr lang="en-US" altLang="en-US" dirty="0"/>
              <a:t>Matching contribution must vest according to the respective cliff or graded schedules:</a:t>
            </a:r>
            <a:endParaRPr lang="en-US" altLang="en-US" sz="2400" dirty="0"/>
          </a:p>
          <a:p>
            <a:pPr marL="2362200" lvl="4" indent="-533400" eaLnBrk="1" hangingPunct="1">
              <a:buFontTx/>
              <a:buNone/>
            </a:pPr>
            <a:r>
              <a:rPr lang="en-US" altLang="en-US" dirty="0"/>
              <a:t>	401k Vesting   403b Vesting</a:t>
            </a:r>
          </a:p>
          <a:p>
            <a:pPr marL="2362200" lvl="4" indent="-533400" eaLnBrk="1" hangingPunct="1">
              <a:buFontTx/>
              <a:buNone/>
            </a:pPr>
            <a:r>
              <a:rPr lang="en-US" altLang="en-US" dirty="0"/>
              <a:t>Year   Cliff  Graded  Cliff   Graded</a:t>
            </a:r>
          </a:p>
          <a:p>
            <a:pPr marL="2362200" lvl="4" indent="-533400" eaLnBrk="1" hangingPunct="1">
              <a:buFontTx/>
              <a:buNone/>
            </a:pPr>
            <a:r>
              <a:rPr lang="en-US" altLang="en-US" dirty="0"/>
              <a:t>1.          0%      0%      0             0</a:t>
            </a:r>
          </a:p>
          <a:p>
            <a:pPr marL="2362200" lvl="4" indent="-533400" eaLnBrk="1" hangingPunct="1">
              <a:buFontTx/>
              <a:buNone/>
            </a:pPr>
            <a:r>
              <a:rPr lang="en-US" altLang="en-US" dirty="0"/>
              <a:t>2.          0        20         0             0</a:t>
            </a:r>
          </a:p>
          <a:p>
            <a:pPr marL="2362200" lvl="4" indent="-533400" eaLnBrk="1" hangingPunct="1">
              <a:buFontTx/>
              <a:buNone/>
            </a:pPr>
            <a:r>
              <a:rPr lang="en-US" altLang="en-US" dirty="0"/>
              <a:t>3.      100        40         0           20</a:t>
            </a:r>
          </a:p>
          <a:p>
            <a:pPr marL="2362200" lvl="4" indent="-533400" eaLnBrk="1" hangingPunct="1">
              <a:buFontTx/>
              <a:buNone/>
            </a:pPr>
            <a:r>
              <a:rPr lang="en-US" altLang="en-US" dirty="0"/>
              <a:t>4.      100        60         0           40</a:t>
            </a:r>
          </a:p>
          <a:p>
            <a:pPr marL="2362200" lvl="4" indent="-533400" eaLnBrk="1" hangingPunct="1">
              <a:buFontTx/>
              <a:buNone/>
            </a:pPr>
            <a:r>
              <a:rPr lang="en-US" altLang="en-US" dirty="0"/>
              <a:t>5.      100        80     100           60</a:t>
            </a:r>
          </a:p>
          <a:p>
            <a:pPr marL="2362200" lvl="4" indent="-533400" eaLnBrk="1" hangingPunct="1">
              <a:buFontTx/>
              <a:buNone/>
            </a:pPr>
            <a:r>
              <a:rPr lang="en-US" altLang="en-US" dirty="0"/>
              <a:t>6.      100      100     100           80</a:t>
            </a:r>
          </a:p>
          <a:p>
            <a:pPr marL="2362200" lvl="4" indent="-533400" eaLnBrk="1" hangingPunct="1">
              <a:buFontTx/>
              <a:buNone/>
            </a:pPr>
            <a:r>
              <a:rPr lang="en-US" altLang="en-US" dirty="0"/>
              <a:t>7.      100%  100%  100%      100%      </a:t>
            </a:r>
          </a:p>
          <a:p>
            <a:pPr marL="533400" indent="-533400" eaLnBrk="1" hangingPunct="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6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96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96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96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71513" y="685800"/>
            <a:ext cx="7772400" cy="922338"/>
          </a:xfrm>
        </p:spPr>
        <p:txBody>
          <a:bodyPr/>
          <a:lstStyle/>
          <a:p>
            <a:pPr eaLnBrk="1" hangingPunct="1">
              <a:spcBef>
                <a:spcPct val="20000"/>
              </a:spcBef>
            </a:pPr>
            <a:r>
              <a:rPr lang="en-US" altLang="en-US" dirty="0"/>
              <a:t>Tax Considerations</a:t>
            </a:r>
          </a:p>
        </p:txBody>
      </p:sp>
      <p:sp>
        <p:nvSpPr>
          <p:cNvPr id="44035" name="Rectangle 3"/>
          <p:cNvSpPr>
            <a:spLocks noGrp="1" noChangeArrowheads="1"/>
          </p:cNvSpPr>
          <p:nvPr>
            <p:ph idx="1"/>
          </p:nvPr>
        </p:nvSpPr>
        <p:spPr>
          <a:xfrm>
            <a:off x="914400" y="1600200"/>
            <a:ext cx="7272338" cy="4895850"/>
          </a:xfrm>
        </p:spPr>
        <p:txBody>
          <a:bodyPr/>
          <a:lstStyle/>
          <a:p>
            <a:pPr eaLnBrk="1" hangingPunct="1">
              <a:buClr>
                <a:schemeClr val="accent1"/>
              </a:buClr>
            </a:pPr>
            <a:r>
              <a:rPr lang="en-US" altLang="en-US" dirty="0"/>
              <a:t>What are the tax considerations of DCPs?</a:t>
            </a:r>
          </a:p>
          <a:p>
            <a:pPr lvl="1" eaLnBrk="1" hangingPunct="1">
              <a:buClr>
                <a:schemeClr val="accent1"/>
              </a:buClr>
            </a:pPr>
            <a:r>
              <a:rPr lang="en-US" altLang="en-US" dirty="0"/>
              <a:t>All retirement income, including capital gains, are taxed as ordinary income when distributed</a:t>
            </a:r>
          </a:p>
          <a:p>
            <a:pPr lvl="1" eaLnBrk="1" hangingPunct="1">
              <a:buClr>
                <a:schemeClr val="accent1"/>
              </a:buClr>
            </a:pPr>
            <a:r>
              <a:rPr lang="en-US" altLang="en-US" dirty="0"/>
              <a:t>10% penalty rule applies for early withdrawals before 59½, with some exceptions</a:t>
            </a:r>
          </a:p>
          <a:p>
            <a:pPr lvl="1" eaLnBrk="1" hangingPunct="1">
              <a:buClr>
                <a:schemeClr val="accent1"/>
              </a:buClr>
            </a:pPr>
            <a:r>
              <a:rPr lang="en-US" altLang="en-US" dirty="0"/>
              <a:t>There is a 20% withholding requirement</a:t>
            </a:r>
          </a:p>
          <a:p>
            <a:pPr lvl="1" eaLnBrk="1" hangingPunct="1">
              <a:buClr>
                <a:schemeClr val="accent1"/>
              </a:buClr>
            </a:pPr>
            <a:r>
              <a:rPr lang="en-US" altLang="en-US" dirty="0"/>
              <a:t>Certain loan provisions may apply</a:t>
            </a:r>
          </a:p>
          <a:p>
            <a:pPr lvl="1" eaLnBrk="1" hangingPunct="1">
              <a:buClr>
                <a:schemeClr val="accent1"/>
              </a:buClr>
            </a:pPr>
            <a:r>
              <a:rPr lang="en-US" altLang="en-US" dirty="0"/>
              <a:t>Mandatory annual distributions begins after age 70½</a:t>
            </a:r>
          </a:p>
          <a:p>
            <a:pPr lvl="1" eaLnBrk="1" hangingPunct="1">
              <a:buClr>
                <a:schemeClr val="accent1"/>
              </a:buCl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barn(inHorizontal)">
                                      <p:cBhvr>
                                        <p:cTn id="7" dur="500"/>
                                        <p:tgtEl>
                                          <p:spTgt spid="440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44035">
                                            <p:txEl>
                                              <p:pRg st="1" end="1"/>
                                            </p:txEl>
                                          </p:spTgt>
                                        </p:tgtEl>
                                        <p:attrNameLst>
                                          <p:attrName>style.visibility</p:attrName>
                                        </p:attrNameLst>
                                      </p:cBhvr>
                                      <p:to>
                                        <p:strVal val="visible"/>
                                      </p:to>
                                    </p:set>
                                    <p:animEffect transition="in" filter="barn(inHorizontal)">
                                      <p:cBhvr>
                                        <p:cTn id="12" dur="500"/>
                                        <p:tgtEl>
                                          <p:spTgt spid="44035">
                                            <p:txEl>
                                              <p:pRg st="1" end="1"/>
                                            </p:txEl>
                                          </p:spTgt>
                                        </p:tgtEl>
                                      </p:cBhvr>
                                    </p:animEffect>
                                  </p:childTnLst>
                                </p:cTn>
                              </p:par>
                              <p:par>
                                <p:cTn id="13" presetID="16" presetClass="entr" presetSubtype="26" fill="hold" grpId="0" nodeType="with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animEffect transition="in" filter="barn(inHorizontal)">
                                      <p:cBhvr>
                                        <p:cTn id="15" dur="500"/>
                                        <p:tgtEl>
                                          <p:spTgt spid="44035">
                                            <p:txEl>
                                              <p:pRg st="2" end="2"/>
                                            </p:txEl>
                                          </p:spTgt>
                                        </p:tgtEl>
                                      </p:cBhvr>
                                    </p:animEffect>
                                  </p:childTnLst>
                                </p:cTn>
                              </p:par>
                              <p:par>
                                <p:cTn id="16" presetID="16" presetClass="entr" presetSubtype="26" fill="hold" grpId="0" nodeType="withEffect">
                                  <p:stCondLst>
                                    <p:cond delay="0"/>
                                  </p:stCondLst>
                                  <p:childTnLst>
                                    <p:set>
                                      <p:cBhvr>
                                        <p:cTn id="17" dur="1" fill="hold">
                                          <p:stCondLst>
                                            <p:cond delay="0"/>
                                          </p:stCondLst>
                                        </p:cTn>
                                        <p:tgtEl>
                                          <p:spTgt spid="44035">
                                            <p:txEl>
                                              <p:pRg st="3" end="3"/>
                                            </p:txEl>
                                          </p:spTgt>
                                        </p:tgtEl>
                                        <p:attrNameLst>
                                          <p:attrName>style.visibility</p:attrName>
                                        </p:attrNameLst>
                                      </p:cBhvr>
                                      <p:to>
                                        <p:strVal val="visible"/>
                                      </p:to>
                                    </p:set>
                                    <p:animEffect transition="in" filter="barn(inHorizontal)">
                                      <p:cBhvr>
                                        <p:cTn id="18" dur="500"/>
                                        <p:tgtEl>
                                          <p:spTgt spid="44035">
                                            <p:txEl>
                                              <p:pRg st="3" end="3"/>
                                            </p:txEl>
                                          </p:spTgt>
                                        </p:tgtEl>
                                      </p:cBhvr>
                                    </p:animEffect>
                                  </p:childTnLst>
                                </p:cTn>
                              </p:par>
                              <p:par>
                                <p:cTn id="19" presetID="16" presetClass="entr" presetSubtype="26" fill="hold" grpId="0" nodeType="withEffect">
                                  <p:stCondLst>
                                    <p:cond delay="0"/>
                                  </p:stCondLst>
                                  <p:childTnLst>
                                    <p:set>
                                      <p:cBhvr>
                                        <p:cTn id="20" dur="1" fill="hold">
                                          <p:stCondLst>
                                            <p:cond delay="0"/>
                                          </p:stCondLst>
                                        </p:cTn>
                                        <p:tgtEl>
                                          <p:spTgt spid="44035">
                                            <p:txEl>
                                              <p:pRg st="4" end="4"/>
                                            </p:txEl>
                                          </p:spTgt>
                                        </p:tgtEl>
                                        <p:attrNameLst>
                                          <p:attrName>style.visibility</p:attrName>
                                        </p:attrNameLst>
                                      </p:cBhvr>
                                      <p:to>
                                        <p:strVal val="visible"/>
                                      </p:to>
                                    </p:set>
                                    <p:animEffect transition="in" filter="barn(inHorizontal)">
                                      <p:cBhvr>
                                        <p:cTn id="21" dur="500"/>
                                        <p:tgtEl>
                                          <p:spTgt spid="44035">
                                            <p:txEl>
                                              <p:pRg st="4" end="4"/>
                                            </p:txEl>
                                          </p:spTgt>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44035">
                                            <p:txEl>
                                              <p:pRg st="5" end="5"/>
                                            </p:txEl>
                                          </p:spTgt>
                                        </p:tgtEl>
                                        <p:attrNameLst>
                                          <p:attrName>style.visibility</p:attrName>
                                        </p:attrNameLst>
                                      </p:cBhvr>
                                      <p:to>
                                        <p:strVal val="visible"/>
                                      </p:to>
                                    </p:set>
                                    <p:animEffect transition="in" filter="barn(inHorizontal)">
                                      <p:cBhvr>
                                        <p:cTn id="24" dur="500"/>
                                        <p:tgtEl>
                                          <p:spTgt spid="440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uiExpand="1"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dirty="0"/>
              <a:t>Defined Contribution Plans</a:t>
            </a:r>
            <a:r>
              <a:rPr lang="en-US" altLang="en-US" sz="4400" dirty="0"/>
              <a:t> </a:t>
            </a:r>
            <a:r>
              <a:rPr lang="en-US" altLang="en-US" sz="2400" dirty="0"/>
              <a:t>(continued)</a:t>
            </a:r>
          </a:p>
        </p:txBody>
      </p:sp>
      <p:sp>
        <p:nvSpPr>
          <p:cNvPr id="137219" name="Rectangle 3"/>
          <p:cNvSpPr>
            <a:spLocks noGrp="1" noChangeArrowheads="1"/>
          </p:cNvSpPr>
          <p:nvPr>
            <p:ph idx="1"/>
          </p:nvPr>
        </p:nvSpPr>
        <p:spPr>
          <a:xfrm>
            <a:off x="914400" y="1614488"/>
            <a:ext cx="7219950" cy="5014912"/>
          </a:xfrm>
        </p:spPr>
        <p:txBody>
          <a:bodyPr/>
          <a:lstStyle/>
          <a:p>
            <a:pPr marL="533400" indent="-533400" eaLnBrk="1" hangingPunct="1">
              <a:lnSpc>
                <a:spcPct val="90000"/>
              </a:lnSpc>
            </a:pPr>
            <a:r>
              <a:rPr lang="en-US" altLang="en-US" sz="2400" dirty="0"/>
              <a:t>Required minimum distributions must begin by April 1</a:t>
            </a:r>
            <a:r>
              <a:rPr lang="en-US" altLang="en-US" sz="2400" baseline="30000" dirty="0"/>
              <a:t>st</a:t>
            </a:r>
            <a:r>
              <a:rPr lang="en-US" altLang="en-US" sz="2400" dirty="0"/>
              <a:t> of the year following age 70½.</a:t>
            </a:r>
          </a:p>
          <a:p>
            <a:pPr marL="914400" lvl="1" indent="-457200" eaLnBrk="1" hangingPunct="1">
              <a:lnSpc>
                <a:spcPct val="90000"/>
              </a:lnSpc>
            </a:pPr>
            <a:r>
              <a:rPr lang="en-US" altLang="en-US" dirty="0"/>
              <a:t>The distribution is the account balance on Dec. 31 of the previous year (age 69) divided by the life expectancy from the table below.  There is a 50% penalty on minimum distributions not taken.</a:t>
            </a:r>
          </a:p>
          <a:p>
            <a:pPr marL="914400" lvl="1" indent="-457200" algn="ctr" eaLnBrk="1" hangingPunct="1">
              <a:lnSpc>
                <a:spcPct val="90000"/>
              </a:lnSpc>
              <a:buFontTx/>
              <a:buNone/>
            </a:pPr>
            <a:r>
              <a:rPr lang="en-US" altLang="en-US" dirty="0"/>
              <a:t>Uniform Table</a:t>
            </a:r>
          </a:p>
          <a:p>
            <a:pPr marL="914400" lvl="1" indent="-457200" eaLnBrk="1" hangingPunct="1">
              <a:lnSpc>
                <a:spcPct val="90000"/>
              </a:lnSpc>
              <a:buFontTx/>
              <a:buNone/>
            </a:pPr>
            <a:r>
              <a:rPr lang="en-US" altLang="en-US" dirty="0"/>
              <a:t>    Age  Life Expectancy (LE)	Age	LE</a:t>
            </a:r>
          </a:p>
          <a:p>
            <a:pPr marL="1371600" lvl="2" indent="-457200" eaLnBrk="1" hangingPunct="1">
              <a:lnSpc>
                <a:spcPct val="90000"/>
              </a:lnSpc>
              <a:buFontTx/>
              <a:buNone/>
            </a:pPr>
            <a:r>
              <a:rPr lang="en-US" altLang="en-US" dirty="0"/>
              <a:t>70	        27.4			75	22.9</a:t>
            </a:r>
          </a:p>
          <a:p>
            <a:pPr marL="1371600" lvl="2" indent="-457200" eaLnBrk="1" hangingPunct="1">
              <a:lnSpc>
                <a:spcPct val="90000"/>
              </a:lnSpc>
              <a:buFontTx/>
              <a:buNone/>
            </a:pPr>
            <a:r>
              <a:rPr lang="en-US" altLang="en-US" dirty="0"/>
              <a:t>71	        26.5			76	22.0</a:t>
            </a:r>
          </a:p>
          <a:p>
            <a:pPr marL="1371600" lvl="2" indent="-457200" eaLnBrk="1" hangingPunct="1">
              <a:lnSpc>
                <a:spcPct val="90000"/>
              </a:lnSpc>
              <a:buFontTx/>
              <a:buNone/>
            </a:pPr>
            <a:r>
              <a:rPr lang="en-US" altLang="en-US" dirty="0"/>
              <a:t>72	        25.6			77	21.2</a:t>
            </a:r>
          </a:p>
          <a:p>
            <a:pPr marL="1371600" lvl="2" indent="-457200" eaLnBrk="1" hangingPunct="1">
              <a:lnSpc>
                <a:spcPct val="90000"/>
              </a:lnSpc>
              <a:buFontTx/>
              <a:buNone/>
            </a:pPr>
            <a:r>
              <a:rPr lang="en-US" altLang="en-US" dirty="0"/>
              <a:t>73	        24.7			78	20.3</a:t>
            </a:r>
          </a:p>
          <a:p>
            <a:pPr marL="1371600" lvl="2" indent="-457200" eaLnBrk="1" hangingPunct="1">
              <a:lnSpc>
                <a:spcPct val="90000"/>
              </a:lnSpc>
              <a:buFontTx/>
              <a:buNone/>
            </a:pPr>
            <a:r>
              <a:rPr lang="en-US" altLang="en-US" dirty="0"/>
              <a:t>74          23.8			79	19.5</a:t>
            </a:r>
          </a:p>
          <a:p>
            <a:pPr marL="533400" indent="-533400" eaLnBrk="1" hangingPunct="1"/>
            <a:endParaRPr lang="en-US" altLang="en-US" dirty="0"/>
          </a:p>
        </p:txBody>
      </p:sp>
      <p:sp>
        <p:nvSpPr>
          <p:cNvPr id="137220" name="Rectangle 4"/>
          <p:cNvSpPr>
            <a:spLocks noChangeArrowheads="1"/>
          </p:cNvSpPr>
          <p:nvPr/>
        </p:nvSpPr>
        <p:spPr bwMode="auto">
          <a:xfrm>
            <a:off x="1600200" y="4495800"/>
            <a:ext cx="5638800" cy="2209800"/>
          </a:xfrm>
          <a:prstGeom prst="rect">
            <a:avLst/>
          </a:prstGeom>
          <a:noFill/>
          <a:ln w="38100">
            <a:solidFill>
              <a:schemeClr val="tx1"/>
            </a:solidFill>
            <a:miter lim="800000"/>
            <a:headEnd/>
            <a:tailEnd/>
          </a:ln>
          <a:effectLst/>
        </p:spPr>
        <p:txBody>
          <a:bodyPr wrap="none" anchor="ctr"/>
          <a:lstStyle/>
          <a:p>
            <a:pPr algn="ctr" eaLnBrk="1" hangingPunct="1">
              <a:defRPr/>
            </a:pPr>
            <a:endParaRPr lang="en-US" dirty="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anim calcmode="lin" valueType="num">
                                      <p:cBhvr additive="base">
                                        <p:cTn id="7" dur="500" fill="hold"/>
                                        <p:tgtEl>
                                          <p:spTgt spid="137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7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7219">
                                            <p:txEl>
                                              <p:pRg st="1" end="1"/>
                                            </p:txEl>
                                          </p:spTgt>
                                        </p:tgtEl>
                                        <p:attrNameLst>
                                          <p:attrName>style.visibility</p:attrName>
                                        </p:attrNameLst>
                                      </p:cBhvr>
                                      <p:to>
                                        <p:strVal val="visible"/>
                                      </p:to>
                                    </p:set>
                                    <p:anim calcmode="lin" valueType="num">
                                      <p:cBhvr additive="base">
                                        <p:cTn id="13" dur="700" fill="hold"/>
                                        <p:tgtEl>
                                          <p:spTgt spid="137219">
                                            <p:txEl>
                                              <p:pRg st="1" end="1"/>
                                            </p:txEl>
                                          </p:spTgt>
                                        </p:tgtEl>
                                        <p:attrNameLst>
                                          <p:attrName>ppt_x</p:attrName>
                                        </p:attrNameLst>
                                      </p:cBhvr>
                                      <p:tavLst>
                                        <p:tav tm="0">
                                          <p:val>
                                            <p:strVal val="0-#ppt_w/2"/>
                                          </p:val>
                                        </p:tav>
                                        <p:tav tm="100000">
                                          <p:val>
                                            <p:strVal val="#ppt_x"/>
                                          </p:val>
                                        </p:tav>
                                      </p:tavLst>
                                    </p:anim>
                                    <p:anim calcmode="lin" valueType="num">
                                      <p:cBhvr additive="base">
                                        <p:cTn id="14" dur="700" fill="hold"/>
                                        <p:tgtEl>
                                          <p:spTgt spid="1372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7219">
                                            <p:txEl>
                                              <p:pRg st="2" end="2"/>
                                            </p:txEl>
                                          </p:spTgt>
                                        </p:tgtEl>
                                        <p:attrNameLst>
                                          <p:attrName>style.visibility</p:attrName>
                                        </p:attrNameLst>
                                      </p:cBhvr>
                                      <p:to>
                                        <p:strVal val="visible"/>
                                      </p:to>
                                    </p:set>
                                    <p:anim calcmode="lin" valueType="num">
                                      <p:cBhvr additive="base">
                                        <p:cTn id="17" dur="500" fill="hold"/>
                                        <p:tgtEl>
                                          <p:spTgt spid="1372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72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7219">
                                            <p:txEl>
                                              <p:pRg st="3" end="3"/>
                                            </p:txEl>
                                          </p:spTgt>
                                        </p:tgtEl>
                                        <p:attrNameLst>
                                          <p:attrName>style.visibility</p:attrName>
                                        </p:attrNameLst>
                                      </p:cBhvr>
                                      <p:to>
                                        <p:strVal val="visible"/>
                                      </p:to>
                                    </p:set>
                                    <p:anim calcmode="lin" valueType="num">
                                      <p:cBhvr additive="base">
                                        <p:cTn id="21" dur="500" fill="hold"/>
                                        <p:tgtEl>
                                          <p:spTgt spid="1372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72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7219">
                                            <p:txEl>
                                              <p:pRg st="4" end="4"/>
                                            </p:txEl>
                                          </p:spTgt>
                                        </p:tgtEl>
                                        <p:attrNameLst>
                                          <p:attrName>style.visibility</p:attrName>
                                        </p:attrNameLst>
                                      </p:cBhvr>
                                      <p:to>
                                        <p:strVal val="visible"/>
                                      </p:to>
                                    </p:set>
                                    <p:anim calcmode="lin" valueType="num">
                                      <p:cBhvr additive="base">
                                        <p:cTn id="25" dur="500" fill="hold"/>
                                        <p:tgtEl>
                                          <p:spTgt spid="1372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72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7219">
                                            <p:txEl>
                                              <p:pRg st="5" end="5"/>
                                            </p:txEl>
                                          </p:spTgt>
                                        </p:tgtEl>
                                        <p:attrNameLst>
                                          <p:attrName>style.visibility</p:attrName>
                                        </p:attrNameLst>
                                      </p:cBhvr>
                                      <p:to>
                                        <p:strVal val="visible"/>
                                      </p:to>
                                    </p:set>
                                    <p:anim calcmode="lin" valueType="num">
                                      <p:cBhvr additive="base">
                                        <p:cTn id="29" dur="500" fill="hold"/>
                                        <p:tgtEl>
                                          <p:spTgt spid="1372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72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7219">
                                            <p:txEl>
                                              <p:pRg st="6" end="6"/>
                                            </p:txEl>
                                          </p:spTgt>
                                        </p:tgtEl>
                                        <p:attrNameLst>
                                          <p:attrName>style.visibility</p:attrName>
                                        </p:attrNameLst>
                                      </p:cBhvr>
                                      <p:to>
                                        <p:strVal val="visible"/>
                                      </p:to>
                                    </p:set>
                                    <p:anim calcmode="lin" valueType="num">
                                      <p:cBhvr additive="base">
                                        <p:cTn id="33" dur="500" fill="hold"/>
                                        <p:tgtEl>
                                          <p:spTgt spid="1372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372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7219">
                                            <p:txEl>
                                              <p:pRg st="7" end="7"/>
                                            </p:txEl>
                                          </p:spTgt>
                                        </p:tgtEl>
                                        <p:attrNameLst>
                                          <p:attrName>style.visibility</p:attrName>
                                        </p:attrNameLst>
                                      </p:cBhvr>
                                      <p:to>
                                        <p:strVal val="visible"/>
                                      </p:to>
                                    </p:set>
                                    <p:anim calcmode="lin" valueType="num">
                                      <p:cBhvr additive="base">
                                        <p:cTn id="37" dur="500" fill="hold"/>
                                        <p:tgtEl>
                                          <p:spTgt spid="1372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721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37219">
                                            <p:txEl>
                                              <p:pRg st="8" end="8"/>
                                            </p:txEl>
                                          </p:spTgt>
                                        </p:tgtEl>
                                        <p:attrNameLst>
                                          <p:attrName>style.visibility</p:attrName>
                                        </p:attrNameLst>
                                      </p:cBhvr>
                                      <p:to>
                                        <p:strVal val="visible"/>
                                      </p:to>
                                    </p:set>
                                    <p:anim calcmode="lin" valueType="num">
                                      <p:cBhvr additive="base">
                                        <p:cTn id="41" dur="500" fill="hold"/>
                                        <p:tgtEl>
                                          <p:spTgt spid="13721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37219">
                                            <p:txEl>
                                              <p:pRg st="8" end="8"/>
                                            </p:txEl>
                                          </p:spTgt>
                                        </p:tgtEl>
                                        <p:attrNameLst>
                                          <p:attrName>ppt_y</p:attrName>
                                        </p:attrNameLst>
                                      </p:cBhvr>
                                      <p:tavLst>
                                        <p:tav tm="0">
                                          <p:val>
                                            <p:strVal val="#ppt_y"/>
                                          </p:val>
                                        </p:tav>
                                        <p:tav tm="100000">
                                          <p:val>
                                            <p:strVal val="#ppt_y"/>
                                          </p:val>
                                        </p:tav>
                                      </p:tavLst>
                                    </p:anim>
                                  </p:childTnLst>
                                </p:cTn>
                              </p:par>
                              <p:par>
                                <p:cTn id="43" presetID="3" presetClass="entr" presetSubtype="10" fill="hold" grpId="0" nodeType="withEffect">
                                  <p:stCondLst>
                                    <p:cond delay="0"/>
                                  </p:stCondLst>
                                  <p:childTnLst>
                                    <p:set>
                                      <p:cBhvr>
                                        <p:cTn id="44" dur="1" fill="hold">
                                          <p:stCondLst>
                                            <p:cond delay="0"/>
                                          </p:stCondLst>
                                        </p:cTn>
                                        <p:tgtEl>
                                          <p:spTgt spid="137220"/>
                                        </p:tgtEl>
                                        <p:attrNameLst>
                                          <p:attrName>style.visibility</p:attrName>
                                        </p:attrNameLst>
                                      </p:cBhvr>
                                      <p:to>
                                        <p:strVal val="visible"/>
                                      </p:to>
                                    </p:set>
                                    <p:animEffect transition="in" filter="blinds(horizontal)">
                                      <p:cBhvr>
                                        <p:cTn id="45" dur="500"/>
                                        <p:tgtEl>
                                          <p:spTgt spid="137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uiExpand="1" build="p" bldLvl="2" autoUpdateAnimBg="0"/>
      <p:bldP spid="137220"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685800"/>
            <a:ext cx="7772400" cy="914400"/>
          </a:xfrm>
        </p:spPr>
        <p:txBody>
          <a:bodyPr/>
          <a:lstStyle/>
          <a:p>
            <a:pPr eaLnBrk="1" hangingPunct="1">
              <a:spcBef>
                <a:spcPct val="20000"/>
              </a:spcBef>
              <a:buClr>
                <a:schemeClr val="accent1"/>
              </a:buClr>
            </a:pPr>
            <a:r>
              <a:rPr lang="en-US" altLang="en-US" dirty="0"/>
              <a:t>Payout/Distribution Options?</a:t>
            </a:r>
          </a:p>
        </p:txBody>
      </p:sp>
      <p:sp>
        <p:nvSpPr>
          <p:cNvPr id="53251" name="Rectangle 3"/>
          <p:cNvSpPr>
            <a:spLocks noGrp="1" noChangeArrowheads="1"/>
          </p:cNvSpPr>
          <p:nvPr>
            <p:ph idx="1"/>
          </p:nvPr>
        </p:nvSpPr>
        <p:spPr>
          <a:xfrm>
            <a:off x="914400" y="1600200"/>
            <a:ext cx="7239000" cy="5214938"/>
          </a:xfrm>
        </p:spPr>
        <p:txBody>
          <a:bodyPr/>
          <a:lstStyle/>
          <a:p>
            <a:pPr eaLnBrk="1" hangingPunct="1">
              <a:lnSpc>
                <a:spcPct val="90000"/>
              </a:lnSpc>
              <a:buClr>
                <a:schemeClr val="accent1"/>
              </a:buClr>
            </a:pPr>
            <a:r>
              <a:rPr lang="en-US" altLang="en-US" dirty="0"/>
              <a:t>What are my four payout or distribution options for defined contribution plans?</a:t>
            </a:r>
          </a:p>
          <a:p>
            <a:pPr lvl="1" eaLnBrk="1" hangingPunct="1">
              <a:lnSpc>
                <a:spcPct val="90000"/>
              </a:lnSpc>
              <a:buClr>
                <a:schemeClr val="accent1"/>
              </a:buClr>
            </a:pPr>
            <a:r>
              <a:rPr lang="en-US" altLang="en-US" dirty="0"/>
              <a:t>Payout/distribution options are ways the employee can receive your money at retirement</a:t>
            </a:r>
          </a:p>
          <a:p>
            <a:pPr eaLnBrk="1" hangingPunct="1">
              <a:lnSpc>
                <a:spcPct val="90000"/>
              </a:lnSpc>
              <a:buClr>
                <a:schemeClr val="accent1"/>
              </a:buClr>
            </a:pPr>
            <a:r>
              <a:rPr lang="en-US" altLang="en-US" dirty="0"/>
              <a:t>1. Lump Sum Distribution or as Needed</a:t>
            </a:r>
          </a:p>
          <a:p>
            <a:pPr lvl="1" eaLnBrk="1" hangingPunct="1">
              <a:lnSpc>
                <a:spcPct val="90000"/>
              </a:lnSpc>
              <a:buClr>
                <a:schemeClr val="accent1"/>
              </a:buClr>
            </a:pPr>
            <a:r>
              <a:rPr lang="en-US" altLang="en-US" dirty="0"/>
              <a:t>Benefits</a:t>
            </a:r>
          </a:p>
          <a:p>
            <a:pPr lvl="2" eaLnBrk="1" hangingPunct="1">
              <a:lnSpc>
                <a:spcPct val="90000"/>
              </a:lnSpc>
              <a:buClr>
                <a:schemeClr val="accent1"/>
              </a:buClr>
            </a:pPr>
            <a:r>
              <a:rPr lang="en-US" altLang="en-US" dirty="0"/>
              <a:t>Take the money out as you need it</a:t>
            </a:r>
          </a:p>
          <a:p>
            <a:pPr lvl="2" eaLnBrk="1" hangingPunct="1">
              <a:lnSpc>
                <a:spcPct val="90000"/>
              </a:lnSpc>
              <a:buClr>
                <a:schemeClr val="accent1"/>
              </a:buClr>
            </a:pPr>
            <a:r>
              <a:rPr lang="en-US" altLang="en-US" dirty="0"/>
              <a:t>Can invest/gift/use it elsewhere</a:t>
            </a:r>
          </a:p>
          <a:p>
            <a:pPr lvl="1" eaLnBrk="1" hangingPunct="1">
              <a:lnSpc>
                <a:spcPct val="90000"/>
              </a:lnSpc>
              <a:buClr>
                <a:schemeClr val="accent1"/>
              </a:buClr>
            </a:pPr>
            <a:r>
              <a:rPr lang="en-US" altLang="en-US" dirty="0"/>
              <a:t>Risks</a:t>
            </a:r>
          </a:p>
          <a:p>
            <a:pPr lvl="2" eaLnBrk="1" hangingPunct="1">
              <a:lnSpc>
                <a:spcPct val="90000"/>
              </a:lnSpc>
              <a:buClr>
                <a:schemeClr val="accent1"/>
              </a:buClr>
            </a:pPr>
            <a:r>
              <a:rPr lang="en-US" altLang="en-US" dirty="0"/>
              <a:t>Plans only allow distributions every 3 months</a:t>
            </a:r>
          </a:p>
          <a:p>
            <a:pPr lvl="2" eaLnBrk="1" hangingPunct="1">
              <a:lnSpc>
                <a:spcPct val="90000"/>
              </a:lnSpc>
              <a:buClr>
                <a:schemeClr val="accent1"/>
              </a:buClr>
            </a:pPr>
            <a:r>
              <a:rPr lang="en-US" altLang="en-US" dirty="0"/>
              <a:t>Taxes are incurred immediately</a:t>
            </a:r>
          </a:p>
          <a:p>
            <a:pPr lvl="2" eaLnBrk="1" hangingPunct="1">
              <a:lnSpc>
                <a:spcPct val="90000"/>
              </a:lnSpc>
              <a:buClr>
                <a:schemeClr val="accent1"/>
              </a:buClr>
            </a:pPr>
            <a:r>
              <a:rPr lang="en-US" altLang="en-US" dirty="0"/>
              <a:t>If not plan well, may not have sufficient money for retirement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 calcmode="lin" valueType="num">
                                      <p:cBhvr additive="base">
                                        <p:cTn id="7" dur="500" fill="hold"/>
                                        <p:tgtEl>
                                          <p:spTgt spid="532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325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anim calcmode="lin" valueType="num">
                                      <p:cBhvr additive="base">
                                        <p:cTn id="11" dur="500" fill="hold"/>
                                        <p:tgtEl>
                                          <p:spTgt spid="5325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32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 calcmode="lin" valueType="num">
                                      <p:cBhvr additive="base">
                                        <p:cTn id="17" dur="500" fill="hold"/>
                                        <p:tgtEl>
                                          <p:spTgt spid="5325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3251">
                                            <p:txEl>
                                              <p:pRg st="3" end="3"/>
                                            </p:txEl>
                                          </p:spTgt>
                                        </p:tgtEl>
                                        <p:attrNameLst>
                                          <p:attrName>style.visibility</p:attrName>
                                        </p:attrNameLst>
                                      </p:cBhvr>
                                      <p:to>
                                        <p:strVal val="visible"/>
                                      </p:to>
                                    </p:set>
                                    <p:anim calcmode="lin" valueType="num">
                                      <p:cBhvr additive="base">
                                        <p:cTn id="21" dur="500" fill="hold"/>
                                        <p:tgtEl>
                                          <p:spTgt spid="5325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325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3251">
                                            <p:txEl>
                                              <p:pRg st="4" end="4"/>
                                            </p:txEl>
                                          </p:spTgt>
                                        </p:tgtEl>
                                        <p:attrNameLst>
                                          <p:attrName>style.visibility</p:attrName>
                                        </p:attrNameLst>
                                      </p:cBhvr>
                                      <p:to>
                                        <p:strVal val="visible"/>
                                      </p:to>
                                    </p:set>
                                    <p:anim calcmode="lin" valueType="num">
                                      <p:cBhvr additive="base">
                                        <p:cTn id="25" dur="500" fill="hold"/>
                                        <p:tgtEl>
                                          <p:spTgt spid="5325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325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3251">
                                            <p:txEl>
                                              <p:pRg st="5" end="5"/>
                                            </p:txEl>
                                          </p:spTgt>
                                        </p:tgtEl>
                                        <p:attrNameLst>
                                          <p:attrName>style.visibility</p:attrName>
                                        </p:attrNameLst>
                                      </p:cBhvr>
                                      <p:to>
                                        <p:strVal val="visible"/>
                                      </p:to>
                                    </p:set>
                                    <p:anim calcmode="lin" valueType="num">
                                      <p:cBhvr additive="base">
                                        <p:cTn id="29" dur="500" fill="hold"/>
                                        <p:tgtEl>
                                          <p:spTgt spid="5325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3251">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3251">
                                            <p:txEl>
                                              <p:pRg st="6" end="6"/>
                                            </p:txEl>
                                          </p:spTgt>
                                        </p:tgtEl>
                                        <p:attrNameLst>
                                          <p:attrName>style.visibility</p:attrName>
                                        </p:attrNameLst>
                                      </p:cBhvr>
                                      <p:to>
                                        <p:strVal val="visible"/>
                                      </p:to>
                                    </p:set>
                                    <p:anim calcmode="lin" valueType="num">
                                      <p:cBhvr additive="base">
                                        <p:cTn id="33" dur="500" fill="hold"/>
                                        <p:tgtEl>
                                          <p:spTgt spid="53251">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3251">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3251">
                                            <p:txEl>
                                              <p:pRg st="7" end="7"/>
                                            </p:txEl>
                                          </p:spTgt>
                                        </p:tgtEl>
                                        <p:attrNameLst>
                                          <p:attrName>style.visibility</p:attrName>
                                        </p:attrNameLst>
                                      </p:cBhvr>
                                      <p:to>
                                        <p:strVal val="visible"/>
                                      </p:to>
                                    </p:set>
                                    <p:anim calcmode="lin" valueType="num">
                                      <p:cBhvr additive="base">
                                        <p:cTn id="37" dur="500" fill="hold"/>
                                        <p:tgtEl>
                                          <p:spTgt spid="5325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3251">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3251">
                                            <p:txEl>
                                              <p:pRg st="8" end="8"/>
                                            </p:txEl>
                                          </p:spTgt>
                                        </p:tgtEl>
                                        <p:attrNameLst>
                                          <p:attrName>style.visibility</p:attrName>
                                        </p:attrNameLst>
                                      </p:cBhvr>
                                      <p:to>
                                        <p:strVal val="visible"/>
                                      </p:to>
                                    </p:set>
                                    <p:anim calcmode="lin" valueType="num">
                                      <p:cBhvr additive="base">
                                        <p:cTn id="41" dur="500" fill="hold"/>
                                        <p:tgtEl>
                                          <p:spTgt spid="53251">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3251">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3251">
                                            <p:txEl>
                                              <p:pRg st="9" end="9"/>
                                            </p:txEl>
                                          </p:spTgt>
                                        </p:tgtEl>
                                        <p:attrNameLst>
                                          <p:attrName>style.visibility</p:attrName>
                                        </p:attrNameLst>
                                      </p:cBhvr>
                                      <p:to>
                                        <p:strVal val="visible"/>
                                      </p:to>
                                    </p:set>
                                    <p:anim calcmode="lin" valueType="num">
                                      <p:cBhvr additive="base">
                                        <p:cTn id="45" dur="500" fill="hold"/>
                                        <p:tgtEl>
                                          <p:spTgt spid="53251">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325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buClr>
                <a:schemeClr val="accent1"/>
              </a:buClr>
            </a:pPr>
            <a:r>
              <a:rPr lang="en-US" altLang="en-US" dirty="0"/>
              <a:t>Payout/Distribution Options</a:t>
            </a:r>
            <a:r>
              <a:rPr lang="en-US" altLang="en-US" sz="2400" dirty="0"/>
              <a:t> (continued)</a:t>
            </a:r>
          </a:p>
        </p:txBody>
      </p:sp>
      <p:sp>
        <p:nvSpPr>
          <p:cNvPr id="44036" name="Rectangle 3"/>
          <p:cNvSpPr>
            <a:spLocks noGrp="1" noChangeArrowheads="1"/>
          </p:cNvSpPr>
          <p:nvPr>
            <p:ph idx="1"/>
          </p:nvPr>
        </p:nvSpPr>
        <p:spPr>
          <a:xfrm>
            <a:off x="928688" y="1608138"/>
            <a:ext cx="7286625" cy="4419600"/>
          </a:xfrm>
        </p:spPr>
        <p:txBody>
          <a:bodyPr/>
          <a:lstStyle/>
          <a:p>
            <a:pPr eaLnBrk="1" hangingPunct="1">
              <a:buClr>
                <a:schemeClr val="accent1"/>
              </a:buClr>
            </a:pPr>
            <a:r>
              <a:rPr lang="en-US" altLang="en-US" dirty="0"/>
              <a:t>2. Purchase of an Immediate Annuity</a:t>
            </a:r>
            <a:endParaRPr lang="en-US" altLang="en-US" sz="2400" dirty="0"/>
          </a:p>
          <a:p>
            <a:pPr lvl="1" eaLnBrk="1" hangingPunct="1">
              <a:buClr>
                <a:schemeClr val="accent1"/>
              </a:buClr>
            </a:pPr>
            <a:r>
              <a:rPr lang="en-US" altLang="en-US" dirty="0"/>
              <a:t>Use DCP to purchase an immediate annuity (You can purchase this contract either from your retirement Plan provider or from others outside the Plan)</a:t>
            </a:r>
          </a:p>
          <a:p>
            <a:pPr lvl="1" eaLnBrk="1" hangingPunct="1">
              <a:buClr>
                <a:schemeClr val="accent1"/>
              </a:buClr>
            </a:pPr>
            <a:r>
              <a:rPr lang="en-US" altLang="en-US" dirty="0"/>
              <a:t>Benefits</a:t>
            </a:r>
          </a:p>
          <a:p>
            <a:pPr lvl="2" eaLnBrk="1" hangingPunct="1">
              <a:buClr>
                <a:schemeClr val="accent1"/>
              </a:buClr>
            </a:pPr>
            <a:r>
              <a:rPr lang="en-US" altLang="en-US" dirty="0"/>
              <a:t>Stable payments usually for life</a:t>
            </a:r>
          </a:p>
          <a:p>
            <a:pPr lvl="2" eaLnBrk="1" hangingPunct="1">
              <a:buClr>
                <a:schemeClr val="accent1"/>
              </a:buClr>
            </a:pPr>
            <a:r>
              <a:rPr lang="en-US" altLang="en-US" dirty="0"/>
              <a:t>Useful for planning and tax purposes</a:t>
            </a:r>
          </a:p>
          <a:p>
            <a:pPr lvl="1" eaLnBrk="1" hangingPunct="1">
              <a:buClr>
                <a:schemeClr val="accent1"/>
              </a:buClr>
            </a:pPr>
            <a:r>
              <a:rPr lang="en-US" altLang="en-US" dirty="0"/>
              <a:t>Risks</a:t>
            </a:r>
          </a:p>
          <a:p>
            <a:pPr lvl="2" eaLnBrk="1" hangingPunct="1">
              <a:buClr>
                <a:schemeClr val="accent1"/>
              </a:buClr>
            </a:pPr>
            <a:r>
              <a:rPr lang="en-US" altLang="en-US" dirty="0"/>
              <a:t>Generally no cost of living adjustment</a:t>
            </a:r>
          </a:p>
          <a:p>
            <a:pPr lvl="2" eaLnBrk="1" hangingPunct="1">
              <a:buClr>
                <a:schemeClr val="accent1"/>
              </a:buClr>
            </a:pPr>
            <a:r>
              <a:rPr lang="en-US" altLang="en-US" dirty="0"/>
              <a:t>Tax is due on amount received each year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anim calcmode="lin" valueType="num">
                                      <p:cBhvr additive="base">
                                        <p:cTn id="7" dur="500" fill="hold"/>
                                        <p:tgtEl>
                                          <p:spTgt spid="4403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6">
                                            <p:txEl>
                                              <p:pRg st="1" end="1"/>
                                            </p:txEl>
                                          </p:spTgt>
                                        </p:tgtEl>
                                        <p:attrNameLst>
                                          <p:attrName>style.visibility</p:attrName>
                                        </p:attrNameLst>
                                      </p:cBhvr>
                                      <p:to>
                                        <p:strVal val="visible"/>
                                      </p:to>
                                    </p:set>
                                    <p:anim calcmode="lin" valueType="num">
                                      <p:cBhvr additive="base">
                                        <p:cTn id="13" dur="500" fill="hold"/>
                                        <p:tgtEl>
                                          <p:spTgt spid="4403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6">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036">
                                            <p:txEl>
                                              <p:pRg st="2" end="2"/>
                                            </p:txEl>
                                          </p:spTgt>
                                        </p:tgtEl>
                                        <p:attrNameLst>
                                          <p:attrName>style.visibility</p:attrName>
                                        </p:attrNameLst>
                                      </p:cBhvr>
                                      <p:to>
                                        <p:strVal val="visible"/>
                                      </p:to>
                                    </p:set>
                                    <p:anim calcmode="lin" valueType="num">
                                      <p:cBhvr additive="base">
                                        <p:cTn id="17" dur="500" fill="hold"/>
                                        <p:tgtEl>
                                          <p:spTgt spid="4403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036">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036">
                                            <p:txEl>
                                              <p:pRg st="3" end="3"/>
                                            </p:txEl>
                                          </p:spTgt>
                                        </p:tgtEl>
                                        <p:attrNameLst>
                                          <p:attrName>style.visibility</p:attrName>
                                        </p:attrNameLst>
                                      </p:cBhvr>
                                      <p:to>
                                        <p:strVal val="visible"/>
                                      </p:to>
                                    </p:set>
                                    <p:anim calcmode="lin" valueType="num">
                                      <p:cBhvr additive="base">
                                        <p:cTn id="21" dur="500" fill="hold"/>
                                        <p:tgtEl>
                                          <p:spTgt spid="44036">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036">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036">
                                            <p:txEl>
                                              <p:pRg st="4" end="4"/>
                                            </p:txEl>
                                          </p:spTgt>
                                        </p:tgtEl>
                                        <p:attrNameLst>
                                          <p:attrName>style.visibility</p:attrName>
                                        </p:attrNameLst>
                                      </p:cBhvr>
                                      <p:to>
                                        <p:strVal val="visible"/>
                                      </p:to>
                                    </p:set>
                                    <p:anim calcmode="lin" valueType="num">
                                      <p:cBhvr additive="base">
                                        <p:cTn id="25" dur="500" fill="hold"/>
                                        <p:tgtEl>
                                          <p:spTgt spid="4403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6">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036">
                                            <p:txEl>
                                              <p:pRg st="5" end="5"/>
                                            </p:txEl>
                                          </p:spTgt>
                                        </p:tgtEl>
                                        <p:attrNameLst>
                                          <p:attrName>style.visibility</p:attrName>
                                        </p:attrNameLst>
                                      </p:cBhvr>
                                      <p:to>
                                        <p:strVal val="visible"/>
                                      </p:to>
                                    </p:set>
                                    <p:anim calcmode="lin" valueType="num">
                                      <p:cBhvr additive="base">
                                        <p:cTn id="29" dur="500" fill="hold"/>
                                        <p:tgtEl>
                                          <p:spTgt spid="44036">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036">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036">
                                            <p:txEl>
                                              <p:pRg st="6" end="6"/>
                                            </p:txEl>
                                          </p:spTgt>
                                        </p:tgtEl>
                                        <p:attrNameLst>
                                          <p:attrName>style.visibility</p:attrName>
                                        </p:attrNameLst>
                                      </p:cBhvr>
                                      <p:to>
                                        <p:strVal val="visible"/>
                                      </p:to>
                                    </p:set>
                                    <p:anim calcmode="lin" valueType="num">
                                      <p:cBhvr additive="base">
                                        <p:cTn id="33" dur="500" fill="hold"/>
                                        <p:tgtEl>
                                          <p:spTgt spid="44036">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036">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036">
                                            <p:txEl>
                                              <p:pRg st="7" end="7"/>
                                            </p:txEl>
                                          </p:spTgt>
                                        </p:tgtEl>
                                        <p:attrNameLst>
                                          <p:attrName>style.visibility</p:attrName>
                                        </p:attrNameLst>
                                      </p:cBhvr>
                                      <p:to>
                                        <p:strVal val="visible"/>
                                      </p:to>
                                    </p:set>
                                    <p:anim calcmode="lin" valueType="num">
                                      <p:cBhvr additive="base">
                                        <p:cTn id="37" dur="500" fill="hold"/>
                                        <p:tgtEl>
                                          <p:spTgt spid="44036">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uiExpand="1"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4"/>
          <p:cNvSpPr>
            <a:spLocks noGrp="1" noChangeArrowheads="1"/>
          </p:cNvSpPr>
          <p:nvPr>
            <p:ph type="title"/>
          </p:nvPr>
        </p:nvSpPr>
        <p:spPr>
          <a:xfrm>
            <a:off x="685800" y="655638"/>
            <a:ext cx="7772400" cy="944562"/>
          </a:xfrm>
        </p:spPr>
        <p:txBody>
          <a:bodyPr/>
          <a:lstStyle/>
          <a:p>
            <a:pPr eaLnBrk="1" hangingPunct="1">
              <a:spcBef>
                <a:spcPct val="20000"/>
              </a:spcBef>
            </a:pPr>
            <a:r>
              <a:rPr lang="en-US" altLang="en-US" dirty="0"/>
              <a:t>Payout/Distribution Options</a:t>
            </a:r>
            <a:r>
              <a:rPr lang="en-US" altLang="en-US" sz="2400" dirty="0"/>
              <a:t> (continued)</a:t>
            </a:r>
          </a:p>
        </p:txBody>
      </p:sp>
      <p:sp>
        <p:nvSpPr>
          <p:cNvPr id="56323" name="Rectangle 3"/>
          <p:cNvSpPr>
            <a:spLocks noGrp="1" noChangeArrowheads="1"/>
          </p:cNvSpPr>
          <p:nvPr>
            <p:ph idx="1"/>
          </p:nvPr>
        </p:nvSpPr>
        <p:spPr>
          <a:xfrm>
            <a:off x="914400" y="1600200"/>
            <a:ext cx="7258050" cy="5257800"/>
          </a:xfrm>
        </p:spPr>
        <p:txBody>
          <a:bodyPr/>
          <a:lstStyle/>
          <a:p>
            <a:pPr eaLnBrk="1" hangingPunct="1"/>
            <a:r>
              <a:rPr lang="en-US" altLang="en-US" dirty="0"/>
              <a:t>3. Take Periodic Payments</a:t>
            </a:r>
          </a:p>
          <a:p>
            <a:pPr lvl="1" eaLnBrk="1" hangingPunct="1">
              <a:buClr>
                <a:schemeClr val="accent1"/>
              </a:buClr>
            </a:pPr>
            <a:r>
              <a:rPr lang="en-US" altLang="en-US" dirty="0"/>
              <a:t>Benefits</a:t>
            </a:r>
          </a:p>
          <a:p>
            <a:pPr lvl="2" eaLnBrk="1" hangingPunct="1">
              <a:buClr>
                <a:schemeClr val="accent1"/>
              </a:buClr>
            </a:pPr>
            <a:r>
              <a:rPr lang="en-US" altLang="en-US" dirty="0"/>
              <a:t>Can plan for regular payments at regular intervals.  Can ensure that payments are available for a specific period of time</a:t>
            </a:r>
          </a:p>
          <a:p>
            <a:pPr lvl="2" eaLnBrk="1" hangingPunct="1">
              <a:buClr>
                <a:schemeClr val="accent1"/>
              </a:buClr>
            </a:pPr>
            <a:r>
              <a:rPr lang="en-US" altLang="en-US" dirty="0"/>
              <a:t>Payments may be large</a:t>
            </a:r>
          </a:p>
          <a:p>
            <a:pPr lvl="1" eaLnBrk="1" hangingPunct="1">
              <a:buClr>
                <a:schemeClr val="accent1"/>
              </a:buClr>
            </a:pPr>
            <a:r>
              <a:rPr lang="en-US" altLang="en-US" dirty="0"/>
              <a:t>Risks</a:t>
            </a:r>
          </a:p>
          <a:p>
            <a:pPr lvl="2" eaLnBrk="1" hangingPunct="1">
              <a:buClr>
                <a:schemeClr val="accent1"/>
              </a:buClr>
            </a:pPr>
            <a:r>
              <a:rPr lang="en-US" altLang="en-US" dirty="0"/>
              <a:t>No assurance of lifetime income</a:t>
            </a:r>
          </a:p>
          <a:p>
            <a:pPr lvl="2" eaLnBrk="1" hangingPunct="1">
              <a:buClr>
                <a:schemeClr val="accent1"/>
              </a:buClr>
            </a:pPr>
            <a:r>
              <a:rPr lang="en-US" altLang="en-US" dirty="0"/>
              <a:t>Tax rate may be high due to the amount of money withdrawn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 calcmode="lin" valueType="num">
                                      <p:cBhvr additive="base">
                                        <p:cTn id="7" dur="500" fill="hold"/>
                                        <p:tgtEl>
                                          <p:spTgt spid="563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6323">
                                            <p:txEl>
                                              <p:pRg st="1" end="1"/>
                                            </p:txEl>
                                          </p:spTgt>
                                        </p:tgtEl>
                                        <p:attrNameLst>
                                          <p:attrName>style.visibility</p:attrName>
                                        </p:attrNameLst>
                                      </p:cBhvr>
                                      <p:to>
                                        <p:strVal val="visible"/>
                                      </p:to>
                                    </p:set>
                                    <p:anim calcmode="lin" valueType="num">
                                      <p:cBhvr additive="base">
                                        <p:cTn id="13"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632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6323">
                                            <p:txEl>
                                              <p:pRg st="2" end="2"/>
                                            </p:txEl>
                                          </p:spTgt>
                                        </p:tgtEl>
                                        <p:attrNameLst>
                                          <p:attrName>style.visibility</p:attrName>
                                        </p:attrNameLst>
                                      </p:cBhvr>
                                      <p:to>
                                        <p:strVal val="visible"/>
                                      </p:to>
                                    </p:set>
                                    <p:anim calcmode="lin" valueType="num">
                                      <p:cBhvr additive="base">
                                        <p:cTn id="17" dur="500" fill="hold"/>
                                        <p:tgtEl>
                                          <p:spTgt spid="563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632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6323">
                                            <p:txEl>
                                              <p:pRg st="3" end="3"/>
                                            </p:txEl>
                                          </p:spTgt>
                                        </p:tgtEl>
                                        <p:attrNameLst>
                                          <p:attrName>style.visibility</p:attrName>
                                        </p:attrNameLst>
                                      </p:cBhvr>
                                      <p:to>
                                        <p:strVal val="visible"/>
                                      </p:to>
                                    </p:set>
                                    <p:anim calcmode="lin" valueType="num">
                                      <p:cBhvr additive="base">
                                        <p:cTn id="21" dur="500" fill="hold"/>
                                        <p:tgtEl>
                                          <p:spTgt spid="5632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632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6323">
                                            <p:txEl>
                                              <p:pRg st="4" end="4"/>
                                            </p:txEl>
                                          </p:spTgt>
                                        </p:tgtEl>
                                        <p:attrNameLst>
                                          <p:attrName>style.visibility</p:attrName>
                                        </p:attrNameLst>
                                      </p:cBhvr>
                                      <p:to>
                                        <p:strVal val="visible"/>
                                      </p:to>
                                    </p:set>
                                    <p:anim calcmode="lin" valueType="num">
                                      <p:cBhvr additive="base">
                                        <p:cTn id="25" dur="500" fill="hold"/>
                                        <p:tgtEl>
                                          <p:spTgt spid="5632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632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6323">
                                            <p:txEl>
                                              <p:pRg st="5" end="5"/>
                                            </p:txEl>
                                          </p:spTgt>
                                        </p:tgtEl>
                                        <p:attrNameLst>
                                          <p:attrName>style.visibility</p:attrName>
                                        </p:attrNameLst>
                                      </p:cBhvr>
                                      <p:to>
                                        <p:strVal val="visible"/>
                                      </p:to>
                                    </p:set>
                                    <p:anim calcmode="lin" valueType="num">
                                      <p:cBhvr additive="base">
                                        <p:cTn id="29" dur="500" fill="hold"/>
                                        <p:tgtEl>
                                          <p:spTgt spid="5632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632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6323">
                                            <p:txEl>
                                              <p:pRg st="6" end="6"/>
                                            </p:txEl>
                                          </p:spTgt>
                                        </p:tgtEl>
                                        <p:attrNameLst>
                                          <p:attrName>style.visibility</p:attrName>
                                        </p:attrNameLst>
                                      </p:cBhvr>
                                      <p:to>
                                        <p:strVal val="visible"/>
                                      </p:to>
                                    </p:set>
                                    <p:anim calcmode="lin" valueType="num">
                                      <p:cBhvr additive="base">
                                        <p:cTn id="33" dur="500" fill="hold"/>
                                        <p:tgtEl>
                                          <p:spTgt spid="5632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632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uiExpand="1"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z="3200" dirty="0"/>
              <a:t>A. Understand Employer Qualified Retirement Plans</a:t>
            </a:r>
          </a:p>
        </p:txBody>
      </p:sp>
      <p:sp>
        <p:nvSpPr>
          <p:cNvPr id="7172" name="Rectangle 3"/>
          <p:cNvSpPr>
            <a:spLocks noGrp="1" noChangeArrowheads="1"/>
          </p:cNvSpPr>
          <p:nvPr>
            <p:ph idx="1"/>
          </p:nvPr>
        </p:nvSpPr>
        <p:spPr>
          <a:xfrm>
            <a:off x="914400" y="1600200"/>
            <a:ext cx="7286625" cy="5000625"/>
          </a:xfrm>
        </p:spPr>
        <p:txBody>
          <a:bodyPr/>
          <a:lstStyle/>
          <a:p>
            <a:pPr eaLnBrk="1" hangingPunct="1"/>
            <a:r>
              <a:rPr lang="en-US" altLang="en-US" dirty="0"/>
              <a:t>Why do companies set up retirement plans?</a:t>
            </a:r>
          </a:p>
          <a:p>
            <a:pPr lvl="1" eaLnBrk="1" hangingPunct="1"/>
            <a:r>
              <a:rPr lang="en-US" altLang="en-US" dirty="0"/>
              <a:t>Competition</a:t>
            </a:r>
          </a:p>
          <a:p>
            <a:pPr lvl="1" eaLnBrk="1" hangingPunct="1"/>
            <a:r>
              <a:rPr lang="en-US" altLang="en-US" dirty="0"/>
              <a:t>Tax shelters</a:t>
            </a:r>
          </a:p>
          <a:p>
            <a:pPr lvl="1" eaLnBrk="1" hangingPunct="1"/>
            <a:r>
              <a:rPr lang="en-US" altLang="en-US" dirty="0"/>
              <a:t>Personal retirement for the owners</a:t>
            </a:r>
          </a:p>
          <a:p>
            <a:pPr lvl="1" eaLnBrk="1" hangingPunct="1"/>
            <a:r>
              <a:rPr lang="en-US" altLang="en-US" dirty="0"/>
              <a:t>Personal retirement for the employees</a:t>
            </a:r>
          </a:p>
          <a:p>
            <a:pPr lvl="1" eaLnBrk="1" hangingPunct="1"/>
            <a:r>
              <a:rPr lang="en-US" altLang="en-US" dirty="0"/>
              <a:t>Other reasons</a:t>
            </a:r>
          </a:p>
          <a:p>
            <a:pPr eaLnBrk="1" hangingPunct="1"/>
            <a:r>
              <a:rPr lang="en-US" altLang="en-US" dirty="0"/>
              <a:t>What are the requirements for setting up retirement plans?</a:t>
            </a:r>
          </a:p>
          <a:p>
            <a:pPr lvl="1" eaLnBrk="1" hangingPunct="1"/>
            <a:r>
              <a:rPr lang="en-US" altLang="en-US" dirty="0"/>
              <a:t>Generally stable and available cash flow</a:t>
            </a:r>
          </a:p>
          <a:p>
            <a:pPr lvl="1" eaLnBrk="1" hangingPunct="1"/>
            <a:r>
              <a:rPr lang="en-US" altLang="en-US" dirty="0"/>
              <a:t>Willingness to fulfill financial reporting</a:t>
            </a:r>
          </a:p>
          <a:p>
            <a:pPr lvl="1" eaLnBrk="1" hangingPunct="1"/>
            <a:endParaRPr lang="en-US" altLang="en-US" dirty="0"/>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17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buClr>
                <a:schemeClr val="accent1"/>
              </a:buClr>
            </a:pPr>
            <a:r>
              <a:rPr lang="en-US" altLang="en-US" dirty="0"/>
              <a:t>Payout/Distribution Options</a:t>
            </a:r>
            <a:r>
              <a:rPr lang="en-US" altLang="en-US" sz="2400" dirty="0"/>
              <a:t> (continued)</a:t>
            </a:r>
          </a:p>
        </p:txBody>
      </p:sp>
      <p:sp>
        <p:nvSpPr>
          <p:cNvPr id="46084" name="Rectangle 3"/>
          <p:cNvSpPr>
            <a:spLocks noGrp="1" noChangeArrowheads="1"/>
          </p:cNvSpPr>
          <p:nvPr>
            <p:ph idx="1"/>
          </p:nvPr>
        </p:nvSpPr>
        <p:spPr>
          <a:xfrm>
            <a:off x="914400" y="1600200"/>
            <a:ext cx="7439025" cy="5229225"/>
          </a:xfrm>
        </p:spPr>
        <p:txBody>
          <a:bodyPr/>
          <a:lstStyle/>
          <a:p>
            <a:pPr eaLnBrk="1" hangingPunct="1">
              <a:buClr>
                <a:schemeClr val="accent1"/>
              </a:buClr>
            </a:pPr>
            <a:r>
              <a:rPr lang="en-US" altLang="en-US" dirty="0"/>
              <a:t>4. Roll it into an IRA Rollover</a:t>
            </a:r>
            <a:r>
              <a:rPr lang="en-US" altLang="en-US" sz="2400" dirty="0"/>
              <a:t> (Be careful and don’t touch the funds)</a:t>
            </a:r>
          </a:p>
          <a:p>
            <a:pPr lvl="1" eaLnBrk="1" hangingPunct="1">
              <a:buClr>
                <a:schemeClr val="accent1"/>
              </a:buClr>
            </a:pPr>
            <a:r>
              <a:rPr lang="en-US" altLang="en-US" dirty="0"/>
              <a:t>Benefits</a:t>
            </a:r>
          </a:p>
          <a:p>
            <a:pPr lvl="2" eaLnBrk="1" hangingPunct="1">
              <a:buClr>
                <a:schemeClr val="accent1"/>
              </a:buClr>
            </a:pPr>
            <a:r>
              <a:rPr lang="en-US" altLang="en-US" dirty="0"/>
              <a:t>You can defer taxes until you withdraw the funds </a:t>
            </a:r>
          </a:p>
          <a:p>
            <a:pPr lvl="2" eaLnBrk="1" hangingPunct="1">
              <a:buClr>
                <a:schemeClr val="accent1"/>
              </a:buClr>
            </a:pPr>
            <a:r>
              <a:rPr lang="en-US" altLang="en-US" dirty="0"/>
              <a:t>You can direct investment to different assets and asset classes</a:t>
            </a:r>
          </a:p>
          <a:p>
            <a:pPr lvl="2" eaLnBrk="1" hangingPunct="1">
              <a:buClr>
                <a:schemeClr val="accent1"/>
              </a:buClr>
            </a:pPr>
            <a:r>
              <a:rPr lang="en-US" altLang="en-US" dirty="0"/>
              <a:t>You can continue to enjoy tax-deferred growth</a:t>
            </a:r>
          </a:p>
          <a:p>
            <a:pPr lvl="1" eaLnBrk="1" hangingPunct="1">
              <a:buClr>
                <a:schemeClr val="accent1"/>
              </a:buClr>
            </a:pPr>
            <a:r>
              <a:rPr lang="en-US" altLang="en-US" dirty="0"/>
              <a:t>Risks</a:t>
            </a:r>
          </a:p>
          <a:p>
            <a:pPr lvl="2" eaLnBrk="1" hangingPunct="1">
              <a:buClr>
                <a:schemeClr val="accent1"/>
              </a:buClr>
            </a:pPr>
            <a:r>
              <a:rPr lang="en-US" altLang="en-US" dirty="0"/>
              <a:t>There is no guarantee that funds will last a lifetime</a:t>
            </a:r>
          </a:p>
          <a:p>
            <a:pPr lvl="2" eaLnBrk="1" hangingPunct="1">
              <a:buClr>
                <a:schemeClr val="accent1"/>
              </a:buClr>
            </a:pPr>
            <a:r>
              <a:rPr lang="en-US" altLang="en-US" dirty="0"/>
              <a:t>You must begin withdrawals at 70½ or 50% penalty is incurred</a:t>
            </a:r>
          </a:p>
          <a:p>
            <a:pPr eaLnBrk="1" hangingPunct="1">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4">
                                            <p:txEl>
                                              <p:pRg st="0" end="0"/>
                                            </p:txEl>
                                          </p:spTgt>
                                        </p:tgtEl>
                                        <p:attrNameLst>
                                          <p:attrName>style.visibility</p:attrName>
                                        </p:attrNameLst>
                                      </p:cBhvr>
                                      <p:to>
                                        <p:strVal val="visible"/>
                                      </p:to>
                                    </p:set>
                                    <p:anim calcmode="lin" valueType="num">
                                      <p:cBhvr additive="base">
                                        <p:cTn id="7" dur="500" fill="hold"/>
                                        <p:tgtEl>
                                          <p:spTgt spid="4608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4">
                                            <p:txEl>
                                              <p:pRg st="1" end="1"/>
                                            </p:txEl>
                                          </p:spTgt>
                                        </p:tgtEl>
                                        <p:attrNameLst>
                                          <p:attrName>style.visibility</p:attrName>
                                        </p:attrNameLst>
                                      </p:cBhvr>
                                      <p:to>
                                        <p:strVal val="visible"/>
                                      </p:to>
                                    </p:set>
                                    <p:anim calcmode="lin" valueType="num">
                                      <p:cBhvr additive="base">
                                        <p:cTn id="13" dur="500" fill="hold"/>
                                        <p:tgtEl>
                                          <p:spTgt spid="4608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6084">
                                            <p:txEl>
                                              <p:pRg st="2" end="2"/>
                                            </p:txEl>
                                          </p:spTgt>
                                        </p:tgtEl>
                                        <p:attrNameLst>
                                          <p:attrName>style.visibility</p:attrName>
                                        </p:attrNameLst>
                                      </p:cBhvr>
                                      <p:to>
                                        <p:strVal val="visible"/>
                                      </p:to>
                                    </p:set>
                                    <p:anim calcmode="lin" valueType="num">
                                      <p:cBhvr additive="base">
                                        <p:cTn id="17" dur="500" fill="hold"/>
                                        <p:tgtEl>
                                          <p:spTgt spid="4608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608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6084">
                                            <p:txEl>
                                              <p:pRg st="3" end="3"/>
                                            </p:txEl>
                                          </p:spTgt>
                                        </p:tgtEl>
                                        <p:attrNameLst>
                                          <p:attrName>style.visibility</p:attrName>
                                        </p:attrNameLst>
                                      </p:cBhvr>
                                      <p:to>
                                        <p:strVal val="visible"/>
                                      </p:to>
                                    </p:set>
                                    <p:anim calcmode="lin" valueType="num">
                                      <p:cBhvr additive="base">
                                        <p:cTn id="21" dur="500" fill="hold"/>
                                        <p:tgtEl>
                                          <p:spTgt spid="4608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608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6084">
                                            <p:txEl>
                                              <p:pRg st="4" end="4"/>
                                            </p:txEl>
                                          </p:spTgt>
                                        </p:tgtEl>
                                        <p:attrNameLst>
                                          <p:attrName>style.visibility</p:attrName>
                                        </p:attrNameLst>
                                      </p:cBhvr>
                                      <p:to>
                                        <p:strVal val="visible"/>
                                      </p:to>
                                    </p:set>
                                    <p:anim calcmode="lin" valueType="num">
                                      <p:cBhvr additive="base">
                                        <p:cTn id="25" dur="500" fill="hold"/>
                                        <p:tgtEl>
                                          <p:spTgt spid="4608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6084">
                                            <p:txEl>
                                              <p:pRg st="5" end="5"/>
                                            </p:txEl>
                                          </p:spTgt>
                                        </p:tgtEl>
                                        <p:attrNameLst>
                                          <p:attrName>style.visibility</p:attrName>
                                        </p:attrNameLst>
                                      </p:cBhvr>
                                      <p:to>
                                        <p:strVal val="visible"/>
                                      </p:to>
                                    </p:set>
                                    <p:anim calcmode="lin" valueType="num">
                                      <p:cBhvr additive="base">
                                        <p:cTn id="29" dur="500" fill="hold"/>
                                        <p:tgtEl>
                                          <p:spTgt spid="4608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6084">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6084">
                                            <p:txEl>
                                              <p:pRg st="6" end="6"/>
                                            </p:txEl>
                                          </p:spTgt>
                                        </p:tgtEl>
                                        <p:attrNameLst>
                                          <p:attrName>style.visibility</p:attrName>
                                        </p:attrNameLst>
                                      </p:cBhvr>
                                      <p:to>
                                        <p:strVal val="visible"/>
                                      </p:to>
                                    </p:set>
                                    <p:anim calcmode="lin" valueType="num">
                                      <p:cBhvr additive="base">
                                        <p:cTn id="33" dur="500" fill="hold"/>
                                        <p:tgtEl>
                                          <p:spTgt spid="46084">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6084">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6084">
                                            <p:txEl>
                                              <p:pRg st="7" end="7"/>
                                            </p:txEl>
                                          </p:spTgt>
                                        </p:tgtEl>
                                        <p:attrNameLst>
                                          <p:attrName>style.visibility</p:attrName>
                                        </p:attrNameLst>
                                      </p:cBhvr>
                                      <p:to>
                                        <p:strVal val="visible"/>
                                      </p:to>
                                    </p:set>
                                    <p:anim calcmode="lin" valueType="num">
                                      <p:cBhvr additive="base">
                                        <p:cTn id="37" dur="500" fill="hold"/>
                                        <p:tgtEl>
                                          <p:spTgt spid="46084">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uiExpand="1"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09600" y="641350"/>
            <a:ext cx="8001000" cy="969963"/>
          </a:xfrm>
        </p:spPr>
        <p:txBody>
          <a:bodyPr/>
          <a:lstStyle/>
          <a:p>
            <a:pPr eaLnBrk="1" hangingPunct="1">
              <a:spcBef>
                <a:spcPct val="20000"/>
              </a:spcBef>
            </a:pPr>
            <a:r>
              <a:rPr lang="en-US" altLang="en-US" sz="3200" dirty="0"/>
              <a:t>Important Questions to ask when Considering Defined Contribution Plans</a:t>
            </a:r>
          </a:p>
        </p:txBody>
      </p:sp>
      <p:sp>
        <p:nvSpPr>
          <p:cNvPr id="177155" name="Rectangle 3"/>
          <p:cNvSpPr>
            <a:spLocks noGrp="1" noChangeArrowheads="1"/>
          </p:cNvSpPr>
          <p:nvPr>
            <p:ph idx="1"/>
          </p:nvPr>
        </p:nvSpPr>
        <p:spPr>
          <a:xfrm>
            <a:off x="914400" y="1600200"/>
            <a:ext cx="7315200" cy="5257800"/>
          </a:xfrm>
        </p:spPr>
        <p:txBody>
          <a:bodyPr/>
          <a:lstStyle/>
          <a:p>
            <a:pPr marL="609600" indent="-609600" eaLnBrk="1" hangingPunct="1">
              <a:buClr>
                <a:schemeClr val="accent1"/>
              </a:buClr>
            </a:pPr>
            <a:r>
              <a:rPr lang="en-US" altLang="en-US" dirty="0"/>
              <a:t>Questions for Defined Contribution Plans?</a:t>
            </a:r>
          </a:p>
          <a:p>
            <a:pPr marL="1009650" lvl="1" indent="-609600" eaLnBrk="1" hangingPunct="1">
              <a:buClr>
                <a:schemeClr val="accent1"/>
              </a:buClr>
            </a:pPr>
            <a:r>
              <a:rPr lang="en-US" altLang="en-US" dirty="0"/>
              <a:t>Do you have a match? </a:t>
            </a:r>
          </a:p>
          <a:p>
            <a:pPr marL="1009650" lvl="1" indent="-609600" eaLnBrk="1" hangingPunct="1">
              <a:buClr>
                <a:schemeClr val="accent1"/>
              </a:buClr>
            </a:pPr>
            <a:r>
              <a:rPr lang="en-US" altLang="en-US" dirty="0"/>
              <a:t>How much is it?  </a:t>
            </a:r>
          </a:p>
          <a:p>
            <a:pPr marL="1009650" lvl="1" indent="-609600" eaLnBrk="1" hangingPunct="1">
              <a:buClr>
                <a:schemeClr val="accent1"/>
              </a:buClr>
            </a:pPr>
            <a:r>
              <a:rPr lang="en-US" altLang="en-US" dirty="0"/>
              <a:t>How soon until I can contribute to get the match?</a:t>
            </a:r>
          </a:p>
          <a:p>
            <a:pPr marL="1009650" lvl="1" indent="-609600" eaLnBrk="1" hangingPunct="1">
              <a:buClr>
                <a:schemeClr val="accent1"/>
              </a:buClr>
            </a:pPr>
            <a:r>
              <a:rPr lang="en-US" altLang="en-US" dirty="0"/>
              <a:t>What is the vesting period for the match?</a:t>
            </a:r>
          </a:p>
          <a:p>
            <a:pPr marL="1009650" lvl="1" indent="-609600" eaLnBrk="1" hangingPunct="1">
              <a:buClr>
                <a:schemeClr val="accent1"/>
              </a:buClr>
            </a:pPr>
            <a:r>
              <a:rPr lang="en-US" altLang="en-US" dirty="0"/>
              <a:t>What is the normal retirement age? </a:t>
            </a:r>
          </a:p>
          <a:p>
            <a:pPr marL="1009650" lvl="1" indent="-609600" eaLnBrk="1" hangingPunct="1">
              <a:buClr>
                <a:schemeClr val="accent1"/>
              </a:buClr>
            </a:pPr>
            <a:r>
              <a:rPr lang="en-US" altLang="en-US" dirty="0"/>
              <a:t>Is there any advantage to working past age 65?</a:t>
            </a:r>
          </a:p>
          <a:p>
            <a:pPr marL="609600" indent="-609600" eaLnBrk="1" hangingPunct="1">
              <a:buClr>
                <a:schemeClr val="accent1"/>
              </a:buCl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7155">
                                            <p:txEl>
                                              <p:pRg st="0" end="0"/>
                                            </p:txEl>
                                          </p:spTgt>
                                        </p:tgtEl>
                                        <p:attrNameLst>
                                          <p:attrName>style.visibility</p:attrName>
                                        </p:attrNameLst>
                                      </p:cBhvr>
                                      <p:to>
                                        <p:strVal val="visible"/>
                                      </p:to>
                                    </p:set>
                                    <p:anim calcmode="lin" valueType="num">
                                      <p:cBhvr additive="base">
                                        <p:cTn id="7" dur="500" fill="hold"/>
                                        <p:tgtEl>
                                          <p:spTgt spid="1771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71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7155">
                                            <p:txEl>
                                              <p:pRg st="1" end="1"/>
                                            </p:txEl>
                                          </p:spTgt>
                                        </p:tgtEl>
                                        <p:attrNameLst>
                                          <p:attrName>style.visibility</p:attrName>
                                        </p:attrNameLst>
                                      </p:cBhvr>
                                      <p:to>
                                        <p:strVal val="visible"/>
                                      </p:to>
                                    </p:set>
                                    <p:anim calcmode="lin" valueType="num">
                                      <p:cBhvr additive="base">
                                        <p:cTn id="13" dur="500" fill="hold"/>
                                        <p:tgtEl>
                                          <p:spTgt spid="1771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715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77155">
                                            <p:txEl>
                                              <p:pRg st="2" end="2"/>
                                            </p:txEl>
                                          </p:spTgt>
                                        </p:tgtEl>
                                        <p:attrNameLst>
                                          <p:attrName>style.visibility</p:attrName>
                                        </p:attrNameLst>
                                      </p:cBhvr>
                                      <p:to>
                                        <p:strVal val="visible"/>
                                      </p:to>
                                    </p:set>
                                    <p:anim calcmode="lin" valueType="num">
                                      <p:cBhvr additive="base">
                                        <p:cTn id="17" dur="500" fill="hold"/>
                                        <p:tgtEl>
                                          <p:spTgt spid="17715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715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7155">
                                            <p:txEl>
                                              <p:pRg st="3" end="3"/>
                                            </p:txEl>
                                          </p:spTgt>
                                        </p:tgtEl>
                                        <p:attrNameLst>
                                          <p:attrName>style.visibility</p:attrName>
                                        </p:attrNameLst>
                                      </p:cBhvr>
                                      <p:to>
                                        <p:strVal val="visible"/>
                                      </p:to>
                                    </p:set>
                                    <p:anim calcmode="lin" valueType="num">
                                      <p:cBhvr additive="base">
                                        <p:cTn id="21" dur="500" fill="hold"/>
                                        <p:tgtEl>
                                          <p:spTgt spid="17715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7715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77155">
                                            <p:txEl>
                                              <p:pRg st="4" end="4"/>
                                            </p:txEl>
                                          </p:spTgt>
                                        </p:tgtEl>
                                        <p:attrNameLst>
                                          <p:attrName>style.visibility</p:attrName>
                                        </p:attrNameLst>
                                      </p:cBhvr>
                                      <p:to>
                                        <p:strVal val="visible"/>
                                      </p:to>
                                    </p:set>
                                    <p:anim calcmode="lin" valueType="num">
                                      <p:cBhvr additive="base">
                                        <p:cTn id="25" dur="500" fill="hold"/>
                                        <p:tgtEl>
                                          <p:spTgt spid="17715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715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7155">
                                            <p:txEl>
                                              <p:pRg st="5" end="5"/>
                                            </p:txEl>
                                          </p:spTgt>
                                        </p:tgtEl>
                                        <p:attrNameLst>
                                          <p:attrName>style.visibility</p:attrName>
                                        </p:attrNameLst>
                                      </p:cBhvr>
                                      <p:to>
                                        <p:strVal val="visible"/>
                                      </p:to>
                                    </p:set>
                                    <p:anim calcmode="lin" valueType="num">
                                      <p:cBhvr additive="base">
                                        <p:cTn id="29" dur="500" fill="hold"/>
                                        <p:tgtEl>
                                          <p:spTgt spid="17715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7715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7155">
                                            <p:txEl>
                                              <p:pRg st="6" end="6"/>
                                            </p:txEl>
                                          </p:spTgt>
                                        </p:tgtEl>
                                        <p:attrNameLst>
                                          <p:attrName>style.visibility</p:attrName>
                                        </p:attrNameLst>
                                      </p:cBhvr>
                                      <p:to>
                                        <p:strVal val="visible"/>
                                      </p:to>
                                    </p:set>
                                    <p:anim calcmode="lin" valueType="num">
                                      <p:cBhvr additive="base">
                                        <p:cTn id="33" dur="500" fill="hold"/>
                                        <p:tgtEl>
                                          <p:spTgt spid="17715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7715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uiExpand="1" build="allAtOnce"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buClr>
                <a:schemeClr val="accent1"/>
              </a:buClr>
            </a:pPr>
            <a:r>
              <a:rPr lang="en-US" altLang="en-US" dirty="0"/>
              <a:t>Questions</a:t>
            </a:r>
          </a:p>
        </p:txBody>
      </p:sp>
      <p:sp>
        <p:nvSpPr>
          <p:cNvPr id="50179" name="Rectangle 3"/>
          <p:cNvSpPr>
            <a:spLocks noGrp="1" noChangeArrowheads="1"/>
          </p:cNvSpPr>
          <p:nvPr>
            <p:ph idx="1"/>
          </p:nvPr>
        </p:nvSpPr>
        <p:spPr>
          <a:xfrm>
            <a:off x="928688" y="1608138"/>
            <a:ext cx="7286625" cy="4419600"/>
          </a:xfrm>
        </p:spPr>
        <p:txBody>
          <a:bodyPr/>
          <a:lstStyle/>
          <a:p>
            <a:pPr eaLnBrk="1" hangingPunct="1">
              <a:buClr>
                <a:schemeClr val="accent1"/>
              </a:buClr>
            </a:pPr>
            <a:r>
              <a:rPr lang="en-US" altLang="en-US" dirty="0"/>
              <a:t>Do you understand Defined Contribution Plans?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  Understand some Plans and Strategies for Employer Qualified Plans</a:t>
            </a:r>
            <a:endParaRPr lang="en-US" sz="3200" dirty="0"/>
          </a:p>
        </p:txBody>
      </p:sp>
      <p:sp>
        <p:nvSpPr>
          <p:cNvPr id="3" name="Content Placeholder 2"/>
          <p:cNvSpPr>
            <a:spLocks noGrp="1"/>
          </p:cNvSpPr>
          <p:nvPr>
            <p:ph idx="1"/>
          </p:nvPr>
        </p:nvSpPr>
        <p:spPr/>
        <p:txBody>
          <a:bodyPr/>
          <a:lstStyle/>
          <a:p>
            <a:r>
              <a:rPr lang="en-US" dirty="0" smtClean="0"/>
              <a:t>As you put your Retirement Plan together, it is important to think through some plans and strategies.  Examples include:</a:t>
            </a:r>
            <a:endParaRPr lang="en-US" dirty="0"/>
          </a:p>
        </p:txBody>
      </p:sp>
    </p:spTree>
    <p:extLst>
      <p:ext uri="{BB962C8B-B14F-4D97-AF65-F5344CB8AC3E}">
        <p14:creationId xmlns:p14="http://schemas.microsoft.com/office/powerpoint/2010/main" val="4046569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and Strategies for EQPs </a:t>
            </a:r>
            <a:r>
              <a:rPr lang="en-US" sz="2400" dirty="0" smtClean="0"/>
              <a:t>(continued)</a:t>
            </a:r>
            <a:endParaRPr lang="en-US" sz="3200" dirty="0"/>
          </a:p>
        </p:txBody>
      </p:sp>
      <p:sp>
        <p:nvSpPr>
          <p:cNvPr id="3" name="Content Placeholder 2"/>
          <p:cNvSpPr>
            <a:spLocks noGrp="1"/>
          </p:cNvSpPr>
          <p:nvPr>
            <p:ph idx="1"/>
          </p:nvPr>
        </p:nvSpPr>
        <p:spPr/>
        <p:txBody>
          <a:bodyPr/>
          <a:lstStyle/>
          <a:p>
            <a:r>
              <a:rPr lang="en-US" dirty="0" smtClean="0"/>
              <a:t>Plans and Strategies</a:t>
            </a:r>
          </a:p>
          <a:p>
            <a:pPr marL="0" indent="0">
              <a:buNone/>
            </a:pPr>
            <a:r>
              <a:rPr lang="en-US" sz="2400" i="1" dirty="0" smtClean="0"/>
              <a:t>     Accumulation</a:t>
            </a:r>
          </a:p>
          <a:p>
            <a:pPr lvl="1" eaLnBrk="1" hangingPunct="1">
              <a:spcBef>
                <a:spcPts val="300"/>
              </a:spcBef>
            </a:pPr>
            <a:r>
              <a:rPr lang="en-US" dirty="0"/>
              <a:t>Live on a </a:t>
            </a:r>
            <a:r>
              <a:rPr lang="en-US" dirty="0" smtClean="0"/>
              <a:t>budget, </a:t>
            </a:r>
            <a:r>
              <a:rPr lang="en-US" dirty="0"/>
              <a:t>save 20%, always get the company match</a:t>
            </a:r>
          </a:p>
          <a:p>
            <a:pPr lvl="1" eaLnBrk="1" hangingPunct="1">
              <a:spcBef>
                <a:spcPts val="300"/>
              </a:spcBef>
            </a:pPr>
            <a:r>
              <a:rPr lang="en-US" dirty="0"/>
              <a:t>Save 20% of every dollar, 15% into your Roth 401k, 3% for other goals, and 2% for children’s mission and education</a:t>
            </a:r>
          </a:p>
          <a:p>
            <a:pPr lvl="1" eaLnBrk="1" hangingPunct="1">
              <a:spcBef>
                <a:spcPts val="300"/>
              </a:spcBef>
            </a:pPr>
            <a:r>
              <a:rPr lang="en-US" dirty="0"/>
              <a:t>Invest in Roth accounts while young and when rates are low. Use these to target your tax rate in retirement (to a low level) </a:t>
            </a:r>
          </a:p>
          <a:p>
            <a:pPr lvl="1" eaLnBrk="1" hangingPunct="1">
              <a:spcBef>
                <a:spcPts val="300"/>
              </a:spcBef>
            </a:pPr>
            <a:r>
              <a:rPr lang="en-US" dirty="0"/>
              <a:t>Even though you don’t know </a:t>
            </a:r>
            <a:r>
              <a:rPr lang="en-US" dirty="0" smtClean="0"/>
              <a:t>future tax </a:t>
            </a:r>
            <a:r>
              <a:rPr lang="en-US" dirty="0"/>
              <a:t>rates, maximize investments in </a:t>
            </a:r>
            <a:r>
              <a:rPr lang="en-US" dirty="0" smtClean="0"/>
              <a:t>Roth's </a:t>
            </a:r>
            <a:r>
              <a:rPr lang="en-US" dirty="0"/>
              <a:t>as you are </a:t>
            </a:r>
            <a:r>
              <a:rPr lang="en-US" dirty="0" smtClean="0"/>
              <a:t>saving </a:t>
            </a:r>
            <a:r>
              <a:rPr lang="en-US" dirty="0"/>
              <a:t>more for retirement</a:t>
            </a:r>
          </a:p>
          <a:p>
            <a:endParaRPr lang="en-US" dirty="0"/>
          </a:p>
        </p:txBody>
      </p:sp>
    </p:spTree>
    <p:extLst>
      <p:ext uri="{BB962C8B-B14F-4D97-AF65-F5344CB8AC3E}">
        <p14:creationId xmlns:p14="http://schemas.microsoft.com/office/powerpoint/2010/main" val="380883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and Strategies for EQPs </a:t>
            </a:r>
            <a:r>
              <a:rPr lang="en-US" sz="2400" dirty="0" smtClean="0"/>
              <a:t>(continued)</a:t>
            </a:r>
            <a:endParaRPr lang="en-US" sz="3200" dirty="0"/>
          </a:p>
        </p:txBody>
      </p:sp>
      <p:sp>
        <p:nvSpPr>
          <p:cNvPr id="3" name="Content Placeholder 2"/>
          <p:cNvSpPr>
            <a:spLocks noGrp="1"/>
          </p:cNvSpPr>
          <p:nvPr>
            <p:ph idx="1"/>
          </p:nvPr>
        </p:nvSpPr>
        <p:spPr/>
        <p:txBody>
          <a:bodyPr/>
          <a:lstStyle/>
          <a:p>
            <a:r>
              <a:rPr lang="en-US" dirty="0" smtClean="0"/>
              <a:t>Plans and Strategies</a:t>
            </a:r>
          </a:p>
          <a:p>
            <a:pPr marL="0" indent="0">
              <a:buNone/>
            </a:pPr>
            <a:r>
              <a:rPr lang="en-US" sz="2400" i="1" dirty="0" smtClean="0"/>
              <a:t>     Retirement</a:t>
            </a:r>
          </a:p>
          <a:p>
            <a:pPr lvl="1" eaLnBrk="1" hangingPunct="1">
              <a:spcBef>
                <a:spcPts val="300"/>
              </a:spcBef>
            </a:pPr>
            <a:r>
              <a:rPr lang="en-US" sz="2200" dirty="0"/>
              <a:t>Calculate a </a:t>
            </a:r>
            <a:r>
              <a:rPr lang="en-US" sz="2200" i="1" dirty="0"/>
              <a:t>minimum level of retirement income</a:t>
            </a:r>
            <a:r>
              <a:rPr lang="en-US" sz="2200" dirty="0"/>
              <a:t>, and annuitize that amount (if you have sufficient assets).  The process is: </a:t>
            </a:r>
          </a:p>
          <a:p>
            <a:pPr lvl="2" eaLnBrk="1" hangingPunct="1">
              <a:spcBef>
                <a:spcPts val="300"/>
              </a:spcBef>
            </a:pPr>
            <a:r>
              <a:rPr lang="en-US" sz="2200" dirty="0"/>
              <a:t>a. </a:t>
            </a:r>
            <a:r>
              <a:rPr lang="en-US" sz="2200" dirty="0" smtClean="0"/>
              <a:t>Calc. Social </a:t>
            </a:r>
            <a:r>
              <a:rPr lang="en-US" sz="2200" dirty="0"/>
              <a:t>Security </a:t>
            </a:r>
            <a:r>
              <a:rPr lang="en-US" sz="2200" dirty="0" smtClean="0"/>
              <a:t>and defined </a:t>
            </a:r>
            <a:r>
              <a:rPr lang="en-US" sz="2200" dirty="0"/>
              <a:t>benefit plan(s)</a:t>
            </a:r>
          </a:p>
          <a:p>
            <a:pPr lvl="2" eaLnBrk="1" hangingPunct="1">
              <a:spcBef>
                <a:spcPts val="300"/>
              </a:spcBef>
            </a:pPr>
            <a:r>
              <a:rPr lang="en-US" sz="2200" dirty="0"/>
              <a:t>b. Determine </a:t>
            </a:r>
            <a:r>
              <a:rPr lang="en-US" sz="2200" i="1" dirty="0" smtClean="0"/>
              <a:t>minimum </a:t>
            </a:r>
            <a:r>
              <a:rPr lang="en-US" sz="2200" i="1" dirty="0"/>
              <a:t>amount </a:t>
            </a:r>
            <a:r>
              <a:rPr lang="en-US" sz="2200" dirty="0"/>
              <a:t>needed to live </a:t>
            </a:r>
            <a:r>
              <a:rPr lang="en-US" sz="2200" dirty="0" smtClean="0"/>
              <a:t>on</a:t>
            </a:r>
            <a:endParaRPr lang="en-US" sz="2200" dirty="0"/>
          </a:p>
          <a:p>
            <a:pPr lvl="2" eaLnBrk="1" hangingPunct="1">
              <a:spcBef>
                <a:spcPts val="300"/>
              </a:spcBef>
            </a:pPr>
            <a:r>
              <a:rPr lang="en-US" sz="2200" dirty="0"/>
              <a:t>c. Take a percentage of </a:t>
            </a:r>
            <a:r>
              <a:rPr lang="en-US" sz="2200" dirty="0" smtClean="0"/>
              <a:t>EQP assets to </a:t>
            </a:r>
            <a:r>
              <a:rPr lang="en-US" sz="2200" dirty="0"/>
              <a:t>purchase an </a:t>
            </a:r>
            <a:r>
              <a:rPr lang="en-US" sz="2200" b="1" i="1" dirty="0"/>
              <a:t>immediate</a:t>
            </a:r>
            <a:r>
              <a:rPr lang="en-US" sz="2200" dirty="0"/>
              <a:t> annuity to give you the minimum amount needed </a:t>
            </a:r>
            <a:r>
              <a:rPr lang="en-US" sz="2200" dirty="0" smtClean="0"/>
              <a:t>to have your acceptable </a:t>
            </a:r>
            <a:r>
              <a:rPr lang="en-US" sz="2200" dirty="0"/>
              <a:t>level of income</a:t>
            </a:r>
          </a:p>
          <a:p>
            <a:pPr lvl="1" eaLnBrk="1" hangingPunct="1">
              <a:spcBef>
                <a:spcPts val="300"/>
              </a:spcBef>
            </a:pPr>
            <a:r>
              <a:rPr lang="en-US" sz="2200" dirty="0" smtClean="0"/>
              <a:t>Have </a:t>
            </a:r>
            <a:r>
              <a:rPr lang="en-US" sz="2200" dirty="0"/>
              <a:t>both Roth and traditional retirement assets so you can target your tax rates in </a:t>
            </a:r>
            <a:r>
              <a:rPr lang="en-US" sz="2200" dirty="0" smtClean="0"/>
              <a:t>retirement</a:t>
            </a:r>
          </a:p>
          <a:p>
            <a:pPr lvl="1" eaLnBrk="1" hangingPunct="1">
              <a:spcBef>
                <a:spcPts val="300"/>
              </a:spcBef>
            </a:pPr>
            <a:r>
              <a:rPr lang="en-US" sz="2200" dirty="0" smtClean="0"/>
              <a:t>Donate assets from your traditional 401k/403b to pay tithes and offerings to eliminate your capital gains</a:t>
            </a:r>
            <a:endParaRPr lang="en-US" sz="2200" dirty="0"/>
          </a:p>
          <a:p>
            <a:endParaRPr lang="en-US" dirty="0"/>
          </a:p>
        </p:txBody>
      </p:sp>
    </p:spTree>
    <p:extLst>
      <p:ext uri="{BB962C8B-B14F-4D97-AF65-F5344CB8AC3E}">
        <p14:creationId xmlns:p14="http://schemas.microsoft.com/office/powerpoint/2010/main" val="50316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and Strategies for EQPs </a:t>
            </a:r>
            <a:r>
              <a:rPr lang="en-US" sz="2400" dirty="0" smtClean="0"/>
              <a:t>(continued)</a:t>
            </a:r>
            <a:endParaRPr lang="en-US" sz="3200" dirty="0"/>
          </a:p>
        </p:txBody>
      </p:sp>
      <p:sp>
        <p:nvSpPr>
          <p:cNvPr id="3" name="Content Placeholder 2"/>
          <p:cNvSpPr>
            <a:spLocks noGrp="1"/>
          </p:cNvSpPr>
          <p:nvPr>
            <p:ph idx="1"/>
          </p:nvPr>
        </p:nvSpPr>
        <p:spPr/>
        <p:txBody>
          <a:bodyPr/>
          <a:lstStyle/>
          <a:p>
            <a:r>
              <a:rPr lang="en-US" dirty="0" smtClean="0"/>
              <a:t>Plans and Strategies</a:t>
            </a:r>
          </a:p>
          <a:p>
            <a:pPr marL="0" indent="0">
              <a:buNone/>
            </a:pPr>
            <a:r>
              <a:rPr lang="en-US" sz="2400" i="1" dirty="0" smtClean="0"/>
              <a:t>     Distribution</a:t>
            </a:r>
          </a:p>
          <a:p>
            <a:pPr lvl="1" eaLnBrk="1" hangingPunct="1">
              <a:defRPr/>
            </a:pPr>
            <a:r>
              <a:rPr lang="en-US" sz="2200" dirty="0" smtClean="0"/>
              <a:t>Have </a:t>
            </a:r>
            <a:r>
              <a:rPr lang="en-US" sz="2200" dirty="0"/>
              <a:t>taxable (tax now), Roth (rarely taxed) and traditional (taxes later) </a:t>
            </a:r>
            <a:r>
              <a:rPr lang="en-US" sz="2200" dirty="0" smtClean="0"/>
              <a:t>to target tax </a:t>
            </a:r>
            <a:r>
              <a:rPr lang="en-US" sz="2200" dirty="0"/>
              <a:t>rate in retirement</a:t>
            </a:r>
          </a:p>
          <a:p>
            <a:pPr lvl="1" eaLnBrk="1" hangingPunct="1">
              <a:defRPr/>
            </a:pPr>
            <a:r>
              <a:rPr lang="en-US" sz="2200" dirty="0"/>
              <a:t>Set a target tax rate, then pull traditional assets up to that </a:t>
            </a:r>
            <a:r>
              <a:rPr lang="en-US" sz="2200" dirty="0" smtClean="0"/>
              <a:t>amount</a:t>
            </a:r>
            <a:r>
              <a:rPr lang="en-US" sz="2200" dirty="0"/>
              <a:t>, then Roth assets afterwards to reduce taxes</a:t>
            </a:r>
          </a:p>
          <a:p>
            <a:pPr lvl="1" eaLnBrk="1" hangingPunct="1">
              <a:defRPr/>
            </a:pPr>
            <a:r>
              <a:rPr lang="en-US" sz="2200" dirty="0"/>
              <a:t>Make sure to pay your Required Minimum Distributions</a:t>
            </a:r>
          </a:p>
          <a:p>
            <a:pPr lvl="1" eaLnBrk="1" hangingPunct="1">
              <a:defRPr/>
            </a:pPr>
            <a:r>
              <a:rPr lang="en-US" sz="2200" dirty="0"/>
              <a:t>During your later </a:t>
            </a:r>
            <a:r>
              <a:rPr lang="en-US" sz="2200" dirty="0" smtClean="0"/>
              <a:t>years, </a:t>
            </a:r>
            <a:r>
              <a:rPr lang="en-US" sz="2200" dirty="0"/>
              <a:t>i.e., during missions, transfer money from your tax-deferred to tax-eliminated </a:t>
            </a:r>
            <a:r>
              <a:rPr lang="en-US" sz="2200" dirty="0" smtClean="0"/>
              <a:t>accounts. Use </a:t>
            </a:r>
            <a:r>
              <a:rPr lang="en-US" sz="2200" dirty="0"/>
              <a:t>this time to move assets into Roth accounts with as little tax consequences as possible</a:t>
            </a:r>
          </a:p>
          <a:p>
            <a:pPr lvl="1" eaLnBrk="1" hangingPunct="1">
              <a:spcBef>
                <a:spcPts val="300"/>
              </a:spcBef>
            </a:pPr>
            <a:r>
              <a:rPr lang="en-US" sz="2200" dirty="0" smtClean="0"/>
              <a:t>After age 70.5, donate </a:t>
            </a:r>
            <a:r>
              <a:rPr lang="en-US" sz="2200" dirty="0"/>
              <a:t>assets from your traditional 401k/403b to pay tithes and </a:t>
            </a:r>
            <a:r>
              <a:rPr lang="en-US" sz="2200" dirty="0" smtClean="0"/>
              <a:t>offerings, </a:t>
            </a:r>
            <a:r>
              <a:rPr lang="en-US" sz="2200" dirty="0"/>
              <a:t>to eliminate your capital </a:t>
            </a:r>
            <a:r>
              <a:rPr lang="en-US" sz="2200" dirty="0" smtClean="0"/>
              <a:t>gains and to fulfill your RMD amounts</a:t>
            </a:r>
            <a:endParaRPr lang="en-US" sz="2200" dirty="0"/>
          </a:p>
          <a:p>
            <a:endParaRPr lang="en-US" sz="2200" dirty="0"/>
          </a:p>
        </p:txBody>
      </p:sp>
    </p:spTree>
    <p:extLst>
      <p:ext uri="{BB962C8B-B14F-4D97-AF65-F5344CB8AC3E}">
        <p14:creationId xmlns:p14="http://schemas.microsoft.com/office/powerpoint/2010/main" val="55250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a:xfrm>
            <a:off x="652463" y="698500"/>
            <a:ext cx="7772400" cy="858838"/>
          </a:xfrm>
        </p:spPr>
        <p:txBody>
          <a:bodyPr/>
          <a:lstStyle/>
          <a:p>
            <a:pPr eaLnBrk="1" hangingPunct="1">
              <a:spcBef>
                <a:spcPct val="20000"/>
              </a:spcBef>
            </a:pPr>
            <a:r>
              <a:rPr lang="en-US" altLang="en-US" dirty="0"/>
              <a:t>Review of Objectives</a:t>
            </a:r>
          </a:p>
        </p:txBody>
      </p:sp>
      <p:sp>
        <p:nvSpPr>
          <p:cNvPr id="51203" name="Rectangle 5"/>
          <p:cNvSpPr>
            <a:spLocks noGrp="1" noChangeArrowheads="1"/>
          </p:cNvSpPr>
          <p:nvPr>
            <p:ph type="subTitle" idx="1"/>
          </p:nvPr>
        </p:nvSpPr>
        <p:spPr>
          <a:xfrm>
            <a:off x="914400" y="1600200"/>
            <a:ext cx="7315200" cy="3429000"/>
          </a:xfrm>
        </p:spPr>
        <p:txBody>
          <a:bodyPr/>
          <a:lstStyle/>
          <a:p>
            <a:pPr algn="l" eaLnBrk="1" hangingPunct="1"/>
            <a:r>
              <a:rPr lang="en-US" altLang="en-US" dirty="0"/>
              <a:t>A.  Do you understand Employer Qualified Retirement Plans?</a:t>
            </a:r>
          </a:p>
          <a:p>
            <a:pPr algn="l" eaLnBrk="1" hangingPunct="1"/>
            <a:r>
              <a:rPr lang="en-US" altLang="en-US" dirty="0"/>
              <a:t>B.  Do you understand Defined Benefit Plans?</a:t>
            </a:r>
          </a:p>
          <a:p>
            <a:pPr marL="514350" indent="-514350" algn="l" eaLnBrk="1" hangingPunct="1">
              <a:buAutoNum type="alphaUcPeriod" startAt="3"/>
            </a:pPr>
            <a:r>
              <a:rPr lang="en-US" altLang="en-US" dirty="0" smtClean="0"/>
              <a:t>Do </a:t>
            </a:r>
            <a:r>
              <a:rPr lang="en-US" altLang="en-US" dirty="0"/>
              <a:t>you understand Defined Contribution Plans</a:t>
            </a:r>
            <a:r>
              <a:rPr lang="en-US" altLang="en-US" dirty="0" smtClean="0"/>
              <a:t>?</a:t>
            </a:r>
          </a:p>
          <a:p>
            <a:pPr marL="514350" indent="-514350" algn="l" eaLnBrk="1" hangingPunct="1">
              <a:buAutoNum type="alphaUcPeriod" startAt="3"/>
            </a:pPr>
            <a:r>
              <a:rPr lang="en-US" altLang="en-US" dirty="0" smtClean="0"/>
              <a:t>Do you understand plans and strategies for employer qualified plans?</a:t>
            </a:r>
            <a:endParaRPr lang="en-US" altLang="en-US" dirty="0"/>
          </a:p>
          <a:p>
            <a:pPr algn="l" eaLnBrk="1" hangingPunct="1">
              <a:buFont typeface="Wingdings" pitchFamily="2" charset="2"/>
              <a:buChar char="ü"/>
            </a:pPr>
            <a:endParaRPr lang="en-US" altLang="en-US" dirty="0"/>
          </a:p>
          <a:p>
            <a:pPr algn="l" eaLnBrk="1" hangingPunct="1">
              <a:buFont typeface="Wingdings" pitchFamily="2" charset="2"/>
              <a:buChar char="ü"/>
            </a:pPr>
            <a:endParaRPr lang="en-US" altLang="en-US" dirty="0"/>
          </a:p>
          <a:p>
            <a:pPr algn="l" eaLnBrk="1" hangingPunct="1"/>
            <a:endParaRPr lang="en-US"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spcAft>
                <a:spcPct val="20000"/>
              </a:spcAft>
            </a:pPr>
            <a:r>
              <a:rPr lang="en-US" altLang="en-US" dirty="0"/>
              <a:t>Case Study #1</a:t>
            </a:r>
          </a:p>
        </p:txBody>
      </p:sp>
      <p:sp>
        <p:nvSpPr>
          <p:cNvPr id="52227" name="Rectangle 3"/>
          <p:cNvSpPr>
            <a:spLocks noGrp="1" noChangeArrowheads="1"/>
          </p:cNvSpPr>
          <p:nvPr>
            <p:ph idx="1"/>
          </p:nvPr>
        </p:nvSpPr>
        <p:spPr>
          <a:xfrm>
            <a:off x="914400" y="1600200"/>
            <a:ext cx="7315200" cy="5229225"/>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Bill, married with two kids, will be graduating in April with his bachelors degree, and has two similar offers from companies both located in San Francisco, California.  Both companies are companies he would be content to stay with for 30 years.  Company A has a 401k with a 100% match up to 4% of his salary.  Company B has a 401k with no match, but a Defined Benefit Plan with the formula based on average salary, a factor of 1.5%, and years of service up to 30 years.</a:t>
            </a:r>
          </a:p>
          <a:p>
            <a:pPr eaLnBrk="1" hangingPunct="1">
              <a:lnSpc>
                <a:spcPct val="90000"/>
              </a:lnSpc>
              <a:buFont typeface="Wingdings" panose="05000000000000000000" pitchFamily="2" charset="2"/>
              <a:buNone/>
            </a:pPr>
            <a:r>
              <a:rPr lang="en-US" altLang="en-US" sz="2400" dirty="0"/>
              <a:t>Calculations/Application:  </a:t>
            </a:r>
          </a:p>
          <a:p>
            <a:pPr lvl="1" eaLnBrk="1" hangingPunct="1">
              <a:lnSpc>
                <a:spcPct val="90000"/>
              </a:lnSpc>
            </a:pPr>
            <a:r>
              <a:rPr lang="en-US" altLang="en-US" dirty="0"/>
              <a:t>A. Assuming the salary is $50,000 for either firm, which has the more attractive retirement package for Bill?  </a:t>
            </a:r>
          </a:p>
          <a:p>
            <a:pPr lvl="1" eaLnBrk="1" hangingPunct="1">
              <a:lnSpc>
                <a:spcPct val="90000"/>
              </a:lnSpc>
            </a:pPr>
            <a:r>
              <a:rPr lang="en-US" altLang="en-US" dirty="0"/>
              <a:t>B. Can Bill participate in other retirement plans?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dirty="0"/>
              <a:t>Case Study #1 Answer</a:t>
            </a:r>
          </a:p>
        </p:txBody>
      </p:sp>
      <p:sp>
        <p:nvSpPr>
          <p:cNvPr id="53251"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Calculations/Applications:</a:t>
            </a:r>
          </a:p>
          <a:p>
            <a:pPr eaLnBrk="1" hangingPunct="1"/>
            <a:r>
              <a:rPr lang="en-US" altLang="en-US" sz="2400" dirty="0"/>
              <a:t>A. This is a difficult question to answer, and which depends on : 1. Bill, 2.  Bill’s forecast for the company, and 3. Bill’s view of company policy.  </a:t>
            </a:r>
          </a:p>
          <a:p>
            <a:pPr eaLnBrk="1" hangingPunct="1"/>
            <a:r>
              <a:rPr lang="en-US" altLang="en-US" sz="2400" u="sng" dirty="0"/>
              <a:t>1. Bill</a:t>
            </a:r>
            <a:r>
              <a:rPr lang="en-US" altLang="en-US" sz="2400" dirty="0"/>
              <a:t>.  How long is he planning to be with either company?  Is he going back to graduate school soon?  How portable is the defined benefit plan?   The answer to this question is really based on the assumptions that Bill has regarding how long he plans to stay with either company.  Since a defined benefit plan generally requires you to stay for an extended period, that benefit will only be valuable if Bill is committed for a long period of time.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09600"/>
            <a:ext cx="7772400" cy="944563"/>
          </a:xfrm>
        </p:spPr>
        <p:txBody>
          <a:bodyPr/>
          <a:lstStyle/>
          <a:p>
            <a:pPr marL="838200" indent="-838200" eaLnBrk="1" hangingPunct="1">
              <a:spcBef>
                <a:spcPct val="20000"/>
              </a:spcBef>
            </a:pPr>
            <a:r>
              <a:rPr lang="en-US" altLang="en-US" dirty="0"/>
              <a:t>Employer Qualified Plans </a:t>
            </a:r>
            <a:r>
              <a:rPr lang="en-US" altLang="en-US" sz="2400" dirty="0"/>
              <a:t>(continued)</a:t>
            </a:r>
          </a:p>
        </p:txBody>
      </p:sp>
      <p:sp>
        <p:nvSpPr>
          <p:cNvPr id="9220" name="Rectangle 7"/>
          <p:cNvSpPr>
            <a:spLocks noGrp="1" noChangeArrowheads="1"/>
          </p:cNvSpPr>
          <p:nvPr>
            <p:ph type="body" idx="4294967295"/>
          </p:nvPr>
        </p:nvSpPr>
        <p:spPr>
          <a:xfrm>
            <a:off x="914400" y="1600200"/>
            <a:ext cx="7315200" cy="4648200"/>
          </a:xfrm>
        </p:spPr>
        <p:txBody>
          <a:bodyPr/>
          <a:lstStyle/>
          <a:p>
            <a:pPr algn="ctr" eaLnBrk="1" hangingPunct="1">
              <a:buFontTx/>
              <a:buNone/>
            </a:pPr>
            <a:r>
              <a:rPr lang="en-US" altLang="en-US" dirty="0"/>
              <a:t>Two Kinds of </a:t>
            </a:r>
          </a:p>
          <a:p>
            <a:pPr algn="ctr" eaLnBrk="1" hangingPunct="1">
              <a:buFontTx/>
              <a:buNone/>
            </a:pPr>
            <a:r>
              <a:rPr lang="en-US" altLang="en-US" dirty="0"/>
              <a:t>Employer Qualified Plans (EQPs)</a:t>
            </a:r>
          </a:p>
        </p:txBody>
      </p:sp>
      <p:sp>
        <p:nvSpPr>
          <p:cNvPr id="19459" name="Text Box 3"/>
          <p:cNvSpPr txBox="1">
            <a:spLocks noChangeArrowheads="1"/>
          </p:cNvSpPr>
          <p:nvPr/>
        </p:nvSpPr>
        <p:spPr bwMode="auto">
          <a:xfrm>
            <a:off x="533400" y="3781425"/>
            <a:ext cx="3886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dirty="0"/>
              <a:t>Employer Funded Pension Plans</a:t>
            </a:r>
          </a:p>
          <a:p>
            <a:pPr algn="ctr" eaLnBrk="1" hangingPunct="1">
              <a:spcBef>
                <a:spcPct val="50000"/>
              </a:spcBef>
              <a:buFontTx/>
              <a:buNone/>
            </a:pPr>
            <a:r>
              <a:rPr lang="en-US" altLang="en-US" dirty="0"/>
              <a:t>(Defined Benefit Plans)</a:t>
            </a:r>
          </a:p>
        </p:txBody>
      </p:sp>
      <p:sp>
        <p:nvSpPr>
          <p:cNvPr id="19460" name="Text Box 4"/>
          <p:cNvSpPr txBox="1">
            <a:spLocks noChangeArrowheads="1"/>
          </p:cNvSpPr>
          <p:nvPr/>
        </p:nvSpPr>
        <p:spPr bwMode="auto">
          <a:xfrm>
            <a:off x="4267200" y="3790950"/>
            <a:ext cx="44958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dirty="0"/>
              <a:t>Employer Sponsored Retirement Plans</a:t>
            </a:r>
          </a:p>
          <a:p>
            <a:pPr algn="ctr" eaLnBrk="1" hangingPunct="1">
              <a:spcBef>
                <a:spcPct val="50000"/>
              </a:spcBef>
              <a:buFontTx/>
              <a:buNone/>
            </a:pPr>
            <a:r>
              <a:rPr lang="en-US" altLang="en-US" dirty="0"/>
              <a:t>(Defined Contribution Plans)</a:t>
            </a:r>
          </a:p>
        </p:txBody>
      </p:sp>
      <p:sp>
        <p:nvSpPr>
          <p:cNvPr id="19461" name="Line 5"/>
          <p:cNvSpPr>
            <a:spLocks noChangeShapeType="1"/>
          </p:cNvSpPr>
          <p:nvPr/>
        </p:nvSpPr>
        <p:spPr bwMode="auto">
          <a:xfrm flipH="1">
            <a:off x="2667000" y="2819400"/>
            <a:ext cx="914400" cy="914400"/>
          </a:xfrm>
          <a:prstGeom prst="line">
            <a:avLst/>
          </a:prstGeom>
          <a:noFill/>
          <a:ln w="38100">
            <a:solidFill>
              <a:srgbClr val="FFCC00"/>
            </a:solidFill>
            <a:miter lim="800000"/>
            <a:headEnd type="none" w="sm" len="sm"/>
            <a:tailEnd type="triangle" w="med" len="med"/>
          </a:ln>
          <a:effectLst/>
        </p:spPr>
        <p:txBody>
          <a:bodyPr wrap="none"/>
          <a:lstStyle/>
          <a:p>
            <a:pPr algn="ctr" eaLnBrk="1" hangingPunct="1">
              <a:defRPr/>
            </a:pPr>
            <a:endParaRPr lang="en-US" dirty="0">
              <a:solidFill>
                <a:schemeClr val="tx1"/>
              </a:solidFill>
              <a:effectLst>
                <a:outerShdw blurRad="38100" dist="38100" dir="2700000" algn="tl">
                  <a:srgbClr val="000000">
                    <a:alpha val="43137"/>
                  </a:srgbClr>
                </a:outerShdw>
              </a:effectLst>
              <a:latin typeface="Arial" charset="0"/>
            </a:endParaRPr>
          </a:p>
        </p:txBody>
      </p:sp>
      <p:sp>
        <p:nvSpPr>
          <p:cNvPr id="19462" name="Line 6"/>
          <p:cNvSpPr>
            <a:spLocks noChangeShapeType="1"/>
          </p:cNvSpPr>
          <p:nvPr/>
        </p:nvSpPr>
        <p:spPr bwMode="auto">
          <a:xfrm>
            <a:off x="5486400" y="2819400"/>
            <a:ext cx="914400" cy="914400"/>
          </a:xfrm>
          <a:prstGeom prst="line">
            <a:avLst/>
          </a:prstGeom>
          <a:noFill/>
          <a:ln w="38100">
            <a:solidFill>
              <a:srgbClr val="FFCC00"/>
            </a:solidFill>
            <a:miter lim="800000"/>
            <a:headEnd type="none" w="sm" len="sm"/>
            <a:tailEnd type="triangle" w="med" len="med"/>
          </a:ln>
          <a:effectLst/>
        </p:spPr>
        <p:txBody>
          <a:bodyPr wrap="none"/>
          <a:lstStyle/>
          <a:p>
            <a:pPr algn="ctr" eaLnBrk="1" hangingPunct="1">
              <a:defRPr/>
            </a:pPr>
            <a:endParaRPr lang="en-US" dirty="0">
              <a:solidFill>
                <a:schemeClr val="tx1"/>
              </a:solidFill>
              <a:effectLst>
                <a:outerShdw blurRad="38100" dist="38100" dir="2700000" algn="tl">
                  <a:srgbClr val="000000">
                    <a:alpha val="43137"/>
                  </a:srgbClr>
                </a:outerShdw>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additive="base">
                                        <p:cTn id="7" dur="500" fill="hold"/>
                                        <p:tgtEl>
                                          <p:spTgt spid="19461"/>
                                        </p:tgtEl>
                                        <p:attrNameLst>
                                          <p:attrName>ppt_x</p:attrName>
                                        </p:attrNameLst>
                                      </p:cBhvr>
                                      <p:tavLst>
                                        <p:tav tm="0">
                                          <p:val>
                                            <p:strVal val="0-#ppt_w/2"/>
                                          </p:val>
                                        </p:tav>
                                        <p:tav tm="100000">
                                          <p:val>
                                            <p:strVal val="#ppt_x"/>
                                          </p:val>
                                        </p:tav>
                                      </p:tavLst>
                                    </p:anim>
                                    <p:anim calcmode="lin" valueType="num">
                                      <p:cBhvr additive="base">
                                        <p:cTn id="8" dur="500" fill="hold"/>
                                        <p:tgtEl>
                                          <p:spTgt spid="1946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459"/>
                                        </p:tgtEl>
                                        <p:attrNameLst>
                                          <p:attrName>style.visibility</p:attrName>
                                        </p:attrNameLst>
                                      </p:cBhvr>
                                      <p:to>
                                        <p:strVal val="visible"/>
                                      </p:to>
                                    </p:set>
                                    <p:anim calcmode="lin" valueType="num">
                                      <p:cBhvr additive="base">
                                        <p:cTn id="11" dur="500" fill="hold"/>
                                        <p:tgtEl>
                                          <p:spTgt spid="19459"/>
                                        </p:tgtEl>
                                        <p:attrNameLst>
                                          <p:attrName>ppt_x</p:attrName>
                                        </p:attrNameLst>
                                      </p:cBhvr>
                                      <p:tavLst>
                                        <p:tav tm="0">
                                          <p:val>
                                            <p:strVal val="0-#ppt_w/2"/>
                                          </p:val>
                                        </p:tav>
                                        <p:tav tm="100000">
                                          <p:val>
                                            <p:strVal val="#ppt_x"/>
                                          </p:val>
                                        </p:tav>
                                      </p:tavLst>
                                    </p:anim>
                                    <p:anim calcmode="lin" valueType="num">
                                      <p:cBhvr additive="base">
                                        <p:cTn id="12" dur="500" fill="hold"/>
                                        <p:tgtEl>
                                          <p:spTgt spid="1945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9462"/>
                                        </p:tgtEl>
                                        <p:attrNameLst>
                                          <p:attrName>style.visibility</p:attrName>
                                        </p:attrNameLst>
                                      </p:cBhvr>
                                      <p:to>
                                        <p:strVal val="visible"/>
                                      </p:to>
                                    </p:set>
                                    <p:anim calcmode="lin" valueType="num">
                                      <p:cBhvr additive="base">
                                        <p:cTn id="15" dur="500" fill="hold"/>
                                        <p:tgtEl>
                                          <p:spTgt spid="19462"/>
                                        </p:tgtEl>
                                        <p:attrNameLst>
                                          <p:attrName>ppt_x</p:attrName>
                                        </p:attrNameLst>
                                      </p:cBhvr>
                                      <p:tavLst>
                                        <p:tav tm="0">
                                          <p:val>
                                            <p:strVal val="0-#ppt_w/2"/>
                                          </p:val>
                                        </p:tav>
                                        <p:tav tm="100000">
                                          <p:val>
                                            <p:strVal val="#ppt_x"/>
                                          </p:val>
                                        </p:tav>
                                      </p:tavLst>
                                    </p:anim>
                                    <p:anim calcmode="lin" valueType="num">
                                      <p:cBhvr additive="base">
                                        <p:cTn id="16" dur="500" fill="hold"/>
                                        <p:tgtEl>
                                          <p:spTgt spid="1946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9460"/>
                                        </p:tgtEl>
                                        <p:attrNameLst>
                                          <p:attrName>style.visibility</p:attrName>
                                        </p:attrNameLst>
                                      </p:cBhvr>
                                      <p:to>
                                        <p:strVal val="visible"/>
                                      </p:to>
                                    </p:set>
                                    <p:anim calcmode="lin" valueType="num">
                                      <p:cBhvr additive="base">
                                        <p:cTn id="19" dur="500" fill="hold"/>
                                        <p:tgtEl>
                                          <p:spTgt spid="19460"/>
                                        </p:tgtEl>
                                        <p:attrNameLst>
                                          <p:attrName>ppt_x</p:attrName>
                                        </p:attrNameLst>
                                      </p:cBhvr>
                                      <p:tavLst>
                                        <p:tav tm="0">
                                          <p:val>
                                            <p:strVal val="0-#ppt_w/2"/>
                                          </p:val>
                                        </p:tav>
                                        <p:tav tm="100000">
                                          <p:val>
                                            <p:strVal val="#ppt_x"/>
                                          </p:val>
                                        </p:tav>
                                      </p:tavLst>
                                    </p:anim>
                                    <p:anim calcmode="lin" valueType="num">
                                      <p:cBhvr additive="base">
                                        <p:cTn id="20" dur="500" fill="hold"/>
                                        <p:tgtEl>
                                          <p:spTgt spid="194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utoUpdateAnimBg="0"/>
      <p:bldP spid="19460"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altLang="en-US" dirty="0"/>
              <a:t>Case Study #1 Answer</a:t>
            </a:r>
          </a:p>
        </p:txBody>
      </p:sp>
      <p:sp>
        <p:nvSpPr>
          <p:cNvPr id="54275" name="Rectangle 3"/>
          <p:cNvSpPr>
            <a:spLocks noGrp="1" noChangeArrowheads="1"/>
          </p:cNvSpPr>
          <p:nvPr>
            <p:ph idx="1"/>
          </p:nvPr>
        </p:nvSpPr>
        <p:spPr>
          <a:xfrm>
            <a:off x="928688" y="1608138"/>
            <a:ext cx="7286625" cy="4419600"/>
          </a:xfrm>
        </p:spPr>
        <p:txBody>
          <a:bodyPr/>
          <a:lstStyle/>
          <a:p>
            <a:pPr eaLnBrk="1" hangingPunct="1"/>
            <a:r>
              <a:rPr lang="en-US" altLang="en-US" sz="2400" u="sng" dirty="0"/>
              <a:t>2.  Bill’s forecast for the company</a:t>
            </a:r>
            <a:r>
              <a:rPr lang="en-US" altLang="en-US" sz="2400" dirty="0"/>
              <a:t>. Is the company viable, particularly company B?  Will company B be around for as long as Bill wants them to?  Are the products of both companies viable?   </a:t>
            </a:r>
          </a:p>
          <a:p>
            <a:pPr eaLnBrk="1" hangingPunct="1"/>
            <a:r>
              <a:rPr lang="en-US" altLang="en-US" sz="2400" u="sng" dirty="0"/>
              <a:t>3.  Bill’s view of company policy</a:t>
            </a:r>
            <a:r>
              <a:rPr lang="en-US" altLang="en-US" sz="2400" dirty="0"/>
              <a:t>.  Will either company change its retirement policies after Bill retires?  Have the companies historically taken good care of their employees?  Are the plans consistent with similar companies?  What is Company B’s defined benefit formula?  If Bill stays until retirement at B, what is the annual benefit?  Assuming a reasonable interest rate, what is the present value of the annual benefit to Bill?  What is the value of the company match over the same period?</a:t>
            </a:r>
          </a:p>
          <a:p>
            <a:pPr eaLnBrk="1" hangingPunct="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dirty="0"/>
              <a:t>Case Study #1 Answer</a:t>
            </a:r>
          </a:p>
        </p:txBody>
      </p:sp>
      <p:sp>
        <p:nvSpPr>
          <p:cNvPr id="55299" name="Rectangle 3"/>
          <p:cNvSpPr>
            <a:spLocks noGrp="1" noChangeArrowheads="1"/>
          </p:cNvSpPr>
          <p:nvPr>
            <p:ph idx="1"/>
          </p:nvPr>
        </p:nvSpPr>
        <p:spPr>
          <a:xfrm>
            <a:off x="928688" y="1608138"/>
            <a:ext cx="7286625" cy="4419600"/>
          </a:xfrm>
        </p:spPr>
        <p:txBody>
          <a:bodyPr/>
          <a:lstStyle/>
          <a:p>
            <a:pPr eaLnBrk="1" hangingPunct="1"/>
            <a:r>
              <a:rPr lang="en-US" altLang="en-US" dirty="0"/>
              <a:t>B.  Bill can have other plans, as long as his salary is below specific IRS determined limits.  Based on the information provided, he could also invest in either a Roth or traditional IRA, or if he had a small business, he may be able to invest in a small business plan such as a SEP-IRA.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dirty="0"/>
              <a:t>Case Study #2</a:t>
            </a:r>
          </a:p>
        </p:txBody>
      </p:sp>
      <p:sp>
        <p:nvSpPr>
          <p:cNvPr id="57347" name="Rectangle 3"/>
          <p:cNvSpPr>
            <a:spLocks noGrp="1" noChangeArrowheads="1"/>
          </p:cNvSpPr>
          <p:nvPr>
            <p:ph idx="1"/>
          </p:nvPr>
        </p:nvSpPr>
        <p:spPr>
          <a:xfrm>
            <a:off x="928688" y="1608138"/>
            <a:ext cx="7286625" cy="4419600"/>
          </a:xfrm>
        </p:spPr>
        <p:txBody>
          <a:bodyPr/>
          <a:lstStyle/>
          <a:p>
            <a:pPr eaLnBrk="1" hangingPunct="1">
              <a:lnSpc>
                <a:spcPct val="98000"/>
              </a:lnSpc>
              <a:buFont typeface="Wingdings" panose="05000000000000000000" pitchFamily="2" charset="2"/>
              <a:buNone/>
            </a:pPr>
            <a:r>
              <a:rPr lang="en-US" altLang="en-US" sz="2400" dirty="0"/>
              <a:t>Data:</a:t>
            </a:r>
          </a:p>
          <a:p>
            <a:pPr eaLnBrk="1" hangingPunct="1">
              <a:lnSpc>
                <a:spcPct val="98000"/>
              </a:lnSpc>
            </a:pPr>
            <a:r>
              <a:rPr lang="en-US" altLang="en-US" sz="2400" dirty="0"/>
              <a:t>Greg is 50 years old and has been working for 10 years with a company that has a defined benefit plan.  The formula is the five highest annual salary years within the last ten years multiplied by a company determined factor of 1.5%, times years in service (to a maximum of 33).  Assuming Greg stays with the company until his retirement at age 65, an assuming his highest five years annual salaries average $60,000.</a:t>
            </a:r>
          </a:p>
          <a:p>
            <a:pPr eaLnBrk="1" hangingPunct="1">
              <a:lnSpc>
                <a:spcPct val="98000"/>
              </a:lnSpc>
              <a:buFont typeface="Wingdings" panose="05000000000000000000" pitchFamily="2" charset="2"/>
              <a:buNone/>
            </a:pPr>
            <a:r>
              <a:rPr lang="en-US" altLang="en-US" sz="2400" dirty="0"/>
              <a:t>Calculations:</a:t>
            </a:r>
          </a:p>
          <a:p>
            <a:pPr lvl="1" eaLnBrk="1" hangingPunct="1">
              <a:lnSpc>
                <a:spcPct val="98000"/>
              </a:lnSpc>
            </a:pPr>
            <a:r>
              <a:rPr lang="en-US" altLang="en-US" dirty="0"/>
              <a:t>A.  How much can Greg expect to receive annually at retirement?  </a:t>
            </a:r>
          </a:p>
          <a:p>
            <a:pPr lvl="1" eaLnBrk="1" hangingPunct="1">
              <a:lnSpc>
                <a:spcPct val="98000"/>
              </a:lnSpc>
            </a:pPr>
            <a:r>
              <a:rPr lang="en-US" altLang="en-US" dirty="0"/>
              <a:t>B.  What is the percent of his final 5 year average salary?</a:t>
            </a:r>
          </a:p>
          <a:p>
            <a:pPr lvl="1" eaLnBrk="1" hangingPunct="1">
              <a:lnSpc>
                <a:spcPct val="80000"/>
              </a:lnSpc>
            </a:pPr>
            <a:endParaRPr lang="en-US" alt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Case Study #2 Answer</a:t>
            </a:r>
          </a:p>
        </p:txBody>
      </p:sp>
      <p:sp>
        <p:nvSpPr>
          <p:cNvPr id="58371" name="Rectangle 3"/>
          <p:cNvSpPr>
            <a:spLocks noGrp="1" noChangeArrowheads="1"/>
          </p:cNvSpPr>
          <p:nvPr>
            <p:ph idx="1"/>
          </p:nvPr>
        </p:nvSpPr>
        <p:spPr>
          <a:xfrm>
            <a:off x="928688" y="1608138"/>
            <a:ext cx="7286625" cy="4419600"/>
          </a:xfrm>
        </p:spPr>
        <p:txBody>
          <a:bodyPr/>
          <a:lstStyle/>
          <a:p>
            <a:pPr eaLnBrk="1" hangingPunct="1"/>
            <a:r>
              <a:rPr lang="en-US" altLang="en-US" sz="2400" dirty="0"/>
              <a:t>A.  Greg can expect to receive: </a:t>
            </a:r>
          </a:p>
          <a:p>
            <a:pPr lvl="1" eaLnBrk="1" hangingPunct="1"/>
            <a:r>
              <a:rPr lang="en-US" altLang="en-US" dirty="0"/>
              <a:t>$60,000 x .015 x 25 </a:t>
            </a:r>
            <a:r>
              <a:rPr lang="en-US" altLang="en-US" dirty="0" smtClean="0"/>
              <a:t>years </a:t>
            </a:r>
            <a:r>
              <a:rPr lang="en-US" altLang="en-US" dirty="0"/>
              <a:t>= $22,500</a:t>
            </a:r>
          </a:p>
          <a:p>
            <a:pPr eaLnBrk="1" hangingPunct="1"/>
            <a:r>
              <a:rPr lang="en-US" altLang="en-US" sz="2400" dirty="0"/>
              <a:t>B.  This is $22,500/$60,000 or 37.5% of his final salary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en-US" dirty="0"/>
              <a:t>Case Study #3</a:t>
            </a:r>
          </a:p>
        </p:txBody>
      </p:sp>
      <p:sp>
        <p:nvSpPr>
          <p:cNvPr id="60419" name="Rectangle 3"/>
          <p:cNvSpPr>
            <a:spLocks noGrp="1" noChangeArrowheads="1"/>
          </p:cNvSpPr>
          <p:nvPr>
            <p:ph idx="1"/>
          </p:nvPr>
        </p:nvSpPr>
        <p:spPr>
          <a:xfrm>
            <a:off x="928688" y="1608138"/>
            <a:ext cx="7286625" cy="4419600"/>
          </a:xfrm>
        </p:spPr>
        <p:txBody>
          <a:bodyPr/>
          <a:lstStyle/>
          <a:p>
            <a:pPr eaLnBrk="1" hangingPunct="1">
              <a:spcBef>
                <a:spcPct val="25000"/>
              </a:spcBef>
              <a:buFont typeface="Wingdings" panose="05000000000000000000" pitchFamily="2" charset="2"/>
              <a:buNone/>
            </a:pPr>
            <a:r>
              <a:rPr lang="en-US" altLang="en-US" sz="2400" dirty="0"/>
              <a:t>Data:</a:t>
            </a:r>
          </a:p>
          <a:p>
            <a:pPr eaLnBrk="1" hangingPunct="1">
              <a:spcBef>
                <a:spcPct val="25000"/>
              </a:spcBef>
            </a:pPr>
            <a:r>
              <a:rPr lang="en-US" altLang="en-US" sz="2400" dirty="0"/>
              <a:t>Bill is 55 and plans to retire in 10 years.  He is working for a company with a Tax Sheltered Annuity (TSA or 403b Plan).</a:t>
            </a:r>
          </a:p>
          <a:p>
            <a:pPr eaLnBrk="1" hangingPunct="1">
              <a:spcBef>
                <a:spcPct val="25000"/>
              </a:spcBef>
              <a:buFont typeface="Wingdings" panose="05000000000000000000" pitchFamily="2" charset="2"/>
              <a:buNone/>
            </a:pPr>
            <a:r>
              <a:rPr lang="en-US" altLang="en-US" sz="2400" dirty="0"/>
              <a:t>Calculations</a:t>
            </a:r>
          </a:p>
          <a:p>
            <a:pPr lvl="1" eaLnBrk="1" hangingPunct="1">
              <a:spcBef>
                <a:spcPct val="25000"/>
              </a:spcBef>
            </a:pPr>
            <a:r>
              <a:rPr lang="en-US" altLang="en-US" dirty="0"/>
              <a:t>A.  How much can he contribute into his company’s Roth 403b plan in </a:t>
            </a:r>
            <a:r>
              <a:rPr lang="en-US" altLang="en-US" dirty="0" smtClean="0"/>
              <a:t>2020?</a:t>
            </a:r>
            <a:endParaRPr lang="en-US" altLang="en-US" dirty="0"/>
          </a:p>
          <a:p>
            <a:pPr lvl="1" eaLnBrk="1" hangingPunct="1">
              <a:spcBef>
                <a:spcPct val="25000"/>
              </a:spcBef>
            </a:pPr>
            <a:r>
              <a:rPr lang="en-US" altLang="en-US" dirty="0"/>
              <a:t>B.  If is company has a matching program, what impact will that have on Bill’s contribution?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spcBef>
                <a:spcPct val="25000"/>
              </a:spcBef>
            </a:pPr>
            <a:r>
              <a:rPr lang="en-US" altLang="en-US" dirty="0"/>
              <a:t>Case Study #3 Answer</a:t>
            </a:r>
          </a:p>
        </p:txBody>
      </p:sp>
      <p:sp>
        <p:nvSpPr>
          <p:cNvPr id="61443" name="Rectangle 3"/>
          <p:cNvSpPr>
            <a:spLocks noGrp="1" noChangeArrowheads="1"/>
          </p:cNvSpPr>
          <p:nvPr>
            <p:ph idx="1"/>
          </p:nvPr>
        </p:nvSpPr>
        <p:spPr>
          <a:xfrm>
            <a:off x="928688" y="1608138"/>
            <a:ext cx="7286625" cy="4419600"/>
          </a:xfrm>
        </p:spPr>
        <p:txBody>
          <a:bodyPr/>
          <a:lstStyle/>
          <a:p>
            <a:pPr eaLnBrk="1" hangingPunct="1">
              <a:spcBef>
                <a:spcPct val="25000"/>
              </a:spcBef>
            </a:pPr>
            <a:r>
              <a:rPr lang="en-US" altLang="en-US" sz="2400" dirty="0"/>
              <a:t>A.  Contribution limits for the 401(k), Roth 401(k), 403(b), Roth 403(b), and 457 Plan annual contribution limits are:                   </a:t>
            </a:r>
          </a:p>
          <a:p>
            <a:pPr lvl="2" eaLnBrk="1" hangingPunct="1">
              <a:spcBef>
                <a:spcPct val="25000"/>
              </a:spcBef>
              <a:buClr>
                <a:srgbClr val="FFFF66"/>
              </a:buClr>
              <a:buFontTx/>
              <a:buNone/>
            </a:pPr>
            <a:r>
              <a:rPr lang="en-US" altLang="en-US" u="sng" dirty="0"/>
              <a:t>Year	        Contribution Limit  Catch Up Contr.</a:t>
            </a:r>
            <a:endParaRPr lang="en-US" altLang="en-US" dirty="0"/>
          </a:p>
          <a:p>
            <a:pPr lvl="1" eaLnBrk="1" hangingPunct="1">
              <a:spcBef>
                <a:spcPct val="25000"/>
              </a:spcBef>
              <a:buClr>
                <a:srgbClr val="FFFF66"/>
              </a:buClr>
              <a:buFontTx/>
              <a:buNone/>
            </a:pPr>
            <a:r>
              <a:rPr lang="en-US" altLang="en-US" dirty="0" smtClean="0"/>
              <a:t>		2018		              18,500         	  6,000</a:t>
            </a:r>
          </a:p>
          <a:p>
            <a:pPr lvl="1" eaLnBrk="1" hangingPunct="1">
              <a:spcBef>
                <a:spcPct val="25000"/>
              </a:spcBef>
              <a:buClr>
                <a:srgbClr val="FFFF66"/>
              </a:buClr>
              <a:buFontTx/>
              <a:buNone/>
            </a:pPr>
            <a:r>
              <a:rPr lang="en-US" altLang="en-US" dirty="0" smtClean="0"/>
              <a:t>		2019		              19,000         	  6,000</a:t>
            </a:r>
          </a:p>
          <a:p>
            <a:pPr lvl="1" eaLnBrk="1" hangingPunct="1">
              <a:spcBef>
                <a:spcPct val="25000"/>
              </a:spcBef>
              <a:buClr>
                <a:srgbClr val="FFFF66"/>
              </a:buClr>
              <a:buFontTx/>
              <a:buNone/>
            </a:pPr>
            <a:r>
              <a:rPr lang="en-US" altLang="en-US" dirty="0" smtClean="0"/>
              <a:t>		2020			  19,500	  6,500</a:t>
            </a:r>
          </a:p>
          <a:p>
            <a:pPr lvl="1" eaLnBrk="1" hangingPunct="1">
              <a:spcBef>
                <a:spcPct val="25000"/>
              </a:spcBef>
              <a:buClr>
                <a:srgbClr val="FFFF66"/>
              </a:buClr>
              <a:buFontTx/>
              <a:buNone/>
            </a:pPr>
            <a:r>
              <a:rPr lang="en-US" altLang="en-US" dirty="0" smtClean="0"/>
              <a:t>Since </a:t>
            </a:r>
            <a:r>
              <a:rPr lang="en-US" altLang="en-US" dirty="0"/>
              <a:t>Bill is over 50 years old, he could contribute $</a:t>
            </a:r>
            <a:r>
              <a:rPr lang="en-US" altLang="en-US" dirty="0" smtClean="0"/>
              <a:t>19,500 </a:t>
            </a:r>
            <a:r>
              <a:rPr lang="en-US" altLang="en-US" dirty="0"/>
              <a:t>plus a $</a:t>
            </a:r>
            <a:r>
              <a:rPr lang="en-US" altLang="en-US" dirty="0" smtClean="0"/>
              <a:t>6,500 </a:t>
            </a:r>
            <a:r>
              <a:rPr lang="en-US" altLang="en-US" dirty="0"/>
              <a:t>catch up contribution in </a:t>
            </a:r>
            <a:r>
              <a:rPr lang="en-US" altLang="en-US" dirty="0" smtClean="0"/>
              <a:t>2020 </a:t>
            </a:r>
            <a:r>
              <a:rPr lang="en-US" altLang="en-US" dirty="0"/>
              <a:t>for a total of  $</a:t>
            </a:r>
            <a:r>
              <a:rPr lang="en-US" altLang="en-US" dirty="0" smtClean="0"/>
              <a:t>26,000</a:t>
            </a:r>
            <a:endParaRPr lang="en-US" altLang="en-US" dirty="0"/>
          </a:p>
          <a:p>
            <a:pPr lvl="1" eaLnBrk="1" hangingPunct="1">
              <a:spcBef>
                <a:spcPct val="25000"/>
              </a:spcBef>
              <a:buClr>
                <a:srgbClr val="FFFF66"/>
              </a:buClr>
              <a:buFontTx/>
              <a:buNone/>
            </a:pPr>
            <a:r>
              <a:rPr lang="en-US" altLang="en-US" dirty="0"/>
              <a:t>B.  The company match will have no impact on the amount that Bill can contribute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44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144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443">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14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dirty="0"/>
              <a:t>Case Study #4</a:t>
            </a:r>
          </a:p>
        </p:txBody>
      </p:sp>
      <p:sp>
        <p:nvSpPr>
          <p:cNvPr id="60420" name="Rectangle 3"/>
          <p:cNvSpPr>
            <a:spLocks noGrp="1" noChangeArrowheads="1"/>
          </p:cNvSpPr>
          <p:nvPr>
            <p:ph idx="1"/>
          </p:nvPr>
        </p:nvSpPr>
        <p:spPr>
          <a:xfrm>
            <a:off x="914400" y="1600200"/>
            <a:ext cx="7315200" cy="5000625"/>
          </a:xfrm>
        </p:spPr>
        <p:txBody>
          <a:bodyPr/>
          <a:lstStyle/>
          <a:p>
            <a:pPr eaLnBrk="1" hangingPunct="1">
              <a:lnSpc>
                <a:spcPct val="90000"/>
              </a:lnSpc>
              <a:buFontTx/>
              <a:buNone/>
              <a:defRPr/>
            </a:pPr>
            <a:r>
              <a:rPr lang="en-US" sz="2400" dirty="0"/>
              <a:t>Data:</a:t>
            </a:r>
          </a:p>
          <a:p>
            <a:pPr eaLnBrk="1" hangingPunct="1">
              <a:lnSpc>
                <a:spcPct val="90000"/>
              </a:lnSpc>
              <a:defRPr/>
            </a:pPr>
            <a:r>
              <a:rPr lang="en-US" sz="2400" dirty="0"/>
              <a:t>Bill retired on his 60</a:t>
            </a:r>
            <a:r>
              <a:rPr lang="en-US" sz="2400" baseline="30000" dirty="0"/>
              <a:t>th</a:t>
            </a:r>
            <a:r>
              <a:rPr lang="en-US" sz="2400" dirty="0"/>
              <a:t> birthday and did not use any of his traditional IRA balances.  On December 31</a:t>
            </a:r>
            <a:r>
              <a:rPr lang="en-US" sz="2400" baseline="30000" dirty="0"/>
              <a:t>st</a:t>
            </a:r>
            <a:r>
              <a:rPr lang="en-US" sz="2400" dirty="0"/>
              <a:t> of his 69</a:t>
            </a:r>
            <a:r>
              <a:rPr lang="en-US" sz="2400" baseline="30000" dirty="0"/>
              <a:t>th</a:t>
            </a:r>
            <a:r>
              <a:rPr lang="en-US" sz="2400" dirty="0"/>
              <a:t> year, he had $450,000 in his 401k plan.</a:t>
            </a:r>
          </a:p>
          <a:p>
            <a:pPr eaLnBrk="1" hangingPunct="1">
              <a:lnSpc>
                <a:spcPct val="90000"/>
              </a:lnSpc>
              <a:buFontTx/>
              <a:buNone/>
              <a:defRPr/>
            </a:pPr>
            <a:r>
              <a:rPr lang="en-US" sz="2400" dirty="0"/>
              <a:t>Calculations:  </a:t>
            </a:r>
          </a:p>
          <a:p>
            <a:pPr lvl="1" eaLnBrk="1" hangingPunct="1">
              <a:lnSpc>
                <a:spcPct val="90000"/>
              </a:lnSpc>
              <a:defRPr/>
            </a:pPr>
            <a:r>
              <a:rPr lang="en-US" dirty="0"/>
              <a:t>A.  How much would he be required to take out of his account the next year, i.e. the year he turns 70 1/2? (use the table below)</a:t>
            </a:r>
          </a:p>
          <a:p>
            <a:pPr lvl="1" eaLnBrk="1" hangingPunct="1">
              <a:lnSpc>
                <a:spcPct val="90000"/>
              </a:lnSpc>
              <a:defRPr/>
            </a:pPr>
            <a:r>
              <a:rPr lang="en-US" dirty="0"/>
              <a:t>B.  How much would he be required to take out if this was a Roth 401k?</a:t>
            </a:r>
          </a:p>
          <a:p>
            <a:pPr marL="914400" lvl="1" indent="-457200" eaLnBrk="1" hangingPunct="1">
              <a:lnSpc>
                <a:spcPct val="90000"/>
              </a:lnSpc>
              <a:buFontTx/>
              <a:buNone/>
              <a:defRPr/>
            </a:pPr>
            <a:r>
              <a:rPr lang="en-US" dirty="0"/>
              <a:t>   </a:t>
            </a:r>
            <a:r>
              <a:rPr lang="en-US" u="sng" dirty="0"/>
              <a:t>Age  Life Expectancy (LE</a:t>
            </a:r>
            <a:r>
              <a:rPr lang="en-US" dirty="0"/>
              <a:t>)	</a:t>
            </a:r>
            <a:r>
              <a:rPr lang="en-US" u="sng" dirty="0"/>
              <a:t>Age	         LE</a:t>
            </a:r>
          </a:p>
          <a:p>
            <a:pPr marL="1371600" lvl="2" indent="-457200" eaLnBrk="1" hangingPunct="1">
              <a:lnSpc>
                <a:spcPct val="90000"/>
              </a:lnSpc>
              <a:buFontTx/>
              <a:buNone/>
              <a:defRPr/>
            </a:pPr>
            <a:r>
              <a:rPr lang="en-US" dirty="0"/>
              <a:t>70	        27.4			71	        26.5</a:t>
            </a:r>
          </a:p>
          <a:p>
            <a:pPr marL="1371600" lvl="2" indent="-457200" eaLnBrk="1" hangingPunct="1">
              <a:lnSpc>
                <a:spcPct val="90000"/>
              </a:lnSpc>
              <a:buFontTx/>
              <a:buNone/>
              <a:defRPr/>
            </a:pPr>
            <a:r>
              <a:rPr lang="en-US" dirty="0"/>
              <a:t>72	        25.6			73	        24.7</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dirty="0"/>
              <a:t>Case Study #4 Answers</a:t>
            </a:r>
          </a:p>
        </p:txBody>
      </p:sp>
      <p:sp>
        <p:nvSpPr>
          <p:cNvPr id="64515" name="Rectangle 3"/>
          <p:cNvSpPr>
            <a:spLocks noGrp="1" noChangeArrowheads="1"/>
          </p:cNvSpPr>
          <p:nvPr>
            <p:ph idx="1"/>
          </p:nvPr>
        </p:nvSpPr>
        <p:spPr>
          <a:xfrm>
            <a:off x="928688" y="1608138"/>
            <a:ext cx="7286625" cy="4419600"/>
          </a:xfrm>
        </p:spPr>
        <p:txBody>
          <a:bodyPr/>
          <a:lstStyle/>
          <a:p>
            <a:pPr eaLnBrk="1" hangingPunct="1"/>
            <a:r>
              <a:rPr lang="en-US" altLang="en-US" sz="2400" dirty="0"/>
              <a:t>A.  From the table, his life expectance is at age 70 is 27.4.  Bill will be required to take a distribution of his 401k plan of $450,000 / 27.4 or:</a:t>
            </a:r>
          </a:p>
          <a:p>
            <a:pPr lvl="1" eaLnBrk="1" hangingPunct="1"/>
            <a:r>
              <a:rPr lang="en-US" altLang="en-US" dirty="0"/>
              <a:t>$16,423 the next year.</a:t>
            </a:r>
          </a:p>
          <a:p>
            <a:pPr eaLnBrk="1" hangingPunct="1"/>
            <a:r>
              <a:rPr lang="en-US" altLang="en-US" sz="2400" dirty="0"/>
              <a:t>B.  If this was a Roth 401k, he would still have to take the required distributions.  However, if once he retired, he rolled his Roth 401k over to a Roth IRA, there would be no required distributions</a:t>
            </a:r>
          </a:p>
          <a:p>
            <a:pPr lvl="1" eaLnBrk="1" hangingPunct="1"/>
            <a:r>
              <a:rPr lang="en-US" altLang="en-US" sz="2000" dirty="0"/>
              <a:t>The tax rules have yet to catch up with the retirement vehicles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5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dirty="0"/>
              <a:t>Case Study #5</a:t>
            </a:r>
          </a:p>
        </p:txBody>
      </p:sp>
      <p:sp>
        <p:nvSpPr>
          <p:cNvPr id="66563" name="Rectangle 3"/>
          <p:cNvSpPr>
            <a:spLocks noGrp="1" noChangeArrowheads="1"/>
          </p:cNvSpPr>
          <p:nvPr>
            <p:ph idx="1"/>
          </p:nvPr>
        </p:nvSpPr>
        <p:spPr>
          <a:xfrm>
            <a:off x="933449" y="1614488"/>
            <a:ext cx="7446963" cy="5091112"/>
          </a:xfrm>
        </p:spPr>
        <p:txBody>
          <a:bodyPr/>
          <a:lstStyle/>
          <a:p>
            <a:pPr marL="533400" indent="-533400" eaLnBrk="1" hangingPunct="1">
              <a:buFontTx/>
              <a:buNone/>
            </a:pPr>
            <a:r>
              <a:rPr lang="en-US" altLang="en-US" sz="2400" dirty="0"/>
              <a:t>Data:</a:t>
            </a:r>
          </a:p>
          <a:p>
            <a:pPr marL="533400" indent="-533400" eaLnBrk="1" hangingPunct="1"/>
            <a:r>
              <a:rPr lang="en-US" altLang="en-US" sz="2400" dirty="0" smtClean="0"/>
              <a:t>Sam just </a:t>
            </a:r>
            <a:r>
              <a:rPr lang="en-US" altLang="en-US" sz="2400" dirty="0"/>
              <a:t>got out of school </a:t>
            </a:r>
            <a:r>
              <a:rPr lang="en-US" altLang="en-US" sz="2400" dirty="0" smtClean="0"/>
              <a:t>and has already begun his </a:t>
            </a:r>
            <a:r>
              <a:rPr lang="en-US" altLang="en-US" sz="2400" dirty="0"/>
              <a:t>retirement program.  </a:t>
            </a:r>
            <a:r>
              <a:rPr lang="en-US" altLang="en-US" sz="2400" dirty="0" smtClean="0"/>
              <a:t>He has </a:t>
            </a:r>
            <a:r>
              <a:rPr lang="en-US" altLang="en-US" sz="2400" dirty="0"/>
              <a:t>invested enough in </a:t>
            </a:r>
            <a:r>
              <a:rPr lang="en-US" altLang="en-US" sz="2400" dirty="0" smtClean="0"/>
              <a:t>his 401k </a:t>
            </a:r>
            <a:r>
              <a:rPr lang="en-US" altLang="en-US" sz="2400" dirty="0"/>
              <a:t>plan to </a:t>
            </a:r>
            <a:r>
              <a:rPr lang="en-US" altLang="en-US" sz="2400" dirty="0" smtClean="0"/>
              <a:t>the match, </a:t>
            </a:r>
            <a:r>
              <a:rPr lang="en-US" altLang="en-US" sz="2400" dirty="0"/>
              <a:t>and </a:t>
            </a:r>
            <a:r>
              <a:rPr lang="en-US" altLang="en-US" sz="2400" dirty="0" smtClean="0"/>
              <a:t>has </a:t>
            </a:r>
            <a:r>
              <a:rPr lang="en-US" altLang="en-US" sz="2400" dirty="0"/>
              <a:t>found out that </a:t>
            </a:r>
            <a:r>
              <a:rPr lang="en-US" altLang="en-US" sz="2400" dirty="0" smtClean="0"/>
              <a:t>the </a:t>
            </a:r>
            <a:r>
              <a:rPr lang="en-US" altLang="en-US" sz="2400" dirty="0"/>
              <a:t>company has a Roth 401k plan as an option. </a:t>
            </a:r>
            <a:r>
              <a:rPr lang="en-US" altLang="en-US" sz="2400" dirty="0" smtClean="0"/>
              <a:t>He is  </a:t>
            </a:r>
            <a:r>
              <a:rPr lang="en-US" altLang="en-US" sz="2400" dirty="0"/>
              <a:t>discussing with a friend the benefits of the Roth 401k versus the Traditional 401k. </a:t>
            </a:r>
          </a:p>
          <a:p>
            <a:pPr marL="533400" indent="-533400" eaLnBrk="1" hangingPunct="1">
              <a:buFontTx/>
              <a:buNone/>
            </a:pPr>
            <a:r>
              <a:rPr lang="en-US" altLang="en-US" sz="2400" dirty="0"/>
              <a:t>Application:</a:t>
            </a:r>
          </a:p>
          <a:p>
            <a:pPr marL="914400" lvl="1" indent="-457200" eaLnBrk="1" hangingPunct="1">
              <a:buFontTx/>
              <a:buAutoNum type="alphaLcPeriod"/>
            </a:pPr>
            <a:r>
              <a:rPr lang="en-US" altLang="en-US" dirty="0"/>
              <a:t>Which vehicle, the Roth or traditional 401k should </a:t>
            </a:r>
            <a:r>
              <a:rPr lang="en-US" altLang="en-US" dirty="0" smtClean="0"/>
              <a:t>Sam </a:t>
            </a:r>
            <a:r>
              <a:rPr lang="en-US" altLang="en-US" dirty="0"/>
              <a:t>select and why?  </a:t>
            </a:r>
          </a:p>
          <a:p>
            <a:pPr marL="914400" lvl="1" indent="-457200" eaLnBrk="1" hangingPunct="1">
              <a:buFontTx/>
              <a:buAutoNum type="alphaLcPeriod"/>
            </a:pPr>
            <a:r>
              <a:rPr lang="en-US" altLang="en-US" dirty="0"/>
              <a:t>What are </a:t>
            </a:r>
            <a:r>
              <a:rPr lang="en-US" altLang="en-US" dirty="0" smtClean="0"/>
              <a:t>Sam’s </a:t>
            </a:r>
            <a:r>
              <a:rPr lang="en-US" altLang="en-US" dirty="0"/>
              <a:t>assumptions that would impact </a:t>
            </a:r>
            <a:r>
              <a:rPr lang="en-US" altLang="en-US" dirty="0" smtClean="0"/>
              <a:t>his </a:t>
            </a:r>
            <a:r>
              <a:rPr lang="en-US" altLang="en-US" dirty="0"/>
              <a:t>choice of retirement vehicle</a:t>
            </a:r>
            <a:r>
              <a:rPr lang="en-US" altLang="en-US" dirty="0" smtClean="0"/>
              <a:t>?</a:t>
            </a:r>
          </a:p>
          <a:p>
            <a:pPr marL="457200" lvl="1" indent="0" eaLnBrk="1" hangingPunct="1">
              <a:buNone/>
            </a:pPr>
            <a:r>
              <a:rPr lang="en-US" altLang="en-US" dirty="0" smtClean="0"/>
              <a:t>See</a:t>
            </a:r>
            <a:r>
              <a:rPr lang="en-US" altLang="en-US" dirty="0" smtClean="0">
                <a:hlinkClick r:id="rId2"/>
              </a:rPr>
              <a:t> Roth versus Traditional – Which is Better</a:t>
            </a:r>
            <a:r>
              <a:rPr lang="en-US" altLang="en-US" dirty="0" smtClean="0"/>
              <a:t> </a:t>
            </a:r>
            <a:r>
              <a:rPr lang="en-US" altLang="en-US" sz="1800" dirty="0" smtClean="0"/>
              <a:t>(LT28)</a:t>
            </a:r>
            <a:endParaRPr lang="en-US" altLang="en-US" sz="1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dirty="0"/>
              <a:t>Case Study #5 Answers</a:t>
            </a:r>
          </a:p>
        </p:txBody>
      </p:sp>
      <p:sp>
        <p:nvSpPr>
          <p:cNvPr id="66563" name="Rectangle 3"/>
          <p:cNvSpPr>
            <a:spLocks noGrp="1" noChangeArrowheads="1"/>
          </p:cNvSpPr>
          <p:nvPr>
            <p:ph idx="1"/>
          </p:nvPr>
        </p:nvSpPr>
        <p:spPr>
          <a:xfrm>
            <a:off x="914400" y="1589088"/>
            <a:ext cx="7219950" cy="5116512"/>
          </a:xfrm>
        </p:spPr>
        <p:txBody>
          <a:bodyPr/>
          <a:lstStyle/>
          <a:p>
            <a:pPr marL="533400" indent="-533400" eaLnBrk="1" hangingPunct="1">
              <a:buFont typeface="Wingdings" panose="05000000000000000000" pitchFamily="2" charset="2"/>
              <a:buNone/>
            </a:pPr>
            <a:r>
              <a:rPr lang="en-US" altLang="en-US" sz="2400" dirty="0"/>
              <a:t>a. Which vehicle </a:t>
            </a:r>
            <a:r>
              <a:rPr lang="en-US" altLang="en-US" sz="2400" dirty="0" smtClean="0"/>
              <a:t>Sam chooses </a:t>
            </a:r>
            <a:r>
              <a:rPr lang="en-US" altLang="en-US" sz="2400" dirty="0"/>
              <a:t>should be based on </a:t>
            </a:r>
            <a:r>
              <a:rPr lang="en-US" altLang="en-US" sz="2400" dirty="0" smtClean="0"/>
              <a:t>his vision, </a:t>
            </a:r>
            <a:r>
              <a:rPr lang="en-US" altLang="en-US" sz="2400" dirty="0"/>
              <a:t>goals, objectives, and assumptions for the future</a:t>
            </a:r>
          </a:p>
          <a:p>
            <a:pPr marL="533400" indent="-533400" eaLnBrk="1" hangingPunct="1">
              <a:buFont typeface="Wingdings" panose="05000000000000000000" pitchFamily="2" charset="2"/>
              <a:buNone/>
            </a:pPr>
            <a:r>
              <a:rPr lang="en-US" altLang="en-US" sz="2400" dirty="0"/>
              <a:t>b.  </a:t>
            </a:r>
            <a:r>
              <a:rPr lang="en-US" altLang="en-US" sz="2400" dirty="0" smtClean="0"/>
              <a:t>His </a:t>
            </a:r>
            <a:r>
              <a:rPr lang="en-US" altLang="en-US" sz="2400" dirty="0"/>
              <a:t>assumptions should relate to </a:t>
            </a:r>
            <a:r>
              <a:rPr lang="en-US" altLang="en-US" sz="2400" dirty="0" smtClean="0"/>
              <a:t>8 </a:t>
            </a:r>
            <a:r>
              <a:rPr lang="en-US" altLang="en-US" sz="2400" dirty="0"/>
              <a:t>key areas:</a:t>
            </a:r>
          </a:p>
          <a:p>
            <a:pPr marL="457200" lvl="1" indent="0" eaLnBrk="1" hangingPunct="1">
              <a:buNone/>
            </a:pPr>
            <a:r>
              <a:rPr lang="en-US" altLang="en-US" u="sng" dirty="0" smtClean="0"/>
              <a:t>1. Does he need the tax break now?</a:t>
            </a:r>
            <a:r>
              <a:rPr lang="en-US" altLang="en-US" dirty="0" smtClean="0"/>
              <a:t>  </a:t>
            </a:r>
          </a:p>
          <a:p>
            <a:pPr marL="800100" lvl="1" indent="-342900" eaLnBrk="1" hangingPunct="1"/>
            <a:r>
              <a:rPr lang="en-US" altLang="en-US" dirty="0" smtClean="0"/>
              <a:t>If the reduction in AGI is important for him to reduce his current tax bill, then he would likely choose the traditional</a:t>
            </a:r>
          </a:p>
          <a:p>
            <a:pPr marL="457200" lvl="1" indent="0" eaLnBrk="1" hangingPunct="1">
              <a:buNone/>
            </a:pPr>
            <a:r>
              <a:rPr lang="en-US" altLang="en-US" u="sng" dirty="0" smtClean="0"/>
              <a:t>2</a:t>
            </a:r>
            <a:r>
              <a:rPr lang="en-US" altLang="en-US" u="sng" dirty="0"/>
              <a:t>. </a:t>
            </a:r>
            <a:r>
              <a:rPr lang="en-US" altLang="en-US" u="sng" dirty="0" smtClean="0"/>
              <a:t>Does he </a:t>
            </a:r>
            <a:r>
              <a:rPr lang="en-US" altLang="en-US" u="sng" dirty="0"/>
              <a:t>have the </a:t>
            </a:r>
            <a:r>
              <a:rPr lang="en-US" altLang="en-US" u="sng" dirty="0" smtClean="0"/>
              <a:t>money </a:t>
            </a:r>
            <a:r>
              <a:rPr lang="en-US" altLang="en-US" u="sng" dirty="0"/>
              <a:t>to pay </a:t>
            </a:r>
            <a:r>
              <a:rPr lang="en-US" altLang="en-US" u="sng" dirty="0" smtClean="0"/>
              <a:t>the </a:t>
            </a:r>
            <a:r>
              <a:rPr lang="en-US" altLang="en-US" u="sng" dirty="0"/>
              <a:t>taxes now?  </a:t>
            </a:r>
          </a:p>
          <a:p>
            <a:pPr marL="800100" lvl="1" indent="-342900" eaLnBrk="1" hangingPunct="1"/>
            <a:r>
              <a:rPr lang="en-US" altLang="en-US" dirty="0"/>
              <a:t>If </a:t>
            </a:r>
            <a:r>
              <a:rPr lang="en-US" altLang="en-US" dirty="0" smtClean="0"/>
              <a:t>he has </a:t>
            </a:r>
            <a:r>
              <a:rPr lang="en-US" altLang="en-US" dirty="0"/>
              <a:t>additional money to invest for retirement, you can invest more in the Roth than the traditional. </a:t>
            </a:r>
            <a:r>
              <a:rPr lang="en-US" altLang="en-US" dirty="0" smtClean="0"/>
              <a:t>That </a:t>
            </a:r>
            <a:r>
              <a:rPr lang="en-US" altLang="en-US" dirty="0"/>
              <a:t>is because </a:t>
            </a:r>
            <a:r>
              <a:rPr lang="en-US" altLang="en-US" dirty="0" smtClean="0"/>
              <a:t>he pays </a:t>
            </a:r>
            <a:r>
              <a:rPr lang="en-US" altLang="en-US" dirty="0"/>
              <a:t>taxes on the Roth money outside of your retirement account.  </a:t>
            </a:r>
          </a:p>
          <a:p>
            <a:pPr marL="857250" lvl="2" indent="0" eaLnBrk="1" hangingPunct="1">
              <a:buFontTx/>
              <a:buNone/>
            </a:pPr>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56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656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dirty="0"/>
              <a:t>Employer Qualified Plans </a:t>
            </a:r>
            <a:r>
              <a:rPr lang="en-US" altLang="en-US" sz="2400" dirty="0"/>
              <a:t>(continued)</a:t>
            </a:r>
          </a:p>
        </p:txBody>
      </p:sp>
      <p:sp>
        <p:nvSpPr>
          <p:cNvPr id="125955" name="Rectangle 3"/>
          <p:cNvSpPr>
            <a:spLocks noGrp="1" noChangeArrowheads="1"/>
          </p:cNvSpPr>
          <p:nvPr>
            <p:ph idx="1"/>
          </p:nvPr>
        </p:nvSpPr>
        <p:spPr>
          <a:xfrm>
            <a:off x="914400" y="1600200"/>
            <a:ext cx="7543800" cy="5229225"/>
          </a:xfrm>
        </p:spPr>
        <p:txBody>
          <a:bodyPr/>
          <a:lstStyle/>
          <a:p>
            <a:pPr eaLnBrk="1" hangingPunct="1">
              <a:lnSpc>
                <a:spcPct val="90000"/>
              </a:lnSpc>
              <a:buFont typeface="Wingdings" panose="05000000000000000000" pitchFamily="2" charset="2"/>
              <a:buNone/>
            </a:pPr>
            <a:r>
              <a:rPr lang="en-US" altLang="en-US" sz="2400" dirty="0"/>
              <a:t>                                Defined                   Defined </a:t>
            </a:r>
          </a:p>
          <a:p>
            <a:pPr eaLnBrk="1" hangingPunct="1">
              <a:lnSpc>
                <a:spcPct val="90000"/>
              </a:lnSpc>
              <a:buFont typeface="Wingdings" panose="05000000000000000000" pitchFamily="2" charset="2"/>
              <a:buNone/>
            </a:pPr>
            <a:r>
              <a:rPr lang="en-US" altLang="en-US" sz="2400" u="sng" dirty="0"/>
              <a:t>Characteristics:        Benefit                Contribution</a:t>
            </a:r>
          </a:p>
          <a:p>
            <a:pPr eaLnBrk="1" hangingPunct="1">
              <a:lnSpc>
                <a:spcPct val="90000"/>
              </a:lnSpc>
              <a:buFont typeface="Wingdings" panose="05000000000000000000" pitchFamily="2" charset="2"/>
              <a:buNone/>
            </a:pPr>
            <a:r>
              <a:rPr lang="en-US" altLang="en-US" sz="2400" dirty="0"/>
              <a:t>Employers	      Actuarially		Specified by</a:t>
            </a:r>
          </a:p>
          <a:p>
            <a:pPr eaLnBrk="1" hangingPunct="1">
              <a:lnSpc>
                <a:spcPct val="90000"/>
              </a:lnSpc>
              <a:buFont typeface="Wingdings" panose="05000000000000000000" pitchFamily="2" charset="2"/>
              <a:buNone/>
            </a:pPr>
            <a:r>
              <a:rPr lang="en-US" altLang="en-US" sz="2400" dirty="0"/>
              <a:t>  contribution:         determined      	  formula</a:t>
            </a:r>
          </a:p>
          <a:p>
            <a:pPr eaLnBrk="1" hangingPunct="1">
              <a:lnSpc>
                <a:spcPct val="90000"/>
              </a:lnSpc>
              <a:buFont typeface="Wingdings" panose="05000000000000000000" pitchFamily="2" charset="2"/>
              <a:buNone/>
            </a:pPr>
            <a:r>
              <a:rPr lang="en-US" altLang="en-US" sz="2400" dirty="0"/>
              <a:t>Benefit amount:       Certain	    	Uncertain</a:t>
            </a:r>
          </a:p>
          <a:p>
            <a:pPr eaLnBrk="1" hangingPunct="1">
              <a:lnSpc>
                <a:spcPct val="90000"/>
              </a:lnSpc>
              <a:buFont typeface="Wingdings" panose="05000000000000000000" pitchFamily="2" charset="2"/>
              <a:buNone/>
            </a:pPr>
            <a:r>
              <a:rPr lang="en-US" altLang="en-US" sz="2400" dirty="0"/>
              <a:t>IRC* limits apply:   Maximum 	Contributions</a:t>
            </a:r>
          </a:p>
          <a:p>
            <a:pPr eaLnBrk="1" hangingPunct="1">
              <a:lnSpc>
                <a:spcPct val="90000"/>
              </a:lnSpc>
              <a:buFont typeface="Wingdings" panose="05000000000000000000" pitchFamily="2" charset="2"/>
              <a:buNone/>
            </a:pPr>
            <a:r>
              <a:rPr lang="en-US" altLang="en-US" sz="2400" dirty="0"/>
              <a:t>			    benefits funded</a:t>
            </a:r>
          </a:p>
          <a:p>
            <a:pPr eaLnBrk="1" hangingPunct="1">
              <a:lnSpc>
                <a:spcPct val="90000"/>
              </a:lnSpc>
              <a:buFont typeface="Wingdings" panose="05000000000000000000" pitchFamily="2" charset="2"/>
              <a:buNone/>
            </a:pPr>
            <a:r>
              <a:rPr lang="en-US" altLang="en-US" sz="2400" dirty="0"/>
              <a:t>Types of Plans:      Defined		Profit Sharing	       		                     Benefit Pension  ESOP	</a:t>
            </a:r>
          </a:p>
          <a:p>
            <a:pPr eaLnBrk="1" hangingPunct="1">
              <a:lnSpc>
                <a:spcPct val="90000"/>
              </a:lnSpc>
              <a:buFont typeface="Wingdings" panose="05000000000000000000" pitchFamily="2" charset="2"/>
              <a:buNone/>
            </a:pPr>
            <a:r>
              <a:rPr lang="en-US" altLang="en-US" sz="2400" dirty="0"/>
              <a:t>		   	      Cash Balance	Stock Bonus</a:t>
            </a:r>
          </a:p>
          <a:p>
            <a:pPr eaLnBrk="1" hangingPunct="1">
              <a:lnSpc>
                <a:spcPct val="90000"/>
              </a:lnSpc>
              <a:buFont typeface="Wingdings" panose="05000000000000000000" pitchFamily="2" charset="2"/>
              <a:buNone/>
            </a:pPr>
            <a:r>
              <a:rPr lang="en-US" altLang="en-US" sz="2400" dirty="0"/>
              <a:t>			         Pension    	Target Benefit</a:t>
            </a:r>
          </a:p>
          <a:p>
            <a:pPr eaLnBrk="1" hangingPunct="1">
              <a:lnSpc>
                <a:spcPct val="90000"/>
              </a:lnSpc>
              <a:buFont typeface="Wingdings" panose="05000000000000000000" pitchFamily="2" charset="2"/>
              <a:buNone/>
            </a:pPr>
            <a:r>
              <a:rPr lang="en-US" altLang="en-US" sz="2400" dirty="0"/>
              <a:t>						Money Purchase</a:t>
            </a:r>
          </a:p>
          <a:p>
            <a:pPr eaLnBrk="1" hangingPunct="1">
              <a:lnSpc>
                <a:spcPct val="90000"/>
              </a:lnSpc>
              <a:buFont typeface="Wingdings" panose="05000000000000000000" pitchFamily="2" charset="2"/>
              <a:buNone/>
            </a:pPr>
            <a:r>
              <a:rPr lang="en-US" altLang="en-US" sz="2400" dirty="0"/>
              <a:t>	IRC = Internal Revenue Code    Employee  Contribution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 calcmode="lin" valueType="num">
                                      <p:cBhvr additive="base">
                                        <p:cTn id="7" dur="500" fill="hold"/>
                                        <p:tgtEl>
                                          <p:spTgt spid="1259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59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5955">
                                            <p:txEl>
                                              <p:pRg st="1" end="1"/>
                                            </p:txEl>
                                          </p:spTgt>
                                        </p:tgtEl>
                                        <p:attrNameLst>
                                          <p:attrName>style.visibility</p:attrName>
                                        </p:attrNameLst>
                                      </p:cBhvr>
                                      <p:to>
                                        <p:strVal val="visible"/>
                                      </p:to>
                                    </p:set>
                                    <p:anim calcmode="lin" valueType="num">
                                      <p:cBhvr additive="base">
                                        <p:cTn id="13" dur="500" fill="hold"/>
                                        <p:tgtEl>
                                          <p:spTgt spid="1259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59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5955">
                                            <p:txEl>
                                              <p:pRg st="2" end="2"/>
                                            </p:txEl>
                                          </p:spTgt>
                                        </p:tgtEl>
                                        <p:attrNameLst>
                                          <p:attrName>style.visibility</p:attrName>
                                        </p:attrNameLst>
                                      </p:cBhvr>
                                      <p:to>
                                        <p:strVal val="visible"/>
                                      </p:to>
                                    </p:set>
                                    <p:anim calcmode="lin" valueType="num">
                                      <p:cBhvr additive="base">
                                        <p:cTn id="17" dur="500" fill="hold"/>
                                        <p:tgtEl>
                                          <p:spTgt spid="1259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59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5955">
                                            <p:txEl>
                                              <p:pRg st="3" end="3"/>
                                            </p:txEl>
                                          </p:spTgt>
                                        </p:tgtEl>
                                        <p:attrNameLst>
                                          <p:attrName>style.visibility</p:attrName>
                                        </p:attrNameLst>
                                      </p:cBhvr>
                                      <p:to>
                                        <p:strVal val="visible"/>
                                      </p:to>
                                    </p:set>
                                    <p:anim calcmode="lin" valueType="num">
                                      <p:cBhvr additive="base">
                                        <p:cTn id="21" dur="500" fill="hold"/>
                                        <p:tgtEl>
                                          <p:spTgt spid="1259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59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5955">
                                            <p:txEl>
                                              <p:pRg st="4" end="4"/>
                                            </p:txEl>
                                          </p:spTgt>
                                        </p:tgtEl>
                                        <p:attrNameLst>
                                          <p:attrName>style.visibility</p:attrName>
                                        </p:attrNameLst>
                                      </p:cBhvr>
                                      <p:to>
                                        <p:strVal val="visible"/>
                                      </p:to>
                                    </p:set>
                                    <p:anim calcmode="lin" valueType="num">
                                      <p:cBhvr additive="base">
                                        <p:cTn id="25" dur="500" fill="hold"/>
                                        <p:tgtEl>
                                          <p:spTgt spid="1259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59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5955">
                                            <p:txEl>
                                              <p:pRg st="5" end="5"/>
                                            </p:txEl>
                                          </p:spTgt>
                                        </p:tgtEl>
                                        <p:attrNameLst>
                                          <p:attrName>style.visibility</p:attrName>
                                        </p:attrNameLst>
                                      </p:cBhvr>
                                      <p:to>
                                        <p:strVal val="visible"/>
                                      </p:to>
                                    </p:set>
                                    <p:anim calcmode="lin" valueType="num">
                                      <p:cBhvr additive="base">
                                        <p:cTn id="29" dur="500" fill="hold"/>
                                        <p:tgtEl>
                                          <p:spTgt spid="1259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259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5955">
                                            <p:txEl>
                                              <p:pRg st="6" end="6"/>
                                            </p:txEl>
                                          </p:spTgt>
                                        </p:tgtEl>
                                        <p:attrNameLst>
                                          <p:attrName>style.visibility</p:attrName>
                                        </p:attrNameLst>
                                      </p:cBhvr>
                                      <p:to>
                                        <p:strVal val="visible"/>
                                      </p:to>
                                    </p:set>
                                    <p:anim calcmode="lin" valueType="num">
                                      <p:cBhvr additive="base">
                                        <p:cTn id="33" dur="500" fill="hold"/>
                                        <p:tgtEl>
                                          <p:spTgt spid="1259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59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25955">
                                            <p:txEl>
                                              <p:pRg st="7" end="7"/>
                                            </p:txEl>
                                          </p:spTgt>
                                        </p:tgtEl>
                                        <p:attrNameLst>
                                          <p:attrName>style.visibility</p:attrName>
                                        </p:attrNameLst>
                                      </p:cBhvr>
                                      <p:to>
                                        <p:strVal val="visible"/>
                                      </p:to>
                                    </p:set>
                                    <p:anim calcmode="lin" valueType="num">
                                      <p:cBhvr additive="base">
                                        <p:cTn id="37" dur="500" fill="hold"/>
                                        <p:tgtEl>
                                          <p:spTgt spid="12595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595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25955">
                                            <p:txEl>
                                              <p:pRg st="8" end="8"/>
                                            </p:txEl>
                                          </p:spTgt>
                                        </p:tgtEl>
                                        <p:attrNameLst>
                                          <p:attrName>style.visibility</p:attrName>
                                        </p:attrNameLst>
                                      </p:cBhvr>
                                      <p:to>
                                        <p:strVal val="visible"/>
                                      </p:to>
                                    </p:set>
                                    <p:anim calcmode="lin" valueType="num">
                                      <p:cBhvr additive="base">
                                        <p:cTn id="41" dur="500" fill="hold"/>
                                        <p:tgtEl>
                                          <p:spTgt spid="12595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2595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25955">
                                            <p:txEl>
                                              <p:pRg st="9" end="9"/>
                                            </p:txEl>
                                          </p:spTgt>
                                        </p:tgtEl>
                                        <p:attrNameLst>
                                          <p:attrName>style.visibility</p:attrName>
                                        </p:attrNameLst>
                                      </p:cBhvr>
                                      <p:to>
                                        <p:strVal val="visible"/>
                                      </p:to>
                                    </p:set>
                                    <p:anim calcmode="lin" valueType="num">
                                      <p:cBhvr additive="base">
                                        <p:cTn id="45" dur="500" fill="hold"/>
                                        <p:tgtEl>
                                          <p:spTgt spid="12595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25955">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25955">
                                            <p:txEl>
                                              <p:pRg st="10" end="10"/>
                                            </p:txEl>
                                          </p:spTgt>
                                        </p:tgtEl>
                                        <p:attrNameLst>
                                          <p:attrName>style.visibility</p:attrName>
                                        </p:attrNameLst>
                                      </p:cBhvr>
                                      <p:to>
                                        <p:strVal val="visible"/>
                                      </p:to>
                                    </p:set>
                                    <p:anim calcmode="lin" valueType="num">
                                      <p:cBhvr additive="base">
                                        <p:cTn id="49" dur="500" fill="hold"/>
                                        <p:tgtEl>
                                          <p:spTgt spid="125955">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25955">
                                            <p:txEl>
                                              <p:pRg st="10" end="10"/>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25955">
                                            <p:txEl>
                                              <p:pRg st="11" end="11"/>
                                            </p:txEl>
                                          </p:spTgt>
                                        </p:tgtEl>
                                        <p:attrNameLst>
                                          <p:attrName>style.visibility</p:attrName>
                                        </p:attrNameLst>
                                      </p:cBhvr>
                                      <p:to>
                                        <p:strVal val="visible"/>
                                      </p:to>
                                    </p:set>
                                    <p:anim calcmode="lin" valueType="num">
                                      <p:cBhvr additive="base">
                                        <p:cTn id="53" dur="500" fill="hold"/>
                                        <p:tgtEl>
                                          <p:spTgt spid="125955">
                                            <p:txEl>
                                              <p:pRg st="11" end="11"/>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125955">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allAtOnce"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pPr eaLnBrk="1" hangingPunct="1"/>
            <a:r>
              <a:rPr lang="en-US" altLang="en-US" dirty="0"/>
              <a:t>Case Study #5 Answers</a:t>
            </a:r>
          </a:p>
        </p:txBody>
      </p:sp>
      <p:sp>
        <p:nvSpPr>
          <p:cNvPr id="67587" name="Content Placeholder 2"/>
          <p:cNvSpPr>
            <a:spLocks noGrp="1"/>
          </p:cNvSpPr>
          <p:nvPr>
            <p:ph idx="1"/>
          </p:nvPr>
        </p:nvSpPr>
        <p:spPr>
          <a:xfrm>
            <a:off x="928688" y="1608138"/>
            <a:ext cx="7286625" cy="4419600"/>
          </a:xfrm>
        </p:spPr>
        <p:txBody>
          <a:bodyPr/>
          <a:lstStyle/>
          <a:p>
            <a:pPr marL="457200" lvl="1" indent="0" eaLnBrk="1" hangingPunct="1">
              <a:buNone/>
            </a:pPr>
            <a:r>
              <a:rPr lang="en-US" altLang="en-US" u="sng" dirty="0" smtClean="0"/>
              <a:t>3. Does he </a:t>
            </a:r>
            <a:r>
              <a:rPr lang="en-US" altLang="en-US" u="sng" dirty="0"/>
              <a:t>have a possible need for principle?</a:t>
            </a:r>
            <a:r>
              <a:rPr lang="en-US" altLang="en-US" dirty="0"/>
              <a:t>  </a:t>
            </a:r>
          </a:p>
          <a:p>
            <a:pPr marL="800100" lvl="1" indent="-342900" eaLnBrk="1" hangingPunct="1"/>
            <a:r>
              <a:rPr lang="en-US" altLang="en-US" dirty="0"/>
              <a:t>If </a:t>
            </a:r>
            <a:r>
              <a:rPr lang="en-US" altLang="en-US" dirty="0" smtClean="0"/>
              <a:t>he </a:t>
            </a:r>
            <a:r>
              <a:rPr lang="en-US" altLang="en-US" dirty="0"/>
              <a:t>may need money in the account (just in case), with the Roth </a:t>
            </a:r>
            <a:r>
              <a:rPr lang="en-US" altLang="en-US" dirty="0" smtClean="0"/>
              <a:t>he </a:t>
            </a:r>
            <a:r>
              <a:rPr lang="en-US" altLang="en-US" dirty="0"/>
              <a:t>can take out principle after 5 years without penalty or taxes, as principle has already been taxed.  </a:t>
            </a:r>
            <a:r>
              <a:rPr lang="en-US" altLang="en-US" dirty="0" smtClean="0"/>
              <a:t>He </a:t>
            </a:r>
            <a:r>
              <a:rPr lang="en-US" altLang="en-US" dirty="0"/>
              <a:t>cannot, however, take out earnings and interest without penalty</a:t>
            </a:r>
            <a:r>
              <a:rPr lang="en-US" altLang="en-US" dirty="0" smtClean="0"/>
              <a:t>.</a:t>
            </a:r>
          </a:p>
          <a:p>
            <a:pPr marL="457200" lvl="1" indent="0" eaLnBrk="1" hangingPunct="1">
              <a:buNone/>
            </a:pPr>
            <a:r>
              <a:rPr lang="en-US" altLang="en-US" u="sng" dirty="0" smtClean="0"/>
              <a:t>4. Does he expect your tax rates to rise in retirement?</a:t>
            </a:r>
            <a:r>
              <a:rPr lang="en-US" altLang="en-US" dirty="0" smtClean="0"/>
              <a:t>  </a:t>
            </a:r>
            <a:endParaRPr lang="en-US" altLang="en-US" dirty="0"/>
          </a:p>
          <a:p>
            <a:pPr marL="800100" lvl="1" indent="-342900" eaLnBrk="1" hangingPunct="1"/>
            <a:r>
              <a:rPr lang="en-US" altLang="en-US" dirty="0"/>
              <a:t>If </a:t>
            </a:r>
            <a:r>
              <a:rPr lang="en-US" altLang="en-US" dirty="0" smtClean="0"/>
              <a:t>he expects </a:t>
            </a:r>
            <a:r>
              <a:rPr lang="en-US" altLang="en-US" dirty="0"/>
              <a:t>tax rate to be higher (lower) in retirement, the Roth (traditional) is preferred.  Make sure </a:t>
            </a:r>
            <a:r>
              <a:rPr lang="en-US" altLang="en-US" dirty="0" smtClean="0"/>
              <a:t>he takes </a:t>
            </a:r>
            <a:r>
              <a:rPr lang="en-US" altLang="en-US" dirty="0"/>
              <a:t>into account </a:t>
            </a:r>
            <a:r>
              <a:rPr lang="en-US" altLang="en-US" dirty="0" smtClean="0"/>
              <a:t>his </a:t>
            </a:r>
            <a:r>
              <a:rPr lang="en-US" altLang="en-US" dirty="0"/>
              <a:t>child tax and other credits when determining </a:t>
            </a:r>
            <a:r>
              <a:rPr lang="en-US" altLang="en-US" dirty="0" smtClean="0"/>
              <a:t>his </a:t>
            </a:r>
            <a:r>
              <a:rPr lang="en-US" altLang="en-US" dirty="0"/>
              <a:t>current tax </a:t>
            </a:r>
            <a:r>
              <a:rPr lang="en-US" altLang="en-US" dirty="0" smtClean="0"/>
              <a:t>rates. </a:t>
            </a:r>
            <a:endParaRPr lang="en-US" altLang="en-US" dirty="0"/>
          </a:p>
          <a:p>
            <a:pPr marL="857250" lvl="2" indent="0" eaLnBrk="1" hangingPunct="1">
              <a:buFontTx/>
              <a:buNone/>
            </a:pPr>
            <a:endParaRPr lang="en-US" altLang="en-US" dirty="0"/>
          </a:p>
          <a:p>
            <a:pPr marL="914400" lvl="1" indent="-457200" eaLnBrk="1" hangingPunct="1">
              <a:buFontTx/>
              <a:buAutoNum type="arabicPeriod" startAt="4"/>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5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758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5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eaLnBrk="1" hangingPunct="1"/>
            <a:r>
              <a:rPr lang="en-US" altLang="en-US" dirty="0"/>
              <a:t>Case Study #5 Answers</a:t>
            </a:r>
          </a:p>
        </p:txBody>
      </p:sp>
      <p:sp>
        <p:nvSpPr>
          <p:cNvPr id="68611" name="Content Placeholder 2"/>
          <p:cNvSpPr>
            <a:spLocks noGrp="1"/>
          </p:cNvSpPr>
          <p:nvPr>
            <p:ph idx="1"/>
          </p:nvPr>
        </p:nvSpPr>
        <p:spPr>
          <a:xfrm>
            <a:off x="928688" y="1608138"/>
            <a:ext cx="7286625" cy="5173662"/>
          </a:xfrm>
        </p:spPr>
        <p:txBody>
          <a:bodyPr/>
          <a:lstStyle/>
          <a:p>
            <a:pPr eaLnBrk="1" hangingPunct="1"/>
            <a:r>
              <a:rPr lang="en-US" altLang="en-US" sz="2400" u="sng" dirty="0"/>
              <a:t>5. </a:t>
            </a:r>
            <a:r>
              <a:rPr lang="en-US" altLang="en-US" sz="2400" u="sng" dirty="0" smtClean="0"/>
              <a:t>Does he want </a:t>
            </a:r>
            <a:r>
              <a:rPr lang="en-US" altLang="en-US" sz="2400" u="sng" dirty="0"/>
              <a:t>to have more </a:t>
            </a:r>
            <a:r>
              <a:rPr lang="en-US" altLang="en-US" sz="2400" u="sng" dirty="0" smtClean="0"/>
              <a:t>saved </a:t>
            </a:r>
            <a:r>
              <a:rPr lang="en-US" altLang="en-US" sz="2400" u="sng" dirty="0"/>
              <a:t>at retirement?</a:t>
            </a:r>
            <a:r>
              <a:rPr lang="en-US" altLang="en-US" sz="2400" dirty="0"/>
              <a:t>  </a:t>
            </a:r>
          </a:p>
          <a:p>
            <a:pPr lvl="1" eaLnBrk="1" hangingPunct="1"/>
            <a:r>
              <a:rPr lang="en-US" altLang="en-US" dirty="0"/>
              <a:t>If </a:t>
            </a:r>
            <a:r>
              <a:rPr lang="en-US" altLang="en-US" dirty="0" smtClean="0"/>
              <a:t>he wants more </a:t>
            </a:r>
            <a:r>
              <a:rPr lang="en-US" altLang="en-US" dirty="0"/>
              <a:t>money </a:t>
            </a:r>
            <a:r>
              <a:rPr lang="en-US" altLang="en-US" dirty="0" smtClean="0"/>
              <a:t>at </a:t>
            </a:r>
            <a:r>
              <a:rPr lang="en-US" altLang="en-US" dirty="0"/>
              <a:t>retirement, </a:t>
            </a:r>
            <a:r>
              <a:rPr lang="en-US" altLang="en-US" dirty="0" smtClean="0"/>
              <a:t>use the Roth since he pays retirement taxes with non-retirement money, i.e., he is saving more for retirement</a:t>
            </a:r>
          </a:p>
          <a:p>
            <a:pPr marL="400050" lvl="1" indent="0" eaLnBrk="1" hangingPunct="1">
              <a:buNone/>
            </a:pPr>
            <a:r>
              <a:rPr lang="en-US" altLang="en-US" u="sng" dirty="0" smtClean="0"/>
              <a:t>6. Does he </a:t>
            </a:r>
            <a:r>
              <a:rPr lang="en-US" altLang="en-US" u="sng" dirty="0"/>
              <a:t>want to avoid RMDs </a:t>
            </a:r>
            <a:r>
              <a:rPr lang="en-US" altLang="en-US" u="sng" dirty="0" smtClean="0"/>
              <a:t>(required </a:t>
            </a:r>
            <a:r>
              <a:rPr lang="en-US" altLang="en-US" u="sng" dirty="0"/>
              <a:t>minimum </a:t>
            </a:r>
            <a:r>
              <a:rPr lang="en-US" altLang="en-US" u="sng" dirty="0" smtClean="0"/>
              <a:t>distributions)?</a:t>
            </a:r>
            <a:r>
              <a:rPr lang="en-US" altLang="en-US" dirty="0" smtClean="0"/>
              <a:t>  </a:t>
            </a:r>
          </a:p>
          <a:p>
            <a:pPr lvl="1" eaLnBrk="1" hangingPunct="1"/>
            <a:r>
              <a:rPr lang="en-US" altLang="en-US" dirty="0" smtClean="0"/>
              <a:t>With tax-deferred accounts, he is required to </a:t>
            </a:r>
            <a:r>
              <a:rPr lang="en-US" altLang="en-US" dirty="0"/>
              <a:t>take out a required minimum distribution each year after age 69.  If </a:t>
            </a:r>
            <a:r>
              <a:rPr lang="en-US" altLang="en-US" dirty="0" smtClean="0"/>
              <a:t>not, her </a:t>
            </a:r>
            <a:r>
              <a:rPr lang="en-US" altLang="en-US" dirty="0"/>
              <a:t>penalty is 50% of </a:t>
            </a:r>
            <a:r>
              <a:rPr lang="en-US" altLang="en-US" dirty="0" smtClean="0"/>
              <a:t>the RMDs </a:t>
            </a:r>
          </a:p>
          <a:p>
            <a:pPr marL="400050" lvl="1" indent="0" eaLnBrk="1" hangingPunct="1">
              <a:buNone/>
            </a:pPr>
            <a:r>
              <a:rPr lang="en-US" altLang="en-US" u="sng" dirty="0" smtClean="0"/>
              <a:t>7.  Does he </a:t>
            </a:r>
            <a:r>
              <a:rPr lang="en-US" altLang="en-US" u="sng" dirty="0"/>
              <a:t>want to leave money to </a:t>
            </a:r>
            <a:r>
              <a:rPr lang="en-US" altLang="en-US" u="sng" dirty="0" smtClean="0"/>
              <a:t>heirs </a:t>
            </a:r>
            <a:r>
              <a:rPr lang="en-US" altLang="en-US" u="sng" dirty="0"/>
              <a:t>without major tax or other problems? </a:t>
            </a:r>
            <a:endParaRPr lang="en-US" altLang="en-US" u="sng" dirty="0" smtClean="0"/>
          </a:p>
          <a:p>
            <a:pPr lvl="1" indent="-342900" eaLnBrk="1" hangingPunct="1"/>
            <a:r>
              <a:rPr lang="en-US" altLang="en-US" dirty="0" smtClean="0"/>
              <a:t>With Roth's’ </a:t>
            </a:r>
            <a:r>
              <a:rPr lang="en-US" altLang="en-US" dirty="0"/>
              <a:t>the taxes are already </a:t>
            </a:r>
            <a:r>
              <a:rPr lang="en-US" altLang="en-US" dirty="0" smtClean="0"/>
              <a:t>paid so </a:t>
            </a:r>
            <a:r>
              <a:rPr lang="en-US" altLang="en-US" dirty="0"/>
              <a:t>it is much easier from a tax basis to </a:t>
            </a:r>
            <a:r>
              <a:rPr lang="en-US" altLang="en-US" dirty="0" smtClean="0"/>
              <a:t>leave these to heirs.</a:t>
            </a:r>
            <a:endParaRPr lang="en-US" altLang="en-US" dirty="0"/>
          </a:p>
          <a:p>
            <a:pPr marL="400050" lvl="1" indent="0" eaLnBrk="1" hangingPunct="1">
              <a:buNone/>
            </a:pPr>
            <a:endParaRPr lang="en-US" altLang="en-US" dirty="0"/>
          </a:p>
          <a:p>
            <a:pPr marL="400050" lvl="1" indent="0" eaLnBrk="1" hangingPunct="1">
              <a:buFontTx/>
              <a:buNone/>
            </a:pPr>
            <a:endParaRPr lang="en-US" altLang="en-US" dirty="0" smtClean="0"/>
          </a:p>
          <a:p>
            <a:pPr marL="400050" lvl="1" indent="0"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6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86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86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861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86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uiExpand="1"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pPr eaLnBrk="1" hangingPunct="1"/>
            <a:r>
              <a:rPr lang="en-US" altLang="en-US" dirty="0"/>
              <a:t>Case Study #5 Answers</a:t>
            </a:r>
          </a:p>
        </p:txBody>
      </p:sp>
      <p:sp>
        <p:nvSpPr>
          <p:cNvPr id="68611" name="Content Placeholder 2"/>
          <p:cNvSpPr>
            <a:spLocks noGrp="1"/>
          </p:cNvSpPr>
          <p:nvPr>
            <p:ph idx="1"/>
          </p:nvPr>
        </p:nvSpPr>
        <p:spPr>
          <a:xfrm>
            <a:off x="928688" y="1608138"/>
            <a:ext cx="7286625" cy="5173662"/>
          </a:xfrm>
        </p:spPr>
        <p:txBody>
          <a:bodyPr/>
          <a:lstStyle/>
          <a:p>
            <a:r>
              <a:rPr lang="en-US" sz="2400" dirty="0"/>
              <a:t>8. </a:t>
            </a:r>
            <a:r>
              <a:rPr lang="en-US" sz="2400" u="sng" dirty="0"/>
              <a:t>Does he want to be able to target his tax rate in retirement.  </a:t>
            </a:r>
            <a:r>
              <a:rPr lang="en-US" sz="2400" dirty="0"/>
              <a:t>If he wants to target his tax rate in retirement, he should have a balance of his assets in tax-now accounts (brokerage, banks, and mutual fund companies), tax-deferred accounts (traditional 401k, 403b and IRA accounts), and tax-never accounts (Roth IRA and Roth 401k accounts). This way he can pull out assets from his tax-now and tax-deferred accounts up to his targeted tax rate, and anything beyond, he takes from his </a:t>
            </a:r>
            <a:r>
              <a:rPr lang="en-US" sz="2400" dirty="0" smtClean="0"/>
              <a:t>tax-never accounts, enabling him to target his tax rate in retirement..</a:t>
            </a:r>
          </a:p>
          <a:p>
            <a:endParaRPr lang="en-US" sz="2400" dirty="0"/>
          </a:p>
          <a:p>
            <a:endParaRPr lang="en-US" sz="2400" dirty="0"/>
          </a:p>
          <a:p>
            <a:pPr marL="400050" lvl="1" indent="0" eaLnBrk="1" hangingPunct="1">
              <a:buNone/>
            </a:pPr>
            <a:endParaRPr lang="en-US" altLang="en-US" dirty="0"/>
          </a:p>
          <a:p>
            <a:pPr marL="400050" lvl="1" indent="0" eaLnBrk="1" hangingPunct="1">
              <a:buFontTx/>
              <a:buNone/>
            </a:pPr>
            <a:endParaRPr lang="en-US" altLang="en-US" dirty="0" smtClean="0"/>
          </a:p>
          <a:p>
            <a:pPr marL="400050" lvl="1" indent="0" eaLnBrk="1" hangingPunct="1">
              <a:buFontTx/>
              <a:buNone/>
            </a:pPr>
            <a:endParaRPr lang="en-US" altLang="en-US" dirty="0"/>
          </a:p>
        </p:txBody>
      </p:sp>
    </p:spTree>
    <p:extLst>
      <p:ext uri="{BB962C8B-B14F-4D97-AF65-F5344CB8AC3E}">
        <p14:creationId xmlns:p14="http://schemas.microsoft.com/office/powerpoint/2010/main" val="809499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95325" y="685800"/>
            <a:ext cx="7772400" cy="831850"/>
          </a:xfrm>
        </p:spPr>
        <p:txBody>
          <a:bodyPr/>
          <a:lstStyle/>
          <a:p>
            <a:pPr eaLnBrk="1" hangingPunct="1"/>
            <a:r>
              <a:rPr lang="en-US" altLang="en-US" sz="3200" dirty="0"/>
              <a:t>Employer Qualified Plans: Business Forms</a:t>
            </a:r>
          </a:p>
        </p:txBody>
      </p:sp>
      <p:sp>
        <p:nvSpPr>
          <p:cNvPr id="11267" name="Rectangle 3"/>
          <p:cNvSpPr>
            <a:spLocks noGrp="1" noChangeArrowheads="1"/>
          </p:cNvSpPr>
          <p:nvPr>
            <p:ph idx="1"/>
          </p:nvPr>
        </p:nvSpPr>
        <p:spPr>
          <a:xfrm>
            <a:off x="928688" y="1608138"/>
            <a:ext cx="7286625" cy="4419600"/>
          </a:xfrm>
        </p:spPr>
        <p:txBody>
          <a:bodyPr/>
          <a:lstStyle/>
          <a:p>
            <a:pPr eaLnBrk="1" hangingPunct="1">
              <a:lnSpc>
                <a:spcPct val="90000"/>
              </a:lnSpc>
              <a:buFont typeface="Wingdings" panose="05000000000000000000" pitchFamily="2" charset="2"/>
              <a:buNone/>
            </a:pPr>
            <a:endParaRPr lang="en-US" altLang="en-US" sz="2400" dirty="0"/>
          </a:p>
        </p:txBody>
      </p:sp>
      <p:sp>
        <p:nvSpPr>
          <p:cNvPr id="2" name="Slide Number Placeholder 3"/>
          <p:cNvSpPr>
            <a:spLocks noGrp="1"/>
          </p:cNvSpPr>
          <p:nvPr>
            <p:ph type="sldNum" sz="quarter" idx="4294967295"/>
          </p:nvPr>
        </p:nvSpPr>
        <p:spPr>
          <a:xfrm>
            <a:off x="8382000" y="6248400"/>
            <a:ext cx="762000" cy="4572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2800">
                <a:solidFill>
                  <a:schemeClr val="tx1"/>
                </a:solidFill>
                <a:latin typeface="Times New Roman" panose="02020603050405020304" pitchFamily="18" charset="0"/>
              </a:defRPr>
            </a:lvl1pPr>
            <a:lvl2pPr marL="742950" indent="-285750" algn="l" eaLnBrk="0" hangingPunct="0">
              <a:spcBef>
                <a:spcPct val="20000"/>
              </a:spcBef>
              <a:buChar char="•"/>
              <a:defRPr sz="2400">
                <a:solidFill>
                  <a:schemeClr val="tx1"/>
                </a:solidFill>
                <a:latin typeface="Times New Roman" panose="02020603050405020304" pitchFamily="18" charset="0"/>
              </a:defRPr>
            </a:lvl2pPr>
            <a:lvl3pPr marL="1143000" indent="-228600" algn="l" eaLnBrk="0" hangingPunct="0">
              <a:spcBef>
                <a:spcPct val="20000"/>
              </a:spcBef>
              <a:buChar char="•"/>
              <a:defRPr sz="2400">
                <a:solidFill>
                  <a:schemeClr val="tx1"/>
                </a:solidFill>
                <a:latin typeface="Times New Roman" panose="02020603050405020304" pitchFamily="18" charset="0"/>
              </a:defRPr>
            </a:lvl3pPr>
            <a:lvl4pPr marL="1600200" indent="-228600" algn="l" eaLnBrk="0" hangingPunct="0">
              <a:spcBef>
                <a:spcPct val="20000"/>
              </a:spcBef>
              <a:buChar char="•"/>
              <a:defRPr sz="2400">
                <a:solidFill>
                  <a:schemeClr val="tx1"/>
                </a:solidFill>
                <a:latin typeface="Times New Roman" panose="02020603050405020304" pitchFamily="18" charset="0"/>
              </a:defRPr>
            </a:lvl4pPr>
            <a:lvl5pPr marL="2057400" indent="-228600" algn="l" eaLnBrk="0" hangingPunct="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defRPr/>
            </a:pPr>
            <a:fld id="{A3418F63-B6FF-42D1-BB7B-75C7B078E372}" type="slidenum">
              <a:rPr lang="en-US" altLang="en-US" sz="1600" smtClean="0">
                <a:effectLst>
                  <a:outerShdw blurRad="38100" dist="38100" dir="2700000" algn="tl">
                    <a:srgbClr val="C0C0C0"/>
                  </a:outerShdw>
                </a:effectLst>
              </a:rPr>
              <a:pPr algn="ctr" eaLnBrk="1" hangingPunct="1">
                <a:spcBef>
                  <a:spcPct val="0"/>
                </a:spcBef>
                <a:buFontTx/>
                <a:buNone/>
                <a:defRPr/>
              </a:pPr>
              <a:t>7</a:t>
            </a:fld>
            <a:endParaRPr lang="en-US" altLang="en-US" sz="1600" dirty="0">
              <a:effectLst>
                <a:outerShdw blurRad="38100" dist="38100" dir="2700000" algn="tl">
                  <a:srgbClr val="C0C0C0"/>
                </a:outerShdw>
              </a:effectLst>
            </a:endParaRPr>
          </a:p>
        </p:txBody>
      </p:sp>
      <p:pic>
        <p:nvPicPr>
          <p:cNvPr id="11269" name="Picture 7" descr="typ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8739188"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a:t>Employer Qualified Plans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pPr eaLnBrk="1" hangingPunct="1"/>
            <a:r>
              <a:rPr lang="en-US" altLang="en-US" sz="2600" dirty="0"/>
              <a:t>Funding limits are set in IRS Code 415 which </a:t>
            </a:r>
            <a:r>
              <a:rPr lang="en-US" altLang="en-US" sz="2600" dirty="0" smtClean="0"/>
              <a:t>limits </a:t>
            </a:r>
            <a:r>
              <a:rPr lang="en-US" altLang="en-US" sz="2600" dirty="0"/>
              <a:t>the maximum individual funded benefit in </a:t>
            </a:r>
            <a:r>
              <a:rPr lang="en-US" altLang="en-US" sz="2600" dirty="0" smtClean="0"/>
              <a:t>2020</a:t>
            </a:r>
            <a:endParaRPr lang="en-US" altLang="en-US" sz="2600" dirty="0"/>
          </a:p>
          <a:p>
            <a:pPr eaLnBrk="1" hangingPunct="1">
              <a:buFont typeface="Wingdings" panose="05000000000000000000" pitchFamily="2" charset="2"/>
              <a:buNone/>
            </a:pPr>
            <a:r>
              <a:rPr lang="en-US" altLang="en-US" sz="2400" dirty="0"/>
              <a:t>                            Defined 	         Defined</a:t>
            </a:r>
            <a:r>
              <a:rPr lang="en-US" altLang="en-US" sz="2400" u="sng" dirty="0"/>
              <a:t> </a:t>
            </a:r>
          </a:p>
          <a:p>
            <a:pPr eaLnBrk="1" hangingPunct="1">
              <a:buFont typeface="Wingdings" panose="05000000000000000000" pitchFamily="2" charset="2"/>
              <a:buNone/>
            </a:pPr>
            <a:r>
              <a:rPr lang="en-US" altLang="en-US" sz="2400" u="sng" dirty="0"/>
              <a:t>IRS Limits :          Benefit            Contribution</a:t>
            </a:r>
          </a:p>
          <a:p>
            <a:pPr lvl="1" indent="-342900" eaLnBrk="1" hangingPunct="1">
              <a:buClr>
                <a:srgbClr val="FFFF00"/>
              </a:buClr>
              <a:buSzPct val="80000"/>
              <a:buFont typeface="Wingdings" panose="05000000000000000000" pitchFamily="2" charset="2"/>
              <a:buNone/>
            </a:pPr>
            <a:r>
              <a:rPr lang="en-US" altLang="en-US" dirty="0"/>
              <a:t>Participant       100% or                  100% or </a:t>
            </a:r>
          </a:p>
          <a:p>
            <a:pPr lvl="1" indent="-342900" eaLnBrk="1" hangingPunct="1">
              <a:buClr>
                <a:srgbClr val="FFFF00"/>
              </a:buClr>
              <a:buSzPct val="80000"/>
              <a:buFont typeface="Wingdings" panose="05000000000000000000" pitchFamily="2" charset="2"/>
              <a:buNone/>
            </a:pPr>
            <a:r>
              <a:rPr lang="en-US" altLang="en-US" dirty="0"/>
              <a:t>                       $</a:t>
            </a:r>
            <a:r>
              <a:rPr lang="en-US" altLang="en-US" dirty="0" smtClean="0"/>
              <a:t>230,000                 </a:t>
            </a:r>
            <a:r>
              <a:rPr lang="en-US" altLang="en-US" dirty="0"/>
              <a:t>$</a:t>
            </a:r>
            <a:r>
              <a:rPr lang="en-US" altLang="en-US" dirty="0" smtClean="0"/>
              <a:t>57,000</a:t>
            </a:r>
            <a:endParaRPr lang="en-US" altLang="en-US" dirty="0"/>
          </a:p>
          <a:p>
            <a:pPr lvl="1" indent="-342900" eaLnBrk="1" hangingPunct="1">
              <a:buClr>
                <a:srgbClr val="FFFF00"/>
              </a:buClr>
              <a:buSzPct val="80000"/>
              <a:buFont typeface="Wingdings" panose="05000000000000000000" pitchFamily="2" charset="2"/>
              <a:buNone/>
            </a:pPr>
            <a:r>
              <a:rPr lang="en-US" altLang="en-US" dirty="0"/>
              <a:t>                        (indexed)              (indexed)</a:t>
            </a:r>
          </a:p>
          <a:p>
            <a:pPr lvl="1" indent="-342900" eaLnBrk="1" hangingPunct="1">
              <a:buClr>
                <a:srgbClr val="FFFF00"/>
              </a:buClr>
              <a:buSzPct val="80000"/>
              <a:buFont typeface="Wingdings" panose="05000000000000000000" pitchFamily="2" charset="2"/>
              <a:buNone/>
            </a:pPr>
            <a:r>
              <a:rPr lang="en-US" altLang="en-US" dirty="0"/>
              <a:t>			        if less		   if less</a:t>
            </a:r>
          </a:p>
          <a:p>
            <a:pPr lvl="1" indent="-342900" eaLnBrk="1" hangingPunct="1">
              <a:buClr>
                <a:srgbClr val="FFFF00"/>
              </a:buClr>
              <a:buSzPct val="80000"/>
              <a:buFont typeface="Wingdings" panose="05000000000000000000" pitchFamily="2" charset="2"/>
              <a:buNone/>
            </a:pPr>
            <a:r>
              <a:rPr lang="en-US" altLang="en-US" dirty="0"/>
              <a:t>Employer         Amount                 25% of all                                            		      Necessary to           Participants </a:t>
            </a:r>
          </a:p>
          <a:p>
            <a:pPr lvl="1" indent="-342900" eaLnBrk="1" hangingPunct="1">
              <a:buClr>
                <a:srgbClr val="FFFF00"/>
              </a:buClr>
              <a:buSzPct val="80000"/>
              <a:buFont typeface="Wingdings" panose="05000000000000000000" pitchFamily="2" charset="2"/>
              <a:buNone/>
            </a:pPr>
            <a:r>
              <a:rPr lang="en-US" altLang="en-US" dirty="0"/>
              <a:t>                 Fund Compensation      Compensation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98500"/>
            <a:ext cx="7772400" cy="944563"/>
          </a:xfrm>
        </p:spPr>
        <p:txBody>
          <a:bodyPr/>
          <a:lstStyle/>
          <a:p>
            <a:pPr eaLnBrk="1" hangingPunct="1">
              <a:spcBef>
                <a:spcPct val="20000"/>
              </a:spcBef>
            </a:pPr>
            <a:r>
              <a:rPr lang="en-US" altLang="en-US" dirty="0"/>
              <a:t>Employer Qualified Plans </a:t>
            </a:r>
            <a:r>
              <a:rPr lang="en-US" altLang="en-US" sz="2400" dirty="0"/>
              <a:t>(continued)</a:t>
            </a:r>
          </a:p>
        </p:txBody>
      </p:sp>
      <p:sp>
        <p:nvSpPr>
          <p:cNvPr id="74755" name="Rectangle 3"/>
          <p:cNvSpPr>
            <a:spLocks noGrp="1" noChangeArrowheads="1"/>
          </p:cNvSpPr>
          <p:nvPr>
            <p:ph idx="1"/>
          </p:nvPr>
        </p:nvSpPr>
        <p:spPr>
          <a:xfrm>
            <a:off x="914400" y="1600200"/>
            <a:ext cx="7210425" cy="4648200"/>
          </a:xfrm>
        </p:spPr>
        <p:txBody>
          <a:bodyPr/>
          <a:lstStyle/>
          <a:p>
            <a:pPr eaLnBrk="1" hangingPunct="1"/>
            <a:r>
              <a:rPr lang="en-US" altLang="en-US" dirty="0"/>
              <a:t>There has been a shift in EQPs</a:t>
            </a:r>
          </a:p>
          <a:p>
            <a:pPr lvl="1" eaLnBrk="1" hangingPunct="1"/>
            <a:r>
              <a:rPr lang="en-US" altLang="en-US" dirty="0"/>
              <a:t>With defined benefit plans, the risk of funding a specific amount each year is with the company</a:t>
            </a:r>
          </a:p>
          <a:p>
            <a:pPr lvl="1" eaLnBrk="1" hangingPunct="1"/>
            <a:r>
              <a:rPr lang="en-US" altLang="en-US" dirty="0"/>
              <a:t>With defined contribution plans, the risk of funding a specific amount each year is with the employee</a:t>
            </a:r>
          </a:p>
          <a:p>
            <a:pPr eaLnBrk="1" hangingPunct="1"/>
            <a:r>
              <a:rPr lang="en-US" altLang="en-US" sz="2400" dirty="0"/>
              <a:t>We are seeing fewer defined benefit plans as well as a  reduction in the benefits from these plans </a:t>
            </a:r>
          </a:p>
          <a:p>
            <a:pPr lvl="1" eaLnBrk="1" hangingPunct="1"/>
            <a:r>
              <a:rPr lang="en-US" altLang="en-US" dirty="0"/>
              <a:t>Defined benefit plans have dropped from a high of 175,000 plans in 1983 to less than 44,867 in 2014</a:t>
            </a:r>
          </a:p>
          <a:p>
            <a:pPr lvl="1" eaLnBrk="1" hangingPunct="1"/>
            <a:r>
              <a:rPr lang="en-US" altLang="en-US" dirty="0"/>
              <a:t>Risk has been essentially shifted from the company to the employee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 calcmode="lin" valueType="num">
                                      <p:cBhvr additive="base">
                                        <p:cTn id="7" dur="500" fill="hold"/>
                                        <p:tgtEl>
                                          <p:spTgt spid="747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475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anim calcmode="lin" valueType="num">
                                      <p:cBhvr additive="base">
                                        <p:cTn id="11" dur="500" fill="hold"/>
                                        <p:tgtEl>
                                          <p:spTgt spid="7475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475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4755">
                                            <p:txEl>
                                              <p:pRg st="2" end="2"/>
                                            </p:txEl>
                                          </p:spTgt>
                                        </p:tgtEl>
                                        <p:attrNameLst>
                                          <p:attrName>style.visibility</p:attrName>
                                        </p:attrNameLst>
                                      </p:cBhvr>
                                      <p:to>
                                        <p:strVal val="visible"/>
                                      </p:to>
                                    </p:set>
                                    <p:anim calcmode="lin" valueType="num">
                                      <p:cBhvr additive="base">
                                        <p:cTn id="15" dur="500" fill="hold"/>
                                        <p:tgtEl>
                                          <p:spTgt spid="7475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47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4755">
                                            <p:txEl>
                                              <p:pRg st="3" end="3"/>
                                            </p:txEl>
                                          </p:spTgt>
                                        </p:tgtEl>
                                        <p:attrNameLst>
                                          <p:attrName>style.visibility</p:attrName>
                                        </p:attrNameLst>
                                      </p:cBhvr>
                                      <p:to>
                                        <p:strVal val="visible"/>
                                      </p:to>
                                    </p:set>
                                    <p:anim calcmode="lin" valueType="num">
                                      <p:cBhvr additive="base">
                                        <p:cTn id="21" dur="500" fill="hold"/>
                                        <p:tgtEl>
                                          <p:spTgt spid="747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47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4755">
                                            <p:txEl>
                                              <p:pRg st="4" end="4"/>
                                            </p:txEl>
                                          </p:spTgt>
                                        </p:tgtEl>
                                        <p:attrNameLst>
                                          <p:attrName>style.visibility</p:attrName>
                                        </p:attrNameLst>
                                      </p:cBhvr>
                                      <p:to>
                                        <p:strVal val="visible"/>
                                      </p:to>
                                    </p:set>
                                    <p:anim calcmode="lin" valueType="num">
                                      <p:cBhvr additive="base">
                                        <p:cTn id="25" dur="500" fill="hold"/>
                                        <p:tgtEl>
                                          <p:spTgt spid="747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47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4755">
                                            <p:txEl>
                                              <p:pRg st="5" end="5"/>
                                            </p:txEl>
                                          </p:spTgt>
                                        </p:tgtEl>
                                        <p:attrNameLst>
                                          <p:attrName>style.visibility</p:attrName>
                                        </p:attrNameLst>
                                      </p:cBhvr>
                                      <p:to>
                                        <p:strVal val="visible"/>
                                      </p:to>
                                    </p:set>
                                    <p:anim calcmode="lin" valueType="num">
                                      <p:cBhvr additive="base">
                                        <p:cTn id="29" dur="500" fill="hold"/>
                                        <p:tgtEl>
                                          <p:spTgt spid="747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475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4827</TotalTime>
  <Words>4943</Words>
  <Application>Microsoft Office PowerPoint</Application>
  <PresentationFormat>On-screen Show (4:3)</PresentationFormat>
  <Paragraphs>434</Paragraphs>
  <Slides>62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62</vt:i4>
      </vt:variant>
    </vt:vector>
  </HeadingPairs>
  <TitlesOfParts>
    <vt:vector size="66" baseType="lpstr">
      <vt:lpstr>Arial</vt:lpstr>
      <vt:lpstr>Times New Roman</vt:lpstr>
      <vt:lpstr>Wingdings</vt:lpstr>
      <vt:lpstr>BM418-Theme1</vt:lpstr>
      <vt:lpstr>Personal Finance:  Another Perspective</vt:lpstr>
      <vt:lpstr>Objectives</vt:lpstr>
      <vt:lpstr>Case Study</vt:lpstr>
      <vt:lpstr>A. Understand Employer Qualified Retirement Plans</vt:lpstr>
      <vt:lpstr>Employer Qualified Plans (continued)</vt:lpstr>
      <vt:lpstr>Employer Qualified Plans (continued)</vt:lpstr>
      <vt:lpstr>Employer Qualified Plans: Business Forms</vt:lpstr>
      <vt:lpstr>Employer Qualified Plans (continued)</vt:lpstr>
      <vt:lpstr>Employer Qualified Plans (continued)</vt:lpstr>
      <vt:lpstr>Employer Qualified Plans (continued)</vt:lpstr>
      <vt:lpstr>Employer Qualified Plans (continued)</vt:lpstr>
      <vt:lpstr>B.  Understand Defined Benefit Plans</vt:lpstr>
      <vt:lpstr>Defined Benefit Pension Plans</vt:lpstr>
      <vt:lpstr>Defined Benefit Pension Plans (continued)</vt:lpstr>
      <vt:lpstr>Cash-Balance Plans</vt:lpstr>
      <vt:lpstr>Cash-Balance Plans (continued)</vt:lpstr>
      <vt:lpstr>Defined Benefit Plan: Distribution/Payout Options (Example:  BYU Defined Benefit Plan)</vt:lpstr>
      <vt:lpstr>Distribution/Payout Options</vt:lpstr>
      <vt:lpstr>Important Questions to ask when Considering Defined Benefit Plans</vt:lpstr>
      <vt:lpstr>Questions</vt:lpstr>
      <vt:lpstr>C. Understand Defined Contribution Plans</vt:lpstr>
      <vt:lpstr>Defined Contribution Plans (continued)</vt:lpstr>
      <vt:lpstr>Defined Contribution Plans (continued)</vt:lpstr>
      <vt:lpstr>Defined Contribution Plans (continued)</vt:lpstr>
      <vt:lpstr>Defined Contribution Plans (continued)</vt:lpstr>
      <vt:lpstr>Defined Contribution Plans (continued)</vt:lpstr>
      <vt:lpstr>Defined Contribution Plans (continued)</vt:lpstr>
      <vt:lpstr>Defined Contribution Plans (continued)</vt:lpstr>
      <vt:lpstr>Defined Contribution Plans (continued)</vt:lpstr>
      <vt:lpstr>Defined Contribution Plans (continued)</vt:lpstr>
      <vt:lpstr>PowerPoint Presentation</vt:lpstr>
      <vt:lpstr>Defined Contribution Plans (continued)</vt:lpstr>
      <vt:lpstr>Defined Contribution Plans (continued)</vt:lpstr>
      <vt:lpstr>Defined Contribution Plans (continued)</vt:lpstr>
      <vt:lpstr>Tax Considerations</vt:lpstr>
      <vt:lpstr>Defined Contribution Plans (continued)</vt:lpstr>
      <vt:lpstr>Payout/Distribution Options?</vt:lpstr>
      <vt:lpstr>Payout/Distribution Options (continued)</vt:lpstr>
      <vt:lpstr>Payout/Distribution Options (continued)</vt:lpstr>
      <vt:lpstr>Payout/Distribution Options (continued)</vt:lpstr>
      <vt:lpstr>Important Questions to ask when Considering Defined Contribution Plans</vt:lpstr>
      <vt:lpstr>Questions</vt:lpstr>
      <vt:lpstr>D.  Understand some Plans and Strategies for Employer Qualified Plans</vt:lpstr>
      <vt:lpstr>Plans and Strategies for EQPs (continued)</vt:lpstr>
      <vt:lpstr>Plans and Strategies for EQPs (continued)</vt:lpstr>
      <vt:lpstr>Plans and Strategies for EQPs (continued)</vt:lpstr>
      <vt:lpstr>Review of Objectives</vt:lpstr>
      <vt:lpstr>Case Study #1</vt:lpstr>
      <vt:lpstr>Case Study #1 Answer</vt:lpstr>
      <vt:lpstr>Case Study #1 Answer</vt:lpstr>
      <vt:lpstr>Case Study #1 Answer</vt:lpstr>
      <vt:lpstr>Case Study #2</vt:lpstr>
      <vt:lpstr>Case Study #2 Answer</vt:lpstr>
      <vt:lpstr>Case Study #3</vt:lpstr>
      <vt:lpstr>Case Study #3 Answer</vt:lpstr>
      <vt:lpstr>Case Study #4</vt:lpstr>
      <vt:lpstr>Case Study #4 Answers</vt:lpstr>
      <vt:lpstr>Case Study #5</vt:lpstr>
      <vt:lpstr>Case Study #5 Answers</vt:lpstr>
      <vt:lpstr>Case Study #5 Answers</vt:lpstr>
      <vt:lpstr>Case Study #5 Answers</vt:lpstr>
      <vt:lpstr>Case Study #5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Qualified Retirement Plans</dc:title>
  <dc:subject>Employee Qualified Retirement Plans</dc:subject>
  <dc:creator>Bryan Sudweeks</dc:creator>
  <cp:lastModifiedBy>Bryan Sudweeks</cp:lastModifiedBy>
  <cp:revision>230</cp:revision>
  <cp:lastPrinted>2019-11-07T20:44:41Z</cp:lastPrinted>
  <dcterms:created xsi:type="dcterms:W3CDTF">2000-11-14T03:45:51Z</dcterms:created>
  <dcterms:modified xsi:type="dcterms:W3CDTF">2020-03-17T20:08:34Z</dcterms:modified>
</cp:coreProperties>
</file>