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2" r:id="rId1"/>
  </p:sldMasterIdLst>
  <p:notesMasterIdLst>
    <p:notesMasterId r:id="rId70"/>
  </p:notesMasterIdLst>
  <p:handoutMasterIdLst>
    <p:handoutMasterId r:id="rId71"/>
  </p:handoutMasterIdLst>
  <p:sldIdLst>
    <p:sldId id="385" r:id="rId2"/>
    <p:sldId id="341" r:id="rId3"/>
    <p:sldId id="387" r:id="rId4"/>
    <p:sldId id="522" r:id="rId5"/>
    <p:sldId id="534" r:id="rId6"/>
    <p:sldId id="344" r:id="rId7"/>
    <p:sldId id="506" r:id="rId8"/>
    <p:sldId id="306" r:id="rId9"/>
    <p:sldId id="366" r:id="rId10"/>
    <p:sldId id="528" r:id="rId11"/>
    <p:sldId id="268" r:id="rId12"/>
    <p:sldId id="452" r:id="rId13"/>
    <p:sldId id="495" r:id="rId14"/>
    <p:sldId id="464" r:id="rId15"/>
    <p:sldId id="498" r:id="rId16"/>
    <p:sldId id="499" r:id="rId17"/>
    <p:sldId id="501" r:id="rId18"/>
    <p:sldId id="503" r:id="rId19"/>
    <p:sldId id="535" r:id="rId20"/>
    <p:sldId id="466" r:id="rId21"/>
    <p:sldId id="468" r:id="rId22"/>
    <p:sldId id="470" r:id="rId23"/>
    <p:sldId id="510" r:id="rId24"/>
    <p:sldId id="511" r:id="rId25"/>
    <p:sldId id="512" r:id="rId26"/>
    <p:sldId id="513" r:id="rId27"/>
    <p:sldId id="514" r:id="rId28"/>
    <p:sldId id="515" r:id="rId29"/>
    <p:sldId id="516" r:id="rId30"/>
    <p:sldId id="517" r:id="rId31"/>
    <p:sldId id="485" r:id="rId32"/>
    <p:sldId id="486" r:id="rId33"/>
    <p:sldId id="487" r:id="rId34"/>
    <p:sldId id="488" r:id="rId35"/>
    <p:sldId id="489" r:id="rId36"/>
    <p:sldId id="490" r:id="rId37"/>
    <p:sldId id="491" r:id="rId38"/>
    <p:sldId id="492" r:id="rId39"/>
    <p:sldId id="493" r:id="rId40"/>
    <p:sldId id="494" r:id="rId41"/>
    <p:sldId id="472" r:id="rId42"/>
    <p:sldId id="473" r:id="rId43"/>
    <p:sldId id="474" r:id="rId44"/>
    <p:sldId id="507" r:id="rId45"/>
    <p:sldId id="475" r:id="rId46"/>
    <p:sldId id="508" r:id="rId47"/>
    <p:sldId id="476" r:id="rId48"/>
    <p:sldId id="509" r:id="rId49"/>
    <p:sldId id="477" r:id="rId50"/>
    <p:sldId id="384" r:id="rId51"/>
    <p:sldId id="529" r:id="rId52"/>
    <p:sldId id="530" r:id="rId53"/>
    <p:sldId id="531" r:id="rId54"/>
    <p:sldId id="532" r:id="rId55"/>
    <p:sldId id="533" r:id="rId56"/>
    <p:sldId id="406" r:id="rId57"/>
    <p:sldId id="428" r:id="rId58"/>
    <p:sldId id="429" r:id="rId59"/>
    <p:sldId id="427" r:id="rId60"/>
    <p:sldId id="410" r:id="rId61"/>
    <p:sldId id="417" r:id="rId62"/>
    <p:sldId id="518" r:id="rId63"/>
    <p:sldId id="519" r:id="rId64"/>
    <p:sldId id="402" r:id="rId65"/>
    <p:sldId id="403" r:id="rId66"/>
    <p:sldId id="404" r:id="rId67"/>
    <p:sldId id="405" r:id="rId68"/>
    <p:sldId id="482" r:id="rId69"/>
  </p:sldIdLst>
  <p:sldSz cx="9144000" cy="6858000" type="screen4x3"/>
  <p:notesSz cx="7010400" cy="9296400"/>
  <p:defaultTextStyle>
    <a:defPPr>
      <a:defRPr lang="en-US"/>
    </a:defPPr>
    <a:lvl1pPr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5pPr>
    <a:lvl6pPr marL="2286000" algn="l" defTabSz="914400" rtl="0" eaLnBrk="1" latinLnBrk="0" hangingPunct="1">
      <a:defRPr sz="2400" kern="1200">
        <a:solidFill>
          <a:schemeClr val="tx1"/>
        </a:solidFill>
        <a:latin typeface="Times New Roman" panose="02020603050405020304" pitchFamily="18" charset="0"/>
        <a:ea typeface="+mn-ea"/>
        <a:cs typeface="+mn-cs"/>
      </a:defRPr>
    </a:lvl6pPr>
    <a:lvl7pPr marL="2743200" algn="l" defTabSz="914400" rtl="0" eaLnBrk="1" latinLnBrk="0" hangingPunct="1">
      <a:defRPr sz="2400" kern="1200">
        <a:solidFill>
          <a:schemeClr val="tx1"/>
        </a:solidFill>
        <a:latin typeface="Times New Roman" panose="02020603050405020304" pitchFamily="18" charset="0"/>
        <a:ea typeface="+mn-ea"/>
        <a:cs typeface="+mn-cs"/>
      </a:defRPr>
    </a:lvl7pPr>
    <a:lvl8pPr marL="3200400" algn="l" defTabSz="914400" rtl="0" eaLnBrk="1" latinLnBrk="0" hangingPunct="1">
      <a:defRPr sz="2400" kern="1200">
        <a:solidFill>
          <a:schemeClr val="tx1"/>
        </a:solidFill>
        <a:latin typeface="Times New Roman" panose="02020603050405020304" pitchFamily="18" charset="0"/>
        <a:ea typeface="+mn-ea"/>
        <a:cs typeface="+mn-cs"/>
      </a:defRPr>
    </a:lvl8pPr>
    <a:lvl9pPr marL="3657600" algn="l" defTabSz="914400" rtl="0" eaLnBrk="1" latinLnBrk="0" hangingPunct="1">
      <a:defRPr sz="2400" kern="1200">
        <a:solidFill>
          <a:schemeClr val="tx1"/>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browse/>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CC66"/>
    <a:srgbClr val="333399"/>
    <a:srgbClr val="0000FF"/>
    <a:srgbClr val="F2FE0C"/>
    <a:srgbClr val="A8EEFC"/>
    <a:srgbClr val="AAEBF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615" autoAdjust="0"/>
    <p:restoredTop sz="86447" autoAdjust="0"/>
  </p:normalViewPr>
  <p:slideViewPr>
    <p:cSldViewPr>
      <p:cViewPr varScale="1">
        <p:scale>
          <a:sx n="74" d="100"/>
          <a:sy n="74" d="100"/>
        </p:scale>
        <p:origin x="84" y="2640"/>
      </p:cViewPr>
      <p:guideLst>
        <p:guide orient="horz" pos="2160"/>
        <p:guide pos="2880"/>
      </p:guideLst>
    </p:cSldViewPr>
  </p:slideViewPr>
  <p:outlineViewPr>
    <p:cViewPr>
      <p:scale>
        <a:sx n="33" d="100"/>
        <a:sy n="33" d="100"/>
      </p:scale>
      <p:origin x="0" y="39090"/>
    </p:cViewPr>
  </p:outlineViewPr>
  <p:notesTextViewPr>
    <p:cViewPr>
      <p:scale>
        <a:sx n="100" d="100"/>
        <a:sy n="100" d="100"/>
      </p:scale>
      <p:origin x="0" y="0"/>
    </p:cViewPr>
  </p:notesTextViewPr>
  <p:sorterViewPr>
    <p:cViewPr>
      <p:scale>
        <a:sx n="66" d="100"/>
        <a:sy n="66" d="100"/>
      </p:scale>
      <p:origin x="0" y="5586"/>
    </p:cViewPr>
  </p:sorterViewPr>
  <p:notesViewPr>
    <p:cSldViewPr>
      <p:cViewPr varScale="1">
        <p:scale>
          <a:sx n="80" d="100"/>
          <a:sy n="80" d="100"/>
        </p:scale>
        <p:origin x="3882" y="96"/>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notesMaster" Target="notesMasters/notesMaster1.xml"/><Relationship Id="rId75"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71"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0658" name="Rectangle 2"/>
          <p:cNvSpPr>
            <a:spLocks noChangeArrowheads="1"/>
          </p:cNvSpPr>
          <p:nvPr/>
        </p:nvSpPr>
        <p:spPr bwMode="auto">
          <a:xfrm>
            <a:off x="2174875" y="120650"/>
            <a:ext cx="3032125" cy="538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1478" tIns="44936" rIns="91478" bIns="44936" anchor="ct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a:defRPr/>
            </a:pPr>
            <a:r>
              <a:rPr lang="en-US" altLang="en-US" sz="1400" dirty="0"/>
              <a:t>Retirement Planning 1: Basics</a:t>
            </a:r>
          </a:p>
          <a:p>
            <a:pPr algn="ctr">
              <a:defRPr/>
            </a:pPr>
            <a:r>
              <a:rPr lang="en-US" altLang="en-US" sz="1400" dirty="0"/>
              <a:t>Personal Finance: Another Perspective</a:t>
            </a:r>
          </a:p>
        </p:txBody>
      </p:sp>
      <p:sp>
        <p:nvSpPr>
          <p:cNvPr id="70659" name="Rectangle 3"/>
          <p:cNvSpPr>
            <a:spLocks noChangeArrowheads="1"/>
          </p:cNvSpPr>
          <p:nvPr/>
        </p:nvSpPr>
        <p:spPr bwMode="auto">
          <a:xfrm>
            <a:off x="3346450" y="8751888"/>
            <a:ext cx="398463" cy="31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1478" tIns="44936" rIns="91478" bIns="44936"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r">
              <a:defRPr/>
            </a:pPr>
            <a:fld id="{2C62430F-4188-471C-8822-71F91295434C}" type="slidenum">
              <a:rPr lang="en-US" altLang="en-US" sz="1400" smtClean="0"/>
              <a:pPr algn="r">
                <a:defRPr/>
              </a:pPr>
              <a:t>‹#›</a:t>
            </a:fld>
            <a:endParaRPr lang="en-US" altLang="en-US" sz="1400"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sz="quarter" idx="3"/>
          </p:nvPr>
        </p:nvSpPr>
        <p:spPr bwMode="auto">
          <a:xfrm>
            <a:off x="933450" y="4416425"/>
            <a:ext cx="5143500" cy="4181475"/>
          </a:xfrm>
          <a:prstGeom prst="rect">
            <a:avLst/>
          </a:prstGeom>
          <a:noFill/>
          <a:ln w="12700">
            <a:noFill/>
            <a:miter lim="800000"/>
            <a:headEnd/>
            <a:tailEnd/>
          </a:ln>
          <a:effectLst/>
        </p:spPr>
        <p:txBody>
          <a:bodyPr vert="horz" wrap="square" lIns="91478" tIns="44936" rIns="91478" bIns="44936" numCol="1" anchor="t" anchorCtr="0" compatLnSpc="1">
            <a:prstTxWarp prst="textNoShape">
              <a:avLst/>
            </a:prstTxWarp>
          </a:bodyPr>
          <a:lstStyle/>
          <a:p>
            <a:pPr lvl="0"/>
            <a:r>
              <a:rPr lang="en-US" noProof="0"/>
              <a:t>Click to edit Master notes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099" name="Rectangle 3"/>
          <p:cNvSpPr>
            <a:spLocks noGrp="1" noRot="1" noChangeAspect="1" noChangeArrowheads="1" noTextEdit="1"/>
          </p:cNvSpPr>
          <p:nvPr>
            <p:ph type="sldImg" idx="2"/>
          </p:nvPr>
        </p:nvSpPr>
        <p:spPr bwMode="auto">
          <a:xfrm>
            <a:off x="1189038" y="703263"/>
            <a:ext cx="4632325" cy="347345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64516" name="Rectangle 4"/>
          <p:cNvSpPr>
            <a:spLocks noChangeArrowheads="1"/>
          </p:cNvSpPr>
          <p:nvPr/>
        </p:nvSpPr>
        <p:spPr bwMode="auto">
          <a:xfrm>
            <a:off x="71438" y="92075"/>
            <a:ext cx="1536700" cy="315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1478" tIns="44936" rIns="91478" bIns="44936" anchor="ct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r>
              <a:rPr lang="en-US" altLang="en-US" sz="1400" dirty="0"/>
              <a:t>Prentice-Hall, Inc.</a:t>
            </a:r>
          </a:p>
        </p:txBody>
      </p:sp>
      <p:sp>
        <p:nvSpPr>
          <p:cNvPr id="64517" name="Rectangle 5"/>
          <p:cNvSpPr>
            <a:spLocks noChangeArrowheads="1"/>
          </p:cNvSpPr>
          <p:nvPr/>
        </p:nvSpPr>
        <p:spPr bwMode="auto">
          <a:xfrm>
            <a:off x="6540500" y="8894763"/>
            <a:ext cx="398463" cy="31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1478" tIns="44936" rIns="91478" bIns="44936"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r">
              <a:defRPr/>
            </a:pPr>
            <a:fld id="{70F91BD0-D324-446A-B341-4CF0A77CC601}" type="slidenum">
              <a:rPr lang="en-US" altLang="en-US" sz="1400" smtClean="0"/>
              <a:pPr algn="r">
                <a:defRPr/>
              </a:pPr>
              <a:t>‹#›</a:t>
            </a:fld>
            <a:endParaRPr lang="en-US" altLang="en-US" sz="1400"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1865675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Rot="1" noChangeAspect="1" noChangeArrowheads="1" noTextEdit="1"/>
          </p:cNvSpPr>
          <p:nvPr>
            <p:ph type="sldImg"/>
          </p:nvPr>
        </p:nvSpPr>
        <p:spPr>
          <a:ln cap="flat"/>
        </p:spPr>
      </p:sp>
      <p:sp>
        <p:nvSpPr>
          <p:cNvPr id="14339"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latin typeface="Arial" panose="020B060402020202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Rot="1" noChangeAspect="1" noChangeArrowheads="1" noTextEdit="1"/>
          </p:cNvSpPr>
          <p:nvPr>
            <p:ph type="sldImg"/>
          </p:nvPr>
        </p:nvSpPr>
        <p:spPr>
          <a:ln cap="flat"/>
        </p:spPr>
      </p:sp>
      <p:sp>
        <p:nvSpPr>
          <p:cNvPr id="14339"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latin typeface="Arial" panose="020B0604020202020204" pitchFamily="34" charset="0"/>
            </a:endParaRPr>
          </a:p>
        </p:txBody>
      </p:sp>
    </p:spTree>
    <p:extLst>
      <p:ext uri="{BB962C8B-B14F-4D97-AF65-F5344CB8AC3E}">
        <p14:creationId xmlns:p14="http://schemas.microsoft.com/office/powerpoint/2010/main" val="9850875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Rot="1" noChangeAspect="1" noChangeArrowheads="1" noTextEdit="1"/>
          </p:cNvSpPr>
          <p:nvPr>
            <p:ph type="sldImg"/>
          </p:nvPr>
        </p:nvSpPr>
        <p:spPr>
          <a:ln cap="flat"/>
        </p:spPr>
      </p:sp>
      <p:sp>
        <p:nvSpPr>
          <p:cNvPr id="14339"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latin typeface="Arial" panose="020B0604020202020204" pitchFamily="34" charset="0"/>
            </a:endParaRPr>
          </a:p>
        </p:txBody>
      </p:sp>
    </p:spTree>
    <p:extLst>
      <p:ext uri="{BB962C8B-B14F-4D97-AF65-F5344CB8AC3E}">
        <p14:creationId xmlns:p14="http://schemas.microsoft.com/office/powerpoint/2010/main" val="35301293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Rot="1" noChangeAspect="1" noChangeArrowheads="1" noTextEdit="1"/>
          </p:cNvSpPr>
          <p:nvPr>
            <p:ph type="sldImg"/>
          </p:nvPr>
        </p:nvSpPr>
        <p:spPr>
          <a:ln cap="flat"/>
        </p:spPr>
      </p:sp>
      <p:sp>
        <p:nvSpPr>
          <p:cNvPr id="38915"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latin typeface="Arial" panose="020B0604020202020204" pitchFamily="34" charset="0"/>
            </a:endParaRPr>
          </a:p>
        </p:txBody>
      </p:sp>
    </p:spTree>
    <p:extLst>
      <p:ext uri="{BB962C8B-B14F-4D97-AF65-F5344CB8AC3E}">
        <p14:creationId xmlns:p14="http://schemas.microsoft.com/office/powerpoint/2010/main" val="35886611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Rot="1" noChangeAspect="1" noChangeArrowheads="1" noTextEdit="1"/>
          </p:cNvSpPr>
          <p:nvPr>
            <p:ph type="sldImg"/>
          </p:nvPr>
        </p:nvSpPr>
        <p:spPr>
          <a:ln cap="flat"/>
        </p:spPr>
      </p:sp>
      <p:sp>
        <p:nvSpPr>
          <p:cNvPr id="43011"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latin typeface="Arial" panose="020B0604020202020204" pitchFamily="34" charset="0"/>
            </a:endParaRPr>
          </a:p>
        </p:txBody>
      </p:sp>
    </p:spTree>
    <p:extLst>
      <p:ext uri="{BB962C8B-B14F-4D97-AF65-F5344CB8AC3E}">
        <p14:creationId xmlns:p14="http://schemas.microsoft.com/office/powerpoint/2010/main" val="8144690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Rot="1" noChangeAspect="1" noChangeArrowheads="1" noTextEdit="1"/>
          </p:cNvSpPr>
          <p:nvPr>
            <p:ph type="sldImg"/>
          </p:nvPr>
        </p:nvSpPr>
        <p:spPr>
          <a:ln cap="flat"/>
        </p:spPr>
      </p:sp>
      <p:sp>
        <p:nvSpPr>
          <p:cNvPr id="45059"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latin typeface="Arial" panose="020B0604020202020204" pitchFamily="34" charset="0"/>
            </a:endParaRPr>
          </a:p>
        </p:txBody>
      </p:sp>
    </p:spTree>
    <p:extLst>
      <p:ext uri="{BB962C8B-B14F-4D97-AF65-F5344CB8AC3E}">
        <p14:creationId xmlns:p14="http://schemas.microsoft.com/office/powerpoint/2010/main" val="39715554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Rot="1" noChangeAspect="1" noChangeArrowheads="1" noTextEdit="1"/>
          </p:cNvSpPr>
          <p:nvPr>
            <p:ph type="sldImg"/>
          </p:nvPr>
        </p:nvSpPr>
        <p:spPr>
          <a:ln cap="flat"/>
        </p:spPr>
      </p:sp>
      <p:sp>
        <p:nvSpPr>
          <p:cNvPr id="50179"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latin typeface="Arial" panose="020B0604020202020204" pitchFamily="34" charset="0"/>
            </a:endParaRPr>
          </a:p>
        </p:txBody>
      </p:sp>
    </p:spTree>
    <p:extLst>
      <p:ext uri="{BB962C8B-B14F-4D97-AF65-F5344CB8AC3E}">
        <p14:creationId xmlns:p14="http://schemas.microsoft.com/office/powerpoint/2010/main" val="80685414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obj" preserve="1">
  <p:cSld name="Title and Content">
    <p:spTree>
      <p:nvGrpSpPr>
        <p:cNvPr id="1" name=""/>
        <p:cNvGrpSpPr/>
        <p:nvPr/>
      </p:nvGrpSpPr>
      <p:grpSpPr>
        <a:xfrm>
          <a:off x="0" y="0"/>
          <a:ext cx="0" cy="0"/>
          <a:chOff x="0" y="0"/>
          <a:chExt cx="0" cy="0"/>
        </a:xfrm>
      </p:grpSpPr>
      <p:pic>
        <p:nvPicPr>
          <p:cNvPr id="4"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defRPr/>
            </a:pPr>
            <a:endParaRPr lang="en-US" altLang="en-US" dirty="0"/>
          </a:p>
        </p:txBody>
      </p:sp>
      <p:sp>
        <p:nvSpPr>
          <p:cNvPr id="6"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defRPr/>
            </a:pPr>
            <a:endParaRPr lang="en-US" altLang="en-US" dirty="0"/>
          </a:p>
        </p:txBody>
      </p:sp>
      <p:pic>
        <p:nvPicPr>
          <p:cNvPr id="7"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defRPr/>
            </a:pPr>
            <a:endParaRPr lang="en-US" altLang="en-US" dirty="0"/>
          </a:p>
        </p:txBody>
      </p:sp>
      <p:sp>
        <p:nvSpPr>
          <p:cNvPr id="9" name="Slide Number Placeholder 3"/>
          <p:cNvSpPr txBox="1">
            <a:spLocks noGrp="1"/>
          </p:cNvSpPr>
          <p:nvPr/>
        </p:nvSpPr>
        <p:spPr bwMode="auto">
          <a:xfrm>
            <a:off x="8267700" y="6172200"/>
            <a:ext cx="533400" cy="457200"/>
          </a:xfrm>
          <a:prstGeom prst="rect">
            <a:avLst/>
          </a:prstGeom>
          <a:noFill/>
          <a:ln w="9525">
            <a:noFill/>
            <a:miter lim="800000"/>
            <a:headEnd/>
            <a:tailEnd/>
          </a:ln>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defRPr/>
            </a:pPr>
            <a:fld id="{31A486B2-F9D3-497D-BD95-564178C81142}" type="slidenum">
              <a:rPr lang="en-US" altLang="en-US" sz="1400" smtClean="0">
                <a:solidFill>
                  <a:schemeClr val="bg1"/>
                </a:solidFill>
              </a:rPr>
              <a:pPr algn="ctr" eaLnBrk="1" hangingPunct="1">
                <a:defRPr/>
              </a:pPr>
              <a:t>‹#›</a:t>
            </a:fld>
            <a:endParaRPr lang="en-US" altLang="en-US" sz="1400" dirty="0">
              <a:solidFill>
                <a:schemeClr val="bg1"/>
              </a:solidFill>
            </a:endParaRPr>
          </a:p>
        </p:txBody>
      </p:sp>
      <p:sp>
        <p:nvSpPr>
          <p:cNvPr id="10"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defRPr/>
            </a:pPr>
            <a:endParaRPr lang="en-US" altLang="en-US" dirty="0"/>
          </a:p>
        </p:txBody>
      </p:sp>
      <p:sp>
        <p:nvSpPr>
          <p:cNvPr id="11" name="TextBox 10"/>
          <p:cNvSpPr txBox="1"/>
          <p:nvPr/>
        </p:nvSpPr>
        <p:spPr>
          <a:xfrm>
            <a:off x="8229600" y="6172200"/>
            <a:ext cx="609600" cy="307975"/>
          </a:xfrm>
          <a:prstGeom prst="rect">
            <a:avLst/>
          </a:prstGeom>
          <a:noFill/>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defRPr/>
            </a:pPr>
            <a:fld id="{9233CB26-C5CA-49BE-9F87-7654AC315ED4}" type="slidenum">
              <a:rPr lang="en-US" altLang="en-US" sz="1400" smtClean="0">
                <a:solidFill>
                  <a:schemeClr val="tx2"/>
                </a:solidFill>
              </a:rPr>
              <a:pPr algn="ctr" eaLnBrk="1" hangingPunct="1">
                <a:defRPr/>
              </a:pPr>
              <a:t>‹#›</a:t>
            </a:fld>
            <a:endParaRPr lang="en-US" altLang="en-US" sz="4400" dirty="0">
              <a:solidFill>
                <a:schemeClr val="tx2"/>
              </a:solidFill>
            </a:endParaRPr>
          </a:p>
        </p:txBody>
      </p:sp>
      <p:sp>
        <p:nvSpPr>
          <p:cNvPr id="2" name="Title 1"/>
          <p:cNvSpPr>
            <a:spLocks noGrp="1"/>
          </p:cNvSpPr>
          <p:nvPr>
            <p:ph type="title"/>
          </p:nvPr>
        </p:nvSpPr>
        <p:spPr/>
        <p:txBody>
          <a:bodyPr/>
          <a:lstStyle>
            <a:lvl1pPr>
              <a:defRPr>
                <a:solidFill>
                  <a:schemeClr val="tx1"/>
                </a:solidFill>
              </a:defRPr>
            </a:lvl1pPr>
          </a:lstStyle>
          <a:p>
            <a:r>
              <a:rPr lang="en-US"/>
              <a:t>Click to edit Master title style</a:t>
            </a:r>
            <a:endParaRPr lang="en-US" dirty="0"/>
          </a:p>
        </p:txBody>
      </p:sp>
      <p:sp>
        <p:nvSpPr>
          <p:cNvPr id="3" name="Content Placeholder 2"/>
          <p:cNvSpPr>
            <a:spLocks noGrp="1"/>
          </p:cNvSpPr>
          <p:nvPr>
            <p:ph idx="1"/>
          </p:nvPr>
        </p:nvSpPr>
        <p:spPr>
          <a:xfrm>
            <a:off x="929040" y="1607520"/>
            <a:ext cx="7286625" cy="4419600"/>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823924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showMasterPhAnim="0" type="title">
  <p:cSld name="Title Slide">
    <p:spTree>
      <p:nvGrpSpPr>
        <p:cNvPr id="1" name=""/>
        <p:cNvGrpSpPr/>
        <p:nvPr/>
      </p:nvGrpSpPr>
      <p:grpSpPr>
        <a:xfrm>
          <a:off x="0" y="0"/>
          <a:ext cx="0" cy="0"/>
          <a:chOff x="0" y="0"/>
          <a:chExt cx="0" cy="0"/>
        </a:xfrm>
      </p:grpSpPr>
      <p:pic>
        <p:nvPicPr>
          <p:cNvPr id="4"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defRPr/>
            </a:pPr>
            <a:endParaRPr lang="en-US" altLang="en-US" dirty="0"/>
          </a:p>
        </p:txBody>
      </p:sp>
      <p:sp>
        <p:nvSpPr>
          <p:cNvPr id="6"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defRPr/>
            </a:pPr>
            <a:endParaRPr lang="en-US" altLang="en-US" dirty="0"/>
          </a:p>
        </p:txBody>
      </p:sp>
      <p:sp>
        <p:nvSpPr>
          <p:cNvPr id="219141" name="Rectangle 1029"/>
          <p:cNvSpPr>
            <a:spLocks noGrp="1" noChangeArrowheads="1"/>
          </p:cNvSpPr>
          <p:nvPr>
            <p:ph type="ctrTitle" sz="quarter"/>
          </p:nvPr>
        </p:nvSpPr>
        <p:spPr>
          <a:xfrm>
            <a:off x="685800" y="533400"/>
            <a:ext cx="7772400" cy="1143000"/>
          </a:xfrm>
        </p:spPr>
        <p:txBody>
          <a:bodyPr anchor="b"/>
          <a:lstStyle>
            <a:lvl1pPr>
              <a:defRPr/>
            </a:lvl1pPr>
          </a:lstStyle>
          <a:p>
            <a:r>
              <a:rPr lang="en-US"/>
              <a:t>Click to edit Master title style</a:t>
            </a:r>
          </a:p>
        </p:txBody>
      </p:sp>
      <p:sp>
        <p:nvSpPr>
          <p:cNvPr id="219142" name="Rectangle 1030"/>
          <p:cNvSpPr>
            <a:spLocks noGrp="1" noChangeArrowheads="1"/>
          </p:cNvSpPr>
          <p:nvPr>
            <p:ph type="subTitle" sz="quarter" idx="1"/>
          </p:nvPr>
        </p:nvSpPr>
        <p:spPr>
          <a:xfrm>
            <a:off x="685800" y="2362200"/>
            <a:ext cx="7315200" cy="3505200"/>
          </a:xfrm>
        </p:spPr>
        <p:txBody>
          <a:bodyPr lIns="92075" tIns="46038" rIns="92075" bIns="46038" anchor="ctr"/>
          <a:lstStyle>
            <a:lvl1pPr marL="0" indent="0" algn="ctr">
              <a:buFont typeface="Wingdings" pitchFamily="2" charset="2"/>
              <a:buNone/>
              <a:defRPr/>
            </a:lvl1pPr>
          </a:lstStyle>
          <a:p>
            <a:r>
              <a:rPr lang="en-US"/>
              <a:t>Click to edit Master subtitle style</a:t>
            </a:r>
          </a:p>
        </p:txBody>
      </p:sp>
      <p:sp>
        <p:nvSpPr>
          <p:cNvPr id="7" name="Rectangle 1031"/>
          <p:cNvSpPr>
            <a:spLocks noGrp="1" noChangeArrowheads="1"/>
          </p:cNvSpPr>
          <p:nvPr>
            <p:ph type="dt" sz="quarter" idx="10"/>
          </p:nvPr>
        </p:nvSpPr>
        <p:spPr bwMode="auto">
          <a:xfrm>
            <a:off x="685800" y="6248400"/>
            <a:ext cx="1905000" cy="457200"/>
          </a:xfrm>
          <a:prstGeom prst="rect">
            <a:avLst/>
          </a:prstGeom>
          <a:ln>
            <a:miter lim="800000"/>
            <a:headEnd/>
            <a:tailEnd/>
          </a:ln>
        </p:spPr>
        <p:txBody>
          <a:bodyPr vert="horz" wrap="square" lIns="92075" tIns="46038" rIns="92075" bIns="46038" numCol="1" anchor="ctr" anchorCtr="0" compatLnSpc="1">
            <a:prstTxWarp prst="textNoShape">
              <a:avLst/>
            </a:prstTxWarp>
          </a:bodyPr>
          <a:lstStyle>
            <a:lvl1pPr eaLnBrk="1" hangingPunct="1">
              <a:defRPr sz="1400"/>
            </a:lvl1pPr>
          </a:lstStyle>
          <a:p>
            <a:pPr>
              <a:defRPr/>
            </a:pPr>
            <a:endParaRPr lang="en-US" dirty="0"/>
          </a:p>
        </p:txBody>
      </p:sp>
      <p:sp>
        <p:nvSpPr>
          <p:cNvPr id="8" name="Rectangle 1032"/>
          <p:cNvSpPr>
            <a:spLocks noGrp="1" noChangeArrowheads="1"/>
          </p:cNvSpPr>
          <p:nvPr>
            <p:ph type="ftr" sz="quarter" idx="11"/>
          </p:nvPr>
        </p:nvSpPr>
        <p:spPr bwMode="auto">
          <a:xfrm>
            <a:off x="3124200" y="6248400"/>
            <a:ext cx="2895600" cy="457200"/>
          </a:xfrm>
          <a:prstGeom prst="rect">
            <a:avLst/>
          </a:prstGeom>
          <a:ln>
            <a:miter lim="800000"/>
            <a:headEnd/>
            <a:tailEnd/>
          </a:ln>
        </p:spPr>
        <p:txBody>
          <a:bodyPr vert="horz" wrap="square" lIns="92075" tIns="46038" rIns="92075" bIns="46038" numCol="1" anchor="ctr" anchorCtr="0" compatLnSpc="1">
            <a:prstTxWarp prst="textNoShape">
              <a:avLst/>
            </a:prstTxWarp>
          </a:bodyPr>
          <a:lstStyle>
            <a:lvl1pPr algn="ctr" eaLnBrk="1" hangingPunct="1">
              <a:defRPr sz="1400"/>
            </a:lvl1pPr>
          </a:lstStyle>
          <a:p>
            <a:pPr>
              <a:defRPr/>
            </a:pPr>
            <a:endParaRPr lang="en-US" dirty="0"/>
          </a:p>
        </p:txBody>
      </p:sp>
    </p:spTree>
    <p:extLst>
      <p:ext uri="{BB962C8B-B14F-4D97-AF65-F5344CB8AC3E}">
        <p14:creationId xmlns:p14="http://schemas.microsoft.com/office/powerpoint/2010/main" val="24881016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914400" y="152400"/>
            <a:ext cx="7315200" cy="1143000"/>
          </a:xfrm>
        </p:spPr>
        <p:txBody>
          <a:bodyPr/>
          <a:lstStyle/>
          <a:p>
            <a:r>
              <a:rPr lang="en-US"/>
              <a:t>Click to edit Master title style</a:t>
            </a:r>
          </a:p>
        </p:txBody>
      </p:sp>
      <p:sp>
        <p:nvSpPr>
          <p:cNvPr id="3" name="Text Placeholder 2"/>
          <p:cNvSpPr>
            <a:spLocks noGrp="1"/>
          </p:cNvSpPr>
          <p:nvPr>
            <p:ph type="body" sz="half" idx="1"/>
          </p:nvPr>
        </p:nvSpPr>
        <p:spPr>
          <a:xfrm>
            <a:off x="933450" y="1628775"/>
            <a:ext cx="3581400" cy="45434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lipArt Placeholder 3"/>
          <p:cNvSpPr>
            <a:spLocks noGrp="1"/>
          </p:cNvSpPr>
          <p:nvPr>
            <p:ph type="clipArt" sz="half" idx="2"/>
          </p:nvPr>
        </p:nvSpPr>
        <p:spPr>
          <a:xfrm>
            <a:off x="4667250" y="1628775"/>
            <a:ext cx="3581400" cy="4543425"/>
          </a:xfrm>
        </p:spPr>
        <p:txBody>
          <a:bodyPr/>
          <a:lstStyle/>
          <a:p>
            <a:pPr lvl="0"/>
            <a:endParaRPr lang="en-US" noProof="0" dirty="0"/>
          </a:p>
        </p:txBody>
      </p:sp>
    </p:spTree>
    <p:extLst>
      <p:ext uri="{BB962C8B-B14F-4D97-AF65-F5344CB8AC3E}">
        <p14:creationId xmlns:p14="http://schemas.microsoft.com/office/powerpoint/2010/main" val="34572506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clipArtAndTx">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914400" y="152400"/>
            <a:ext cx="7315200" cy="1143000"/>
          </a:xfrm>
        </p:spPr>
        <p:txBody>
          <a:bodyPr/>
          <a:lstStyle/>
          <a:p>
            <a:r>
              <a:rPr lang="en-US"/>
              <a:t>Click to edit Master title style</a:t>
            </a:r>
          </a:p>
        </p:txBody>
      </p:sp>
      <p:sp>
        <p:nvSpPr>
          <p:cNvPr id="3" name="ClipArt Placeholder 2"/>
          <p:cNvSpPr>
            <a:spLocks noGrp="1"/>
          </p:cNvSpPr>
          <p:nvPr>
            <p:ph type="clipArt" sz="half" idx="1"/>
          </p:nvPr>
        </p:nvSpPr>
        <p:spPr>
          <a:xfrm>
            <a:off x="933450" y="1628775"/>
            <a:ext cx="3581400" cy="4543425"/>
          </a:xfrm>
        </p:spPr>
        <p:txBody>
          <a:bodyPr/>
          <a:lstStyle/>
          <a:p>
            <a:pPr lvl="0"/>
            <a:endParaRPr lang="en-US" noProof="0" dirty="0"/>
          </a:p>
        </p:txBody>
      </p:sp>
      <p:sp>
        <p:nvSpPr>
          <p:cNvPr id="4" name="Text Placeholder 3"/>
          <p:cNvSpPr>
            <a:spLocks noGrp="1"/>
          </p:cNvSpPr>
          <p:nvPr>
            <p:ph type="body" sz="half" idx="2"/>
          </p:nvPr>
        </p:nvSpPr>
        <p:spPr>
          <a:xfrm>
            <a:off x="4667250" y="1628775"/>
            <a:ext cx="3581400" cy="45434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74934490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8013" y="685800"/>
            <a:ext cx="7772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91491" name="Rectangle 3"/>
          <p:cNvSpPr>
            <a:spLocks noGrp="1" noChangeArrowheads="1"/>
          </p:cNvSpPr>
          <p:nvPr>
            <p:ph type="body" idx="1"/>
          </p:nvPr>
        </p:nvSpPr>
        <p:spPr bwMode="auto">
          <a:xfrm>
            <a:off x="928688" y="1608138"/>
            <a:ext cx="7286625" cy="441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pic>
        <p:nvPicPr>
          <p:cNvPr id="1028"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9"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defRPr/>
            </a:pPr>
            <a:endParaRPr lang="en-US" altLang="en-US" dirty="0"/>
          </a:p>
        </p:txBody>
      </p:sp>
      <p:sp>
        <p:nvSpPr>
          <p:cNvPr id="1030" name="Slide Number Placeholder 3"/>
          <p:cNvSpPr txBox="1">
            <a:spLocks noGrp="1"/>
          </p:cNvSpPr>
          <p:nvPr/>
        </p:nvSpPr>
        <p:spPr bwMode="auto">
          <a:xfrm>
            <a:off x="8229600" y="6172200"/>
            <a:ext cx="592138" cy="457200"/>
          </a:xfrm>
          <a:prstGeom prst="rect">
            <a:avLst/>
          </a:prstGeom>
          <a:noFill/>
          <a:ln w="9525">
            <a:noFill/>
            <a:miter lim="800000"/>
            <a:headEnd/>
            <a:tailEnd/>
          </a:ln>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defRPr/>
            </a:pPr>
            <a:fld id="{E1F641F3-21B9-43B4-8279-58BD2C1B4C08}" type="slidenum">
              <a:rPr lang="en-US" altLang="en-US" sz="1400" smtClean="0"/>
              <a:pPr algn="ctr" eaLnBrk="1" hangingPunct="1">
                <a:defRPr/>
              </a:pPr>
              <a:t>‹#›</a:t>
            </a:fld>
            <a:endParaRPr lang="en-US" altLang="en-US" sz="1400" dirty="0"/>
          </a:p>
        </p:txBody>
      </p:sp>
      <p:sp>
        <p:nvSpPr>
          <p:cNvPr id="1031"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defRPr/>
            </a:pPr>
            <a:endParaRPr lang="en-US" altLang="en-US" dirty="0"/>
          </a:p>
        </p:txBody>
      </p:sp>
    </p:spTree>
  </p:cSld>
  <p:clrMap bg1="lt1" tx1="dk1" bg2="lt2" tx2="dk2" accent1="accent1" accent2="accent2" accent3="accent3" accent4="accent4" accent5="accent5" accent6="accent6" hlink="hlink" folHlink="folHlink"/>
  <p:sldLayoutIdLst>
    <p:sldLayoutId id="2147483952" r:id="rId1"/>
    <p:sldLayoutId id="2147483953" r:id="rId2"/>
    <p:sldLayoutId id="2147483950" r:id="rId3"/>
    <p:sldLayoutId id="2147483954" r:id="rId4"/>
  </p:sldLayoutIdLs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149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1491">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91491">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91491">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9149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1491" grpId="0" build="p">
        <p:tmplLst>
          <p:tmpl lvl="1">
            <p:tnLst>
              <p:par>
                <p:cTn presetID="1" presetClass="entr" presetSubtype="0" fill="hold" nodeType="click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2">
            <p:tnLst>
              <p:par>
                <p:cTn presetID="1" presetClass="entr" presetSubtype="0" fill="hold" nodeType="click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3">
            <p:tnLst>
              <p:par>
                <p:cTn presetID="1" presetClass="entr" presetSubtype="0" fill="hold" nodeType="with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4">
            <p:tnLst>
              <p:par>
                <p:cTn presetID="1" presetClass="entr" presetSubtype="0" fill="hold" nodeType="with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5">
            <p:tnLst>
              <p:par>
                <p:cTn presetID="1" presetClass="entr" presetSubtype="0" fill="hold" nodeType="with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Lst>
      </p:bldP>
    </p:bldLst>
  </p:timing>
  <p:hf hdr="0" ftr="0" dt="0"/>
  <p:txStyles>
    <p:titleStyle>
      <a:lvl1pPr algn="ctr" rtl="0" eaLnBrk="0" fontAlgn="base" hangingPunct="0">
        <a:spcBef>
          <a:spcPct val="0"/>
        </a:spcBef>
        <a:spcAft>
          <a:spcPct val="0"/>
        </a:spcAft>
        <a:defRPr sz="3600">
          <a:solidFill>
            <a:schemeClr val="tx1"/>
          </a:solidFill>
          <a:latin typeface="+mj-lt"/>
          <a:ea typeface="+mj-ea"/>
          <a:cs typeface="+mj-cs"/>
        </a:defRPr>
      </a:lvl1pPr>
      <a:lvl2pPr algn="ctr" rtl="0" eaLnBrk="0" fontAlgn="base" hangingPunct="0">
        <a:spcBef>
          <a:spcPct val="0"/>
        </a:spcBef>
        <a:spcAft>
          <a:spcPct val="0"/>
        </a:spcAft>
        <a:defRPr sz="3600">
          <a:solidFill>
            <a:schemeClr val="tx1"/>
          </a:solidFill>
          <a:latin typeface="Times New Roman" pitchFamily="18" charset="0"/>
        </a:defRPr>
      </a:lvl2pPr>
      <a:lvl3pPr algn="ctr" rtl="0" eaLnBrk="0" fontAlgn="base" hangingPunct="0">
        <a:spcBef>
          <a:spcPct val="0"/>
        </a:spcBef>
        <a:spcAft>
          <a:spcPct val="0"/>
        </a:spcAft>
        <a:defRPr sz="3600">
          <a:solidFill>
            <a:schemeClr val="tx1"/>
          </a:solidFill>
          <a:latin typeface="Times New Roman" pitchFamily="18" charset="0"/>
        </a:defRPr>
      </a:lvl3pPr>
      <a:lvl4pPr algn="ctr" rtl="0" eaLnBrk="0" fontAlgn="base" hangingPunct="0">
        <a:spcBef>
          <a:spcPct val="0"/>
        </a:spcBef>
        <a:spcAft>
          <a:spcPct val="0"/>
        </a:spcAft>
        <a:defRPr sz="3600">
          <a:solidFill>
            <a:schemeClr val="tx1"/>
          </a:solidFill>
          <a:latin typeface="Times New Roman" pitchFamily="18" charset="0"/>
        </a:defRPr>
      </a:lvl4pPr>
      <a:lvl5pPr algn="ctr" rtl="0" eaLnBrk="0" fontAlgn="base" hangingPunct="0">
        <a:spcBef>
          <a:spcPct val="0"/>
        </a:spcBef>
        <a:spcAft>
          <a:spcPct val="0"/>
        </a:spcAft>
        <a:defRPr sz="3600">
          <a:solidFill>
            <a:schemeClr val="tx1"/>
          </a:solidFill>
          <a:latin typeface="Times New Roman" pitchFamily="18" charset="0"/>
        </a:defRPr>
      </a:lvl5pPr>
      <a:lvl6pPr marL="457200" algn="ctr" rtl="0" eaLnBrk="1" fontAlgn="base" hangingPunct="1">
        <a:spcBef>
          <a:spcPct val="0"/>
        </a:spcBef>
        <a:spcAft>
          <a:spcPct val="0"/>
        </a:spcAft>
        <a:defRPr sz="3600">
          <a:solidFill>
            <a:schemeClr val="bg1"/>
          </a:solidFill>
          <a:latin typeface="Times New Roman" pitchFamily="18" charset="0"/>
        </a:defRPr>
      </a:lvl6pPr>
      <a:lvl7pPr marL="914400" algn="ctr" rtl="0" eaLnBrk="1" fontAlgn="base" hangingPunct="1">
        <a:spcBef>
          <a:spcPct val="0"/>
        </a:spcBef>
        <a:spcAft>
          <a:spcPct val="0"/>
        </a:spcAft>
        <a:defRPr sz="3600">
          <a:solidFill>
            <a:schemeClr val="bg1"/>
          </a:solidFill>
          <a:latin typeface="Times New Roman" pitchFamily="18" charset="0"/>
        </a:defRPr>
      </a:lvl7pPr>
      <a:lvl8pPr marL="1371600" algn="ctr" rtl="0" eaLnBrk="1" fontAlgn="base" hangingPunct="1">
        <a:spcBef>
          <a:spcPct val="0"/>
        </a:spcBef>
        <a:spcAft>
          <a:spcPct val="0"/>
        </a:spcAft>
        <a:defRPr sz="3600">
          <a:solidFill>
            <a:schemeClr val="bg1"/>
          </a:solidFill>
          <a:latin typeface="Times New Roman" pitchFamily="18" charset="0"/>
        </a:defRPr>
      </a:lvl8pPr>
      <a:lvl9pPr marL="1828800" algn="ctr" rtl="0" eaLnBrk="1" fontAlgn="base" hangingPunct="1">
        <a:spcBef>
          <a:spcPct val="0"/>
        </a:spcBef>
        <a:spcAft>
          <a:spcPct val="0"/>
        </a:spcAft>
        <a:defRPr sz="3600">
          <a:solidFill>
            <a:schemeClr val="bg1"/>
          </a:solidFill>
          <a:latin typeface="Times New Roman" pitchFamily="18" charset="0"/>
        </a:defRPr>
      </a:lvl9pPr>
    </p:titleStyle>
    <p:bodyStyle>
      <a:lvl1pPr marL="34290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400">
          <a:solidFill>
            <a:schemeClr val="tx1"/>
          </a:solidFill>
          <a:latin typeface="+mn-lt"/>
        </a:defRPr>
      </a:lvl4pPr>
      <a:lvl5pPr marL="2057400" indent="-228600" algn="l" rtl="0" eaLnBrk="0" fontAlgn="base" hangingPunct="0">
        <a:spcBef>
          <a:spcPct val="20000"/>
        </a:spcBef>
        <a:spcAft>
          <a:spcPct val="0"/>
        </a:spcAft>
        <a:buChar char="•"/>
        <a:defRPr sz="2400">
          <a:solidFill>
            <a:schemeClr val="tx1"/>
          </a:solidFill>
          <a:latin typeface="+mn-lt"/>
        </a:defRPr>
      </a:lvl5pPr>
      <a:lvl6pPr marL="2514600" indent="-228600" algn="l" rtl="0" eaLnBrk="1" fontAlgn="base" hangingPunct="1">
        <a:spcBef>
          <a:spcPct val="20000"/>
        </a:spcBef>
        <a:spcAft>
          <a:spcPct val="0"/>
        </a:spcAft>
        <a:buChar char="•"/>
        <a:defRPr sz="2400">
          <a:solidFill>
            <a:schemeClr val="bg1"/>
          </a:solidFill>
          <a:latin typeface="+mn-lt"/>
        </a:defRPr>
      </a:lvl6pPr>
      <a:lvl7pPr marL="2971800" indent="-228600" algn="l" rtl="0" eaLnBrk="1" fontAlgn="base" hangingPunct="1">
        <a:spcBef>
          <a:spcPct val="20000"/>
        </a:spcBef>
        <a:spcAft>
          <a:spcPct val="0"/>
        </a:spcAft>
        <a:buChar char="•"/>
        <a:defRPr sz="2400">
          <a:solidFill>
            <a:schemeClr val="bg1"/>
          </a:solidFill>
          <a:latin typeface="+mn-lt"/>
        </a:defRPr>
      </a:lvl7pPr>
      <a:lvl8pPr marL="3429000" indent="-228600" algn="l" rtl="0" eaLnBrk="1" fontAlgn="base" hangingPunct="1">
        <a:spcBef>
          <a:spcPct val="20000"/>
        </a:spcBef>
        <a:spcAft>
          <a:spcPct val="0"/>
        </a:spcAft>
        <a:buChar char="•"/>
        <a:defRPr sz="2400">
          <a:solidFill>
            <a:schemeClr val="bg1"/>
          </a:solidFill>
          <a:latin typeface="+mn-lt"/>
        </a:defRPr>
      </a:lvl8pPr>
      <a:lvl9pPr marL="3886200" indent="-228600" algn="l" rtl="0" eaLnBrk="1" fontAlgn="base" hangingPunct="1">
        <a:spcBef>
          <a:spcPct val="20000"/>
        </a:spcBef>
        <a:spcAft>
          <a:spcPct val="0"/>
        </a:spcAft>
        <a:buChar char="•"/>
        <a:defRPr sz="24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northwesternmutual.com/learning-center/tools/the-longevity-game" TargetMode="External"/><Relationship Id="rId2" Type="http://schemas.openxmlformats.org/officeDocument/2006/relationships/hyperlink" Target="https://www.ssa.gov/OACT/population/longevity.html" TargetMode="External"/><Relationship Id="rId1" Type="http://schemas.openxmlformats.org/officeDocument/2006/relationships/slideLayout" Target="../slideLayouts/slideLayout1.xml"/><Relationship Id="rId5" Type="http://schemas.openxmlformats.org/officeDocument/2006/relationships/hyperlink" Target="https://www.bankrate.com/calculators/retirement/life-age-expectancy-calculator.aspx" TargetMode="External"/><Relationship Id="rId4" Type="http://schemas.openxmlformats.org/officeDocument/2006/relationships/hyperlink" Target="https://www.blueprintincome.com/tools/life-expectancy-calculator-how-long-will-i-live/" TargetMode="Externa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hyperlink" Target="https://www.dropbox.com/s/4c55cco6h8ytsv2/TT06%20-%20Retirement%20Planning%20Needs.xlsx?dl=0" TargetMode="Externa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hyperlink" Target="https://www.dropbox.com/s/4c55cco6h8ytsv2/TT06%20-%20Retirement%20Planning%20Needs.xlsx?dl=0"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hyperlink" Target="https://www.dropbox.com/s/4c55cco6h8ytsv2/TT06%20-%20Retirement%20Planning%20Needs.xlsx?dl=0" TargetMode="External"/><Relationship Id="rId2" Type="http://schemas.openxmlformats.org/officeDocument/2006/relationships/hyperlink" Target="https://www.dropbox.com/s/3xgrvkmlfycn1fc/TT01-12%20-%20PFP%20Retirement%20Planning%20Template.docx?dl=0" TargetMode="Externa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hyperlink" Target="https://www.dropbox.com/s/wncxft7wwekps89/TT25%20-%20Retirement%20Planning%20Ratio%20Forecasts.xlsm?dl=0" TargetMode="Externa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hyperlink" Target="https://www.dropbox.com/s/wncxft7wwekps89/TT25%20-%20Retirement%20Planning%20Ratio%20Forecasts.xlsm?dl=0" TargetMode="Externa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hyperlink" Target="https://www.dropbox.com/s/zni6lyr2b2xb9wa/Thirty%20Key%20Decisions%20for%20Retirement.docx?dl=0" TargetMode="External"/><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2" Type="http://schemas.openxmlformats.org/officeDocument/2006/relationships/hyperlink" Target="https://www.dropbox.com/s/wncxft7wwekps89/TT25%20-%20Retirement%20Planning%20Ratio%20Forecasts.xlsm?dl=0" TargetMode="External"/><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hyperlink" Target="https://www.dropbox.com/s/4c55cco6h8ytsv2/TT06%20-%20Retirement%20Planning%20Needs.xlsx?dl=0" TargetMode="External"/><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685800" y="676275"/>
            <a:ext cx="7772400" cy="914400"/>
          </a:xfrm>
        </p:spPr>
        <p:txBody>
          <a:bodyPr/>
          <a:lstStyle/>
          <a:p>
            <a:pPr eaLnBrk="1" hangingPunct="1"/>
            <a:r>
              <a:rPr lang="en-US" altLang="en-US" dirty="0"/>
              <a:t/>
            </a:r>
            <a:br>
              <a:rPr lang="en-US" altLang="en-US" dirty="0"/>
            </a:br>
            <a:r>
              <a:rPr lang="en-US" altLang="en-US" sz="3200" dirty="0"/>
              <a:t>Personal Finance: Another Perspective</a:t>
            </a:r>
            <a:r>
              <a:rPr lang="en-US" altLang="en-US" dirty="0"/>
              <a:t/>
            </a:r>
            <a:br>
              <a:rPr lang="en-US" altLang="en-US" dirty="0"/>
            </a:br>
            <a:endParaRPr lang="en-US" altLang="en-US" dirty="0"/>
          </a:p>
        </p:txBody>
      </p:sp>
      <p:sp>
        <p:nvSpPr>
          <p:cNvPr id="4100" name="Rectangle 3"/>
          <p:cNvSpPr>
            <a:spLocks noGrp="1" noChangeArrowheads="1"/>
          </p:cNvSpPr>
          <p:nvPr>
            <p:ph idx="1"/>
          </p:nvPr>
        </p:nvSpPr>
        <p:spPr>
          <a:xfrm>
            <a:off x="928688" y="2827338"/>
            <a:ext cx="7286625" cy="1973262"/>
          </a:xfrm>
        </p:spPr>
        <p:txBody>
          <a:bodyPr/>
          <a:lstStyle/>
          <a:p>
            <a:pPr marL="0" indent="0" algn="ctr" eaLnBrk="1" hangingPunct="1">
              <a:buFontTx/>
              <a:buNone/>
              <a:defRPr/>
            </a:pPr>
            <a:r>
              <a:rPr lang="en-US" sz="4400" dirty="0"/>
              <a:t>Retirement Planning 1:  </a:t>
            </a:r>
          </a:p>
          <a:p>
            <a:pPr marL="0" indent="0" algn="ctr" eaLnBrk="1" hangingPunct="1">
              <a:buFontTx/>
              <a:buNone/>
              <a:defRPr/>
            </a:pPr>
            <a:r>
              <a:rPr lang="en-US" sz="4400" dirty="0"/>
              <a:t>Basics</a:t>
            </a:r>
          </a:p>
          <a:p>
            <a:pPr marL="0" indent="0" algn="ctr" eaLnBrk="1" hangingPunct="1">
              <a:buFontTx/>
              <a:buNone/>
              <a:defRPr/>
            </a:pPr>
            <a:endParaRPr lang="en-US" sz="4400" dirty="0"/>
          </a:p>
          <a:p>
            <a:pPr marL="0" indent="0" algn="ctr" eaLnBrk="1" hangingPunct="1">
              <a:buFontTx/>
              <a:buNone/>
              <a:defRPr/>
            </a:pPr>
            <a:r>
              <a:rPr lang="en-US" sz="2400" dirty="0"/>
              <a:t>Updated </a:t>
            </a:r>
            <a:r>
              <a:rPr lang="en-US" sz="2400" dirty="0" smtClean="0"/>
              <a:t>2020-03-10</a:t>
            </a:r>
            <a:endParaRPr lang="en-US" sz="2400" dirty="0"/>
          </a:p>
          <a:p>
            <a:pPr eaLnBrk="1" hangingPunct="1">
              <a:defRPr/>
            </a:pPr>
            <a:endParaRPr lang="en-US" dirty="0"/>
          </a:p>
          <a:p>
            <a:pPr eaLnBrk="1" hangingPunct="1">
              <a:defRPr/>
            </a:pP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914400" y="685800"/>
            <a:ext cx="7315200" cy="881063"/>
          </a:xfrm>
        </p:spPr>
        <p:txBody>
          <a:bodyPr/>
          <a:lstStyle/>
          <a:p>
            <a:pPr eaLnBrk="1" hangingPunct="1">
              <a:spcBef>
                <a:spcPct val="95000"/>
              </a:spcBef>
              <a:buClr>
                <a:schemeClr val="tx2"/>
              </a:buClr>
              <a:buFont typeface="Wingdings" panose="05000000000000000000" pitchFamily="2" charset="2"/>
              <a:buNone/>
            </a:pPr>
            <a:r>
              <a:rPr lang="en-US" altLang="en-US" dirty="0"/>
              <a:t>Planning is Critical </a:t>
            </a:r>
            <a:r>
              <a:rPr lang="en-US" altLang="en-US" sz="2400" dirty="0"/>
              <a:t>(continued)</a:t>
            </a:r>
            <a:endParaRPr lang="en-US" altLang="en-US" dirty="0"/>
          </a:p>
        </p:txBody>
      </p:sp>
      <p:sp>
        <p:nvSpPr>
          <p:cNvPr id="224259" name="Rectangle 3"/>
          <p:cNvSpPr>
            <a:spLocks noGrp="1" noChangeArrowheads="1"/>
          </p:cNvSpPr>
          <p:nvPr>
            <p:ph idx="1"/>
          </p:nvPr>
        </p:nvSpPr>
        <p:spPr>
          <a:xfrm>
            <a:off x="914400" y="1600200"/>
            <a:ext cx="7315200" cy="5257800"/>
          </a:xfrm>
        </p:spPr>
        <p:txBody>
          <a:bodyPr/>
          <a:lstStyle/>
          <a:p>
            <a:pPr eaLnBrk="1" hangingPunct="1">
              <a:spcBef>
                <a:spcPct val="40000"/>
              </a:spcBef>
              <a:buClr>
                <a:schemeClr val="tx2"/>
              </a:buClr>
            </a:pPr>
            <a:r>
              <a:rPr lang="en-US" altLang="en-US" dirty="0"/>
              <a:t>How long are you expecting to live?</a:t>
            </a:r>
          </a:p>
          <a:p>
            <a:pPr lvl="1" eaLnBrk="1" hangingPunct="1">
              <a:spcBef>
                <a:spcPct val="40000"/>
              </a:spcBef>
              <a:buClr>
                <a:schemeClr val="tx2"/>
              </a:buClr>
            </a:pPr>
            <a:r>
              <a:rPr lang="en-US" altLang="en-US" dirty="0"/>
              <a:t>Social Security estimates you will live this long based only on date of birth and gender</a:t>
            </a:r>
          </a:p>
          <a:p>
            <a:pPr lvl="2" eaLnBrk="1" hangingPunct="1">
              <a:spcBef>
                <a:spcPct val="40000"/>
              </a:spcBef>
              <a:buClr>
                <a:schemeClr val="tx2"/>
              </a:buClr>
            </a:pPr>
            <a:r>
              <a:rPr lang="en-US" dirty="0"/>
              <a:t>Social Security – </a:t>
            </a:r>
            <a:r>
              <a:rPr lang="en-US" dirty="0">
                <a:hlinkClick r:id="rId2"/>
              </a:rPr>
              <a:t>Life Expectancy Calculator</a:t>
            </a:r>
            <a:endParaRPr lang="en-US" dirty="0"/>
          </a:p>
          <a:p>
            <a:pPr lvl="1" eaLnBrk="1" hangingPunct="1">
              <a:spcBef>
                <a:spcPct val="40000"/>
              </a:spcBef>
              <a:buClr>
                <a:schemeClr val="tx2"/>
              </a:buClr>
            </a:pPr>
            <a:r>
              <a:rPr lang="en-US" altLang="en-US" dirty="0"/>
              <a:t>Take one or more of these other quizzes to help get an idea of how long you will live</a:t>
            </a:r>
          </a:p>
          <a:p>
            <a:pPr lvl="2" eaLnBrk="1" hangingPunct="1">
              <a:spcBef>
                <a:spcPct val="40000"/>
              </a:spcBef>
              <a:buClr>
                <a:schemeClr val="tx2"/>
              </a:buClr>
            </a:pPr>
            <a:r>
              <a:rPr lang="en-US" dirty="0">
                <a:hlinkClick r:id="rId3"/>
              </a:rPr>
              <a:t>Longevity Quiz</a:t>
            </a:r>
            <a:r>
              <a:rPr lang="en-US" dirty="0"/>
              <a:t> </a:t>
            </a:r>
            <a:r>
              <a:rPr lang="en-US" dirty="0" smtClean="0"/>
              <a:t>- </a:t>
            </a:r>
            <a:r>
              <a:rPr lang="en-US" altLang="en-US" dirty="0" smtClean="0"/>
              <a:t>Northwestern </a:t>
            </a:r>
            <a:r>
              <a:rPr lang="en-US" altLang="en-US" dirty="0"/>
              <a:t>Mutual Life Insurance </a:t>
            </a:r>
            <a:endParaRPr lang="en-US" altLang="en-US" dirty="0" smtClean="0"/>
          </a:p>
          <a:p>
            <a:pPr lvl="2" eaLnBrk="1" hangingPunct="1">
              <a:spcBef>
                <a:spcPct val="40000"/>
              </a:spcBef>
              <a:buClr>
                <a:schemeClr val="tx2"/>
              </a:buClr>
            </a:pPr>
            <a:r>
              <a:rPr lang="en-US" dirty="0" smtClean="0">
                <a:hlinkClick r:id="rId4"/>
              </a:rPr>
              <a:t>How </a:t>
            </a:r>
            <a:r>
              <a:rPr lang="en-US" dirty="0">
                <a:hlinkClick r:id="rId4"/>
              </a:rPr>
              <a:t>Long Will You Live </a:t>
            </a:r>
            <a:r>
              <a:rPr lang="en-US" dirty="0" smtClean="0"/>
              <a:t>- Blueprint Income</a:t>
            </a:r>
            <a:endParaRPr lang="en-US" dirty="0"/>
          </a:p>
          <a:p>
            <a:pPr lvl="2" eaLnBrk="1" hangingPunct="1">
              <a:spcBef>
                <a:spcPct val="40000"/>
              </a:spcBef>
              <a:buClr>
                <a:schemeClr val="tx2"/>
              </a:buClr>
            </a:pPr>
            <a:r>
              <a:rPr lang="en-US" dirty="0">
                <a:hlinkClick r:id="rId5"/>
              </a:rPr>
              <a:t>Life Expectancy Calculator </a:t>
            </a:r>
            <a:r>
              <a:rPr lang="en-US" dirty="0" smtClean="0"/>
              <a:t> - Bankrate.com</a:t>
            </a:r>
            <a:endParaRPr lang="en-US" dirty="0"/>
          </a:p>
        </p:txBody>
      </p:sp>
    </p:spTree>
    <p:extLst>
      <p:ext uri="{BB962C8B-B14F-4D97-AF65-F5344CB8AC3E}">
        <p14:creationId xmlns:p14="http://schemas.microsoft.com/office/powerpoint/2010/main" val="32851773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425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24259">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24259">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24259">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24259">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24259">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24259">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228600" y="679450"/>
            <a:ext cx="8648700" cy="944563"/>
          </a:xfrm>
          <a:noFill/>
        </p:spPr>
        <p:txBody>
          <a:bodyPr lIns="90488" tIns="44450" rIns="90488" bIns="44450"/>
          <a:lstStyle/>
          <a:p>
            <a:pPr eaLnBrk="1" hangingPunct="1"/>
            <a:r>
              <a:rPr lang="en-US" altLang="en-US" sz="3200" dirty="0"/>
              <a:t>Principles of Successful Retirement Planning</a:t>
            </a:r>
          </a:p>
        </p:txBody>
      </p:sp>
      <p:sp>
        <p:nvSpPr>
          <p:cNvPr id="28675" name="Rectangle 3"/>
          <p:cNvSpPr>
            <a:spLocks noGrp="1" noChangeArrowheads="1"/>
          </p:cNvSpPr>
          <p:nvPr>
            <p:ph idx="1"/>
          </p:nvPr>
        </p:nvSpPr>
        <p:spPr>
          <a:xfrm>
            <a:off x="914400" y="1600200"/>
            <a:ext cx="7696200" cy="5105400"/>
          </a:xfrm>
        </p:spPr>
        <p:txBody>
          <a:bodyPr lIns="90488" tIns="44450" rIns="90488" bIns="44450"/>
          <a:lstStyle/>
          <a:p>
            <a:pPr eaLnBrk="1" hangingPunct="1">
              <a:buClr>
                <a:schemeClr val="tx2"/>
              </a:buClr>
              <a:defRPr/>
            </a:pPr>
            <a:r>
              <a:rPr lang="en-US" altLang="en-US" dirty="0"/>
              <a:t>What are the principles for successful retirement planning?</a:t>
            </a:r>
          </a:p>
          <a:p>
            <a:pPr lvl="1" eaLnBrk="1" hangingPunct="1">
              <a:buClr>
                <a:schemeClr val="tx2"/>
              </a:buClr>
            </a:pPr>
            <a:r>
              <a:rPr lang="en-US" altLang="en-US" dirty="0"/>
              <a:t>1. Know yourself, your vision, goals, and risk tolerance</a:t>
            </a:r>
          </a:p>
          <a:p>
            <a:pPr lvl="1" eaLnBrk="1" hangingPunct="1">
              <a:buClr>
                <a:schemeClr val="tx2"/>
              </a:buClr>
            </a:pPr>
            <a:r>
              <a:rPr lang="en-US" altLang="en-US" dirty="0"/>
              <a:t>2.  Seek, receive and act on the Holy Ghost’s guidance</a:t>
            </a:r>
          </a:p>
          <a:p>
            <a:pPr lvl="1" eaLnBrk="1" hangingPunct="1">
              <a:buClr>
                <a:schemeClr val="tx2"/>
              </a:buClr>
            </a:pPr>
            <a:r>
              <a:rPr lang="en-US" altLang="en-US" dirty="0"/>
              <a:t>3.  Understand the retirement vehicles available to you and use them wisely</a:t>
            </a:r>
          </a:p>
          <a:p>
            <a:pPr lvl="1" eaLnBrk="1" hangingPunct="1">
              <a:buClr>
                <a:schemeClr val="tx2"/>
              </a:buClr>
            </a:pPr>
            <a:r>
              <a:rPr lang="en-US" altLang="en-US" dirty="0"/>
              <a:t>4.  Choose wisely the investment vehicles and assets and invest wisely</a:t>
            </a:r>
          </a:p>
          <a:p>
            <a:pPr lvl="1" eaLnBrk="1" hangingPunct="1">
              <a:buClr>
                <a:schemeClr val="tx2"/>
              </a:buClr>
            </a:pPr>
            <a:r>
              <a:rPr lang="en-US" altLang="en-US" dirty="0"/>
              <a:t>5.  Know and follow the Retirement Planning Steps</a:t>
            </a:r>
          </a:p>
          <a:p>
            <a:pPr lvl="1" eaLnBrk="1" hangingPunct="1">
              <a:buClr>
                <a:schemeClr val="tx2"/>
              </a:buClr>
            </a:pPr>
            <a:r>
              <a:rPr lang="en-US" altLang="en-US" dirty="0"/>
              <a:t>6.  Develop a good retirement plan, write it carefully, and follow it closely</a:t>
            </a:r>
          </a:p>
          <a:p>
            <a:pPr lvl="1" eaLnBrk="1" hangingPunct="1">
              <a:buClr>
                <a:schemeClr val="tx2"/>
              </a:buClr>
            </a:pPr>
            <a:r>
              <a:rPr lang="en-US" altLang="en-US" dirty="0"/>
              <a:t>7.  Start today!</a:t>
            </a:r>
          </a:p>
          <a:p>
            <a:pPr marL="457200" lvl="1" indent="0" eaLnBrk="1" hangingPunct="1">
              <a:buClr>
                <a:schemeClr val="tx2"/>
              </a:buClr>
              <a:buNone/>
            </a:pPr>
            <a:endParaRPr lang="en-US" altLang="en-US" b="1" dirty="0"/>
          </a:p>
          <a:p>
            <a:pPr eaLnBrk="1" hangingPunct="1">
              <a:buClr>
                <a:schemeClr val="tx2"/>
              </a:buClr>
            </a:pPr>
            <a:endParaRPr lang="en-US" altLang="en-US" dirty="0"/>
          </a:p>
          <a:p>
            <a:pPr eaLnBrk="1" hangingPunct="1">
              <a:buClr>
                <a:schemeClr val="tx2"/>
              </a:buClr>
            </a:pPr>
            <a:endParaRPr lang="en-US" altLang="en-US" dirty="0"/>
          </a:p>
          <a:p>
            <a:pPr eaLnBrk="1" hangingPunct="1">
              <a:buClr>
                <a:schemeClr val="tx2"/>
              </a:buClr>
            </a:pPr>
            <a:endParaRPr lang="en-US" altLang="en-US" dirty="0"/>
          </a:p>
          <a:p>
            <a:pPr eaLnBrk="1" hangingPunct="1">
              <a:buClr>
                <a:schemeClr val="tx2"/>
              </a:buClr>
            </a:pPr>
            <a:endParaRPr lang="en-US" altLang="en-US" dirty="0"/>
          </a:p>
          <a:p>
            <a:pPr eaLnBrk="1" hangingPunct="1">
              <a:buClr>
                <a:schemeClr val="tx2"/>
              </a:buClr>
            </a:pPr>
            <a:endParaRPr lang="en-US" altLang="en-US" dirty="0"/>
          </a:p>
          <a:p>
            <a:pPr marL="457200" lvl="1" indent="0" eaLnBrk="1" hangingPunct="1">
              <a:buClr>
                <a:schemeClr val="tx2"/>
              </a:buClr>
              <a:buNone/>
              <a:defRPr/>
            </a:pPr>
            <a:endParaRPr lang="en-US" altLang="en-US" dirty="0"/>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867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8675">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8675">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8675">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8675">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8675">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8675">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8675">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228600" y="679450"/>
            <a:ext cx="8648700" cy="944563"/>
          </a:xfrm>
          <a:noFill/>
        </p:spPr>
        <p:txBody>
          <a:bodyPr lIns="90488" tIns="44450" rIns="90488" bIns="44450"/>
          <a:lstStyle/>
          <a:p>
            <a:pPr eaLnBrk="1" hangingPunct="1"/>
            <a:r>
              <a:rPr lang="en-US" altLang="en-US" dirty="0"/>
              <a:t>Principles </a:t>
            </a:r>
            <a:r>
              <a:rPr lang="en-US" altLang="en-US" sz="2400" dirty="0"/>
              <a:t>(continued)</a:t>
            </a:r>
            <a:endParaRPr lang="en-US" altLang="en-US" dirty="0"/>
          </a:p>
        </p:txBody>
      </p:sp>
      <p:sp>
        <p:nvSpPr>
          <p:cNvPr id="28675" name="Rectangle 3"/>
          <p:cNvSpPr>
            <a:spLocks noGrp="1" noChangeArrowheads="1"/>
          </p:cNvSpPr>
          <p:nvPr>
            <p:ph idx="1"/>
          </p:nvPr>
        </p:nvSpPr>
        <p:spPr>
          <a:xfrm>
            <a:off x="914400" y="1600200"/>
            <a:ext cx="7543800" cy="5105400"/>
          </a:xfrm>
        </p:spPr>
        <p:txBody>
          <a:bodyPr lIns="90488" tIns="44450" rIns="90488" bIns="44450"/>
          <a:lstStyle/>
          <a:p>
            <a:pPr eaLnBrk="1" hangingPunct="1">
              <a:buClr>
                <a:schemeClr val="tx2"/>
              </a:buClr>
              <a:defRPr/>
            </a:pPr>
            <a:r>
              <a:rPr lang="en-US" altLang="en-US" dirty="0"/>
              <a:t>Finding balance</a:t>
            </a:r>
          </a:p>
          <a:p>
            <a:pPr eaLnBrk="1" hangingPunct="1">
              <a:buClr>
                <a:schemeClr val="tx2"/>
              </a:buClr>
              <a:defRPr/>
            </a:pPr>
            <a:r>
              <a:rPr lang="en-US" altLang="en-US" sz="2400" u="sng" dirty="0"/>
              <a:t>Principles					Doctrines</a:t>
            </a:r>
          </a:p>
          <a:p>
            <a:pPr marL="457200" lvl="1" indent="0" eaLnBrk="1" hangingPunct="1">
              <a:buClr>
                <a:schemeClr val="tx2"/>
              </a:buClr>
              <a:buNone/>
              <a:defRPr/>
            </a:pPr>
            <a:r>
              <a:rPr lang="en-US" altLang="en-US" dirty="0"/>
              <a:t>Know yourself, your goals and vision	Identity</a:t>
            </a:r>
          </a:p>
          <a:p>
            <a:pPr marL="457200" lvl="1" indent="0" eaLnBrk="1" hangingPunct="1">
              <a:buClr>
                <a:schemeClr val="tx2"/>
              </a:buClr>
              <a:buNone/>
              <a:defRPr/>
            </a:pPr>
            <a:r>
              <a:rPr lang="en-US" altLang="en-US" dirty="0"/>
              <a:t>Seek, receive and act on guidance	Obedience</a:t>
            </a:r>
          </a:p>
          <a:p>
            <a:pPr marL="457200" lvl="1" indent="0" eaLnBrk="1" hangingPunct="1">
              <a:buClr>
                <a:schemeClr val="tx2"/>
              </a:buClr>
              <a:buFontTx/>
              <a:buNone/>
              <a:defRPr/>
            </a:pPr>
            <a:r>
              <a:rPr lang="en-US" altLang="en-US" dirty="0"/>
              <a:t>Understand retirement vehicles		Stewardship</a:t>
            </a:r>
          </a:p>
          <a:p>
            <a:pPr marL="457200" lvl="1" indent="0" eaLnBrk="1" hangingPunct="1">
              <a:buClr>
                <a:schemeClr val="tx2"/>
              </a:buClr>
              <a:buFontTx/>
              <a:buNone/>
              <a:defRPr/>
            </a:pPr>
            <a:r>
              <a:rPr lang="en-US" altLang="en-US" dirty="0"/>
              <a:t>Choose assets wisely			Stewardship</a:t>
            </a:r>
          </a:p>
          <a:p>
            <a:pPr marL="457200" lvl="1" indent="0" eaLnBrk="1" hangingPunct="1">
              <a:buClr>
                <a:schemeClr val="tx2"/>
              </a:buClr>
              <a:buFontTx/>
              <a:buNone/>
              <a:defRPr/>
            </a:pPr>
            <a:r>
              <a:rPr lang="en-US" altLang="en-US" dirty="0"/>
              <a:t>Know the steps for retirement		Agency</a:t>
            </a:r>
          </a:p>
          <a:p>
            <a:pPr marL="457200" lvl="1" indent="0" eaLnBrk="1" hangingPunct="1">
              <a:buClr>
                <a:schemeClr val="tx2"/>
              </a:buClr>
              <a:buNone/>
              <a:defRPr/>
            </a:pPr>
            <a:r>
              <a:rPr lang="en-US" altLang="en-US" dirty="0"/>
              <a:t>Develop and follow your plan		Accountability</a:t>
            </a:r>
          </a:p>
          <a:p>
            <a:pPr marL="457200" lvl="1" indent="0" eaLnBrk="1" hangingPunct="1">
              <a:buClr>
                <a:schemeClr val="tx2"/>
              </a:buClr>
              <a:buNone/>
              <a:defRPr/>
            </a:pPr>
            <a:r>
              <a:rPr lang="en-US" altLang="en-US" dirty="0"/>
              <a:t>Start today					Stewardship</a:t>
            </a:r>
          </a:p>
        </p:txBody>
      </p:sp>
    </p:spTree>
    <p:extLst>
      <p:ext uri="{BB962C8B-B14F-4D97-AF65-F5344CB8AC3E}">
        <p14:creationId xmlns:p14="http://schemas.microsoft.com/office/powerpoint/2010/main" val="3850973128"/>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867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8675">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8675">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8675">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8675">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8675">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8675">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8675">
                                            <p:txEl>
                                              <p:pRg st="7" end="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8675">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228600" y="679450"/>
            <a:ext cx="8648700" cy="944563"/>
          </a:xfrm>
          <a:noFill/>
        </p:spPr>
        <p:txBody>
          <a:bodyPr lIns="90488" tIns="44450" rIns="90488" bIns="44450"/>
          <a:lstStyle/>
          <a:p>
            <a:pPr eaLnBrk="1" hangingPunct="1"/>
            <a:r>
              <a:rPr lang="en-US" altLang="en-US" dirty="0"/>
              <a:t>Principles </a:t>
            </a:r>
            <a:r>
              <a:rPr lang="en-US" altLang="en-US" sz="2400" dirty="0"/>
              <a:t>(continued)</a:t>
            </a:r>
            <a:endParaRPr lang="en-US" altLang="en-US" dirty="0"/>
          </a:p>
        </p:txBody>
      </p:sp>
      <p:sp>
        <p:nvSpPr>
          <p:cNvPr id="28675" name="Rectangle 3"/>
          <p:cNvSpPr>
            <a:spLocks noGrp="1" noChangeArrowheads="1"/>
          </p:cNvSpPr>
          <p:nvPr>
            <p:ph idx="1"/>
          </p:nvPr>
        </p:nvSpPr>
        <p:spPr>
          <a:xfrm>
            <a:off x="914400" y="1600200"/>
            <a:ext cx="7315200" cy="5105400"/>
          </a:xfrm>
        </p:spPr>
        <p:txBody>
          <a:bodyPr lIns="90488" tIns="44450" rIns="90488" bIns="44450"/>
          <a:lstStyle/>
          <a:p>
            <a:pPr marL="457200" lvl="1" indent="0" algn="ctr" eaLnBrk="1" hangingPunct="1">
              <a:buClr>
                <a:schemeClr val="tx2"/>
              </a:buClr>
              <a:buNone/>
              <a:defRPr/>
            </a:pPr>
            <a:r>
              <a:rPr lang="en-US" altLang="en-US" sz="2800" i="1" dirty="0"/>
              <a:t>From obedience to consecration</a:t>
            </a:r>
          </a:p>
          <a:p>
            <a:pPr marL="457200" lvl="1" indent="0" eaLnBrk="1" hangingPunct="1">
              <a:buClr>
                <a:schemeClr val="tx2"/>
              </a:buClr>
              <a:buNone/>
              <a:defRPr/>
            </a:pPr>
            <a:r>
              <a:rPr lang="en-US" altLang="en-US" dirty="0"/>
              <a:t>I am a child of God (identity), striving to live worthy of the Spirit (obedience), learning about key </a:t>
            </a:r>
            <a:r>
              <a:rPr lang="en-US" altLang="en-US" dirty="0" smtClean="0"/>
              <a:t>areas and </a:t>
            </a:r>
            <a:r>
              <a:rPr lang="en-US" altLang="en-US" dirty="0"/>
              <a:t>steps and strategies of retirement (stewardship). With this information, I can make wise decisions about my future (agency) which will allow me to save and invest appropriately now (accountability) to accomplish my personal mission and individual and family vision and goals.</a:t>
            </a:r>
          </a:p>
        </p:txBody>
      </p:sp>
    </p:spTree>
    <p:extLst>
      <p:ext uri="{BB962C8B-B14F-4D97-AF65-F5344CB8AC3E}">
        <p14:creationId xmlns:p14="http://schemas.microsoft.com/office/powerpoint/2010/main" val="563032288"/>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867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8675">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hangingPunct="1"/>
            <a:r>
              <a:rPr lang="en-US" altLang="en-US" dirty="0"/>
              <a:t>Questions</a:t>
            </a:r>
          </a:p>
        </p:txBody>
      </p:sp>
      <p:sp>
        <p:nvSpPr>
          <p:cNvPr id="36867" name="Rectangle 3"/>
          <p:cNvSpPr>
            <a:spLocks noGrp="1" noChangeArrowheads="1"/>
          </p:cNvSpPr>
          <p:nvPr>
            <p:ph idx="1"/>
          </p:nvPr>
        </p:nvSpPr>
        <p:spPr>
          <a:xfrm>
            <a:off x="928688" y="1608138"/>
            <a:ext cx="7286625" cy="4419600"/>
          </a:xfrm>
        </p:spPr>
        <p:txBody>
          <a:bodyPr/>
          <a:lstStyle/>
          <a:p>
            <a:pPr eaLnBrk="1" hangingPunct="1"/>
            <a:r>
              <a:rPr lang="en-US" altLang="en-US" dirty="0"/>
              <a:t>Any questions on why planning for retirement is important and the principles of successful retirement planning?</a:t>
            </a:r>
          </a:p>
        </p:txBody>
      </p:sp>
    </p:spTree>
    <p:extLst>
      <p:ext uri="{BB962C8B-B14F-4D97-AF65-F5344CB8AC3E}">
        <p14:creationId xmlns:p14="http://schemas.microsoft.com/office/powerpoint/2010/main" val="128683157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4" name="Rectangle 1026"/>
          <p:cNvSpPr>
            <a:spLocks noGrp="1" noChangeArrowheads="1"/>
          </p:cNvSpPr>
          <p:nvPr>
            <p:ph type="title"/>
          </p:nvPr>
        </p:nvSpPr>
        <p:spPr>
          <a:xfrm>
            <a:off x="0" y="727075"/>
            <a:ext cx="9144000" cy="831850"/>
          </a:xfrm>
        </p:spPr>
        <p:txBody>
          <a:bodyPr/>
          <a:lstStyle/>
          <a:p>
            <a:pPr eaLnBrk="1" hangingPunct="1">
              <a:buClr>
                <a:schemeClr val="tx2"/>
              </a:buClr>
            </a:pPr>
            <a:r>
              <a:rPr lang="en-US" altLang="en-US" sz="3200" dirty="0"/>
              <a:t>B. Understand the Steps and Stages </a:t>
            </a:r>
            <a:br>
              <a:rPr lang="en-US" altLang="en-US" sz="3200" dirty="0"/>
            </a:br>
            <a:r>
              <a:rPr lang="en-US" altLang="en-US" sz="3200" dirty="0"/>
              <a:t>of Retirement Planning</a:t>
            </a:r>
            <a:endParaRPr lang="en-US" altLang="en-US" sz="2000" dirty="0"/>
          </a:p>
        </p:txBody>
      </p:sp>
      <p:sp>
        <p:nvSpPr>
          <p:cNvPr id="226307" name="Rectangle 1027"/>
          <p:cNvSpPr>
            <a:spLocks noGrp="1" noChangeArrowheads="1"/>
          </p:cNvSpPr>
          <p:nvPr>
            <p:ph idx="1"/>
          </p:nvPr>
        </p:nvSpPr>
        <p:spPr>
          <a:xfrm>
            <a:off x="914400" y="1600200"/>
            <a:ext cx="7315200" cy="4876800"/>
          </a:xfrm>
        </p:spPr>
        <p:txBody>
          <a:bodyPr/>
          <a:lstStyle/>
          <a:p>
            <a:pPr eaLnBrk="1" hangingPunct="1">
              <a:tabLst>
                <a:tab pos="5197475" algn="l"/>
              </a:tabLst>
            </a:pPr>
            <a:r>
              <a:rPr lang="en-US" altLang="en-US" dirty="0"/>
              <a:t>What are the steps to successful planning?</a:t>
            </a:r>
          </a:p>
          <a:p>
            <a:pPr lvl="1" eaLnBrk="1" hangingPunct="1">
              <a:tabLst>
                <a:tab pos="5197475" algn="l"/>
              </a:tabLst>
            </a:pPr>
            <a:r>
              <a:rPr lang="en-US" altLang="en-US" sz="2000" dirty="0"/>
              <a:t>1. Catch your vision and set goals and plans for what you want at retirement</a:t>
            </a:r>
          </a:p>
          <a:p>
            <a:pPr lvl="1" eaLnBrk="1" hangingPunct="1">
              <a:tabLst>
                <a:tab pos="5197475" algn="l"/>
              </a:tabLst>
            </a:pPr>
            <a:r>
              <a:rPr lang="en-US" altLang="en-US" sz="2000" dirty="0"/>
              <a:t>2. Estimate your current annual income available at retirement</a:t>
            </a:r>
          </a:p>
          <a:p>
            <a:pPr lvl="1" eaLnBrk="1" hangingPunct="1">
              <a:tabLst>
                <a:tab pos="5197475" algn="l"/>
              </a:tabLst>
            </a:pPr>
            <a:r>
              <a:rPr lang="en-US" altLang="en-US" sz="2000" dirty="0"/>
              <a:t>3. Estimate your total retirement needs after inflation (i.e., the inflation-adjusted shortfall)</a:t>
            </a:r>
          </a:p>
          <a:p>
            <a:pPr lvl="1" eaLnBrk="1" hangingPunct="1">
              <a:tabLst>
                <a:tab pos="5197475" algn="l"/>
              </a:tabLst>
            </a:pPr>
            <a:r>
              <a:rPr lang="en-US" altLang="en-US" sz="2000" dirty="0"/>
              <a:t>4. Determine how much you have accumulated so far on a before-tax basis</a:t>
            </a:r>
          </a:p>
          <a:p>
            <a:pPr lvl="1" eaLnBrk="1" hangingPunct="1">
              <a:tabLst>
                <a:tab pos="5197475" algn="l"/>
              </a:tabLst>
            </a:pPr>
            <a:r>
              <a:rPr lang="en-US" altLang="en-US" sz="2000" dirty="0"/>
              <a:t>5. Determine the contribution or reduction to your retirement plans from your home</a:t>
            </a:r>
          </a:p>
          <a:p>
            <a:pPr lvl="1" eaLnBrk="1" hangingPunct="1">
              <a:tabLst>
                <a:tab pos="5197475" algn="l"/>
              </a:tabLst>
            </a:pPr>
            <a:r>
              <a:rPr lang="en-US" altLang="en-US" sz="2000" dirty="0"/>
              <a:t>6.  Determine how much more you will need to save and start saving and investing today</a:t>
            </a:r>
          </a:p>
          <a:p>
            <a:pPr lvl="1" eaLnBrk="1" hangingPunct="1">
              <a:tabLst>
                <a:tab pos="5197475" algn="l"/>
              </a:tabLst>
            </a:pPr>
            <a:r>
              <a:rPr lang="en-US" altLang="en-US" sz="2000" dirty="0"/>
              <a:t>7. Determine your optimal investment vehicles and begin save</a:t>
            </a:r>
          </a:p>
          <a:p>
            <a:pPr lvl="1" eaLnBrk="1" hangingPunct="1">
              <a:tabLst>
                <a:tab pos="5197475" algn="l"/>
              </a:tabLst>
            </a:pPr>
            <a:r>
              <a:rPr lang="en-US" altLang="en-US" sz="2000" dirty="0">
                <a:hlinkClick r:id="rId2"/>
              </a:rPr>
              <a:t>Retirement Planning Needs</a:t>
            </a:r>
            <a:r>
              <a:rPr lang="en-US" altLang="en-US" sz="2000" dirty="0"/>
              <a:t> (LT06) can help with this process</a:t>
            </a:r>
          </a:p>
          <a:p>
            <a:pPr lvl="1" eaLnBrk="1" hangingPunct="1">
              <a:tabLst>
                <a:tab pos="5197475" algn="l"/>
              </a:tabLst>
            </a:pPr>
            <a:endParaRPr lang="en-US" altLang="en-US" sz="2800" dirty="0"/>
          </a:p>
        </p:txBody>
      </p:sp>
      <p:pic>
        <p:nvPicPr>
          <p:cNvPr id="4" name="Picture 3">
            <a:extLst>
              <a:ext uri="{FF2B5EF4-FFF2-40B4-BE49-F238E27FC236}">
                <a16:creationId xmlns:a16="http://schemas.microsoft.com/office/drawing/2014/main" id="{B167910C-DBA8-4DC8-8307-5F60DAB7E68D}"/>
              </a:ext>
            </a:extLst>
          </p:cNvPr>
          <p:cNvPicPr>
            <a:picLocks noChangeAspect="1"/>
          </p:cNvPicPr>
          <p:nvPr/>
        </p:nvPicPr>
        <p:blipFill>
          <a:blip r:embed="rId3"/>
          <a:stretch>
            <a:fillRect/>
          </a:stretch>
        </p:blipFill>
        <p:spPr>
          <a:xfrm>
            <a:off x="7006614" y="58667"/>
            <a:ext cx="2061186" cy="1465333"/>
          </a:xfrm>
          <a:prstGeom prst="rect">
            <a:avLst/>
          </a:prstGeom>
        </p:spPr>
      </p:pic>
    </p:spTree>
    <p:extLst>
      <p:ext uri="{BB962C8B-B14F-4D97-AF65-F5344CB8AC3E}">
        <p14:creationId xmlns:p14="http://schemas.microsoft.com/office/powerpoint/2010/main" val="131998111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26307">
                                            <p:txEl>
                                              <p:pRg st="0" end="0"/>
                                            </p:txEl>
                                          </p:spTgt>
                                        </p:tgtEl>
                                        <p:attrNameLst>
                                          <p:attrName>style.visibility</p:attrName>
                                        </p:attrNameLst>
                                      </p:cBhvr>
                                      <p:to>
                                        <p:strVal val="visible"/>
                                      </p:to>
                                    </p:set>
                                    <p:animEffect transition="in" filter="blinds(horizontal)">
                                      <p:cBhvr>
                                        <p:cTn id="7" dur="500"/>
                                        <p:tgtEl>
                                          <p:spTgt spid="22630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26307">
                                            <p:txEl>
                                              <p:pRg st="1" end="1"/>
                                            </p:txEl>
                                          </p:spTgt>
                                        </p:tgtEl>
                                        <p:attrNameLst>
                                          <p:attrName>style.visibility</p:attrName>
                                        </p:attrNameLst>
                                      </p:cBhvr>
                                      <p:to>
                                        <p:strVal val="visible"/>
                                      </p:to>
                                    </p:set>
                                    <p:animEffect transition="in" filter="blinds(horizontal)">
                                      <p:cBhvr>
                                        <p:cTn id="12" dur="500"/>
                                        <p:tgtEl>
                                          <p:spTgt spid="226307">
                                            <p:txEl>
                                              <p:pRg st="1" end="1"/>
                                            </p:txEl>
                                          </p:spTgt>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226307">
                                            <p:txEl>
                                              <p:pRg st="2" end="2"/>
                                            </p:txEl>
                                          </p:spTgt>
                                        </p:tgtEl>
                                        <p:attrNameLst>
                                          <p:attrName>style.visibility</p:attrName>
                                        </p:attrNameLst>
                                      </p:cBhvr>
                                      <p:to>
                                        <p:strVal val="visible"/>
                                      </p:to>
                                    </p:set>
                                    <p:animEffect transition="in" filter="blinds(horizontal)">
                                      <p:cBhvr>
                                        <p:cTn id="15" dur="500"/>
                                        <p:tgtEl>
                                          <p:spTgt spid="226307">
                                            <p:txEl>
                                              <p:pRg st="2" end="2"/>
                                            </p:txEl>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226307">
                                            <p:txEl>
                                              <p:pRg st="3" end="3"/>
                                            </p:txEl>
                                          </p:spTgt>
                                        </p:tgtEl>
                                        <p:attrNameLst>
                                          <p:attrName>style.visibility</p:attrName>
                                        </p:attrNameLst>
                                      </p:cBhvr>
                                      <p:to>
                                        <p:strVal val="visible"/>
                                      </p:to>
                                    </p:set>
                                    <p:animEffect transition="in" filter="blinds(horizontal)">
                                      <p:cBhvr>
                                        <p:cTn id="18" dur="500"/>
                                        <p:tgtEl>
                                          <p:spTgt spid="226307">
                                            <p:txEl>
                                              <p:pRg st="3" end="3"/>
                                            </p:txEl>
                                          </p:spTgt>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226307">
                                            <p:txEl>
                                              <p:pRg st="4" end="4"/>
                                            </p:txEl>
                                          </p:spTgt>
                                        </p:tgtEl>
                                        <p:attrNameLst>
                                          <p:attrName>style.visibility</p:attrName>
                                        </p:attrNameLst>
                                      </p:cBhvr>
                                      <p:to>
                                        <p:strVal val="visible"/>
                                      </p:to>
                                    </p:set>
                                    <p:animEffect transition="in" filter="blinds(horizontal)">
                                      <p:cBhvr>
                                        <p:cTn id="21" dur="500"/>
                                        <p:tgtEl>
                                          <p:spTgt spid="226307">
                                            <p:txEl>
                                              <p:pRg st="4" end="4"/>
                                            </p:txEl>
                                          </p:spTgt>
                                        </p:tgtEl>
                                      </p:cBhvr>
                                    </p:animEffect>
                                  </p:childTnLst>
                                </p:cTn>
                              </p:par>
                              <p:par>
                                <p:cTn id="22" presetID="3" presetClass="entr" presetSubtype="10" fill="hold" grpId="0" nodeType="withEffect">
                                  <p:stCondLst>
                                    <p:cond delay="0"/>
                                  </p:stCondLst>
                                  <p:childTnLst>
                                    <p:set>
                                      <p:cBhvr>
                                        <p:cTn id="23" dur="1" fill="hold">
                                          <p:stCondLst>
                                            <p:cond delay="0"/>
                                          </p:stCondLst>
                                        </p:cTn>
                                        <p:tgtEl>
                                          <p:spTgt spid="226307">
                                            <p:txEl>
                                              <p:pRg st="5" end="5"/>
                                            </p:txEl>
                                          </p:spTgt>
                                        </p:tgtEl>
                                        <p:attrNameLst>
                                          <p:attrName>style.visibility</p:attrName>
                                        </p:attrNameLst>
                                      </p:cBhvr>
                                      <p:to>
                                        <p:strVal val="visible"/>
                                      </p:to>
                                    </p:set>
                                    <p:animEffect transition="in" filter="blinds(horizontal)">
                                      <p:cBhvr>
                                        <p:cTn id="24" dur="500"/>
                                        <p:tgtEl>
                                          <p:spTgt spid="226307">
                                            <p:txEl>
                                              <p:pRg st="5" end="5"/>
                                            </p:txEl>
                                          </p:spTgt>
                                        </p:tgtEl>
                                      </p:cBhvr>
                                    </p:animEffect>
                                  </p:childTnLst>
                                </p:cTn>
                              </p:par>
                              <p:par>
                                <p:cTn id="25" presetID="3" presetClass="entr" presetSubtype="10" fill="hold" grpId="0" nodeType="withEffect">
                                  <p:stCondLst>
                                    <p:cond delay="0"/>
                                  </p:stCondLst>
                                  <p:childTnLst>
                                    <p:set>
                                      <p:cBhvr>
                                        <p:cTn id="26" dur="1" fill="hold">
                                          <p:stCondLst>
                                            <p:cond delay="0"/>
                                          </p:stCondLst>
                                        </p:cTn>
                                        <p:tgtEl>
                                          <p:spTgt spid="226307">
                                            <p:txEl>
                                              <p:pRg st="6" end="6"/>
                                            </p:txEl>
                                          </p:spTgt>
                                        </p:tgtEl>
                                        <p:attrNameLst>
                                          <p:attrName>style.visibility</p:attrName>
                                        </p:attrNameLst>
                                      </p:cBhvr>
                                      <p:to>
                                        <p:strVal val="visible"/>
                                      </p:to>
                                    </p:set>
                                    <p:animEffect transition="in" filter="blinds(horizontal)">
                                      <p:cBhvr>
                                        <p:cTn id="27" dur="500"/>
                                        <p:tgtEl>
                                          <p:spTgt spid="226307">
                                            <p:txEl>
                                              <p:pRg st="6" end="6"/>
                                            </p:txEl>
                                          </p:spTgt>
                                        </p:tgtEl>
                                      </p:cBhvr>
                                    </p:animEffect>
                                  </p:childTnLst>
                                </p:cTn>
                              </p:par>
                              <p:par>
                                <p:cTn id="28" presetID="3" presetClass="entr" presetSubtype="10" fill="hold" grpId="0" nodeType="withEffect">
                                  <p:stCondLst>
                                    <p:cond delay="0"/>
                                  </p:stCondLst>
                                  <p:childTnLst>
                                    <p:set>
                                      <p:cBhvr>
                                        <p:cTn id="29" dur="1" fill="hold">
                                          <p:stCondLst>
                                            <p:cond delay="0"/>
                                          </p:stCondLst>
                                        </p:cTn>
                                        <p:tgtEl>
                                          <p:spTgt spid="226307">
                                            <p:txEl>
                                              <p:pRg st="7" end="7"/>
                                            </p:txEl>
                                          </p:spTgt>
                                        </p:tgtEl>
                                        <p:attrNameLst>
                                          <p:attrName>style.visibility</p:attrName>
                                        </p:attrNameLst>
                                      </p:cBhvr>
                                      <p:to>
                                        <p:strVal val="visible"/>
                                      </p:to>
                                    </p:set>
                                    <p:animEffect transition="in" filter="blinds(horizontal)">
                                      <p:cBhvr>
                                        <p:cTn id="30" dur="500"/>
                                        <p:tgtEl>
                                          <p:spTgt spid="226307">
                                            <p:txEl>
                                              <p:pRg st="7" end="7"/>
                                            </p:txEl>
                                          </p:spTgt>
                                        </p:tgtEl>
                                      </p:cBhvr>
                                    </p:animEffect>
                                  </p:childTnLst>
                                </p:cTn>
                              </p:par>
                              <p:par>
                                <p:cTn id="31" presetID="3" presetClass="entr" presetSubtype="10" fill="hold" grpId="0" nodeType="withEffect">
                                  <p:stCondLst>
                                    <p:cond delay="0"/>
                                  </p:stCondLst>
                                  <p:childTnLst>
                                    <p:set>
                                      <p:cBhvr>
                                        <p:cTn id="32" dur="1" fill="hold">
                                          <p:stCondLst>
                                            <p:cond delay="0"/>
                                          </p:stCondLst>
                                        </p:cTn>
                                        <p:tgtEl>
                                          <p:spTgt spid="226307">
                                            <p:txEl>
                                              <p:pRg st="8" end="8"/>
                                            </p:txEl>
                                          </p:spTgt>
                                        </p:tgtEl>
                                        <p:attrNameLst>
                                          <p:attrName>style.visibility</p:attrName>
                                        </p:attrNameLst>
                                      </p:cBhvr>
                                      <p:to>
                                        <p:strVal val="visible"/>
                                      </p:to>
                                    </p:set>
                                    <p:animEffect transition="in" filter="blinds(horizontal)">
                                      <p:cBhvr>
                                        <p:cTn id="33" dur="500"/>
                                        <p:tgtEl>
                                          <p:spTgt spid="226307">
                                            <p:txEl>
                                              <p:pRg st="8" end="8"/>
                                            </p:txEl>
                                          </p:spTgt>
                                        </p:tgtEl>
                                      </p:cBhvr>
                                    </p:animEffect>
                                  </p:childTnLst>
                                </p:cTn>
                              </p:par>
                              <p:par>
                                <p:cTn id="34" presetID="1" presetClass="entr" presetSubtype="0" fill="hold" nodeType="withEffect">
                                  <p:stCondLst>
                                    <p:cond delay="0"/>
                                  </p:stCondLst>
                                  <p:childTnLst>
                                    <p:set>
                                      <p:cBhvr>
                                        <p:cTn id="35"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6307" grpId="0" uiExpand="1" build="p" bldLvl="2"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698" name="Rectangle 1026"/>
          <p:cNvSpPr>
            <a:spLocks noGrp="1" noChangeArrowheads="1"/>
          </p:cNvSpPr>
          <p:nvPr>
            <p:ph type="title"/>
          </p:nvPr>
        </p:nvSpPr>
        <p:spPr>
          <a:xfrm>
            <a:off x="685800" y="727075"/>
            <a:ext cx="7772400" cy="831850"/>
          </a:xfrm>
        </p:spPr>
        <p:txBody>
          <a:bodyPr/>
          <a:lstStyle/>
          <a:p>
            <a:pPr eaLnBrk="1" hangingPunct="1">
              <a:lnSpc>
                <a:spcPct val="150000"/>
              </a:lnSpc>
              <a:buClr>
                <a:schemeClr val="tx2"/>
              </a:buClr>
            </a:pPr>
            <a:r>
              <a:rPr lang="en-US" altLang="en-US" dirty="0"/>
              <a:t>Steps </a:t>
            </a:r>
            <a:r>
              <a:rPr lang="en-US" altLang="en-US" sz="2400" dirty="0"/>
              <a:t>(continued)</a:t>
            </a:r>
          </a:p>
        </p:txBody>
      </p:sp>
      <p:sp>
        <p:nvSpPr>
          <p:cNvPr id="226307" name="Rectangle 1027"/>
          <p:cNvSpPr>
            <a:spLocks noGrp="1" noChangeArrowheads="1"/>
          </p:cNvSpPr>
          <p:nvPr>
            <p:ph idx="1"/>
          </p:nvPr>
        </p:nvSpPr>
        <p:spPr>
          <a:xfrm>
            <a:off x="914400" y="1600200"/>
            <a:ext cx="7315200" cy="4876800"/>
          </a:xfrm>
        </p:spPr>
        <p:txBody>
          <a:bodyPr/>
          <a:lstStyle/>
          <a:p>
            <a:pPr eaLnBrk="1" hangingPunct="1">
              <a:tabLst>
                <a:tab pos="5197475" algn="l"/>
              </a:tabLst>
            </a:pPr>
            <a:r>
              <a:rPr lang="en-US" altLang="en-US" dirty="0"/>
              <a:t>1. Catch your vision for how you want to live in retirement and set goals for what you want</a:t>
            </a:r>
          </a:p>
          <a:p>
            <a:pPr lvl="1" eaLnBrk="1" hangingPunct="1">
              <a:tabLst>
                <a:tab pos="5197475" algn="l"/>
              </a:tabLst>
            </a:pPr>
            <a:r>
              <a:rPr lang="en-US" altLang="en-US" sz="2800" dirty="0"/>
              <a:t>Estimate your needs on a before-tax basis</a:t>
            </a:r>
          </a:p>
          <a:p>
            <a:pPr lvl="2" eaLnBrk="1" hangingPunct="1">
              <a:tabLst>
                <a:tab pos="5197475" algn="l"/>
              </a:tabLst>
            </a:pPr>
            <a:r>
              <a:rPr lang="en-US" altLang="en-US" dirty="0"/>
              <a:t>How do you want to live when you retire?</a:t>
            </a:r>
          </a:p>
          <a:p>
            <a:pPr lvl="2" eaLnBrk="1" hangingPunct="1">
              <a:tabLst>
                <a:tab pos="5197475" algn="l"/>
              </a:tabLst>
            </a:pPr>
            <a:r>
              <a:rPr lang="en-US" altLang="en-US" dirty="0"/>
              <a:t>Will you need more or less than now?</a:t>
            </a:r>
          </a:p>
          <a:p>
            <a:pPr eaLnBrk="1" hangingPunct="1"/>
            <a:r>
              <a:rPr lang="en-US" altLang="en-US" dirty="0"/>
              <a:t>2. Estimate your current annual income available at retirement</a:t>
            </a:r>
          </a:p>
          <a:p>
            <a:pPr lvl="1" eaLnBrk="1" hangingPunct="1"/>
            <a:r>
              <a:rPr lang="en-US" altLang="en-US" dirty="0"/>
              <a:t>This will include on a before-tax basis:  </a:t>
            </a:r>
          </a:p>
          <a:p>
            <a:pPr lvl="2" eaLnBrk="1" hangingPunct="1"/>
            <a:r>
              <a:rPr lang="en-US" altLang="en-US" dirty="0"/>
              <a:t>Social Security, Defined benefit pension income, Qualified retirement plan income, and Savings</a:t>
            </a:r>
          </a:p>
        </p:txBody>
      </p:sp>
    </p:spTree>
    <p:extLst>
      <p:ext uri="{BB962C8B-B14F-4D97-AF65-F5344CB8AC3E}">
        <p14:creationId xmlns:p14="http://schemas.microsoft.com/office/powerpoint/2010/main" val="40769969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630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26307">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26307">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26307">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26307">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26307">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2630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pPr eaLnBrk="1" hangingPunct="1"/>
            <a:r>
              <a:rPr lang="en-US" altLang="en-US" dirty="0"/>
              <a:t>Steps </a:t>
            </a:r>
            <a:r>
              <a:rPr lang="en-US" altLang="en-US" sz="2400" dirty="0"/>
              <a:t>(continued)</a:t>
            </a:r>
          </a:p>
        </p:txBody>
      </p:sp>
      <p:sp>
        <p:nvSpPr>
          <p:cNvPr id="26627" name="Content Placeholder 2"/>
          <p:cNvSpPr>
            <a:spLocks noGrp="1"/>
          </p:cNvSpPr>
          <p:nvPr>
            <p:ph idx="1"/>
          </p:nvPr>
        </p:nvSpPr>
        <p:spPr>
          <a:xfrm>
            <a:off x="928688" y="1608138"/>
            <a:ext cx="7286625" cy="4419600"/>
          </a:xfrm>
        </p:spPr>
        <p:txBody>
          <a:bodyPr/>
          <a:lstStyle/>
          <a:p>
            <a:pPr eaLnBrk="1" hangingPunct="1"/>
            <a:r>
              <a:rPr lang="en-US" altLang="en-US" dirty="0"/>
              <a:t>3. Estimate your total retirement needs after inflation (i.e. the inflation-adjusted shortfall)</a:t>
            </a:r>
          </a:p>
          <a:p>
            <a:pPr lvl="1" eaLnBrk="1" hangingPunct="1"/>
            <a:r>
              <a:rPr lang="en-US" altLang="en-US" dirty="0"/>
              <a:t> How long will you live?</a:t>
            </a:r>
          </a:p>
          <a:p>
            <a:pPr lvl="1" eaLnBrk="1" hangingPunct="1"/>
            <a:r>
              <a:rPr lang="en-US" altLang="en-US" dirty="0"/>
              <a:t>What return and inflation rates are likely?</a:t>
            </a:r>
          </a:p>
          <a:p>
            <a:pPr lvl="1" eaLnBrk="1" hangingPunct="1"/>
            <a:r>
              <a:rPr lang="en-US" altLang="en-US" dirty="0"/>
              <a:t>Assume an annuity to provide your resources</a:t>
            </a:r>
          </a:p>
          <a:p>
            <a:pPr eaLnBrk="1" hangingPunct="1"/>
            <a:r>
              <a:rPr lang="en-US" altLang="en-US" dirty="0"/>
              <a:t>4. Determine how much you have accumulated so far on a before-tax basis</a:t>
            </a:r>
          </a:p>
          <a:p>
            <a:pPr lvl="1" eaLnBrk="1" hangingPunct="1"/>
            <a:r>
              <a:rPr lang="en-US" altLang="en-US" dirty="0"/>
              <a:t>List the current value of all your retirement and investment accounts</a:t>
            </a:r>
          </a:p>
          <a:p>
            <a:pPr lvl="1" eaLnBrk="1" hangingPunct="1"/>
            <a:r>
              <a:rPr lang="en-US" altLang="en-US" dirty="0"/>
              <a:t>Take into account tax considerations</a:t>
            </a:r>
          </a:p>
          <a:p>
            <a:pPr lvl="1" eaLnBrk="1" hangingPunct="1"/>
            <a:r>
              <a:rPr lang="en-US" altLang="en-US" dirty="0"/>
              <a:t>Calculate the future value of your investments at an expected return consistent with your portfolio risk</a:t>
            </a:r>
          </a:p>
        </p:txBody>
      </p:sp>
    </p:spTree>
    <p:extLst>
      <p:ext uri="{BB962C8B-B14F-4D97-AF65-F5344CB8AC3E}">
        <p14:creationId xmlns:p14="http://schemas.microsoft.com/office/powerpoint/2010/main" val="3914481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662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6627">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6627">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6627">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6627">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6627">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6627">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6627">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pPr eaLnBrk="1" hangingPunct="1"/>
            <a:r>
              <a:rPr lang="en-US" altLang="en-US" dirty="0"/>
              <a:t>Steps </a:t>
            </a:r>
            <a:r>
              <a:rPr lang="en-US" altLang="en-US" sz="2400" dirty="0"/>
              <a:t>(continued)</a:t>
            </a:r>
          </a:p>
        </p:txBody>
      </p:sp>
      <p:sp>
        <p:nvSpPr>
          <p:cNvPr id="28675" name="Content Placeholder 2"/>
          <p:cNvSpPr>
            <a:spLocks noGrp="1"/>
          </p:cNvSpPr>
          <p:nvPr>
            <p:ph idx="1"/>
          </p:nvPr>
        </p:nvSpPr>
        <p:spPr>
          <a:xfrm>
            <a:off x="928688" y="1608138"/>
            <a:ext cx="7286625" cy="4419600"/>
          </a:xfrm>
        </p:spPr>
        <p:txBody>
          <a:bodyPr/>
          <a:lstStyle/>
          <a:p>
            <a:pPr eaLnBrk="1" hangingPunct="1"/>
            <a:r>
              <a:rPr lang="en-US" altLang="en-US" dirty="0"/>
              <a:t>5. Determine the contribution or reduction to your retirement plans from your home</a:t>
            </a:r>
          </a:p>
          <a:p>
            <a:pPr lvl="1" eaLnBrk="1" hangingPunct="1"/>
            <a:r>
              <a:rPr lang="en-US" altLang="en-US" dirty="0"/>
              <a:t>Forecast the value, estimated growth, cost of a new home, and what you will owe at retirement</a:t>
            </a:r>
          </a:p>
          <a:p>
            <a:pPr lvl="1" eaLnBrk="1" hangingPunct="1"/>
            <a:r>
              <a:rPr lang="en-US" altLang="en-US" dirty="0"/>
              <a:t>Include the cost of a new home if you plan to move at retirement</a:t>
            </a:r>
          </a:p>
          <a:p>
            <a:pPr eaLnBrk="1" hangingPunct="1"/>
            <a:r>
              <a:rPr lang="en-US" altLang="en-US" dirty="0"/>
              <a:t>6. Determine how much more you will need to save</a:t>
            </a:r>
          </a:p>
          <a:p>
            <a:pPr lvl="1" eaLnBrk="1" hangingPunct="1"/>
            <a:r>
              <a:rPr lang="en-US" altLang="en-US" dirty="0"/>
              <a:t>Determine your total investment shortfall</a:t>
            </a:r>
          </a:p>
          <a:p>
            <a:pPr lvl="1" eaLnBrk="1" hangingPunct="1"/>
            <a:r>
              <a:rPr lang="en-US" altLang="en-US" dirty="0"/>
              <a:t>Estimate the growth in investments and inflation, and calculate your monthly and annual payments to meet your goals</a:t>
            </a:r>
          </a:p>
          <a:p>
            <a:pPr lvl="1" eaLnBrk="1" hangingPunct="1"/>
            <a:endParaRPr lang="en-US" altLang="en-US" dirty="0"/>
          </a:p>
        </p:txBody>
      </p:sp>
    </p:spTree>
    <p:extLst>
      <p:ext uri="{BB962C8B-B14F-4D97-AF65-F5344CB8AC3E}">
        <p14:creationId xmlns:p14="http://schemas.microsoft.com/office/powerpoint/2010/main" val="18250288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867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8675">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867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8675">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8675">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867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lstStyle/>
          <a:p>
            <a:pPr eaLnBrk="1" hangingPunct="1"/>
            <a:r>
              <a:rPr lang="en-US" altLang="en-US" dirty="0"/>
              <a:t>Steps </a:t>
            </a:r>
            <a:r>
              <a:rPr lang="en-US" altLang="en-US" sz="2400" dirty="0"/>
              <a:t>(continued)</a:t>
            </a:r>
          </a:p>
        </p:txBody>
      </p:sp>
      <p:sp>
        <p:nvSpPr>
          <p:cNvPr id="30723" name="Content Placeholder 2"/>
          <p:cNvSpPr>
            <a:spLocks noGrp="1"/>
          </p:cNvSpPr>
          <p:nvPr>
            <p:ph idx="1"/>
          </p:nvPr>
        </p:nvSpPr>
        <p:spPr>
          <a:xfrm>
            <a:off x="928688" y="1608138"/>
            <a:ext cx="7286625" cy="4419600"/>
          </a:xfrm>
        </p:spPr>
        <p:txBody>
          <a:bodyPr/>
          <a:lstStyle/>
          <a:p>
            <a:pPr lvl="1" eaLnBrk="1" hangingPunct="1"/>
            <a:r>
              <a:rPr lang="en-US" altLang="en-US" dirty="0"/>
              <a:t>You will need to include </a:t>
            </a:r>
            <a:r>
              <a:rPr lang="en-US" altLang="en-US" dirty="0">
                <a:hlinkClick r:id="rId2"/>
              </a:rPr>
              <a:t>Retirement Planning Needs</a:t>
            </a:r>
            <a:r>
              <a:rPr lang="en-US" altLang="en-US" dirty="0"/>
              <a:t> (LT06)</a:t>
            </a:r>
            <a:r>
              <a:rPr lang="en-US" altLang="en-US" sz="2000" dirty="0"/>
              <a:t> use Tab “Needs before Tax (Fin200)”</a:t>
            </a:r>
          </a:p>
          <a:p>
            <a:pPr lvl="2" eaLnBrk="1" hangingPunct="1"/>
            <a:r>
              <a:rPr lang="en-US" altLang="en-US" dirty="0"/>
              <a:t>Based on your estimates of how much you will need and how much you now have, years till and in retirement, returns before and in retirement, and inflation before and in retirement, it shares how much you need.</a:t>
            </a:r>
          </a:p>
          <a:p>
            <a:pPr eaLnBrk="1" hangingPunct="1"/>
            <a:r>
              <a:rPr lang="en-US" altLang="en-US" dirty="0"/>
              <a:t>7.  Determine your preferred retirement investment vehicles and financial assets and start now and save and invest</a:t>
            </a:r>
          </a:p>
          <a:p>
            <a:pPr lvl="1" eaLnBrk="1" hangingPunct="1"/>
            <a:r>
              <a:rPr lang="en-US" altLang="en-US" dirty="0"/>
              <a:t>Save and invest wisely through the optimal investment vehicles using the Priority of Money</a:t>
            </a:r>
          </a:p>
        </p:txBody>
      </p:sp>
    </p:spTree>
    <p:extLst>
      <p:ext uri="{BB962C8B-B14F-4D97-AF65-F5344CB8AC3E}">
        <p14:creationId xmlns:p14="http://schemas.microsoft.com/office/powerpoint/2010/main" val="42767316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72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072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072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072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3"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US" altLang="en-US" dirty="0"/>
              <a:t>Objectives</a:t>
            </a:r>
          </a:p>
        </p:txBody>
      </p:sp>
      <p:sp>
        <p:nvSpPr>
          <p:cNvPr id="176131" name="Rectangle 3"/>
          <p:cNvSpPr>
            <a:spLocks noGrp="1" noChangeArrowheads="1"/>
          </p:cNvSpPr>
          <p:nvPr>
            <p:ph idx="1"/>
          </p:nvPr>
        </p:nvSpPr>
        <p:spPr>
          <a:xfrm>
            <a:off x="928688" y="1608138"/>
            <a:ext cx="7286625" cy="4419600"/>
          </a:xfrm>
        </p:spPr>
        <p:txBody>
          <a:bodyPr/>
          <a:lstStyle/>
          <a:p>
            <a:pPr marL="0" indent="0" eaLnBrk="1" hangingPunct="1">
              <a:lnSpc>
                <a:spcPct val="90000"/>
              </a:lnSpc>
              <a:buFontTx/>
              <a:buNone/>
              <a:defRPr/>
            </a:pPr>
            <a:r>
              <a:rPr lang="en-US" altLang="en-US" dirty="0"/>
              <a:t>A.  Understand why retirement planning is critical and the principles of successful retirement planning</a:t>
            </a:r>
          </a:p>
          <a:p>
            <a:pPr marL="0" indent="0" eaLnBrk="1" hangingPunct="1">
              <a:lnSpc>
                <a:spcPct val="90000"/>
              </a:lnSpc>
              <a:buFontTx/>
              <a:buNone/>
              <a:defRPr/>
            </a:pPr>
            <a:r>
              <a:rPr lang="en-US" altLang="en-US" dirty="0"/>
              <a:t>B.  Know the steps and stages of retirement planning and the payout options at retirement</a:t>
            </a:r>
          </a:p>
          <a:p>
            <a:pPr marL="0" indent="0" eaLnBrk="1" hangingPunct="1">
              <a:lnSpc>
                <a:spcPct val="90000"/>
              </a:lnSpc>
              <a:buFontTx/>
              <a:buNone/>
              <a:defRPr/>
            </a:pPr>
            <a:r>
              <a:rPr lang="en-US" altLang="en-US" dirty="0"/>
              <a:t>C.  Understand one method of how to monitor your retirement planning progress</a:t>
            </a:r>
          </a:p>
          <a:p>
            <a:pPr marL="0" indent="0" eaLnBrk="1" hangingPunct="1">
              <a:lnSpc>
                <a:spcPct val="90000"/>
              </a:lnSpc>
              <a:buFontTx/>
              <a:buNone/>
              <a:defRPr/>
            </a:pPr>
            <a:r>
              <a:rPr lang="en-US" altLang="en-US" dirty="0"/>
              <a:t>D.  Understand and create your Retirement Plan</a:t>
            </a:r>
          </a:p>
          <a:p>
            <a:pPr marL="609600" indent="-609600" eaLnBrk="1" hangingPunct="1">
              <a:lnSpc>
                <a:spcPct val="90000"/>
              </a:lnSpc>
              <a:buFont typeface="Wingdings" panose="05000000000000000000" pitchFamily="2" charset="2"/>
              <a:buChar char="ü"/>
              <a:defRPr/>
            </a:pPr>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76131">
                                            <p:txEl>
                                              <p:pRg st="0" end="0"/>
                                            </p:txEl>
                                          </p:spTgt>
                                        </p:tgtEl>
                                        <p:attrNameLst>
                                          <p:attrName>style.visibility</p:attrName>
                                        </p:attrNameLst>
                                      </p:cBhvr>
                                      <p:to>
                                        <p:strVal val="visible"/>
                                      </p:to>
                                    </p:set>
                                    <p:anim calcmode="lin" valueType="num">
                                      <p:cBhvr additive="base">
                                        <p:cTn id="7" dur="500" fill="hold"/>
                                        <p:tgtEl>
                                          <p:spTgt spid="17613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76131">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76131">
                                            <p:txEl>
                                              <p:pRg st="1" end="1"/>
                                            </p:txEl>
                                          </p:spTgt>
                                        </p:tgtEl>
                                        <p:attrNameLst>
                                          <p:attrName>style.visibility</p:attrName>
                                        </p:attrNameLst>
                                      </p:cBhvr>
                                      <p:to>
                                        <p:strVal val="visible"/>
                                      </p:to>
                                    </p:set>
                                    <p:anim calcmode="lin" valueType="num">
                                      <p:cBhvr additive="base">
                                        <p:cTn id="11" dur="500" fill="hold"/>
                                        <p:tgtEl>
                                          <p:spTgt spid="176131">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176131">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76131">
                                            <p:txEl>
                                              <p:pRg st="2" end="2"/>
                                            </p:txEl>
                                          </p:spTgt>
                                        </p:tgtEl>
                                        <p:attrNameLst>
                                          <p:attrName>style.visibility</p:attrName>
                                        </p:attrNameLst>
                                      </p:cBhvr>
                                      <p:to>
                                        <p:strVal val="visible"/>
                                      </p:to>
                                    </p:set>
                                    <p:anim calcmode="lin" valueType="num">
                                      <p:cBhvr additive="base">
                                        <p:cTn id="15" dur="500" fill="hold"/>
                                        <p:tgtEl>
                                          <p:spTgt spid="176131">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176131">
                                            <p:txEl>
                                              <p:pRg st="2" end="2"/>
                                            </p:txEl>
                                          </p:spTgt>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76131">
                                            <p:txEl>
                                              <p:pRg st="3" end="3"/>
                                            </p:txEl>
                                          </p:spTgt>
                                        </p:tgtEl>
                                        <p:attrNameLst>
                                          <p:attrName>style.visibility</p:attrName>
                                        </p:attrNameLst>
                                      </p:cBhvr>
                                      <p:to>
                                        <p:strVal val="visible"/>
                                      </p:to>
                                    </p:set>
                                    <p:anim calcmode="lin" valueType="num">
                                      <p:cBhvr additive="base">
                                        <p:cTn id="19" dur="500" fill="hold"/>
                                        <p:tgtEl>
                                          <p:spTgt spid="176131">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76131">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6131" grpId="0" uiExpand="1" build="allAtOnce"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866" name="Rectangle 1026"/>
          <p:cNvSpPr>
            <a:spLocks noGrp="1" noChangeArrowheads="1"/>
          </p:cNvSpPr>
          <p:nvPr>
            <p:ph type="title"/>
          </p:nvPr>
        </p:nvSpPr>
        <p:spPr>
          <a:xfrm>
            <a:off x="0" y="678180"/>
            <a:ext cx="9144000" cy="922020"/>
          </a:xfrm>
        </p:spPr>
        <p:txBody>
          <a:bodyPr/>
          <a:lstStyle/>
          <a:p>
            <a:pPr eaLnBrk="1" hangingPunct="1"/>
            <a:r>
              <a:rPr lang="en-US" altLang="en-US" dirty="0"/>
              <a:t>Stages </a:t>
            </a:r>
            <a:r>
              <a:rPr lang="en-US" altLang="en-US" sz="2400" dirty="0"/>
              <a:t>(continued)</a:t>
            </a:r>
            <a:endParaRPr lang="en-US" dirty="0"/>
          </a:p>
        </p:txBody>
      </p:sp>
      <p:sp>
        <p:nvSpPr>
          <p:cNvPr id="227331" name="Rectangle 1027"/>
          <p:cNvSpPr>
            <a:spLocks noGrp="1" noChangeArrowheads="1"/>
          </p:cNvSpPr>
          <p:nvPr>
            <p:ph idx="1"/>
          </p:nvPr>
        </p:nvSpPr>
        <p:spPr>
          <a:xfrm>
            <a:off x="914400" y="1600200"/>
            <a:ext cx="7315200" cy="5257800"/>
          </a:xfrm>
        </p:spPr>
        <p:txBody>
          <a:bodyPr/>
          <a:lstStyle/>
          <a:p>
            <a:pPr eaLnBrk="1" hangingPunct="1"/>
            <a:r>
              <a:rPr lang="en-US" dirty="0"/>
              <a:t>There are 3 stages to retirement planning.  You will need to develop strategies for each stage</a:t>
            </a:r>
          </a:p>
          <a:p>
            <a:pPr eaLnBrk="1" hangingPunct="1"/>
            <a:r>
              <a:rPr lang="en-US" dirty="0"/>
              <a:t>Stage 1:  Accumulation</a:t>
            </a:r>
          </a:p>
          <a:p>
            <a:pPr lvl="2" eaLnBrk="1" hangingPunct="1"/>
            <a:r>
              <a:rPr lang="en-US" dirty="0"/>
              <a:t>This stage begins when you start work and is the time where you accumulate assets which you will later use for retirement and other goals</a:t>
            </a:r>
          </a:p>
          <a:p>
            <a:pPr lvl="3" eaLnBrk="1" hangingPunct="1"/>
            <a:r>
              <a:rPr lang="en-US" dirty="0"/>
              <a:t>Develop a plan for this stage on how you will save money for retirement in the years before you retire</a:t>
            </a:r>
          </a:p>
          <a:p>
            <a:pPr lvl="3" eaLnBrk="1" hangingPunct="1"/>
            <a:r>
              <a:rPr lang="en-US" dirty="0"/>
              <a:t>Get on a budget and save 20% percent of your income each month (10% minimum)</a:t>
            </a:r>
          </a:p>
          <a:p>
            <a:pPr lvl="3" eaLnBrk="1" hangingPunct="1"/>
            <a:r>
              <a:rPr lang="en-US" dirty="0"/>
              <a:t>Start now (or sooner) </a:t>
            </a:r>
          </a:p>
        </p:txBody>
      </p:sp>
    </p:spTree>
    <p:extLst>
      <p:ext uri="{BB962C8B-B14F-4D97-AF65-F5344CB8AC3E}">
        <p14:creationId xmlns:p14="http://schemas.microsoft.com/office/powerpoint/2010/main" val="321284893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27331">
                                            <p:txEl>
                                              <p:pRg st="0" end="0"/>
                                            </p:txEl>
                                          </p:spTgt>
                                        </p:tgtEl>
                                        <p:attrNameLst>
                                          <p:attrName>style.visibility</p:attrName>
                                        </p:attrNameLst>
                                      </p:cBhvr>
                                      <p:to>
                                        <p:strVal val="visible"/>
                                      </p:to>
                                    </p:set>
                                    <p:animEffect transition="in" filter="blinds(horizontal)">
                                      <p:cBhvr>
                                        <p:cTn id="7" dur="500"/>
                                        <p:tgtEl>
                                          <p:spTgt spid="22733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27331">
                                            <p:txEl>
                                              <p:pRg st="1" end="1"/>
                                            </p:txEl>
                                          </p:spTgt>
                                        </p:tgtEl>
                                        <p:attrNameLst>
                                          <p:attrName>style.visibility</p:attrName>
                                        </p:attrNameLst>
                                      </p:cBhvr>
                                      <p:to>
                                        <p:strVal val="visible"/>
                                      </p:to>
                                    </p:set>
                                    <p:animEffect transition="in" filter="blinds(horizontal)">
                                      <p:cBhvr>
                                        <p:cTn id="12" dur="500"/>
                                        <p:tgtEl>
                                          <p:spTgt spid="227331">
                                            <p:txEl>
                                              <p:pRg st="1" end="1"/>
                                            </p:txEl>
                                          </p:spTgt>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227331">
                                            <p:txEl>
                                              <p:pRg st="2" end="2"/>
                                            </p:txEl>
                                          </p:spTgt>
                                        </p:tgtEl>
                                        <p:attrNameLst>
                                          <p:attrName>style.visibility</p:attrName>
                                        </p:attrNameLst>
                                      </p:cBhvr>
                                      <p:to>
                                        <p:strVal val="visible"/>
                                      </p:to>
                                    </p:set>
                                    <p:animEffect transition="in" filter="blinds(horizontal)">
                                      <p:cBhvr>
                                        <p:cTn id="15" dur="500"/>
                                        <p:tgtEl>
                                          <p:spTgt spid="227331">
                                            <p:txEl>
                                              <p:pRg st="2" end="2"/>
                                            </p:txEl>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227331">
                                            <p:txEl>
                                              <p:pRg st="3" end="3"/>
                                            </p:txEl>
                                          </p:spTgt>
                                        </p:tgtEl>
                                        <p:attrNameLst>
                                          <p:attrName>style.visibility</p:attrName>
                                        </p:attrNameLst>
                                      </p:cBhvr>
                                      <p:to>
                                        <p:strVal val="visible"/>
                                      </p:to>
                                    </p:set>
                                    <p:animEffect transition="in" filter="blinds(horizontal)">
                                      <p:cBhvr>
                                        <p:cTn id="18" dur="500"/>
                                        <p:tgtEl>
                                          <p:spTgt spid="227331">
                                            <p:txEl>
                                              <p:pRg st="3" end="3"/>
                                            </p:txEl>
                                          </p:spTgt>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227331">
                                            <p:txEl>
                                              <p:pRg st="4" end="4"/>
                                            </p:txEl>
                                          </p:spTgt>
                                        </p:tgtEl>
                                        <p:attrNameLst>
                                          <p:attrName>style.visibility</p:attrName>
                                        </p:attrNameLst>
                                      </p:cBhvr>
                                      <p:to>
                                        <p:strVal val="visible"/>
                                      </p:to>
                                    </p:set>
                                    <p:animEffect transition="in" filter="blinds(horizontal)">
                                      <p:cBhvr>
                                        <p:cTn id="21" dur="500"/>
                                        <p:tgtEl>
                                          <p:spTgt spid="227331">
                                            <p:txEl>
                                              <p:pRg st="4" end="4"/>
                                            </p:txEl>
                                          </p:spTgt>
                                        </p:tgtEl>
                                      </p:cBhvr>
                                    </p:animEffect>
                                  </p:childTnLst>
                                </p:cTn>
                              </p:par>
                              <p:par>
                                <p:cTn id="22" presetID="3" presetClass="entr" presetSubtype="10" fill="hold" grpId="0" nodeType="withEffect">
                                  <p:stCondLst>
                                    <p:cond delay="0"/>
                                  </p:stCondLst>
                                  <p:childTnLst>
                                    <p:set>
                                      <p:cBhvr>
                                        <p:cTn id="23" dur="1" fill="hold">
                                          <p:stCondLst>
                                            <p:cond delay="0"/>
                                          </p:stCondLst>
                                        </p:cTn>
                                        <p:tgtEl>
                                          <p:spTgt spid="227331">
                                            <p:txEl>
                                              <p:pRg st="5" end="5"/>
                                            </p:txEl>
                                          </p:spTgt>
                                        </p:tgtEl>
                                        <p:attrNameLst>
                                          <p:attrName>style.visibility</p:attrName>
                                        </p:attrNameLst>
                                      </p:cBhvr>
                                      <p:to>
                                        <p:strVal val="visible"/>
                                      </p:to>
                                    </p:set>
                                    <p:animEffect transition="in" filter="blinds(horizontal)">
                                      <p:cBhvr>
                                        <p:cTn id="24" dur="500"/>
                                        <p:tgtEl>
                                          <p:spTgt spid="227331">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7331" grpId="0" uiExpand="1" build="p" bldLvl="4"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8914" name="Title 1"/>
          <p:cNvSpPr>
            <a:spLocks noGrp="1"/>
          </p:cNvSpPr>
          <p:nvPr>
            <p:ph type="title"/>
          </p:nvPr>
        </p:nvSpPr>
        <p:spPr>
          <a:xfrm>
            <a:off x="914400" y="609600"/>
            <a:ext cx="7315200" cy="1143000"/>
          </a:xfrm>
        </p:spPr>
        <p:txBody>
          <a:bodyPr/>
          <a:lstStyle/>
          <a:p>
            <a:pPr eaLnBrk="1" hangingPunct="1"/>
            <a:r>
              <a:rPr lang="en-US" dirty="0"/>
              <a:t>Strategies  </a:t>
            </a:r>
            <a:r>
              <a:rPr lang="en-US" sz="2400" dirty="0"/>
              <a:t>(continued)</a:t>
            </a:r>
            <a:endParaRPr lang="en-US" dirty="0"/>
          </a:p>
        </p:txBody>
      </p:sp>
      <p:sp>
        <p:nvSpPr>
          <p:cNvPr id="23555" name="Text Placeholder 2"/>
          <p:cNvSpPr>
            <a:spLocks noGrp="1"/>
          </p:cNvSpPr>
          <p:nvPr>
            <p:ph type="body" sz="half" idx="1"/>
          </p:nvPr>
        </p:nvSpPr>
        <p:spPr>
          <a:xfrm>
            <a:off x="914400" y="1600200"/>
            <a:ext cx="7296150" cy="4543425"/>
          </a:xfrm>
        </p:spPr>
        <p:txBody>
          <a:bodyPr/>
          <a:lstStyle/>
          <a:p>
            <a:pPr eaLnBrk="1" hangingPunct="1"/>
            <a:r>
              <a:rPr lang="en-US" dirty="0"/>
              <a:t>Stage 2:  Retirement or Annuitization</a:t>
            </a:r>
          </a:p>
          <a:p>
            <a:pPr lvl="1" eaLnBrk="1" hangingPunct="1">
              <a:spcBef>
                <a:spcPts val="300"/>
              </a:spcBef>
            </a:pPr>
            <a:r>
              <a:rPr lang="en-US" dirty="0"/>
              <a:t>This stage begins when you retire</a:t>
            </a:r>
          </a:p>
          <a:p>
            <a:pPr lvl="2" eaLnBrk="1" hangingPunct="1">
              <a:spcBef>
                <a:spcPts val="300"/>
              </a:spcBef>
            </a:pPr>
            <a:r>
              <a:rPr lang="en-US" dirty="0"/>
              <a:t>It is your plan on how your assets will be distributed at retirement</a:t>
            </a:r>
          </a:p>
          <a:p>
            <a:pPr lvl="3" eaLnBrk="1" hangingPunct="1">
              <a:spcBef>
                <a:spcPts val="300"/>
              </a:spcBef>
            </a:pPr>
            <a:r>
              <a:rPr lang="en-US" dirty="0"/>
              <a:t>Your goal is to have sufficient assets for your lifetime to enable you and your spouse to live like you planned</a:t>
            </a:r>
          </a:p>
        </p:txBody>
      </p:sp>
    </p:spTree>
    <p:extLst>
      <p:ext uri="{BB962C8B-B14F-4D97-AF65-F5344CB8AC3E}">
        <p14:creationId xmlns:p14="http://schemas.microsoft.com/office/powerpoint/2010/main" val="194764645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3555">
                                            <p:txEl>
                                              <p:pRg st="0" end="0"/>
                                            </p:txEl>
                                          </p:spTgt>
                                        </p:tgtEl>
                                        <p:attrNameLst>
                                          <p:attrName>style.visibility</p:attrName>
                                        </p:attrNameLst>
                                      </p:cBhvr>
                                      <p:to>
                                        <p:strVal val="visible"/>
                                      </p:to>
                                    </p:set>
                                    <p:animEffect transition="in" filter="blinds(horizontal)">
                                      <p:cBhvr>
                                        <p:cTn id="7" dur="500"/>
                                        <p:tgtEl>
                                          <p:spTgt spid="2355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3555">
                                            <p:txEl>
                                              <p:pRg st="1" end="1"/>
                                            </p:txEl>
                                          </p:spTgt>
                                        </p:tgtEl>
                                        <p:attrNameLst>
                                          <p:attrName>style.visibility</p:attrName>
                                        </p:attrNameLst>
                                      </p:cBhvr>
                                      <p:to>
                                        <p:strVal val="visible"/>
                                      </p:to>
                                    </p:set>
                                    <p:animEffect transition="in" filter="blinds(horizontal)">
                                      <p:cBhvr>
                                        <p:cTn id="12" dur="500"/>
                                        <p:tgtEl>
                                          <p:spTgt spid="23555">
                                            <p:txEl>
                                              <p:pRg st="1" end="1"/>
                                            </p:txEl>
                                          </p:spTgt>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23555">
                                            <p:txEl>
                                              <p:pRg st="2" end="2"/>
                                            </p:txEl>
                                          </p:spTgt>
                                        </p:tgtEl>
                                        <p:attrNameLst>
                                          <p:attrName>style.visibility</p:attrName>
                                        </p:attrNameLst>
                                      </p:cBhvr>
                                      <p:to>
                                        <p:strVal val="visible"/>
                                      </p:to>
                                    </p:set>
                                    <p:animEffect transition="in" filter="blinds(horizontal)">
                                      <p:cBhvr>
                                        <p:cTn id="15" dur="500"/>
                                        <p:tgtEl>
                                          <p:spTgt spid="23555">
                                            <p:txEl>
                                              <p:pRg st="2" end="2"/>
                                            </p:txEl>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23555">
                                            <p:txEl>
                                              <p:pRg st="3" end="3"/>
                                            </p:txEl>
                                          </p:spTgt>
                                        </p:tgtEl>
                                        <p:attrNameLst>
                                          <p:attrName>style.visibility</p:attrName>
                                        </p:attrNameLst>
                                      </p:cBhvr>
                                      <p:to>
                                        <p:strVal val="visible"/>
                                      </p:to>
                                    </p:set>
                                    <p:animEffect transition="in" filter="blinds(horizontal)">
                                      <p:cBhvr>
                                        <p:cTn id="18" dur="500"/>
                                        <p:tgtEl>
                                          <p:spTgt spid="2355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5" grpId="0" uiExpand="1" build="p" bldLvl="2"/>
    </p:bld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62" name="Title 1"/>
          <p:cNvSpPr>
            <a:spLocks noGrp="1"/>
          </p:cNvSpPr>
          <p:nvPr>
            <p:ph type="title"/>
          </p:nvPr>
        </p:nvSpPr>
        <p:spPr>
          <a:xfrm>
            <a:off x="914400" y="609600"/>
            <a:ext cx="7315200" cy="1143000"/>
          </a:xfrm>
        </p:spPr>
        <p:txBody>
          <a:bodyPr/>
          <a:lstStyle/>
          <a:p>
            <a:pPr eaLnBrk="1" hangingPunct="1"/>
            <a:r>
              <a:rPr lang="en-US" dirty="0"/>
              <a:t>Strategies </a:t>
            </a:r>
            <a:r>
              <a:rPr lang="en-US" sz="2400" dirty="0"/>
              <a:t>(continued)</a:t>
            </a:r>
            <a:endParaRPr lang="en-US" dirty="0"/>
          </a:p>
        </p:txBody>
      </p:sp>
      <p:sp>
        <p:nvSpPr>
          <p:cNvPr id="25603" name="Text Placeholder 2"/>
          <p:cNvSpPr>
            <a:spLocks noGrp="1"/>
          </p:cNvSpPr>
          <p:nvPr>
            <p:ph type="body" sz="half" idx="1"/>
          </p:nvPr>
        </p:nvSpPr>
        <p:spPr>
          <a:xfrm>
            <a:off x="914400" y="1600200"/>
            <a:ext cx="7296150" cy="4543425"/>
          </a:xfrm>
        </p:spPr>
        <p:txBody>
          <a:bodyPr/>
          <a:lstStyle/>
          <a:p>
            <a:pPr eaLnBrk="1" hangingPunct="1"/>
            <a:r>
              <a:rPr lang="en-US" dirty="0"/>
              <a:t>Stage 3:  Distribution/disposition/decumulation</a:t>
            </a:r>
          </a:p>
          <a:p>
            <a:pPr lvl="1" eaLnBrk="1" hangingPunct="1"/>
            <a:r>
              <a:rPr lang="en-US" dirty="0"/>
              <a:t>This stage begins after you  have retired</a:t>
            </a:r>
          </a:p>
          <a:p>
            <a:pPr lvl="2" eaLnBrk="1" hangingPunct="1"/>
            <a:r>
              <a:rPr lang="en-US" dirty="0"/>
              <a:t>This is your plan as to how best take distributions from your remaining retirement and taxable accounts to minimize taxes and maximize the availability of your assets </a:t>
            </a:r>
          </a:p>
          <a:p>
            <a:pPr lvl="3" eaLnBrk="1" hangingPunct="1">
              <a:buFontTx/>
              <a:buNone/>
            </a:pPr>
            <a:endParaRPr lang="en-US" dirty="0"/>
          </a:p>
        </p:txBody>
      </p:sp>
    </p:spTree>
    <p:extLst>
      <p:ext uri="{BB962C8B-B14F-4D97-AF65-F5344CB8AC3E}">
        <p14:creationId xmlns:p14="http://schemas.microsoft.com/office/powerpoint/2010/main" val="367104327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5603">
                                            <p:txEl>
                                              <p:pRg st="0" end="0"/>
                                            </p:txEl>
                                          </p:spTgt>
                                        </p:tgtEl>
                                        <p:attrNameLst>
                                          <p:attrName>style.visibility</p:attrName>
                                        </p:attrNameLst>
                                      </p:cBhvr>
                                      <p:to>
                                        <p:strVal val="visible"/>
                                      </p:to>
                                    </p:set>
                                    <p:animEffect transition="in" filter="blinds(horizontal)">
                                      <p:cBhvr>
                                        <p:cTn id="7" dur="500"/>
                                        <p:tgtEl>
                                          <p:spTgt spid="2560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5603">
                                            <p:txEl>
                                              <p:pRg st="1" end="1"/>
                                            </p:txEl>
                                          </p:spTgt>
                                        </p:tgtEl>
                                        <p:attrNameLst>
                                          <p:attrName>style.visibility</p:attrName>
                                        </p:attrNameLst>
                                      </p:cBhvr>
                                      <p:to>
                                        <p:strVal val="visible"/>
                                      </p:to>
                                    </p:set>
                                    <p:animEffect transition="in" filter="blinds(horizontal)">
                                      <p:cBhvr>
                                        <p:cTn id="12" dur="500"/>
                                        <p:tgtEl>
                                          <p:spTgt spid="25603">
                                            <p:txEl>
                                              <p:pRg st="1" end="1"/>
                                            </p:txEl>
                                          </p:spTgt>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25603">
                                            <p:txEl>
                                              <p:pRg st="2" end="2"/>
                                            </p:txEl>
                                          </p:spTgt>
                                        </p:tgtEl>
                                        <p:attrNameLst>
                                          <p:attrName>style.visibility</p:attrName>
                                        </p:attrNameLst>
                                      </p:cBhvr>
                                      <p:to>
                                        <p:strVal val="visible"/>
                                      </p:to>
                                    </p:set>
                                    <p:animEffect transition="in" filter="blinds(horizontal)">
                                      <p:cBhvr>
                                        <p:cTn id="15" dur="500"/>
                                        <p:tgtEl>
                                          <p:spTgt spid="2560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3" grpId="0" uiExpand="1" build="p" bldLvl="2"/>
    </p:bld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0" y="741363"/>
            <a:ext cx="9144000" cy="858837"/>
          </a:xfrm>
          <a:noFill/>
        </p:spPr>
        <p:txBody>
          <a:bodyPr lIns="90488" tIns="44450" rIns="90488" bIns="44450"/>
          <a:lstStyle/>
          <a:p>
            <a:pPr marL="838200" indent="-838200" eaLnBrk="1" hangingPunct="1"/>
            <a:r>
              <a:rPr lang="en-US" altLang="en-US" dirty="0"/>
              <a:t>Payout Options at Retirement</a:t>
            </a:r>
          </a:p>
        </p:txBody>
      </p:sp>
      <p:sp>
        <p:nvSpPr>
          <p:cNvPr id="88067" name="Rectangle 3"/>
          <p:cNvSpPr>
            <a:spLocks noGrp="1" noChangeArrowheads="1"/>
          </p:cNvSpPr>
          <p:nvPr>
            <p:ph idx="1"/>
          </p:nvPr>
        </p:nvSpPr>
        <p:spPr>
          <a:xfrm>
            <a:off x="914400" y="1600200"/>
            <a:ext cx="7315200" cy="4953000"/>
          </a:xfrm>
        </p:spPr>
        <p:txBody>
          <a:bodyPr lIns="90488" tIns="44450" rIns="90488" bIns="44450"/>
          <a:lstStyle/>
          <a:p>
            <a:pPr eaLnBrk="1" hangingPunct="1"/>
            <a:r>
              <a:rPr lang="en-US" altLang="en-US" dirty="0"/>
              <a:t>Plan ahead before deciding how a distribution or payout is to be received</a:t>
            </a:r>
          </a:p>
          <a:p>
            <a:pPr lvl="1" eaLnBrk="1" hangingPunct="1"/>
            <a:r>
              <a:rPr lang="en-US" altLang="en-US" dirty="0"/>
              <a:t>Make sure you understand the tax consequences of any payout or distribution option chosen</a:t>
            </a:r>
          </a:p>
          <a:p>
            <a:pPr lvl="1" eaLnBrk="1" hangingPunct="1"/>
            <a:r>
              <a:rPr lang="en-US" altLang="en-US" dirty="0"/>
              <a:t>Look at all your investment and retirement payouts together.  Be diversified in payout options:  annuitize some and invest some</a:t>
            </a:r>
          </a:p>
          <a:p>
            <a:pPr lvl="1" eaLnBrk="1" hangingPunct="1"/>
            <a:r>
              <a:rPr lang="en-US" altLang="en-US" dirty="0"/>
              <a:t>Consider the pros and cons of an annuity versus a lump sum payout, as well as the costs and expenses of annuities and other retirement options</a:t>
            </a:r>
          </a:p>
          <a:p>
            <a:pPr eaLnBrk="1" hangingPunct="1"/>
            <a:r>
              <a:rPr lang="en-US" altLang="en-US" sz="2400" dirty="0"/>
              <a:t>Plan your payouts to minimize taxes and maximize the assets available for you at and during retirement</a:t>
            </a:r>
          </a:p>
        </p:txBody>
      </p:sp>
    </p:spTree>
    <p:extLst>
      <p:ext uri="{BB962C8B-B14F-4D97-AF65-F5344CB8AC3E}">
        <p14:creationId xmlns:p14="http://schemas.microsoft.com/office/powerpoint/2010/main" val="1873535732"/>
      </p:ext>
    </p:extLst>
  </p:cSld>
  <p:clrMapOvr>
    <a:masterClrMapping/>
  </p:clrMapOvr>
  <p:transition>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88067">
                                            <p:txEl>
                                              <p:pRg st="0" end="0"/>
                                            </p:txEl>
                                          </p:spTgt>
                                        </p:tgtEl>
                                        <p:attrNameLst>
                                          <p:attrName>style.visibility</p:attrName>
                                        </p:attrNameLst>
                                      </p:cBhvr>
                                      <p:to>
                                        <p:strVal val="visible"/>
                                      </p:to>
                                    </p:set>
                                    <p:anim calcmode="lin" valueType="num">
                                      <p:cBhvr additive="base">
                                        <p:cTn id="7" dur="500" fill="hold"/>
                                        <p:tgtEl>
                                          <p:spTgt spid="8806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8806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88067">
                                            <p:txEl>
                                              <p:pRg st="1" end="1"/>
                                            </p:txEl>
                                          </p:spTgt>
                                        </p:tgtEl>
                                        <p:attrNameLst>
                                          <p:attrName>style.visibility</p:attrName>
                                        </p:attrNameLst>
                                      </p:cBhvr>
                                      <p:to>
                                        <p:strVal val="visible"/>
                                      </p:to>
                                    </p:set>
                                    <p:anim calcmode="lin" valueType="num">
                                      <p:cBhvr additive="base">
                                        <p:cTn id="13" dur="500" fill="hold"/>
                                        <p:tgtEl>
                                          <p:spTgt spid="8806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88067">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88067">
                                            <p:txEl>
                                              <p:pRg st="2" end="2"/>
                                            </p:txEl>
                                          </p:spTgt>
                                        </p:tgtEl>
                                        <p:attrNameLst>
                                          <p:attrName>style.visibility</p:attrName>
                                        </p:attrNameLst>
                                      </p:cBhvr>
                                      <p:to>
                                        <p:strVal val="visible"/>
                                      </p:to>
                                    </p:set>
                                    <p:anim calcmode="lin" valueType="num">
                                      <p:cBhvr additive="base">
                                        <p:cTn id="17" dur="500" fill="hold"/>
                                        <p:tgtEl>
                                          <p:spTgt spid="88067">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88067">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88067">
                                            <p:txEl>
                                              <p:pRg st="3" end="3"/>
                                            </p:txEl>
                                          </p:spTgt>
                                        </p:tgtEl>
                                        <p:attrNameLst>
                                          <p:attrName>style.visibility</p:attrName>
                                        </p:attrNameLst>
                                      </p:cBhvr>
                                      <p:to>
                                        <p:strVal val="visible"/>
                                      </p:to>
                                    </p:set>
                                    <p:anim calcmode="lin" valueType="num">
                                      <p:cBhvr additive="base">
                                        <p:cTn id="21" dur="500" fill="hold"/>
                                        <p:tgtEl>
                                          <p:spTgt spid="88067">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88067">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88067">
                                            <p:txEl>
                                              <p:pRg st="4" end="4"/>
                                            </p:txEl>
                                          </p:spTgt>
                                        </p:tgtEl>
                                        <p:attrNameLst>
                                          <p:attrName>style.visibility</p:attrName>
                                        </p:attrNameLst>
                                      </p:cBhvr>
                                      <p:to>
                                        <p:strVal val="visible"/>
                                      </p:to>
                                    </p:set>
                                    <p:anim calcmode="lin" valueType="num">
                                      <p:cBhvr additive="base">
                                        <p:cTn id="25" dur="500" fill="hold"/>
                                        <p:tgtEl>
                                          <p:spTgt spid="88067">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88067">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067" grpId="0" uiExpand="1" build="p" bldLvl="4"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938" name="Title 1"/>
          <p:cNvSpPr>
            <a:spLocks noGrp="1"/>
          </p:cNvSpPr>
          <p:nvPr>
            <p:ph type="title"/>
          </p:nvPr>
        </p:nvSpPr>
        <p:spPr/>
        <p:txBody>
          <a:bodyPr/>
          <a:lstStyle/>
          <a:p>
            <a:pPr eaLnBrk="1" hangingPunct="1"/>
            <a:r>
              <a:rPr lang="en-US" altLang="en-US" dirty="0"/>
              <a:t>Payout Options </a:t>
            </a:r>
            <a:r>
              <a:rPr lang="en-US" altLang="en-US" sz="2000" dirty="0"/>
              <a:t>(continued)</a:t>
            </a:r>
            <a:endParaRPr lang="en-US" altLang="en-US" dirty="0"/>
          </a:p>
        </p:txBody>
      </p:sp>
      <p:sp>
        <p:nvSpPr>
          <p:cNvPr id="33795" name="Content Placeholder 2"/>
          <p:cNvSpPr>
            <a:spLocks noGrp="1"/>
          </p:cNvSpPr>
          <p:nvPr>
            <p:ph idx="1"/>
          </p:nvPr>
        </p:nvSpPr>
        <p:spPr>
          <a:xfrm>
            <a:off x="914399" y="1600200"/>
            <a:ext cx="7466013" cy="4543425"/>
          </a:xfrm>
        </p:spPr>
        <p:txBody>
          <a:bodyPr/>
          <a:lstStyle/>
          <a:p>
            <a:pPr eaLnBrk="1" hangingPunct="1"/>
            <a:r>
              <a:rPr lang="en-US" altLang="en-US" dirty="0"/>
              <a:t>What are annuities?</a:t>
            </a:r>
          </a:p>
          <a:p>
            <a:pPr lvl="1" eaLnBrk="1" hangingPunct="1"/>
            <a:r>
              <a:rPr lang="en-US" altLang="en-US" dirty="0"/>
              <a:t>A financial product designed to accept and grow funds, and then, upon annuitization, </a:t>
            </a:r>
            <a:r>
              <a:rPr lang="en-US" altLang="en-US" dirty="0" smtClean="0"/>
              <a:t>make </a:t>
            </a:r>
            <a:r>
              <a:rPr lang="en-US" altLang="en-US" dirty="0"/>
              <a:t>payments for a specified length of </a:t>
            </a:r>
            <a:r>
              <a:rPr lang="en-US" altLang="en-US" dirty="0" smtClean="0"/>
              <a:t>time (just like a bond)</a:t>
            </a:r>
            <a:endParaRPr lang="en-US" altLang="en-US" dirty="0"/>
          </a:p>
          <a:p>
            <a:pPr lvl="2" eaLnBrk="1" hangingPunct="1"/>
            <a:r>
              <a:rPr lang="en-US" altLang="en-US" dirty="0"/>
              <a:t>Annuities can be structured many different ways, such as payments for life for annuitant or spouse (i.e., for life of both), duration of payments (i.e., 20 years certain or life, whichever is longer), the type of payments (i.e., fixed or variable), etc.  </a:t>
            </a:r>
            <a:endParaRPr lang="en-US" altLang="en-US" dirty="0" smtClean="0"/>
          </a:p>
          <a:p>
            <a:pPr lvl="3" eaLnBrk="1" hangingPunct="1"/>
            <a:r>
              <a:rPr lang="en-US" altLang="en-US" dirty="0" smtClean="0"/>
              <a:t>They can also provide </a:t>
            </a:r>
            <a:r>
              <a:rPr lang="en-US" altLang="en-US" dirty="0"/>
              <a:t>the flexibility to construct </a:t>
            </a:r>
            <a:r>
              <a:rPr lang="en-US" altLang="en-US" dirty="0" smtClean="0"/>
              <a:t>a </a:t>
            </a:r>
            <a:r>
              <a:rPr lang="en-US" altLang="en-US" dirty="0"/>
              <a:t>contract to be meet your </a:t>
            </a:r>
            <a:r>
              <a:rPr lang="en-US" altLang="en-US" dirty="0" smtClean="0"/>
              <a:t>cash flow needs (however</a:t>
            </a:r>
            <a:r>
              <a:rPr lang="en-US" altLang="en-US" dirty="0"/>
              <a:t>, it also increases </a:t>
            </a:r>
            <a:r>
              <a:rPr lang="en-US" altLang="en-US" dirty="0" smtClean="0"/>
              <a:t>expenses)</a:t>
            </a:r>
            <a:endParaRPr lang="en-US" altLang="en-US" dirty="0"/>
          </a:p>
        </p:txBody>
      </p:sp>
    </p:spTree>
    <p:extLst>
      <p:ext uri="{BB962C8B-B14F-4D97-AF65-F5344CB8AC3E}">
        <p14:creationId xmlns:p14="http://schemas.microsoft.com/office/powerpoint/2010/main" val="387112190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379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3795">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3795">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379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5" grpId="0" uiExpand="1" build="p"/>
    </p:bld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62" name="Title 1"/>
          <p:cNvSpPr>
            <a:spLocks noGrp="1"/>
          </p:cNvSpPr>
          <p:nvPr>
            <p:ph type="title"/>
          </p:nvPr>
        </p:nvSpPr>
        <p:spPr/>
        <p:txBody>
          <a:bodyPr/>
          <a:lstStyle/>
          <a:p>
            <a:pPr eaLnBrk="1" hangingPunct="1"/>
            <a:r>
              <a:rPr lang="en-US" altLang="en-US" dirty="0"/>
              <a:t>Payout Options </a:t>
            </a:r>
            <a:r>
              <a:rPr lang="en-US" altLang="en-US" sz="2000" dirty="0"/>
              <a:t>(continued)</a:t>
            </a:r>
            <a:endParaRPr lang="en-US" altLang="en-US" dirty="0"/>
          </a:p>
        </p:txBody>
      </p:sp>
      <p:sp>
        <p:nvSpPr>
          <p:cNvPr id="34819" name="Content Placeholder 2"/>
          <p:cNvSpPr>
            <a:spLocks noGrp="1"/>
          </p:cNvSpPr>
          <p:nvPr>
            <p:ph idx="1"/>
          </p:nvPr>
        </p:nvSpPr>
        <p:spPr>
          <a:xfrm>
            <a:off x="914399" y="1628775"/>
            <a:ext cx="7466013" cy="4543425"/>
          </a:xfrm>
        </p:spPr>
        <p:txBody>
          <a:bodyPr/>
          <a:lstStyle/>
          <a:p>
            <a:pPr eaLnBrk="1" hangingPunct="1"/>
            <a:r>
              <a:rPr lang="en-US" altLang="en-US" dirty="0"/>
              <a:t>What are the </a:t>
            </a:r>
            <a:r>
              <a:rPr lang="en-US" altLang="en-US" dirty="0" smtClean="0"/>
              <a:t>different types </a:t>
            </a:r>
            <a:r>
              <a:rPr lang="en-US" altLang="en-US" dirty="0"/>
              <a:t>of </a:t>
            </a:r>
            <a:r>
              <a:rPr lang="en-US" altLang="en-US" dirty="0" smtClean="0"/>
              <a:t>annuities?</a:t>
            </a:r>
            <a:endParaRPr lang="en-US" altLang="en-US" dirty="0"/>
          </a:p>
          <a:p>
            <a:pPr lvl="1" eaLnBrk="1" hangingPunct="1"/>
            <a:r>
              <a:rPr lang="en-US" altLang="en-US" sz="2200" u="sng" dirty="0"/>
              <a:t>Immediate</a:t>
            </a:r>
            <a:r>
              <a:rPr lang="en-US" altLang="en-US" sz="2200" dirty="0"/>
              <a:t>.  Payments begin immediately</a:t>
            </a:r>
          </a:p>
          <a:p>
            <a:pPr lvl="1" eaLnBrk="1" hangingPunct="1"/>
            <a:r>
              <a:rPr lang="en-US" altLang="en-US" sz="2200" u="sng" dirty="0"/>
              <a:t>Deferred.</a:t>
            </a:r>
            <a:r>
              <a:rPr lang="en-US" altLang="en-US" sz="2200" dirty="0"/>
              <a:t>  Payments are deferred until the specified time the investor elects to begin receiving them</a:t>
            </a:r>
          </a:p>
          <a:p>
            <a:pPr lvl="1" eaLnBrk="1" hangingPunct="1"/>
            <a:r>
              <a:rPr lang="en-US" altLang="en-US" sz="2200" u="sng" dirty="0"/>
              <a:t>Fixed</a:t>
            </a:r>
            <a:r>
              <a:rPr lang="en-US" altLang="en-US" sz="2200" dirty="0"/>
              <a:t>.  Fixed payments are made to the investor until the end of the contract, usually till the investor dies</a:t>
            </a:r>
          </a:p>
          <a:p>
            <a:pPr lvl="1" eaLnBrk="1" hangingPunct="1"/>
            <a:r>
              <a:rPr lang="en-US" altLang="en-US" sz="2200" u="sng" dirty="0"/>
              <a:t>Variable.</a:t>
            </a:r>
            <a:r>
              <a:rPr lang="en-US" altLang="en-US" sz="2200" dirty="0"/>
              <a:t>  Variable payments are made to the investor until the end of the contract, but payments are variable based on a specific asset’s performance </a:t>
            </a:r>
          </a:p>
          <a:p>
            <a:pPr lvl="1" eaLnBrk="1" hangingPunct="1"/>
            <a:r>
              <a:rPr lang="en-US" altLang="en-US" sz="2200" u="sng" dirty="0"/>
              <a:t>Life</a:t>
            </a:r>
            <a:r>
              <a:rPr lang="en-US" altLang="en-US" sz="2200" dirty="0"/>
              <a:t>.  Fixed payments are made each period until the end of the investor’s life</a:t>
            </a:r>
          </a:p>
          <a:p>
            <a:pPr lvl="1" eaLnBrk="1" hangingPunct="1"/>
            <a:r>
              <a:rPr lang="en-US" altLang="en-US" sz="2200" u="sng" dirty="0"/>
              <a:t>Period Certain</a:t>
            </a:r>
            <a:r>
              <a:rPr lang="en-US" altLang="en-US" sz="2200" dirty="0"/>
              <a:t>.  Fixed payments are made for a specific period, regardless of the investor’s life span</a:t>
            </a:r>
          </a:p>
          <a:p>
            <a:pPr lvl="1" eaLnBrk="1" hangingPunct="1"/>
            <a:endParaRPr lang="en-US" altLang="en-US" dirty="0"/>
          </a:p>
          <a:p>
            <a:pPr lvl="1" eaLnBrk="1" hangingPunct="1"/>
            <a:endParaRPr lang="en-US" altLang="en-US" dirty="0"/>
          </a:p>
        </p:txBody>
      </p:sp>
    </p:spTree>
    <p:extLst>
      <p:ext uri="{BB962C8B-B14F-4D97-AF65-F5344CB8AC3E}">
        <p14:creationId xmlns:p14="http://schemas.microsoft.com/office/powerpoint/2010/main" val="366512991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481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4819">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4819">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4819">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4819">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4819">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4819">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9" grpId="0" uiExpand="1" build="p"/>
    </p:bld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685800" y="685800"/>
            <a:ext cx="7772400" cy="944563"/>
          </a:xfrm>
          <a:noFill/>
        </p:spPr>
        <p:txBody>
          <a:bodyPr lIns="90488" tIns="44450" rIns="90488" bIns="44450"/>
          <a:lstStyle/>
          <a:p>
            <a:pPr eaLnBrk="1" hangingPunct="1"/>
            <a:r>
              <a:rPr lang="en-US" altLang="en-US" dirty="0"/>
              <a:t>Payout Options </a:t>
            </a:r>
            <a:r>
              <a:rPr lang="en-US" altLang="en-US" sz="2000" dirty="0"/>
              <a:t>(continued)</a:t>
            </a:r>
          </a:p>
        </p:txBody>
      </p:sp>
      <p:sp>
        <p:nvSpPr>
          <p:cNvPr id="90115" name="Rectangle 3"/>
          <p:cNvSpPr>
            <a:spLocks noGrp="1" noChangeArrowheads="1"/>
          </p:cNvSpPr>
          <p:nvPr>
            <p:ph type="body" sz="half" idx="2"/>
          </p:nvPr>
        </p:nvSpPr>
        <p:spPr>
          <a:xfrm>
            <a:off x="914400" y="1600200"/>
            <a:ext cx="7315200" cy="4724400"/>
          </a:xfrm>
          <a:noFill/>
        </p:spPr>
        <p:txBody>
          <a:bodyPr lIns="90488" tIns="44450" rIns="90488" bIns="44450"/>
          <a:lstStyle/>
          <a:p>
            <a:pPr eaLnBrk="1" hangingPunct="1"/>
            <a:r>
              <a:rPr lang="en-US" altLang="en-US" dirty="0"/>
              <a:t>What are the types of annuity distribution payouts available at retirement</a:t>
            </a:r>
          </a:p>
          <a:p>
            <a:pPr lvl="1" eaLnBrk="1" hangingPunct="1"/>
            <a:r>
              <a:rPr lang="en-US" altLang="en-US" u="sng" dirty="0"/>
              <a:t>Single life</a:t>
            </a:r>
            <a:r>
              <a:rPr lang="en-US" altLang="en-US" dirty="0"/>
              <a:t>.  You receive payments for the rest of your life only—not including your spouse’s life</a:t>
            </a:r>
          </a:p>
          <a:p>
            <a:pPr lvl="1" eaLnBrk="1" hangingPunct="1"/>
            <a:r>
              <a:rPr lang="en-US" altLang="en-US" u="sng" dirty="0"/>
              <a:t>Life with “certain period</a:t>
            </a:r>
            <a:r>
              <a:rPr lang="en-US" altLang="en-US" dirty="0"/>
              <a:t>”. You receive payments for as long as you live; however, if you die, payments continue until the end of the certain period</a:t>
            </a:r>
          </a:p>
          <a:p>
            <a:pPr lvl="1" eaLnBrk="1" hangingPunct="1"/>
            <a:r>
              <a:rPr lang="en-US" altLang="en-US" u="sng" dirty="0"/>
              <a:t>Joint and Survivor</a:t>
            </a:r>
            <a:r>
              <a:rPr lang="en-US" altLang="en-US" dirty="0"/>
              <a:t>. You receive payments for as long as both you and your spouse live.   Benefits may be reduced for your spouse when you die</a:t>
            </a:r>
          </a:p>
          <a:p>
            <a:pPr lvl="1" eaLnBrk="1" hangingPunct="1"/>
            <a:r>
              <a:rPr lang="en-US" altLang="en-US" u="sng" dirty="0"/>
              <a:t>Lump-sum</a:t>
            </a:r>
            <a:r>
              <a:rPr lang="en-US" altLang="en-US" dirty="0"/>
              <a:t>. You receive a single payment of all principal and interest at retirement</a:t>
            </a:r>
          </a:p>
        </p:txBody>
      </p:sp>
    </p:spTree>
    <p:extLst>
      <p:ext uri="{BB962C8B-B14F-4D97-AF65-F5344CB8AC3E}">
        <p14:creationId xmlns:p14="http://schemas.microsoft.com/office/powerpoint/2010/main" val="1614192868"/>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90115">
                                            <p:txEl>
                                              <p:pRg st="0" end="0"/>
                                            </p:txEl>
                                          </p:spTgt>
                                        </p:tgtEl>
                                        <p:attrNameLst>
                                          <p:attrName>style.visibility</p:attrName>
                                        </p:attrNameLst>
                                      </p:cBhvr>
                                      <p:to>
                                        <p:strVal val="visible"/>
                                      </p:to>
                                    </p:set>
                                    <p:anim calcmode="lin" valueType="num">
                                      <p:cBhvr additive="base">
                                        <p:cTn id="7" dur="500" fill="hold"/>
                                        <p:tgtEl>
                                          <p:spTgt spid="9011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9011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90115">
                                            <p:txEl>
                                              <p:pRg st="1" end="1"/>
                                            </p:txEl>
                                          </p:spTgt>
                                        </p:tgtEl>
                                        <p:attrNameLst>
                                          <p:attrName>style.visibility</p:attrName>
                                        </p:attrNameLst>
                                      </p:cBhvr>
                                      <p:to>
                                        <p:strVal val="visible"/>
                                      </p:to>
                                    </p:set>
                                    <p:anim calcmode="lin" valueType="num">
                                      <p:cBhvr additive="base">
                                        <p:cTn id="13" dur="500" fill="hold"/>
                                        <p:tgtEl>
                                          <p:spTgt spid="9011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90115">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90115">
                                            <p:txEl>
                                              <p:pRg st="2" end="2"/>
                                            </p:txEl>
                                          </p:spTgt>
                                        </p:tgtEl>
                                        <p:attrNameLst>
                                          <p:attrName>style.visibility</p:attrName>
                                        </p:attrNameLst>
                                      </p:cBhvr>
                                      <p:to>
                                        <p:strVal val="visible"/>
                                      </p:to>
                                    </p:set>
                                    <p:anim calcmode="lin" valueType="num">
                                      <p:cBhvr additive="base">
                                        <p:cTn id="17" dur="500" fill="hold"/>
                                        <p:tgtEl>
                                          <p:spTgt spid="90115">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90115">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90115">
                                            <p:txEl>
                                              <p:pRg st="3" end="3"/>
                                            </p:txEl>
                                          </p:spTgt>
                                        </p:tgtEl>
                                        <p:attrNameLst>
                                          <p:attrName>style.visibility</p:attrName>
                                        </p:attrNameLst>
                                      </p:cBhvr>
                                      <p:to>
                                        <p:strVal val="visible"/>
                                      </p:to>
                                    </p:set>
                                    <p:anim calcmode="lin" valueType="num">
                                      <p:cBhvr additive="base">
                                        <p:cTn id="21" dur="500" fill="hold"/>
                                        <p:tgtEl>
                                          <p:spTgt spid="90115">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90115">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90115">
                                            <p:txEl>
                                              <p:pRg st="4" end="4"/>
                                            </p:txEl>
                                          </p:spTgt>
                                        </p:tgtEl>
                                        <p:attrNameLst>
                                          <p:attrName>style.visibility</p:attrName>
                                        </p:attrNameLst>
                                      </p:cBhvr>
                                      <p:to>
                                        <p:strVal val="visible"/>
                                      </p:to>
                                    </p:set>
                                    <p:anim calcmode="lin" valueType="num">
                                      <p:cBhvr additive="base">
                                        <p:cTn id="25" dur="400" fill="hold"/>
                                        <p:tgtEl>
                                          <p:spTgt spid="90115">
                                            <p:txEl>
                                              <p:pRg st="4" end="4"/>
                                            </p:txEl>
                                          </p:spTgt>
                                        </p:tgtEl>
                                        <p:attrNameLst>
                                          <p:attrName>ppt_x</p:attrName>
                                        </p:attrNameLst>
                                      </p:cBhvr>
                                      <p:tavLst>
                                        <p:tav tm="0">
                                          <p:val>
                                            <p:strVal val="0-#ppt_w/2"/>
                                          </p:val>
                                        </p:tav>
                                        <p:tav tm="100000">
                                          <p:val>
                                            <p:strVal val="#ppt_x"/>
                                          </p:val>
                                        </p:tav>
                                      </p:tavLst>
                                    </p:anim>
                                    <p:anim calcmode="lin" valueType="num">
                                      <p:cBhvr additive="base">
                                        <p:cTn id="26" dur="400" fill="hold"/>
                                        <p:tgtEl>
                                          <p:spTgt spid="90115">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115" grpId="0" uiExpand="1" build="p" bldLvl="2"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660400" y="685800"/>
            <a:ext cx="7772400" cy="944563"/>
          </a:xfrm>
          <a:noFill/>
        </p:spPr>
        <p:txBody>
          <a:bodyPr lIns="90488" tIns="44450" rIns="90488" bIns="44450"/>
          <a:lstStyle/>
          <a:p>
            <a:pPr eaLnBrk="1" hangingPunct="1"/>
            <a:r>
              <a:rPr lang="en-US" altLang="en-US" dirty="0"/>
              <a:t>Payout Options </a:t>
            </a:r>
            <a:r>
              <a:rPr lang="en-US" altLang="en-US" sz="2000" dirty="0"/>
              <a:t>(continued)</a:t>
            </a:r>
          </a:p>
        </p:txBody>
      </p:sp>
      <p:sp>
        <p:nvSpPr>
          <p:cNvPr id="94211" name="Rectangle 3"/>
          <p:cNvSpPr>
            <a:spLocks noGrp="1" noChangeArrowheads="1"/>
          </p:cNvSpPr>
          <p:nvPr>
            <p:ph idx="1"/>
          </p:nvPr>
        </p:nvSpPr>
        <p:spPr>
          <a:xfrm>
            <a:off x="914400" y="1600200"/>
            <a:ext cx="7315200" cy="5257800"/>
          </a:xfrm>
        </p:spPr>
        <p:txBody>
          <a:bodyPr lIns="90488" tIns="44450" rIns="90488" bIns="44450"/>
          <a:lstStyle/>
          <a:p>
            <a:pPr eaLnBrk="1" hangingPunct="1"/>
            <a:r>
              <a:rPr lang="en-US" altLang="en-US" dirty="0"/>
              <a:t>How are retirement payouts taxed?</a:t>
            </a:r>
          </a:p>
          <a:p>
            <a:pPr lvl="1" eaLnBrk="1" hangingPunct="1"/>
            <a:r>
              <a:rPr lang="en-US" altLang="en-US" dirty="0"/>
              <a:t>Annuity payments</a:t>
            </a:r>
          </a:p>
          <a:p>
            <a:pPr lvl="2" eaLnBrk="1" hangingPunct="1"/>
            <a:r>
              <a:rPr lang="en-US" altLang="en-US" dirty="0"/>
              <a:t>Payments will be taxed as normal income</a:t>
            </a:r>
          </a:p>
          <a:p>
            <a:pPr lvl="1" eaLnBrk="1" hangingPunct="1"/>
            <a:r>
              <a:rPr lang="en-US" altLang="en-US" dirty="0"/>
              <a:t>Lump-sum payment:</a:t>
            </a:r>
          </a:p>
          <a:p>
            <a:pPr lvl="2" eaLnBrk="1" hangingPunct="1"/>
            <a:r>
              <a:rPr lang="en-US" altLang="en-US" dirty="0"/>
              <a:t>Will normally be taxed as if you received the money over a 10 year span.  This reduces taxes slightly, but you are still liable for all the tax immediately</a:t>
            </a:r>
          </a:p>
          <a:p>
            <a:pPr lvl="2" eaLnBrk="1" hangingPunct="1"/>
            <a:r>
              <a:rPr lang="en-US" altLang="en-US" dirty="0"/>
              <a:t>Lump sum payments from an annuity may be rolled over into an IRA to avoid taxes and continue tax-deferred growth</a:t>
            </a:r>
          </a:p>
        </p:txBody>
      </p:sp>
    </p:spTree>
    <p:extLst>
      <p:ext uri="{BB962C8B-B14F-4D97-AF65-F5344CB8AC3E}">
        <p14:creationId xmlns:p14="http://schemas.microsoft.com/office/powerpoint/2010/main" val="977267275"/>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94211">
                                            <p:txEl>
                                              <p:pRg st="0" end="0"/>
                                            </p:txEl>
                                          </p:spTgt>
                                        </p:tgtEl>
                                        <p:attrNameLst>
                                          <p:attrName>style.visibility</p:attrName>
                                        </p:attrNameLst>
                                      </p:cBhvr>
                                      <p:to>
                                        <p:strVal val="visible"/>
                                      </p:to>
                                    </p:set>
                                    <p:anim calcmode="lin" valueType="num">
                                      <p:cBhvr additive="base">
                                        <p:cTn id="7" dur="500" fill="hold"/>
                                        <p:tgtEl>
                                          <p:spTgt spid="9421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9421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94211">
                                            <p:txEl>
                                              <p:pRg st="1" end="1"/>
                                            </p:txEl>
                                          </p:spTgt>
                                        </p:tgtEl>
                                        <p:attrNameLst>
                                          <p:attrName>style.visibility</p:attrName>
                                        </p:attrNameLst>
                                      </p:cBhvr>
                                      <p:to>
                                        <p:strVal val="visible"/>
                                      </p:to>
                                    </p:set>
                                    <p:anim calcmode="lin" valueType="num">
                                      <p:cBhvr additive="base">
                                        <p:cTn id="13" dur="500" fill="hold"/>
                                        <p:tgtEl>
                                          <p:spTgt spid="94211">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94211">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94211">
                                            <p:txEl>
                                              <p:pRg st="2" end="2"/>
                                            </p:txEl>
                                          </p:spTgt>
                                        </p:tgtEl>
                                        <p:attrNameLst>
                                          <p:attrName>style.visibility</p:attrName>
                                        </p:attrNameLst>
                                      </p:cBhvr>
                                      <p:to>
                                        <p:strVal val="visible"/>
                                      </p:to>
                                    </p:set>
                                    <p:anim calcmode="lin" valueType="num">
                                      <p:cBhvr additive="base">
                                        <p:cTn id="17" dur="500" fill="hold"/>
                                        <p:tgtEl>
                                          <p:spTgt spid="94211">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94211">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94211">
                                            <p:txEl>
                                              <p:pRg st="3" end="3"/>
                                            </p:txEl>
                                          </p:spTgt>
                                        </p:tgtEl>
                                        <p:attrNameLst>
                                          <p:attrName>style.visibility</p:attrName>
                                        </p:attrNameLst>
                                      </p:cBhvr>
                                      <p:to>
                                        <p:strVal val="visible"/>
                                      </p:to>
                                    </p:set>
                                    <p:anim calcmode="lin" valueType="num">
                                      <p:cBhvr additive="base">
                                        <p:cTn id="21" dur="500" fill="hold"/>
                                        <p:tgtEl>
                                          <p:spTgt spid="94211">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94211">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94211">
                                            <p:txEl>
                                              <p:pRg st="4" end="4"/>
                                            </p:txEl>
                                          </p:spTgt>
                                        </p:tgtEl>
                                        <p:attrNameLst>
                                          <p:attrName>style.visibility</p:attrName>
                                        </p:attrNameLst>
                                      </p:cBhvr>
                                      <p:to>
                                        <p:strVal val="visible"/>
                                      </p:to>
                                    </p:set>
                                    <p:anim calcmode="lin" valueType="num">
                                      <p:cBhvr additive="base">
                                        <p:cTn id="25" dur="500" fill="hold"/>
                                        <p:tgtEl>
                                          <p:spTgt spid="94211">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94211">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94211">
                                            <p:txEl>
                                              <p:pRg st="5" end="5"/>
                                            </p:txEl>
                                          </p:spTgt>
                                        </p:tgtEl>
                                        <p:attrNameLst>
                                          <p:attrName>style.visibility</p:attrName>
                                        </p:attrNameLst>
                                      </p:cBhvr>
                                      <p:to>
                                        <p:strVal val="visible"/>
                                      </p:to>
                                    </p:set>
                                    <p:anim calcmode="lin" valueType="num">
                                      <p:cBhvr additive="base">
                                        <p:cTn id="29" dur="500" fill="hold"/>
                                        <p:tgtEl>
                                          <p:spTgt spid="94211">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94211">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211" grpId="0" uiExpand="1" build="p"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6082" name="Title 1"/>
          <p:cNvSpPr>
            <a:spLocks noGrp="1"/>
          </p:cNvSpPr>
          <p:nvPr>
            <p:ph type="title"/>
          </p:nvPr>
        </p:nvSpPr>
        <p:spPr/>
        <p:txBody>
          <a:bodyPr/>
          <a:lstStyle/>
          <a:p>
            <a:pPr eaLnBrk="1" hangingPunct="1"/>
            <a:r>
              <a:rPr lang="en-US" altLang="en-US" dirty="0"/>
              <a:t>Payout Options </a:t>
            </a:r>
            <a:r>
              <a:rPr lang="en-US" altLang="en-US" sz="2000" dirty="0"/>
              <a:t>(continued)</a:t>
            </a:r>
            <a:endParaRPr lang="en-US" altLang="en-US" dirty="0"/>
          </a:p>
        </p:txBody>
      </p:sp>
      <p:sp>
        <p:nvSpPr>
          <p:cNvPr id="37891" name="Content Placeholder 2"/>
          <p:cNvSpPr>
            <a:spLocks noGrp="1"/>
          </p:cNvSpPr>
          <p:nvPr>
            <p:ph idx="1"/>
          </p:nvPr>
        </p:nvSpPr>
        <p:spPr>
          <a:xfrm>
            <a:off x="928688" y="1608138"/>
            <a:ext cx="7286625" cy="4419600"/>
          </a:xfrm>
        </p:spPr>
        <p:txBody>
          <a:bodyPr/>
          <a:lstStyle/>
          <a:p>
            <a:pPr eaLnBrk="1" hangingPunct="1"/>
            <a:r>
              <a:rPr lang="en-US" altLang="en-US" dirty="0"/>
              <a:t>What percent of retirement assets should be annuitized?  </a:t>
            </a:r>
          </a:p>
          <a:p>
            <a:pPr lvl="1" eaLnBrk="1" hangingPunct="1"/>
            <a:r>
              <a:rPr lang="en-US" altLang="en-US" dirty="0"/>
              <a:t>The key principle is not to outlive your money   </a:t>
            </a:r>
          </a:p>
          <a:p>
            <a:pPr lvl="2" eaLnBrk="1" hangingPunct="1"/>
            <a:r>
              <a:rPr lang="en-US" altLang="en-US" dirty="0"/>
              <a:t>The amount you annuitize is based on many factors, including amount of wealth at retirement, level of Social Security benefits accrued, risk tolerance, level of interest rates, expected returns on asset classes, inflation, marital status, age, pension income, amount wanted to leave to heirs, etc.</a:t>
            </a:r>
          </a:p>
          <a:p>
            <a:pPr lvl="3" eaLnBrk="1" hangingPunct="1"/>
            <a:r>
              <a:rPr lang="en-US" altLang="en-US" dirty="0"/>
              <a:t>It is a complex task</a:t>
            </a:r>
          </a:p>
        </p:txBody>
      </p:sp>
    </p:spTree>
    <p:extLst>
      <p:ext uri="{BB962C8B-B14F-4D97-AF65-F5344CB8AC3E}">
        <p14:creationId xmlns:p14="http://schemas.microsoft.com/office/powerpoint/2010/main" val="175957334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789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7891">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7891">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789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1" grpId="0" uiExpand="1" build="p"/>
    </p:bld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7106" name="Title 1"/>
          <p:cNvSpPr>
            <a:spLocks noGrp="1"/>
          </p:cNvSpPr>
          <p:nvPr>
            <p:ph type="title"/>
          </p:nvPr>
        </p:nvSpPr>
        <p:spPr/>
        <p:txBody>
          <a:bodyPr/>
          <a:lstStyle/>
          <a:p>
            <a:pPr eaLnBrk="1" hangingPunct="1"/>
            <a:r>
              <a:rPr lang="en-US" altLang="en-US" dirty="0"/>
              <a:t>Payout Options </a:t>
            </a:r>
            <a:r>
              <a:rPr lang="en-US" altLang="en-US" sz="2000" dirty="0"/>
              <a:t>(continued)</a:t>
            </a:r>
            <a:endParaRPr lang="en-US" altLang="en-US" dirty="0"/>
          </a:p>
        </p:txBody>
      </p:sp>
      <p:sp>
        <p:nvSpPr>
          <p:cNvPr id="38915" name="Content Placeholder 2"/>
          <p:cNvSpPr>
            <a:spLocks noGrp="1"/>
          </p:cNvSpPr>
          <p:nvPr>
            <p:ph idx="1"/>
          </p:nvPr>
        </p:nvSpPr>
        <p:spPr>
          <a:xfrm>
            <a:off x="928688" y="1608138"/>
            <a:ext cx="7286625" cy="4419600"/>
          </a:xfrm>
        </p:spPr>
        <p:txBody>
          <a:bodyPr/>
          <a:lstStyle/>
          <a:p>
            <a:pPr eaLnBrk="1" hangingPunct="1"/>
            <a:r>
              <a:rPr lang="en-US" altLang="en-US" dirty="0"/>
              <a:t>Are there </a:t>
            </a:r>
            <a:r>
              <a:rPr lang="en-US" altLang="en-US" i="1" dirty="0"/>
              <a:t>general</a:t>
            </a:r>
            <a:r>
              <a:rPr lang="en-US" altLang="en-US" dirty="0"/>
              <a:t> guidelines for annuitization?</a:t>
            </a:r>
          </a:p>
          <a:p>
            <a:pPr lvl="1" eaLnBrk="1" hangingPunct="1"/>
            <a:r>
              <a:rPr lang="en-US" altLang="en-US" dirty="0"/>
              <a:t>a.  Annuitize enough to cover 100% of your </a:t>
            </a:r>
            <a:r>
              <a:rPr lang="en-US" altLang="en-US" i="1" dirty="0"/>
              <a:t>minimum acceptable level</a:t>
            </a:r>
            <a:r>
              <a:rPr lang="en-US" altLang="en-US" dirty="0"/>
              <a:t> of retirement income (this is the minimum needed for survival to pay all the bills, be comfortable, but not take that vacation or buy that new car).  This minimum level will vary from individual to individual</a:t>
            </a:r>
          </a:p>
          <a:p>
            <a:pPr lvl="1" eaLnBrk="1" hangingPunct="1"/>
            <a:r>
              <a:rPr lang="en-US" altLang="en-US" dirty="0"/>
              <a:t>b.  </a:t>
            </a:r>
            <a:r>
              <a:rPr lang="en-US" altLang="en-US" i="1" dirty="0"/>
              <a:t>Once minimum levels are annuitized</a:t>
            </a:r>
            <a:r>
              <a:rPr lang="en-US" altLang="en-US" dirty="0"/>
              <a:t>, the amount of additional assets to annuitize would depend on your risk tolerance and assets available  </a:t>
            </a:r>
          </a:p>
          <a:p>
            <a:pPr lvl="2" eaLnBrk="1" hangingPunct="1"/>
            <a:r>
              <a:rPr lang="en-US" altLang="en-US" dirty="0"/>
              <a:t>The lower (higher) your tolerance for risk, the higher (lower) the amount you would annuitize of your remaining assets</a:t>
            </a:r>
          </a:p>
        </p:txBody>
      </p:sp>
    </p:spTree>
    <p:extLst>
      <p:ext uri="{BB962C8B-B14F-4D97-AF65-F5344CB8AC3E}">
        <p14:creationId xmlns:p14="http://schemas.microsoft.com/office/powerpoint/2010/main" val="291270159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891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8915">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8915">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891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5"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914400" y="685800"/>
            <a:ext cx="7315200" cy="944563"/>
          </a:xfrm>
        </p:spPr>
        <p:txBody>
          <a:bodyPr/>
          <a:lstStyle/>
          <a:p>
            <a:pPr eaLnBrk="1" hangingPunct="1"/>
            <a:r>
              <a:rPr lang="en-US" altLang="en-US" dirty="0"/>
              <a:t>Your Personal Financial Plan</a:t>
            </a:r>
          </a:p>
        </p:txBody>
      </p:sp>
      <p:sp>
        <p:nvSpPr>
          <p:cNvPr id="257027" name="Rectangle 3"/>
          <p:cNvSpPr>
            <a:spLocks noGrp="1" noChangeArrowheads="1"/>
          </p:cNvSpPr>
          <p:nvPr>
            <p:ph type="body" sz="half" idx="1"/>
          </p:nvPr>
        </p:nvSpPr>
        <p:spPr>
          <a:xfrm>
            <a:off x="914400" y="1600200"/>
            <a:ext cx="7467600" cy="5029200"/>
          </a:xfrm>
        </p:spPr>
        <p:txBody>
          <a:bodyPr/>
          <a:lstStyle/>
          <a:p>
            <a:pPr eaLnBrk="1" hangingPunct="1"/>
            <a:r>
              <a:rPr lang="en-US" altLang="en-US" sz="2400" dirty="0"/>
              <a:t>Section XII.:  Retirement Planning Section</a:t>
            </a:r>
          </a:p>
          <a:p>
            <a:pPr lvl="1" eaLnBrk="1" hangingPunct="1"/>
            <a:r>
              <a:rPr lang="en-US" altLang="en-US" dirty="0"/>
              <a:t>What is your vision for retirement? </a:t>
            </a:r>
            <a:r>
              <a:rPr lang="en-US" altLang="en-US" sz="1800" dirty="0"/>
              <a:t>(use </a:t>
            </a:r>
            <a:r>
              <a:rPr lang="en-US" altLang="en-US" sz="1800" dirty="0">
                <a:hlinkClick r:id="rId2"/>
              </a:rPr>
              <a:t>Retirement Planning </a:t>
            </a:r>
            <a:r>
              <a:rPr lang="en-US" altLang="en-US" sz="1800" dirty="0"/>
              <a:t>(LT01-12))</a:t>
            </a:r>
            <a:endParaRPr lang="en-US" altLang="en-US" dirty="0"/>
          </a:p>
          <a:p>
            <a:pPr lvl="1" eaLnBrk="1" hangingPunct="1"/>
            <a:r>
              <a:rPr lang="en-US" altLang="en-US" dirty="0"/>
              <a:t>What are your retirement goals?  Years until you retire?  Age at retirement?</a:t>
            </a:r>
          </a:p>
          <a:p>
            <a:pPr lvl="2" eaLnBrk="1" hangingPunct="1"/>
            <a:r>
              <a:rPr lang="en-US" altLang="en-US" sz="2000" dirty="0"/>
              <a:t>How much will you need? How much do you now have?</a:t>
            </a:r>
          </a:p>
          <a:p>
            <a:pPr lvl="2" eaLnBrk="1" hangingPunct="1"/>
            <a:r>
              <a:rPr lang="en-US" altLang="en-US" sz="2000" dirty="0"/>
              <a:t>How much must you save annually to reach your goals </a:t>
            </a:r>
            <a:r>
              <a:rPr lang="en-US" altLang="en-US" sz="1800" dirty="0"/>
              <a:t>(include </a:t>
            </a:r>
            <a:r>
              <a:rPr lang="en-US" altLang="en-US" sz="1800" dirty="0">
                <a:hlinkClick r:id="rId3"/>
              </a:rPr>
              <a:t>Retirement Planning Spreadsheet </a:t>
            </a:r>
            <a:r>
              <a:rPr lang="en-US" altLang="en-US" sz="1800" dirty="0"/>
              <a:t>(LT06))</a:t>
            </a:r>
            <a:r>
              <a:rPr lang="en-US" altLang="en-US" sz="2000" dirty="0"/>
              <a:t>?</a:t>
            </a:r>
          </a:p>
          <a:p>
            <a:pPr lvl="2" eaLnBrk="1" hangingPunct="1"/>
            <a:r>
              <a:rPr lang="en-US" altLang="en-US" sz="2000" dirty="0"/>
              <a:t>Include a copy of your </a:t>
            </a:r>
            <a:r>
              <a:rPr lang="en-US" altLang="en-US" sz="2000" i="1" dirty="0"/>
              <a:t>Social Security Statement</a:t>
            </a:r>
          </a:p>
          <a:p>
            <a:pPr lvl="1" eaLnBrk="1" hangingPunct="1"/>
            <a:r>
              <a:rPr lang="en-US" altLang="en-US" dirty="0"/>
              <a:t>What are your Plans and Strategies for retirement?</a:t>
            </a:r>
          </a:p>
          <a:p>
            <a:pPr lvl="2" eaLnBrk="1" hangingPunct="1"/>
            <a:r>
              <a:rPr lang="en-US" altLang="en-US" dirty="0"/>
              <a:t>What are your accumulation, retirement and distribution plans?</a:t>
            </a:r>
          </a:p>
          <a:p>
            <a:pPr lvl="1" eaLnBrk="1" hangingPunct="1"/>
            <a:r>
              <a:rPr lang="en-US" altLang="en-US" dirty="0"/>
              <a:t>What are your constraints and accountability?</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57027">
                                            <p:txEl>
                                              <p:pRg st="0" end="0"/>
                                            </p:txEl>
                                          </p:spTgt>
                                        </p:tgtEl>
                                        <p:attrNameLst>
                                          <p:attrName>style.visibility</p:attrName>
                                        </p:attrNameLst>
                                      </p:cBhvr>
                                      <p:to>
                                        <p:strVal val="visible"/>
                                      </p:to>
                                    </p:set>
                                    <p:anim calcmode="lin" valueType="num">
                                      <p:cBhvr additive="base">
                                        <p:cTn id="7" dur="500" fill="hold"/>
                                        <p:tgtEl>
                                          <p:spTgt spid="25702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5702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57027">
                                            <p:txEl>
                                              <p:pRg st="1" end="1"/>
                                            </p:txEl>
                                          </p:spTgt>
                                        </p:tgtEl>
                                        <p:attrNameLst>
                                          <p:attrName>style.visibility</p:attrName>
                                        </p:attrNameLst>
                                      </p:cBhvr>
                                      <p:to>
                                        <p:strVal val="visible"/>
                                      </p:to>
                                    </p:set>
                                    <p:anim calcmode="lin" valueType="num">
                                      <p:cBhvr additive="base">
                                        <p:cTn id="13" dur="500" fill="hold"/>
                                        <p:tgtEl>
                                          <p:spTgt spid="25702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57027">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257027">
                                            <p:txEl>
                                              <p:pRg st="2" end="2"/>
                                            </p:txEl>
                                          </p:spTgt>
                                        </p:tgtEl>
                                        <p:attrNameLst>
                                          <p:attrName>style.visibility</p:attrName>
                                        </p:attrNameLst>
                                      </p:cBhvr>
                                      <p:to>
                                        <p:strVal val="visible"/>
                                      </p:to>
                                    </p:set>
                                    <p:anim calcmode="lin" valueType="num">
                                      <p:cBhvr additive="base">
                                        <p:cTn id="17" dur="500" fill="hold"/>
                                        <p:tgtEl>
                                          <p:spTgt spid="257027">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57027">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257027">
                                            <p:txEl>
                                              <p:pRg st="3" end="3"/>
                                            </p:txEl>
                                          </p:spTgt>
                                        </p:tgtEl>
                                        <p:attrNameLst>
                                          <p:attrName>style.visibility</p:attrName>
                                        </p:attrNameLst>
                                      </p:cBhvr>
                                      <p:to>
                                        <p:strVal val="visible"/>
                                      </p:to>
                                    </p:set>
                                    <p:anim calcmode="lin" valueType="num">
                                      <p:cBhvr additive="base">
                                        <p:cTn id="21" dur="500" fill="hold"/>
                                        <p:tgtEl>
                                          <p:spTgt spid="257027">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257027">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257027">
                                            <p:txEl>
                                              <p:pRg st="4" end="4"/>
                                            </p:txEl>
                                          </p:spTgt>
                                        </p:tgtEl>
                                        <p:attrNameLst>
                                          <p:attrName>style.visibility</p:attrName>
                                        </p:attrNameLst>
                                      </p:cBhvr>
                                      <p:to>
                                        <p:strVal val="visible"/>
                                      </p:to>
                                    </p:set>
                                    <p:anim calcmode="lin" valueType="num">
                                      <p:cBhvr additive="base">
                                        <p:cTn id="25" dur="500" fill="hold"/>
                                        <p:tgtEl>
                                          <p:spTgt spid="257027">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57027">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257027">
                                            <p:txEl>
                                              <p:pRg st="5" end="5"/>
                                            </p:txEl>
                                          </p:spTgt>
                                        </p:tgtEl>
                                        <p:attrNameLst>
                                          <p:attrName>style.visibility</p:attrName>
                                        </p:attrNameLst>
                                      </p:cBhvr>
                                      <p:to>
                                        <p:strVal val="visible"/>
                                      </p:to>
                                    </p:set>
                                    <p:anim calcmode="lin" valueType="num">
                                      <p:cBhvr additive="base">
                                        <p:cTn id="29" dur="500" fill="hold"/>
                                        <p:tgtEl>
                                          <p:spTgt spid="257027">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257027">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257027">
                                            <p:txEl>
                                              <p:pRg st="6" end="6"/>
                                            </p:txEl>
                                          </p:spTgt>
                                        </p:tgtEl>
                                        <p:attrNameLst>
                                          <p:attrName>style.visibility</p:attrName>
                                        </p:attrNameLst>
                                      </p:cBhvr>
                                      <p:to>
                                        <p:strVal val="visible"/>
                                      </p:to>
                                    </p:set>
                                    <p:anim calcmode="lin" valueType="num">
                                      <p:cBhvr additive="base">
                                        <p:cTn id="33" dur="500" fill="hold"/>
                                        <p:tgtEl>
                                          <p:spTgt spid="257027">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257027">
                                            <p:txEl>
                                              <p:pRg st="6" end="6"/>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257027">
                                            <p:txEl>
                                              <p:pRg st="7" end="7"/>
                                            </p:txEl>
                                          </p:spTgt>
                                        </p:tgtEl>
                                        <p:attrNameLst>
                                          <p:attrName>style.visibility</p:attrName>
                                        </p:attrNameLst>
                                      </p:cBhvr>
                                      <p:to>
                                        <p:strVal val="visible"/>
                                      </p:to>
                                    </p:set>
                                    <p:anim calcmode="lin" valueType="num">
                                      <p:cBhvr additive="base">
                                        <p:cTn id="37" dur="500" fill="hold"/>
                                        <p:tgtEl>
                                          <p:spTgt spid="257027">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257027">
                                            <p:txEl>
                                              <p:pRg st="7" end="7"/>
                                            </p:txEl>
                                          </p:spTgt>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0"/>
                                  </p:stCondLst>
                                  <p:childTnLst>
                                    <p:set>
                                      <p:cBhvr>
                                        <p:cTn id="40" dur="1" fill="hold">
                                          <p:stCondLst>
                                            <p:cond delay="0"/>
                                          </p:stCondLst>
                                        </p:cTn>
                                        <p:tgtEl>
                                          <p:spTgt spid="257027">
                                            <p:txEl>
                                              <p:pRg st="8" end="8"/>
                                            </p:txEl>
                                          </p:spTgt>
                                        </p:tgtEl>
                                        <p:attrNameLst>
                                          <p:attrName>style.visibility</p:attrName>
                                        </p:attrNameLst>
                                      </p:cBhvr>
                                      <p:to>
                                        <p:strVal val="visible"/>
                                      </p:to>
                                    </p:set>
                                    <p:anim calcmode="lin" valueType="num">
                                      <p:cBhvr additive="base">
                                        <p:cTn id="41" dur="500" fill="hold"/>
                                        <p:tgtEl>
                                          <p:spTgt spid="257027">
                                            <p:txEl>
                                              <p:pRg st="8" end="8"/>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257027">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7027" grpId="0" uiExpand="1" build="allAtOnce" bldLvl="5"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8130" name="Title 1"/>
          <p:cNvSpPr>
            <a:spLocks noGrp="1"/>
          </p:cNvSpPr>
          <p:nvPr>
            <p:ph type="title"/>
          </p:nvPr>
        </p:nvSpPr>
        <p:spPr/>
        <p:txBody>
          <a:bodyPr/>
          <a:lstStyle/>
          <a:p>
            <a:pPr eaLnBrk="1" hangingPunct="1"/>
            <a:r>
              <a:rPr lang="en-US" altLang="en-US" dirty="0"/>
              <a:t>Payout Options </a:t>
            </a:r>
            <a:r>
              <a:rPr lang="en-US" altLang="en-US" sz="2000" dirty="0"/>
              <a:t>(continued)</a:t>
            </a:r>
            <a:endParaRPr lang="en-US" altLang="en-US" dirty="0"/>
          </a:p>
        </p:txBody>
      </p:sp>
      <p:sp>
        <p:nvSpPr>
          <p:cNvPr id="39939" name="Content Placeholder 2"/>
          <p:cNvSpPr>
            <a:spLocks noGrp="1"/>
          </p:cNvSpPr>
          <p:nvPr>
            <p:ph idx="1"/>
          </p:nvPr>
        </p:nvSpPr>
        <p:spPr>
          <a:xfrm>
            <a:off x="928688" y="1608138"/>
            <a:ext cx="7286625" cy="4419600"/>
          </a:xfrm>
        </p:spPr>
        <p:txBody>
          <a:bodyPr/>
          <a:lstStyle/>
          <a:p>
            <a:pPr eaLnBrk="1" hangingPunct="1"/>
            <a:r>
              <a:rPr lang="en-US" altLang="en-US" dirty="0"/>
              <a:t>What about inflation?</a:t>
            </a:r>
          </a:p>
          <a:p>
            <a:pPr lvl="1" eaLnBrk="1" hangingPunct="1"/>
            <a:r>
              <a:rPr lang="en-US" altLang="en-US" dirty="0"/>
              <a:t>If you are concerned about inflation, you can include a cost of living (cola) rider on your annuity</a:t>
            </a:r>
          </a:p>
          <a:p>
            <a:pPr lvl="2" eaLnBrk="1" hangingPunct="1"/>
            <a:r>
              <a:rPr lang="en-US" altLang="en-US" dirty="0"/>
              <a:t>This rider allows an adjustment for the amount paid to take into account increases in inflation</a:t>
            </a:r>
          </a:p>
          <a:p>
            <a:pPr lvl="2" eaLnBrk="1" hangingPunct="1"/>
            <a:r>
              <a:rPr lang="en-US" altLang="en-US" dirty="0"/>
              <a:t>Realize that this rider has a cost, and will likely mean a lower payout initially but a higher payout later on. </a:t>
            </a:r>
          </a:p>
          <a:p>
            <a:pPr eaLnBrk="1" hangingPunct="1"/>
            <a:endParaRPr lang="en-US" altLang="en-US" dirty="0"/>
          </a:p>
        </p:txBody>
      </p:sp>
    </p:spTree>
    <p:extLst>
      <p:ext uri="{BB962C8B-B14F-4D97-AF65-F5344CB8AC3E}">
        <p14:creationId xmlns:p14="http://schemas.microsoft.com/office/powerpoint/2010/main" val="119506866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993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9939">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9939">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993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9" grpId="0" uiExpand="1" build="p"/>
    </p:bld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533400" y="698500"/>
            <a:ext cx="8001000" cy="944563"/>
          </a:xfrm>
          <a:noFill/>
        </p:spPr>
        <p:txBody>
          <a:bodyPr lIns="90488" tIns="44450" rIns="90488" bIns="44450"/>
          <a:lstStyle/>
          <a:p>
            <a:pPr eaLnBrk="1" hangingPunct="1"/>
            <a:r>
              <a:rPr lang="en-US" altLang="en-US" sz="3200" dirty="0"/>
              <a:t>C. Understand One Method of How to Monitor your Retirement Planning Progress</a:t>
            </a:r>
          </a:p>
        </p:txBody>
      </p:sp>
      <p:sp>
        <p:nvSpPr>
          <p:cNvPr id="96259" name="Rectangle 3"/>
          <p:cNvSpPr>
            <a:spLocks noGrp="1" noChangeArrowheads="1"/>
          </p:cNvSpPr>
          <p:nvPr>
            <p:ph idx="1"/>
          </p:nvPr>
        </p:nvSpPr>
        <p:spPr>
          <a:xfrm>
            <a:off x="914400" y="1600200"/>
            <a:ext cx="7315200" cy="5207000"/>
          </a:xfrm>
        </p:spPr>
        <p:txBody>
          <a:bodyPr lIns="90488" tIns="44450" rIns="90488" bIns="44450"/>
          <a:lstStyle/>
          <a:p>
            <a:pPr eaLnBrk="1" hangingPunct="1"/>
            <a:r>
              <a:rPr lang="en-US" altLang="en-US" dirty="0"/>
              <a:t>Key Points to Remember</a:t>
            </a:r>
          </a:p>
          <a:p>
            <a:pPr lvl="1" eaLnBrk="1" hangingPunct="1"/>
            <a:r>
              <a:rPr lang="en-US" altLang="en-US" dirty="0"/>
              <a:t>Changes in inflation can have a drastic effect on your retirement planning </a:t>
            </a:r>
          </a:p>
          <a:p>
            <a:pPr lvl="2" eaLnBrk="1" hangingPunct="1"/>
            <a:r>
              <a:rPr lang="en-US" altLang="en-US" dirty="0"/>
              <a:t>Watch it.</a:t>
            </a:r>
          </a:p>
          <a:p>
            <a:pPr lvl="1" eaLnBrk="1" hangingPunct="1"/>
            <a:r>
              <a:rPr lang="en-US" altLang="en-US" dirty="0"/>
              <a:t>Once you retire, you may live a long time.  </a:t>
            </a:r>
          </a:p>
          <a:p>
            <a:pPr lvl="2" eaLnBrk="1" hangingPunct="1"/>
            <a:r>
              <a:rPr lang="en-US" altLang="en-US" dirty="0"/>
              <a:t>Plan accordingly</a:t>
            </a:r>
          </a:p>
          <a:p>
            <a:pPr lvl="1" eaLnBrk="1" hangingPunct="1"/>
            <a:r>
              <a:rPr lang="en-US" altLang="en-US" dirty="0"/>
              <a:t>Don’t neglect your insurance coverage.  </a:t>
            </a:r>
          </a:p>
          <a:p>
            <a:pPr lvl="2" eaLnBrk="1" hangingPunct="1"/>
            <a:r>
              <a:rPr lang="en-US" altLang="en-US" dirty="0"/>
              <a:t>Healthcare costs can quickly reduce a good retirement plan</a:t>
            </a:r>
          </a:p>
          <a:p>
            <a:pPr lvl="1" eaLnBrk="1" hangingPunct="1"/>
            <a:r>
              <a:rPr lang="en-US" altLang="en-US" dirty="0"/>
              <a:t>Monitor your progress towards your goals and make changes as necessary</a:t>
            </a:r>
          </a:p>
          <a:p>
            <a:pPr lvl="2" eaLnBrk="1" hangingPunct="1"/>
            <a:r>
              <a:rPr lang="en-US" altLang="en-US" dirty="0"/>
              <a:t>Review and evaluate performance annually</a:t>
            </a:r>
          </a:p>
        </p:txBody>
      </p:sp>
    </p:spTree>
    <p:extLst>
      <p:ext uri="{BB962C8B-B14F-4D97-AF65-F5344CB8AC3E}">
        <p14:creationId xmlns:p14="http://schemas.microsoft.com/office/powerpoint/2010/main" val="2880240553"/>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96259">
                                            <p:txEl>
                                              <p:pRg st="0" end="0"/>
                                            </p:txEl>
                                          </p:spTgt>
                                        </p:tgtEl>
                                        <p:attrNameLst>
                                          <p:attrName>style.visibility</p:attrName>
                                        </p:attrNameLst>
                                      </p:cBhvr>
                                      <p:to>
                                        <p:strVal val="visible"/>
                                      </p:to>
                                    </p:set>
                                    <p:anim calcmode="lin" valueType="num">
                                      <p:cBhvr additive="base">
                                        <p:cTn id="7" dur="500" fill="hold"/>
                                        <p:tgtEl>
                                          <p:spTgt spid="9625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9625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96259">
                                            <p:txEl>
                                              <p:pRg st="1" end="1"/>
                                            </p:txEl>
                                          </p:spTgt>
                                        </p:tgtEl>
                                        <p:attrNameLst>
                                          <p:attrName>style.visibility</p:attrName>
                                        </p:attrNameLst>
                                      </p:cBhvr>
                                      <p:to>
                                        <p:strVal val="visible"/>
                                      </p:to>
                                    </p:set>
                                    <p:anim calcmode="lin" valueType="num">
                                      <p:cBhvr additive="base">
                                        <p:cTn id="13" dur="500" fill="hold"/>
                                        <p:tgtEl>
                                          <p:spTgt spid="9625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96259">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96259">
                                            <p:txEl>
                                              <p:pRg st="2" end="2"/>
                                            </p:txEl>
                                          </p:spTgt>
                                        </p:tgtEl>
                                        <p:attrNameLst>
                                          <p:attrName>style.visibility</p:attrName>
                                        </p:attrNameLst>
                                      </p:cBhvr>
                                      <p:to>
                                        <p:strVal val="visible"/>
                                      </p:to>
                                    </p:set>
                                    <p:anim calcmode="lin" valueType="num">
                                      <p:cBhvr additive="base">
                                        <p:cTn id="17" dur="500" fill="hold"/>
                                        <p:tgtEl>
                                          <p:spTgt spid="96259">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96259">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96259">
                                            <p:txEl>
                                              <p:pRg st="3" end="3"/>
                                            </p:txEl>
                                          </p:spTgt>
                                        </p:tgtEl>
                                        <p:attrNameLst>
                                          <p:attrName>style.visibility</p:attrName>
                                        </p:attrNameLst>
                                      </p:cBhvr>
                                      <p:to>
                                        <p:strVal val="visible"/>
                                      </p:to>
                                    </p:set>
                                    <p:anim calcmode="lin" valueType="num">
                                      <p:cBhvr additive="base">
                                        <p:cTn id="21" dur="500" fill="hold"/>
                                        <p:tgtEl>
                                          <p:spTgt spid="96259">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96259">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96259">
                                            <p:txEl>
                                              <p:pRg st="4" end="4"/>
                                            </p:txEl>
                                          </p:spTgt>
                                        </p:tgtEl>
                                        <p:attrNameLst>
                                          <p:attrName>style.visibility</p:attrName>
                                        </p:attrNameLst>
                                      </p:cBhvr>
                                      <p:to>
                                        <p:strVal val="visible"/>
                                      </p:to>
                                    </p:set>
                                    <p:anim calcmode="lin" valueType="num">
                                      <p:cBhvr additive="base">
                                        <p:cTn id="25" dur="500" fill="hold"/>
                                        <p:tgtEl>
                                          <p:spTgt spid="96259">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96259">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96259">
                                            <p:txEl>
                                              <p:pRg st="5" end="5"/>
                                            </p:txEl>
                                          </p:spTgt>
                                        </p:tgtEl>
                                        <p:attrNameLst>
                                          <p:attrName>style.visibility</p:attrName>
                                        </p:attrNameLst>
                                      </p:cBhvr>
                                      <p:to>
                                        <p:strVal val="visible"/>
                                      </p:to>
                                    </p:set>
                                    <p:anim calcmode="lin" valueType="num">
                                      <p:cBhvr additive="base">
                                        <p:cTn id="29" dur="500" fill="hold"/>
                                        <p:tgtEl>
                                          <p:spTgt spid="96259">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96259">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96259">
                                            <p:txEl>
                                              <p:pRg st="6" end="6"/>
                                            </p:txEl>
                                          </p:spTgt>
                                        </p:tgtEl>
                                        <p:attrNameLst>
                                          <p:attrName>style.visibility</p:attrName>
                                        </p:attrNameLst>
                                      </p:cBhvr>
                                      <p:to>
                                        <p:strVal val="visible"/>
                                      </p:to>
                                    </p:set>
                                    <p:anim calcmode="lin" valueType="num">
                                      <p:cBhvr additive="base">
                                        <p:cTn id="33" dur="500" fill="hold"/>
                                        <p:tgtEl>
                                          <p:spTgt spid="96259">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96259">
                                            <p:txEl>
                                              <p:pRg st="6" end="6"/>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96259">
                                            <p:txEl>
                                              <p:pRg st="7" end="7"/>
                                            </p:txEl>
                                          </p:spTgt>
                                        </p:tgtEl>
                                        <p:attrNameLst>
                                          <p:attrName>style.visibility</p:attrName>
                                        </p:attrNameLst>
                                      </p:cBhvr>
                                      <p:to>
                                        <p:strVal val="visible"/>
                                      </p:to>
                                    </p:set>
                                    <p:anim calcmode="lin" valueType="num">
                                      <p:cBhvr additive="base">
                                        <p:cTn id="37" dur="500" fill="hold"/>
                                        <p:tgtEl>
                                          <p:spTgt spid="96259">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96259">
                                            <p:txEl>
                                              <p:pRg st="7" end="7"/>
                                            </p:txEl>
                                          </p:spTgt>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0"/>
                                  </p:stCondLst>
                                  <p:childTnLst>
                                    <p:set>
                                      <p:cBhvr>
                                        <p:cTn id="40" dur="1" fill="hold">
                                          <p:stCondLst>
                                            <p:cond delay="0"/>
                                          </p:stCondLst>
                                        </p:cTn>
                                        <p:tgtEl>
                                          <p:spTgt spid="96259">
                                            <p:txEl>
                                              <p:pRg st="8" end="8"/>
                                            </p:txEl>
                                          </p:spTgt>
                                        </p:tgtEl>
                                        <p:attrNameLst>
                                          <p:attrName>style.visibility</p:attrName>
                                        </p:attrNameLst>
                                      </p:cBhvr>
                                      <p:to>
                                        <p:strVal val="visible"/>
                                      </p:to>
                                    </p:set>
                                    <p:anim calcmode="lin" valueType="num">
                                      <p:cBhvr additive="base">
                                        <p:cTn id="41" dur="500" fill="hold"/>
                                        <p:tgtEl>
                                          <p:spTgt spid="96259">
                                            <p:txEl>
                                              <p:pRg st="8" end="8"/>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96259">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259" grpId="0" uiExpand="1" build="p" bldLvl="2" autoUpdateAnimBg="0"/>
    </p:bld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pPr eaLnBrk="1" hangingPunct="1"/>
            <a:r>
              <a:rPr lang="en-US" altLang="en-US" dirty="0"/>
              <a:t>Monitoring Progress</a:t>
            </a:r>
            <a:r>
              <a:rPr lang="en-US" altLang="en-US" sz="3200" dirty="0"/>
              <a:t> </a:t>
            </a:r>
            <a:r>
              <a:rPr lang="en-US" altLang="en-US" sz="2400" dirty="0"/>
              <a:t>(continued)</a:t>
            </a:r>
          </a:p>
        </p:txBody>
      </p:sp>
      <p:sp>
        <p:nvSpPr>
          <p:cNvPr id="286723" name="Rectangle 3"/>
          <p:cNvSpPr>
            <a:spLocks noGrp="1" noChangeArrowheads="1"/>
          </p:cNvSpPr>
          <p:nvPr>
            <p:ph idx="1"/>
          </p:nvPr>
        </p:nvSpPr>
        <p:spPr>
          <a:xfrm>
            <a:off x="928688" y="1608138"/>
            <a:ext cx="7286625" cy="4419600"/>
          </a:xfrm>
        </p:spPr>
        <p:txBody>
          <a:bodyPr/>
          <a:lstStyle/>
          <a:p>
            <a:pPr eaLnBrk="1" hangingPunct="1"/>
            <a:r>
              <a:rPr lang="en-US" altLang="en-US" dirty="0"/>
              <a:t>One of the biggest challenges is how do you know how well you are doing in preparing for retirement?</a:t>
            </a:r>
          </a:p>
          <a:p>
            <a:pPr lvl="1" eaLnBrk="1" hangingPunct="1"/>
            <a:r>
              <a:rPr lang="en-US" altLang="en-US" dirty="0"/>
              <a:t>Is there a way to monitor your progress on how well you are reaching your retirement goals?</a:t>
            </a:r>
          </a:p>
          <a:p>
            <a:pPr lvl="1" eaLnBrk="1" hangingPunct="1"/>
            <a:r>
              <a:rPr lang="en-US" altLang="en-US" dirty="0"/>
              <a:t>Is there a tool to give you guidelines as to where you should be as you work toward retirement so you can make changes consistent with your own goals and objectives?</a:t>
            </a:r>
          </a:p>
          <a:p>
            <a:pPr eaLnBrk="1" hangingPunct="1"/>
            <a:r>
              <a:rPr lang="en-US" altLang="en-US" sz="1800" dirty="0"/>
              <a:t>The following article is from Jonathan Clements, “Ugly Math: How Soaring Housing costs are Jeopardizing Retirement Savings, </a:t>
            </a:r>
            <a:r>
              <a:rPr lang="en-US" altLang="en-US" sz="1800" i="1" dirty="0"/>
              <a:t>The Wall Street Journal</a:t>
            </a:r>
            <a:r>
              <a:rPr lang="en-US" altLang="en-US" sz="1800" dirty="0"/>
              <a:t>, March 25, 2005, p. D1</a:t>
            </a:r>
            <a:r>
              <a:rPr lang="en-US" altLang="en-US" sz="2000" dirty="0"/>
              <a:t>. </a:t>
            </a:r>
            <a:r>
              <a:rPr lang="en-US" altLang="en-US" sz="1800" dirty="0"/>
              <a:t> Instead of summarizing the article, I chose to copy it into the slides. </a:t>
            </a:r>
            <a:endParaRPr lang="en-US" altLang="en-US" sz="2000" dirty="0"/>
          </a:p>
        </p:txBody>
      </p:sp>
    </p:spTree>
    <p:extLst>
      <p:ext uri="{BB962C8B-B14F-4D97-AF65-F5344CB8AC3E}">
        <p14:creationId xmlns:p14="http://schemas.microsoft.com/office/powerpoint/2010/main" val="236230886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86723">
                                            <p:txEl>
                                              <p:pRg st="0" end="0"/>
                                            </p:txEl>
                                          </p:spTgt>
                                        </p:tgtEl>
                                        <p:attrNameLst>
                                          <p:attrName>style.visibility</p:attrName>
                                        </p:attrNameLst>
                                      </p:cBhvr>
                                      <p:to>
                                        <p:strVal val="visible"/>
                                      </p:to>
                                    </p:set>
                                    <p:animEffect transition="in" filter="blinds(horizontal)">
                                      <p:cBhvr>
                                        <p:cTn id="7" dur="500"/>
                                        <p:tgtEl>
                                          <p:spTgt spid="28672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86723">
                                            <p:txEl>
                                              <p:pRg st="1" end="1"/>
                                            </p:txEl>
                                          </p:spTgt>
                                        </p:tgtEl>
                                        <p:attrNameLst>
                                          <p:attrName>style.visibility</p:attrName>
                                        </p:attrNameLst>
                                      </p:cBhvr>
                                      <p:to>
                                        <p:strVal val="visible"/>
                                      </p:to>
                                    </p:set>
                                    <p:animEffect transition="in" filter="blinds(horizontal)">
                                      <p:cBhvr>
                                        <p:cTn id="12" dur="500"/>
                                        <p:tgtEl>
                                          <p:spTgt spid="286723">
                                            <p:txEl>
                                              <p:pRg st="1" end="1"/>
                                            </p:txEl>
                                          </p:spTgt>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286723">
                                            <p:txEl>
                                              <p:pRg st="2" end="2"/>
                                            </p:txEl>
                                          </p:spTgt>
                                        </p:tgtEl>
                                        <p:attrNameLst>
                                          <p:attrName>style.visibility</p:attrName>
                                        </p:attrNameLst>
                                      </p:cBhvr>
                                      <p:to>
                                        <p:strVal val="visible"/>
                                      </p:to>
                                    </p:set>
                                    <p:animEffect transition="in" filter="blinds(horizontal)">
                                      <p:cBhvr>
                                        <p:cTn id="15" dur="500"/>
                                        <p:tgtEl>
                                          <p:spTgt spid="286723">
                                            <p:txEl>
                                              <p:pRg st="2" end="2"/>
                                            </p:txEl>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286723">
                                            <p:txEl>
                                              <p:pRg st="3" end="3"/>
                                            </p:txEl>
                                          </p:spTgt>
                                        </p:tgtEl>
                                        <p:attrNameLst>
                                          <p:attrName>style.visibility</p:attrName>
                                        </p:attrNameLst>
                                      </p:cBhvr>
                                      <p:to>
                                        <p:strVal val="visible"/>
                                      </p:to>
                                    </p:set>
                                    <p:animEffect transition="in" filter="blinds(horizontal)">
                                      <p:cBhvr>
                                        <p:cTn id="18" dur="500"/>
                                        <p:tgtEl>
                                          <p:spTgt spid="28672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23" grpId="0" uiExpand="1" build="p" bldLvl="2"/>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pPr eaLnBrk="1" hangingPunct="1"/>
            <a:endParaRPr lang="en-US" altLang="en-US" sz="5400" dirty="0"/>
          </a:p>
        </p:txBody>
      </p:sp>
      <p:sp>
        <p:nvSpPr>
          <p:cNvPr id="52227" name="Slide Number Placeholder 3"/>
          <p:cNvSpPr>
            <a:spLocks noGrp="1"/>
          </p:cNvSpPr>
          <p:nvPr>
            <p:ph type="sldNum" sz="quarter" idx="4294967295"/>
          </p:nvPr>
        </p:nvSpPr>
        <p:spPr bwMode="auto">
          <a:xfrm>
            <a:off x="8458200" y="6248400"/>
            <a:ext cx="685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eaLnBrk="1" hangingPunct="1">
              <a:spcBef>
                <a:spcPct val="0"/>
              </a:spcBef>
              <a:buFontTx/>
              <a:buNone/>
            </a:pPr>
            <a:fld id="{90A86CED-29EE-49F2-BC4E-E29FD682F354}" type="slidenum">
              <a:rPr lang="en-US" altLang="en-US" sz="1400"/>
              <a:pPr eaLnBrk="1" hangingPunct="1">
                <a:spcBef>
                  <a:spcPct val="0"/>
                </a:spcBef>
                <a:buFontTx/>
                <a:buNone/>
              </a:pPr>
              <a:t>33</a:t>
            </a:fld>
            <a:endParaRPr lang="en-US" altLang="en-US" sz="1400" dirty="0"/>
          </a:p>
        </p:txBody>
      </p:sp>
      <p:sp>
        <p:nvSpPr>
          <p:cNvPr id="52228" name="Text Box 4"/>
          <p:cNvSpPr txBox="1">
            <a:spLocks noChangeArrowheads="1"/>
          </p:cNvSpPr>
          <p:nvPr/>
        </p:nvSpPr>
        <p:spPr bwMode="auto">
          <a:xfrm>
            <a:off x="5943600" y="6553200"/>
            <a:ext cx="30480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eaLnBrk="1" hangingPunct="1">
              <a:spcBef>
                <a:spcPct val="50000"/>
              </a:spcBef>
              <a:buFontTx/>
              <a:buNone/>
            </a:pPr>
            <a:r>
              <a:rPr lang="en-US" altLang="en-US" sz="1600" dirty="0"/>
              <a:t>Source: WSJ, 23Mar05, p. D1.</a:t>
            </a:r>
          </a:p>
        </p:txBody>
      </p:sp>
      <p:pic>
        <p:nvPicPr>
          <p:cNvPr id="52229"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152400" y="838200"/>
            <a:ext cx="8839200" cy="5791200"/>
          </a:xfrm>
        </p:spPr>
      </p:pic>
    </p:spTree>
    <p:extLst>
      <p:ext uri="{BB962C8B-B14F-4D97-AF65-F5344CB8AC3E}">
        <p14:creationId xmlns:p14="http://schemas.microsoft.com/office/powerpoint/2010/main" val="86947178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pPr eaLnBrk="1" hangingPunct="1"/>
            <a:endParaRPr lang="en-US" altLang="en-US" dirty="0"/>
          </a:p>
        </p:txBody>
      </p:sp>
      <p:sp>
        <p:nvSpPr>
          <p:cNvPr id="53251" name="Text Box 4"/>
          <p:cNvSpPr txBox="1">
            <a:spLocks noChangeArrowheads="1"/>
          </p:cNvSpPr>
          <p:nvPr/>
        </p:nvSpPr>
        <p:spPr bwMode="auto">
          <a:xfrm>
            <a:off x="5943600" y="6553200"/>
            <a:ext cx="30480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eaLnBrk="1" hangingPunct="1">
              <a:spcBef>
                <a:spcPct val="50000"/>
              </a:spcBef>
              <a:buFontTx/>
              <a:buNone/>
            </a:pPr>
            <a:r>
              <a:rPr lang="en-US" altLang="en-US" sz="1600" dirty="0"/>
              <a:t>Source: WSJ, 23Mar05, p. D1.</a:t>
            </a:r>
          </a:p>
        </p:txBody>
      </p:sp>
      <p:pic>
        <p:nvPicPr>
          <p:cNvPr id="53252" name="Content Placeholder 2"/>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152400" y="762000"/>
            <a:ext cx="8839200" cy="5883275"/>
          </a:xfrm>
        </p:spPr>
      </p:pic>
    </p:spTree>
    <p:extLst>
      <p:ext uri="{BB962C8B-B14F-4D97-AF65-F5344CB8AC3E}">
        <p14:creationId xmlns:p14="http://schemas.microsoft.com/office/powerpoint/2010/main" val="363374384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4274" name="Rectangle 2"/>
          <p:cNvSpPr>
            <a:spLocks noGrp="1" noChangeArrowheads="1"/>
          </p:cNvSpPr>
          <p:nvPr>
            <p:ph type="ctrTitle" sz="quarter"/>
          </p:nvPr>
        </p:nvSpPr>
        <p:spPr>
          <a:xfrm>
            <a:off x="685800" y="682625"/>
            <a:ext cx="7772400" cy="920750"/>
          </a:xfrm>
        </p:spPr>
        <p:txBody>
          <a:bodyPr anchor="ctr"/>
          <a:lstStyle/>
          <a:p>
            <a:pPr eaLnBrk="1" hangingPunct="1">
              <a:spcBef>
                <a:spcPct val="20000"/>
              </a:spcBef>
            </a:pPr>
            <a:r>
              <a:rPr lang="en-US" altLang="en-US" dirty="0"/>
              <a:t>Monitoring Progress</a:t>
            </a:r>
            <a:r>
              <a:rPr lang="en-US" altLang="en-US" sz="3200" dirty="0"/>
              <a:t> </a:t>
            </a:r>
            <a:r>
              <a:rPr lang="en-US" altLang="en-US" sz="2400" dirty="0"/>
              <a:t>(continued)</a:t>
            </a:r>
          </a:p>
        </p:txBody>
      </p:sp>
      <p:sp>
        <p:nvSpPr>
          <p:cNvPr id="54275" name="Rectangle 3"/>
          <p:cNvSpPr>
            <a:spLocks noGrp="1" noChangeArrowheads="1"/>
          </p:cNvSpPr>
          <p:nvPr>
            <p:ph type="subTitle" sz="quarter" idx="1"/>
          </p:nvPr>
        </p:nvSpPr>
        <p:spPr>
          <a:xfrm>
            <a:off x="990600" y="1666875"/>
            <a:ext cx="7239000" cy="3733800"/>
          </a:xfrm>
        </p:spPr>
        <p:txBody>
          <a:bodyPr/>
          <a:lstStyle/>
          <a:p>
            <a:pPr marL="533400" indent="-533400" algn="l" eaLnBrk="1" hangingPunct="1">
              <a:lnSpc>
                <a:spcPct val="80000"/>
              </a:lnSpc>
              <a:buFontTx/>
              <a:buNone/>
            </a:pPr>
            <a:r>
              <a:rPr lang="en-US" altLang="en-US" sz="2400" dirty="0"/>
              <a:t>			   Savings-	      Debt-to-</a:t>
            </a:r>
          </a:p>
          <a:p>
            <a:pPr marL="533400" indent="-533400" algn="l" eaLnBrk="1" hangingPunct="1">
              <a:lnSpc>
                <a:spcPct val="80000"/>
              </a:lnSpc>
              <a:buFontTx/>
              <a:buNone/>
            </a:pPr>
            <a:r>
              <a:rPr lang="en-US" altLang="en-US" sz="2400" dirty="0"/>
              <a:t>     Age		   to-Income	        Income</a:t>
            </a:r>
          </a:p>
          <a:p>
            <a:pPr marL="533400" indent="-533400" algn="l" eaLnBrk="1" hangingPunct="1">
              <a:lnSpc>
                <a:spcPct val="80000"/>
              </a:lnSpc>
              <a:buFontTx/>
              <a:buNone/>
            </a:pPr>
            <a:r>
              <a:rPr lang="en-US" altLang="en-US" sz="2400" dirty="0"/>
              <a:t>	30            	          0.1	           	1.70</a:t>
            </a:r>
          </a:p>
          <a:p>
            <a:pPr marL="533400" indent="-533400" algn="l" eaLnBrk="1" hangingPunct="1">
              <a:lnSpc>
                <a:spcPct val="80000"/>
              </a:lnSpc>
              <a:buFontTx/>
              <a:buNone/>
            </a:pPr>
            <a:r>
              <a:rPr lang="en-US" altLang="en-US" sz="2400" dirty="0"/>
              <a:t>	35           	          0.9	            1.50</a:t>
            </a:r>
          </a:p>
          <a:p>
            <a:pPr marL="533400" indent="-533400" algn="l" eaLnBrk="1" hangingPunct="1">
              <a:lnSpc>
                <a:spcPct val="80000"/>
              </a:lnSpc>
              <a:buFontTx/>
              <a:buNone/>
            </a:pPr>
            <a:r>
              <a:rPr lang="en-US" altLang="en-US" sz="2400" dirty="0"/>
              <a:t>	40          	          1.8	            1.25</a:t>
            </a:r>
          </a:p>
          <a:p>
            <a:pPr marL="533400" indent="-533400" algn="l" eaLnBrk="1" hangingPunct="1">
              <a:lnSpc>
                <a:spcPct val="80000"/>
              </a:lnSpc>
              <a:buFontTx/>
              <a:buNone/>
            </a:pPr>
            <a:r>
              <a:rPr lang="en-US" altLang="en-US" sz="2400" dirty="0"/>
              <a:t>	45           	          3.0	            1.00</a:t>
            </a:r>
          </a:p>
          <a:p>
            <a:pPr marL="533400" indent="-533400" algn="l" eaLnBrk="1" hangingPunct="1">
              <a:lnSpc>
                <a:spcPct val="80000"/>
              </a:lnSpc>
              <a:buFontTx/>
              <a:buNone/>
            </a:pPr>
            <a:r>
              <a:rPr lang="en-US" altLang="en-US" sz="2400" dirty="0"/>
              <a:t>	50          	          4.5	            0.75</a:t>
            </a:r>
          </a:p>
          <a:p>
            <a:pPr marL="533400" indent="-533400" algn="l" eaLnBrk="1" hangingPunct="1">
              <a:lnSpc>
                <a:spcPct val="80000"/>
              </a:lnSpc>
              <a:buFontTx/>
              <a:buNone/>
            </a:pPr>
            <a:r>
              <a:rPr lang="en-US" altLang="en-US" sz="2400" dirty="0"/>
              <a:t>	55          	          6.5	            0.50</a:t>
            </a:r>
          </a:p>
          <a:p>
            <a:pPr marL="533400" indent="-533400" algn="l" eaLnBrk="1" hangingPunct="1">
              <a:lnSpc>
                <a:spcPct val="80000"/>
              </a:lnSpc>
              <a:buFontTx/>
              <a:buNone/>
            </a:pPr>
            <a:r>
              <a:rPr lang="en-US" altLang="en-US" sz="2400" dirty="0"/>
              <a:t>	60          	          8.9	            0.20</a:t>
            </a:r>
          </a:p>
          <a:p>
            <a:pPr marL="533400" indent="-533400" algn="l" eaLnBrk="1" hangingPunct="1">
              <a:lnSpc>
                <a:spcPct val="80000"/>
              </a:lnSpc>
              <a:buFontTx/>
              <a:buNone/>
            </a:pPr>
            <a:r>
              <a:rPr lang="en-US" altLang="en-US" sz="2400" dirty="0"/>
              <a:t>	65         	        12.0	            0.00</a:t>
            </a:r>
          </a:p>
        </p:txBody>
      </p:sp>
      <p:sp>
        <p:nvSpPr>
          <p:cNvPr id="54276" name="Rectangle 1033"/>
          <p:cNvSpPr>
            <a:spLocks noGrp="1" noChangeArrowheads="1"/>
          </p:cNvSpPr>
          <p:nvPr>
            <p:ph type="sldNum" sz="quarter" idx="4294967295"/>
          </p:nvPr>
        </p:nvSpPr>
        <p:spPr bwMode="auto">
          <a:xfrm>
            <a:off x="6553200" y="6248400"/>
            <a:ext cx="19050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eaLnBrk="1" hangingPunct="1">
              <a:spcBef>
                <a:spcPct val="0"/>
              </a:spcBef>
              <a:buFontTx/>
              <a:buNone/>
            </a:pPr>
            <a:fld id="{E5FF885D-3792-4713-8190-3096C8D73F4B}" type="slidenum">
              <a:rPr lang="en-US" altLang="en-US" sz="1400"/>
              <a:pPr eaLnBrk="1" hangingPunct="1">
                <a:spcBef>
                  <a:spcPct val="0"/>
                </a:spcBef>
                <a:buFontTx/>
                <a:buNone/>
              </a:pPr>
              <a:t>35</a:t>
            </a:fld>
            <a:endParaRPr lang="en-US" altLang="en-US" sz="1400" dirty="0"/>
          </a:p>
        </p:txBody>
      </p:sp>
      <p:sp>
        <p:nvSpPr>
          <p:cNvPr id="54277" name="Rectangle 4"/>
          <p:cNvSpPr>
            <a:spLocks noChangeArrowheads="1"/>
          </p:cNvSpPr>
          <p:nvPr/>
        </p:nvSpPr>
        <p:spPr bwMode="auto">
          <a:xfrm>
            <a:off x="1295400" y="2438400"/>
            <a:ext cx="5943600" cy="2971800"/>
          </a:xfrm>
          <a:prstGeom prst="rect">
            <a:avLst/>
          </a:prstGeom>
          <a:noFill/>
          <a:ln w="38100">
            <a:solidFill>
              <a:srgbClr val="00FFFF"/>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eaLnBrk="1" hangingPunct="1">
              <a:spcBef>
                <a:spcPct val="0"/>
              </a:spcBef>
              <a:buFontTx/>
              <a:buNone/>
            </a:pPr>
            <a:endParaRPr lang="en-US" altLang="en-US" sz="2400" dirty="0"/>
          </a:p>
        </p:txBody>
      </p:sp>
      <p:sp>
        <p:nvSpPr>
          <p:cNvPr id="54278" name="Text Box 5"/>
          <p:cNvSpPr txBox="1">
            <a:spLocks noChangeArrowheads="1"/>
          </p:cNvSpPr>
          <p:nvPr/>
        </p:nvSpPr>
        <p:spPr bwMode="auto">
          <a:xfrm>
            <a:off x="1039813" y="5943600"/>
            <a:ext cx="7010400"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eaLnBrk="1" hangingPunct="1">
              <a:spcBef>
                <a:spcPct val="50000"/>
              </a:spcBef>
              <a:buFontTx/>
              <a:buNone/>
            </a:pPr>
            <a:r>
              <a:rPr lang="en-US" altLang="en-US" sz="1600" dirty="0"/>
              <a:t>This chart is from Doman Farrell, LLC as quoted in:  Jonathan Clements, “Ugly Math:  How Soaring Housing Costs are Jeopardizing Retirement Savings,” Wall Street Journal,  23Mar05, p. D1.</a:t>
            </a:r>
          </a:p>
        </p:txBody>
      </p:sp>
      <p:sp>
        <p:nvSpPr>
          <p:cNvPr id="54279" name="Rectangle 6"/>
          <p:cNvSpPr>
            <a:spLocks noChangeArrowheads="1"/>
          </p:cNvSpPr>
          <p:nvPr/>
        </p:nvSpPr>
        <p:spPr bwMode="auto">
          <a:xfrm>
            <a:off x="1295400" y="1676400"/>
            <a:ext cx="5943600" cy="762000"/>
          </a:xfrm>
          <a:prstGeom prst="rect">
            <a:avLst/>
          </a:prstGeom>
          <a:noFill/>
          <a:ln w="38100">
            <a:solidFill>
              <a:srgbClr val="FF33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eaLnBrk="1" hangingPunct="1">
              <a:spcBef>
                <a:spcPct val="0"/>
              </a:spcBef>
              <a:buFontTx/>
              <a:buNone/>
            </a:pPr>
            <a:endParaRPr lang="en-US" altLang="en-US" sz="2400" dirty="0"/>
          </a:p>
        </p:txBody>
      </p:sp>
    </p:spTree>
    <p:extLst>
      <p:ext uri="{BB962C8B-B14F-4D97-AF65-F5344CB8AC3E}">
        <p14:creationId xmlns:p14="http://schemas.microsoft.com/office/powerpoint/2010/main" val="298238517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a:xfrm>
            <a:off x="714375" y="685800"/>
            <a:ext cx="7696200" cy="944563"/>
          </a:xfrm>
        </p:spPr>
        <p:txBody>
          <a:bodyPr/>
          <a:lstStyle/>
          <a:p>
            <a:pPr eaLnBrk="1" hangingPunct="1"/>
            <a:r>
              <a:rPr lang="en-US" altLang="en-US" dirty="0"/>
              <a:t>Monitoring Progress</a:t>
            </a:r>
            <a:r>
              <a:rPr lang="en-US" altLang="en-US" sz="3200" dirty="0"/>
              <a:t> </a:t>
            </a:r>
            <a:r>
              <a:rPr lang="en-US" altLang="en-US" sz="2400" dirty="0"/>
              <a:t>(continued)</a:t>
            </a:r>
          </a:p>
        </p:txBody>
      </p:sp>
      <p:sp>
        <p:nvSpPr>
          <p:cNvPr id="273411" name="Rectangle 3"/>
          <p:cNvSpPr>
            <a:spLocks noGrp="1" noChangeArrowheads="1"/>
          </p:cNvSpPr>
          <p:nvPr>
            <p:ph idx="1"/>
          </p:nvPr>
        </p:nvSpPr>
        <p:spPr>
          <a:xfrm>
            <a:off x="928688" y="1608138"/>
            <a:ext cx="7286625" cy="4419600"/>
          </a:xfrm>
        </p:spPr>
        <p:txBody>
          <a:bodyPr/>
          <a:lstStyle/>
          <a:p>
            <a:pPr eaLnBrk="1" hangingPunct="1"/>
            <a:r>
              <a:rPr lang="en-US" altLang="en-US" dirty="0"/>
              <a:t>What does this framework tell us?</a:t>
            </a:r>
          </a:p>
          <a:p>
            <a:pPr lvl="1" eaLnBrk="1" hangingPunct="1"/>
            <a:r>
              <a:rPr lang="en-US" altLang="en-US" dirty="0"/>
              <a:t>It gives a reality check in today’s overheated spending frenzy</a:t>
            </a:r>
          </a:p>
          <a:p>
            <a:pPr lvl="1" eaLnBrk="1" hangingPunct="1"/>
            <a:r>
              <a:rPr lang="en-US" altLang="en-US" dirty="0"/>
              <a:t>It shows the relationship between savings and debt and how we need to manage both</a:t>
            </a:r>
          </a:p>
          <a:p>
            <a:pPr lvl="1" eaLnBrk="1" hangingPunct="1"/>
            <a:r>
              <a:rPr lang="en-US" altLang="en-US" dirty="0"/>
              <a:t>It encourages us to  reduce debt at the same time you increase savings</a:t>
            </a:r>
          </a:p>
        </p:txBody>
      </p:sp>
    </p:spTree>
    <p:extLst>
      <p:ext uri="{BB962C8B-B14F-4D97-AF65-F5344CB8AC3E}">
        <p14:creationId xmlns:p14="http://schemas.microsoft.com/office/powerpoint/2010/main" val="174729052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73411">
                                            <p:txEl>
                                              <p:pRg st="0" end="0"/>
                                            </p:txEl>
                                          </p:spTgt>
                                        </p:tgtEl>
                                        <p:attrNameLst>
                                          <p:attrName>style.visibility</p:attrName>
                                        </p:attrNameLst>
                                      </p:cBhvr>
                                      <p:to>
                                        <p:strVal val="visible"/>
                                      </p:to>
                                    </p:set>
                                    <p:animEffect transition="in" filter="blinds(horizontal)">
                                      <p:cBhvr>
                                        <p:cTn id="7" dur="500"/>
                                        <p:tgtEl>
                                          <p:spTgt spid="27341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73411">
                                            <p:txEl>
                                              <p:pRg st="1" end="1"/>
                                            </p:txEl>
                                          </p:spTgt>
                                        </p:tgtEl>
                                        <p:attrNameLst>
                                          <p:attrName>style.visibility</p:attrName>
                                        </p:attrNameLst>
                                      </p:cBhvr>
                                      <p:to>
                                        <p:strVal val="visible"/>
                                      </p:to>
                                    </p:set>
                                    <p:animEffect transition="in" filter="blinds(horizontal)">
                                      <p:cBhvr>
                                        <p:cTn id="12" dur="500"/>
                                        <p:tgtEl>
                                          <p:spTgt spid="273411">
                                            <p:txEl>
                                              <p:pRg st="1" end="1"/>
                                            </p:txEl>
                                          </p:spTgt>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273411">
                                            <p:txEl>
                                              <p:pRg st="2" end="2"/>
                                            </p:txEl>
                                          </p:spTgt>
                                        </p:tgtEl>
                                        <p:attrNameLst>
                                          <p:attrName>style.visibility</p:attrName>
                                        </p:attrNameLst>
                                      </p:cBhvr>
                                      <p:to>
                                        <p:strVal val="visible"/>
                                      </p:to>
                                    </p:set>
                                    <p:animEffect transition="in" filter="blinds(horizontal)">
                                      <p:cBhvr>
                                        <p:cTn id="15" dur="500"/>
                                        <p:tgtEl>
                                          <p:spTgt spid="273411">
                                            <p:txEl>
                                              <p:pRg st="2" end="2"/>
                                            </p:txEl>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273411">
                                            <p:txEl>
                                              <p:pRg st="3" end="3"/>
                                            </p:txEl>
                                          </p:spTgt>
                                        </p:tgtEl>
                                        <p:attrNameLst>
                                          <p:attrName>style.visibility</p:attrName>
                                        </p:attrNameLst>
                                      </p:cBhvr>
                                      <p:to>
                                        <p:strVal val="visible"/>
                                      </p:to>
                                    </p:set>
                                    <p:animEffect transition="in" filter="blinds(horizontal)">
                                      <p:cBhvr>
                                        <p:cTn id="18" dur="500"/>
                                        <p:tgtEl>
                                          <p:spTgt spid="27341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3411" grpId="0" uiExpand="1" build="p"/>
    </p:bldLst>
  </p:timing>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pPr eaLnBrk="1" hangingPunct="1"/>
            <a:r>
              <a:rPr lang="en-US" altLang="en-US" dirty="0"/>
              <a:t>Monitoring Progress</a:t>
            </a:r>
            <a:r>
              <a:rPr lang="en-US" altLang="en-US" sz="3200" dirty="0"/>
              <a:t> </a:t>
            </a:r>
            <a:r>
              <a:rPr lang="en-US" altLang="en-US" sz="2400" dirty="0"/>
              <a:t>(continued)</a:t>
            </a:r>
          </a:p>
        </p:txBody>
      </p:sp>
      <p:sp>
        <p:nvSpPr>
          <p:cNvPr id="47108" name="Rectangle 3"/>
          <p:cNvSpPr>
            <a:spLocks noGrp="1" noChangeArrowheads="1"/>
          </p:cNvSpPr>
          <p:nvPr>
            <p:ph idx="1"/>
          </p:nvPr>
        </p:nvSpPr>
        <p:spPr>
          <a:xfrm>
            <a:off x="933450" y="1600200"/>
            <a:ext cx="7315200" cy="5229225"/>
          </a:xfrm>
        </p:spPr>
        <p:txBody>
          <a:bodyPr/>
          <a:lstStyle/>
          <a:p>
            <a:pPr eaLnBrk="1" hangingPunct="1"/>
            <a:r>
              <a:rPr lang="en-US" altLang="en-US" dirty="0"/>
              <a:t>Assumptions of the article:</a:t>
            </a:r>
          </a:p>
          <a:p>
            <a:pPr lvl="1" eaLnBrk="1" hangingPunct="1"/>
            <a:r>
              <a:rPr lang="en-US" altLang="en-US" dirty="0"/>
              <a:t>1.  Investors will earn 5% more than inflation</a:t>
            </a:r>
          </a:p>
          <a:p>
            <a:pPr lvl="2" eaLnBrk="1" hangingPunct="1"/>
            <a:r>
              <a:rPr lang="en-US" altLang="en-US" dirty="0"/>
              <a:t>What do you think?</a:t>
            </a:r>
          </a:p>
          <a:p>
            <a:pPr lvl="1" eaLnBrk="1" hangingPunct="1"/>
            <a:r>
              <a:rPr lang="en-US" altLang="en-US" dirty="0"/>
              <a:t>2.  Investors will save about 12% of pre-tax income every year from age 30 to 65</a:t>
            </a:r>
          </a:p>
          <a:p>
            <a:pPr lvl="2" eaLnBrk="1" hangingPunct="1"/>
            <a:r>
              <a:rPr lang="en-US" altLang="en-US" dirty="0"/>
              <a:t>What do you think?</a:t>
            </a:r>
          </a:p>
          <a:p>
            <a:pPr lvl="1" eaLnBrk="1" hangingPunct="1"/>
            <a:r>
              <a:rPr lang="en-US" altLang="en-US" dirty="0"/>
              <a:t>3. Investors will withdraw 5% of portfolio value each year</a:t>
            </a:r>
          </a:p>
          <a:p>
            <a:pPr lvl="2" eaLnBrk="1" hangingPunct="1"/>
            <a:r>
              <a:rPr lang="en-US" altLang="en-US" dirty="0"/>
              <a:t>What do you think?</a:t>
            </a:r>
          </a:p>
        </p:txBody>
      </p:sp>
    </p:spTree>
    <p:extLst>
      <p:ext uri="{BB962C8B-B14F-4D97-AF65-F5344CB8AC3E}">
        <p14:creationId xmlns:p14="http://schemas.microsoft.com/office/powerpoint/2010/main" val="45710503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7108">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7108">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7108">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7108">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7108">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7108">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7108">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8" grpId="0" uiExpand="1" build="p"/>
    </p:bldLst>
  </p:timing>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pPr eaLnBrk="1" hangingPunct="1"/>
            <a:r>
              <a:rPr lang="en-US" altLang="en-US" dirty="0"/>
              <a:t>Monitoring Progress</a:t>
            </a:r>
            <a:r>
              <a:rPr lang="en-US" altLang="en-US" sz="3200" dirty="0"/>
              <a:t> </a:t>
            </a:r>
            <a:r>
              <a:rPr lang="en-US" altLang="en-US" sz="2400" dirty="0"/>
              <a:t>(continued)</a:t>
            </a:r>
          </a:p>
        </p:txBody>
      </p:sp>
      <p:sp>
        <p:nvSpPr>
          <p:cNvPr id="48132" name="Rectangle 3"/>
          <p:cNvSpPr>
            <a:spLocks noGrp="1" noChangeArrowheads="1"/>
          </p:cNvSpPr>
          <p:nvPr>
            <p:ph idx="1"/>
          </p:nvPr>
        </p:nvSpPr>
        <p:spPr>
          <a:xfrm>
            <a:off x="914400" y="1600200"/>
            <a:ext cx="7258050" cy="4991100"/>
          </a:xfrm>
        </p:spPr>
        <p:txBody>
          <a:bodyPr/>
          <a:lstStyle/>
          <a:p>
            <a:pPr eaLnBrk="1" hangingPunct="1"/>
            <a:r>
              <a:rPr lang="en-US" altLang="en-US" dirty="0"/>
              <a:t>Review of Assumptions</a:t>
            </a:r>
          </a:p>
          <a:p>
            <a:pPr lvl="1" eaLnBrk="1" hangingPunct="1"/>
            <a:r>
              <a:rPr lang="en-US" altLang="en-US" dirty="0"/>
              <a:t>1.  You will earn 5% over inflation?</a:t>
            </a:r>
          </a:p>
          <a:p>
            <a:pPr lvl="2" eaLnBrk="1" hangingPunct="1"/>
            <a:r>
              <a:rPr lang="en-US" altLang="en-US" dirty="0"/>
              <a:t>You may have a hard time achieving that return unless you have a preference for a larger equity allocation</a:t>
            </a:r>
          </a:p>
          <a:p>
            <a:pPr lvl="1" eaLnBrk="1" hangingPunct="1"/>
            <a:r>
              <a:rPr lang="en-US" altLang="en-US" dirty="0"/>
              <a:t>2.  You will save 12% of pre-tax income</a:t>
            </a:r>
          </a:p>
          <a:p>
            <a:pPr lvl="2" eaLnBrk="1" hangingPunct="1"/>
            <a:r>
              <a:rPr lang="en-US" altLang="en-US" dirty="0"/>
              <a:t>That is a challenge for most people</a:t>
            </a:r>
          </a:p>
          <a:p>
            <a:pPr lvl="3" eaLnBrk="1" hangingPunct="1"/>
            <a:r>
              <a:rPr lang="en-US" altLang="en-US" dirty="0"/>
              <a:t>But not for students of this class</a:t>
            </a:r>
          </a:p>
          <a:p>
            <a:pPr lvl="1" eaLnBrk="1" hangingPunct="1"/>
            <a:r>
              <a:rPr lang="en-US" altLang="en-US" dirty="0"/>
              <a:t>3.  You withdraw 5% of portfolio value each year</a:t>
            </a:r>
          </a:p>
          <a:p>
            <a:pPr lvl="2" eaLnBrk="1" hangingPunct="1"/>
            <a:r>
              <a:rPr lang="en-US" altLang="en-US" dirty="0"/>
              <a:t>This is probably OK</a:t>
            </a:r>
          </a:p>
          <a:p>
            <a:pPr eaLnBrk="1" hangingPunct="1"/>
            <a:r>
              <a:rPr lang="en-US" altLang="en-US" sz="2400" dirty="0"/>
              <a:t>Overall, these guidelines are likely to be too soft.  They should probably be made more stringent!!!</a:t>
            </a:r>
          </a:p>
        </p:txBody>
      </p:sp>
    </p:spTree>
    <p:extLst>
      <p:ext uri="{BB962C8B-B14F-4D97-AF65-F5344CB8AC3E}">
        <p14:creationId xmlns:p14="http://schemas.microsoft.com/office/powerpoint/2010/main" val="373522719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8132">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8132">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8132">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8132">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8132">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8132">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8132">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8132">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8132">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2" grpId="0" uiExpand="1" build="p"/>
    </p:bldLst>
  </p:timing>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lstStyle/>
          <a:p>
            <a:pPr eaLnBrk="1" hangingPunct="1"/>
            <a:r>
              <a:rPr lang="en-US" altLang="en-US" dirty="0"/>
              <a:t>Monitoring Progress</a:t>
            </a:r>
            <a:r>
              <a:rPr lang="en-US" altLang="en-US" sz="3200" dirty="0"/>
              <a:t> </a:t>
            </a:r>
            <a:r>
              <a:rPr lang="en-US" altLang="en-US" sz="2400" dirty="0"/>
              <a:t>(continued)</a:t>
            </a:r>
          </a:p>
        </p:txBody>
      </p:sp>
      <p:sp>
        <p:nvSpPr>
          <p:cNvPr id="49156" name="Rectangle 3"/>
          <p:cNvSpPr>
            <a:spLocks noGrp="1" noChangeArrowheads="1"/>
          </p:cNvSpPr>
          <p:nvPr>
            <p:ph idx="1"/>
          </p:nvPr>
        </p:nvSpPr>
        <p:spPr>
          <a:xfrm>
            <a:off x="928688" y="1608138"/>
            <a:ext cx="7286625" cy="4419600"/>
          </a:xfrm>
        </p:spPr>
        <p:txBody>
          <a:bodyPr/>
          <a:lstStyle/>
          <a:p>
            <a:pPr eaLnBrk="1" hangingPunct="1"/>
            <a:r>
              <a:rPr lang="en-US" altLang="en-US" dirty="0"/>
              <a:t>Is there a tool that would take into account where we are, where we want to be, and that could help us as we work toward retirement?</a:t>
            </a:r>
          </a:p>
          <a:p>
            <a:pPr lvl="1" eaLnBrk="1" hangingPunct="1"/>
            <a:r>
              <a:rPr lang="en-US" altLang="en-US" dirty="0"/>
              <a:t>One suggestion is  </a:t>
            </a:r>
            <a:r>
              <a:rPr lang="en-US" altLang="en-US" dirty="0">
                <a:hlinkClick r:id="rId2"/>
              </a:rPr>
              <a:t>Retirement Planning Forecasts Ratio</a:t>
            </a:r>
            <a:r>
              <a:rPr lang="en-US" altLang="en-US" dirty="0"/>
              <a:t> (LT25)</a:t>
            </a:r>
          </a:p>
          <a:p>
            <a:pPr lvl="2" eaLnBrk="1" hangingPunct="1"/>
            <a:r>
              <a:rPr lang="en-US" altLang="en-US" dirty="0"/>
              <a:t>While it is still in preliminary form, it may be useful given different financial situations and goals</a:t>
            </a:r>
          </a:p>
        </p:txBody>
      </p:sp>
    </p:spTree>
    <p:extLst>
      <p:ext uri="{BB962C8B-B14F-4D97-AF65-F5344CB8AC3E}">
        <p14:creationId xmlns:p14="http://schemas.microsoft.com/office/powerpoint/2010/main" val="93366949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9156">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9156">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915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6"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pPr eaLnBrk="1" hangingPunct="1"/>
            <a:r>
              <a:rPr lang="en-US" altLang="en-US" dirty="0"/>
              <a:t>Case Study</a:t>
            </a:r>
          </a:p>
        </p:txBody>
      </p:sp>
      <p:sp>
        <p:nvSpPr>
          <p:cNvPr id="61443" name="Rectangle 3"/>
          <p:cNvSpPr>
            <a:spLocks noGrp="1" noChangeArrowheads="1"/>
          </p:cNvSpPr>
          <p:nvPr>
            <p:ph idx="1"/>
          </p:nvPr>
        </p:nvSpPr>
        <p:spPr>
          <a:xfrm>
            <a:off x="914399" y="1600200"/>
            <a:ext cx="7466013" cy="5105400"/>
          </a:xfrm>
        </p:spPr>
        <p:txBody>
          <a:bodyPr/>
          <a:lstStyle/>
          <a:p>
            <a:pPr eaLnBrk="1" hangingPunct="1">
              <a:spcBef>
                <a:spcPts val="300"/>
              </a:spcBef>
              <a:buFont typeface="Wingdings" panose="05000000000000000000" pitchFamily="2" charset="2"/>
              <a:buNone/>
            </a:pPr>
            <a:r>
              <a:rPr lang="en-US" altLang="en-US" sz="2200" dirty="0"/>
              <a:t>Data:</a:t>
            </a:r>
          </a:p>
          <a:p>
            <a:pPr eaLnBrk="1" hangingPunct="1">
              <a:spcBef>
                <a:spcPts val="300"/>
              </a:spcBef>
            </a:pPr>
            <a:r>
              <a:rPr lang="en-US" altLang="en-US" sz="2200" dirty="0"/>
              <a:t>Clint and Abby, both age 30, are putting together their future retirement income and expense projection. They hope to retire in 35 years at age 65.  They determined that they would have retirement income of $15,000 each year in today’s dollars before-tax ($10,000 from Social Security and $5,000 from their savings), and they would need $60,000 before-tax in retirement income to retire comfortably.  </a:t>
            </a:r>
          </a:p>
          <a:p>
            <a:pPr eaLnBrk="1" hangingPunct="1">
              <a:spcBef>
                <a:spcPts val="300"/>
              </a:spcBef>
              <a:buFont typeface="Wingdings" panose="05000000000000000000" pitchFamily="2" charset="2"/>
              <a:buNone/>
            </a:pPr>
            <a:r>
              <a:rPr lang="en-US" altLang="en-US" sz="2200" dirty="0"/>
              <a:t>Calculations:</a:t>
            </a:r>
          </a:p>
          <a:p>
            <a:pPr eaLnBrk="1" hangingPunct="1">
              <a:spcBef>
                <a:spcPts val="300"/>
              </a:spcBef>
            </a:pPr>
            <a:r>
              <a:rPr lang="en-US" altLang="en-US" sz="2200" dirty="0"/>
              <a:t>How much must Clint and Abby save annually for 30 years of retirement if they wish to meet their income projection, assuming a 2 percent inflation rate both before and after retirement, and an 7.0 percent return on investments before retirement, and 6.0 percent during retirement. </a:t>
            </a:r>
          </a:p>
        </p:txBody>
      </p:sp>
    </p:spTree>
    <p:extLst>
      <p:ext uri="{BB962C8B-B14F-4D97-AF65-F5344CB8AC3E}">
        <p14:creationId xmlns:p14="http://schemas.microsoft.com/office/powerpoint/2010/main" val="325529023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pPr eaLnBrk="1" hangingPunct="1"/>
            <a:r>
              <a:rPr lang="en-US" altLang="en-US" dirty="0"/>
              <a:t>Monitoring Progress</a:t>
            </a:r>
            <a:r>
              <a:rPr lang="en-US" altLang="en-US" sz="3200" dirty="0"/>
              <a:t> </a:t>
            </a:r>
            <a:r>
              <a:rPr lang="en-US" altLang="en-US" sz="2400" dirty="0"/>
              <a:t>(continued)</a:t>
            </a:r>
          </a:p>
        </p:txBody>
      </p:sp>
      <p:sp>
        <p:nvSpPr>
          <p:cNvPr id="287747" name="Rectangle 3"/>
          <p:cNvSpPr>
            <a:spLocks noGrp="1" noChangeArrowheads="1"/>
          </p:cNvSpPr>
          <p:nvPr>
            <p:ph idx="1"/>
          </p:nvPr>
        </p:nvSpPr>
        <p:spPr>
          <a:xfrm>
            <a:off x="933450" y="1600200"/>
            <a:ext cx="7315200" cy="4924425"/>
          </a:xfrm>
        </p:spPr>
        <p:txBody>
          <a:bodyPr/>
          <a:lstStyle/>
          <a:p>
            <a:pPr eaLnBrk="1" hangingPunct="1"/>
            <a:r>
              <a:rPr lang="en-US" altLang="en-US" dirty="0"/>
              <a:t>Advantages of </a:t>
            </a:r>
            <a:r>
              <a:rPr lang="en-US" altLang="en-US" dirty="0">
                <a:hlinkClick r:id="rId2"/>
              </a:rPr>
              <a:t>Retirement Planning Needs Forecasts</a:t>
            </a:r>
            <a:r>
              <a:rPr lang="en-US" altLang="en-US" dirty="0"/>
              <a:t> (LT25)</a:t>
            </a:r>
          </a:p>
          <a:p>
            <a:pPr lvl="1" eaLnBrk="1" hangingPunct="1"/>
            <a:r>
              <a:rPr lang="en-US" altLang="en-US" dirty="0"/>
              <a:t>It shows that retirement is a planned process that can be charted and worked on</a:t>
            </a:r>
          </a:p>
          <a:p>
            <a:pPr lvl="1" eaLnBrk="1" hangingPunct="1"/>
            <a:r>
              <a:rPr lang="en-US" altLang="en-US" dirty="0"/>
              <a:t>It gives basic assumptions that can be changed depending on your situation</a:t>
            </a:r>
          </a:p>
          <a:p>
            <a:pPr lvl="1" eaLnBrk="1" hangingPunct="1"/>
            <a:r>
              <a:rPr lang="en-US" altLang="en-US" dirty="0"/>
              <a:t>It shows weaknesses in current plans and can help in the monitoring process</a:t>
            </a:r>
          </a:p>
          <a:p>
            <a:pPr eaLnBrk="1" hangingPunct="1"/>
            <a:r>
              <a:rPr lang="en-US" altLang="en-US" dirty="0"/>
              <a:t>Disadvantages</a:t>
            </a:r>
          </a:p>
          <a:p>
            <a:pPr lvl="1" eaLnBrk="1" hangingPunct="1"/>
            <a:r>
              <a:rPr lang="en-US" altLang="en-US" dirty="0"/>
              <a:t>It is only as accurate as the respective inputs you put into the spreadsheet</a:t>
            </a:r>
          </a:p>
        </p:txBody>
      </p:sp>
    </p:spTree>
    <p:extLst>
      <p:ext uri="{BB962C8B-B14F-4D97-AF65-F5344CB8AC3E}">
        <p14:creationId xmlns:p14="http://schemas.microsoft.com/office/powerpoint/2010/main" val="256074874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87747">
                                            <p:txEl>
                                              <p:pRg st="0" end="0"/>
                                            </p:txEl>
                                          </p:spTgt>
                                        </p:tgtEl>
                                        <p:attrNameLst>
                                          <p:attrName>style.visibility</p:attrName>
                                        </p:attrNameLst>
                                      </p:cBhvr>
                                      <p:to>
                                        <p:strVal val="visible"/>
                                      </p:to>
                                    </p:set>
                                    <p:animEffect transition="in" filter="blinds(horizontal)">
                                      <p:cBhvr>
                                        <p:cTn id="7" dur="500"/>
                                        <p:tgtEl>
                                          <p:spTgt spid="28774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87747">
                                            <p:txEl>
                                              <p:pRg st="1" end="1"/>
                                            </p:txEl>
                                          </p:spTgt>
                                        </p:tgtEl>
                                        <p:attrNameLst>
                                          <p:attrName>style.visibility</p:attrName>
                                        </p:attrNameLst>
                                      </p:cBhvr>
                                      <p:to>
                                        <p:strVal val="visible"/>
                                      </p:to>
                                    </p:set>
                                    <p:animEffect transition="in" filter="blinds(horizontal)">
                                      <p:cBhvr>
                                        <p:cTn id="12" dur="500"/>
                                        <p:tgtEl>
                                          <p:spTgt spid="287747">
                                            <p:txEl>
                                              <p:pRg st="1" end="1"/>
                                            </p:txEl>
                                          </p:spTgt>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287747">
                                            <p:txEl>
                                              <p:pRg st="2" end="2"/>
                                            </p:txEl>
                                          </p:spTgt>
                                        </p:tgtEl>
                                        <p:attrNameLst>
                                          <p:attrName>style.visibility</p:attrName>
                                        </p:attrNameLst>
                                      </p:cBhvr>
                                      <p:to>
                                        <p:strVal val="visible"/>
                                      </p:to>
                                    </p:set>
                                    <p:animEffect transition="in" filter="blinds(horizontal)">
                                      <p:cBhvr>
                                        <p:cTn id="15" dur="500"/>
                                        <p:tgtEl>
                                          <p:spTgt spid="287747">
                                            <p:txEl>
                                              <p:pRg st="2" end="2"/>
                                            </p:txEl>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287747">
                                            <p:txEl>
                                              <p:pRg st="3" end="3"/>
                                            </p:txEl>
                                          </p:spTgt>
                                        </p:tgtEl>
                                        <p:attrNameLst>
                                          <p:attrName>style.visibility</p:attrName>
                                        </p:attrNameLst>
                                      </p:cBhvr>
                                      <p:to>
                                        <p:strVal val="visible"/>
                                      </p:to>
                                    </p:set>
                                    <p:animEffect transition="in" filter="blinds(horizontal)">
                                      <p:cBhvr>
                                        <p:cTn id="18" dur="500"/>
                                        <p:tgtEl>
                                          <p:spTgt spid="287747">
                                            <p:txEl>
                                              <p:pRg st="3" end="3"/>
                                            </p:txEl>
                                          </p:spTgt>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287747">
                                            <p:txEl>
                                              <p:pRg st="4" end="4"/>
                                            </p:txEl>
                                          </p:spTgt>
                                        </p:tgtEl>
                                        <p:attrNameLst>
                                          <p:attrName>style.visibility</p:attrName>
                                        </p:attrNameLst>
                                      </p:cBhvr>
                                      <p:to>
                                        <p:strVal val="visible"/>
                                      </p:to>
                                    </p:set>
                                    <p:animEffect transition="in" filter="blinds(horizontal)">
                                      <p:cBhvr>
                                        <p:cTn id="21" dur="500"/>
                                        <p:tgtEl>
                                          <p:spTgt spid="287747">
                                            <p:txEl>
                                              <p:pRg st="4" end="4"/>
                                            </p:txEl>
                                          </p:spTgt>
                                        </p:tgtEl>
                                      </p:cBhvr>
                                    </p:animEffect>
                                  </p:childTnLst>
                                </p:cTn>
                              </p:par>
                              <p:par>
                                <p:cTn id="22" presetID="3" presetClass="entr" presetSubtype="10" fill="hold" grpId="0" nodeType="withEffect">
                                  <p:stCondLst>
                                    <p:cond delay="0"/>
                                  </p:stCondLst>
                                  <p:childTnLst>
                                    <p:set>
                                      <p:cBhvr>
                                        <p:cTn id="23" dur="1" fill="hold">
                                          <p:stCondLst>
                                            <p:cond delay="0"/>
                                          </p:stCondLst>
                                        </p:cTn>
                                        <p:tgtEl>
                                          <p:spTgt spid="287747">
                                            <p:txEl>
                                              <p:pRg st="5" end="5"/>
                                            </p:txEl>
                                          </p:spTgt>
                                        </p:tgtEl>
                                        <p:attrNameLst>
                                          <p:attrName>style.visibility</p:attrName>
                                        </p:attrNameLst>
                                      </p:cBhvr>
                                      <p:to>
                                        <p:strVal val="visible"/>
                                      </p:to>
                                    </p:set>
                                    <p:animEffect transition="in" filter="blinds(horizontal)">
                                      <p:cBhvr>
                                        <p:cTn id="24" dur="500"/>
                                        <p:tgtEl>
                                          <p:spTgt spid="28774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7747" grpId="0" uiExpand="1" build="p" bldLvl="2"/>
    </p:bldLst>
  </p:timing>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8370" name="Title 1"/>
          <p:cNvSpPr>
            <a:spLocks noGrp="1"/>
          </p:cNvSpPr>
          <p:nvPr>
            <p:ph type="title"/>
          </p:nvPr>
        </p:nvSpPr>
        <p:spPr>
          <a:xfrm>
            <a:off x="685800" y="685800"/>
            <a:ext cx="7772400" cy="914400"/>
          </a:xfrm>
        </p:spPr>
        <p:txBody>
          <a:bodyPr/>
          <a:lstStyle/>
          <a:p>
            <a:pPr eaLnBrk="1" hangingPunct="1"/>
            <a:r>
              <a:rPr lang="en-US" altLang="en-US" dirty="0"/>
              <a:t>D. Understand and Create your Retirement Plan</a:t>
            </a:r>
            <a:endParaRPr lang="en-US" altLang="en-US" sz="2400" b="1" dirty="0"/>
          </a:p>
        </p:txBody>
      </p:sp>
      <p:sp>
        <p:nvSpPr>
          <p:cNvPr id="11267" name="Content Placeholder 2"/>
          <p:cNvSpPr>
            <a:spLocks noGrp="1"/>
          </p:cNvSpPr>
          <p:nvPr>
            <p:ph idx="1"/>
          </p:nvPr>
        </p:nvSpPr>
        <p:spPr>
          <a:xfrm>
            <a:off x="928688" y="1608138"/>
            <a:ext cx="7286625" cy="4419600"/>
          </a:xfrm>
        </p:spPr>
        <p:txBody>
          <a:bodyPr/>
          <a:lstStyle/>
          <a:p>
            <a:pPr eaLnBrk="1" hangingPunct="1"/>
            <a:r>
              <a:rPr lang="en-US" altLang="en-US" dirty="0"/>
              <a:t>Is it easy to come up with a retirement vision and plan?</a:t>
            </a:r>
          </a:p>
          <a:p>
            <a:pPr lvl="1" eaLnBrk="1" hangingPunct="1"/>
            <a:r>
              <a:rPr lang="en-US" altLang="en-US" dirty="0"/>
              <a:t>No.  It is very difficult because we all have different visions, goals, and plans</a:t>
            </a:r>
          </a:p>
          <a:p>
            <a:pPr lvl="1" eaLnBrk="1" hangingPunct="1"/>
            <a:r>
              <a:rPr lang="en-US" altLang="en-US" dirty="0"/>
              <a:t>While it is difficult to develop, it is something that we should think about to give us motivation to prepare for retirement</a:t>
            </a:r>
          </a:p>
          <a:p>
            <a:pPr lvl="1" eaLnBrk="1" hangingPunct="1"/>
            <a:r>
              <a:rPr lang="en-US" altLang="en-US" dirty="0"/>
              <a:t>Following are a few ideas</a:t>
            </a:r>
          </a:p>
        </p:txBody>
      </p:sp>
    </p:spTree>
    <p:extLst>
      <p:ext uri="{BB962C8B-B14F-4D97-AF65-F5344CB8AC3E}">
        <p14:creationId xmlns:p14="http://schemas.microsoft.com/office/powerpoint/2010/main" val="1283069107"/>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200"/>
                                  </p:stCondLst>
                                  <p:childTnLst>
                                    <p:set>
                                      <p:cBhvr>
                                        <p:cTn id="6" dur="1" fill="hold">
                                          <p:stCondLst>
                                            <p:cond delay="0"/>
                                          </p:stCondLst>
                                        </p:cTn>
                                        <p:tgtEl>
                                          <p:spTgt spid="1126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267">
                                            <p:txEl>
                                              <p:pRg st="1" end="1"/>
                                            </p:txEl>
                                          </p:spTgt>
                                        </p:tgtEl>
                                        <p:attrNameLst>
                                          <p:attrName>style.visibility</p:attrName>
                                        </p:attrNameLst>
                                      </p:cBhvr>
                                      <p:to>
                                        <p:strVal val="visible"/>
                                      </p:to>
                                    </p:set>
                                  </p:childTnLst>
                                </p:cTn>
                              </p:par>
                              <p:par>
                                <p:cTn id="11" presetID="1" presetClass="entr" presetSubtype="0" fill="hold" grpId="0" nodeType="withEffect">
                                  <p:stCondLst>
                                    <p:cond delay="200"/>
                                  </p:stCondLst>
                                  <p:childTnLst>
                                    <p:set>
                                      <p:cBhvr>
                                        <p:cTn id="12" dur="1" fill="hold">
                                          <p:stCondLst>
                                            <p:cond delay="0"/>
                                          </p:stCondLst>
                                        </p:cTn>
                                        <p:tgtEl>
                                          <p:spTgt spid="11267">
                                            <p:txEl>
                                              <p:pRg st="2" end="2"/>
                                            </p:txEl>
                                          </p:spTgt>
                                        </p:tgtEl>
                                        <p:attrNameLst>
                                          <p:attrName>style.visibility</p:attrName>
                                        </p:attrNameLst>
                                      </p:cBhvr>
                                      <p:to>
                                        <p:strVal val="visible"/>
                                      </p:to>
                                    </p:set>
                                  </p:childTnLst>
                                </p:cTn>
                              </p:par>
                              <p:par>
                                <p:cTn id="13" presetID="1" presetClass="entr" presetSubtype="0" fill="hold" grpId="0" nodeType="withEffect">
                                  <p:stCondLst>
                                    <p:cond delay="200"/>
                                  </p:stCondLst>
                                  <p:childTnLst>
                                    <p:set>
                                      <p:cBhvr>
                                        <p:cTn id="14" dur="1" fill="hold">
                                          <p:stCondLst>
                                            <p:cond delay="0"/>
                                          </p:stCondLst>
                                        </p:cTn>
                                        <p:tgtEl>
                                          <p:spTgt spid="1126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uiExpand="1" build="p"/>
    </p:bldLst>
  </p:timing>
</p:sld>
</file>

<file path=ppt/slides/slide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9394" name="Title 1"/>
          <p:cNvSpPr>
            <a:spLocks noGrp="1"/>
          </p:cNvSpPr>
          <p:nvPr>
            <p:ph type="title"/>
          </p:nvPr>
        </p:nvSpPr>
        <p:spPr>
          <a:xfrm>
            <a:off x="685800" y="685800"/>
            <a:ext cx="7772400" cy="914400"/>
          </a:xfrm>
        </p:spPr>
        <p:txBody>
          <a:bodyPr/>
          <a:lstStyle/>
          <a:p>
            <a:pPr eaLnBrk="1" hangingPunct="1"/>
            <a:r>
              <a:rPr lang="en-US" altLang="en-US" dirty="0"/>
              <a:t>Vision and Strategies </a:t>
            </a:r>
            <a:r>
              <a:rPr lang="en-US" altLang="en-US" sz="2800" dirty="0"/>
              <a:t>(continued)</a:t>
            </a:r>
            <a:endParaRPr lang="en-US" altLang="en-US" sz="2400" b="1" dirty="0"/>
          </a:p>
        </p:txBody>
      </p:sp>
      <p:sp>
        <p:nvSpPr>
          <p:cNvPr id="11267" name="Content Placeholder 2"/>
          <p:cNvSpPr>
            <a:spLocks noGrp="1"/>
          </p:cNvSpPr>
          <p:nvPr>
            <p:ph idx="1"/>
          </p:nvPr>
        </p:nvSpPr>
        <p:spPr>
          <a:xfrm>
            <a:off x="928688" y="1608138"/>
            <a:ext cx="7529512" cy="5249862"/>
          </a:xfrm>
        </p:spPr>
        <p:txBody>
          <a:bodyPr/>
          <a:lstStyle/>
          <a:p>
            <a:pPr eaLnBrk="1" hangingPunct="1">
              <a:spcBef>
                <a:spcPts val="400"/>
              </a:spcBef>
            </a:pPr>
            <a:r>
              <a:rPr lang="en-US" altLang="en-US" dirty="0"/>
              <a:t>Vision</a:t>
            </a:r>
          </a:p>
          <a:p>
            <a:pPr lvl="1" eaLnBrk="1" hangingPunct="1">
              <a:spcBef>
                <a:spcPts val="400"/>
              </a:spcBef>
            </a:pPr>
            <a:r>
              <a:rPr lang="en-US" altLang="en-US" dirty="0"/>
              <a:t>From your Plan for Life</a:t>
            </a:r>
          </a:p>
          <a:p>
            <a:pPr eaLnBrk="1" hangingPunct="1">
              <a:spcBef>
                <a:spcPts val="400"/>
              </a:spcBef>
            </a:pPr>
            <a:r>
              <a:rPr lang="en-US" altLang="en-US" dirty="0"/>
              <a:t>Goals</a:t>
            </a:r>
          </a:p>
          <a:p>
            <a:pPr lvl="1" eaLnBrk="1" hangingPunct="1">
              <a:spcBef>
                <a:spcPts val="400"/>
              </a:spcBef>
            </a:pPr>
            <a:r>
              <a:rPr lang="en-US" altLang="en-US" dirty="0"/>
              <a:t>Take some assets and purchase an immediate annuity, which with Social Security and defined benefit plan will give a minimum level of income each year.</a:t>
            </a:r>
          </a:p>
          <a:p>
            <a:pPr lvl="1" eaLnBrk="1" hangingPunct="1">
              <a:spcBef>
                <a:spcPts val="400"/>
              </a:spcBef>
            </a:pPr>
            <a:r>
              <a:rPr lang="en-US" altLang="en-US" dirty="0"/>
              <a:t>Take social Security at 3 years beyond full retirement age, and my spouse at full retirement age. </a:t>
            </a:r>
          </a:p>
          <a:p>
            <a:pPr lvl="1" eaLnBrk="1" hangingPunct="1">
              <a:spcBef>
                <a:spcPts val="400"/>
              </a:spcBef>
            </a:pPr>
            <a:r>
              <a:rPr lang="en-US" altLang="en-US" dirty="0"/>
              <a:t>Our defined benefit payments will be for joint and survivor 100%, so that spouse will have sufficient.  </a:t>
            </a:r>
          </a:p>
          <a:p>
            <a:pPr lvl="1" eaLnBrk="1" hangingPunct="1">
              <a:spcBef>
                <a:spcPts val="400"/>
              </a:spcBef>
            </a:pPr>
            <a:r>
              <a:rPr lang="en-US" altLang="en-US" dirty="0"/>
              <a:t>Our home is paid for and we will have no debt </a:t>
            </a:r>
          </a:p>
          <a:p>
            <a:pPr lvl="1" eaLnBrk="1" hangingPunct="1">
              <a:spcBef>
                <a:spcPts val="400"/>
              </a:spcBef>
            </a:pPr>
            <a:r>
              <a:rPr lang="en-US" altLang="en-US" dirty="0"/>
              <a:t>Retirement portfolios will be 40% tax-deferred, 30% Roth, and 30% taxable to target tax rates.</a:t>
            </a:r>
          </a:p>
        </p:txBody>
      </p:sp>
    </p:spTree>
    <p:extLst>
      <p:ext uri="{BB962C8B-B14F-4D97-AF65-F5344CB8AC3E}">
        <p14:creationId xmlns:p14="http://schemas.microsoft.com/office/powerpoint/2010/main" val="1478612529"/>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200"/>
                                  </p:stCondLst>
                                  <p:childTnLst>
                                    <p:set>
                                      <p:cBhvr>
                                        <p:cTn id="6" dur="1" fill="hold">
                                          <p:stCondLst>
                                            <p:cond delay="0"/>
                                          </p:stCondLst>
                                        </p:cTn>
                                        <p:tgtEl>
                                          <p:spTgt spid="11267">
                                            <p:txEl>
                                              <p:pRg st="0" end="0"/>
                                            </p:txEl>
                                          </p:spTgt>
                                        </p:tgtEl>
                                        <p:attrNameLst>
                                          <p:attrName>style.visibility</p:attrName>
                                        </p:attrNameLst>
                                      </p:cBhvr>
                                      <p:to>
                                        <p:strVal val="visible"/>
                                      </p:to>
                                    </p:set>
                                  </p:childTnLst>
                                </p:cTn>
                              </p:par>
                              <p:par>
                                <p:cTn id="7" presetID="1" presetClass="entr" presetSubtype="0" fill="hold" grpId="0" nodeType="withEffect">
                                  <p:stCondLst>
                                    <p:cond delay="200"/>
                                  </p:stCondLst>
                                  <p:childTnLst>
                                    <p:set>
                                      <p:cBhvr>
                                        <p:cTn id="8" dur="1" fill="hold">
                                          <p:stCondLst>
                                            <p:cond delay="0"/>
                                          </p:stCondLst>
                                        </p:cTn>
                                        <p:tgtEl>
                                          <p:spTgt spid="11267">
                                            <p:txEl>
                                              <p:pRg st="1" end="1"/>
                                            </p:txEl>
                                          </p:spTgt>
                                        </p:tgtEl>
                                        <p:attrNameLst>
                                          <p:attrName>style.visibility</p:attrName>
                                        </p:attrNameLst>
                                      </p:cBhvr>
                                      <p:to>
                                        <p:strVal val="visible"/>
                                      </p:to>
                                    </p:set>
                                  </p:childTnLst>
                                </p:cTn>
                              </p:par>
                              <p:par>
                                <p:cTn id="9" presetID="1" presetClass="entr" presetSubtype="0" fill="hold" grpId="0" nodeType="withEffect">
                                  <p:stCondLst>
                                    <p:cond delay="200"/>
                                  </p:stCondLst>
                                  <p:childTnLst>
                                    <p:set>
                                      <p:cBhvr>
                                        <p:cTn id="10" dur="1" fill="hold">
                                          <p:stCondLst>
                                            <p:cond delay="0"/>
                                          </p:stCondLst>
                                        </p:cTn>
                                        <p:tgtEl>
                                          <p:spTgt spid="1126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267">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1267">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1267">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1267">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1267">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uiExpand="1" build="p"/>
    </p:bldLst>
  </p:timing>
</p:sld>
</file>

<file path=ppt/slides/slide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0418" name="Title 1"/>
          <p:cNvSpPr>
            <a:spLocks noGrp="1"/>
          </p:cNvSpPr>
          <p:nvPr>
            <p:ph type="title"/>
          </p:nvPr>
        </p:nvSpPr>
        <p:spPr>
          <a:xfrm>
            <a:off x="685800" y="685800"/>
            <a:ext cx="7772400" cy="914400"/>
          </a:xfrm>
        </p:spPr>
        <p:txBody>
          <a:bodyPr/>
          <a:lstStyle/>
          <a:p>
            <a:pPr eaLnBrk="1" hangingPunct="1"/>
            <a:r>
              <a:rPr lang="en-US" altLang="en-US" dirty="0"/>
              <a:t>Vision and Strategies </a:t>
            </a:r>
            <a:r>
              <a:rPr lang="en-US" altLang="en-US" sz="2800" dirty="0"/>
              <a:t>(continued)</a:t>
            </a:r>
            <a:endParaRPr lang="en-US" altLang="en-US" sz="2400" b="1" dirty="0"/>
          </a:p>
        </p:txBody>
      </p:sp>
      <p:sp>
        <p:nvSpPr>
          <p:cNvPr id="11267" name="Content Placeholder 2"/>
          <p:cNvSpPr>
            <a:spLocks noGrp="1"/>
          </p:cNvSpPr>
          <p:nvPr>
            <p:ph idx="1"/>
          </p:nvPr>
        </p:nvSpPr>
        <p:spPr>
          <a:xfrm>
            <a:off x="928688" y="1608138"/>
            <a:ext cx="7529512" cy="4419600"/>
          </a:xfrm>
        </p:spPr>
        <p:txBody>
          <a:bodyPr/>
          <a:lstStyle/>
          <a:p>
            <a:pPr eaLnBrk="1" hangingPunct="1"/>
            <a:r>
              <a:rPr lang="en-US" altLang="en-US" dirty="0"/>
              <a:t>Plans and Strategies</a:t>
            </a:r>
          </a:p>
          <a:p>
            <a:pPr eaLnBrk="1" hangingPunct="1"/>
            <a:r>
              <a:rPr lang="en-US" altLang="en-US" sz="2400" i="1" dirty="0"/>
              <a:t>Accumulation Stage: Age 33-65 </a:t>
            </a:r>
          </a:p>
          <a:p>
            <a:pPr lvl="1" eaLnBrk="1" hangingPunct="1"/>
            <a:r>
              <a:rPr lang="en-US" altLang="en-US" dirty="0"/>
              <a:t>Continue to save and invest 20% of all  earnings, with 15% going into retirement consistent with our risk</a:t>
            </a:r>
          </a:p>
          <a:p>
            <a:pPr lvl="1" eaLnBrk="1" hangingPunct="1"/>
            <a:r>
              <a:rPr lang="en-US" altLang="en-US" dirty="0"/>
              <a:t>2% will go into our children’s education and mission accounts consistent with our Mission/Education Plans.  </a:t>
            </a:r>
          </a:p>
          <a:p>
            <a:pPr lvl="1" eaLnBrk="1" hangingPunct="1"/>
            <a:r>
              <a:rPr lang="en-US" altLang="en-US" dirty="0"/>
              <a:t>3% we will use to pay down the mortgage with a goal is to have it paid off by the time I turn 45.  </a:t>
            </a:r>
          </a:p>
          <a:p>
            <a:pPr lvl="1" eaLnBrk="1" hangingPunct="1"/>
            <a:r>
              <a:rPr lang="en-US" altLang="en-US" dirty="0"/>
              <a:t>We will pay all tithes and offerings and rebalance our investment portfolio to asset allocation targets with appreciated securities to minimize taxes.</a:t>
            </a:r>
          </a:p>
        </p:txBody>
      </p:sp>
    </p:spTree>
    <p:extLst>
      <p:ext uri="{BB962C8B-B14F-4D97-AF65-F5344CB8AC3E}">
        <p14:creationId xmlns:p14="http://schemas.microsoft.com/office/powerpoint/2010/main" val="2815622297"/>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200"/>
                                  </p:stCondLst>
                                  <p:childTnLst>
                                    <p:set>
                                      <p:cBhvr>
                                        <p:cTn id="6" dur="1" fill="hold">
                                          <p:stCondLst>
                                            <p:cond delay="0"/>
                                          </p:stCondLst>
                                        </p:cTn>
                                        <p:tgtEl>
                                          <p:spTgt spid="11267">
                                            <p:txEl>
                                              <p:pRg st="0" end="0"/>
                                            </p:txEl>
                                          </p:spTgt>
                                        </p:tgtEl>
                                        <p:attrNameLst>
                                          <p:attrName>style.visibility</p:attrName>
                                        </p:attrNameLst>
                                      </p:cBhvr>
                                      <p:to>
                                        <p:strVal val="visible"/>
                                      </p:to>
                                    </p:set>
                                  </p:childTnLst>
                                </p:cTn>
                              </p:par>
                              <p:par>
                                <p:cTn id="7" presetID="1" presetClass="entr" presetSubtype="0" fill="hold" grpId="0" nodeType="withEffect">
                                  <p:stCondLst>
                                    <p:cond delay="200"/>
                                  </p:stCondLst>
                                  <p:childTnLst>
                                    <p:set>
                                      <p:cBhvr>
                                        <p:cTn id="8" dur="1" fill="hold">
                                          <p:stCondLst>
                                            <p:cond delay="0"/>
                                          </p:stCondLst>
                                        </p:cTn>
                                        <p:tgtEl>
                                          <p:spTgt spid="11267">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1267">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267">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1267">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126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uiExpand="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p:txBody>
          <a:bodyPr/>
          <a:lstStyle/>
          <a:p>
            <a:pPr eaLnBrk="1" hangingPunct="1"/>
            <a:r>
              <a:rPr lang="en-US" dirty="0"/>
              <a:t>Stages and Strategies </a:t>
            </a:r>
            <a:r>
              <a:rPr lang="en-US" sz="2400" dirty="0"/>
              <a:t>(continued)</a:t>
            </a:r>
            <a:endParaRPr lang="en-US" dirty="0"/>
          </a:p>
        </p:txBody>
      </p:sp>
      <p:sp>
        <p:nvSpPr>
          <p:cNvPr id="22531" name="Content Placeholder 2"/>
          <p:cNvSpPr>
            <a:spLocks noGrp="1"/>
          </p:cNvSpPr>
          <p:nvPr>
            <p:ph idx="1"/>
          </p:nvPr>
        </p:nvSpPr>
        <p:spPr>
          <a:xfrm>
            <a:off x="914400" y="1600200"/>
            <a:ext cx="7466013" cy="4419600"/>
          </a:xfrm>
        </p:spPr>
        <p:txBody>
          <a:bodyPr/>
          <a:lstStyle/>
          <a:p>
            <a:pPr eaLnBrk="1" hangingPunct="1">
              <a:spcBef>
                <a:spcPts val="300"/>
              </a:spcBef>
            </a:pPr>
            <a:r>
              <a:rPr lang="en-US" i="1" dirty="0"/>
              <a:t>Other Accumulation strategies </a:t>
            </a:r>
            <a:r>
              <a:rPr lang="en-US" dirty="0"/>
              <a:t>could include:</a:t>
            </a:r>
          </a:p>
          <a:p>
            <a:pPr lvl="1" eaLnBrk="1" hangingPunct="1">
              <a:spcBef>
                <a:spcPts val="300"/>
              </a:spcBef>
            </a:pPr>
            <a:r>
              <a:rPr lang="en-US" sz="2200" dirty="0"/>
              <a:t>Live on a budget , save 20%, get the company match</a:t>
            </a:r>
          </a:p>
          <a:p>
            <a:pPr lvl="1" eaLnBrk="1" hangingPunct="1">
              <a:spcBef>
                <a:spcPts val="300"/>
              </a:spcBef>
            </a:pPr>
            <a:r>
              <a:rPr lang="en-US" sz="2200" dirty="0"/>
              <a:t>Save 20%, 15% into your Roth 401k, 3% for other goals, and 2% for children’s mission and education</a:t>
            </a:r>
          </a:p>
          <a:p>
            <a:pPr lvl="1" eaLnBrk="1" hangingPunct="1">
              <a:spcBef>
                <a:spcPts val="300"/>
              </a:spcBef>
            </a:pPr>
            <a:r>
              <a:rPr lang="en-US" sz="2200" dirty="0"/>
              <a:t>Invest in Roth accounts while young and rates are low. Use these to target tax rate in retirement (to a low level) </a:t>
            </a:r>
          </a:p>
          <a:p>
            <a:pPr lvl="1" eaLnBrk="1" hangingPunct="1">
              <a:spcBef>
                <a:spcPts val="300"/>
              </a:spcBef>
            </a:pPr>
            <a:r>
              <a:rPr lang="en-US" sz="2200" dirty="0"/>
              <a:t>Maximize investments in Roth vehicles as you are actually saving more for retirement</a:t>
            </a:r>
          </a:p>
          <a:p>
            <a:pPr lvl="1" eaLnBrk="1" hangingPunct="1">
              <a:spcBef>
                <a:spcPts val="300"/>
              </a:spcBef>
            </a:pPr>
            <a:r>
              <a:rPr lang="en-US" sz="2200" dirty="0"/>
              <a:t>Plan to have all debts paid off before retirement.  Do not go into retirement with debt</a:t>
            </a:r>
          </a:p>
          <a:p>
            <a:pPr lvl="1" eaLnBrk="1" hangingPunct="1">
              <a:spcBef>
                <a:spcPts val="300"/>
              </a:spcBef>
            </a:pPr>
            <a:r>
              <a:rPr lang="en-US" sz="2200" dirty="0"/>
              <a:t>Plan, if desired, to not take social security until 3 years past full retirement age to maximize benefits</a:t>
            </a:r>
          </a:p>
          <a:p>
            <a:pPr lvl="1" eaLnBrk="1" hangingPunct="1">
              <a:spcBef>
                <a:spcPts val="300"/>
              </a:spcBef>
            </a:pPr>
            <a:r>
              <a:rPr lang="en-US" sz="2200" dirty="0"/>
              <a:t>Live like a retiree before you retire, so there are fewer fixed expenses </a:t>
            </a:r>
          </a:p>
        </p:txBody>
      </p:sp>
    </p:spTree>
    <p:extLst>
      <p:ext uri="{BB962C8B-B14F-4D97-AF65-F5344CB8AC3E}">
        <p14:creationId xmlns:p14="http://schemas.microsoft.com/office/powerpoint/2010/main" val="405733258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22531">
                                            <p:txEl>
                                              <p:pRg st="0" end="0"/>
                                            </p:txEl>
                                          </p:spTgt>
                                        </p:tgtEl>
                                        <p:attrNameLst>
                                          <p:attrName>style.visibility</p:attrName>
                                        </p:attrNameLst>
                                      </p:cBhvr>
                                      <p:to>
                                        <p:strVal val="visible"/>
                                      </p:to>
                                    </p:set>
                                    <p:animEffect transition="in" filter="fade">
                                      <p:cBhvr>
                                        <p:cTn id="7" dur="500"/>
                                        <p:tgtEl>
                                          <p:spTgt spid="2253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22531">
                                            <p:txEl>
                                              <p:pRg st="1" end="1"/>
                                            </p:txEl>
                                          </p:spTgt>
                                        </p:tgtEl>
                                        <p:attrNameLst>
                                          <p:attrName>style.visibility</p:attrName>
                                        </p:attrNameLst>
                                      </p:cBhvr>
                                      <p:to>
                                        <p:strVal val="visible"/>
                                      </p:to>
                                    </p:set>
                                    <p:animEffect transition="in" filter="fade">
                                      <p:cBhvr>
                                        <p:cTn id="12" dur="500"/>
                                        <p:tgtEl>
                                          <p:spTgt spid="22531">
                                            <p:txEl>
                                              <p:pRg st="1" end="1"/>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22531">
                                            <p:txEl>
                                              <p:pRg st="2" end="2"/>
                                            </p:txEl>
                                          </p:spTgt>
                                        </p:tgtEl>
                                        <p:attrNameLst>
                                          <p:attrName>style.visibility</p:attrName>
                                        </p:attrNameLst>
                                      </p:cBhvr>
                                      <p:to>
                                        <p:strVal val="visible"/>
                                      </p:to>
                                    </p:set>
                                    <p:animEffect transition="in" filter="fade">
                                      <p:cBhvr>
                                        <p:cTn id="15" dur="500"/>
                                        <p:tgtEl>
                                          <p:spTgt spid="22531">
                                            <p:txEl>
                                              <p:pRg st="2" end="2"/>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22531">
                                            <p:txEl>
                                              <p:pRg st="3" end="3"/>
                                            </p:txEl>
                                          </p:spTgt>
                                        </p:tgtEl>
                                        <p:attrNameLst>
                                          <p:attrName>style.visibility</p:attrName>
                                        </p:attrNameLst>
                                      </p:cBhvr>
                                      <p:to>
                                        <p:strVal val="visible"/>
                                      </p:to>
                                    </p:set>
                                    <p:animEffect transition="in" filter="fade">
                                      <p:cBhvr>
                                        <p:cTn id="18" dur="500"/>
                                        <p:tgtEl>
                                          <p:spTgt spid="22531">
                                            <p:txEl>
                                              <p:pRg st="3" end="3"/>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22531">
                                            <p:txEl>
                                              <p:pRg st="4" end="4"/>
                                            </p:txEl>
                                          </p:spTgt>
                                        </p:tgtEl>
                                        <p:attrNameLst>
                                          <p:attrName>style.visibility</p:attrName>
                                        </p:attrNameLst>
                                      </p:cBhvr>
                                      <p:to>
                                        <p:strVal val="visible"/>
                                      </p:to>
                                    </p:set>
                                    <p:animEffect transition="in" filter="fade">
                                      <p:cBhvr>
                                        <p:cTn id="21" dur="500"/>
                                        <p:tgtEl>
                                          <p:spTgt spid="22531">
                                            <p:txEl>
                                              <p:pRg st="4" end="4"/>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22531">
                                            <p:txEl>
                                              <p:pRg st="5" end="5"/>
                                            </p:txEl>
                                          </p:spTgt>
                                        </p:tgtEl>
                                        <p:attrNameLst>
                                          <p:attrName>style.visibility</p:attrName>
                                        </p:attrNameLst>
                                      </p:cBhvr>
                                      <p:to>
                                        <p:strVal val="visible"/>
                                      </p:to>
                                    </p:set>
                                    <p:animEffect transition="in" filter="fade">
                                      <p:cBhvr>
                                        <p:cTn id="24" dur="500"/>
                                        <p:tgtEl>
                                          <p:spTgt spid="22531">
                                            <p:txEl>
                                              <p:pRg st="5" end="5"/>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22531">
                                            <p:txEl>
                                              <p:pRg st="6" end="6"/>
                                            </p:txEl>
                                          </p:spTgt>
                                        </p:tgtEl>
                                        <p:attrNameLst>
                                          <p:attrName>style.visibility</p:attrName>
                                        </p:attrNameLst>
                                      </p:cBhvr>
                                      <p:to>
                                        <p:strVal val="visible"/>
                                      </p:to>
                                    </p:set>
                                    <p:animEffect transition="in" filter="fade">
                                      <p:cBhvr>
                                        <p:cTn id="27" dur="500"/>
                                        <p:tgtEl>
                                          <p:spTgt spid="22531">
                                            <p:txEl>
                                              <p:pRg st="6" end="6"/>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22531">
                                            <p:txEl>
                                              <p:pRg st="7" end="7"/>
                                            </p:txEl>
                                          </p:spTgt>
                                        </p:tgtEl>
                                        <p:attrNameLst>
                                          <p:attrName>style.visibility</p:attrName>
                                        </p:attrNameLst>
                                      </p:cBhvr>
                                      <p:to>
                                        <p:strVal val="visible"/>
                                      </p:to>
                                    </p:set>
                                    <p:animEffect transition="in" filter="fade">
                                      <p:cBhvr>
                                        <p:cTn id="30" dur="500"/>
                                        <p:tgtEl>
                                          <p:spTgt spid="22531">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42" name="Title 1"/>
          <p:cNvSpPr>
            <a:spLocks noGrp="1"/>
          </p:cNvSpPr>
          <p:nvPr>
            <p:ph type="title"/>
          </p:nvPr>
        </p:nvSpPr>
        <p:spPr>
          <a:xfrm>
            <a:off x="685800" y="685800"/>
            <a:ext cx="7772400" cy="914400"/>
          </a:xfrm>
        </p:spPr>
        <p:txBody>
          <a:bodyPr/>
          <a:lstStyle/>
          <a:p>
            <a:pPr eaLnBrk="1" hangingPunct="1"/>
            <a:r>
              <a:rPr lang="en-US" altLang="en-US" dirty="0"/>
              <a:t>Vision and Strategies </a:t>
            </a:r>
            <a:r>
              <a:rPr lang="en-US" altLang="en-US" sz="2800" dirty="0"/>
              <a:t>(continued)</a:t>
            </a:r>
            <a:endParaRPr lang="en-US" altLang="en-US" sz="2400" b="1" dirty="0"/>
          </a:p>
        </p:txBody>
      </p:sp>
      <p:sp>
        <p:nvSpPr>
          <p:cNvPr id="11267" name="Content Placeholder 2"/>
          <p:cNvSpPr>
            <a:spLocks noGrp="1"/>
          </p:cNvSpPr>
          <p:nvPr>
            <p:ph idx="1"/>
          </p:nvPr>
        </p:nvSpPr>
        <p:spPr>
          <a:xfrm>
            <a:off x="928688" y="1608138"/>
            <a:ext cx="7681912" cy="4419600"/>
          </a:xfrm>
        </p:spPr>
        <p:txBody>
          <a:bodyPr/>
          <a:lstStyle/>
          <a:p>
            <a:pPr eaLnBrk="1" hangingPunct="1"/>
            <a:r>
              <a:rPr lang="en-US" altLang="en-US" dirty="0"/>
              <a:t>Plans and Strategies </a:t>
            </a:r>
            <a:r>
              <a:rPr lang="en-US" altLang="en-US" sz="2400" dirty="0"/>
              <a:t>(continued)</a:t>
            </a:r>
          </a:p>
          <a:p>
            <a:pPr eaLnBrk="1" hangingPunct="1"/>
            <a:r>
              <a:rPr lang="en-US" altLang="en-US" sz="2400" i="1" dirty="0"/>
              <a:t>Retirement Stage Age 65 – 70.  </a:t>
            </a:r>
          </a:p>
          <a:p>
            <a:pPr lvl="1" eaLnBrk="1" hangingPunct="1"/>
            <a:r>
              <a:rPr lang="en-US" altLang="en-US" dirty="0"/>
              <a:t>Take a portion of assets and purchase a 5 year immediate annuity, which with Social Security and defined benefit payments, be sufficient to give our minimum level of retirement income. </a:t>
            </a:r>
          </a:p>
          <a:p>
            <a:pPr lvl="1" eaLnBrk="1" hangingPunct="1"/>
            <a:r>
              <a:rPr lang="en-US" altLang="en-US" dirty="0"/>
              <a:t>Save 5% during this period, although overall resources will be diminished due to helping to pay for our children’s education/missions.  </a:t>
            </a:r>
          </a:p>
          <a:p>
            <a:pPr lvl="1" eaLnBrk="1" hangingPunct="1"/>
            <a:r>
              <a:rPr lang="en-US" altLang="en-US" dirty="0"/>
              <a:t>Go on our 1st mission at 65, and use this time to convert traditional accounts into Roth accounts. </a:t>
            </a:r>
          </a:p>
          <a:p>
            <a:pPr lvl="1" eaLnBrk="1" hangingPunct="1"/>
            <a:r>
              <a:rPr lang="en-US" altLang="en-US" dirty="0"/>
              <a:t>We will likely come back to teaching until age 70, then go on four other missions, subject to our health. </a:t>
            </a:r>
          </a:p>
        </p:txBody>
      </p:sp>
    </p:spTree>
    <p:extLst>
      <p:ext uri="{BB962C8B-B14F-4D97-AF65-F5344CB8AC3E}">
        <p14:creationId xmlns:p14="http://schemas.microsoft.com/office/powerpoint/2010/main" val="3458559536"/>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200"/>
                                  </p:stCondLst>
                                  <p:childTnLst>
                                    <p:set>
                                      <p:cBhvr>
                                        <p:cTn id="6" dur="1" fill="hold">
                                          <p:stCondLst>
                                            <p:cond delay="0"/>
                                          </p:stCondLst>
                                        </p:cTn>
                                        <p:tgtEl>
                                          <p:spTgt spid="11267">
                                            <p:txEl>
                                              <p:pRg st="0" end="0"/>
                                            </p:txEl>
                                          </p:spTgt>
                                        </p:tgtEl>
                                        <p:attrNameLst>
                                          <p:attrName>style.visibility</p:attrName>
                                        </p:attrNameLst>
                                      </p:cBhvr>
                                      <p:to>
                                        <p:strVal val="visible"/>
                                      </p:to>
                                    </p:set>
                                  </p:childTnLst>
                                </p:cTn>
                              </p:par>
                              <p:par>
                                <p:cTn id="7" presetID="1" presetClass="entr" presetSubtype="0" fill="hold" grpId="0" nodeType="withEffect">
                                  <p:stCondLst>
                                    <p:cond delay="200"/>
                                  </p:stCondLst>
                                  <p:childTnLst>
                                    <p:set>
                                      <p:cBhvr>
                                        <p:cTn id="8" dur="1" fill="hold">
                                          <p:stCondLst>
                                            <p:cond delay="0"/>
                                          </p:stCondLst>
                                        </p:cTn>
                                        <p:tgtEl>
                                          <p:spTgt spid="11267">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1267">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267">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1267">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126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uiExpand="1" build="p"/>
    </p:bldLst>
  </p:timing>
</p:sld>
</file>

<file path=ppt/slides/slide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938" name="Title 1"/>
          <p:cNvSpPr>
            <a:spLocks noGrp="1"/>
          </p:cNvSpPr>
          <p:nvPr>
            <p:ph type="title"/>
          </p:nvPr>
        </p:nvSpPr>
        <p:spPr>
          <a:xfrm>
            <a:off x="914400" y="609600"/>
            <a:ext cx="7315200" cy="1143000"/>
          </a:xfrm>
        </p:spPr>
        <p:txBody>
          <a:bodyPr/>
          <a:lstStyle/>
          <a:p>
            <a:pPr eaLnBrk="1" hangingPunct="1"/>
            <a:r>
              <a:rPr lang="en-US" dirty="0"/>
              <a:t>Stages and Strategies  </a:t>
            </a:r>
            <a:r>
              <a:rPr lang="en-US" sz="2400" dirty="0"/>
              <a:t>(continued)</a:t>
            </a:r>
            <a:endParaRPr lang="en-US" dirty="0"/>
          </a:p>
        </p:txBody>
      </p:sp>
      <p:sp>
        <p:nvSpPr>
          <p:cNvPr id="24579" name="Text Placeholder 2"/>
          <p:cNvSpPr>
            <a:spLocks noGrp="1"/>
          </p:cNvSpPr>
          <p:nvPr>
            <p:ph type="body" sz="half" idx="1"/>
          </p:nvPr>
        </p:nvSpPr>
        <p:spPr>
          <a:xfrm>
            <a:off x="914400" y="1600200"/>
            <a:ext cx="7296150" cy="5257800"/>
          </a:xfrm>
        </p:spPr>
        <p:txBody>
          <a:bodyPr/>
          <a:lstStyle/>
          <a:p>
            <a:pPr eaLnBrk="1" hangingPunct="1">
              <a:spcBef>
                <a:spcPts val="300"/>
              </a:spcBef>
            </a:pPr>
            <a:r>
              <a:rPr lang="en-US" i="1" dirty="0"/>
              <a:t>Other Retirement strategies </a:t>
            </a:r>
            <a:r>
              <a:rPr lang="en-US" dirty="0"/>
              <a:t>might include:</a:t>
            </a:r>
          </a:p>
          <a:p>
            <a:pPr lvl="1" eaLnBrk="1" hangingPunct="1">
              <a:spcBef>
                <a:spcPts val="300"/>
              </a:spcBef>
            </a:pPr>
            <a:r>
              <a:rPr lang="en-US" dirty="0"/>
              <a:t>Calculate a </a:t>
            </a:r>
            <a:r>
              <a:rPr lang="en-US" i="1" dirty="0"/>
              <a:t>minimum level of retirement income</a:t>
            </a:r>
            <a:r>
              <a:rPr lang="en-US" dirty="0"/>
              <a:t>, and annuitize that amount (if you have assets). </a:t>
            </a:r>
          </a:p>
          <a:p>
            <a:pPr lvl="1" eaLnBrk="1" hangingPunct="1">
              <a:spcBef>
                <a:spcPts val="300"/>
              </a:spcBef>
            </a:pPr>
            <a:r>
              <a:rPr lang="en-US" dirty="0"/>
              <a:t>Take a percentage of your assets at retirement (if sufficient) to purchase an </a:t>
            </a:r>
            <a:r>
              <a:rPr lang="en-US" b="1" i="1" dirty="0"/>
              <a:t>immediate</a:t>
            </a:r>
            <a:r>
              <a:rPr lang="en-US" dirty="0"/>
              <a:t> annuity to give you your minimum acceptable level of income</a:t>
            </a:r>
          </a:p>
          <a:p>
            <a:pPr lvl="1" eaLnBrk="1" hangingPunct="1">
              <a:spcBef>
                <a:spcPts val="300"/>
              </a:spcBef>
            </a:pPr>
            <a:r>
              <a:rPr lang="en-US" dirty="0"/>
              <a:t>Regardless of when you retire, take SS at 3 years beyond Full Retirement Age to get the maximum you </a:t>
            </a:r>
            <a:r>
              <a:rPr lang="en-US" dirty="0" smtClean="0"/>
              <a:t>can and leave the most for your spouse at death</a:t>
            </a:r>
            <a:endParaRPr lang="en-US" dirty="0"/>
          </a:p>
          <a:p>
            <a:pPr lvl="1" eaLnBrk="1" hangingPunct="1">
              <a:spcBef>
                <a:spcPts val="300"/>
              </a:spcBef>
            </a:pPr>
            <a:r>
              <a:rPr lang="en-US" dirty="0"/>
              <a:t>Have all debts paid off before you retire so you have fewer fixed expenses and hence taxes</a:t>
            </a:r>
          </a:p>
          <a:p>
            <a:pPr lvl="1" eaLnBrk="1" hangingPunct="1">
              <a:spcBef>
                <a:spcPts val="300"/>
              </a:spcBef>
            </a:pPr>
            <a:r>
              <a:rPr lang="en-US" dirty="0"/>
              <a:t>Have both Roth and traditional retirement assets so you can target your tax rates in retirement</a:t>
            </a:r>
          </a:p>
          <a:p>
            <a:pPr lvl="3" eaLnBrk="1" hangingPunct="1"/>
            <a:endParaRPr lang="en-US" dirty="0"/>
          </a:p>
        </p:txBody>
      </p:sp>
    </p:spTree>
    <p:extLst>
      <p:ext uri="{BB962C8B-B14F-4D97-AF65-F5344CB8AC3E}">
        <p14:creationId xmlns:p14="http://schemas.microsoft.com/office/powerpoint/2010/main" val="96256203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4579">
                                            <p:txEl>
                                              <p:pRg st="0" end="0"/>
                                            </p:txEl>
                                          </p:spTgt>
                                        </p:tgtEl>
                                        <p:attrNameLst>
                                          <p:attrName>style.visibility</p:attrName>
                                        </p:attrNameLst>
                                      </p:cBhvr>
                                      <p:to>
                                        <p:strVal val="visible"/>
                                      </p:to>
                                    </p:set>
                                    <p:animEffect transition="in" filter="blinds(horizontal)">
                                      <p:cBhvr>
                                        <p:cTn id="7" dur="500"/>
                                        <p:tgtEl>
                                          <p:spTgt spid="2457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4579">
                                            <p:txEl>
                                              <p:pRg st="1" end="1"/>
                                            </p:txEl>
                                          </p:spTgt>
                                        </p:tgtEl>
                                        <p:attrNameLst>
                                          <p:attrName>style.visibility</p:attrName>
                                        </p:attrNameLst>
                                      </p:cBhvr>
                                      <p:to>
                                        <p:strVal val="visible"/>
                                      </p:to>
                                    </p:set>
                                    <p:animEffect transition="in" filter="blinds(horizontal)">
                                      <p:cBhvr>
                                        <p:cTn id="12" dur="500"/>
                                        <p:tgtEl>
                                          <p:spTgt spid="24579">
                                            <p:txEl>
                                              <p:pRg st="1" end="1"/>
                                            </p:txEl>
                                          </p:spTgt>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24579">
                                            <p:txEl>
                                              <p:pRg st="2" end="2"/>
                                            </p:txEl>
                                          </p:spTgt>
                                        </p:tgtEl>
                                        <p:attrNameLst>
                                          <p:attrName>style.visibility</p:attrName>
                                        </p:attrNameLst>
                                      </p:cBhvr>
                                      <p:to>
                                        <p:strVal val="visible"/>
                                      </p:to>
                                    </p:set>
                                    <p:animEffect transition="in" filter="blinds(horizontal)">
                                      <p:cBhvr>
                                        <p:cTn id="15" dur="500"/>
                                        <p:tgtEl>
                                          <p:spTgt spid="24579">
                                            <p:txEl>
                                              <p:pRg st="2" end="2"/>
                                            </p:txEl>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24579">
                                            <p:txEl>
                                              <p:pRg st="3" end="3"/>
                                            </p:txEl>
                                          </p:spTgt>
                                        </p:tgtEl>
                                        <p:attrNameLst>
                                          <p:attrName>style.visibility</p:attrName>
                                        </p:attrNameLst>
                                      </p:cBhvr>
                                      <p:to>
                                        <p:strVal val="visible"/>
                                      </p:to>
                                    </p:set>
                                    <p:animEffect transition="in" filter="blinds(horizontal)">
                                      <p:cBhvr>
                                        <p:cTn id="18" dur="500"/>
                                        <p:tgtEl>
                                          <p:spTgt spid="24579">
                                            <p:txEl>
                                              <p:pRg st="3" end="3"/>
                                            </p:txEl>
                                          </p:spTgt>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24579">
                                            <p:txEl>
                                              <p:pRg st="4" end="4"/>
                                            </p:txEl>
                                          </p:spTgt>
                                        </p:tgtEl>
                                        <p:attrNameLst>
                                          <p:attrName>style.visibility</p:attrName>
                                        </p:attrNameLst>
                                      </p:cBhvr>
                                      <p:to>
                                        <p:strVal val="visible"/>
                                      </p:to>
                                    </p:set>
                                    <p:animEffect transition="in" filter="blinds(horizontal)">
                                      <p:cBhvr>
                                        <p:cTn id="21" dur="500"/>
                                        <p:tgtEl>
                                          <p:spTgt spid="24579">
                                            <p:txEl>
                                              <p:pRg st="4" end="4"/>
                                            </p:txEl>
                                          </p:spTgt>
                                        </p:tgtEl>
                                      </p:cBhvr>
                                    </p:animEffect>
                                  </p:childTnLst>
                                </p:cTn>
                              </p:par>
                              <p:par>
                                <p:cTn id="22" presetID="3" presetClass="entr" presetSubtype="10" fill="hold" grpId="0" nodeType="withEffect">
                                  <p:stCondLst>
                                    <p:cond delay="0"/>
                                  </p:stCondLst>
                                  <p:childTnLst>
                                    <p:set>
                                      <p:cBhvr>
                                        <p:cTn id="23" dur="1" fill="hold">
                                          <p:stCondLst>
                                            <p:cond delay="0"/>
                                          </p:stCondLst>
                                        </p:cTn>
                                        <p:tgtEl>
                                          <p:spTgt spid="24579">
                                            <p:txEl>
                                              <p:pRg st="5" end="5"/>
                                            </p:txEl>
                                          </p:spTgt>
                                        </p:tgtEl>
                                        <p:attrNameLst>
                                          <p:attrName>style.visibility</p:attrName>
                                        </p:attrNameLst>
                                      </p:cBhvr>
                                      <p:to>
                                        <p:strVal val="visible"/>
                                      </p:to>
                                    </p:set>
                                    <p:animEffect transition="in" filter="blinds(horizontal)">
                                      <p:cBhvr>
                                        <p:cTn id="24" dur="500"/>
                                        <p:tgtEl>
                                          <p:spTgt spid="2457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9" grpId="0" uiExpand="1" build="p" bldLvl="2"/>
    </p:bldLst>
  </p:timing>
</p:sld>
</file>

<file path=ppt/slides/slide4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2466" name="Title 1"/>
          <p:cNvSpPr>
            <a:spLocks noGrp="1"/>
          </p:cNvSpPr>
          <p:nvPr>
            <p:ph type="title"/>
          </p:nvPr>
        </p:nvSpPr>
        <p:spPr>
          <a:xfrm>
            <a:off x="685800" y="685800"/>
            <a:ext cx="7772400" cy="914400"/>
          </a:xfrm>
        </p:spPr>
        <p:txBody>
          <a:bodyPr/>
          <a:lstStyle/>
          <a:p>
            <a:pPr eaLnBrk="1" hangingPunct="1"/>
            <a:r>
              <a:rPr lang="en-US" altLang="en-US" dirty="0"/>
              <a:t>Vision and Strategies </a:t>
            </a:r>
            <a:r>
              <a:rPr lang="en-US" altLang="en-US" sz="2800" dirty="0"/>
              <a:t>(continued)</a:t>
            </a:r>
            <a:endParaRPr lang="en-US" altLang="en-US" sz="2400" b="1" dirty="0"/>
          </a:p>
        </p:txBody>
      </p:sp>
      <p:sp>
        <p:nvSpPr>
          <p:cNvPr id="11267" name="Content Placeholder 2"/>
          <p:cNvSpPr>
            <a:spLocks noGrp="1"/>
          </p:cNvSpPr>
          <p:nvPr>
            <p:ph idx="1"/>
          </p:nvPr>
        </p:nvSpPr>
        <p:spPr>
          <a:xfrm>
            <a:off x="928688" y="1608138"/>
            <a:ext cx="7286625" cy="4419600"/>
          </a:xfrm>
        </p:spPr>
        <p:txBody>
          <a:bodyPr/>
          <a:lstStyle/>
          <a:p>
            <a:pPr eaLnBrk="1" hangingPunct="1"/>
            <a:r>
              <a:rPr lang="en-US" altLang="en-US" dirty="0"/>
              <a:t>Plans and Strategies </a:t>
            </a:r>
            <a:r>
              <a:rPr lang="en-US" altLang="en-US" sz="2400" dirty="0"/>
              <a:t>(continued)</a:t>
            </a:r>
          </a:p>
          <a:p>
            <a:pPr eaLnBrk="1" hangingPunct="1"/>
            <a:r>
              <a:rPr lang="en-US" altLang="en-US" sz="2400" i="1" dirty="0"/>
              <a:t>Distribution Stage:  Age 70 - 97</a:t>
            </a:r>
          </a:p>
          <a:p>
            <a:pPr lvl="1" eaLnBrk="1" hangingPunct="1"/>
            <a:r>
              <a:rPr lang="en-US" altLang="en-US" dirty="0"/>
              <a:t>Take social Security at 3 years beyond full retirement age, and my wife at full retirement age. </a:t>
            </a:r>
          </a:p>
          <a:p>
            <a:pPr lvl="1" eaLnBrk="1" hangingPunct="1"/>
            <a:r>
              <a:rPr lang="en-US" altLang="en-US" dirty="0"/>
              <a:t>Our work defined benefit payments will start at age 70, and will be for joint and survivor 100%.  </a:t>
            </a:r>
          </a:p>
          <a:p>
            <a:pPr lvl="1" eaLnBrk="1" hangingPunct="1"/>
            <a:r>
              <a:rPr lang="en-US" altLang="en-US" dirty="0"/>
              <a:t>Our home will be paid for and we will have no debt</a:t>
            </a:r>
          </a:p>
          <a:p>
            <a:pPr lvl="1" eaLnBrk="1" hangingPunct="1"/>
            <a:r>
              <a:rPr lang="en-US" altLang="en-US" dirty="0"/>
              <a:t>We pay cash for all vehicles and keep them a minimum of 10 years.  </a:t>
            </a:r>
          </a:p>
          <a:p>
            <a:pPr lvl="1" eaLnBrk="1" hangingPunct="1"/>
            <a:r>
              <a:rPr lang="en-US" altLang="en-US" dirty="0"/>
              <a:t>We will continue to pay tithes and offerings with appreciated securities and will enjoy life to the fullest.</a:t>
            </a:r>
          </a:p>
        </p:txBody>
      </p:sp>
    </p:spTree>
    <p:extLst>
      <p:ext uri="{BB962C8B-B14F-4D97-AF65-F5344CB8AC3E}">
        <p14:creationId xmlns:p14="http://schemas.microsoft.com/office/powerpoint/2010/main" val="1905820807"/>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200"/>
                                  </p:stCondLst>
                                  <p:childTnLst>
                                    <p:set>
                                      <p:cBhvr>
                                        <p:cTn id="6" dur="1" fill="hold">
                                          <p:stCondLst>
                                            <p:cond delay="0"/>
                                          </p:stCondLst>
                                        </p:cTn>
                                        <p:tgtEl>
                                          <p:spTgt spid="11267">
                                            <p:txEl>
                                              <p:pRg st="0" end="0"/>
                                            </p:txEl>
                                          </p:spTgt>
                                        </p:tgtEl>
                                        <p:attrNameLst>
                                          <p:attrName>style.visibility</p:attrName>
                                        </p:attrNameLst>
                                      </p:cBhvr>
                                      <p:to>
                                        <p:strVal val="visible"/>
                                      </p:to>
                                    </p:set>
                                  </p:childTnLst>
                                </p:cTn>
                              </p:par>
                              <p:par>
                                <p:cTn id="7" presetID="1" presetClass="entr" presetSubtype="0" fill="hold" grpId="0" nodeType="withEffect">
                                  <p:stCondLst>
                                    <p:cond delay="200"/>
                                  </p:stCondLst>
                                  <p:childTnLst>
                                    <p:set>
                                      <p:cBhvr>
                                        <p:cTn id="8" dur="1" fill="hold">
                                          <p:stCondLst>
                                            <p:cond delay="0"/>
                                          </p:stCondLst>
                                        </p:cTn>
                                        <p:tgtEl>
                                          <p:spTgt spid="11267">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1267">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267">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1267">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1267">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126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uiExpand="1" build="p"/>
    </p:bldLst>
  </p:timing>
</p:sld>
</file>

<file path=ppt/slides/slide4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986" name="Title 1"/>
          <p:cNvSpPr>
            <a:spLocks noGrp="1"/>
          </p:cNvSpPr>
          <p:nvPr>
            <p:ph type="title"/>
          </p:nvPr>
        </p:nvSpPr>
        <p:spPr>
          <a:xfrm>
            <a:off x="914400" y="609600"/>
            <a:ext cx="7315200" cy="1143000"/>
          </a:xfrm>
        </p:spPr>
        <p:txBody>
          <a:bodyPr/>
          <a:lstStyle/>
          <a:p>
            <a:pPr eaLnBrk="1" hangingPunct="1"/>
            <a:r>
              <a:rPr lang="en-US" dirty="0"/>
              <a:t>Stages and Strategies </a:t>
            </a:r>
            <a:r>
              <a:rPr lang="en-US" sz="2400" dirty="0"/>
              <a:t>(continued)</a:t>
            </a:r>
            <a:endParaRPr lang="en-US" dirty="0"/>
          </a:p>
        </p:txBody>
      </p:sp>
      <p:sp>
        <p:nvSpPr>
          <p:cNvPr id="26627" name="Text Placeholder 2"/>
          <p:cNvSpPr>
            <a:spLocks noGrp="1"/>
          </p:cNvSpPr>
          <p:nvPr>
            <p:ph type="body" sz="half" idx="1"/>
          </p:nvPr>
        </p:nvSpPr>
        <p:spPr>
          <a:xfrm>
            <a:off x="914400" y="1600200"/>
            <a:ext cx="7296150" cy="4543425"/>
          </a:xfrm>
        </p:spPr>
        <p:txBody>
          <a:bodyPr/>
          <a:lstStyle/>
          <a:p>
            <a:pPr eaLnBrk="1" hangingPunct="1">
              <a:defRPr/>
            </a:pPr>
            <a:r>
              <a:rPr lang="en-US" i="1" dirty="0"/>
              <a:t>Other Distribution strategies</a:t>
            </a:r>
            <a:r>
              <a:rPr lang="en-US" dirty="0"/>
              <a:t> might include:</a:t>
            </a:r>
          </a:p>
          <a:p>
            <a:pPr lvl="1" eaLnBrk="1" hangingPunct="1">
              <a:spcBef>
                <a:spcPts val="400"/>
              </a:spcBef>
              <a:defRPr/>
            </a:pPr>
            <a:r>
              <a:rPr lang="en-US" sz="2200" dirty="0"/>
              <a:t>Set up a framework to not outlive your assets. </a:t>
            </a:r>
          </a:p>
          <a:p>
            <a:pPr lvl="2" eaLnBrk="1" hangingPunct="1">
              <a:spcBef>
                <a:spcPts val="400"/>
              </a:spcBef>
              <a:defRPr/>
            </a:pPr>
            <a:r>
              <a:rPr lang="en-US" sz="2200" dirty="0"/>
              <a:t>Take out a maximum of 3.6% of assets each year</a:t>
            </a:r>
          </a:p>
          <a:p>
            <a:pPr lvl="2" eaLnBrk="1" hangingPunct="1">
              <a:spcBef>
                <a:spcPts val="400"/>
              </a:spcBef>
              <a:defRPr/>
            </a:pPr>
            <a:r>
              <a:rPr lang="en-US" sz="2200" dirty="0"/>
              <a:t>Take out earnings from investments of previous year </a:t>
            </a:r>
          </a:p>
          <a:p>
            <a:pPr lvl="1" eaLnBrk="1" hangingPunct="1">
              <a:spcBef>
                <a:spcPts val="400"/>
              </a:spcBef>
              <a:defRPr/>
            </a:pPr>
            <a:r>
              <a:rPr lang="en-US" sz="2200" dirty="0"/>
              <a:t>Have taxable (tax now), Roth (rarely taxed) and traditional (taxes later) to target your rate in retirement</a:t>
            </a:r>
          </a:p>
          <a:p>
            <a:pPr lvl="1" eaLnBrk="1" hangingPunct="1">
              <a:spcBef>
                <a:spcPts val="400"/>
              </a:spcBef>
              <a:defRPr/>
            </a:pPr>
            <a:r>
              <a:rPr lang="en-US" sz="2200" dirty="0"/>
              <a:t>Set a target tax rate, then use traditional assets to that amount, then Roth assets afterwards to reduce taxes</a:t>
            </a:r>
          </a:p>
          <a:p>
            <a:pPr lvl="1" eaLnBrk="1" hangingPunct="1">
              <a:spcBef>
                <a:spcPts val="400"/>
              </a:spcBef>
              <a:defRPr/>
            </a:pPr>
            <a:r>
              <a:rPr lang="en-US" sz="2200" dirty="0"/>
              <a:t>Make sure to pay your Required Minimum Distributions</a:t>
            </a:r>
          </a:p>
          <a:p>
            <a:pPr lvl="1" eaLnBrk="1" hangingPunct="1">
              <a:spcBef>
                <a:spcPts val="400"/>
              </a:spcBef>
              <a:defRPr/>
            </a:pPr>
            <a:r>
              <a:rPr lang="en-US" sz="2200" dirty="0"/>
              <a:t>During your later years which your income is less, i.e., during missions, transfer money from your tax-deferred to tax-eliminated Roth accounts</a:t>
            </a:r>
          </a:p>
          <a:p>
            <a:pPr lvl="1" eaLnBrk="1" hangingPunct="1">
              <a:spcBef>
                <a:spcPts val="400"/>
              </a:spcBef>
              <a:defRPr/>
            </a:pPr>
            <a:r>
              <a:rPr lang="en-US" sz="2200" dirty="0"/>
              <a:t>Have your house paid for so you have fewer fixed expenses</a:t>
            </a:r>
          </a:p>
          <a:p>
            <a:pPr marL="457200" lvl="1" indent="0" eaLnBrk="1" hangingPunct="1">
              <a:buFontTx/>
              <a:buNone/>
              <a:defRPr/>
            </a:pPr>
            <a:endParaRPr lang="en-US" dirty="0"/>
          </a:p>
        </p:txBody>
      </p:sp>
    </p:spTree>
    <p:extLst>
      <p:ext uri="{BB962C8B-B14F-4D97-AF65-F5344CB8AC3E}">
        <p14:creationId xmlns:p14="http://schemas.microsoft.com/office/powerpoint/2010/main" val="104976344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6627">
                                            <p:txEl>
                                              <p:pRg st="0" end="0"/>
                                            </p:txEl>
                                          </p:spTgt>
                                        </p:tgtEl>
                                        <p:attrNameLst>
                                          <p:attrName>style.visibility</p:attrName>
                                        </p:attrNameLst>
                                      </p:cBhvr>
                                      <p:to>
                                        <p:strVal val="visible"/>
                                      </p:to>
                                    </p:set>
                                    <p:animEffect transition="in" filter="blinds(horizontal)">
                                      <p:cBhvr>
                                        <p:cTn id="7" dur="500"/>
                                        <p:tgtEl>
                                          <p:spTgt spid="2662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6627">
                                            <p:txEl>
                                              <p:pRg st="1" end="1"/>
                                            </p:txEl>
                                          </p:spTgt>
                                        </p:tgtEl>
                                        <p:attrNameLst>
                                          <p:attrName>style.visibility</p:attrName>
                                        </p:attrNameLst>
                                      </p:cBhvr>
                                      <p:to>
                                        <p:strVal val="visible"/>
                                      </p:to>
                                    </p:set>
                                    <p:animEffect transition="in" filter="blinds(horizontal)">
                                      <p:cBhvr>
                                        <p:cTn id="12" dur="500"/>
                                        <p:tgtEl>
                                          <p:spTgt spid="26627">
                                            <p:txEl>
                                              <p:pRg st="1" end="1"/>
                                            </p:txEl>
                                          </p:spTgt>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26627">
                                            <p:txEl>
                                              <p:pRg st="2" end="2"/>
                                            </p:txEl>
                                          </p:spTgt>
                                        </p:tgtEl>
                                        <p:attrNameLst>
                                          <p:attrName>style.visibility</p:attrName>
                                        </p:attrNameLst>
                                      </p:cBhvr>
                                      <p:to>
                                        <p:strVal val="visible"/>
                                      </p:to>
                                    </p:set>
                                    <p:animEffect transition="in" filter="blinds(horizontal)">
                                      <p:cBhvr>
                                        <p:cTn id="15" dur="500"/>
                                        <p:tgtEl>
                                          <p:spTgt spid="26627">
                                            <p:txEl>
                                              <p:pRg st="2" end="2"/>
                                            </p:txEl>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26627">
                                            <p:txEl>
                                              <p:pRg st="3" end="3"/>
                                            </p:txEl>
                                          </p:spTgt>
                                        </p:tgtEl>
                                        <p:attrNameLst>
                                          <p:attrName>style.visibility</p:attrName>
                                        </p:attrNameLst>
                                      </p:cBhvr>
                                      <p:to>
                                        <p:strVal val="visible"/>
                                      </p:to>
                                    </p:set>
                                    <p:animEffect transition="in" filter="blinds(horizontal)">
                                      <p:cBhvr>
                                        <p:cTn id="18" dur="500"/>
                                        <p:tgtEl>
                                          <p:spTgt spid="26627">
                                            <p:txEl>
                                              <p:pRg st="3" end="3"/>
                                            </p:txEl>
                                          </p:spTgt>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26627">
                                            <p:txEl>
                                              <p:pRg st="4" end="4"/>
                                            </p:txEl>
                                          </p:spTgt>
                                        </p:tgtEl>
                                        <p:attrNameLst>
                                          <p:attrName>style.visibility</p:attrName>
                                        </p:attrNameLst>
                                      </p:cBhvr>
                                      <p:to>
                                        <p:strVal val="visible"/>
                                      </p:to>
                                    </p:set>
                                    <p:animEffect transition="in" filter="blinds(horizontal)">
                                      <p:cBhvr>
                                        <p:cTn id="21" dur="500"/>
                                        <p:tgtEl>
                                          <p:spTgt spid="26627">
                                            <p:txEl>
                                              <p:pRg st="4" end="4"/>
                                            </p:txEl>
                                          </p:spTgt>
                                        </p:tgtEl>
                                      </p:cBhvr>
                                    </p:animEffect>
                                  </p:childTnLst>
                                </p:cTn>
                              </p:par>
                              <p:par>
                                <p:cTn id="22" presetID="3" presetClass="entr" presetSubtype="10" fill="hold" grpId="0" nodeType="withEffect">
                                  <p:stCondLst>
                                    <p:cond delay="0"/>
                                  </p:stCondLst>
                                  <p:childTnLst>
                                    <p:set>
                                      <p:cBhvr>
                                        <p:cTn id="23" dur="1" fill="hold">
                                          <p:stCondLst>
                                            <p:cond delay="0"/>
                                          </p:stCondLst>
                                        </p:cTn>
                                        <p:tgtEl>
                                          <p:spTgt spid="26627">
                                            <p:txEl>
                                              <p:pRg st="5" end="5"/>
                                            </p:txEl>
                                          </p:spTgt>
                                        </p:tgtEl>
                                        <p:attrNameLst>
                                          <p:attrName>style.visibility</p:attrName>
                                        </p:attrNameLst>
                                      </p:cBhvr>
                                      <p:to>
                                        <p:strVal val="visible"/>
                                      </p:to>
                                    </p:set>
                                    <p:animEffect transition="in" filter="blinds(horizontal)">
                                      <p:cBhvr>
                                        <p:cTn id="24" dur="500"/>
                                        <p:tgtEl>
                                          <p:spTgt spid="26627">
                                            <p:txEl>
                                              <p:pRg st="5" end="5"/>
                                            </p:txEl>
                                          </p:spTgt>
                                        </p:tgtEl>
                                      </p:cBhvr>
                                    </p:animEffect>
                                  </p:childTnLst>
                                </p:cTn>
                              </p:par>
                              <p:par>
                                <p:cTn id="25" presetID="3" presetClass="entr" presetSubtype="10" fill="hold" grpId="0" nodeType="withEffect">
                                  <p:stCondLst>
                                    <p:cond delay="0"/>
                                  </p:stCondLst>
                                  <p:childTnLst>
                                    <p:set>
                                      <p:cBhvr>
                                        <p:cTn id="26" dur="1" fill="hold">
                                          <p:stCondLst>
                                            <p:cond delay="0"/>
                                          </p:stCondLst>
                                        </p:cTn>
                                        <p:tgtEl>
                                          <p:spTgt spid="26627">
                                            <p:txEl>
                                              <p:pRg st="6" end="6"/>
                                            </p:txEl>
                                          </p:spTgt>
                                        </p:tgtEl>
                                        <p:attrNameLst>
                                          <p:attrName>style.visibility</p:attrName>
                                        </p:attrNameLst>
                                      </p:cBhvr>
                                      <p:to>
                                        <p:strVal val="visible"/>
                                      </p:to>
                                    </p:set>
                                    <p:animEffect transition="in" filter="blinds(horizontal)">
                                      <p:cBhvr>
                                        <p:cTn id="27" dur="500"/>
                                        <p:tgtEl>
                                          <p:spTgt spid="26627">
                                            <p:txEl>
                                              <p:pRg st="6" end="6"/>
                                            </p:txEl>
                                          </p:spTgt>
                                        </p:tgtEl>
                                      </p:cBhvr>
                                    </p:animEffect>
                                  </p:childTnLst>
                                </p:cTn>
                              </p:par>
                              <p:par>
                                <p:cTn id="28" presetID="3" presetClass="entr" presetSubtype="10" fill="hold" grpId="0" nodeType="withEffect">
                                  <p:stCondLst>
                                    <p:cond delay="0"/>
                                  </p:stCondLst>
                                  <p:childTnLst>
                                    <p:set>
                                      <p:cBhvr>
                                        <p:cTn id="29" dur="1" fill="hold">
                                          <p:stCondLst>
                                            <p:cond delay="0"/>
                                          </p:stCondLst>
                                        </p:cTn>
                                        <p:tgtEl>
                                          <p:spTgt spid="26627">
                                            <p:txEl>
                                              <p:pRg st="7" end="7"/>
                                            </p:txEl>
                                          </p:spTgt>
                                        </p:tgtEl>
                                        <p:attrNameLst>
                                          <p:attrName>style.visibility</p:attrName>
                                        </p:attrNameLst>
                                      </p:cBhvr>
                                      <p:to>
                                        <p:strVal val="visible"/>
                                      </p:to>
                                    </p:set>
                                    <p:animEffect transition="in" filter="blinds(horizontal)">
                                      <p:cBhvr>
                                        <p:cTn id="30" dur="500"/>
                                        <p:tgtEl>
                                          <p:spTgt spid="26627">
                                            <p:txEl>
                                              <p:pRg st="7" end="7"/>
                                            </p:txEl>
                                          </p:spTgt>
                                        </p:tgtEl>
                                      </p:cBhvr>
                                    </p:animEffect>
                                  </p:childTnLst>
                                </p:cTn>
                              </p:par>
                              <p:par>
                                <p:cTn id="31" presetID="3" presetClass="entr" presetSubtype="10" fill="hold" grpId="0" nodeType="withEffect">
                                  <p:stCondLst>
                                    <p:cond delay="0"/>
                                  </p:stCondLst>
                                  <p:childTnLst>
                                    <p:set>
                                      <p:cBhvr>
                                        <p:cTn id="32" dur="1" fill="hold">
                                          <p:stCondLst>
                                            <p:cond delay="0"/>
                                          </p:stCondLst>
                                        </p:cTn>
                                        <p:tgtEl>
                                          <p:spTgt spid="26627">
                                            <p:txEl>
                                              <p:pRg st="8" end="8"/>
                                            </p:txEl>
                                          </p:spTgt>
                                        </p:tgtEl>
                                        <p:attrNameLst>
                                          <p:attrName>style.visibility</p:attrName>
                                        </p:attrNameLst>
                                      </p:cBhvr>
                                      <p:to>
                                        <p:strVal val="visible"/>
                                      </p:to>
                                    </p:set>
                                    <p:animEffect transition="in" filter="blinds(horizontal)">
                                      <p:cBhvr>
                                        <p:cTn id="33" dur="500"/>
                                        <p:tgtEl>
                                          <p:spTgt spid="26627">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7" grpId="0" uiExpand="1" build="p" bldLvl="2"/>
    </p:bldLst>
  </p:timing>
</p:sld>
</file>

<file path=ppt/slides/slide4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9394" name="Title 1"/>
          <p:cNvSpPr>
            <a:spLocks noGrp="1"/>
          </p:cNvSpPr>
          <p:nvPr>
            <p:ph type="title"/>
          </p:nvPr>
        </p:nvSpPr>
        <p:spPr>
          <a:xfrm>
            <a:off x="685800" y="685800"/>
            <a:ext cx="7772400" cy="914400"/>
          </a:xfrm>
        </p:spPr>
        <p:txBody>
          <a:bodyPr/>
          <a:lstStyle/>
          <a:p>
            <a:pPr eaLnBrk="1" hangingPunct="1"/>
            <a:r>
              <a:rPr lang="en-US" altLang="en-US" dirty="0"/>
              <a:t>Vision and Strategies </a:t>
            </a:r>
            <a:r>
              <a:rPr lang="en-US" altLang="en-US" sz="2800" dirty="0"/>
              <a:t>(continued)</a:t>
            </a:r>
            <a:endParaRPr lang="en-US" altLang="en-US" sz="2400" b="1" dirty="0"/>
          </a:p>
        </p:txBody>
      </p:sp>
      <p:sp>
        <p:nvSpPr>
          <p:cNvPr id="11267" name="Content Placeholder 2"/>
          <p:cNvSpPr>
            <a:spLocks noGrp="1"/>
          </p:cNvSpPr>
          <p:nvPr>
            <p:ph idx="1"/>
          </p:nvPr>
        </p:nvSpPr>
        <p:spPr>
          <a:xfrm>
            <a:off x="928688" y="1608138"/>
            <a:ext cx="7286625" cy="4419600"/>
          </a:xfrm>
        </p:spPr>
        <p:txBody>
          <a:bodyPr/>
          <a:lstStyle/>
          <a:p>
            <a:pPr eaLnBrk="1" hangingPunct="1"/>
            <a:r>
              <a:rPr lang="en-US" altLang="en-US" dirty="0"/>
              <a:t>Constraints</a:t>
            </a:r>
          </a:p>
          <a:p>
            <a:pPr lvl="1" eaLnBrk="1" hangingPunct="1"/>
            <a:r>
              <a:rPr lang="en-US" altLang="en-US" sz="2200" dirty="0"/>
              <a:t>Budget.  We will continue to live on a budget and save for our individual and family vision and goals</a:t>
            </a:r>
          </a:p>
          <a:p>
            <a:pPr lvl="1" eaLnBrk="1" hangingPunct="1"/>
            <a:r>
              <a:rPr lang="en-US" altLang="en-US" sz="2200" dirty="0"/>
              <a:t>Saving.  We will continue to save 20% of gross income per year, with 15% going into retirement vehicles</a:t>
            </a:r>
          </a:p>
          <a:p>
            <a:pPr lvl="1" eaLnBrk="1" hangingPunct="1"/>
            <a:r>
              <a:rPr lang="en-US" altLang="en-US" sz="2200" dirty="0"/>
              <a:t>Health. We will always have sufficient health  coverage, through both government and private coverage</a:t>
            </a:r>
          </a:p>
          <a:p>
            <a:pPr lvl="1" eaLnBrk="1" hangingPunct="1"/>
            <a:r>
              <a:rPr lang="en-US" altLang="en-US" sz="2200" dirty="0"/>
              <a:t>Sin. We will guard against loss of the Spirit, testimony and eternal lives.  We will continue serving, reading our scriptures, attending the temple, etc. to help us become more like the Savior</a:t>
            </a:r>
          </a:p>
          <a:p>
            <a:pPr eaLnBrk="1" hangingPunct="1"/>
            <a:r>
              <a:rPr lang="en-US" altLang="en-US" dirty="0"/>
              <a:t>Accountability:</a:t>
            </a:r>
          </a:p>
          <a:p>
            <a:pPr lvl="1" eaLnBrk="1" hangingPunct="1"/>
            <a:r>
              <a:rPr lang="en-US" altLang="en-US" sz="2200" dirty="0"/>
              <a:t>From your Plan for Life</a:t>
            </a:r>
          </a:p>
          <a:p>
            <a:pPr lvl="1" eaLnBrk="1" hangingPunct="1"/>
            <a:endParaRPr lang="en-US" altLang="en-US" sz="2200" dirty="0"/>
          </a:p>
          <a:p>
            <a:pPr lvl="1" eaLnBrk="1" hangingPunct="1"/>
            <a:endParaRPr lang="en-US" altLang="en-US" sz="2000" dirty="0"/>
          </a:p>
        </p:txBody>
      </p:sp>
    </p:spTree>
    <p:extLst>
      <p:ext uri="{BB962C8B-B14F-4D97-AF65-F5344CB8AC3E}">
        <p14:creationId xmlns:p14="http://schemas.microsoft.com/office/powerpoint/2010/main" val="547831226"/>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200"/>
                                  </p:stCondLst>
                                  <p:childTnLst>
                                    <p:set>
                                      <p:cBhvr>
                                        <p:cTn id="6" dur="1" fill="hold">
                                          <p:stCondLst>
                                            <p:cond delay="0"/>
                                          </p:stCondLst>
                                        </p:cTn>
                                        <p:tgtEl>
                                          <p:spTgt spid="1126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267">
                                            <p:txEl>
                                              <p:pRg st="1" end="1"/>
                                            </p:txEl>
                                          </p:spTgt>
                                        </p:tgtEl>
                                        <p:attrNameLst>
                                          <p:attrName>style.visibility</p:attrName>
                                        </p:attrNameLst>
                                      </p:cBhvr>
                                      <p:to>
                                        <p:strVal val="visible"/>
                                      </p:to>
                                    </p:set>
                                  </p:childTnLst>
                                </p:cTn>
                              </p:par>
                              <p:par>
                                <p:cTn id="11" presetID="1" presetClass="entr" presetSubtype="0" fill="hold" grpId="0" nodeType="withEffect">
                                  <p:stCondLst>
                                    <p:cond delay="200"/>
                                  </p:stCondLst>
                                  <p:childTnLst>
                                    <p:set>
                                      <p:cBhvr>
                                        <p:cTn id="12" dur="1" fill="hold">
                                          <p:stCondLst>
                                            <p:cond delay="0"/>
                                          </p:stCondLst>
                                        </p:cTn>
                                        <p:tgtEl>
                                          <p:spTgt spid="11267">
                                            <p:txEl>
                                              <p:pRg st="2" end="2"/>
                                            </p:txEl>
                                          </p:spTgt>
                                        </p:tgtEl>
                                        <p:attrNameLst>
                                          <p:attrName>style.visibility</p:attrName>
                                        </p:attrNameLst>
                                      </p:cBhvr>
                                      <p:to>
                                        <p:strVal val="visible"/>
                                      </p:to>
                                    </p:set>
                                  </p:childTnLst>
                                </p:cTn>
                              </p:par>
                              <p:par>
                                <p:cTn id="13" presetID="1" presetClass="entr" presetSubtype="0" fill="hold" grpId="0" nodeType="withEffect">
                                  <p:stCondLst>
                                    <p:cond delay="200"/>
                                  </p:stCondLst>
                                  <p:childTnLst>
                                    <p:set>
                                      <p:cBhvr>
                                        <p:cTn id="14" dur="1" fill="hold">
                                          <p:stCondLst>
                                            <p:cond delay="0"/>
                                          </p:stCondLst>
                                        </p:cTn>
                                        <p:tgtEl>
                                          <p:spTgt spid="11267">
                                            <p:txEl>
                                              <p:pRg st="3" end="3"/>
                                            </p:txEl>
                                          </p:spTgt>
                                        </p:tgtEl>
                                        <p:attrNameLst>
                                          <p:attrName>style.visibility</p:attrName>
                                        </p:attrNameLst>
                                      </p:cBhvr>
                                      <p:to>
                                        <p:strVal val="visible"/>
                                      </p:to>
                                    </p:set>
                                  </p:childTnLst>
                                </p:cTn>
                              </p:par>
                              <p:par>
                                <p:cTn id="15" presetID="1" presetClass="entr" presetSubtype="0" fill="hold" grpId="0" nodeType="withEffect">
                                  <p:stCondLst>
                                    <p:cond delay="200"/>
                                  </p:stCondLst>
                                  <p:childTnLst>
                                    <p:set>
                                      <p:cBhvr>
                                        <p:cTn id="16" dur="1" fill="hold">
                                          <p:stCondLst>
                                            <p:cond delay="0"/>
                                          </p:stCondLst>
                                        </p:cTn>
                                        <p:tgtEl>
                                          <p:spTgt spid="11267">
                                            <p:txEl>
                                              <p:pRg st="4" end="4"/>
                                            </p:txEl>
                                          </p:spTgt>
                                        </p:tgtEl>
                                        <p:attrNameLst>
                                          <p:attrName>style.visibility</p:attrName>
                                        </p:attrNameLst>
                                      </p:cBhvr>
                                      <p:to>
                                        <p:strVal val="visible"/>
                                      </p:to>
                                    </p:set>
                                  </p:childTnLst>
                                </p:cTn>
                              </p:par>
                              <p:par>
                                <p:cTn id="17" presetID="1" presetClass="entr" presetSubtype="0" fill="hold" grpId="0" nodeType="withEffect">
                                  <p:stCondLst>
                                    <p:cond delay="200"/>
                                  </p:stCondLst>
                                  <p:childTnLst>
                                    <p:set>
                                      <p:cBhvr>
                                        <p:cTn id="18" dur="1" fill="hold">
                                          <p:stCondLst>
                                            <p:cond delay="0"/>
                                          </p:stCondLst>
                                        </p:cTn>
                                        <p:tgtEl>
                                          <p:spTgt spid="11267">
                                            <p:txEl>
                                              <p:pRg st="5" end="5"/>
                                            </p:txEl>
                                          </p:spTgt>
                                        </p:tgtEl>
                                        <p:attrNameLst>
                                          <p:attrName>style.visibility</p:attrName>
                                        </p:attrNameLst>
                                      </p:cBhvr>
                                      <p:to>
                                        <p:strVal val="visible"/>
                                      </p:to>
                                    </p:set>
                                  </p:childTnLst>
                                </p:cTn>
                              </p:par>
                              <p:par>
                                <p:cTn id="19" presetID="1" presetClass="entr" presetSubtype="0" fill="hold" grpId="0" nodeType="withEffect">
                                  <p:stCondLst>
                                    <p:cond delay="200"/>
                                  </p:stCondLst>
                                  <p:childTnLst>
                                    <p:set>
                                      <p:cBhvr>
                                        <p:cTn id="20" dur="1" fill="hold">
                                          <p:stCondLst>
                                            <p:cond delay="0"/>
                                          </p:stCondLst>
                                        </p:cTn>
                                        <p:tgtEl>
                                          <p:spTgt spid="1126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Title 1"/>
          <p:cNvSpPr>
            <a:spLocks noGrp="1"/>
          </p:cNvSpPr>
          <p:nvPr>
            <p:ph type="title"/>
          </p:nvPr>
        </p:nvSpPr>
        <p:spPr>
          <a:xfrm>
            <a:off x="914400" y="685800"/>
            <a:ext cx="7315200" cy="944563"/>
          </a:xfrm>
        </p:spPr>
        <p:txBody>
          <a:bodyPr/>
          <a:lstStyle/>
          <a:p>
            <a:pPr eaLnBrk="1" hangingPunct="1"/>
            <a:r>
              <a:rPr lang="en-US" altLang="en-US" dirty="0"/>
              <a:t>A.  Understand Why Retirement Planning is Critical and the Principles</a:t>
            </a:r>
          </a:p>
        </p:txBody>
      </p:sp>
      <p:sp>
        <p:nvSpPr>
          <p:cNvPr id="6147" name="Text Placeholder 2"/>
          <p:cNvSpPr>
            <a:spLocks noGrp="1"/>
          </p:cNvSpPr>
          <p:nvPr>
            <p:ph type="body" sz="half" idx="1"/>
          </p:nvPr>
        </p:nvSpPr>
        <p:spPr>
          <a:xfrm>
            <a:off x="914400" y="1600200"/>
            <a:ext cx="7296150" cy="4543425"/>
          </a:xfrm>
        </p:spPr>
        <p:txBody>
          <a:bodyPr/>
          <a:lstStyle/>
          <a:p>
            <a:pPr eaLnBrk="1" hangingPunct="1"/>
            <a:r>
              <a:rPr lang="en-US" altLang="en-US" dirty="0"/>
              <a:t>What three questions does retirement planning answer and when will we cover them?</a:t>
            </a:r>
          </a:p>
          <a:p>
            <a:pPr lvl="1" eaLnBrk="1" hangingPunct="1"/>
            <a:r>
              <a:rPr lang="en-US" altLang="en-US" dirty="0"/>
              <a:t>1.  How much money </a:t>
            </a:r>
            <a:r>
              <a:rPr lang="en-US" altLang="en-US" i="1" u="sng" dirty="0"/>
              <a:t>do you need</a:t>
            </a:r>
            <a:r>
              <a:rPr lang="en-US" altLang="en-US" dirty="0"/>
              <a:t> at retirement to retire according to your vision and goals, and how much </a:t>
            </a:r>
            <a:r>
              <a:rPr lang="en-US" altLang="en-US" i="1" u="sng" dirty="0"/>
              <a:t>must you save </a:t>
            </a:r>
            <a:r>
              <a:rPr lang="en-US" altLang="en-US" dirty="0"/>
              <a:t>annually to accomplish them? </a:t>
            </a:r>
          </a:p>
          <a:p>
            <a:pPr lvl="1" eaLnBrk="1" hangingPunct="1"/>
            <a:r>
              <a:rPr lang="en-US" altLang="en-US" dirty="0"/>
              <a:t>2.  </a:t>
            </a:r>
            <a:r>
              <a:rPr lang="en-US" altLang="en-US" i="1" u="sng" dirty="0"/>
              <a:t>How long </a:t>
            </a:r>
            <a:r>
              <a:rPr lang="en-US" altLang="en-US" dirty="0"/>
              <a:t>do you expect to live and how do you tell if you are </a:t>
            </a:r>
            <a:r>
              <a:rPr lang="en-US" altLang="en-US" i="1" u="sng" dirty="0"/>
              <a:t>on track </a:t>
            </a:r>
            <a:r>
              <a:rPr lang="en-US" altLang="en-US" dirty="0"/>
              <a:t>to reach your retirement vision and goals? </a:t>
            </a:r>
          </a:p>
          <a:p>
            <a:pPr lvl="1" eaLnBrk="1" hangingPunct="1"/>
            <a:r>
              <a:rPr lang="en-US" altLang="en-US" dirty="0"/>
              <a:t>3.  </a:t>
            </a:r>
            <a:r>
              <a:rPr lang="en-US" altLang="en-US" i="1" u="sng" dirty="0"/>
              <a:t>What are </a:t>
            </a:r>
            <a:r>
              <a:rPr lang="en-US" altLang="en-US" dirty="0"/>
              <a:t>the major retirement vehicles available (business, small business, individual and government) and how can you </a:t>
            </a:r>
            <a:r>
              <a:rPr lang="en-US" altLang="en-US" i="1" u="sng" dirty="0"/>
              <a:t>use them </a:t>
            </a:r>
            <a:r>
              <a:rPr lang="en-US" altLang="en-US" dirty="0"/>
              <a:t>to reach your retirement goals </a:t>
            </a:r>
          </a:p>
        </p:txBody>
      </p:sp>
    </p:spTree>
    <p:extLst>
      <p:ext uri="{BB962C8B-B14F-4D97-AF65-F5344CB8AC3E}">
        <p14:creationId xmlns:p14="http://schemas.microsoft.com/office/powerpoint/2010/main" val="287661641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147">
                                            <p:txEl>
                                              <p:pRg st="0" end="0"/>
                                            </p:txEl>
                                          </p:spTgt>
                                        </p:tgtEl>
                                        <p:attrNameLst>
                                          <p:attrName>style.visibility</p:attrName>
                                        </p:attrNameLst>
                                      </p:cBhvr>
                                      <p:to>
                                        <p:strVal val="visible"/>
                                      </p:to>
                                    </p:set>
                                    <p:animEffect transition="in" filter="blinds(horizontal)">
                                      <p:cBhvr>
                                        <p:cTn id="7" dur="500"/>
                                        <p:tgtEl>
                                          <p:spTgt spid="614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6147">
                                            <p:txEl>
                                              <p:pRg st="1" end="1"/>
                                            </p:txEl>
                                          </p:spTgt>
                                        </p:tgtEl>
                                        <p:attrNameLst>
                                          <p:attrName>style.visibility</p:attrName>
                                        </p:attrNameLst>
                                      </p:cBhvr>
                                      <p:to>
                                        <p:strVal val="visible"/>
                                      </p:to>
                                    </p:set>
                                    <p:animEffect transition="in" filter="blinds(horizontal)">
                                      <p:cBhvr>
                                        <p:cTn id="12" dur="500"/>
                                        <p:tgtEl>
                                          <p:spTgt spid="6147">
                                            <p:txEl>
                                              <p:pRg st="1" end="1"/>
                                            </p:txEl>
                                          </p:spTgt>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6147">
                                            <p:txEl>
                                              <p:pRg st="2" end="2"/>
                                            </p:txEl>
                                          </p:spTgt>
                                        </p:tgtEl>
                                        <p:attrNameLst>
                                          <p:attrName>style.visibility</p:attrName>
                                        </p:attrNameLst>
                                      </p:cBhvr>
                                      <p:to>
                                        <p:strVal val="visible"/>
                                      </p:to>
                                    </p:set>
                                    <p:animEffect transition="in" filter="blinds(horizontal)">
                                      <p:cBhvr>
                                        <p:cTn id="15" dur="500"/>
                                        <p:tgtEl>
                                          <p:spTgt spid="6147">
                                            <p:txEl>
                                              <p:pRg st="2" end="2"/>
                                            </p:txEl>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6147">
                                            <p:txEl>
                                              <p:pRg st="3" end="3"/>
                                            </p:txEl>
                                          </p:spTgt>
                                        </p:tgtEl>
                                        <p:attrNameLst>
                                          <p:attrName>style.visibility</p:attrName>
                                        </p:attrNameLst>
                                      </p:cBhvr>
                                      <p:to>
                                        <p:strVal val="visible"/>
                                      </p:to>
                                    </p:set>
                                    <p:animEffect transition="in" filter="blinds(horizontal)">
                                      <p:cBhvr>
                                        <p:cTn id="18" dur="500"/>
                                        <p:tgtEl>
                                          <p:spTgt spid="614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uiExpand="1" build="p" bldLvl="2"/>
    </p:bldLst>
  </p:timing>
</p:sld>
</file>

<file path=ppt/slides/slide5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0418" name="Rectangle 2"/>
          <p:cNvSpPr>
            <a:spLocks noGrp="1" noChangeArrowheads="1"/>
          </p:cNvSpPr>
          <p:nvPr>
            <p:ph type="ctrTitle" sz="quarter"/>
          </p:nvPr>
        </p:nvSpPr>
        <p:spPr>
          <a:xfrm>
            <a:off x="676275" y="685800"/>
            <a:ext cx="7772400" cy="944563"/>
          </a:xfrm>
        </p:spPr>
        <p:txBody>
          <a:bodyPr anchor="ctr"/>
          <a:lstStyle/>
          <a:p>
            <a:pPr eaLnBrk="1" hangingPunct="1"/>
            <a:r>
              <a:rPr lang="en-US" altLang="en-US" dirty="0"/>
              <a:t>Review of Objectives</a:t>
            </a:r>
          </a:p>
        </p:txBody>
      </p:sp>
      <p:sp>
        <p:nvSpPr>
          <p:cNvPr id="248835" name="Rectangle 3"/>
          <p:cNvSpPr>
            <a:spLocks noGrp="1" noChangeArrowheads="1"/>
          </p:cNvSpPr>
          <p:nvPr>
            <p:ph type="subTitle" sz="quarter" idx="1"/>
          </p:nvPr>
        </p:nvSpPr>
        <p:spPr>
          <a:xfrm>
            <a:off x="914400" y="1630362"/>
            <a:ext cx="7315200" cy="4160837"/>
          </a:xfrm>
        </p:spPr>
        <p:txBody>
          <a:bodyPr/>
          <a:lstStyle/>
          <a:p>
            <a:pPr marL="609600" indent="-609600" algn="l" eaLnBrk="1" hangingPunct="1"/>
            <a:r>
              <a:rPr lang="en-US" altLang="en-US" sz="2400" dirty="0"/>
              <a:t>A.  Do you understand why retirement planning is critical and the principles of successful retirement planning?</a:t>
            </a:r>
          </a:p>
          <a:p>
            <a:pPr marL="609600" indent="-609600" algn="l" eaLnBrk="1" hangingPunct="1"/>
            <a:r>
              <a:rPr lang="en-US" altLang="en-US" sz="2400" dirty="0"/>
              <a:t>B.  Can you name the important steps and stages of retirement planning and the key payout options at retirement?</a:t>
            </a:r>
          </a:p>
          <a:p>
            <a:pPr marL="609600" indent="-609600" algn="l" eaLnBrk="1" hangingPunct="1"/>
            <a:r>
              <a:rPr lang="en-US" altLang="en-US" sz="2400" dirty="0"/>
              <a:t>C.  Do you know one way of how to monitor retirement performance?</a:t>
            </a:r>
          </a:p>
          <a:p>
            <a:pPr marL="609600" indent="-609600" algn="l" eaLnBrk="1" hangingPunct="1"/>
            <a:r>
              <a:rPr lang="en-US" altLang="en-US" sz="2400" dirty="0"/>
              <a:t>D.  Can you create your Retirement Plan?</a:t>
            </a:r>
          </a:p>
          <a:p>
            <a:pPr marL="609600" indent="-609600" algn="l" eaLnBrk="1" hangingPunct="1">
              <a:buFont typeface="Wingdings" pitchFamily="2" charset="2"/>
              <a:buChar char="ü"/>
            </a:pPr>
            <a:endParaRPr lang="en-US" altLang="en-US" dirty="0"/>
          </a:p>
          <a:p>
            <a:pPr marL="609600" indent="-609600" algn="l" eaLnBrk="1" hangingPunct="1"/>
            <a:endParaRPr lang="en-US" altLang="en-US" dirty="0"/>
          </a:p>
          <a:p>
            <a:pPr marL="609600" indent="-609600" algn="l" eaLnBrk="1" hangingPunct="1"/>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48835">
                                            <p:txEl>
                                              <p:pRg st="0" end="0"/>
                                            </p:txEl>
                                          </p:spTgt>
                                        </p:tgtEl>
                                        <p:attrNameLst>
                                          <p:attrName>style.visibility</p:attrName>
                                        </p:attrNameLst>
                                      </p:cBhvr>
                                      <p:to>
                                        <p:strVal val="visible"/>
                                      </p:to>
                                    </p:set>
                                    <p:anim calcmode="lin" valueType="num">
                                      <p:cBhvr additive="base">
                                        <p:cTn id="7" dur="500" fill="hold"/>
                                        <p:tgtEl>
                                          <p:spTgt spid="24883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48835">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48835">
                                            <p:txEl>
                                              <p:pRg st="1" end="1"/>
                                            </p:txEl>
                                          </p:spTgt>
                                        </p:tgtEl>
                                        <p:attrNameLst>
                                          <p:attrName>style.visibility</p:attrName>
                                        </p:attrNameLst>
                                      </p:cBhvr>
                                      <p:to>
                                        <p:strVal val="visible"/>
                                      </p:to>
                                    </p:set>
                                    <p:anim calcmode="lin" valueType="num">
                                      <p:cBhvr additive="base">
                                        <p:cTn id="11" dur="500" fill="hold"/>
                                        <p:tgtEl>
                                          <p:spTgt spid="248835">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248835">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248835">
                                            <p:txEl>
                                              <p:pRg st="2" end="2"/>
                                            </p:txEl>
                                          </p:spTgt>
                                        </p:tgtEl>
                                        <p:attrNameLst>
                                          <p:attrName>style.visibility</p:attrName>
                                        </p:attrNameLst>
                                      </p:cBhvr>
                                      <p:to>
                                        <p:strVal val="visible"/>
                                      </p:to>
                                    </p:set>
                                    <p:anim calcmode="lin" valueType="num">
                                      <p:cBhvr additive="base">
                                        <p:cTn id="15" dur="500" fill="hold"/>
                                        <p:tgtEl>
                                          <p:spTgt spid="248835">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248835">
                                            <p:txEl>
                                              <p:pRg st="2" end="2"/>
                                            </p:txEl>
                                          </p:spTgt>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48835">
                                            <p:txEl>
                                              <p:pRg st="3" end="3"/>
                                            </p:txEl>
                                          </p:spTgt>
                                        </p:tgtEl>
                                        <p:attrNameLst>
                                          <p:attrName>style.visibility</p:attrName>
                                        </p:attrNameLst>
                                      </p:cBhvr>
                                      <p:to>
                                        <p:strVal val="visible"/>
                                      </p:to>
                                    </p:set>
                                    <p:anim calcmode="lin" valueType="num">
                                      <p:cBhvr additive="base">
                                        <p:cTn id="19" dur="500" fill="hold"/>
                                        <p:tgtEl>
                                          <p:spTgt spid="248835">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48835">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8835" grpId="0" uiExpand="1" build="p" autoUpdateAnimBg="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pPr eaLnBrk="1" hangingPunct="1"/>
            <a:r>
              <a:rPr lang="en-US" altLang="en-US" dirty="0"/>
              <a:t>Case Study #1</a:t>
            </a:r>
          </a:p>
        </p:txBody>
      </p:sp>
      <p:sp>
        <p:nvSpPr>
          <p:cNvPr id="61443" name="Rectangle 3"/>
          <p:cNvSpPr>
            <a:spLocks noGrp="1" noChangeArrowheads="1"/>
          </p:cNvSpPr>
          <p:nvPr>
            <p:ph idx="1"/>
          </p:nvPr>
        </p:nvSpPr>
        <p:spPr>
          <a:xfrm>
            <a:off x="914399" y="1600200"/>
            <a:ext cx="7466013" cy="5105400"/>
          </a:xfrm>
        </p:spPr>
        <p:txBody>
          <a:bodyPr/>
          <a:lstStyle/>
          <a:p>
            <a:pPr eaLnBrk="1" hangingPunct="1">
              <a:spcBef>
                <a:spcPts val="300"/>
              </a:spcBef>
              <a:buFont typeface="Wingdings" panose="05000000000000000000" pitchFamily="2" charset="2"/>
              <a:buNone/>
            </a:pPr>
            <a:r>
              <a:rPr lang="en-US" altLang="en-US" sz="2200" dirty="0"/>
              <a:t>Data:</a:t>
            </a:r>
          </a:p>
          <a:p>
            <a:pPr eaLnBrk="1" hangingPunct="1">
              <a:spcBef>
                <a:spcPts val="300"/>
              </a:spcBef>
            </a:pPr>
            <a:r>
              <a:rPr lang="en-US" altLang="en-US" sz="2200" dirty="0"/>
              <a:t>Clint and Abby, both age 30, are putting together their future retirement income and expense projection. They hope to retire in 35 years at age 65.  They determined that they would have retirement income of $15,000 each year in today’s dollars before-tax ($10,000 from Social Security and $5,000 from their savings), and they would need $60,000 before-tax in retirement income to retire comfortably.  </a:t>
            </a:r>
          </a:p>
          <a:p>
            <a:pPr eaLnBrk="1" hangingPunct="1">
              <a:spcBef>
                <a:spcPts val="300"/>
              </a:spcBef>
              <a:buFont typeface="Wingdings" panose="05000000000000000000" pitchFamily="2" charset="2"/>
              <a:buNone/>
            </a:pPr>
            <a:r>
              <a:rPr lang="en-US" altLang="en-US" sz="2200" dirty="0"/>
              <a:t>Calculations:</a:t>
            </a:r>
          </a:p>
          <a:p>
            <a:pPr eaLnBrk="1" hangingPunct="1">
              <a:spcBef>
                <a:spcPts val="300"/>
              </a:spcBef>
            </a:pPr>
            <a:r>
              <a:rPr lang="en-US" altLang="en-US" sz="2200" dirty="0"/>
              <a:t>How much must Clint and Abby save annually for 30 years of retirement if they wish to meet their income projection, assuming a 2 percent inflation rate both before and after retirement, and an 7.0 percent return on investments before retirement, and 6.0 percent during retirement. </a:t>
            </a:r>
          </a:p>
        </p:txBody>
      </p:sp>
    </p:spTree>
    <p:extLst>
      <p:ext uri="{BB962C8B-B14F-4D97-AF65-F5344CB8AC3E}">
        <p14:creationId xmlns:p14="http://schemas.microsoft.com/office/powerpoint/2010/main" val="40194755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144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144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144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144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a:xfrm>
            <a:off x="-4763" y="688975"/>
            <a:ext cx="9144001" cy="914400"/>
          </a:xfrm>
        </p:spPr>
        <p:txBody>
          <a:bodyPr/>
          <a:lstStyle/>
          <a:p>
            <a:pPr eaLnBrk="1" hangingPunct="1"/>
            <a:r>
              <a:rPr lang="en-US" altLang="en-US" sz="1600" dirty="0"/>
              <a:t>Clint and Abby, 30, retire in 35 years, have retirement income of $15,000 each year in today’s dollars before tax, need $60,000 before-tax.  Calculate the amount  to save annually for 30 years of retirement, assuming 2% inflation both before and after retirement, and an 7% return before retirement, and 6% during retirement. </a:t>
            </a:r>
          </a:p>
        </p:txBody>
      </p:sp>
      <p:sp>
        <p:nvSpPr>
          <p:cNvPr id="280579" name="Rectangle 3"/>
          <p:cNvSpPr>
            <a:spLocks noGrp="1" noChangeArrowheads="1"/>
          </p:cNvSpPr>
          <p:nvPr>
            <p:ph idx="1"/>
          </p:nvPr>
        </p:nvSpPr>
        <p:spPr>
          <a:xfrm>
            <a:off x="904875" y="1600200"/>
            <a:ext cx="7324725" cy="5029200"/>
          </a:xfrm>
        </p:spPr>
        <p:txBody>
          <a:bodyPr/>
          <a:lstStyle/>
          <a:p>
            <a:pPr eaLnBrk="1" hangingPunct="1">
              <a:lnSpc>
                <a:spcPct val="90000"/>
              </a:lnSpc>
            </a:pPr>
            <a:r>
              <a:rPr lang="en-US" altLang="en-US" sz="2400" dirty="0"/>
              <a:t>First, draw the diagram, then:</a:t>
            </a:r>
          </a:p>
          <a:p>
            <a:pPr eaLnBrk="1" hangingPunct="1">
              <a:lnSpc>
                <a:spcPct val="90000"/>
              </a:lnSpc>
              <a:buFont typeface="Wingdings" panose="05000000000000000000" pitchFamily="2" charset="2"/>
              <a:buNone/>
            </a:pPr>
            <a:r>
              <a:rPr lang="en-US" altLang="en-US" sz="2400" dirty="0"/>
              <a:t>		1.  Calculate the Shortfall    </a:t>
            </a:r>
          </a:p>
          <a:p>
            <a:pPr eaLnBrk="1" hangingPunct="1">
              <a:lnSpc>
                <a:spcPct val="90000"/>
              </a:lnSpc>
              <a:buFont typeface="Wingdings" panose="05000000000000000000" pitchFamily="2" charset="2"/>
              <a:buNone/>
            </a:pPr>
            <a:r>
              <a:rPr lang="en-US" altLang="en-US" sz="2400" dirty="0"/>
              <a:t>		2.  Inflation adjust the shortfall</a:t>
            </a:r>
          </a:p>
          <a:p>
            <a:pPr eaLnBrk="1" hangingPunct="1">
              <a:lnSpc>
                <a:spcPct val="90000"/>
              </a:lnSpc>
              <a:buFont typeface="Wingdings" panose="05000000000000000000" pitchFamily="2" charset="2"/>
              <a:buNone/>
            </a:pPr>
            <a:r>
              <a:rPr lang="en-US" altLang="en-US" sz="2400" dirty="0"/>
              <a:t>    		3. Calculate the real return and the annuity</a:t>
            </a:r>
          </a:p>
          <a:p>
            <a:pPr eaLnBrk="1" hangingPunct="1">
              <a:lnSpc>
                <a:spcPct val="90000"/>
              </a:lnSpc>
              <a:buFont typeface="Wingdings" panose="05000000000000000000" pitchFamily="2" charset="2"/>
              <a:buNone/>
            </a:pPr>
            <a:r>
              <a:rPr lang="en-US" altLang="en-US" sz="2400" dirty="0"/>
              <a:t>          	4.  Calculate the period payment</a:t>
            </a:r>
            <a:r>
              <a:rPr lang="en-US" altLang="en-US" sz="2000" dirty="0"/>
              <a:t>  </a:t>
            </a:r>
          </a:p>
          <a:p>
            <a:pPr eaLnBrk="1" hangingPunct="1">
              <a:lnSpc>
                <a:spcPct val="90000"/>
              </a:lnSpc>
              <a:buFont typeface="Wingdings" panose="05000000000000000000" pitchFamily="2" charset="2"/>
              <a:buNone/>
            </a:pPr>
            <a:endParaRPr lang="en-US" altLang="en-US" sz="1200" dirty="0"/>
          </a:p>
          <a:p>
            <a:pPr eaLnBrk="1" hangingPunct="1">
              <a:lnSpc>
                <a:spcPct val="90000"/>
              </a:lnSpc>
              <a:buFont typeface="Wingdings" panose="05000000000000000000" pitchFamily="2" charset="2"/>
              <a:buNone/>
            </a:pPr>
            <a:r>
              <a:rPr lang="en-US" altLang="en-US" sz="2400" dirty="0"/>
              <a:t>    Time              35 years                           30 years</a:t>
            </a:r>
          </a:p>
          <a:p>
            <a:pPr eaLnBrk="1" hangingPunct="1">
              <a:lnSpc>
                <a:spcPct val="90000"/>
              </a:lnSpc>
              <a:buFont typeface="Wingdings" panose="05000000000000000000" pitchFamily="2" charset="2"/>
              <a:buNone/>
            </a:pPr>
            <a:endParaRPr lang="en-US" altLang="en-US" sz="2400" dirty="0"/>
          </a:p>
          <a:p>
            <a:pPr eaLnBrk="1" hangingPunct="1">
              <a:lnSpc>
                <a:spcPct val="90000"/>
              </a:lnSpc>
              <a:buFont typeface="Wingdings" panose="05000000000000000000" pitchFamily="2" charset="2"/>
              <a:buNone/>
            </a:pPr>
            <a:r>
              <a:rPr lang="en-US" altLang="en-US" sz="2400" dirty="0"/>
              <a:t>            Return           7.0%                Return         6.0%</a:t>
            </a:r>
          </a:p>
          <a:p>
            <a:pPr eaLnBrk="1" hangingPunct="1">
              <a:lnSpc>
                <a:spcPct val="90000"/>
              </a:lnSpc>
              <a:buFont typeface="Wingdings" panose="05000000000000000000" pitchFamily="2" charset="2"/>
              <a:buNone/>
            </a:pPr>
            <a:r>
              <a:rPr lang="en-US" altLang="en-US" sz="2400" dirty="0"/>
              <a:t>            Inflation         2.0%               Inflation      2.0%</a:t>
            </a:r>
          </a:p>
          <a:p>
            <a:pPr eaLnBrk="1" hangingPunct="1">
              <a:lnSpc>
                <a:spcPct val="90000"/>
              </a:lnSpc>
              <a:buFont typeface="Wingdings" panose="05000000000000000000" pitchFamily="2" charset="2"/>
              <a:buNone/>
            </a:pPr>
            <a:endParaRPr lang="en-US" altLang="en-US" sz="2400" dirty="0"/>
          </a:p>
          <a:p>
            <a:pPr eaLnBrk="1" hangingPunct="1">
              <a:lnSpc>
                <a:spcPct val="90000"/>
              </a:lnSpc>
              <a:buFont typeface="Wingdings" panose="05000000000000000000" pitchFamily="2" charset="2"/>
              <a:buNone/>
            </a:pPr>
            <a:r>
              <a:rPr lang="en-US" altLang="en-US" sz="2400" dirty="0"/>
              <a:t>    Now                           Retirement                          Death</a:t>
            </a:r>
          </a:p>
        </p:txBody>
      </p:sp>
      <p:sp>
        <p:nvSpPr>
          <p:cNvPr id="280580" name="Line 4"/>
          <p:cNvSpPr>
            <a:spLocks noChangeShapeType="1"/>
          </p:cNvSpPr>
          <p:nvPr/>
        </p:nvSpPr>
        <p:spPr bwMode="auto">
          <a:xfrm>
            <a:off x="1333500" y="4343400"/>
            <a:ext cx="6477000" cy="0"/>
          </a:xfrm>
          <a:prstGeom prst="line">
            <a:avLst/>
          </a:prstGeom>
          <a:noFill/>
          <a:ln w="63500">
            <a:solidFill>
              <a:schemeClr val="tx1"/>
            </a:solidFill>
            <a:round/>
            <a:headEnd type="oval" w="med" len="med"/>
            <a:tailEnd type="oval" w="med" len="med"/>
          </a:ln>
          <a:extLst>
            <a:ext uri="{909E8E84-426E-40DD-AFC4-6F175D3DCCD1}">
              <a14:hiddenFill xmlns:a14="http://schemas.microsoft.com/office/drawing/2010/main">
                <a:noFill/>
              </a14:hiddenFill>
            </a:ext>
          </a:extLst>
        </p:spPr>
        <p:txBody>
          <a:bodyPr wrap="none"/>
          <a:lstStyle/>
          <a:p>
            <a:endParaRPr lang="en-US" dirty="0"/>
          </a:p>
        </p:txBody>
      </p:sp>
      <p:sp>
        <p:nvSpPr>
          <p:cNvPr id="280581" name="Line 5"/>
          <p:cNvSpPr>
            <a:spLocks noChangeShapeType="1"/>
          </p:cNvSpPr>
          <p:nvPr/>
        </p:nvSpPr>
        <p:spPr bwMode="auto">
          <a:xfrm>
            <a:off x="4572000" y="4572000"/>
            <a:ext cx="0" cy="1143000"/>
          </a:xfrm>
          <a:prstGeom prst="line">
            <a:avLst/>
          </a:prstGeom>
          <a:noFill/>
          <a:ln w="635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en-US" dirty="0"/>
          </a:p>
        </p:txBody>
      </p:sp>
      <p:sp>
        <p:nvSpPr>
          <p:cNvPr id="280582" name="Line 6"/>
          <p:cNvSpPr>
            <a:spLocks noChangeShapeType="1"/>
          </p:cNvSpPr>
          <p:nvPr/>
        </p:nvSpPr>
        <p:spPr bwMode="auto">
          <a:xfrm>
            <a:off x="1295400" y="4419600"/>
            <a:ext cx="0" cy="1143000"/>
          </a:xfrm>
          <a:prstGeom prst="line">
            <a:avLst/>
          </a:prstGeom>
          <a:noFill/>
          <a:ln w="635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en-US" dirty="0"/>
          </a:p>
        </p:txBody>
      </p:sp>
      <p:sp>
        <p:nvSpPr>
          <p:cNvPr id="280583" name="Line 7"/>
          <p:cNvSpPr>
            <a:spLocks noChangeShapeType="1"/>
          </p:cNvSpPr>
          <p:nvPr/>
        </p:nvSpPr>
        <p:spPr bwMode="auto">
          <a:xfrm>
            <a:off x="7848600" y="4419600"/>
            <a:ext cx="0" cy="1143000"/>
          </a:xfrm>
          <a:prstGeom prst="line">
            <a:avLst/>
          </a:prstGeom>
          <a:noFill/>
          <a:ln w="635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en-US" dirty="0"/>
          </a:p>
        </p:txBody>
      </p:sp>
      <p:sp>
        <p:nvSpPr>
          <p:cNvPr id="280584" name="Line 8"/>
          <p:cNvSpPr>
            <a:spLocks noChangeShapeType="1"/>
          </p:cNvSpPr>
          <p:nvPr/>
        </p:nvSpPr>
        <p:spPr bwMode="auto">
          <a:xfrm flipV="1">
            <a:off x="4572000" y="3886200"/>
            <a:ext cx="0" cy="685800"/>
          </a:xfrm>
          <a:prstGeom prst="line">
            <a:avLst/>
          </a:prstGeom>
          <a:noFill/>
          <a:ln w="635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en-US" dirty="0"/>
          </a:p>
        </p:txBody>
      </p:sp>
    </p:spTree>
    <p:extLst>
      <p:ext uri="{BB962C8B-B14F-4D97-AF65-F5344CB8AC3E}">
        <p14:creationId xmlns:p14="http://schemas.microsoft.com/office/powerpoint/2010/main" val="38907564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nodeType="clickEffect">
                                  <p:stCondLst>
                                    <p:cond delay="0"/>
                                  </p:stCondLst>
                                  <p:childTnLst>
                                    <p:set>
                                      <p:cBhvr>
                                        <p:cTn id="6" dur="1" fill="hold">
                                          <p:stCondLst>
                                            <p:cond delay="0"/>
                                          </p:stCondLst>
                                        </p:cTn>
                                        <p:tgtEl>
                                          <p:spTgt spid="280579">
                                            <p:txEl>
                                              <p:pRg st="0" end="0"/>
                                            </p:txEl>
                                          </p:spTgt>
                                        </p:tgtEl>
                                        <p:attrNameLst>
                                          <p:attrName>style.visibility</p:attrName>
                                        </p:attrNameLst>
                                      </p:cBhvr>
                                      <p:to>
                                        <p:strVal val="visible"/>
                                      </p:to>
                                    </p:set>
                                    <p:animEffect transition="in" filter="checkerboard(across)">
                                      <p:cBhvr>
                                        <p:cTn id="7" dur="500"/>
                                        <p:tgtEl>
                                          <p:spTgt spid="28057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nodeType="clickEffect">
                                  <p:stCondLst>
                                    <p:cond delay="0"/>
                                  </p:stCondLst>
                                  <p:childTnLst>
                                    <p:set>
                                      <p:cBhvr>
                                        <p:cTn id="11" dur="1" fill="hold">
                                          <p:stCondLst>
                                            <p:cond delay="0"/>
                                          </p:stCondLst>
                                        </p:cTn>
                                        <p:tgtEl>
                                          <p:spTgt spid="280584"/>
                                        </p:tgtEl>
                                        <p:attrNameLst>
                                          <p:attrName>style.visibility</p:attrName>
                                        </p:attrNameLst>
                                      </p:cBhvr>
                                      <p:to>
                                        <p:strVal val="visible"/>
                                      </p:to>
                                    </p:set>
                                    <p:animEffect transition="in" filter="checkerboard(across)">
                                      <p:cBhvr>
                                        <p:cTn id="12" dur="500"/>
                                        <p:tgtEl>
                                          <p:spTgt spid="280584"/>
                                        </p:tgtEl>
                                      </p:cBhvr>
                                    </p:animEffect>
                                  </p:childTnLst>
                                </p:cTn>
                              </p:par>
                              <p:par>
                                <p:cTn id="13" presetID="5" presetClass="entr" presetSubtype="10" fill="hold" nodeType="withEffect">
                                  <p:stCondLst>
                                    <p:cond delay="0"/>
                                  </p:stCondLst>
                                  <p:childTnLst>
                                    <p:set>
                                      <p:cBhvr>
                                        <p:cTn id="14" dur="1" fill="hold">
                                          <p:stCondLst>
                                            <p:cond delay="0"/>
                                          </p:stCondLst>
                                        </p:cTn>
                                        <p:tgtEl>
                                          <p:spTgt spid="280580"/>
                                        </p:tgtEl>
                                        <p:attrNameLst>
                                          <p:attrName>style.visibility</p:attrName>
                                        </p:attrNameLst>
                                      </p:cBhvr>
                                      <p:to>
                                        <p:strVal val="visible"/>
                                      </p:to>
                                    </p:set>
                                    <p:animEffect transition="in" filter="checkerboard(across)">
                                      <p:cBhvr>
                                        <p:cTn id="15" dur="500"/>
                                        <p:tgtEl>
                                          <p:spTgt spid="280580"/>
                                        </p:tgtEl>
                                      </p:cBhvr>
                                    </p:animEffect>
                                  </p:childTnLst>
                                </p:cTn>
                              </p:par>
                              <p:par>
                                <p:cTn id="16" presetID="5" presetClass="entr" presetSubtype="10" fill="hold" nodeType="withEffect">
                                  <p:stCondLst>
                                    <p:cond delay="0"/>
                                  </p:stCondLst>
                                  <p:childTnLst>
                                    <p:set>
                                      <p:cBhvr>
                                        <p:cTn id="17" dur="1" fill="hold">
                                          <p:stCondLst>
                                            <p:cond delay="0"/>
                                          </p:stCondLst>
                                        </p:cTn>
                                        <p:tgtEl>
                                          <p:spTgt spid="280582"/>
                                        </p:tgtEl>
                                        <p:attrNameLst>
                                          <p:attrName>style.visibility</p:attrName>
                                        </p:attrNameLst>
                                      </p:cBhvr>
                                      <p:to>
                                        <p:strVal val="visible"/>
                                      </p:to>
                                    </p:set>
                                    <p:animEffect transition="in" filter="checkerboard(across)">
                                      <p:cBhvr>
                                        <p:cTn id="18" dur="500"/>
                                        <p:tgtEl>
                                          <p:spTgt spid="280582"/>
                                        </p:tgtEl>
                                      </p:cBhvr>
                                    </p:animEffect>
                                  </p:childTnLst>
                                </p:cTn>
                              </p:par>
                              <p:par>
                                <p:cTn id="19" presetID="5" presetClass="entr" presetSubtype="10" fill="hold" nodeType="withEffect">
                                  <p:stCondLst>
                                    <p:cond delay="0"/>
                                  </p:stCondLst>
                                  <p:childTnLst>
                                    <p:set>
                                      <p:cBhvr>
                                        <p:cTn id="20" dur="1" fill="hold">
                                          <p:stCondLst>
                                            <p:cond delay="0"/>
                                          </p:stCondLst>
                                        </p:cTn>
                                        <p:tgtEl>
                                          <p:spTgt spid="280583"/>
                                        </p:tgtEl>
                                        <p:attrNameLst>
                                          <p:attrName>style.visibility</p:attrName>
                                        </p:attrNameLst>
                                      </p:cBhvr>
                                      <p:to>
                                        <p:strVal val="visible"/>
                                      </p:to>
                                    </p:set>
                                    <p:animEffect transition="in" filter="checkerboard(across)">
                                      <p:cBhvr>
                                        <p:cTn id="21" dur="500"/>
                                        <p:tgtEl>
                                          <p:spTgt spid="280583"/>
                                        </p:tgtEl>
                                      </p:cBhvr>
                                    </p:animEffect>
                                  </p:childTnLst>
                                </p:cTn>
                              </p:par>
                              <p:par>
                                <p:cTn id="22" presetID="5" presetClass="entr" presetSubtype="10" fill="hold" nodeType="withEffect">
                                  <p:stCondLst>
                                    <p:cond delay="0"/>
                                  </p:stCondLst>
                                  <p:childTnLst>
                                    <p:set>
                                      <p:cBhvr>
                                        <p:cTn id="23" dur="1" fill="hold">
                                          <p:stCondLst>
                                            <p:cond delay="0"/>
                                          </p:stCondLst>
                                        </p:cTn>
                                        <p:tgtEl>
                                          <p:spTgt spid="280581"/>
                                        </p:tgtEl>
                                        <p:attrNameLst>
                                          <p:attrName>style.visibility</p:attrName>
                                        </p:attrNameLst>
                                      </p:cBhvr>
                                      <p:to>
                                        <p:strVal val="visible"/>
                                      </p:to>
                                    </p:set>
                                    <p:animEffect transition="in" filter="checkerboard(across)">
                                      <p:cBhvr>
                                        <p:cTn id="24" dur="500"/>
                                        <p:tgtEl>
                                          <p:spTgt spid="280581"/>
                                        </p:tgtEl>
                                      </p:cBhvr>
                                    </p:animEffect>
                                  </p:childTnLst>
                                </p:cTn>
                              </p:par>
                              <p:par>
                                <p:cTn id="25" presetID="5" presetClass="entr" presetSubtype="10" fill="hold" nodeType="withEffect">
                                  <p:stCondLst>
                                    <p:cond delay="0"/>
                                  </p:stCondLst>
                                  <p:childTnLst>
                                    <p:set>
                                      <p:cBhvr>
                                        <p:cTn id="26" dur="1" fill="hold">
                                          <p:stCondLst>
                                            <p:cond delay="0"/>
                                          </p:stCondLst>
                                        </p:cTn>
                                        <p:tgtEl>
                                          <p:spTgt spid="280579">
                                            <p:txEl>
                                              <p:pRg st="6" end="6"/>
                                            </p:txEl>
                                          </p:spTgt>
                                        </p:tgtEl>
                                        <p:attrNameLst>
                                          <p:attrName>style.visibility</p:attrName>
                                        </p:attrNameLst>
                                      </p:cBhvr>
                                      <p:to>
                                        <p:strVal val="visible"/>
                                      </p:to>
                                    </p:set>
                                    <p:animEffect transition="in" filter="checkerboard(across)">
                                      <p:cBhvr>
                                        <p:cTn id="27" dur="500"/>
                                        <p:tgtEl>
                                          <p:spTgt spid="280579">
                                            <p:txEl>
                                              <p:pRg st="6" end="6"/>
                                            </p:txEl>
                                          </p:spTgt>
                                        </p:tgtEl>
                                      </p:cBhvr>
                                    </p:animEffect>
                                  </p:childTnLst>
                                </p:cTn>
                              </p:par>
                              <p:par>
                                <p:cTn id="28" presetID="5" presetClass="entr" presetSubtype="10" fill="hold" nodeType="withEffect">
                                  <p:stCondLst>
                                    <p:cond delay="0"/>
                                  </p:stCondLst>
                                  <p:childTnLst>
                                    <p:set>
                                      <p:cBhvr>
                                        <p:cTn id="29" dur="1" fill="hold">
                                          <p:stCondLst>
                                            <p:cond delay="0"/>
                                          </p:stCondLst>
                                        </p:cTn>
                                        <p:tgtEl>
                                          <p:spTgt spid="280579">
                                            <p:txEl>
                                              <p:pRg st="11" end="11"/>
                                            </p:txEl>
                                          </p:spTgt>
                                        </p:tgtEl>
                                        <p:attrNameLst>
                                          <p:attrName>style.visibility</p:attrName>
                                        </p:attrNameLst>
                                      </p:cBhvr>
                                      <p:to>
                                        <p:strVal val="visible"/>
                                      </p:to>
                                    </p:set>
                                    <p:animEffect transition="in" filter="checkerboard(across)">
                                      <p:cBhvr>
                                        <p:cTn id="30" dur="500"/>
                                        <p:tgtEl>
                                          <p:spTgt spid="280579">
                                            <p:txEl>
                                              <p:pRg st="11" end="11"/>
                                            </p:txEl>
                                          </p:spTgt>
                                        </p:tgtEl>
                                      </p:cBhvr>
                                    </p:animEffect>
                                  </p:childTnLst>
                                </p:cTn>
                              </p:par>
                              <p:par>
                                <p:cTn id="31" presetID="5" presetClass="entr" presetSubtype="10" fill="hold" nodeType="withEffect">
                                  <p:stCondLst>
                                    <p:cond delay="0"/>
                                  </p:stCondLst>
                                  <p:childTnLst>
                                    <p:set>
                                      <p:cBhvr>
                                        <p:cTn id="32" dur="1" fill="hold">
                                          <p:stCondLst>
                                            <p:cond delay="0"/>
                                          </p:stCondLst>
                                        </p:cTn>
                                        <p:tgtEl>
                                          <p:spTgt spid="280579">
                                            <p:txEl>
                                              <p:pRg st="8" end="8"/>
                                            </p:txEl>
                                          </p:spTgt>
                                        </p:tgtEl>
                                        <p:attrNameLst>
                                          <p:attrName>style.visibility</p:attrName>
                                        </p:attrNameLst>
                                      </p:cBhvr>
                                      <p:to>
                                        <p:strVal val="visible"/>
                                      </p:to>
                                    </p:set>
                                    <p:animEffect transition="in" filter="checkerboard(across)">
                                      <p:cBhvr>
                                        <p:cTn id="33" dur="500"/>
                                        <p:tgtEl>
                                          <p:spTgt spid="280579">
                                            <p:txEl>
                                              <p:pRg st="8" end="8"/>
                                            </p:txEl>
                                          </p:spTgt>
                                        </p:tgtEl>
                                      </p:cBhvr>
                                    </p:animEffect>
                                  </p:childTnLst>
                                </p:cTn>
                              </p:par>
                              <p:par>
                                <p:cTn id="34" presetID="5" presetClass="entr" presetSubtype="10" fill="hold" nodeType="withEffect">
                                  <p:stCondLst>
                                    <p:cond delay="0"/>
                                  </p:stCondLst>
                                  <p:childTnLst>
                                    <p:set>
                                      <p:cBhvr>
                                        <p:cTn id="35" dur="1" fill="hold">
                                          <p:stCondLst>
                                            <p:cond delay="0"/>
                                          </p:stCondLst>
                                        </p:cTn>
                                        <p:tgtEl>
                                          <p:spTgt spid="280579">
                                            <p:txEl>
                                              <p:pRg st="9" end="9"/>
                                            </p:txEl>
                                          </p:spTgt>
                                        </p:tgtEl>
                                        <p:attrNameLst>
                                          <p:attrName>style.visibility</p:attrName>
                                        </p:attrNameLst>
                                      </p:cBhvr>
                                      <p:to>
                                        <p:strVal val="visible"/>
                                      </p:to>
                                    </p:set>
                                    <p:animEffect transition="in" filter="checkerboard(across)">
                                      <p:cBhvr>
                                        <p:cTn id="36" dur="500"/>
                                        <p:tgtEl>
                                          <p:spTgt spid="280579">
                                            <p:txEl>
                                              <p:pRg st="9" end="9"/>
                                            </p:txEl>
                                          </p:spTgt>
                                        </p:tgtEl>
                                      </p:cBhvr>
                                    </p:animEffect>
                                  </p:childTnLst>
                                </p:cTn>
                              </p:par>
                            </p:childTnLst>
                          </p:cTn>
                        </p:par>
                      </p:childTnLst>
                    </p:cTn>
                  </p:par>
                  <p:par>
                    <p:cTn id="37" fill="hold" nodeType="clickPar">
                      <p:stCondLst>
                        <p:cond delay="indefinite"/>
                      </p:stCondLst>
                      <p:childTnLst>
                        <p:par>
                          <p:cTn id="38" fill="hold" nodeType="withGroup">
                            <p:stCondLst>
                              <p:cond delay="0"/>
                            </p:stCondLst>
                            <p:childTnLst>
                              <p:par>
                                <p:cTn id="39" presetID="5" presetClass="entr" presetSubtype="10" fill="hold" nodeType="clickEffect">
                                  <p:stCondLst>
                                    <p:cond delay="0"/>
                                  </p:stCondLst>
                                  <p:childTnLst>
                                    <p:set>
                                      <p:cBhvr>
                                        <p:cTn id="40" dur="1" fill="hold">
                                          <p:stCondLst>
                                            <p:cond delay="0"/>
                                          </p:stCondLst>
                                        </p:cTn>
                                        <p:tgtEl>
                                          <p:spTgt spid="280579">
                                            <p:txEl>
                                              <p:pRg st="1" end="1"/>
                                            </p:txEl>
                                          </p:spTgt>
                                        </p:tgtEl>
                                        <p:attrNameLst>
                                          <p:attrName>style.visibility</p:attrName>
                                        </p:attrNameLst>
                                      </p:cBhvr>
                                      <p:to>
                                        <p:strVal val="visible"/>
                                      </p:to>
                                    </p:set>
                                    <p:animEffect transition="in" filter="checkerboard(across)">
                                      <p:cBhvr>
                                        <p:cTn id="41" dur="500"/>
                                        <p:tgtEl>
                                          <p:spTgt spid="280579">
                                            <p:txEl>
                                              <p:pRg st="1" end="1"/>
                                            </p:txEl>
                                          </p:spTgt>
                                        </p:tgtEl>
                                      </p:cBhvr>
                                    </p:animEffect>
                                  </p:childTnLst>
                                </p:cTn>
                              </p:par>
                            </p:childTnLst>
                          </p:cTn>
                        </p:par>
                      </p:childTnLst>
                    </p:cTn>
                  </p:par>
                  <p:par>
                    <p:cTn id="42" fill="hold" nodeType="clickPar">
                      <p:stCondLst>
                        <p:cond delay="indefinite"/>
                      </p:stCondLst>
                      <p:childTnLst>
                        <p:par>
                          <p:cTn id="43" fill="hold" nodeType="withGroup">
                            <p:stCondLst>
                              <p:cond delay="0"/>
                            </p:stCondLst>
                            <p:childTnLst>
                              <p:par>
                                <p:cTn id="44" presetID="5" presetClass="entr" presetSubtype="10" fill="hold" nodeType="clickEffect">
                                  <p:stCondLst>
                                    <p:cond delay="0"/>
                                  </p:stCondLst>
                                  <p:childTnLst>
                                    <p:set>
                                      <p:cBhvr>
                                        <p:cTn id="45" dur="1" fill="hold">
                                          <p:stCondLst>
                                            <p:cond delay="0"/>
                                          </p:stCondLst>
                                        </p:cTn>
                                        <p:tgtEl>
                                          <p:spTgt spid="280579">
                                            <p:txEl>
                                              <p:pRg st="2" end="2"/>
                                            </p:txEl>
                                          </p:spTgt>
                                        </p:tgtEl>
                                        <p:attrNameLst>
                                          <p:attrName>style.visibility</p:attrName>
                                        </p:attrNameLst>
                                      </p:cBhvr>
                                      <p:to>
                                        <p:strVal val="visible"/>
                                      </p:to>
                                    </p:set>
                                    <p:animEffect transition="in" filter="checkerboard(across)">
                                      <p:cBhvr>
                                        <p:cTn id="46" dur="500"/>
                                        <p:tgtEl>
                                          <p:spTgt spid="280579">
                                            <p:txEl>
                                              <p:pRg st="2" end="2"/>
                                            </p:txEl>
                                          </p:spTgt>
                                        </p:tgtEl>
                                      </p:cBhvr>
                                    </p:animEffect>
                                  </p:childTnLst>
                                </p:cTn>
                              </p:par>
                            </p:childTnLst>
                          </p:cTn>
                        </p:par>
                      </p:childTnLst>
                    </p:cTn>
                  </p:par>
                  <p:par>
                    <p:cTn id="47" fill="hold" nodeType="clickPar">
                      <p:stCondLst>
                        <p:cond delay="indefinite"/>
                      </p:stCondLst>
                      <p:childTnLst>
                        <p:par>
                          <p:cTn id="48" fill="hold" nodeType="withGroup">
                            <p:stCondLst>
                              <p:cond delay="0"/>
                            </p:stCondLst>
                            <p:childTnLst>
                              <p:par>
                                <p:cTn id="49" presetID="5" presetClass="entr" presetSubtype="10" fill="hold" nodeType="clickEffect">
                                  <p:stCondLst>
                                    <p:cond delay="0"/>
                                  </p:stCondLst>
                                  <p:childTnLst>
                                    <p:set>
                                      <p:cBhvr>
                                        <p:cTn id="50" dur="1" fill="hold">
                                          <p:stCondLst>
                                            <p:cond delay="0"/>
                                          </p:stCondLst>
                                        </p:cTn>
                                        <p:tgtEl>
                                          <p:spTgt spid="280579">
                                            <p:txEl>
                                              <p:pRg st="3" end="3"/>
                                            </p:txEl>
                                          </p:spTgt>
                                        </p:tgtEl>
                                        <p:attrNameLst>
                                          <p:attrName>style.visibility</p:attrName>
                                        </p:attrNameLst>
                                      </p:cBhvr>
                                      <p:to>
                                        <p:strVal val="visible"/>
                                      </p:to>
                                    </p:set>
                                    <p:animEffect transition="in" filter="checkerboard(across)">
                                      <p:cBhvr>
                                        <p:cTn id="51" dur="500"/>
                                        <p:tgtEl>
                                          <p:spTgt spid="280579">
                                            <p:txEl>
                                              <p:pRg st="3" end="3"/>
                                            </p:txEl>
                                          </p:spTgt>
                                        </p:tgtEl>
                                      </p:cBhvr>
                                    </p:animEffect>
                                  </p:childTnLst>
                                </p:cTn>
                              </p:par>
                            </p:childTnLst>
                          </p:cTn>
                        </p:par>
                      </p:childTnLst>
                    </p:cTn>
                  </p:par>
                  <p:par>
                    <p:cTn id="52" fill="hold" nodeType="clickPar">
                      <p:stCondLst>
                        <p:cond delay="indefinite"/>
                      </p:stCondLst>
                      <p:childTnLst>
                        <p:par>
                          <p:cTn id="53" fill="hold" nodeType="withGroup">
                            <p:stCondLst>
                              <p:cond delay="0"/>
                            </p:stCondLst>
                            <p:childTnLst>
                              <p:par>
                                <p:cTn id="54" presetID="5" presetClass="entr" presetSubtype="10" fill="hold" nodeType="clickEffect">
                                  <p:stCondLst>
                                    <p:cond delay="0"/>
                                  </p:stCondLst>
                                  <p:childTnLst>
                                    <p:set>
                                      <p:cBhvr>
                                        <p:cTn id="55" dur="1" fill="hold">
                                          <p:stCondLst>
                                            <p:cond delay="0"/>
                                          </p:stCondLst>
                                        </p:cTn>
                                        <p:tgtEl>
                                          <p:spTgt spid="280579">
                                            <p:txEl>
                                              <p:pRg st="4" end="4"/>
                                            </p:txEl>
                                          </p:spTgt>
                                        </p:tgtEl>
                                        <p:attrNameLst>
                                          <p:attrName>style.visibility</p:attrName>
                                        </p:attrNameLst>
                                      </p:cBhvr>
                                      <p:to>
                                        <p:strVal val="visible"/>
                                      </p:to>
                                    </p:set>
                                    <p:animEffect transition="in" filter="checkerboard(across)">
                                      <p:cBhvr>
                                        <p:cTn id="56" dur="500"/>
                                        <p:tgtEl>
                                          <p:spTgt spid="28057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a:xfrm>
            <a:off x="0" y="685800"/>
            <a:ext cx="9144000" cy="914400"/>
          </a:xfrm>
        </p:spPr>
        <p:txBody>
          <a:bodyPr/>
          <a:lstStyle/>
          <a:p>
            <a:pPr eaLnBrk="1" hangingPunct="1"/>
            <a:r>
              <a:rPr lang="en-US" altLang="en-US" sz="1600" dirty="0"/>
              <a:t>Clint and Abby, 30, retire in 35 years, have retirement income of $15,000 each year in today’s dollars before tax, need $60,000 before-tax.  Calculate the amount  to save annually for 30 years of retirement, assuming 2% inflation both before and after retirement, and an 7% return before retirement, and 6% during retirement. </a:t>
            </a:r>
            <a:endParaRPr lang="en-US" altLang="en-US" sz="1100" dirty="0"/>
          </a:p>
        </p:txBody>
      </p:sp>
      <p:sp>
        <p:nvSpPr>
          <p:cNvPr id="55299" name="Rectangle 3"/>
          <p:cNvSpPr>
            <a:spLocks noGrp="1" noChangeArrowheads="1"/>
          </p:cNvSpPr>
          <p:nvPr>
            <p:ph idx="1"/>
          </p:nvPr>
        </p:nvSpPr>
        <p:spPr>
          <a:xfrm>
            <a:off x="914400" y="1600200"/>
            <a:ext cx="7467600" cy="4800600"/>
          </a:xfrm>
        </p:spPr>
        <p:txBody>
          <a:bodyPr/>
          <a:lstStyle/>
          <a:p>
            <a:pPr eaLnBrk="1" hangingPunct="1">
              <a:lnSpc>
                <a:spcPct val="90000"/>
              </a:lnSpc>
            </a:pPr>
            <a:r>
              <a:rPr lang="en-US" altLang="en-US" sz="2400" dirty="0"/>
              <a:t>1. Calculate the shortfall (all on a before tax basis as stated):  </a:t>
            </a:r>
          </a:p>
          <a:p>
            <a:pPr lvl="1" eaLnBrk="1" hangingPunct="1">
              <a:lnSpc>
                <a:spcPct val="90000"/>
              </a:lnSpc>
            </a:pPr>
            <a:r>
              <a:rPr lang="en-US" altLang="en-US" dirty="0"/>
              <a:t>The shortfall is $60,000 – $15,000 = ?</a:t>
            </a:r>
          </a:p>
          <a:p>
            <a:pPr lvl="2" eaLnBrk="1" hangingPunct="1">
              <a:lnSpc>
                <a:spcPct val="90000"/>
              </a:lnSpc>
            </a:pPr>
            <a:r>
              <a:rPr lang="en-US" altLang="en-US" dirty="0" smtClean="0"/>
              <a:t>C and A's shortfall </a:t>
            </a:r>
            <a:r>
              <a:rPr lang="en-US" altLang="en-US" dirty="0"/>
              <a:t>is $45,000 before tax. </a:t>
            </a:r>
          </a:p>
          <a:p>
            <a:pPr eaLnBrk="1" hangingPunct="1">
              <a:lnSpc>
                <a:spcPct val="90000"/>
              </a:lnSpc>
            </a:pPr>
            <a:r>
              <a:rPr lang="en-US" altLang="en-US" sz="2400" dirty="0"/>
              <a:t>2.  Calculate the inflation-adjusted shortfall (end mode): </a:t>
            </a:r>
          </a:p>
          <a:p>
            <a:pPr lvl="1" eaLnBrk="1" hangingPunct="1">
              <a:lnSpc>
                <a:spcPct val="90000"/>
              </a:lnSpc>
            </a:pPr>
            <a:r>
              <a:rPr lang="en-US" altLang="en-US" dirty="0"/>
              <a:t>The adjustment is PV=$45,000, I=2%, N=35, FV=? </a:t>
            </a:r>
          </a:p>
          <a:p>
            <a:pPr lvl="2" eaLnBrk="1" hangingPunct="1">
              <a:lnSpc>
                <a:spcPct val="90000"/>
              </a:lnSpc>
            </a:pPr>
            <a:r>
              <a:rPr lang="en-US" altLang="en-US" dirty="0" smtClean="0"/>
              <a:t>Clint and Abby need </a:t>
            </a:r>
            <a:r>
              <a:rPr lang="en-US" altLang="en-US" dirty="0"/>
              <a:t>$89,995 each year (you can round to the closest dollar)</a:t>
            </a:r>
          </a:p>
          <a:p>
            <a:pPr eaLnBrk="1" hangingPunct="1">
              <a:lnSpc>
                <a:spcPct val="90000"/>
              </a:lnSpc>
            </a:pPr>
            <a:r>
              <a:rPr lang="en-US" altLang="en-US" sz="2400" dirty="0"/>
              <a:t>3. Calculate the real return and annuity:  </a:t>
            </a:r>
          </a:p>
          <a:p>
            <a:pPr lvl="1" eaLnBrk="1" hangingPunct="1">
              <a:lnSpc>
                <a:spcPct val="90000"/>
              </a:lnSpc>
            </a:pPr>
            <a:r>
              <a:rPr lang="en-US" altLang="en-US" dirty="0"/>
              <a:t>The real return is (1 + nominal return)/(1 + inflation) – 1 or (1.06)/(1.02) – 1 = ?</a:t>
            </a:r>
          </a:p>
          <a:p>
            <a:pPr lvl="2" eaLnBrk="1" hangingPunct="1">
              <a:lnSpc>
                <a:spcPct val="90000"/>
              </a:lnSpc>
            </a:pPr>
            <a:r>
              <a:rPr lang="en-US" altLang="en-US" dirty="0"/>
              <a:t>The real return is 3.92%  </a:t>
            </a:r>
          </a:p>
        </p:txBody>
      </p:sp>
    </p:spTree>
    <p:extLst>
      <p:ext uri="{BB962C8B-B14F-4D97-AF65-F5344CB8AC3E}">
        <p14:creationId xmlns:p14="http://schemas.microsoft.com/office/powerpoint/2010/main" val="120466455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5299">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5299">
                                            <p:txEl>
                                              <p:pRg st="1" end="1"/>
                                            </p:txEl>
                                          </p:spTgt>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nodeType="clickEffect">
                                  <p:stCondLst>
                                    <p:cond delay="0"/>
                                  </p:stCondLst>
                                  <p:childTnLst>
                                    <p:set>
                                      <p:cBhvr>
                                        <p:cTn id="12" dur="1" fill="hold">
                                          <p:stCondLst>
                                            <p:cond delay="0"/>
                                          </p:stCondLst>
                                        </p:cTn>
                                        <p:tgtEl>
                                          <p:spTgt spid="55299">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5299">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5299">
                                            <p:txEl>
                                              <p:pRg st="4" end="4"/>
                                            </p:txEl>
                                          </p:spTgt>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nodeType="clickEffect">
                                  <p:stCondLst>
                                    <p:cond delay="0"/>
                                  </p:stCondLst>
                                  <p:childTnLst>
                                    <p:set>
                                      <p:cBhvr>
                                        <p:cTn id="20" dur="1" fill="hold">
                                          <p:stCondLst>
                                            <p:cond delay="0"/>
                                          </p:stCondLst>
                                        </p:cTn>
                                        <p:tgtEl>
                                          <p:spTgt spid="55299">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55299">
                                            <p:txEl>
                                              <p:pRg st="6" end="6"/>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55299">
                                            <p:txEl>
                                              <p:pRg st="7" end="7"/>
                                            </p:txEl>
                                          </p:spTgt>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nodeType="clickEffect">
                                  <p:stCondLst>
                                    <p:cond delay="0"/>
                                  </p:stCondLst>
                                  <p:childTnLst>
                                    <p:set>
                                      <p:cBhvr>
                                        <p:cTn id="28" dur="1" fill="hold">
                                          <p:stCondLst>
                                            <p:cond delay="0"/>
                                          </p:stCondLst>
                                        </p:cTn>
                                        <p:tgtEl>
                                          <p:spTgt spid="55299">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a:xfrm>
            <a:off x="0" y="685800"/>
            <a:ext cx="9144000" cy="914400"/>
          </a:xfrm>
        </p:spPr>
        <p:txBody>
          <a:bodyPr/>
          <a:lstStyle/>
          <a:p>
            <a:pPr eaLnBrk="1" hangingPunct="1">
              <a:defRPr/>
            </a:pPr>
            <a:r>
              <a:rPr lang="en-US" altLang="en-US" sz="1400" dirty="0"/>
              <a:t>Clint and Abby, 30, retire in 35 years, have retirement income of $15,000 each year in today’s dollars before tax, need $60,000 before-tax.  Calculate the amount  to save annually for 30 years of retirement, assuming 2% inflation both before and after retirement, and an 7% return before retirement, and 6% during retirement. </a:t>
            </a:r>
            <a:endParaRPr lang="en-US" altLang="en-US" sz="1050" dirty="0"/>
          </a:p>
        </p:txBody>
      </p:sp>
      <p:sp>
        <p:nvSpPr>
          <p:cNvPr id="56323" name="Rectangle 3"/>
          <p:cNvSpPr>
            <a:spLocks noGrp="1" noChangeArrowheads="1"/>
          </p:cNvSpPr>
          <p:nvPr>
            <p:ph idx="1"/>
          </p:nvPr>
        </p:nvSpPr>
        <p:spPr>
          <a:xfrm>
            <a:off x="933450" y="1628775"/>
            <a:ext cx="7448550" cy="5076825"/>
          </a:xfrm>
        </p:spPr>
        <p:txBody>
          <a:bodyPr/>
          <a:lstStyle/>
          <a:p>
            <a:pPr lvl="1" eaLnBrk="1" hangingPunct="1">
              <a:lnSpc>
                <a:spcPct val="90000"/>
              </a:lnSpc>
            </a:pPr>
            <a:r>
              <a:rPr lang="en-US" altLang="en-US" dirty="0"/>
              <a:t>To calculate an annuity (remember you will want the payments at the beginning of the period so use the begin mode on your calculator)</a:t>
            </a:r>
          </a:p>
          <a:p>
            <a:pPr lvl="2" eaLnBrk="1" hangingPunct="1">
              <a:lnSpc>
                <a:spcPct val="90000"/>
              </a:lnSpc>
            </a:pPr>
            <a:r>
              <a:rPr lang="en-US" altLang="en-US" dirty="0"/>
              <a:t>To get the annuity, set PMT = $89,995, N = 30, I = 3.92%, and solve for PV</a:t>
            </a:r>
          </a:p>
          <a:p>
            <a:pPr lvl="3" eaLnBrk="1" hangingPunct="1">
              <a:lnSpc>
                <a:spcPct val="90000"/>
              </a:lnSpc>
            </a:pPr>
            <a:r>
              <a:rPr lang="en-US" altLang="en-US" dirty="0" smtClean="0"/>
              <a:t>C and A need </a:t>
            </a:r>
            <a:r>
              <a:rPr lang="en-US" altLang="en-US" dirty="0"/>
              <a:t>$1,632,737 to be available in 35 years to give them the annuity for 30 years</a:t>
            </a:r>
          </a:p>
          <a:p>
            <a:pPr eaLnBrk="1" hangingPunct="1">
              <a:lnSpc>
                <a:spcPct val="90000"/>
              </a:lnSpc>
            </a:pPr>
            <a:r>
              <a:rPr lang="en-US" altLang="en-US" sz="2400" dirty="0"/>
              <a:t>4. Calculate the period payment (use end mode)</a:t>
            </a:r>
          </a:p>
          <a:p>
            <a:pPr lvl="1" eaLnBrk="1" hangingPunct="1">
              <a:lnSpc>
                <a:spcPct val="90000"/>
              </a:lnSpc>
            </a:pPr>
            <a:r>
              <a:rPr lang="en-US" altLang="en-US" dirty="0"/>
              <a:t>To get this future amount, we set the FV = $ 1,632,737, N = 35, I = 7.0%, and calculate the PMT=?</a:t>
            </a:r>
          </a:p>
          <a:p>
            <a:pPr lvl="1" eaLnBrk="1" hangingPunct="1">
              <a:lnSpc>
                <a:spcPct val="90000"/>
              </a:lnSpc>
            </a:pPr>
            <a:r>
              <a:rPr lang="en-US" altLang="en-US" dirty="0" smtClean="0"/>
              <a:t>C and A need </a:t>
            </a:r>
            <a:r>
              <a:rPr lang="en-US" altLang="en-US" dirty="0"/>
              <a:t>to save $11,811 each year to meet their retirement goal ($907 per month)</a:t>
            </a:r>
          </a:p>
          <a:p>
            <a:pPr lvl="2" eaLnBrk="1" hangingPunct="1">
              <a:lnSpc>
                <a:spcPct val="90000"/>
              </a:lnSpc>
            </a:pPr>
            <a:endParaRPr lang="en-US" altLang="en-US" dirty="0"/>
          </a:p>
        </p:txBody>
      </p:sp>
    </p:spTree>
    <p:extLst>
      <p:ext uri="{BB962C8B-B14F-4D97-AF65-F5344CB8AC3E}">
        <p14:creationId xmlns:p14="http://schemas.microsoft.com/office/powerpoint/2010/main" val="145512597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632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6323">
                                            <p:txEl>
                                              <p:pRg st="1" end="1"/>
                                            </p:txEl>
                                          </p:spTgt>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nodeType="clickEffect">
                                  <p:stCondLst>
                                    <p:cond delay="0"/>
                                  </p:stCondLst>
                                  <p:childTnLst>
                                    <p:set>
                                      <p:cBhvr>
                                        <p:cTn id="12" dur="1" fill="hold">
                                          <p:stCondLst>
                                            <p:cond delay="0"/>
                                          </p:stCondLst>
                                        </p:cTn>
                                        <p:tgtEl>
                                          <p:spTgt spid="5632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632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6323">
                                            <p:txEl>
                                              <p:pRg st="4" end="4"/>
                                            </p:txEl>
                                          </p:spTgt>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nodeType="clickEffect">
                                  <p:stCondLst>
                                    <p:cond delay="0"/>
                                  </p:stCondLst>
                                  <p:childTnLst>
                                    <p:set>
                                      <p:cBhvr>
                                        <p:cTn id="20" dur="1" fill="hold">
                                          <p:stCondLst>
                                            <p:cond delay="0"/>
                                          </p:stCondLst>
                                        </p:cTn>
                                        <p:tgtEl>
                                          <p:spTgt spid="5632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a:xfrm>
            <a:off x="0" y="685800"/>
            <a:ext cx="9144000" cy="914400"/>
          </a:xfrm>
        </p:spPr>
        <p:txBody>
          <a:bodyPr/>
          <a:lstStyle/>
          <a:p>
            <a:pPr eaLnBrk="1" hangingPunct="1">
              <a:defRPr/>
            </a:pPr>
            <a:r>
              <a:rPr lang="en-US" altLang="en-US" sz="1400" dirty="0"/>
              <a:t>Clint and Abby, 30, retire in 35 years, have retirement income of $15,000 each year in today’s dollars before tax, need $60,000 before-tax.  Calculate the amount  to save annually for 30 years of retirement, assuming 2% inflation both before and after retirement, and an 7% return before retirement, and 6% during retirement. </a:t>
            </a:r>
            <a:endParaRPr lang="en-US" altLang="en-US" sz="1050" dirty="0"/>
          </a:p>
        </p:txBody>
      </p:sp>
      <p:pic>
        <p:nvPicPr>
          <p:cNvPr id="3" name="Content Placeholder 2"/>
          <p:cNvPicPr>
            <a:picLocks noGrp="1" noChangeAspect="1"/>
          </p:cNvPicPr>
          <p:nvPr>
            <p:ph idx="1"/>
          </p:nvPr>
        </p:nvPicPr>
        <p:blipFill>
          <a:blip r:embed="rId2"/>
          <a:stretch>
            <a:fillRect/>
          </a:stretch>
        </p:blipFill>
        <p:spPr>
          <a:xfrm>
            <a:off x="4298886" y="1615805"/>
            <a:ext cx="4845114" cy="5076825"/>
          </a:xfrm>
          <a:prstGeom prst="rect">
            <a:avLst/>
          </a:prstGeom>
        </p:spPr>
      </p:pic>
      <p:pic>
        <p:nvPicPr>
          <p:cNvPr id="2" name="Picture 1"/>
          <p:cNvPicPr>
            <a:picLocks noChangeAspect="1"/>
          </p:cNvPicPr>
          <p:nvPr/>
        </p:nvPicPr>
        <p:blipFill>
          <a:blip r:embed="rId3"/>
          <a:stretch>
            <a:fillRect/>
          </a:stretch>
        </p:blipFill>
        <p:spPr>
          <a:xfrm>
            <a:off x="156508" y="1635260"/>
            <a:ext cx="4119680" cy="2960375"/>
          </a:xfrm>
          <a:prstGeom prst="rect">
            <a:avLst/>
          </a:prstGeom>
        </p:spPr>
      </p:pic>
    </p:spTree>
    <p:extLst>
      <p:ext uri="{BB962C8B-B14F-4D97-AF65-F5344CB8AC3E}">
        <p14:creationId xmlns:p14="http://schemas.microsoft.com/office/powerpoint/2010/main" val="2625457756"/>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pPr eaLnBrk="1" hangingPunct="1"/>
            <a:r>
              <a:rPr lang="en-US" altLang="en-US" dirty="0"/>
              <a:t>Case Study #2</a:t>
            </a:r>
          </a:p>
        </p:txBody>
      </p:sp>
      <p:sp>
        <p:nvSpPr>
          <p:cNvPr id="68611" name="Rectangle 3"/>
          <p:cNvSpPr>
            <a:spLocks noGrp="1" noChangeArrowheads="1"/>
          </p:cNvSpPr>
          <p:nvPr>
            <p:ph idx="1"/>
          </p:nvPr>
        </p:nvSpPr>
        <p:spPr>
          <a:xfrm>
            <a:off x="914400" y="1600200"/>
            <a:ext cx="7315200" cy="2438400"/>
          </a:xfrm>
        </p:spPr>
        <p:txBody>
          <a:bodyPr/>
          <a:lstStyle/>
          <a:p>
            <a:pPr eaLnBrk="1" hangingPunct="1">
              <a:lnSpc>
                <a:spcPct val="80000"/>
              </a:lnSpc>
              <a:buFont typeface="Wingdings" panose="05000000000000000000" pitchFamily="2" charset="2"/>
              <a:buNone/>
            </a:pPr>
            <a:r>
              <a:rPr lang="en-US" altLang="en-US" sz="2400" dirty="0"/>
              <a:t>Data:</a:t>
            </a:r>
          </a:p>
          <a:p>
            <a:pPr eaLnBrk="1" hangingPunct="1">
              <a:lnSpc>
                <a:spcPct val="80000"/>
              </a:lnSpc>
            </a:pPr>
            <a:r>
              <a:rPr lang="en-US" altLang="en-US" sz="2400" dirty="0" smtClean="0"/>
              <a:t>Clint and Abby Smith </a:t>
            </a:r>
            <a:r>
              <a:rPr lang="en-US" altLang="en-US" sz="2400" dirty="0"/>
              <a:t>are now 45 years old with six kids and are making $82,000 per year.  They are 20 years into their retirement plan.  They have $115,000 in savings, and their remaining balance on their home mortgage and credit card debt is $150,000.  They have saved only 5% per year and have earned 7% on their savings, and have felt that was sufficient. </a:t>
            </a:r>
          </a:p>
        </p:txBody>
      </p:sp>
      <p:pic>
        <p:nvPicPr>
          <p:cNvPr id="68612"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629275" y="4267200"/>
            <a:ext cx="3171825" cy="190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8613" name="TextBox 2"/>
          <p:cNvSpPr txBox="1">
            <a:spLocks noChangeArrowheads="1"/>
          </p:cNvSpPr>
          <p:nvPr/>
        </p:nvSpPr>
        <p:spPr bwMode="auto">
          <a:xfrm>
            <a:off x="914400" y="4114800"/>
            <a:ext cx="4724400" cy="2751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eaLnBrk="1" hangingPunct="1">
              <a:lnSpc>
                <a:spcPct val="80000"/>
              </a:lnSpc>
              <a:spcBef>
                <a:spcPct val="0"/>
              </a:spcBef>
              <a:buFont typeface="Wingdings" panose="05000000000000000000" pitchFamily="2" charset="2"/>
              <a:buNone/>
            </a:pPr>
            <a:r>
              <a:rPr lang="en-US" altLang="en-US" sz="2400" dirty="0"/>
              <a:t>Calculations: </a:t>
            </a:r>
          </a:p>
          <a:p>
            <a:pPr lvl="1" eaLnBrk="1" hangingPunct="1">
              <a:lnSpc>
                <a:spcPct val="80000"/>
              </a:lnSpc>
              <a:spcBef>
                <a:spcPct val="0"/>
              </a:spcBef>
              <a:buFontTx/>
              <a:buNone/>
            </a:pPr>
            <a:r>
              <a:rPr lang="en-US" altLang="en-US" dirty="0"/>
              <a:t>Are they on-track for retirement or not?</a:t>
            </a:r>
          </a:p>
          <a:p>
            <a:pPr lvl="1" eaLnBrk="1" hangingPunct="1">
              <a:lnSpc>
                <a:spcPct val="80000"/>
              </a:lnSpc>
              <a:spcBef>
                <a:spcPct val="0"/>
              </a:spcBef>
              <a:buFontTx/>
              <a:buNone/>
            </a:pPr>
            <a:r>
              <a:rPr lang="en-US" altLang="en-US" dirty="0"/>
              <a:t>Calculate their income/debt ratio’s from the Wall Street Journal article</a:t>
            </a:r>
          </a:p>
          <a:p>
            <a:pPr eaLnBrk="1" hangingPunct="1">
              <a:lnSpc>
                <a:spcPct val="80000"/>
              </a:lnSpc>
              <a:spcBef>
                <a:spcPct val="0"/>
              </a:spcBef>
              <a:buFont typeface="Wingdings" panose="05000000000000000000" pitchFamily="2" charset="2"/>
              <a:buNone/>
            </a:pPr>
            <a:r>
              <a:rPr lang="en-US" altLang="en-US" sz="2400" dirty="0"/>
              <a:t>Application:</a:t>
            </a:r>
          </a:p>
          <a:p>
            <a:pPr lvl="1" eaLnBrk="1" hangingPunct="1">
              <a:lnSpc>
                <a:spcPct val="80000"/>
              </a:lnSpc>
              <a:spcBef>
                <a:spcPct val="0"/>
              </a:spcBef>
              <a:buFontTx/>
              <a:buNone/>
            </a:pPr>
            <a:r>
              <a:rPr lang="en-US" altLang="en-US" dirty="0"/>
              <a:t>How are they doing, and what more should they be doing?</a:t>
            </a: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562" name="Content Placeholder 2"/>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152400" y="838200"/>
            <a:ext cx="8839200" cy="5791200"/>
          </a:xfrm>
        </p:spPr>
      </p:pic>
      <p:sp>
        <p:nvSpPr>
          <p:cNvPr id="66563" name="Slide Number Placeholder 3"/>
          <p:cNvSpPr>
            <a:spLocks noGrp="1"/>
          </p:cNvSpPr>
          <p:nvPr>
            <p:ph type="sldNum" sz="quarter" idx="4294967295"/>
          </p:nvPr>
        </p:nvSpPr>
        <p:spPr bwMode="auto">
          <a:xfrm>
            <a:off x="8458200" y="6248400"/>
            <a:ext cx="685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eaLnBrk="1" hangingPunct="1">
              <a:spcBef>
                <a:spcPct val="0"/>
              </a:spcBef>
              <a:buFontTx/>
              <a:buNone/>
            </a:pPr>
            <a:fld id="{E0E96993-505B-4457-B2A8-1C1161C73B3A}" type="slidenum">
              <a:rPr lang="en-US" altLang="en-US" sz="1400"/>
              <a:pPr eaLnBrk="1" hangingPunct="1">
                <a:spcBef>
                  <a:spcPct val="0"/>
                </a:spcBef>
                <a:buFontTx/>
                <a:buNone/>
              </a:pPr>
              <a:t>57</a:t>
            </a:fld>
            <a:endParaRPr lang="en-US" altLang="en-US" sz="1400" dirty="0"/>
          </a:p>
        </p:txBody>
      </p:sp>
      <p:sp>
        <p:nvSpPr>
          <p:cNvPr id="66564" name="Text Box 4"/>
          <p:cNvSpPr txBox="1">
            <a:spLocks noChangeArrowheads="1"/>
          </p:cNvSpPr>
          <p:nvPr/>
        </p:nvSpPr>
        <p:spPr bwMode="auto">
          <a:xfrm>
            <a:off x="5943600" y="6553200"/>
            <a:ext cx="30480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eaLnBrk="1" hangingPunct="1">
              <a:spcBef>
                <a:spcPct val="50000"/>
              </a:spcBef>
              <a:buFontTx/>
              <a:buNone/>
            </a:pPr>
            <a:r>
              <a:rPr lang="en-US" altLang="en-US" sz="1600" b="1" dirty="0"/>
              <a:t>Source: WSJ, 23Mar05, p. D1</a:t>
            </a:r>
            <a:r>
              <a:rPr lang="en-US" altLang="en-US" sz="1600" dirty="0"/>
              <a:t>.</a:t>
            </a: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p:txBody>
          <a:bodyPr/>
          <a:lstStyle/>
          <a:p>
            <a:pPr eaLnBrk="1" hangingPunct="1"/>
            <a:endParaRPr lang="en-US" altLang="en-US" dirty="0"/>
          </a:p>
        </p:txBody>
      </p:sp>
      <p:sp>
        <p:nvSpPr>
          <p:cNvPr id="67587" name="Slide Number Placeholder 3"/>
          <p:cNvSpPr>
            <a:spLocks noGrp="1"/>
          </p:cNvSpPr>
          <p:nvPr>
            <p:ph type="sldNum" sz="quarter" idx="4294967295"/>
          </p:nvPr>
        </p:nvSpPr>
        <p:spPr bwMode="auto">
          <a:xfrm>
            <a:off x="8458200" y="6248400"/>
            <a:ext cx="685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eaLnBrk="1" hangingPunct="1">
              <a:spcBef>
                <a:spcPct val="0"/>
              </a:spcBef>
              <a:buFontTx/>
              <a:buNone/>
            </a:pPr>
            <a:fld id="{617A6E5C-C20A-46F4-949A-89942422AD68}" type="slidenum">
              <a:rPr lang="en-US" altLang="en-US" sz="1400"/>
              <a:pPr eaLnBrk="1" hangingPunct="1">
                <a:spcBef>
                  <a:spcPct val="0"/>
                </a:spcBef>
                <a:buFontTx/>
                <a:buNone/>
              </a:pPr>
              <a:t>58</a:t>
            </a:fld>
            <a:endParaRPr lang="en-US" altLang="en-US" sz="1400" dirty="0"/>
          </a:p>
        </p:txBody>
      </p:sp>
      <p:sp>
        <p:nvSpPr>
          <p:cNvPr id="67588" name="Text Box 4"/>
          <p:cNvSpPr txBox="1">
            <a:spLocks noChangeArrowheads="1"/>
          </p:cNvSpPr>
          <p:nvPr/>
        </p:nvSpPr>
        <p:spPr bwMode="auto">
          <a:xfrm>
            <a:off x="5943600" y="6553200"/>
            <a:ext cx="30480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eaLnBrk="1" hangingPunct="1">
              <a:spcBef>
                <a:spcPct val="50000"/>
              </a:spcBef>
              <a:buFontTx/>
              <a:buNone/>
            </a:pPr>
            <a:r>
              <a:rPr lang="en-US" altLang="en-US" sz="1600" b="1" dirty="0"/>
              <a:t>Source: WSJ, 23Mar05, p. D1</a:t>
            </a:r>
            <a:r>
              <a:rPr lang="en-US" altLang="en-US" sz="1600" dirty="0"/>
              <a:t>.</a:t>
            </a:r>
          </a:p>
        </p:txBody>
      </p:sp>
      <p:pic>
        <p:nvPicPr>
          <p:cNvPr id="67589" name="Content Placeholder 2"/>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152400" y="762000"/>
            <a:ext cx="8763000" cy="5883275"/>
          </a:xfrm>
        </p:spPr>
      </p:pic>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Title 1"/>
          <p:cNvSpPr>
            <a:spLocks noGrp="1"/>
          </p:cNvSpPr>
          <p:nvPr>
            <p:ph type="title"/>
          </p:nvPr>
        </p:nvSpPr>
        <p:spPr>
          <a:xfrm>
            <a:off x="0" y="685800"/>
            <a:ext cx="9144000" cy="914400"/>
          </a:xfrm>
        </p:spPr>
        <p:txBody>
          <a:bodyPr/>
          <a:lstStyle/>
          <a:p>
            <a:pPr eaLnBrk="1" hangingPunct="1"/>
            <a:r>
              <a:rPr lang="en-US" altLang="en-US" sz="1800" dirty="0"/>
              <a:t> </a:t>
            </a:r>
            <a:r>
              <a:rPr lang="en-US" altLang="en-US" sz="1800" dirty="0" smtClean="0"/>
              <a:t>Clint and Abby, </a:t>
            </a:r>
            <a:r>
              <a:rPr lang="en-US" altLang="en-US" sz="1800" dirty="0"/>
              <a:t>45, $82,000 salary, 20 years into their retirement plan, $115,000 in savings, and  $150,000 in debt. Are they on-track for retirement or not?  How are they doing? What should they do more?</a:t>
            </a:r>
          </a:p>
        </p:txBody>
      </p:sp>
      <p:sp>
        <p:nvSpPr>
          <p:cNvPr id="61443" name="Content Placeholder 2"/>
          <p:cNvSpPr>
            <a:spLocks noGrp="1"/>
          </p:cNvSpPr>
          <p:nvPr>
            <p:ph idx="1"/>
          </p:nvPr>
        </p:nvSpPr>
        <p:spPr>
          <a:xfrm>
            <a:off x="928688" y="1608138"/>
            <a:ext cx="7286625" cy="4419600"/>
          </a:xfrm>
        </p:spPr>
        <p:txBody>
          <a:bodyPr/>
          <a:lstStyle/>
          <a:p>
            <a:pPr eaLnBrk="1" hangingPunct="1">
              <a:buFont typeface="Wingdings" panose="05000000000000000000" pitchFamily="2" charset="2"/>
              <a:buNone/>
              <a:defRPr/>
            </a:pPr>
            <a:r>
              <a:rPr lang="en-US" altLang="en-US" sz="2400" dirty="0"/>
              <a:t>Calculations</a:t>
            </a:r>
          </a:p>
          <a:p>
            <a:pPr eaLnBrk="1" hangingPunct="1">
              <a:buFont typeface="Wingdings" panose="05000000000000000000" pitchFamily="2" charset="2"/>
              <a:buNone/>
              <a:defRPr/>
            </a:pPr>
            <a:r>
              <a:rPr lang="en-US" altLang="en-US" sz="2400" dirty="0"/>
              <a:t>	Are they on track?  You can’t tell until you calculate their ratios</a:t>
            </a:r>
          </a:p>
          <a:p>
            <a:pPr lvl="1" eaLnBrk="1" hangingPunct="1">
              <a:buFontTx/>
              <a:buNone/>
              <a:defRPr/>
            </a:pPr>
            <a:r>
              <a:rPr lang="en-US" altLang="en-US" dirty="0"/>
              <a:t>Current   	               Salary	Savings	Debt</a:t>
            </a:r>
          </a:p>
          <a:p>
            <a:pPr lvl="2" eaLnBrk="1" hangingPunct="1">
              <a:defRPr/>
            </a:pPr>
            <a:r>
              <a:rPr lang="en-US" altLang="en-US" dirty="0"/>
              <a:t>Age  45         $82,000	$115,000   $150,000</a:t>
            </a:r>
          </a:p>
          <a:p>
            <a:pPr lvl="1" eaLnBrk="1" hangingPunct="1">
              <a:defRPr/>
            </a:pPr>
            <a:r>
              <a:rPr lang="en-US" altLang="en-US" dirty="0"/>
              <a:t>Ratios		           Current         Recommended  </a:t>
            </a:r>
          </a:p>
          <a:p>
            <a:pPr marL="914400" lvl="2" indent="0" eaLnBrk="1" hangingPunct="1">
              <a:buFontTx/>
              <a:buNone/>
              <a:defRPr/>
            </a:pPr>
            <a:r>
              <a:rPr lang="en-US" altLang="en-US" dirty="0"/>
              <a:t>Savings to income ratio 1.40	($115/82)	&gt; 3.0  </a:t>
            </a:r>
          </a:p>
          <a:p>
            <a:pPr marL="914400" lvl="2" indent="0" eaLnBrk="1" hangingPunct="1">
              <a:buFontTx/>
              <a:buNone/>
              <a:defRPr/>
            </a:pPr>
            <a:r>
              <a:rPr lang="en-US" altLang="en-US" dirty="0"/>
              <a:t>Debt to income ratio	   1.83	($150/82)	&lt; 1.0</a:t>
            </a:r>
          </a:p>
          <a:p>
            <a:pPr eaLnBrk="1" hangingPunct="1">
              <a:buFont typeface="Wingdings" panose="05000000000000000000" pitchFamily="2" charset="2"/>
              <a:buNone/>
              <a:defRPr/>
            </a:pPr>
            <a:r>
              <a:rPr lang="en-US" altLang="en-US" sz="2400" dirty="0"/>
              <a:t>Results</a:t>
            </a:r>
          </a:p>
          <a:p>
            <a:pPr eaLnBrk="1" hangingPunct="1">
              <a:defRPr/>
            </a:pPr>
            <a:r>
              <a:rPr lang="en-US" altLang="en-US" sz="2400" dirty="0"/>
              <a:t>They are way behind on their</a:t>
            </a:r>
          </a:p>
          <a:p>
            <a:pPr marL="0" indent="0" eaLnBrk="1" hangingPunct="1">
              <a:buFontTx/>
              <a:buNone/>
              <a:defRPr/>
            </a:pPr>
            <a:r>
              <a:rPr lang="en-US" altLang="en-US" sz="2400" dirty="0"/>
              <a:t>     savings and debt goals for</a:t>
            </a:r>
          </a:p>
          <a:p>
            <a:pPr marL="0" indent="0" eaLnBrk="1" hangingPunct="1">
              <a:buFontTx/>
              <a:buNone/>
              <a:defRPr/>
            </a:pPr>
            <a:r>
              <a:rPr lang="en-US" altLang="en-US" sz="2400" dirty="0"/>
              <a:t>     retirement. </a:t>
            </a:r>
            <a:endParaRPr lang="en-US" altLang="en-US" dirty="0"/>
          </a:p>
          <a:p>
            <a:pPr eaLnBrk="1" hangingPunct="1">
              <a:defRPr/>
            </a:pPr>
            <a:endParaRPr lang="en-US" altLang="en-US" dirty="0"/>
          </a:p>
          <a:p>
            <a:pPr eaLnBrk="1" hangingPunct="1">
              <a:buFont typeface="Wingdings" panose="05000000000000000000" pitchFamily="2" charset="2"/>
              <a:buNone/>
              <a:defRPr/>
            </a:pPr>
            <a:r>
              <a:rPr lang="en-US" altLang="en-US" dirty="0"/>
              <a:t>	 	</a:t>
            </a:r>
          </a:p>
          <a:p>
            <a:pPr eaLnBrk="1" hangingPunct="1">
              <a:defRPr/>
            </a:pPr>
            <a:endParaRPr lang="en-US" altLang="en-US" dirty="0"/>
          </a:p>
        </p:txBody>
      </p:sp>
      <p:pic>
        <p:nvPicPr>
          <p:cNvPr id="70660"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019800" y="5165992"/>
            <a:ext cx="2795588" cy="1679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6144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1443">
                                            <p:txEl>
                                              <p:pRg st="1" end="1"/>
                                            </p:txEl>
                                          </p:spTgt>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nodeType="clickEffect">
                                  <p:stCondLst>
                                    <p:cond delay="0"/>
                                  </p:stCondLst>
                                  <p:childTnLst>
                                    <p:set>
                                      <p:cBhvr>
                                        <p:cTn id="12" dur="1" fill="hold">
                                          <p:stCondLst>
                                            <p:cond delay="0"/>
                                          </p:stCondLst>
                                        </p:cTn>
                                        <p:tgtEl>
                                          <p:spTgt spid="6144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144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144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144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1443">
                                            <p:txEl>
                                              <p:pRg st="6" end="6"/>
                                            </p:txEl>
                                          </p:spTgt>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nodeType="clickEffect">
                                  <p:stCondLst>
                                    <p:cond delay="0"/>
                                  </p:stCondLst>
                                  <p:childTnLst>
                                    <p:set>
                                      <p:cBhvr>
                                        <p:cTn id="24" dur="1" fill="hold">
                                          <p:stCondLst>
                                            <p:cond delay="0"/>
                                          </p:stCondLst>
                                        </p:cTn>
                                        <p:tgtEl>
                                          <p:spTgt spid="61443">
                                            <p:txEl>
                                              <p:pRg st="7" end="7"/>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61443">
                                            <p:txEl>
                                              <p:pRg st="8" end="8"/>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61443">
                                            <p:txEl>
                                              <p:pRg st="9" end="9"/>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6144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2" name="Rectangle 1026"/>
          <p:cNvSpPr>
            <a:spLocks noGrp="1" noChangeArrowheads="1"/>
          </p:cNvSpPr>
          <p:nvPr>
            <p:ph type="title"/>
          </p:nvPr>
        </p:nvSpPr>
        <p:spPr>
          <a:xfrm>
            <a:off x="914400" y="685800"/>
            <a:ext cx="7315200" cy="944563"/>
          </a:xfrm>
        </p:spPr>
        <p:txBody>
          <a:bodyPr/>
          <a:lstStyle/>
          <a:p>
            <a:pPr eaLnBrk="1" hangingPunct="1"/>
            <a:r>
              <a:rPr lang="en-US" altLang="en-US" dirty="0"/>
              <a:t>Planning is Critical </a:t>
            </a:r>
            <a:r>
              <a:rPr lang="en-US" altLang="en-US" sz="2400" dirty="0"/>
              <a:t>(continued)</a:t>
            </a:r>
            <a:endParaRPr lang="en-US" altLang="en-US" dirty="0"/>
          </a:p>
        </p:txBody>
      </p:sp>
      <p:sp>
        <p:nvSpPr>
          <p:cNvPr id="181251" name="Rectangle 1027"/>
          <p:cNvSpPr>
            <a:spLocks noGrp="1" noChangeArrowheads="1"/>
          </p:cNvSpPr>
          <p:nvPr>
            <p:ph idx="1"/>
          </p:nvPr>
        </p:nvSpPr>
        <p:spPr>
          <a:xfrm>
            <a:off x="914400" y="1600200"/>
            <a:ext cx="7315200" cy="5257800"/>
          </a:xfrm>
        </p:spPr>
        <p:txBody>
          <a:bodyPr/>
          <a:lstStyle/>
          <a:p>
            <a:pPr marL="609600" indent="-609600" eaLnBrk="1" hangingPunct="1"/>
            <a:r>
              <a:rPr lang="en-US" altLang="en-US" dirty="0"/>
              <a:t>Why is retirement planning so important?</a:t>
            </a:r>
          </a:p>
          <a:p>
            <a:pPr marL="1314450" lvl="2" indent="-457200" eaLnBrk="1" hangingPunct="1"/>
            <a:r>
              <a:rPr lang="en-US" altLang="en-US" dirty="0"/>
              <a:t>We are responsible for taking care of ourselves and families</a:t>
            </a:r>
          </a:p>
          <a:p>
            <a:pPr marL="1314450" lvl="2" indent="-457200" eaLnBrk="1" hangingPunct="1"/>
            <a:r>
              <a:rPr lang="en-US" altLang="en-US" dirty="0"/>
              <a:t>Adequate retirement planning will help ensure we fulfill our responsibilities to our families.</a:t>
            </a:r>
          </a:p>
          <a:p>
            <a:pPr marL="1409700" lvl="2" indent="-609600" eaLnBrk="1" hangingPunct="1"/>
            <a:r>
              <a:rPr lang="en-US" altLang="en-US" dirty="0"/>
              <a:t>Planning for the future ensures a better future</a:t>
            </a:r>
          </a:p>
          <a:p>
            <a:pPr marL="1771650" lvl="3" indent="-457200" eaLnBrk="1" hangingPunct="1"/>
            <a:r>
              <a:rPr lang="en-US" altLang="en-US" dirty="0"/>
              <a:t>No one cares for your family like you</a:t>
            </a:r>
          </a:p>
          <a:p>
            <a:pPr marL="1009650" lvl="1" indent="-609600" eaLnBrk="1" hangingPunct="1"/>
            <a:r>
              <a:rPr lang="en-US" altLang="en-US" dirty="0"/>
              <a:t>There are </a:t>
            </a:r>
            <a:r>
              <a:rPr lang="en-US" altLang="en-US" dirty="0">
                <a:hlinkClick r:id="rId2"/>
              </a:rPr>
              <a:t>30 Key Decisions for Retirement </a:t>
            </a:r>
            <a:r>
              <a:rPr lang="en-US" altLang="en-US" dirty="0"/>
              <a:t>you should make as you prepare for retirement</a:t>
            </a:r>
          </a:p>
          <a:p>
            <a:pPr marL="1409700" lvl="2" indent="-609600" eaLnBrk="1" hangingPunct="1"/>
            <a:r>
              <a:rPr lang="en-US" altLang="en-US" dirty="0"/>
              <a:t>You should make these before you start to retire</a:t>
            </a:r>
          </a:p>
          <a:p>
            <a:pPr marL="609600" indent="-609600" eaLnBrk="1" hangingPunct="1">
              <a:buFontTx/>
              <a:buNone/>
            </a:pPr>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81251">
                                            <p:txEl>
                                              <p:pRg st="0" end="0"/>
                                            </p:txEl>
                                          </p:spTgt>
                                        </p:tgtEl>
                                        <p:attrNameLst>
                                          <p:attrName>style.visibility</p:attrName>
                                        </p:attrNameLst>
                                      </p:cBhvr>
                                      <p:to>
                                        <p:strVal val="visible"/>
                                      </p:to>
                                    </p:set>
                                    <p:animEffect transition="in" filter="checkerboard(across)">
                                      <p:cBhvr>
                                        <p:cTn id="7" dur="500"/>
                                        <p:tgtEl>
                                          <p:spTgt spid="18125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181251">
                                            <p:txEl>
                                              <p:pRg st="1" end="1"/>
                                            </p:txEl>
                                          </p:spTgt>
                                        </p:tgtEl>
                                        <p:attrNameLst>
                                          <p:attrName>style.visibility</p:attrName>
                                        </p:attrNameLst>
                                      </p:cBhvr>
                                      <p:to>
                                        <p:strVal val="visible"/>
                                      </p:to>
                                    </p:set>
                                    <p:animEffect transition="in" filter="checkerboard(across)">
                                      <p:cBhvr>
                                        <p:cTn id="12" dur="500"/>
                                        <p:tgtEl>
                                          <p:spTgt spid="181251">
                                            <p:txEl>
                                              <p:pRg st="1" end="1"/>
                                            </p:txEl>
                                          </p:spTgt>
                                        </p:tgtEl>
                                      </p:cBhvr>
                                    </p:animEffect>
                                  </p:childTnLst>
                                </p:cTn>
                              </p:par>
                              <p:par>
                                <p:cTn id="13" presetID="5" presetClass="entr" presetSubtype="10" fill="hold" grpId="0" nodeType="withEffect">
                                  <p:stCondLst>
                                    <p:cond delay="0"/>
                                  </p:stCondLst>
                                  <p:childTnLst>
                                    <p:set>
                                      <p:cBhvr>
                                        <p:cTn id="14" dur="1" fill="hold">
                                          <p:stCondLst>
                                            <p:cond delay="0"/>
                                          </p:stCondLst>
                                        </p:cTn>
                                        <p:tgtEl>
                                          <p:spTgt spid="181251">
                                            <p:txEl>
                                              <p:pRg st="2" end="2"/>
                                            </p:txEl>
                                          </p:spTgt>
                                        </p:tgtEl>
                                        <p:attrNameLst>
                                          <p:attrName>style.visibility</p:attrName>
                                        </p:attrNameLst>
                                      </p:cBhvr>
                                      <p:to>
                                        <p:strVal val="visible"/>
                                      </p:to>
                                    </p:set>
                                    <p:animEffect transition="in" filter="checkerboard(across)">
                                      <p:cBhvr>
                                        <p:cTn id="15" dur="500"/>
                                        <p:tgtEl>
                                          <p:spTgt spid="181251">
                                            <p:txEl>
                                              <p:pRg st="2" end="2"/>
                                            </p:txEl>
                                          </p:spTgt>
                                        </p:tgtEl>
                                      </p:cBhvr>
                                    </p:animEffect>
                                  </p:childTnLst>
                                </p:cTn>
                              </p:par>
                              <p:par>
                                <p:cTn id="16" presetID="5" presetClass="entr" presetSubtype="10" fill="hold" grpId="0" nodeType="withEffect">
                                  <p:stCondLst>
                                    <p:cond delay="0"/>
                                  </p:stCondLst>
                                  <p:childTnLst>
                                    <p:set>
                                      <p:cBhvr>
                                        <p:cTn id="17" dur="1" fill="hold">
                                          <p:stCondLst>
                                            <p:cond delay="0"/>
                                          </p:stCondLst>
                                        </p:cTn>
                                        <p:tgtEl>
                                          <p:spTgt spid="181251">
                                            <p:txEl>
                                              <p:pRg st="3" end="3"/>
                                            </p:txEl>
                                          </p:spTgt>
                                        </p:tgtEl>
                                        <p:attrNameLst>
                                          <p:attrName>style.visibility</p:attrName>
                                        </p:attrNameLst>
                                      </p:cBhvr>
                                      <p:to>
                                        <p:strVal val="visible"/>
                                      </p:to>
                                    </p:set>
                                    <p:animEffect transition="in" filter="checkerboard(across)">
                                      <p:cBhvr>
                                        <p:cTn id="18" dur="500"/>
                                        <p:tgtEl>
                                          <p:spTgt spid="181251">
                                            <p:txEl>
                                              <p:pRg st="3" end="3"/>
                                            </p:txEl>
                                          </p:spTgt>
                                        </p:tgtEl>
                                      </p:cBhvr>
                                    </p:animEffect>
                                  </p:childTnLst>
                                </p:cTn>
                              </p:par>
                              <p:par>
                                <p:cTn id="19" presetID="5" presetClass="entr" presetSubtype="10" fill="hold" grpId="0" nodeType="withEffect">
                                  <p:stCondLst>
                                    <p:cond delay="0"/>
                                  </p:stCondLst>
                                  <p:childTnLst>
                                    <p:set>
                                      <p:cBhvr>
                                        <p:cTn id="20" dur="1" fill="hold">
                                          <p:stCondLst>
                                            <p:cond delay="0"/>
                                          </p:stCondLst>
                                        </p:cTn>
                                        <p:tgtEl>
                                          <p:spTgt spid="181251">
                                            <p:txEl>
                                              <p:pRg st="4" end="4"/>
                                            </p:txEl>
                                          </p:spTgt>
                                        </p:tgtEl>
                                        <p:attrNameLst>
                                          <p:attrName>style.visibility</p:attrName>
                                        </p:attrNameLst>
                                      </p:cBhvr>
                                      <p:to>
                                        <p:strVal val="visible"/>
                                      </p:to>
                                    </p:set>
                                    <p:animEffect transition="in" filter="checkerboard(across)">
                                      <p:cBhvr>
                                        <p:cTn id="21" dur="500"/>
                                        <p:tgtEl>
                                          <p:spTgt spid="181251">
                                            <p:txEl>
                                              <p:pRg st="4" end="4"/>
                                            </p:txEl>
                                          </p:spTgt>
                                        </p:tgtEl>
                                      </p:cBhvr>
                                    </p:animEffect>
                                  </p:childTnLst>
                                </p:cTn>
                              </p:par>
                              <p:par>
                                <p:cTn id="22" presetID="5" presetClass="entr" presetSubtype="10" fill="hold" grpId="0" nodeType="withEffect">
                                  <p:stCondLst>
                                    <p:cond delay="0"/>
                                  </p:stCondLst>
                                  <p:childTnLst>
                                    <p:set>
                                      <p:cBhvr>
                                        <p:cTn id="23" dur="1" fill="hold">
                                          <p:stCondLst>
                                            <p:cond delay="0"/>
                                          </p:stCondLst>
                                        </p:cTn>
                                        <p:tgtEl>
                                          <p:spTgt spid="181251">
                                            <p:txEl>
                                              <p:pRg st="5" end="5"/>
                                            </p:txEl>
                                          </p:spTgt>
                                        </p:tgtEl>
                                        <p:attrNameLst>
                                          <p:attrName>style.visibility</p:attrName>
                                        </p:attrNameLst>
                                      </p:cBhvr>
                                      <p:to>
                                        <p:strVal val="visible"/>
                                      </p:to>
                                    </p:set>
                                    <p:animEffect transition="in" filter="checkerboard(across)">
                                      <p:cBhvr>
                                        <p:cTn id="24" dur="500"/>
                                        <p:tgtEl>
                                          <p:spTgt spid="181251">
                                            <p:txEl>
                                              <p:pRg st="5" end="5"/>
                                            </p:txEl>
                                          </p:spTgt>
                                        </p:tgtEl>
                                      </p:cBhvr>
                                    </p:animEffect>
                                  </p:childTnLst>
                                </p:cTn>
                              </p:par>
                              <p:par>
                                <p:cTn id="25" presetID="5" presetClass="entr" presetSubtype="10" fill="hold" grpId="0" nodeType="withEffect">
                                  <p:stCondLst>
                                    <p:cond delay="0"/>
                                  </p:stCondLst>
                                  <p:childTnLst>
                                    <p:set>
                                      <p:cBhvr>
                                        <p:cTn id="26" dur="1" fill="hold">
                                          <p:stCondLst>
                                            <p:cond delay="0"/>
                                          </p:stCondLst>
                                        </p:cTn>
                                        <p:tgtEl>
                                          <p:spTgt spid="181251">
                                            <p:txEl>
                                              <p:pRg st="6" end="6"/>
                                            </p:txEl>
                                          </p:spTgt>
                                        </p:tgtEl>
                                        <p:attrNameLst>
                                          <p:attrName>style.visibility</p:attrName>
                                        </p:attrNameLst>
                                      </p:cBhvr>
                                      <p:to>
                                        <p:strVal val="visible"/>
                                      </p:to>
                                    </p:set>
                                    <p:animEffect transition="in" filter="checkerboard(across)">
                                      <p:cBhvr>
                                        <p:cTn id="27" dur="500"/>
                                        <p:tgtEl>
                                          <p:spTgt spid="181251">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1251" grpId="0" uiExpand="1" build="p" bldLvl="4" autoUpdateAnimBg="0"/>
    </p:bldLst>
  </p:timing>
</p:sld>
</file>

<file path=ppt/slides/slide6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a:xfrm>
            <a:off x="608013" y="579438"/>
            <a:ext cx="7772400" cy="914400"/>
          </a:xfrm>
        </p:spPr>
        <p:txBody>
          <a:bodyPr/>
          <a:lstStyle/>
          <a:p>
            <a:pPr eaLnBrk="1" hangingPunct="1"/>
            <a:r>
              <a:rPr lang="en-US" altLang="en-US" dirty="0"/>
              <a:t> </a:t>
            </a:r>
            <a:r>
              <a:rPr lang="en-US" altLang="en-US" sz="1800" dirty="0" smtClean="0"/>
              <a:t>Clint and Abby, </a:t>
            </a:r>
            <a:r>
              <a:rPr lang="en-US" altLang="en-US" sz="1800" dirty="0"/>
              <a:t>45, $82,000 salary, 20 years into their retirement plan, $115,000 in savings, and  $150,000 in debt. Are they on-track for retirement or not?  How are they doing? What should they do more?</a:t>
            </a:r>
          </a:p>
        </p:txBody>
      </p:sp>
      <p:sp>
        <p:nvSpPr>
          <p:cNvPr id="62468" name="Rectangle 3"/>
          <p:cNvSpPr>
            <a:spLocks noGrp="1" noChangeArrowheads="1"/>
          </p:cNvSpPr>
          <p:nvPr>
            <p:ph idx="1"/>
          </p:nvPr>
        </p:nvSpPr>
        <p:spPr>
          <a:xfrm>
            <a:off x="928688" y="1608138"/>
            <a:ext cx="7286625" cy="4419600"/>
          </a:xfrm>
        </p:spPr>
        <p:txBody>
          <a:bodyPr/>
          <a:lstStyle/>
          <a:p>
            <a:pPr eaLnBrk="1" hangingPunct="1">
              <a:lnSpc>
                <a:spcPct val="90000"/>
              </a:lnSpc>
            </a:pPr>
            <a:r>
              <a:rPr lang="en-US" altLang="en-US" sz="2400" dirty="0"/>
              <a:t>Application:</a:t>
            </a:r>
          </a:p>
          <a:p>
            <a:pPr lvl="1" eaLnBrk="1" hangingPunct="1">
              <a:lnSpc>
                <a:spcPct val="90000"/>
              </a:lnSpc>
            </a:pPr>
            <a:r>
              <a:rPr lang="en-US" altLang="en-US" dirty="0"/>
              <a:t>They have too little savings and too much debt</a:t>
            </a:r>
          </a:p>
          <a:p>
            <a:pPr lvl="2" eaLnBrk="1" hangingPunct="1">
              <a:lnSpc>
                <a:spcPct val="90000"/>
              </a:lnSpc>
            </a:pPr>
            <a:r>
              <a:rPr lang="en-US" altLang="en-US" dirty="0"/>
              <a:t>They need to save an even bigger percentage of their salary (I suggest 20%)</a:t>
            </a:r>
          </a:p>
          <a:p>
            <a:pPr lvl="2" eaLnBrk="1" hangingPunct="1">
              <a:lnSpc>
                <a:spcPct val="90000"/>
              </a:lnSpc>
            </a:pPr>
            <a:r>
              <a:rPr lang="en-US" altLang="en-US" dirty="0"/>
              <a:t>They need to work harder if retirement is really a goal</a:t>
            </a:r>
          </a:p>
          <a:p>
            <a:pPr lvl="1" eaLnBrk="1" hangingPunct="1">
              <a:lnSpc>
                <a:spcPct val="90000"/>
              </a:lnSpc>
            </a:pPr>
            <a:r>
              <a:rPr lang="en-US" altLang="en-US" dirty="0"/>
              <a:t>What should they be doing?</a:t>
            </a:r>
          </a:p>
          <a:p>
            <a:pPr lvl="2" eaLnBrk="1" hangingPunct="1">
              <a:lnSpc>
                <a:spcPct val="90000"/>
              </a:lnSpc>
            </a:pPr>
            <a:r>
              <a:rPr lang="en-US" altLang="en-US" dirty="0"/>
              <a:t>They have too much debt </a:t>
            </a:r>
          </a:p>
          <a:p>
            <a:pPr lvl="3" eaLnBrk="1" hangingPunct="1">
              <a:lnSpc>
                <a:spcPct val="90000"/>
              </a:lnSpc>
            </a:pPr>
            <a:r>
              <a:rPr lang="en-US" altLang="en-US" dirty="0"/>
              <a:t>They may need to sell assets to reduce debt</a:t>
            </a:r>
          </a:p>
          <a:p>
            <a:pPr lvl="3" eaLnBrk="1" hangingPunct="1">
              <a:lnSpc>
                <a:spcPct val="90000"/>
              </a:lnSpc>
            </a:pPr>
            <a:r>
              <a:rPr lang="en-US" altLang="en-US" dirty="0"/>
              <a:t>They may need to downsize</a:t>
            </a:r>
          </a:p>
          <a:p>
            <a:pPr lvl="2" eaLnBrk="1" hangingPunct="1">
              <a:lnSpc>
                <a:spcPct val="90000"/>
              </a:lnSpc>
            </a:pPr>
            <a:r>
              <a:rPr lang="en-US" altLang="en-US" dirty="0"/>
              <a:t>They have not been saving enough</a:t>
            </a:r>
          </a:p>
          <a:p>
            <a:pPr lvl="3" eaLnBrk="1" hangingPunct="1">
              <a:lnSpc>
                <a:spcPct val="90000"/>
              </a:lnSpc>
            </a:pPr>
            <a:r>
              <a:rPr lang="en-US" altLang="en-US" dirty="0"/>
              <a:t>They need to begin saving a larger percentage of their income!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2468">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2468">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2468">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2468">
                                            <p:txEl>
                                              <p:pRg st="3" end="3"/>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2468">
                                            <p:txEl>
                                              <p:pRg st="4" end="4"/>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2468">
                                            <p:txEl>
                                              <p:pRg st="5" end="5"/>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62468">
                                            <p:txEl>
                                              <p:pRg st="6" end="6"/>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62468">
                                            <p:txEl>
                                              <p:pRg st="7" end="7"/>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62468">
                                            <p:txEl>
                                              <p:pRg st="8" end="8"/>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62468">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68" grpId="0" uiExpand="1" build="p"/>
    </p:bldLst>
  </p:timing>
</p:sld>
</file>

<file path=ppt/slides/slide6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p:txBody>
          <a:bodyPr/>
          <a:lstStyle/>
          <a:p>
            <a:pPr eaLnBrk="1" hangingPunct="1"/>
            <a:r>
              <a:rPr lang="en-US" altLang="en-US" dirty="0"/>
              <a:t>Case Study #3 </a:t>
            </a:r>
          </a:p>
        </p:txBody>
      </p:sp>
      <p:sp>
        <p:nvSpPr>
          <p:cNvPr id="63492" name="Rectangle 3"/>
          <p:cNvSpPr>
            <a:spLocks noGrp="1" noChangeArrowheads="1"/>
          </p:cNvSpPr>
          <p:nvPr>
            <p:ph idx="1"/>
          </p:nvPr>
        </p:nvSpPr>
        <p:spPr>
          <a:xfrm>
            <a:off x="928688" y="1608138"/>
            <a:ext cx="7286625" cy="4419600"/>
          </a:xfrm>
        </p:spPr>
        <p:txBody>
          <a:bodyPr/>
          <a:lstStyle/>
          <a:p>
            <a:pPr eaLnBrk="1" hangingPunct="1"/>
            <a:r>
              <a:rPr lang="en-US" altLang="en-US" sz="2000" dirty="0"/>
              <a:t>Data</a:t>
            </a:r>
          </a:p>
          <a:p>
            <a:pPr lvl="1" eaLnBrk="1" hangingPunct="1"/>
            <a:r>
              <a:rPr lang="en-US" altLang="en-US" sz="2000" dirty="0"/>
              <a:t>Lets take this same couple who have only been saving 5% and make a few more assumptions to bring it in line with our previous case.  Assume they took out a $250,000 mortgage at age 30 at 4% (which would give them their $150,000 remaining debt).  Add in their $115,000 savings.  Assuming they can buy an annuity at retirement earning 4.0%, how much will saving 20% until retirement allow them to take out each year. </a:t>
            </a:r>
          </a:p>
          <a:p>
            <a:pPr lvl="2" eaLnBrk="1" hangingPunct="1"/>
            <a:r>
              <a:rPr lang="en-US" altLang="en-US" sz="2000" dirty="0"/>
              <a:t>To answer this question, I tried to take the WSJ article intent and allow for changes due to age, buying a house, prepaying the mortgage, etc. to create </a:t>
            </a:r>
            <a:r>
              <a:rPr lang="en-US" altLang="en-US" sz="2000" dirty="0">
                <a:hlinkClick r:id="rId2"/>
              </a:rPr>
              <a:t>Retirement Planning Forecasts Ratio</a:t>
            </a:r>
            <a:r>
              <a:rPr lang="en-US" altLang="en-US" sz="2000" dirty="0"/>
              <a:t> (LT25).  While it is still in preliminary form, use it to solve for how much will saving 20%, starting now, roughly give them in retirement?</a:t>
            </a:r>
          </a:p>
          <a:p>
            <a:pPr lvl="2" eaLnBrk="1" hangingPunct="1"/>
            <a:endParaRPr lang="en-US" altLang="en-US"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349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3492">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349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492" grpId="0" build="p"/>
    </p:bldLst>
  </p:timing>
</p:sld>
</file>

<file path=ppt/slides/slide6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p:txBody>
          <a:bodyPr/>
          <a:lstStyle/>
          <a:p>
            <a:pPr eaLnBrk="1" hangingPunct="1"/>
            <a:r>
              <a:rPr lang="en-US" altLang="en-US" dirty="0"/>
              <a:t>Case Study #3 Answers</a:t>
            </a:r>
          </a:p>
        </p:txBody>
      </p:sp>
      <p:pic>
        <p:nvPicPr>
          <p:cNvPr id="2" name="Content Placeholder 1"/>
          <p:cNvPicPr>
            <a:picLocks noGrp="1" noChangeAspect="1"/>
          </p:cNvPicPr>
          <p:nvPr>
            <p:ph idx="1"/>
          </p:nvPr>
        </p:nvPicPr>
        <p:blipFill>
          <a:blip r:embed="rId2"/>
          <a:stretch>
            <a:fillRect/>
          </a:stretch>
        </p:blipFill>
        <p:spPr>
          <a:xfrm>
            <a:off x="48170" y="1603744"/>
            <a:ext cx="9019630" cy="4333163"/>
          </a:xfrm>
          <a:prstGeom prst="rect">
            <a:avLst/>
          </a:prstGeom>
        </p:spPr>
      </p:pic>
      <p:sp>
        <p:nvSpPr>
          <p:cNvPr id="3" name="TextBox 2"/>
          <p:cNvSpPr txBox="1"/>
          <p:nvPr/>
        </p:nvSpPr>
        <p:spPr>
          <a:xfrm>
            <a:off x="381000" y="6019800"/>
            <a:ext cx="8396015" cy="830997"/>
          </a:xfrm>
          <a:prstGeom prst="rect">
            <a:avLst/>
          </a:prstGeom>
          <a:noFill/>
        </p:spPr>
        <p:txBody>
          <a:bodyPr wrap="square" rtlCol="0">
            <a:spAutoFit/>
          </a:bodyPr>
          <a:lstStyle/>
          <a:p>
            <a:r>
              <a:rPr lang="en-US" dirty="0"/>
              <a:t>Saving their current 5%, they will only have about 35% of what they need.  They must save more</a:t>
            </a:r>
          </a:p>
        </p:txBody>
      </p:sp>
      <p:sp>
        <p:nvSpPr>
          <p:cNvPr id="4" name="Rounded Rectangle 3"/>
          <p:cNvSpPr/>
          <p:nvPr/>
        </p:nvSpPr>
        <p:spPr bwMode="auto">
          <a:xfrm>
            <a:off x="7010400" y="4267200"/>
            <a:ext cx="1524000" cy="223128"/>
          </a:xfrm>
          <a:prstGeom prst="roundRect">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bg1"/>
              </a:solidFill>
              <a:effectLst/>
              <a:latin typeface="Times New Roman" pitchFamily="18" charset="0"/>
            </a:endParaRPr>
          </a:p>
        </p:txBody>
      </p:sp>
    </p:spTree>
    <p:extLst>
      <p:ext uri="{BB962C8B-B14F-4D97-AF65-F5344CB8AC3E}">
        <p14:creationId xmlns:p14="http://schemas.microsoft.com/office/powerpoint/2010/main" val="18843350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Lst>
  </p:timing>
</p:sld>
</file>

<file path=ppt/slides/slide6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2"/>
          <a:stretch>
            <a:fillRect/>
          </a:stretch>
        </p:blipFill>
        <p:spPr>
          <a:xfrm>
            <a:off x="76200" y="1597344"/>
            <a:ext cx="9024448" cy="4346256"/>
          </a:xfrm>
          <a:prstGeom prst="rect">
            <a:avLst/>
          </a:prstGeom>
        </p:spPr>
      </p:pic>
      <p:sp>
        <p:nvSpPr>
          <p:cNvPr id="72706" name="Rectangle 2"/>
          <p:cNvSpPr>
            <a:spLocks noGrp="1" noChangeArrowheads="1"/>
          </p:cNvSpPr>
          <p:nvPr>
            <p:ph type="title"/>
          </p:nvPr>
        </p:nvSpPr>
        <p:spPr/>
        <p:txBody>
          <a:bodyPr/>
          <a:lstStyle/>
          <a:p>
            <a:pPr eaLnBrk="1" hangingPunct="1"/>
            <a:r>
              <a:rPr lang="en-US" altLang="en-US" dirty="0"/>
              <a:t>Case Study #4 Answers</a:t>
            </a:r>
          </a:p>
        </p:txBody>
      </p:sp>
      <p:sp>
        <p:nvSpPr>
          <p:cNvPr id="3" name="TextBox 2"/>
          <p:cNvSpPr txBox="1"/>
          <p:nvPr/>
        </p:nvSpPr>
        <p:spPr>
          <a:xfrm>
            <a:off x="381000" y="6019800"/>
            <a:ext cx="8396015" cy="830997"/>
          </a:xfrm>
          <a:prstGeom prst="rect">
            <a:avLst/>
          </a:prstGeom>
          <a:noFill/>
        </p:spPr>
        <p:txBody>
          <a:bodyPr wrap="square" rtlCol="0">
            <a:spAutoFit/>
          </a:bodyPr>
          <a:lstStyle/>
          <a:p>
            <a:r>
              <a:rPr lang="en-US" dirty="0"/>
              <a:t>Increasing their savings rate to 20%, they will have about 70% of what they need.  They must get serious and </a:t>
            </a:r>
            <a:r>
              <a:rPr lang="en-US" smtClean="0"/>
              <a:t>save more</a:t>
            </a:r>
            <a:endParaRPr lang="en-US" dirty="0"/>
          </a:p>
        </p:txBody>
      </p:sp>
      <p:sp>
        <p:nvSpPr>
          <p:cNvPr id="5" name="Rounded Rectangle 4"/>
          <p:cNvSpPr/>
          <p:nvPr/>
        </p:nvSpPr>
        <p:spPr bwMode="auto">
          <a:xfrm>
            <a:off x="7010400" y="4267200"/>
            <a:ext cx="1524000" cy="223128"/>
          </a:xfrm>
          <a:prstGeom prst="roundRect">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bg1"/>
              </a:solidFill>
              <a:effectLst/>
              <a:latin typeface="Times New Roman" pitchFamily="18" charset="0"/>
            </a:endParaRPr>
          </a:p>
        </p:txBody>
      </p:sp>
    </p:spTree>
    <p:extLst>
      <p:ext uri="{BB962C8B-B14F-4D97-AF65-F5344CB8AC3E}">
        <p14:creationId xmlns:p14="http://schemas.microsoft.com/office/powerpoint/2010/main" val="4562919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1"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1"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pPr eaLnBrk="1" hangingPunct="1"/>
            <a:r>
              <a:rPr lang="en-US" altLang="en-US" dirty="0"/>
              <a:t>Case Study #4</a:t>
            </a:r>
          </a:p>
        </p:txBody>
      </p:sp>
      <p:sp>
        <p:nvSpPr>
          <p:cNvPr id="61443" name="Rectangle 3"/>
          <p:cNvSpPr>
            <a:spLocks noGrp="1" noChangeArrowheads="1"/>
          </p:cNvSpPr>
          <p:nvPr>
            <p:ph idx="1"/>
          </p:nvPr>
        </p:nvSpPr>
        <p:spPr>
          <a:xfrm>
            <a:off x="914399" y="1600200"/>
            <a:ext cx="7466013" cy="5105400"/>
          </a:xfrm>
        </p:spPr>
        <p:txBody>
          <a:bodyPr/>
          <a:lstStyle/>
          <a:p>
            <a:pPr eaLnBrk="1" hangingPunct="1">
              <a:spcBef>
                <a:spcPts val="300"/>
              </a:spcBef>
              <a:buFont typeface="Wingdings" panose="05000000000000000000" pitchFamily="2" charset="2"/>
              <a:buNone/>
            </a:pPr>
            <a:r>
              <a:rPr lang="en-US" altLang="en-US" sz="2200" dirty="0"/>
              <a:t>Data:</a:t>
            </a:r>
          </a:p>
          <a:p>
            <a:pPr eaLnBrk="1" hangingPunct="1">
              <a:spcBef>
                <a:spcPts val="300"/>
              </a:spcBef>
            </a:pPr>
            <a:r>
              <a:rPr lang="en-US" altLang="en-US" sz="2200" dirty="0" smtClean="0"/>
              <a:t>Clint and Abby, </a:t>
            </a:r>
            <a:r>
              <a:rPr lang="en-US" altLang="en-US" sz="2200" dirty="0"/>
              <a:t>both age 35, recently reviewed their future retirement income and expense projection. They hope to retire in 25 years.  They determined that they would have a retirement income of $25,000 each year in today’s dollars before-tax ($10,000 from Social Security and $15,000 from their savings), but they would actually need $67,500 before-tax in retirement income to retire comfortably.  </a:t>
            </a:r>
          </a:p>
          <a:p>
            <a:pPr eaLnBrk="1" hangingPunct="1">
              <a:spcBef>
                <a:spcPts val="300"/>
              </a:spcBef>
              <a:buFont typeface="Wingdings" panose="05000000000000000000" pitchFamily="2" charset="2"/>
              <a:buNone/>
            </a:pPr>
            <a:r>
              <a:rPr lang="en-US" altLang="en-US" sz="2200" dirty="0"/>
              <a:t>Calculations:</a:t>
            </a:r>
          </a:p>
          <a:p>
            <a:pPr eaLnBrk="1" hangingPunct="1">
              <a:spcBef>
                <a:spcPts val="300"/>
              </a:spcBef>
            </a:pPr>
            <a:r>
              <a:rPr lang="en-US" altLang="en-US" sz="2200" dirty="0"/>
              <a:t>How much must </a:t>
            </a:r>
            <a:r>
              <a:rPr lang="en-US" altLang="en-US" sz="2200" dirty="0" smtClean="0"/>
              <a:t>Clint and </a:t>
            </a:r>
            <a:r>
              <a:rPr lang="en-US" altLang="en-US" sz="2200" dirty="0" err="1" smtClean="0"/>
              <a:t>Abbysave</a:t>
            </a:r>
            <a:r>
              <a:rPr lang="en-US" altLang="en-US" sz="2200" dirty="0" smtClean="0"/>
              <a:t> </a:t>
            </a:r>
            <a:r>
              <a:rPr lang="en-US" altLang="en-US" sz="2200" dirty="0"/>
              <a:t>annually for 30 years of retirement if they wish to meet their income projection, assuming a 2 percent inflation rate both before and after retirement, and an 6.5 percent return on investments before retirement, and 5.5 percent during retirement. </a:t>
            </a:r>
          </a:p>
        </p:txBody>
      </p:sp>
    </p:spTree>
    <p:extLst>
      <p:ext uri="{BB962C8B-B14F-4D97-AF65-F5344CB8AC3E}">
        <p14:creationId xmlns:p14="http://schemas.microsoft.com/office/powerpoint/2010/main" val="19680153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144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144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144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144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a:xfrm>
            <a:off x="-4763" y="688975"/>
            <a:ext cx="9144001" cy="914400"/>
          </a:xfrm>
        </p:spPr>
        <p:txBody>
          <a:bodyPr/>
          <a:lstStyle/>
          <a:p>
            <a:pPr eaLnBrk="1" hangingPunct="1"/>
            <a:r>
              <a:rPr lang="en-US" altLang="en-US" sz="1600" dirty="0" smtClean="0"/>
              <a:t>Clint and Abby, </a:t>
            </a:r>
            <a:r>
              <a:rPr lang="en-US" altLang="en-US" sz="1600" dirty="0"/>
              <a:t>35, retire in 25 years, have retirement income of $25,000 each year in today’s dollars before tax, need $67,500 before-tax.  Calculate the amount they must save annually for 30 years of retirement, assuming 2% inflation both before and after retirement, and an 8% return before retirement, and 7% during retirement. </a:t>
            </a:r>
          </a:p>
        </p:txBody>
      </p:sp>
      <p:sp>
        <p:nvSpPr>
          <p:cNvPr id="280579" name="Rectangle 3"/>
          <p:cNvSpPr>
            <a:spLocks noGrp="1" noChangeArrowheads="1"/>
          </p:cNvSpPr>
          <p:nvPr>
            <p:ph idx="1"/>
          </p:nvPr>
        </p:nvSpPr>
        <p:spPr>
          <a:xfrm>
            <a:off x="904875" y="1600200"/>
            <a:ext cx="7324725" cy="5029200"/>
          </a:xfrm>
        </p:spPr>
        <p:txBody>
          <a:bodyPr/>
          <a:lstStyle/>
          <a:p>
            <a:pPr eaLnBrk="1" hangingPunct="1">
              <a:lnSpc>
                <a:spcPct val="90000"/>
              </a:lnSpc>
            </a:pPr>
            <a:r>
              <a:rPr lang="en-US" altLang="en-US" sz="2400" dirty="0"/>
              <a:t>First, draw the diagram, then:</a:t>
            </a:r>
          </a:p>
          <a:p>
            <a:pPr eaLnBrk="1" hangingPunct="1">
              <a:lnSpc>
                <a:spcPct val="90000"/>
              </a:lnSpc>
              <a:buFont typeface="Wingdings" panose="05000000000000000000" pitchFamily="2" charset="2"/>
              <a:buNone/>
            </a:pPr>
            <a:r>
              <a:rPr lang="en-US" altLang="en-US" sz="2400" dirty="0"/>
              <a:t>		1.  Calculate the Shortfall    </a:t>
            </a:r>
          </a:p>
          <a:p>
            <a:pPr eaLnBrk="1" hangingPunct="1">
              <a:lnSpc>
                <a:spcPct val="90000"/>
              </a:lnSpc>
              <a:buFont typeface="Wingdings" panose="05000000000000000000" pitchFamily="2" charset="2"/>
              <a:buNone/>
            </a:pPr>
            <a:r>
              <a:rPr lang="en-US" altLang="en-US" sz="2400" dirty="0"/>
              <a:t>		2.  Inflation adjust the shortfall</a:t>
            </a:r>
          </a:p>
          <a:p>
            <a:pPr eaLnBrk="1" hangingPunct="1">
              <a:lnSpc>
                <a:spcPct val="90000"/>
              </a:lnSpc>
              <a:buFont typeface="Wingdings" panose="05000000000000000000" pitchFamily="2" charset="2"/>
              <a:buNone/>
            </a:pPr>
            <a:r>
              <a:rPr lang="en-US" altLang="en-US" sz="2400" dirty="0"/>
              <a:t>    		3. Calculate the real return and the annuity</a:t>
            </a:r>
          </a:p>
          <a:p>
            <a:pPr eaLnBrk="1" hangingPunct="1">
              <a:lnSpc>
                <a:spcPct val="90000"/>
              </a:lnSpc>
              <a:buFont typeface="Wingdings" panose="05000000000000000000" pitchFamily="2" charset="2"/>
              <a:buNone/>
            </a:pPr>
            <a:r>
              <a:rPr lang="en-US" altLang="en-US" sz="2400" dirty="0"/>
              <a:t>          	4.  Calculate the period payment</a:t>
            </a:r>
            <a:r>
              <a:rPr lang="en-US" altLang="en-US" sz="2000" dirty="0"/>
              <a:t>  </a:t>
            </a:r>
          </a:p>
          <a:p>
            <a:pPr eaLnBrk="1" hangingPunct="1">
              <a:lnSpc>
                <a:spcPct val="90000"/>
              </a:lnSpc>
              <a:buFont typeface="Wingdings" panose="05000000000000000000" pitchFamily="2" charset="2"/>
              <a:buNone/>
            </a:pPr>
            <a:endParaRPr lang="en-US" altLang="en-US" sz="1200" dirty="0"/>
          </a:p>
          <a:p>
            <a:pPr eaLnBrk="1" hangingPunct="1">
              <a:lnSpc>
                <a:spcPct val="90000"/>
              </a:lnSpc>
              <a:buFont typeface="Wingdings" panose="05000000000000000000" pitchFamily="2" charset="2"/>
              <a:buNone/>
            </a:pPr>
            <a:r>
              <a:rPr lang="en-US" altLang="en-US" sz="2400" dirty="0"/>
              <a:t>    Time              25 years                           30 years</a:t>
            </a:r>
          </a:p>
          <a:p>
            <a:pPr eaLnBrk="1" hangingPunct="1">
              <a:lnSpc>
                <a:spcPct val="90000"/>
              </a:lnSpc>
              <a:buFont typeface="Wingdings" panose="05000000000000000000" pitchFamily="2" charset="2"/>
              <a:buNone/>
            </a:pPr>
            <a:endParaRPr lang="en-US" altLang="en-US" sz="2400" dirty="0"/>
          </a:p>
          <a:p>
            <a:pPr eaLnBrk="1" hangingPunct="1">
              <a:lnSpc>
                <a:spcPct val="90000"/>
              </a:lnSpc>
              <a:buFont typeface="Wingdings" panose="05000000000000000000" pitchFamily="2" charset="2"/>
              <a:buNone/>
            </a:pPr>
            <a:r>
              <a:rPr lang="en-US" altLang="en-US" sz="2400" dirty="0"/>
              <a:t>            Return           6.5%               Return         5.5%</a:t>
            </a:r>
          </a:p>
          <a:p>
            <a:pPr eaLnBrk="1" hangingPunct="1">
              <a:lnSpc>
                <a:spcPct val="90000"/>
              </a:lnSpc>
              <a:buFont typeface="Wingdings" panose="05000000000000000000" pitchFamily="2" charset="2"/>
              <a:buNone/>
            </a:pPr>
            <a:r>
              <a:rPr lang="en-US" altLang="en-US" sz="2400" dirty="0"/>
              <a:t>            Inflation         2.0%               Inflation      2.0%</a:t>
            </a:r>
          </a:p>
          <a:p>
            <a:pPr eaLnBrk="1" hangingPunct="1">
              <a:lnSpc>
                <a:spcPct val="90000"/>
              </a:lnSpc>
              <a:buFont typeface="Wingdings" panose="05000000000000000000" pitchFamily="2" charset="2"/>
              <a:buNone/>
            </a:pPr>
            <a:endParaRPr lang="en-US" altLang="en-US" sz="2400" dirty="0"/>
          </a:p>
          <a:p>
            <a:pPr eaLnBrk="1" hangingPunct="1">
              <a:lnSpc>
                <a:spcPct val="90000"/>
              </a:lnSpc>
              <a:buFont typeface="Wingdings" panose="05000000000000000000" pitchFamily="2" charset="2"/>
              <a:buNone/>
            </a:pPr>
            <a:r>
              <a:rPr lang="en-US" altLang="en-US" sz="2400" dirty="0"/>
              <a:t>    Now                           Retirement                          Death</a:t>
            </a:r>
          </a:p>
        </p:txBody>
      </p:sp>
      <p:sp>
        <p:nvSpPr>
          <p:cNvPr id="280580" name="Line 4"/>
          <p:cNvSpPr>
            <a:spLocks noChangeShapeType="1"/>
          </p:cNvSpPr>
          <p:nvPr/>
        </p:nvSpPr>
        <p:spPr bwMode="auto">
          <a:xfrm>
            <a:off x="1333500" y="4343400"/>
            <a:ext cx="6477000" cy="0"/>
          </a:xfrm>
          <a:prstGeom prst="line">
            <a:avLst/>
          </a:prstGeom>
          <a:noFill/>
          <a:ln w="63500">
            <a:solidFill>
              <a:schemeClr val="tx1"/>
            </a:solidFill>
            <a:round/>
            <a:headEnd type="oval" w="med" len="med"/>
            <a:tailEnd type="oval" w="med" len="med"/>
          </a:ln>
          <a:extLst>
            <a:ext uri="{909E8E84-426E-40DD-AFC4-6F175D3DCCD1}">
              <a14:hiddenFill xmlns:a14="http://schemas.microsoft.com/office/drawing/2010/main">
                <a:noFill/>
              </a14:hiddenFill>
            </a:ext>
          </a:extLst>
        </p:spPr>
        <p:txBody>
          <a:bodyPr wrap="none"/>
          <a:lstStyle/>
          <a:p>
            <a:endParaRPr lang="en-US" dirty="0"/>
          </a:p>
        </p:txBody>
      </p:sp>
      <p:sp>
        <p:nvSpPr>
          <p:cNvPr id="280581" name="Line 5"/>
          <p:cNvSpPr>
            <a:spLocks noChangeShapeType="1"/>
          </p:cNvSpPr>
          <p:nvPr/>
        </p:nvSpPr>
        <p:spPr bwMode="auto">
          <a:xfrm>
            <a:off x="4572000" y="4572000"/>
            <a:ext cx="0" cy="1143000"/>
          </a:xfrm>
          <a:prstGeom prst="line">
            <a:avLst/>
          </a:prstGeom>
          <a:noFill/>
          <a:ln w="635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en-US" dirty="0"/>
          </a:p>
        </p:txBody>
      </p:sp>
      <p:sp>
        <p:nvSpPr>
          <p:cNvPr id="280582" name="Line 6"/>
          <p:cNvSpPr>
            <a:spLocks noChangeShapeType="1"/>
          </p:cNvSpPr>
          <p:nvPr/>
        </p:nvSpPr>
        <p:spPr bwMode="auto">
          <a:xfrm>
            <a:off x="1295400" y="4419600"/>
            <a:ext cx="0" cy="1143000"/>
          </a:xfrm>
          <a:prstGeom prst="line">
            <a:avLst/>
          </a:prstGeom>
          <a:noFill/>
          <a:ln w="635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en-US" dirty="0"/>
          </a:p>
        </p:txBody>
      </p:sp>
      <p:sp>
        <p:nvSpPr>
          <p:cNvPr id="280583" name="Line 7"/>
          <p:cNvSpPr>
            <a:spLocks noChangeShapeType="1"/>
          </p:cNvSpPr>
          <p:nvPr/>
        </p:nvSpPr>
        <p:spPr bwMode="auto">
          <a:xfrm>
            <a:off x="7848600" y="4419600"/>
            <a:ext cx="0" cy="1143000"/>
          </a:xfrm>
          <a:prstGeom prst="line">
            <a:avLst/>
          </a:prstGeom>
          <a:noFill/>
          <a:ln w="635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en-US" dirty="0"/>
          </a:p>
        </p:txBody>
      </p:sp>
      <p:sp>
        <p:nvSpPr>
          <p:cNvPr id="280584" name="Line 8"/>
          <p:cNvSpPr>
            <a:spLocks noChangeShapeType="1"/>
          </p:cNvSpPr>
          <p:nvPr/>
        </p:nvSpPr>
        <p:spPr bwMode="auto">
          <a:xfrm flipV="1">
            <a:off x="4572000" y="3886200"/>
            <a:ext cx="0" cy="685800"/>
          </a:xfrm>
          <a:prstGeom prst="line">
            <a:avLst/>
          </a:prstGeom>
          <a:noFill/>
          <a:ln w="635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en-US" dirty="0"/>
          </a:p>
        </p:txBody>
      </p:sp>
    </p:spTree>
    <p:extLst>
      <p:ext uri="{BB962C8B-B14F-4D97-AF65-F5344CB8AC3E}">
        <p14:creationId xmlns:p14="http://schemas.microsoft.com/office/powerpoint/2010/main" val="251491139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nodeType="clickEffect">
                                  <p:stCondLst>
                                    <p:cond delay="0"/>
                                  </p:stCondLst>
                                  <p:childTnLst>
                                    <p:set>
                                      <p:cBhvr>
                                        <p:cTn id="6" dur="1" fill="hold">
                                          <p:stCondLst>
                                            <p:cond delay="0"/>
                                          </p:stCondLst>
                                        </p:cTn>
                                        <p:tgtEl>
                                          <p:spTgt spid="280579">
                                            <p:txEl>
                                              <p:pRg st="0" end="0"/>
                                            </p:txEl>
                                          </p:spTgt>
                                        </p:tgtEl>
                                        <p:attrNameLst>
                                          <p:attrName>style.visibility</p:attrName>
                                        </p:attrNameLst>
                                      </p:cBhvr>
                                      <p:to>
                                        <p:strVal val="visible"/>
                                      </p:to>
                                    </p:set>
                                    <p:animEffect transition="in" filter="checkerboard(across)">
                                      <p:cBhvr>
                                        <p:cTn id="7" dur="500"/>
                                        <p:tgtEl>
                                          <p:spTgt spid="28057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nodeType="clickEffect">
                                  <p:stCondLst>
                                    <p:cond delay="0"/>
                                  </p:stCondLst>
                                  <p:childTnLst>
                                    <p:set>
                                      <p:cBhvr>
                                        <p:cTn id="11" dur="1" fill="hold">
                                          <p:stCondLst>
                                            <p:cond delay="0"/>
                                          </p:stCondLst>
                                        </p:cTn>
                                        <p:tgtEl>
                                          <p:spTgt spid="280584"/>
                                        </p:tgtEl>
                                        <p:attrNameLst>
                                          <p:attrName>style.visibility</p:attrName>
                                        </p:attrNameLst>
                                      </p:cBhvr>
                                      <p:to>
                                        <p:strVal val="visible"/>
                                      </p:to>
                                    </p:set>
                                    <p:animEffect transition="in" filter="checkerboard(across)">
                                      <p:cBhvr>
                                        <p:cTn id="12" dur="500"/>
                                        <p:tgtEl>
                                          <p:spTgt spid="280584"/>
                                        </p:tgtEl>
                                      </p:cBhvr>
                                    </p:animEffect>
                                  </p:childTnLst>
                                </p:cTn>
                              </p:par>
                              <p:par>
                                <p:cTn id="13" presetID="5" presetClass="entr" presetSubtype="10" fill="hold" nodeType="withEffect">
                                  <p:stCondLst>
                                    <p:cond delay="0"/>
                                  </p:stCondLst>
                                  <p:childTnLst>
                                    <p:set>
                                      <p:cBhvr>
                                        <p:cTn id="14" dur="1" fill="hold">
                                          <p:stCondLst>
                                            <p:cond delay="0"/>
                                          </p:stCondLst>
                                        </p:cTn>
                                        <p:tgtEl>
                                          <p:spTgt spid="280580"/>
                                        </p:tgtEl>
                                        <p:attrNameLst>
                                          <p:attrName>style.visibility</p:attrName>
                                        </p:attrNameLst>
                                      </p:cBhvr>
                                      <p:to>
                                        <p:strVal val="visible"/>
                                      </p:to>
                                    </p:set>
                                    <p:animEffect transition="in" filter="checkerboard(across)">
                                      <p:cBhvr>
                                        <p:cTn id="15" dur="500"/>
                                        <p:tgtEl>
                                          <p:spTgt spid="280580"/>
                                        </p:tgtEl>
                                      </p:cBhvr>
                                    </p:animEffect>
                                  </p:childTnLst>
                                </p:cTn>
                              </p:par>
                              <p:par>
                                <p:cTn id="16" presetID="5" presetClass="entr" presetSubtype="10" fill="hold" nodeType="withEffect">
                                  <p:stCondLst>
                                    <p:cond delay="0"/>
                                  </p:stCondLst>
                                  <p:childTnLst>
                                    <p:set>
                                      <p:cBhvr>
                                        <p:cTn id="17" dur="1" fill="hold">
                                          <p:stCondLst>
                                            <p:cond delay="0"/>
                                          </p:stCondLst>
                                        </p:cTn>
                                        <p:tgtEl>
                                          <p:spTgt spid="280582"/>
                                        </p:tgtEl>
                                        <p:attrNameLst>
                                          <p:attrName>style.visibility</p:attrName>
                                        </p:attrNameLst>
                                      </p:cBhvr>
                                      <p:to>
                                        <p:strVal val="visible"/>
                                      </p:to>
                                    </p:set>
                                    <p:animEffect transition="in" filter="checkerboard(across)">
                                      <p:cBhvr>
                                        <p:cTn id="18" dur="500"/>
                                        <p:tgtEl>
                                          <p:spTgt spid="280582"/>
                                        </p:tgtEl>
                                      </p:cBhvr>
                                    </p:animEffect>
                                  </p:childTnLst>
                                </p:cTn>
                              </p:par>
                              <p:par>
                                <p:cTn id="19" presetID="5" presetClass="entr" presetSubtype="10" fill="hold" nodeType="withEffect">
                                  <p:stCondLst>
                                    <p:cond delay="0"/>
                                  </p:stCondLst>
                                  <p:childTnLst>
                                    <p:set>
                                      <p:cBhvr>
                                        <p:cTn id="20" dur="1" fill="hold">
                                          <p:stCondLst>
                                            <p:cond delay="0"/>
                                          </p:stCondLst>
                                        </p:cTn>
                                        <p:tgtEl>
                                          <p:spTgt spid="280583"/>
                                        </p:tgtEl>
                                        <p:attrNameLst>
                                          <p:attrName>style.visibility</p:attrName>
                                        </p:attrNameLst>
                                      </p:cBhvr>
                                      <p:to>
                                        <p:strVal val="visible"/>
                                      </p:to>
                                    </p:set>
                                    <p:animEffect transition="in" filter="checkerboard(across)">
                                      <p:cBhvr>
                                        <p:cTn id="21" dur="500"/>
                                        <p:tgtEl>
                                          <p:spTgt spid="280583"/>
                                        </p:tgtEl>
                                      </p:cBhvr>
                                    </p:animEffect>
                                  </p:childTnLst>
                                </p:cTn>
                              </p:par>
                              <p:par>
                                <p:cTn id="22" presetID="5" presetClass="entr" presetSubtype="10" fill="hold" nodeType="withEffect">
                                  <p:stCondLst>
                                    <p:cond delay="0"/>
                                  </p:stCondLst>
                                  <p:childTnLst>
                                    <p:set>
                                      <p:cBhvr>
                                        <p:cTn id="23" dur="1" fill="hold">
                                          <p:stCondLst>
                                            <p:cond delay="0"/>
                                          </p:stCondLst>
                                        </p:cTn>
                                        <p:tgtEl>
                                          <p:spTgt spid="280581"/>
                                        </p:tgtEl>
                                        <p:attrNameLst>
                                          <p:attrName>style.visibility</p:attrName>
                                        </p:attrNameLst>
                                      </p:cBhvr>
                                      <p:to>
                                        <p:strVal val="visible"/>
                                      </p:to>
                                    </p:set>
                                    <p:animEffect transition="in" filter="checkerboard(across)">
                                      <p:cBhvr>
                                        <p:cTn id="24" dur="500"/>
                                        <p:tgtEl>
                                          <p:spTgt spid="280581"/>
                                        </p:tgtEl>
                                      </p:cBhvr>
                                    </p:animEffect>
                                  </p:childTnLst>
                                </p:cTn>
                              </p:par>
                              <p:par>
                                <p:cTn id="25" presetID="5" presetClass="entr" presetSubtype="10" fill="hold" nodeType="withEffect">
                                  <p:stCondLst>
                                    <p:cond delay="0"/>
                                  </p:stCondLst>
                                  <p:childTnLst>
                                    <p:set>
                                      <p:cBhvr>
                                        <p:cTn id="26" dur="1" fill="hold">
                                          <p:stCondLst>
                                            <p:cond delay="0"/>
                                          </p:stCondLst>
                                        </p:cTn>
                                        <p:tgtEl>
                                          <p:spTgt spid="280579">
                                            <p:txEl>
                                              <p:pRg st="6" end="6"/>
                                            </p:txEl>
                                          </p:spTgt>
                                        </p:tgtEl>
                                        <p:attrNameLst>
                                          <p:attrName>style.visibility</p:attrName>
                                        </p:attrNameLst>
                                      </p:cBhvr>
                                      <p:to>
                                        <p:strVal val="visible"/>
                                      </p:to>
                                    </p:set>
                                    <p:animEffect transition="in" filter="checkerboard(across)">
                                      <p:cBhvr>
                                        <p:cTn id="27" dur="500"/>
                                        <p:tgtEl>
                                          <p:spTgt spid="280579">
                                            <p:txEl>
                                              <p:pRg st="6" end="6"/>
                                            </p:txEl>
                                          </p:spTgt>
                                        </p:tgtEl>
                                      </p:cBhvr>
                                    </p:animEffect>
                                  </p:childTnLst>
                                </p:cTn>
                              </p:par>
                              <p:par>
                                <p:cTn id="28" presetID="5" presetClass="entr" presetSubtype="10" fill="hold" nodeType="withEffect">
                                  <p:stCondLst>
                                    <p:cond delay="0"/>
                                  </p:stCondLst>
                                  <p:childTnLst>
                                    <p:set>
                                      <p:cBhvr>
                                        <p:cTn id="29" dur="1" fill="hold">
                                          <p:stCondLst>
                                            <p:cond delay="0"/>
                                          </p:stCondLst>
                                        </p:cTn>
                                        <p:tgtEl>
                                          <p:spTgt spid="280579">
                                            <p:txEl>
                                              <p:pRg st="11" end="11"/>
                                            </p:txEl>
                                          </p:spTgt>
                                        </p:tgtEl>
                                        <p:attrNameLst>
                                          <p:attrName>style.visibility</p:attrName>
                                        </p:attrNameLst>
                                      </p:cBhvr>
                                      <p:to>
                                        <p:strVal val="visible"/>
                                      </p:to>
                                    </p:set>
                                    <p:animEffect transition="in" filter="checkerboard(across)">
                                      <p:cBhvr>
                                        <p:cTn id="30" dur="500"/>
                                        <p:tgtEl>
                                          <p:spTgt spid="280579">
                                            <p:txEl>
                                              <p:pRg st="11" end="11"/>
                                            </p:txEl>
                                          </p:spTgt>
                                        </p:tgtEl>
                                      </p:cBhvr>
                                    </p:animEffect>
                                  </p:childTnLst>
                                </p:cTn>
                              </p:par>
                              <p:par>
                                <p:cTn id="31" presetID="5" presetClass="entr" presetSubtype="10" fill="hold" nodeType="withEffect">
                                  <p:stCondLst>
                                    <p:cond delay="0"/>
                                  </p:stCondLst>
                                  <p:childTnLst>
                                    <p:set>
                                      <p:cBhvr>
                                        <p:cTn id="32" dur="1" fill="hold">
                                          <p:stCondLst>
                                            <p:cond delay="0"/>
                                          </p:stCondLst>
                                        </p:cTn>
                                        <p:tgtEl>
                                          <p:spTgt spid="280579">
                                            <p:txEl>
                                              <p:pRg st="8" end="8"/>
                                            </p:txEl>
                                          </p:spTgt>
                                        </p:tgtEl>
                                        <p:attrNameLst>
                                          <p:attrName>style.visibility</p:attrName>
                                        </p:attrNameLst>
                                      </p:cBhvr>
                                      <p:to>
                                        <p:strVal val="visible"/>
                                      </p:to>
                                    </p:set>
                                    <p:animEffect transition="in" filter="checkerboard(across)">
                                      <p:cBhvr>
                                        <p:cTn id="33" dur="500"/>
                                        <p:tgtEl>
                                          <p:spTgt spid="280579">
                                            <p:txEl>
                                              <p:pRg st="8" end="8"/>
                                            </p:txEl>
                                          </p:spTgt>
                                        </p:tgtEl>
                                      </p:cBhvr>
                                    </p:animEffect>
                                  </p:childTnLst>
                                </p:cTn>
                              </p:par>
                              <p:par>
                                <p:cTn id="34" presetID="5" presetClass="entr" presetSubtype="10" fill="hold" nodeType="withEffect">
                                  <p:stCondLst>
                                    <p:cond delay="0"/>
                                  </p:stCondLst>
                                  <p:childTnLst>
                                    <p:set>
                                      <p:cBhvr>
                                        <p:cTn id="35" dur="1" fill="hold">
                                          <p:stCondLst>
                                            <p:cond delay="0"/>
                                          </p:stCondLst>
                                        </p:cTn>
                                        <p:tgtEl>
                                          <p:spTgt spid="280579">
                                            <p:txEl>
                                              <p:pRg st="9" end="9"/>
                                            </p:txEl>
                                          </p:spTgt>
                                        </p:tgtEl>
                                        <p:attrNameLst>
                                          <p:attrName>style.visibility</p:attrName>
                                        </p:attrNameLst>
                                      </p:cBhvr>
                                      <p:to>
                                        <p:strVal val="visible"/>
                                      </p:to>
                                    </p:set>
                                    <p:animEffect transition="in" filter="checkerboard(across)">
                                      <p:cBhvr>
                                        <p:cTn id="36" dur="500"/>
                                        <p:tgtEl>
                                          <p:spTgt spid="280579">
                                            <p:txEl>
                                              <p:pRg st="9" end="9"/>
                                            </p:txEl>
                                          </p:spTgt>
                                        </p:tgtEl>
                                      </p:cBhvr>
                                    </p:animEffect>
                                  </p:childTnLst>
                                </p:cTn>
                              </p:par>
                            </p:childTnLst>
                          </p:cTn>
                        </p:par>
                      </p:childTnLst>
                    </p:cTn>
                  </p:par>
                  <p:par>
                    <p:cTn id="37" fill="hold" nodeType="clickPar">
                      <p:stCondLst>
                        <p:cond delay="indefinite"/>
                      </p:stCondLst>
                      <p:childTnLst>
                        <p:par>
                          <p:cTn id="38" fill="hold" nodeType="withGroup">
                            <p:stCondLst>
                              <p:cond delay="0"/>
                            </p:stCondLst>
                            <p:childTnLst>
                              <p:par>
                                <p:cTn id="39" presetID="5" presetClass="entr" presetSubtype="10" fill="hold" nodeType="clickEffect">
                                  <p:stCondLst>
                                    <p:cond delay="0"/>
                                  </p:stCondLst>
                                  <p:childTnLst>
                                    <p:set>
                                      <p:cBhvr>
                                        <p:cTn id="40" dur="1" fill="hold">
                                          <p:stCondLst>
                                            <p:cond delay="0"/>
                                          </p:stCondLst>
                                        </p:cTn>
                                        <p:tgtEl>
                                          <p:spTgt spid="280579">
                                            <p:txEl>
                                              <p:pRg st="1" end="1"/>
                                            </p:txEl>
                                          </p:spTgt>
                                        </p:tgtEl>
                                        <p:attrNameLst>
                                          <p:attrName>style.visibility</p:attrName>
                                        </p:attrNameLst>
                                      </p:cBhvr>
                                      <p:to>
                                        <p:strVal val="visible"/>
                                      </p:to>
                                    </p:set>
                                    <p:animEffect transition="in" filter="checkerboard(across)">
                                      <p:cBhvr>
                                        <p:cTn id="41" dur="500"/>
                                        <p:tgtEl>
                                          <p:spTgt spid="280579">
                                            <p:txEl>
                                              <p:pRg st="1" end="1"/>
                                            </p:txEl>
                                          </p:spTgt>
                                        </p:tgtEl>
                                      </p:cBhvr>
                                    </p:animEffect>
                                  </p:childTnLst>
                                </p:cTn>
                              </p:par>
                            </p:childTnLst>
                          </p:cTn>
                        </p:par>
                      </p:childTnLst>
                    </p:cTn>
                  </p:par>
                  <p:par>
                    <p:cTn id="42" fill="hold" nodeType="clickPar">
                      <p:stCondLst>
                        <p:cond delay="indefinite"/>
                      </p:stCondLst>
                      <p:childTnLst>
                        <p:par>
                          <p:cTn id="43" fill="hold" nodeType="withGroup">
                            <p:stCondLst>
                              <p:cond delay="0"/>
                            </p:stCondLst>
                            <p:childTnLst>
                              <p:par>
                                <p:cTn id="44" presetID="5" presetClass="entr" presetSubtype="10" fill="hold" nodeType="clickEffect">
                                  <p:stCondLst>
                                    <p:cond delay="0"/>
                                  </p:stCondLst>
                                  <p:childTnLst>
                                    <p:set>
                                      <p:cBhvr>
                                        <p:cTn id="45" dur="1" fill="hold">
                                          <p:stCondLst>
                                            <p:cond delay="0"/>
                                          </p:stCondLst>
                                        </p:cTn>
                                        <p:tgtEl>
                                          <p:spTgt spid="280579">
                                            <p:txEl>
                                              <p:pRg st="2" end="2"/>
                                            </p:txEl>
                                          </p:spTgt>
                                        </p:tgtEl>
                                        <p:attrNameLst>
                                          <p:attrName>style.visibility</p:attrName>
                                        </p:attrNameLst>
                                      </p:cBhvr>
                                      <p:to>
                                        <p:strVal val="visible"/>
                                      </p:to>
                                    </p:set>
                                    <p:animEffect transition="in" filter="checkerboard(across)">
                                      <p:cBhvr>
                                        <p:cTn id="46" dur="500"/>
                                        <p:tgtEl>
                                          <p:spTgt spid="280579">
                                            <p:txEl>
                                              <p:pRg st="2" end="2"/>
                                            </p:txEl>
                                          </p:spTgt>
                                        </p:tgtEl>
                                      </p:cBhvr>
                                    </p:animEffect>
                                  </p:childTnLst>
                                </p:cTn>
                              </p:par>
                            </p:childTnLst>
                          </p:cTn>
                        </p:par>
                      </p:childTnLst>
                    </p:cTn>
                  </p:par>
                  <p:par>
                    <p:cTn id="47" fill="hold" nodeType="clickPar">
                      <p:stCondLst>
                        <p:cond delay="indefinite"/>
                      </p:stCondLst>
                      <p:childTnLst>
                        <p:par>
                          <p:cTn id="48" fill="hold" nodeType="withGroup">
                            <p:stCondLst>
                              <p:cond delay="0"/>
                            </p:stCondLst>
                            <p:childTnLst>
                              <p:par>
                                <p:cTn id="49" presetID="5" presetClass="entr" presetSubtype="10" fill="hold" nodeType="clickEffect">
                                  <p:stCondLst>
                                    <p:cond delay="0"/>
                                  </p:stCondLst>
                                  <p:childTnLst>
                                    <p:set>
                                      <p:cBhvr>
                                        <p:cTn id="50" dur="1" fill="hold">
                                          <p:stCondLst>
                                            <p:cond delay="0"/>
                                          </p:stCondLst>
                                        </p:cTn>
                                        <p:tgtEl>
                                          <p:spTgt spid="280579">
                                            <p:txEl>
                                              <p:pRg st="3" end="3"/>
                                            </p:txEl>
                                          </p:spTgt>
                                        </p:tgtEl>
                                        <p:attrNameLst>
                                          <p:attrName>style.visibility</p:attrName>
                                        </p:attrNameLst>
                                      </p:cBhvr>
                                      <p:to>
                                        <p:strVal val="visible"/>
                                      </p:to>
                                    </p:set>
                                    <p:animEffect transition="in" filter="checkerboard(across)">
                                      <p:cBhvr>
                                        <p:cTn id="51" dur="500"/>
                                        <p:tgtEl>
                                          <p:spTgt spid="280579">
                                            <p:txEl>
                                              <p:pRg st="3" end="3"/>
                                            </p:txEl>
                                          </p:spTgt>
                                        </p:tgtEl>
                                      </p:cBhvr>
                                    </p:animEffect>
                                  </p:childTnLst>
                                </p:cTn>
                              </p:par>
                            </p:childTnLst>
                          </p:cTn>
                        </p:par>
                      </p:childTnLst>
                    </p:cTn>
                  </p:par>
                  <p:par>
                    <p:cTn id="52" fill="hold" nodeType="clickPar">
                      <p:stCondLst>
                        <p:cond delay="indefinite"/>
                      </p:stCondLst>
                      <p:childTnLst>
                        <p:par>
                          <p:cTn id="53" fill="hold" nodeType="withGroup">
                            <p:stCondLst>
                              <p:cond delay="0"/>
                            </p:stCondLst>
                            <p:childTnLst>
                              <p:par>
                                <p:cTn id="54" presetID="5" presetClass="entr" presetSubtype="10" fill="hold" nodeType="clickEffect">
                                  <p:stCondLst>
                                    <p:cond delay="0"/>
                                  </p:stCondLst>
                                  <p:childTnLst>
                                    <p:set>
                                      <p:cBhvr>
                                        <p:cTn id="55" dur="1" fill="hold">
                                          <p:stCondLst>
                                            <p:cond delay="0"/>
                                          </p:stCondLst>
                                        </p:cTn>
                                        <p:tgtEl>
                                          <p:spTgt spid="280579">
                                            <p:txEl>
                                              <p:pRg st="4" end="4"/>
                                            </p:txEl>
                                          </p:spTgt>
                                        </p:tgtEl>
                                        <p:attrNameLst>
                                          <p:attrName>style.visibility</p:attrName>
                                        </p:attrNameLst>
                                      </p:cBhvr>
                                      <p:to>
                                        <p:strVal val="visible"/>
                                      </p:to>
                                    </p:set>
                                    <p:animEffect transition="in" filter="checkerboard(across)">
                                      <p:cBhvr>
                                        <p:cTn id="56" dur="500"/>
                                        <p:tgtEl>
                                          <p:spTgt spid="28057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a:xfrm>
            <a:off x="0" y="685800"/>
            <a:ext cx="9144000" cy="914400"/>
          </a:xfrm>
        </p:spPr>
        <p:txBody>
          <a:bodyPr/>
          <a:lstStyle/>
          <a:p>
            <a:pPr eaLnBrk="1" hangingPunct="1"/>
            <a:r>
              <a:rPr lang="en-US" altLang="en-US" sz="1600" dirty="0" smtClean="0"/>
              <a:t>Clint and Abby, </a:t>
            </a:r>
            <a:r>
              <a:rPr lang="en-US" altLang="en-US" sz="1600" dirty="0"/>
              <a:t>35, retire in 25 years, have retirement income of $25,000 each year in today’s dollars before tax, need $67,500 before-tax.  Calculate the amount they must save annually for 30 years of retirement, assuming 2% inflation both before and after retirement, and an 6.5% return before retirement, and 5.5% during retirement. </a:t>
            </a:r>
            <a:endParaRPr lang="en-US" altLang="en-US" sz="1100" dirty="0"/>
          </a:p>
        </p:txBody>
      </p:sp>
      <p:sp>
        <p:nvSpPr>
          <p:cNvPr id="55299" name="Rectangle 3"/>
          <p:cNvSpPr>
            <a:spLocks noGrp="1" noChangeArrowheads="1"/>
          </p:cNvSpPr>
          <p:nvPr>
            <p:ph idx="1"/>
          </p:nvPr>
        </p:nvSpPr>
        <p:spPr>
          <a:xfrm>
            <a:off x="914400" y="1600200"/>
            <a:ext cx="7467600" cy="4800600"/>
          </a:xfrm>
        </p:spPr>
        <p:txBody>
          <a:bodyPr/>
          <a:lstStyle/>
          <a:p>
            <a:pPr eaLnBrk="1" hangingPunct="1">
              <a:lnSpc>
                <a:spcPct val="90000"/>
              </a:lnSpc>
            </a:pPr>
            <a:r>
              <a:rPr lang="en-US" altLang="en-US" sz="2400" dirty="0"/>
              <a:t>1. Calculate the shortfall (all on a before tax basis as stated):  </a:t>
            </a:r>
          </a:p>
          <a:p>
            <a:pPr lvl="1" eaLnBrk="1" hangingPunct="1">
              <a:lnSpc>
                <a:spcPct val="90000"/>
              </a:lnSpc>
            </a:pPr>
            <a:r>
              <a:rPr lang="en-US" altLang="en-US" dirty="0"/>
              <a:t>The shortfall is $67,500 – $25,000 = ?</a:t>
            </a:r>
          </a:p>
          <a:p>
            <a:pPr lvl="2" eaLnBrk="1" hangingPunct="1">
              <a:lnSpc>
                <a:spcPct val="90000"/>
              </a:lnSpc>
            </a:pPr>
            <a:r>
              <a:rPr lang="en-US" altLang="en-US" dirty="0" smtClean="0"/>
              <a:t>C and A's shortfall </a:t>
            </a:r>
            <a:r>
              <a:rPr lang="en-US" altLang="en-US" dirty="0"/>
              <a:t>is $42,500 before tax. </a:t>
            </a:r>
          </a:p>
          <a:p>
            <a:pPr eaLnBrk="1" hangingPunct="1">
              <a:lnSpc>
                <a:spcPct val="90000"/>
              </a:lnSpc>
            </a:pPr>
            <a:r>
              <a:rPr lang="en-US" altLang="en-US" sz="2400" dirty="0"/>
              <a:t>2.  Calculate the inflation-adjusted shortfall (end mode): </a:t>
            </a:r>
          </a:p>
          <a:p>
            <a:pPr lvl="1" eaLnBrk="1" hangingPunct="1">
              <a:lnSpc>
                <a:spcPct val="90000"/>
              </a:lnSpc>
            </a:pPr>
            <a:r>
              <a:rPr lang="en-US" altLang="en-US" dirty="0"/>
              <a:t>The adjustment is PV=$42,500, I=2%, N=25, FV=? </a:t>
            </a:r>
          </a:p>
          <a:p>
            <a:pPr lvl="2" eaLnBrk="1" hangingPunct="1">
              <a:lnSpc>
                <a:spcPct val="90000"/>
              </a:lnSpc>
            </a:pPr>
            <a:r>
              <a:rPr lang="en-US" altLang="en-US" dirty="0" smtClean="0"/>
              <a:t>Clint and Abby need </a:t>
            </a:r>
            <a:r>
              <a:rPr lang="en-US" altLang="en-US" dirty="0"/>
              <a:t>$69,726 each year (you can round to the closest dollar)</a:t>
            </a:r>
          </a:p>
          <a:p>
            <a:pPr eaLnBrk="1" hangingPunct="1">
              <a:lnSpc>
                <a:spcPct val="90000"/>
              </a:lnSpc>
            </a:pPr>
            <a:r>
              <a:rPr lang="en-US" altLang="en-US" sz="2400" dirty="0"/>
              <a:t>3. Calculate the real return and annuity:  </a:t>
            </a:r>
          </a:p>
          <a:p>
            <a:pPr lvl="1" eaLnBrk="1" hangingPunct="1">
              <a:lnSpc>
                <a:spcPct val="90000"/>
              </a:lnSpc>
            </a:pPr>
            <a:r>
              <a:rPr lang="en-US" altLang="en-US" dirty="0"/>
              <a:t>The real return is (1 + nominal return)/(1 + inflation) – 1 or (1.055)/(1.02) – 1 = ?</a:t>
            </a:r>
          </a:p>
          <a:p>
            <a:pPr lvl="2" eaLnBrk="1" hangingPunct="1">
              <a:lnSpc>
                <a:spcPct val="90000"/>
              </a:lnSpc>
            </a:pPr>
            <a:r>
              <a:rPr lang="en-US" altLang="en-US" dirty="0"/>
              <a:t>The real return is 3.43%  </a:t>
            </a:r>
          </a:p>
        </p:txBody>
      </p:sp>
    </p:spTree>
    <p:extLst>
      <p:ext uri="{BB962C8B-B14F-4D97-AF65-F5344CB8AC3E}">
        <p14:creationId xmlns:p14="http://schemas.microsoft.com/office/powerpoint/2010/main" val="190289158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5299">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5299">
                                            <p:txEl>
                                              <p:pRg st="1" end="1"/>
                                            </p:txEl>
                                          </p:spTgt>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nodeType="clickEffect">
                                  <p:stCondLst>
                                    <p:cond delay="0"/>
                                  </p:stCondLst>
                                  <p:childTnLst>
                                    <p:set>
                                      <p:cBhvr>
                                        <p:cTn id="12" dur="1" fill="hold">
                                          <p:stCondLst>
                                            <p:cond delay="0"/>
                                          </p:stCondLst>
                                        </p:cTn>
                                        <p:tgtEl>
                                          <p:spTgt spid="55299">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5299">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5299">
                                            <p:txEl>
                                              <p:pRg st="4" end="4"/>
                                            </p:txEl>
                                          </p:spTgt>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nodeType="clickEffect">
                                  <p:stCondLst>
                                    <p:cond delay="0"/>
                                  </p:stCondLst>
                                  <p:childTnLst>
                                    <p:set>
                                      <p:cBhvr>
                                        <p:cTn id="20" dur="1" fill="hold">
                                          <p:stCondLst>
                                            <p:cond delay="0"/>
                                          </p:stCondLst>
                                        </p:cTn>
                                        <p:tgtEl>
                                          <p:spTgt spid="55299">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55299">
                                            <p:txEl>
                                              <p:pRg st="6" end="6"/>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55299">
                                            <p:txEl>
                                              <p:pRg st="7" end="7"/>
                                            </p:txEl>
                                          </p:spTgt>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nodeType="clickEffect">
                                  <p:stCondLst>
                                    <p:cond delay="0"/>
                                  </p:stCondLst>
                                  <p:childTnLst>
                                    <p:set>
                                      <p:cBhvr>
                                        <p:cTn id="28" dur="1" fill="hold">
                                          <p:stCondLst>
                                            <p:cond delay="0"/>
                                          </p:stCondLst>
                                        </p:cTn>
                                        <p:tgtEl>
                                          <p:spTgt spid="55299">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a:xfrm>
            <a:off x="0" y="685800"/>
            <a:ext cx="9144000" cy="914400"/>
          </a:xfrm>
        </p:spPr>
        <p:txBody>
          <a:bodyPr/>
          <a:lstStyle/>
          <a:p>
            <a:pPr eaLnBrk="1" hangingPunct="1">
              <a:defRPr/>
            </a:pPr>
            <a:r>
              <a:rPr lang="en-US" altLang="en-US" sz="1400" dirty="0" smtClean="0"/>
              <a:t>Clint and Abby, </a:t>
            </a:r>
            <a:r>
              <a:rPr lang="en-US" altLang="en-US" sz="1400" dirty="0"/>
              <a:t>35, retire in 25 years, have retirement income of $25,000 each year in today’s dollars before tax, need $67,500 before-tax.  Calculate the amount they must save annually for 30 years of retirement, assuming 2% inflation both before and after retirement, and an 6.5% return before retirement, and 5.5% during retirement. </a:t>
            </a:r>
            <a:endParaRPr lang="en-US" altLang="en-US" sz="1050" dirty="0"/>
          </a:p>
        </p:txBody>
      </p:sp>
      <p:sp>
        <p:nvSpPr>
          <p:cNvPr id="56323" name="Rectangle 3"/>
          <p:cNvSpPr>
            <a:spLocks noGrp="1" noChangeArrowheads="1"/>
          </p:cNvSpPr>
          <p:nvPr>
            <p:ph idx="1"/>
          </p:nvPr>
        </p:nvSpPr>
        <p:spPr>
          <a:xfrm>
            <a:off x="933450" y="1628775"/>
            <a:ext cx="7448550" cy="5076825"/>
          </a:xfrm>
        </p:spPr>
        <p:txBody>
          <a:bodyPr/>
          <a:lstStyle/>
          <a:p>
            <a:pPr lvl="1" eaLnBrk="1" hangingPunct="1">
              <a:lnSpc>
                <a:spcPct val="90000"/>
              </a:lnSpc>
            </a:pPr>
            <a:r>
              <a:rPr lang="en-US" altLang="en-US" dirty="0"/>
              <a:t>To calculate an annuity (remember you will want the payments at the beginning of the period so use the begin mode on your calculator)</a:t>
            </a:r>
          </a:p>
          <a:p>
            <a:pPr lvl="2" eaLnBrk="1" hangingPunct="1">
              <a:lnSpc>
                <a:spcPct val="90000"/>
              </a:lnSpc>
            </a:pPr>
            <a:r>
              <a:rPr lang="en-US" altLang="en-US" dirty="0"/>
              <a:t>To get the annuity, set PMT = $69,726, N = 30, I = 3.43%, and solve for PV</a:t>
            </a:r>
          </a:p>
          <a:p>
            <a:pPr lvl="3" eaLnBrk="1" hangingPunct="1">
              <a:lnSpc>
                <a:spcPct val="90000"/>
              </a:lnSpc>
            </a:pPr>
            <a:r>
              <a:rPr lang="en-US" altLang="en-US" dirty="0" smtClean="0"/>
              <a:t>C and A need </a:t>
            </a:r>
            <a:r>
              <a:rPr lang="en-US" altLang="en-US" dirty="0"/>
              <a:t>$1,337,882 to be available in 25 years to give them the annuity for 30 years</a:t>
            </a:r>
          </a:p>
          <a:p>
            <a:pPr eaLnBrk="1" hangingPunct="1">
              <a:lnSpc>
                <a:spcPct val="90000"/>
              </a:lnSpc>
            </a:pPr>
            <a:r>
              <a:rPr lang="en-US" altLang="en-US" sz="2400" dirty="0"/>
              <a:t>4. Calculate the period payment (use end mode)</a:t>
            </a:r>
          </a:p>
          <a:p>
            <a:pPr lvl="1" eaLnBrk="1" hangingPunct="1">
              <a:lnSpc>
                <a:spcPct val="90000"/>
              </a:lnSpc>
            </a:pPr>
            <a:r>
              <a:rPr lang="en-US" altLang="en-US" dirty="0"/>
              <a:t>To get this future amount, we set the FV = $1,337,882, N = 25, I = 6.5%, and calculate the PMT=?</a:t>
            </a:r>
          </a:p>
          <a:p>
            <a:pPr lvl="1" eaLnBrk="1" hangingPunct="1">
              <a:lnSpc>
                <a:spcPct val="90000"/>
              </a:lnSpc>
            </a:pPr>
            <a:r>
              <a:rPr lang="en-US" altLang="en-US" dirty="0" smtClean="0"/>
              <a:t>C and A need </a:t>
            </a:r>
            <a:r>
              <a:rPr lang="en-US" altLang="en-US" dirty="0"/>
              <a:t>to save $22,719 each year to meet their retirement goal ($1,787 per month)</a:t>
            </a:r>
          </a:p>
          <a:p>
            <a:pPr lvl="2" eaLnBrk="1" hangingPunct="1">
              <a:lnSpc>
                <a:spcPct val="90000"/>
              </a:lnSpc>
            </a:pPr>
            <a:endParaRPr lang="en-US" altLang="en-US" dirty="0"/>
          </a:p>
        </p:txBody>
      </p:sp>
    </p:spTree>
    <p:extLst>
      <p:ext uri="{BB962C8B-B14F-4D97-AF65-F5344CB8AC3E}">
        <p14:creationId xmlns:p14="http://schemas.microsoft.com/office/powerpoint/2010/main" val="129931128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632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6323">
                                            <p:txEl>
                                              <p:pRg st="1" end="1"/>
                                            </p:txEl>
                                          </p:spTgt>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nodeType="clickEffect">
                                  <p:stCondLst>
                                    <p:cond delay="0"/>
                                  </p:stCondLst>
                                  <p:childTnLst>
                                    <p:set>
                                      <p:cBhvr>
                                        <p:cTn id="12" dur="1" fill="hold">
                                          <p:stCondLst>
                                            <p:cond delay="0"/>
                                          </p:stCondLst>
                                        </p:cTn>
                                        <p:tgtEl>
                                          <p:spTgt spid="5632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632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6323">
                                            <p:txEl>
                                              <p:pRg st="4" end="4"/>
                                            </p:txEl>
                                          </p:spTgt>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nodeType="clickEffect">
                                  <p:stCondLst>
                                    <p:cond delay="0"/>
                                  </p:stCondLst>
                                  <p:childTnLst>
                                    <p:set>
                                      <p:cBhvr>
                                        <p:cTn id="20" dur="1" fill="hold">
                                          <p:stCondLst>
                                            <p:cond delay="0"/>
                                          </p:stCondLst>
                                        </p:cTn>
                                        <p:tgtEl>
                                          <p:spTgt spid="5632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a:xfrm>
            <a:off x="0" y="685800"/>
            <a:ext cx="9144000" cy="914400"/>
          </a:xfrm>
        </p:spPr>
        <p:txBody>
          <a:bodyPr/>
          <a:lstStyle/>
          <a:p>
            <a:pPr eaLnBrk="1" hangingPunct="1">
              <a:defRPr/>
            </a:pPr>
            <a:r>
              <a:rPr lang="en-US" altLang="en-US" sz="1400" dirty="0" smtClean="0"/>
              <a:t>Clint and Abby, </a:t>
            </a:r>
            <a:r>
              <a:rPr lang="en-US" altLang="en-US" sz="1400" dirty="0"/>
              <a:t>35, retire in 25 years, have retirement income of $25,000 each year in today’s dollars before tax, need $67,500 before-tax.  Calculate the amount they must save annually for 30 years of retirement, assuming 2% inflation both before and after retirement, and an 6.5% return before retirement, and 5.5% during retirement. </a:t>
            </a:r>
            <a:endParaRPr lang="en-US" altLang="en-US" sz="1050" dirty="0"/>
          </a:p>
        </p:txBody>
      </p:sp>
      <p:sp>
        <p:nvSpPr>
          <p:cNvPr id="5" name="TextBox 4"/>
          <p:cNvSpPr txBox="1"/>
          <p:nvPr/>
        </p:nvSpPr>
        <p:spPr>
          <a:xfrm>
            <a:off x="397933" y="1734957"/>
            <a:ext cx="3906773" cy="1569660"/>
          </a:xfrm>
          <a:prstGeom prst="rect">
            <a:avLst/>
          </a:prstGeom>
          <a:noFill/>
        </p:spPr>
        <p:txBody>
          <a:bodyPr wrap="square" rtlCol="0">
            <a:spAutoFit/>
          </a:bodyPr>
          <a:lstStyle/>
          <a:p>
            <a:r>
              <a:rPr lang="en-US" dirty="0"/>
              <a:t>From </a:t>
            </a:r>
            <a:r>
              <a:rPr lang="en-US" dirty="0">
                <a:hlinkClick r:id="rId2"/>
              </a:rPr>
              <a:t>Retirement Needs Worksheet </a:t>
            </a:r>
            <a:r>
              <a:rPr lang="en-US" dirty="0"/>
              <a:t>(LT06), Retirement Needs – Before Tax Tab</a:t>
            </a:r>
          </a:p>
        </p:txBody>
      </p:sp>
      <p:pic>
        <p:nvPicPr>
          <p:cNvPr id="7" name="Content Placeholder 6"/>
          <p:cNvPicPr>
            <a:picLocks noGrp="1" noChangeAspect="1"/>
          </p:cNvPicPr>
          <p:nvPr>
            <p:ph idx="1"/>
          </p:nvPr>
        </p:nvPicPr>
        <p:blipFill>
          <a:blip r:embed="rId3"/>
          <a:stretch>
            <a:fillRect/>
          </a:stretch>
        </p:blipFill>
        <p:spPr>
          <a:xfrm>
            <a:off x="4579088" y="1734957"/>
            <a:ext cx="4210470" cy="4419600"/>
          </a:xfrm>
          <a:prstGeom prst="rect">
            <a:avLst/>
          </a:prstGeom>
        </p:spPr>
      </p:pic>
      <p:pic>
        <p:nvPicPr>
          <p:cNvPr id="8" name="Picture 7"/>
          <p:cNvPicPr>
            <a:picLocks noChangeAspect="1"/>
          </p:cNvPicPr>
          <p:nvPr/>
        </p:nvPicPr>
        <p:blipFill>
          <a:blip r:embed="rId4"/>
          <a:stretch>
            <a:fillRect/>
          </a:stretch>
        </p:blipFill>
        <p:spPr>
          <a:xfrm>
            <a:off x="465369" y="2956551"/>
            <a:ext cx="3771900" cy="3198006"/>
          </a:xfrm>
          <a:prstGeom prst="rect">
            <a:avLst/>
          </a:prstGeom>
        </p:spPr>
      </p:pic>
    </p:spTree>
    <p:extLst>
      <p:ext uri="{BB962C8B-B14F-4D97-AF65-F5344CB8AC3E}">
        <p14:creationId xmlns:p14="http://schemas.microsoft.com/office/powerpoint/2010/main" val="899324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1"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pPr eaLnBrk="1" hangingPunct="1"/>
            <a:r>
              <a:rPr lang="en-US" altLang="en-US" dirty="0"/>
              <a:t>Planning is Critical </a:t>
            </a:r>
            <a:r>
              <a:rPr lang="en-US" altLang="en-US" sz="2400" dirty="0"/>
              <a:t>(continued)</a:t>
            </a:r>
            <a:endParaRPr lang="en-US" altLang="en-US" dirty="0"/>
          </a:p>
        </p:txBody>
      </p:sp>
      <p:sp>
        <p:nvSpPr>
          <p:cNvPr id="22531" name="Content Placeholder 2"/>
          <p:cNvSpPr>
            <a:spLocks noGrp="1"/>
          </p:cNvSpPr>
          <p:nvPr>
            <p:ph idx="1"/>
          </p:nvPr>
        </p:nvSpPr>
        <p:spPr>
          <a:xfrm>
            <a:off x="928688" y="1608138"/>
            <a:ext cx="7286625" cy="4419600"/>
          </a:xfrm>
        </p:spPr>
        <p:txBody>
          <a:bodyPr/>
          <a:lstStyle/>
          <a:p>
            <a:pPr eaLnBrk="1" hangingPunct="1">
              <a:buClr>
                <a:schemeClr val="tx2"/>
              </a:buClr>
            </a:pPr>
            <a:r>
              <a:rPr lang="en-US" altLang="en-US" dirty="0"/>
              <a:t>What are the factors that determine your savings needs at retirement?</a:t>
            </a:r>
          </a:p>
          <a:p>
            <a:pPr lvl="1" eaLnBrk="1" hangingPunct="1">
              <a:buClr>
                <a:schemeClr val="tx2"/>
              </a:buClr>
            </a:pPr>
            <a:r>
              <a:rPr lang="en-US" altLang="en-US" dirty="0"/>
              <a:t>Desired retirement income (be realistic)</a:t>
            </a:r>
          </a:p>
          <a:p>
            <a:pPr lvl="1" eaLnBrk="1" hangingPunct="1">
              <a:buClr>
                <a:schemeClr val="tx2"/>
              </a:buClr>
            </a:pPr>
            <a:r>
              <a:rPr lang="en-US" altLang="en-US" dirty="0"/>
              <a:t>Other sources of retirement income (Social Security, retirement and investment accounts, real estate, home)</a:t>
            </a:r>
            <a:endParaRPr lang="en-US" altLang="en-US" b="1" dirty="0"/>
          </a:p>
          <a:p>
            <a:pPr lvl="1" eaLnBrk="1" hangingPunct="1">
              <a:buClr>
                <a:schemeClr val="tx2"/>
              </a:buClr>
            </a:pPr>
            <a:r>
              <a:rPr lang="en-US" altLang="en-US" dirty="0"/>
              <a:t>Age starting investing, age at retirement, and death </a:t>
            </a:r>
          </a:p>
          <a:p>
            <a:pPr lvl="1" eaLnBrk="1" hangingPunct="1">
              <a:buClr>
                <a:schemeClr val="tx2"/>
              </a:buClr>
            </a:pPr>
            <a:r>
              <a:rPr lang="en-US" altLang="en-US" dirty="0"/>
              <a:t>Estimated tax and inflation rates (both before and after retirement)</a:t>
            </a:r>
          </a:p>
          <a:p>
            <a:pPr lvl="1" eaLnBrk="1" hangingPunct="1">
              <a:buClr>
                <a:schemeClr val="tx2"/>
              </a:buClr>
            </a:pPr>
            <a:r>
              <a:rPr lang="en-US" altLang="en-US" dirty="0"/>
              <a:t>Risk tolerance (both before and in retirement)</a:t>
            </a:r>
          </a:p>
          <a:p>
            <a:pPr lvl="1" eaLnBrk="1" hangingPunct="1">
              <a:buClr>
                <a:schemeClr val="tx2"/>
              </a:buClr>
            </a:pPr>
            <a:r>
              <a:rPr lang="en-US" altLang="en-US" dirty="0"/>
              <a:t>Expected return on your savings (both before and after retirement)</a:t>
            </a:r>
          </a:p>
        </p:txBody>
      </p:sp>
    </p:spTree>
    <p:extLst>
      <p:ext uri="{BB962C8B-B14F-4D97-AF65-F5344CB8AC3E}">
        <p14:creationId xmlns:p14="http://schemas.microsoft.com/office/powerpoint/2010/main" val="281531164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53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2531">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2531">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2531">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2531">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2531">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2531">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1"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0" name="Rectangle 1026"/>
          <p:cNvSpPr>
            <a:spLocks noGrp="1" noChangeArrowheads="1"/>
          </p:cNvSpPr>
          <p:nvPr>
            <p:ph type="title"/>
          </p:nvPr>
        </p:nvSpPr>
        <p:spPr>
          <a:xfrm>
            <a:off x="685800" y="687388"/>
            <a:ext cx="7772400" cy="912812"/>
          </a:xfrm>
        </p:spPr>
        <p:txBody>
          <a:bodyPr/>
          <a:lstStyle/>
          <a:p>
            <a:pPr eaLnBrk="1" hangingPunct="1"/>
            <a:r>
              <a:rPr lang="en-US" altLang="en-US" dirty="0"/>
              <a:t>Planning is Critical </a:t>
            </a:r>
            <a:r>
              <a:rPr lang="en-US" altLang="en-US" sz="2400" dirty="0"/>
              <a:t>(continued)</a:t>
            </a:r>
            <a:endParaRPr lang="en-US" altLang="en-US" dirty="0"/>
          </a:p>
        </p:txBody>
      </p:sp>
      <p:sp>
        <p:nvSpPr>
          <p:cNvPr id="106499" name="Rectangle 1027"/>
          <p:cNvSpPr>
            <a:spLocks noGrp="1" noChangeArrowheads="1"/>
          </p:cNvSpPr>
          <p:nvPr>
            <p:ph type="body" sz="half" idx="1"/>
          </p:nvPr>
        </p:nvSpPr>
        <p:spPr>
          <a:xfrm>
            <a:off x="914400" y="1600200"/>
            <a:ext cx="7302500" cy="5041900"/>
          </a:xfrm>
        </p:spPr>
        <p:txBody>
          <a:bodyPr/>
          <a:lstStyle/>
          <a:p>
            <a:pPr eaLnBrk="1" hangingPunct="1"/>
            <a:r>
              <a:rPr lang="en-US" altLang="en-US" dirty="0"/>
              <a:t>Why start saving today</a:t>
            </a:r>
            <a:r>
              <a:rPr lang="en-US" altLang="en-US" sz="2400" dirty="0"/>
              <a:t> ?</a:t>
            </a:r>
          </a:p>
          <a:p>
            <a:pPr lvl="1" eaLnBrk="1" hangingPunct="1"/>
            <a:r>
              <a:rPr lang="en-US" altLang="en-US" dirty="0"/>
              <a:t>Although retirement seems a long way away, it isn’t!</a:t>
            </a:r>
          </a:p>
          <a:p>
            <a:pPr lvl="2" eaLnBrk="1" hangingPunct="1"/>
            <a:r>
              <a:rPr lang="en-US" altLang="en-US" dirty="0"/>
              <a:t>Employer benefits are changing, being reduced, or are simply not available</a:t>
            </a:r>
          </a:p>
          <a:p>
            <a:pPr lvl="3" eaLnBrk="1" hangingPunct="1"/>
            <a:r>
              <a:rPr lang="en-US" altLang="en-US" dirty="0"/>
              <a:t>Plan accordingly</a:t>
            </a:r>
          </a:p>
          <a:p>
            <a:pPr lvl="1" eaLnBrk="1" hangingPunct="1"/>
            <a:r>
              <a:rPr lang="en-US" altLang="en-US" dirty="0"/>
              <a:t>Government programs are not certain</a:t>
            </a:r>
          </a:p>
          <a:p>
            <a:pPr lvl="2" eaLnBrk="1" hangingPunct="1"/>
            <a:r>
              <a:rPr lang="en-US" altLang="en-US" dirty="0"/>
              <a:t>The future of government benefits, particularly Social Security, is questionable (and that’s taking a positive view)</a:t>
            </a:r>
            <a:r>
              <a:rPr lang="en-US" altLang="en-US" sz="2000" dirty="0"/>
              <a:t> </a:t>
            </a:r>
          </a:p>
          <a:p>
            <a:pPr lvl="2" eaLnBrk="1" hangingPunct="1"/>
            <a:r>
              <a:rPr lang="en-US" altLang="en-US" dirty="0"/>
              <a:t>Social Security isn’t likely to be enough to survive on even if it is still around</a:t>
            </a: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6499">
                                            <p:txEl>
                                              <p:pRg st="0" end="0"/>
                                            </p:txEl>
                                          </p:spTgt>
                                        </p:tgtEl>
                                        <p:attrNameLst>
                                          <p:attrName>style.visibility</p:attrName>
                                        </p:attrNameLst>
                                      </p:cBhvr>
                                      <p:to>
                                        <p:strVal val="visible"/>
                                      </p:to>
                                    </p:set>
                                    <p:anim calcmode="lin" valueType="num">
                                      <p:cBhvr additive="base">
                                        <p:cTn id="7" dur="500" fill="hold"/>
                                        <p:tgtEl>
                                          <p:spTgt spid="10649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649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6499">
                                            <p:txEl>
                                              <p:pRg st="1" end="1"/>
                                            </p:txEl>
                                          </p:spTgt>
                                        </p:tgtEl>
                                        <p:attrNameLst>
                                          <p:attrName>style.visibility</p:attrName>
                                        </p:attrNameLst>
                                      </p:cBhvr>
                                      <p:to>
                                        <p:strVal val="visible"/>
                                      </p:to>
                                    </p:set>
                                    <p:anim calcmode="lin" valueType="num">
                                      <p:cBhvr additive="base">
                                        <p:cTn id="13" dur="500" fill="hold"/>
                                        <p:tgtEl>
                                          <p:spTgt spid="10649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6499">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06499">
                                            <p:txEl>
                                              <p:pRg st="2" end="2"/>
                                            </p:txEl>
                                          </p:spTgt>
                                        </p:tgtEl>
                                        <p:attrNameLst>
                                          <p:attrName>style.visibility</p:attrName>
                                        </p:attrNameLst>
                                      </p:cBhvr>
                                      <p:to>
                                        <p:strVal val="visible"/>
                                      </p:to>
                                    </p:set>
                                    <p:anim calcmode="lin" valueType="num">
                                      <p:cBhvr additive="base">
                                        <p:cTn id="17" dur="500" fill="hold"/>
                                        <p:tgtEl>
                                          <p:spTgt spid="106499">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06499">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06499">
                                            <p:txEl>
                                              <p:pRg st="3" end="3"/>
                                            </p:txEl>
                                          </p:spTgt>
                                        </p:tgtEl>
                                        <p:attrNameLst>
                                          <p:attrName>style.visibility</p:attrName>
                                        </p:attrNameLst>
                                      </p:cBhvr>
                                      <p:to>
                                        <p:strVal val="visible"/>
                                      </p:to>
                                    </p:set>
                                    <p:anim calcmode="lin" valueType="num">
                                      <p:cBhvr additive="base">
                                        <p:cTn id="21" dur="500" fill="hold"/>
                                        <p:tgtEl>
                                          <p:spTgt spid="106499">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06499">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06499">
                                            <p:txEl>
                                              <p:pRg st="4" end="4"/>
                                            </p:txEl>
                                          </p:spTgt>
                                        </p:tgtEl>
                                        <p:attrNameLst>
                                          <p:attrName>style.visibility</p:attrName>
                                        </p:attrNameLst>
                                      </p:cBhvr>
                                      <p:to>
                                        <p:strVal val="visible"/>
                                      </p:to>
                                    </p:set>
                                    <p:anim calcmode="lin" valueType="num">
                                      <p:cBhvr additive="base">
                                        <p:cTn id="25" dur="500" fill="hold"/>
                                        <p:tgtEl>
                                          <p:spTgt spid="106499">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06499">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106499">
                                            <p:txEl>
                                              <p:pRg st="5" end="5"/>
                                            </p:txEl>
                                          </p:spTgt>
                                        </p:tgtEl>
                                        <p:attrNameLst>
                                          <p:attrName>style.visibility</p:attrName>
                                        </p:attrNameLst>
                                      </p:cBhvr>
                                      <p:to>
                                        <p:strVal val="visible"/>
                                      </p:to>
                                    </p:set>
                                    <p:anim calcmode="lin" valueType="num">
                                      <p:cBhvr additive="base">
                                        <p:cTn id="29" dur="500" fill="hold"/>
                                        <p:tgtEl>
                                          <p:spTgt spid="106499">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106499">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106499">
                                            <p:txEl>
                                              <p:pRg st="6" end="6"/>
                                            </p:txEl>
                                          </p:spTgt>
                                        </p:tgtEl>
                                        <p:attrNameLst>
                                          <p:attrName>style.visibility</p:attrName>
                                        </p:attrNameLst>
                                      </p:cBhvr>
                                      <p:to>
                                        <p:strVal val="visible"/>
                                      </p:to>
                                    </p:set>
                                    <p:anim calcmode="lin" valueType="num">
                                      <p:cBhvr additive="base">
                                        <p:cTn id="33" dur="500" fill="hold"/>
                                        <p:tgtEl>
                                          <p:spTgt spid="106499">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106499">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499" grpId="0" uiExpand="1" build="p" bldLvl="2" autoUpdateAnimBg="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914400" y="685800"/>
            <a:ext cx="7315200" cy="881063"/>
          </a:xfrm>
        </p:spPr>
        <p:txBody>
          <a:bodyPr/>
          <a:lstStyle/>
          <a:p>
            <a:pPr eaLnBrk="1" hangingPunct="1">
              <a:spcBef>
                <a:spcPct val="95000"/>
              </a:spcBef>
              <a:buClr>
                <a:schemeClr val="tx2"/>
              </a:buClr>
              <a:buFont typeface="Wingdings" panose="05000000000000000000" pitchFamily="2" charset="2"/>
              <a:buNone/>
            </a:pPr>
            <a:r>
              <a:rPr lang="en-US" altLang="en-US" dirty="0"/>
              <a:t>Planning is Critical </a:t>
            </a:r>
            <a:r>
              <a:rPr lang="en-US" altLang="en-US" sz="2400" dirty="0"/>
              <a:t>(continued)</a:t>
            </a:r>
            <a:endParaRPr lang="en-US" altLang="en-US" dirty="0"/>
          </a:p>
        </p:txBody>
      </p:sp>
      <p:sp>
        <p:nvSpPr>
          <p:cNvPr id="224259" name="Rectangle 3"/>
          <p:cNvSpPr>
            <a:spLocks noGrp="1" noChangeArrowheads="1"/>
          </p:cNvSpPr>
          <p:nvPr>
            <p:ph idx="1"/>
          </p:nvPr>
        </p:nvSpPr>
        <p:spPr>
          <a:xfrm>
            <a:off x="914400" y="1600200"/>
            <a:ext cx="7315200" cy="5257800"/>
          </a:xfrm>
        </p:spPr>
        <p:txBody>
          <a:bodyPr/>
          <a:lstStyle/>
          <a:p>
            <a:pPr eaLnBrk="1" hangingPunct="1">
              <a:spcBef>
                <a:spcPct val="40000"/>
              </a:spcBef>
              <a:buClr>
                <a:schemeClr val="tx2"/>
              </a:buClr>
            </a:pPr>
            <a:r>
              <a:rPr lang="en-US" altLang="en-US" dirty="0"/>
              <a:t>How long are you expecting to live?</a:t>
            </a:r>
          </a:p>
          <a:p>
            <a:pPr lvl="1" eaLnBrk="1" hangingPunct="1">
              <a:spcBef>
                <a:spcPct val="40000"/>
              </a:spcBef>
              <a:buClr>
                <a:schemeClr val="tx2"/>
              </a:buClr>
            </a:pPr>
            <a:r>
              <a:rPr lang="en-US" altLang="en-US" dirty="0"/>
              <a:t>Interesting statistics</a:t>
            </a:r>
          </a:p>
          <a:p>
            <a:pPr lvl="2" eaLnBrk="1" hangingPunct="1">
              <a:spcBef>
                <a:spcPts val="0"/>
              </a:spcBef>
              <a:buClr>
                <a:schemeClr val="tx2"/>
              </a:buClr>
            </a:pPr>
            <a:r>
              <a:rPr lang="en-US" altLang="en-US" dirty="0"/>
              <a:t>The life expectancy 	1900	2016</a:t>
            </a:r>
          </a:p>
          <a:p>
            <a:pPr lvl="3" eaLnBrk="1" hangingPunct="1">
              <a:spcBef>
                <a:spcPts val="0"/>
              </a:spcBef>
              <a:buClr>
                <a:schemeClr val="tx2"/>
              </a:buClr>
            </a:pPr>
            <a:r>
              <a:rPr lang="en-US" altLang="en-US" dirty="0"/>
              <a:t>Men		46	76.3</a:t>
            </a:r>
          </a:p>
          <a:p>
            <a:pPr lvl="3" eaLnBrk="1" hangingPunct="1">
              <a:spcBef>
                <a:spcPts val="0"/>
              </a:spcBef>
              <a:buClr>
                <a:schemeClr val="tx2"/>
              </a:buClr>
            </a:pPr>
            <a:r>
              <a:rPr lang="en-US" altLang="en-US" dirty="0"/>
              <a:t>Women		48 	82.3</a:t>
            </a:r>
          </a:p>
          <a:p>
            <a:pPr lvl="2" eaLnBrk="1" hangingPunct="1">
              <a:spcBef>
                <a:spcPct val="40000"/>
              </a:spcBef>
              <a:buClr>
                <a:schemeClr val="tx2"/>
              </a:buClr>
            </a:pPr>
            <a:r>
              <a:rPr lang="en-US" altLang="en-US" dirty="0"/>
              <a:t>There are nearly 67,000 Americans who are at least 100 years old (130% increase from 1990)</a:t>
            </a:r>
          </a:p>
          <a:p>
            <a:pPr lvl="3" eaLnBrk="1" hangingPunct="1">
              <a:spcBef>
                <a:spcPct val="40000"/>
              </a:spcBef>
              <a:buClr>
                <a:schemeClr val="tx2"/>
              </a:buClr>
            </a:pPr>
            <a:r>
              <a:rPr lang="en-US" altLang="en-US" dirty="0"/>
              <a:t>The est. number of centenarians in 2050 is 834,000, with 82% expected to be women  </a:t>
            </a:r>
          </a:p>
          <a:p>
            <a:pPr lvl="2" eaLnBrk="1" hangingPunct="1">
              <a:spcBef>
                <a:spcPct val="40000"/>
              </a:spcBef>
              <a:buClr>
                <a:schemeClr val="tx2"/>
              </a:buClr>
            </a:pPr>
            <a:r>
              <a:rPr lang="en-US" altLang="en-US" sz="1100" dirty="0"/>
              <a:t>Source: Kiplinger Magazine, Feb. 2001, http://www.data360.org/dsg.aspx?Data_Set_Group_Id=195</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425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24259">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24259">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24259">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24259">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24259">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24259">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24259">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BM418-Theme1">
  <a:themeElements>
    <a:clrScheme name="East Bay Presentation 21Jan05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East Bay Presentation 21Jan05">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bg1"/>
            </a:solidFill>
            <a:effectLst/>
            <a:latin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bg1"/>
            </a:solidFill>
            <a:effectLst/>
            <a:latin typeface="Times New Roman" pitchFamily="18" charset="0"/>
          </a:defRPr>
        </a:defPPr>
      </a:lstStyle>
    </a:lnDef>
  </a:objectDefaults>
  <a:extraClrSchemeLst>
    <a:extraClrScheme>
      <a:clrScheme name="East Bay Presentation 21Jan05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East Bay Presentation 21Jan05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East Bay Presentation 21Jan05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East Bay Presentation 21Jan05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East Bay Presentation 21Jan05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East Bay Presentation 21Jan05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East Bay Presentation 21Jan05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BM418-Theme1</Template>
  <TotalTime>6633</TotalTime>
  <Pages>50</Pages>
  <Words>6309</Words>
  <Application>Microsoft Office PowerPoint</Application>
  <PresentationFormat>On-screen Show (4:3)</PresentationFormat>
  <Paragraphs>461</Paragraphs>
  <Slides>68</Slides>
  <Notes>8</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68</vt:i4>
      </vt:variant>
    </vt:vector>
  </HeadingPairs>
  <TitlesOfParts>
    <vt:vector size="72" baseType="lpstr">
      <vt:lpstr>Arial</vt:lpstr>
      <vt:lpstr>Times New Roman</vt:lpstr>
      <vt:lpstr>Wingdings</vt:lpstr>
      <vt:lpstr>BM418-Theme1</vt:lpstr>
      <vt:lpstr> Personal Finance: Another Perspective </vt:lpstr>
      <vt:lpstr>Objectives</vt:lpstr>
      <vt:lpstr>Your Personal Financial Plan</vt:lpstr>
      <vt:lpstr>Case Study</vt:lpstr>
      <vt:lpstr>A.  Understand Why Retirement Planning is Critical and the Principles</vt:lpstr>
      <vt:lpstr>Planning is Critical (continued)</vt:lpstr>
      <vt:lpstr>Planning is Critical (continued)</vt:lpstr>
      <vt:lpstr>Planning is Critical (continued)</vt:lpstr>
      <vt:lpstr>Planning is Critical (continued)</vt:lpstr>
      <vt:lpstr>Planning is Critical (continued)</vt:lpstr>
      <vt:lpstr>Principles of Successful Retirement Planning</vt:lpstr>
      <vt:lpstr>Principles (continued)</vt:lpstr>
      <vt:lpstr>Principles (continued)</vt:lpstr>
      <vt:lpstr>Questions</vt:lpstr>
      <vt:lpstr>B. Understand the Steps and Stages  of Retirement Planning</vt:lpstr>
      <vt:lpstr>Steps (continued)</vt:lpstr>
      <vt:lpstr>Steps (continued)</vt:lpstr>
      <vt:lpstr>Steps (continued)</vt:lpstr>
      <vt:lpstr>Steps (continued)</vt:lpstr>
      <vt:lpstr>Stages (continued)</vt:lpstr>
      <vt:lpstr>Strategies  (continued)</vt:lpstr>
      <vt:lpstr>Strategies (continued)</vt:lpstr>
      <vt:lpstr>Payout Options at Retirement</vt:lpstr>
      <vt:lpstr>Payout Options (continued)</vt:lpstr>
      <vt:lpstr>Payout Options (continued)</vt:lpstr>
      <vt:lpstr>Payout Options (continued)</vt:lpstr>
      <vt:lpstr>Payout Options (continued)</vt:lpstr>
      <vt:lpstr>Payout Options (continued)</vt:lpstr>
      <vt:lpstr>Payout Options (continued)</vt:lpstr>
      <vt:lpstr>Payout Options (continued)</vt:lpstr>
      <vt:lpstr>C. Understand One Method of How to Monitor your Retirement Planning Progress</vt:lpstr>
      <vt:lpstr>Monitoring Progress (continued)</vt:lpstr>
      <vt:lpstr>PowerPoint Presentation</vt:lpstr>
      <vt:lpstr>PowerPoint Presentation</vt:lpstr>
      <vt:lpstr>Monitoring Progress (continued)</vt:lpstr>
      <vt:lpstr>Monitoring Progress (continued)</vt:lpstr>
      <vt:lpstr>Monitoring Progress (continued)</vt:lpstr>
      <vt:lpstr>Monitoring Progress (continued)</vt:lpstr>
      <vt:lpstr>Monitoring Progress (continued)</vt:lpstr>
      <vt:lpstr>Monitoring Progress (continued)</vt:lpstr>
      <vt:lpstr>D. Understand and Create your Retirement Plan</vt:lpstr>
      <vt:lpstr>Vision and Strategies (continued)</vt:lpstr>
      <vt:lpstr>Vision and Strategies (continued)</vt:lpstr>
      <vt:lpstr>Stages and Strategies (continued)</vt:lpstr>
      <vt:lpstr>Vision and Strategies (continued)</vt:lpstr>
      <vt:lpstr>Stages and Strategies  (continued)</vt:lpstr>
      <vt:lpstr>Vision and Strategies (continued)</vt:lpstr>
      <vt:lpstr>Stages and Strategies (continued)</vt:lpstr>
      <vt:lpstr>Vision and Strategies (continued)</vt:lpstr>
      <vt:lpstr>Review of Objectives</vt:lpstr>
      <vt:lpstr>Case Study #1</vt:lpstr>
      <vt:lpstr>Clint and Abby, 30, retire in 35 years, have retirement income of $15,000 each year in today’s dollars before tax, need $60,000 before-tax.  Calculate the amount  to save annually for 30 years of retirement, assuming 2% inflation both before and after retirement, and an 7% return before retirement, and 6% during retirement. </vt:lpstr>
      <vt:lpstr>Clint and Abby, 30, retire in 35 years, have retirement income of $15,000 each year in today’s dollars before tax, need $60,000 before-tax.  Calculate the amount  to save annually for 30 years of retirement, assuming 2% inflation both before and after retirement, and an 7% return before retirement, and 6% during retirement. </vt:lpstr>
      <vt:lpstr>Clint and Abby, 30, retire in 35 years, have retirement income of $15,000 each year in today’s dollars before tax, need $60,000 before-tax.  Calculate the amount  to save annually for 30 years of retirement, assuming 2% inflation both before and after retirement, and an 7% return before retirement, and 6% during retirement. </vt:lpstr>
      <vt:lpstr>Clint and Abby, 30, retire in 35 years, have retirement income of $15,000 each year in today’s dollars before tax, need $60,000 before-tax.  Calculate the amount  to save annually for 30 years of retirement, assuming 2% inflation both before and after retirement, and an 7% return before retirement, and 6% during retirement. </vt:lpstr>
      <vt:lpstr>Case Study #2</vt:lpstr>
      <vt:lpstr>PowerPoint Presentation</vt:lpstr>
      <vt:lpstr>PowerPoint Presentation</vt:lpstr>
      <vt:lpstr> Clint and Abby, 45, $82,000 salary, 20 years into their retirement plan, $115,000 in savings, and  $150,000 in debt. Are they on-track for retirement or not?  How are they doing? What should they do more?</vt:lpstr>
      <vt:lpstr> Clint and Abby, 45, $82,000 salary, 20 years into their retirement plan, $115,000 in savings, and  $150,000 in debt. Are they on-track for retirement or not?  How are they doing? What should they do more?</vt:lpstr>
      <vt:lpstr>Case Study #3 </vt:lpstr>
      <vt:lpstr>Case Study #3 Answers</vt:lpstr>
      <vt:lpstr>Case Study #4 Answers</vt:lpstr>
      <vt:lpstr>Case Study #4</vt:lpstr>
      <vt:lpstr>Clint and Abby, 35, retire in 25 years, have retirement income of $25,000 each year in today’s dollars before tax, need $67,500 before-tax.  Calculate the amount they must save annually for 30 years of retirement, assuming 2% inflation both before and after retirement, and an 8% return before retirement, and 7% during retirement. </vt:lpstr>
      <vt:lpstr>Clint and Abby, 35, retire in 25 years, have retirement income of $25,000 each year in today’s dollars before tax, need $67,500 before-tax.  Calculate the amount they must save annually for 30 years of retirement, assuming 2% inflation both before and after retirement, and an 6.5% return before retirement, and 5.5% during retirement. </vt:lpstr>
      <vt:lpstr>Clint and Abby, 35, retire in 25 years, have retirement income of $25,000 each year in today’s dollars before tax, need $67,500 before-tax.  Calculate the amount they must save annually for 30 years of retirement, assuming 2% inflation both before and after retirement, and an 6.5% return before retirement, and 5.5% during retirement. </vt:lpstr>
      <vt:lpstr>Clint and Abby, 35, retire in 25 years, have retirement income of $25,000 each year in today’s dollars before tax, need $67,500 before-tax.  Calculate the amount they must save annually for 30 years of retirement, assuming 2% inflation both before and after retirement, and an 6.5% return before retirement, and 5.5% during retirement.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Retirement Planning</dc:title>
  <dc:subject>Retirement Planning</dc:subject>
  <dc:creator>Bryan Sudweeks</dc:creator>
  <cp:lastModifiedBy>Bryan Sudweeks</cp:lastModifiedBy>
  <cp:revision>298</cp:revision>
  <cp:lastPrinted>2020-03-10T19:15:23Z</cp:lastPrinted>
  <dcterms:created xsi:type="dcterms:W3CDTF">1998-03-30T23:37:16Z</dcterms:created>
  <dcterms:modified xsi:type="dcterms:W3CDTF">2020-03-20T17:12:09Z</dcterms:modified>
</cp:coreProperties>
</file>