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55"/>
  </p:notesMasterIdLst>
  <p:handoutMasterIdLst>
    <p:handoutMasterId r:id="rId56"/>
  </p:handoutMasterIdLst>
  <p:sldIdLst>
    <p:sldId id="256" r:id="rId2"/>
    <p:sldId id="270" r:id="rId3"/>
    <p:sldId id="398" r:id="rId4"/>
    <p:sldId id="394" r:id="rId5"/>
    <p:sldId id="412" r:id="rId6"/>
    <p:sldId id="332" r:id="rId7"/>
    <p:sldId id="333" r:id="rId8"/>
    <p:sldId id="334" r:id="rId9"/>
    <p:sldId id="335" r:id="rId10"/>
    <p:sldId id="371" r:id="rId11"/>
    <p:sldId id="395" r:id="rId12"/>
    <p:sldId id="337" r:id="rId13"/>
    <p:sldId id="338" r:id="rId14"/>
    <p:sldId id="359" r:id="rId15"/>
    <p:sldId id="360" r:id="rId16"/>
    <p:sldId id="361" r:id="rId17"/>
    <p:sldId id="362" r:id="rId18"/>
    <p:sldId id="363" r:id="rId19"/>
    <p:sldId id="364" r:id="rId20"/>
    <p:sldId id="365" r:id="rId21"/>
    <p:sldId id="367" r:id="rId22"/>
    <p:sldId id="368" r:id="rId23"/>
    <p:sldId id="369" r:id="rId24"/>
    <p:sldId id="379" r:id="rId25"/>
    <p:sldId id="380" r:id="rId26"/>
    <p:sldId id="381" r:id="rId27"/>
    <p:sldId id="382" r:id="rId28"/>
    <p:sldId id="408" r:id="rId29"/>
    <p:sldId id="383" r:id="rId30"/>
    <p:sldId id="407" r:id="rId31"/>
    <p:sldId id="384" r:id="rId32"/>
    <p:sldId id="388" r:id="rId33"/>
    <p:sldId id="389" r:id="rId34"/>
    <p:sldId id="421" r:id="rId35"/>
    <p:sldId id="422" r:id="rId36"/>
    <p:sldId id="423" r:id="rId37"/>
    <p:sldId id="424" r:id="rId38"/>
    <p:sldId id="425" r:id="rId39"/>
    <p:sldId id="426" r:id="rId40"/>
    <p:sldId id="427" r:id="rId41"/>
    <p:sldId id="428" r:id="rId42"/>
    <p:sldId id="301" r:id="rId43"/>
    <p:sldId id="372" r:id="rId44"/>
    <p:sldId id="378" r:id="rId45"/>
    <p:sldId id="390" r:id="rId46"/>
    <p:sldId id="391" r:id="rId47"/>
    <p:sldId id="392" r:id="rId48"/>
    <p:sldId id="397" r:id="rId49"/>
    <p:sldId id="416" r:id="rId50"/>
    <p:sldId id="417" r:id="rId51"/>
    <p:sldId id="418" r:id="rId52"/>
    <p:sldId id="419" r:id="rId53"/>
    <p:sldId id="420" r:id="rId54"/>
  </p:sldIdLst>
  <p:sldSz cx="9144000" cy="6858000" type="screen4x3"/>
  <p:notesSz cx="70104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FF"/>
    <a:srgbClr val="00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85" autoAdjust="0"/>
    <p:restoredTop sz="86416" autoAdjust="0"/>
  </p:normalViewPr>
  <p:slideViewPr>
    <p:cSldViewPr>
      <p:cViewPr varScale="1">
        <p:scale>
          <a:sx n="74" d="100"/>
          <a:sy n="74" d="100"/>
        </p:scale>
        <p:origin x="60" y="2640"/>
      </p:cViewPr>
      <p:guideLst>
        <p:guide orient="horz" pos="2160"/>
        <p:guide pos="2880"/>
      </p:guideLst>
    </p:cSldViewPr>
  </p:slideViewPr>
  <p:outlineViewPr>
    <p:cViewPr>
      <p:scale>
        <a:sx n="33" d="100"/>
        <a:sy n="33" d="100"/>
      </p:scale>
      <p:origin x="0" y="59754"/>
    </p:cViewPr>
  </p:outlineViewPr>
  <p:notesTextViewPr>
    <p:cViewPr>
      <p:scale>
        <a:sx n="100" d="100"/>
        <a:sy n="100" d="100"/>
      </p:scale>
      <p:origin x="0" y="0"/>
    </p:cViewPr>
  </p:notesTextViewPr>
  <p:notesViewPr>
    <p:cSldViewPr>
      <p:cViewPr varScale="1">
        <p:scale>
          <a:sx n="79" d="100"/>
          <a:sy n="79" d="100"/>
        </p:scale>
        <p:origin x="198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bwMode="auto">
          <a:xfrm>
            <a:off x="1089025" y="233363"/>
            <a:ext cx="4832350" cy="465137"/>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lvl1pPr algn="ctr" eaLnBrk="1" hangingPunct="1">
              <a:defRPr sz="1300" b="0">
                <a:solidFill>
                  <a:schemeClr val="tx1"/>
                </a:solidFill>
              </a:defRPr>
            </a:lvl1pPr>
          </a:lstStyle>
          <a:p>
            <a:pPr>
              <a:defRPr/>
            </a:pPr>
            <a:r>
              <a:rPr lang="en-US" dirty="0"/>
              <a:t>Investments 9:  Performance Evaluation, Reporting and Rebalancing</a:t>
            </a:r>
          </a:p>
          <a:p>
            <a:pPr>
              <a:defRPr/>
            </a:pPr>
            <a:r>
              <a:rPr lang="en-US" dirty="0"/>
              <a:t>Personal Finance:  Another Perspective</a:t>
            </a:r>
          </a:p>
        </p:txBody>
      </p:sp>
      <p:sp>
        <p:nvSpPr>
          <p:cNvPr id="108549" name="Rectangle 5"/>
          <p:cNvSpPr>
            <a:spLocks noGrp="1" noChangeArrowheads="1"/>
          </p:cNvSpPr>
          <p:nvPr>
            <p:ph type="sldNum" sz="quarter" idx="3"/>
          </p:nvPr>
        </p:nvSpPr>
        <p:spPr bwMode="auto">
          <a:xfrm>
            <a:off x="2025650" y="8597900"/>
            <a:ext cx="3036888" cy="465138"/>
          </a:xfrm>
          <a:prstGeom prst="rect">
            <a:avLst/>
          </a:prstGeom>
          <a:noFill/>
          <a:ln w="9525">
            <a:noFill/>
            <a:miter lim="800000"/>
            <a:headEnd/>
            <a:tailEnd/>
          </a:ln>
          <a:effectLst/>
        </p:spPr>
        <p:txBody>
          <a:bodyPr vert="horz" wrap="square" lIns="92440" tIns="46220" rIns="92440" bIns="46220" numCol="1" anchor="b" anchorCtr="0" compatLnSpc="1">
            <a:prstTxWarp prst="textNoShape">
              <a:avLst/>
            </a:prstTxWarp>
          </a:bodyPr>
          <a:lstStyle>
            <a:lvl1pPr algn="ctr" eaLnBrk="1" hangingPunct="1">
              <a:defRPr sz="1300" b="0">
                <a:solidFill>
                  <a:schemeClr val="tx1"/>
                </a:solidFill>
                <a:latin typeface="Arial" panose="020B0604020202020204" pitchFamily="34" charset="0"/>
              </a:defRPr>
            </a:lvl1pPr>
          </a:lstStyle>
          <a:p>
            <a:pPr>
              <a:defRPr/>
            </a:pPr>
            <a:fld id="{2077EEEB-BB59-495F-82DF-C3D0146592D5}"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lvl1pPr algn="l" eaLnBrk="1" hangingPunct="1">
              <a:defRPr sz="1300" b="0">
                <a:solidFill>
                  <a:schemeClr val="tx1"/>
                </a:solidFill>
                <a:latin typeface="Arial" charset="0"/>
              </a:defRPr>
            </a:lvl1pPr>
          </a:lstStyle>
          <a:p>
            <a:pPr>
              <a:defRPr/>
            </a:pPr>
            <a:endParaRPr lang="en-US" dirty="0"/>
          </a:p>
        </p:txBody>
      </p:sp>
      <p:sp>
        <p:nvSpPr>
          <p:cNvPr id="5123" name="Rectangle 3"/>
          <p:cNvSpPr>
            <a:spLocks noGrp="1" noChangeArrowheads="1"/>
          </p:cNvSpPr>
          <p:nvPr>
            <p:ph type="dt" idx="1"/>
          </p:nvPr>
        </p:nvSpPr>
        <p:spPr bwMode="auto">
          <a:xfrm>
            <a:off x="3970338" y="0"/>
            <a:ext cx="3038475" cy="463550"/>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lvl1pPr algn="r" eaLnBrk="1" hangingPunct="1">
              <a:defRPr sz="1300" b="0">
                <a:solidFill>
                  <a:schemeClr val="tx1"/>
                </a:solidFill>
                <a:latin typeface="Arial" charset="0"/>
              </a:defRPr>
            </a:lvl1pPr>
          </a:lstStyle>
          <a:p>
            <a:pPr>
              <a:defRPr/>
            </a:pPr>
            <a:endParaRPr lang="en-US" dirty="0"/>
          </a:p>
        </p:txBody>
      </p:sp>
      <p:sp>
        <p:nvSpPr>
          <p:cNvPr id="4100"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6"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a:effectLst/>
        </p:spPr>
        <p:txBody>
          <a:bodyPr vert="horz" wrap="square" lIns="92440" tIns="46220" rIns="92440" bIns="46220" numCol="1" anchor="b" anchorCtr="0" compatLnSpc="1">
            <a:prstTxWarp prst="textNoShape">
              <a:avLst/>
            </a:prstTxWarp>
          </a:bodyPr>
          <a:lstStyle>
            <a:lvl1pPr algn="l" eaLnBrk="1" hangingPunct="1">
              <a:defRPr sz="1300" b="0">
                <a:solidFill>
                  <a:schemeClr val="tx1"/>
                </a:solidFill>
                <a:latin typeface="Arial" charset="0"/>
              </a:defRPr>
            </a:lvl1pPr>
          </a:lstStyle>
          <a:p>
            <a:pPr>
              <a:defRPr/>
            </a:pPr>
            <a:endParaRPr lang="en-US" dirty="0"/>
          </a:p>
        </p:txBody>
      </p:sp>
      <p:sp>
        <p:nvSpPr>
          <p:cNvPr id="5127" name="Rectangle 7"/>
          <p:cNvSpPr>
            <a:spLocks noGrp="1" noChangeArrowheads="1"/>
          </p:cNvSpPr>
          <p:nvPr>
            <p:ph type="sldNum" sz="quarter" idx="5"/>
          </p:nvPr>
        </p:nvSpPr>
        <p:spPr bwMode="auto">
          <a:xfrm>
            <a:off x="3970338" y="8831263"/>
            <a:ext cx="3038475" cy="463550"/>
          </a:xfrm>
          <a:prstGeom prst="rect">
            <a:avLst/>
          </a:prstGeom>
          <a:noFill/>
          <a:ln w="9525">
            <a:noFill/>
            <a:miter lim="800000"/>
            <a:headEnd/>
            <a:tailEnd/>
          </a:ln>
          <a:effectLst/>
        </p:spPr>
        <p:txBody>
          <a:bodyPr vert="horz" wrap="square" lIns="92440" tIns="46220" rIns="92440" bIns="46220" numCol="1" anchor="b" anchorCtr="0" compatLnSpc="1">
            <a:prstTxWarp prst="textNoShape">
              <a:avLst/>
            </a:prstTxWarp>
          </a:bodyPr>
          <a:lstStyle>
            <a:lvl1pPr algn="r" eaLnBrk="1" hangingPunct="1">
              <a:defRPr sz="1300" b="0">
                <a:solidFill>
                  <a:schemeClr val="tx1"/>
                </a:solidFill>
                <a:latin typeface="Arial" panose="020B0604020202020204" pitchFamily="34" charset="0"/>
              </a:defRPr>
            </a:lvl1pPr>
          </a:lstStyle>
          <a:p>
            <a:pPr>
              <a:defRPr/>
            </a:pPr>
            <a:fld id="{B4CC13BC-409C-4444-9410-EF6D0D1AC35C}"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2FB82C2-8681-466D-81A6-37F8FFAE2ABF}" type="slidenum">
              <a:rPr lang="en-US" altLang="en-US" sz="1300" smtClean="0"/>
              <a:pPr>
                <a:spcBef>
                  <a:spcPct val="0"/>
                </a:spcBef>
              </a:pPr>
              <a:t>18</a:t>
            </a:fld>
            <a:endParaRPr lang="en-US" altLang="en-US" sz="1300" dirty="0"/>
          </a:p>
        </p:txBody>
      </p:sp>
      <p:sp>
        <p:nvSpPr>
          <p:cNvPr id="23555" name="Rectangle 2"/>
          <p:cNvSpPr>
            <a:spLocks noChangeArrowheads="1"/>
          </p:cNvSpPr>
          <p:nvPr/>
        </p:nvSpPr>
        <p:spPr bwMode="auto">
          <a:xfrm>
            <a:off x="3971925" y="0"/>
            <a:ext cx="30384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440" tIns="46220" rIns="92440" bIns="46220" anchor="ct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endParaRPr lang="en-US" altLang="en-US" sz="4400" dirty="0">
              <a:solidFill>
                <a:schemeClr val="tx2"/>
              </a:solidFill>
              <a:latin typeface="Times New Roman" panose="02020603050405020304" pitchFamily="18" charset="0"/>
            </a:endParaRPr>
          </a:p>
        </p:txBody>
      </p:sp>
      <p:sp>
        <p:nvSpPr>
          <p:cNvPr id="23556" name="Rectangle 3"/>
          <p:cNvSpPr>
            <a:spLocks noChangeArrowheads="1"/>
          </p:cNvSpPr>
          <p:nvPr/>
        </p:nvSpPr>
        <p:spPr bwMode="auto">
          <a:xfrm>
            <a:off x="3971925" y="8832850"/>
            <a:ext cx="30384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259" tIns="0" rIns="19259" bIns="0"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a:spcBef>
                <a:spcPct val="0"/>
              </a:spcBef>
            </a:pPr>
            <a:r>
              <a:rPr lang="en-US" altLang="en-US" sz="1000" b="0" i="1" dirty="0">
                <a:latin typeface="Times New Roman" panose="02020603050405020304" pitchFamily="18" charset="0"/>
              </a:rPr>
              <a:t>3</a:t>
            </a:r>
          </a:p>
        </p:txBody>
      </p:sp>
      <p:sp>
        <p:nvSpPr>
          <p:cNvPr id="23557" name="Rectangle 4"/>
          <p:cNvSpPr>
            <a:spLocks noChangeArrowheads="1"/>
          </p:cNvSpPr>
          <p:nvPr/>
        </p:nvSpPr>
        <p:spPr bwMode="auto">
          <a:xfrm>
            <a:off x="0" y="8832850"/>
            <a:ext cx="30384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440" tIns="46220" rIns="92440" bIns="46220" anchor="ct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endParaRPr lang="en-US" altLang="en-US" sz="4400" dirty="0">
              <a:solidFill>
                <a:schemeClr val="tx2"/>
              </a:solidFill>
              <a:latin typeface="Times New Roman" panose="02020603050405020304" pitchFamily="18" charset="0"/>
            </a:endParaRPr>
          </a:p>
        </p:txBody>
      </p:sp>
      <p:sp>
        <p:nvSpPr>
          <p:cNvPr id="23558" name="Rectangle 5"/>
          <p:cNvSpPr>
            <a:spLocks noChangeArrowheads="1"/>
          </p:cNvSpPr>
          <p:nvPr/>
        </p:nvSpPr>
        <p:spPr bwMode="auto">
          <a:xfrm>
            <a:off x="0" y="0"/>
            <a:ext cx="30384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440" tIns="46220" rIns="92440" bIns="46220" anchor="ct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endParaRPr lang="en-US" altLang="en-US" sz="4400" dirty="0">
              <a:solidFill>
                <a:schemeClr val="tx2"/>
              </a:solidFill>
              <a:latin typeface="Times New Roman" panose="02020603050405020304" pitchFamily="18" charset="0"/>
            </a:endParaRPr>
          </a:p>
        </p:txBody>
      </p:sp>
      <p:sp>
        <p:nvSpPr>
          <p:cNvPr id="23559" name="Rectangle 6"/>
          <p:cNvSpPr>
            <a:spLocks noGrp="1" noRot="1" noChangeAspect="1" noChangeArrowheads="1" noTextEdit="1"/>
          </p:cNvSpPr>
          <p:nvPr>
            <p:ph type="sldImg"/>
          </p:nvPr>
        </p:nvSpPr>
        <p:spPr>
          <a:xfrm>
            <a:off x="1190625" y="703263"/>
            <a:ext cx="4630738" cy="3473450"/>
          </a:xfrm>
          <a:ln w="12700" cap="flat">
            <a:solidFill>
              <a:schemeClr val="tx1"/>
            </a:solidFill>
          </a:ln>
        </p:spPr>
      </p:sp>
      <p:sp>
        <p:nvSpPr>
          <p:cNvPr id="23560" name="Rectangle 7"/>
          <p:cNvSpPr>
            <a:spLocks noGrp="1" noChangeArrowheads="1"/>
          </p:cNvSpPr>
          <p:nvPr>
            <p:ph type="body" idx="1"/>
          </p:nvPr>
        </p:nvSpPr>
        <p:spPr>
          <a:xfrm>
            <a:off x="933450" y="4416425"/>
            <a:ext cx="514350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78" tIns="44936" rIns="91478" bIns="44936"/>
          <a:lstStyle/>
          <a:p>
            <a:pPr eaLnBrk="1" hangingPunct="1"/>
            <a:endParaRPr lang="en-US" altLang="en-US" dirty="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E3DE3D8-F847-4939-8624-AC62368057DC}" type="slidenum">
              <a:rPr lang="en-US" altLang="en-US" sz="1300" smtClean="0"/>
              <a:pPr>
                <a:spcBef>
                  <a:spcPct val="0"/>
                </a:spcBef>
              </a:pPr>
              <a:t>19</a:t>
            </a:fld>
            <a:endParaRPr lang="en-US" altLang="en-US" sz="1300" dirty="0"/>
          </a:p>
        </p:txBody>
      </p:sp>
      <p:sp>
        <p:nvSpPr>
          <p:cNvPr id="25603" name="Rectangle 2"/>
          <p:cNvSpPr>
            <a:spLocks noChangeArrowheads="1"/>
          </p:cNvSpPr>
          <p:nvPr/>
        </p:nvSpPr>
        <p:spPr bwMode="auto">
          <a:xfrm>
            <a:off x="3971925" y="0"/>
            <a:ext cx="30384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440" tIns="46220" rIns="92440" bIns="46220" anchor="ct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endParaRPr lang="en-US" altLang="en-US" sz="4400" dirty="0">
              <a:solidFill>
                <a:schemeClr val="tx2"/>
              </a:solidFill>
              <a:latin typeface="Times New Roman" panose="02020603050405020304" pitchFamily="18" charset="0"/>
            </a:endParaRPr>
          </a:p>
        </p:txBody>
      </p:sp>
      <p:sp>
        <p:nvSpPr>
          <p:cNvPr id="25604" name="Rectangle 3"/>
          <p:cNvSpPr>
            <a:spLocks noChangeArrowheads="1"/>
          </p:cNvSpPr>
          <p:nvPr/>
        </p:nvSpPr>
        <p:spPr bwMode="auto">
          <a:xfrm>
            <a:off x="3971925" y="8832850"/>
            <a:ext cx="30384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259" tIns="0" rIns="19259" bIns="0"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a:spcBef>
                <a:spcPct val="0"/>
              </a:spcBef>
            </a:pPr>
            <a:r>
              <a:rPr lang="en-US" altLang="en-US" sz="1000" b="0" i="1" dirty="0">
                <a:latin typeface="Times New Roman" panose="02020603050405020304" pitchFamily="18" charset="0"/>
              </a:rPr>
              <a:t>8</a:t>
            </a:r>
          </a:p>
        </p:txBody>
      </p:sp>
      <p:sp>
        <p:nvSpPr>
          <p:cNvPr id="25605" name="Rectangle 4"/>
          <p:cNvSpPr>
            <a:spLocks noChangeArrowheads="1"/>
          </p:cNvSpPr>
          <p:nvPr/>
        </p:nvSpPr>
        <p:spPr bwMode="auto">
          <a:xfrm>
            <a:off x="0" y="8832850"/>
            <a:ext cx="30384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440" tIns="46220" rIns="92440" bIns="46220" anchor="ct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endParaRPr lang="en-US" altLang="en-US" sz="4400" dirty="0">
              <a:solidFill>
                <a:schemeClr val="tx2"/>
              </a:solidFill>
              <a:latin typeface="Times New Roman" panose="02020603050405020304" pitchFamily="18" charset="0"/>
            </a:endParaRPr>
          </a:p>
        </p:txBody>
      </p:sp>
      <p:sp>
        <p:nvSpPr>
          <p:cNvPr id="25606" name="Rectangle 5"/>
          <p:cNvSpPr>
            <a:spLocks noChangeArrowheads="1"/>
          </p:cNvSpPr>
          <p:nvPr/>
        </p:nvSpPr>
        <p:spPr bwMode="auto">
          <a:xfrm>
            <a:off x="0" y="0"/>
            <a:ext cx="30384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440" tIns="46220" rIns="92440" bIns="46220" anchor="ct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endParaRPr lang="en-US" altLang="en-US" sz="4400" dirty="0">
              <a:solidFill>
                <a:schemeClr val="tx2"/>
              </a:solidFill>
              <a:latin typeface="Times New Roman" panose="02020603050405020304" pitchFamily="18" charset="0"/>
            </a:endParaRPr>
          </a:p>
        </p:txBody>
      </p:sp>
      <p:sp>
        <p:nvSpPr>
          <p:cNvPr id="25607" name="Rectangle 6"/>
          <p:cNvSpPr>
            <a:spLocks noGrp="1" noRot="1" noChangeAspect="1" noChangeArrowheads="1" noTextEdit="1"/>
          </p:cNvSpPr>
          <p:nvPr>
            <p:ph type="sldImg"/>
          </p:nvPr>
        </p:nvSpPr>
        <p:spPr>
          <a:xfrm>
            <a:off x="1190625" y="703263"/>
            <a:ext cx="4630738" cy="3473450"/>
          </a:xfrm>
          <a:ln w="12700" cap="flat">
            <a:solidFill>
              <a:schemeClr val="tx1"/>
            </a:solidFill>
          </a:ln>
        </p:spPr>
      </p:sp>
      <p:sp>
        <p:nvSpPr>
          <p:cNvPr id="25608" name="Rectangle 7"/>
          <p:cNvSpPr>
            <a:spLocks noGrp="1" noChangeArrowheads="1"/>
          </p:cNvSpPr>
          <p:nvPr>
            <p:ph type="body" idx="1"/>
          </p:nvPr>
        </p:nvSpPr>
        <p:spPr>
          <a:xfrm>
            <a:off x="933450" y="4416425"/>
            <a:ext cx="514350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78" tIns="44936" rIns="91478" bIns="44936"/>
          <a:lstStyle/>
          <a:p>
            <a:pPr eaLnBrk="1" hangingPunct="1"/>
            <a:endParaRPr lang="en-US" altLang="en-US" dirty="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4CC13BC-409C-4444-9410-EF6D0D1AC35C}" type="slidenum">
              <a:rPr lang="en-US" altLang="en-US" smtClean="0"/>
              <a:pPr>
                <a:defRPr/>
              </a:pPr>
              <a:t>29</a:t>
            </a:fld>
            <a:endParaRPr lang="en-US" altLang="en-US" dirty="0"/>
          </a:p>
        </p:txBody>
      </p:sp>
    </p:spTree>
    <p:extLst>
      <p:ext uri="{BB962C8B-B14F-4D97-AF65-F5344CB8AC3E}">
        <p14:creationId xmlns:p14="http://schemas.microsoft.com/office/powerpoint/2010/main" val="3792508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4CC13BC-409C-4444-9410-EF6D0D1AC35C}" type="slidenum">
              <a:rPr lang="en-US" altLang="en-US" smtClean="0"/>
              <a:pPr>
                <a:defRPr/>
              </a:pPr>
              <a:t>47</a:t>
            </a:fld>
            <a:endParaRPr lang="en-US" altLang="en-US" dirty="0"/>
          </a:p>
        </p:txBody>
      </p:sp>
    </p:spTree>
    <p:extLst>
      <p:ext uri="{BB962C8B-B14F-4D97-AF65-F5344CB8AC3E}">
        <p14:creationId xmlns:p14="http://schemas.microsoft.com/office/powerpoint/2010/main" val="2922139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3B378CBF-0E74-4D82-8A71-2BBDE98FE6A8}" type="slidenum">
              <a:rPr lang="en-US" altLang="en-US" sz="1400" smtClean="0">
                <a:solidFill>
                  <a:schemeClr val="bg1"/>
                </a:solidFill>
              </a:rPr>
              <a:pPr algn="ctr" eaLnBrk="1" hangingPunct="1">
                <a:defRPr/>
              </a:pPr>
              <a:t>‹#›</a:t>
            </a:fld>
            <a:endParaRPr lang="en-US" altLang="en-US" sz="1400" dirty="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11" name="TextBox 10"/>
          <p:cNvSpPr txBox="1"/>
          <p:nvPr/>
        </p:nvSpPr>
        <p:spPr>
          <a:xfrm>
            <a:off x="8153400" y="6248400"/>
            <a:ext cx="609600" cy="307975"/>
          </a:xfrm>
          <a:prstGeom prst="rect">
            <a:avLst/>
          </a:prstGeom>
          <a:noFill/>
        </p:spPr>
        <p:txBody>
          <a:bodyPr>
            <a:spAutoFit/>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0557D2BD-CCB6-453D-B3EC-4A7D2A5CAC46}" type="slidenum">
              <a:rPr lang="en-US" altLang="en-US" sz="1400" b="0" smtClean="0"/>
              <a:pPr algn="ctr" eaLnBrk="1" hangingPunct="1">
                <a:defRPr/>
              </a:pPr>
              <a:t>‹#›</a:t>
            </a:fld>
            <a:endParaRPr lang="en-US" altLang="en-US" b="0" dirty="0"/>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89087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97271727-6EC9-42FD-B4E5-08209A593963}" type="slidenum">
              <a:rPr lang="en-US" altLang="en-US" sz="1400" smtClean="0">
                <a:solidFill>
                  <a:schemeClr val="tx1"/>
                </a:solidFill>
              </a:rPr>
              <a:pPr algn="ctr" eaLnBrk="1" hangingPunct="1">
                <a:defRPr/>
              </a:pPr>
              <a:t>‹#›</a:t>
            </a:fld>
            <a:endParaRPr lang="en-US" altLang="en-US" sz="1400" dirty="0">
              <a:solidFill>
                <a:schemeClr val="tx1"/>
              </a:solidFill>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154626" name="Rectangle 2"/>
          <p:cNvSpPr>
            <a:spLocks noGrp="1" noChangeArrowheads="1"/>
          </p:cNvSpPr>
          <p:nvPr>
            <p:ph type="ctrTitle"/>
          </p:nvPr>
        </p:nvSpPr>
        <p:spPr>
          <a:xfrm>
            <a:off x="685800" y="2286000"/>
            <a:ext cx="7772400" cy="1143000"/>
          </a:xfrm>
          <a:ln>
            <a:noFill/>
          </a:ln>
        </p:spPr>
        <p:txBody>
          <a:bodyPr/>
          <a:lstStyle>
            <a:lvl1pPr>
              <a:defRPr/>
            </a:lvl1pPr>
          </a:lstStyle>
          <a:p>
            <a:r>
              <a:rPr lang="en-US"/>
              <a:t>Click to edit Master title style</a:t>
            </a:r>
          </a:p>
        </p:txBody>
      </p:sp>
      <p:sp>
        <p:nvSpPr>
          <p:cNvPr id="154627"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200"/>
            </a:lvl1pPr>
          </a:lstStyle>
          <a:p>
            <a:r>
              <a:rPr lang="en-US"/>
              <a:t>Click to edit Master subtitle style</a:t>
            </a:r>
          </a:p>
        </p:txBody>
      </p:sp>
      <p:sp>
        <p:nvSpPr>
          <p:cNvPr id="8" name="Date Placeholder 7"/>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1" hangingPunct="1">
              <a:defRPr sz="1400" b="0">
                <a:solidFill>
                  <a:schemeClr val="tx1"/>
                </a:solidFill>
                <a:latin typeface="Arial" charset="0"/>
              </a:defRPr>
            </a:lvl1pPr>
          </a:lstStyle>
          <a:p>
            <a:pPr>
              <a:defRPr/>
            </a:pPr>
            <a:endParaRPr lang="en-US" dirty="0"/>
          </a:p>
        </p:txBody>
      </p:sp>
      <p:sp>
        <p:nvSpPr>
          <p:cNvPr id="9" name="Footer Placeholder 8"/>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b="0">
                <a:solidFill>
                  <a:schemeClr val="tx1"/>
                </a:solidFill>
                <a:latin typeface="Arial" charset="0"/>
              </a:defRPr>
            </a:lvl1pPr>
          </a:lstStyle>
          <a:p>
            <a:pPr>
              <a:defRPr/>
            </a:pPr>
            <a:endParaRPr lang="en-US" dirty="0"/>
          </a:p>
        </p:txBody>
      </p:sp>
    </p:spTree>
    <p:extLst>
      <p:ext uri="{BB962C8B-B14F-4D97-AF65-F5344CB8AC3E}">
        <p14:creationId xmlns:p14="http://schemas.microsoft.com/office/powerpoint/2010/main" val="32049460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1030"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13F2D8CE-99FE-4985-8E8C-856453211207}" type="slidenum">
              <a:rPr lang="en-US" altLang="en-US" sz="1400" smtClean="0">
                <a:solidFill>
                  <a:schemeClr val="tx1"/>
                </a:solidFill>
              </a:rPr>
              <a:pPr algn="ctr" eaLnBrk="1" hangingPunct="1">
                <a:defRPr/>
              </a:pPr>
              <a:t>‹#›</a:t>
            </a:fld>
            <a:endParaRPr lang="en-US" altLang="en-US" sz="1400" dirty="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Tree>
  </p:cSld>
  <p:clrMap bg1="lt1" tx1="dk1" bg2="lt2" tx2="dk2" accent1="accent1" accent2="accent2" accent3="accent3" accent4="accent4" accent5="accent5" accent6="accent6" hlink="hlink" folHlink="folHlink"/>
  <p:sldLayoutIdLst>
    <p:sldLayoutId id="2147483864" r:id="rId1"/>
    <p:sldLayoutId id="2147483865" r:id="rId2"/>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dropbox.com/s/gik1tfotjy1u99g/TT05A%20-%20Investment%20Plan%20Example%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hyperlink" Target="https://www.dropbox.com/s/wtge3a15lg86jd0/TT08%20-%20Tithing%20Share%20Transfer%20Example.docx?dl=0" TargetMode="Externa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1006475"/>
            <a:ext cx="7772400" cy="974725"/>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sz="2800" dirty="0"/>
              <a:t>Personal Finance:  Another Perspective</a:t>
            </a:r>
          </a:p>
        </p:txBody>
      </p:sp>
      <p:sp>
        <p:nvSpPr>
          <p:cNvPr id="6147" name="Rectangle 4"/>
          <p:cNvSpPr>
            <a:spLocks noGrp="1" noChangeArrowheads="1"/>
          </p:cNvSpPr>
          <p:nvPr>
            <p:ph type="subTitle" idx="1"/>
          </p:nvPr>
        </p:nvSpPr>
        <p:spPr>
          <a:xfrm>
            <a:off x="304800" y="2209800"/>
            <a:ext cx="8534400" cy="2590800"/>
          </a:xfrm>
        </p:spPr>
        <p:txBody>
          <a:bodyPr/>
          <a:lstStyle/>
          <a:p>
            <a:pPr eaLnBrk="1" hangingPunct="1"/>
            <a:endParaRPr lang="en-US" altLang="en-US" sz="4000" dirty="0"/>
          </a:p>
          <a:p>
            <a:pPr eaLnBrk="1" hangingPunct="1"/>
            <a:r>
              <a:rPr lang="en-US" altLang="en-US" sz="4000" dirty="0"/>
              <a:t>Investing 9:</a:t>
            </a:r>
            <a:br>
              <a:rPr lang="en-US" altLang="en-US" sz="4000" dirty="0"/>
            </a:br>
            <a:r>
              <a:rPr lang="en-US" altLang="en-US" sz="4000" dirty="0"/>
              <a:t> Portfolio Evaluation, Rebalancing, </a:t>
            </a:r>
          </a:p>
          <a:p>
            <a:pPr eaLnBrk="1" hangingPunct="1"/>
            <a:r>
              <a:rPr lang="en-US" altLang="en-US" sz="4000" dirty="0"/>
              <a:t>and Reporting</a:t>
            </a:r>
          </a:p>
          <a:p>
            <a:pPr eaLnBrk="1" hangingPunct="1"/>
            <a:endParaRPr lang="en-US" altLang="en-US" sz="2400" dirty="0"/>
          </a:p>
          <a:p>
            <a:pPr eaLnBrk="1" hangingPunct="1"/>
            <a:r>
              <a:rPr lang="en-US" altLang="en-US" sz="2400" dirty="0"/>
              <a:t>Updated </a:t>
            </a:r>
            <a:r>
              <a:rPr lang="en-US" altLang="en-US" sz="2400" dirty="0" smtClean="0"/>
              <a:t>2020-03-06</a:t>
            </a:r>
            <a:endParaRPr lang="en-US" alt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dirty="0"/>
              <a:t>Portfolio Rebalancing</a:t>
            </a:r>
            <a:r>
              <a:rPr lang="en-US" altLang="en-US" sz="2400" dirty="0"/>
              <a:t> (continued)</a:t>
            </a:r>
          </a:p>
        </p:txBody>
      </p:sp>
      <p:sp>
        <p:nvSpPr>
          <p:cNvPr id="11268" name="Rectangle 3"/>
          <p:cNvSpPr>
            <a:spLocks noGrp="1" noChangeArrowheads="1"/>
          </p:cNvSpPr>
          <p:nvPr>
            <p:ph idx="1"/>
          </p:nvPr>
        </p:nvSpPr>
        <p:spPr>
          <a:xfrm>
            <a:off x="914400" y="1600200"/>
            <a:ext cx="7315200" cy="5210175"/>
          </a:xfrm>
        </p:spPr>
        <p:txBody>
          <a:bodyPr/>
          <a:lstStyle/>
          <a:p>
            <a:pPr eaLnBrk="1" hangingPunct="1"/>
            <a:r>
              <a:rPr lang="en-US" altLang="en-US" dirty="0"/>
              <a:t>“NMD” (New Money / Donations) Addendum</a:t>
            </a:r>
          </a:p>
          <a:p>
            <a:pPr lvl="1" eaLnBrk="1" hangingPunct="1"/>
            <a:r>
              <a:rPr lang="en-US" altLang="en-US" dirty="0"/>
              <a:t>Since you pay yourself monthly and are very careful in your selection of assets, you can combine the previous strategies with a “New Money / Donation” strategy to effectively rebalance</a:t>
            </a:r>
          </a:p>
          <a:p>
            <a:pPr lvl="2" eaLnBrk="1" hangingPunct="1"/>
            <a:r>
              <a:rPr lang="en-US" altLang="en-US" u="sng" dirty="0"/>
              <a:t>New Money</a:t>
            </a:r>
            <a:r>
              <a:rPr lang="en-US" altLang="en-US" dirty="0"/>
              <a:t>.  Rebalance as determined previously.  But use monthly new money to purchase “underweight” assets, so you do not sell and incur taxable events. This works in both taxable and retirement accounts</a:t>
            </a:r>
          </a:p>
          <a:p>
            <a:pPr lvl="2" eaLnBrk="1" hangingPunct="1"/>
            <a:r>
              <a:rPr lang="en-US" altLang="en-US" dirty="0"/>
              <a:t>In addition, this strategy helps you to buy “low,”  as you are generally purchasing underperforming asset classes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animEffect transition="in" filter="box(in)">
                                      <p:cBhvr>
                                        <p:cTn id="7" dur="500"/>
                                        <p:tgtEl>
                                          <p:spTgt spid="1126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268">
                                            <p:txEl>
                                              <p:pRg st="1" end="1"/>
                                            </p:txEl>
                                          </p:spTgt>
                                        </p:tgtEl>
                                        <p:attrNameLst>
                                          <p:attrName>style.visibility</p:attrName>
                                        </p:attrNameLst>
                                      </p:cBhvr>
                                      <p:to>
                                        <p:strVal val="visible"/>
                                      </p:to>
                                    </p:set>
                                    <p:animEffect transition="in" filter="box(in)">
                                      <p:cBhvr>
                                        <p:cTn id="12" dur="500"/>
                                        <p:tgtEl>
                                          <p:spTgt spid="11268">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1268">
                                            <p:txEl>
                                              <p:pRg st="2" end="2"/>
                                            </p:txEl>
                                          </p:spTgt>
                                        </p:tgtEl>
                                        <p:attrNameLst>
                                          <p:attrName>style.visibility</p:attrName>
                                        </p:attrNameLst>
                                      </p:cBhvr>
                                      <p:to>
                                        <p:strVal val="visible"/>
                                      </p:to>
                                    </p:set>
                                    <p:animEffect transition="in" filter="box(in)">
                                      <p:cBhvr>
                                        <p:cTn id="15" dur="500"/>
                                        <p:tgtEl>
                                          <p:spTgt spid="11268">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1268">
                                            <p:txEl>
                                              <p:pRg st="3" end="3"/>
                                            </p:txEl>
                                          </p:spTgt>
                                        </p:tgtEl>
                                        <p:attrNameLst>
                                          <p:attrName>style.visibility</p:attrName>
                                        </p:attrNameLst>
                                      </p:cBhvr>
                                      <p:to>
                                        <p:strVal val="visible"/>
                                      </p:to>
                                    </p:set>
                                    <p:animEffect transition="in" filter="box(in)">
                                      <p:cBhvr>
                                        <p:cTn id="18" dur="500"/>
                                        <p:tgtEl>
                                          <p:spTgt spid="1126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uiExpand="1" build="p" bldLvl="2"/>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altLang="en-US" dirty="0"/>
              <a:t>Portfolio Rebalancing</a:t>
            </a:r>
            <a:r>
              <a:rPr lang="en-US" altLang="en-US" sz="2400" dirty="0"/>
              <a:t> (continued)</a:t>
            </a:r>
            <a:endParaRPr lang="en-US" altLang="en-US" dirty="0"/>
          </a:p>
        </p:txBody>
      </p:sp>
      <p:sp>
        <p:nvSpPr>
          <p:cNvPr id="12291" name="Content Placeholder 2"/>
          <p:cNvSpPr>
            <a:spLocks noGrp="1"/>
          </p:cNvSpPr>
          <p:nvPr>
            <p:ph idx="1"/>
          </p:nvPr>
        </p:nvSpPr>
        <p:spPr>
          <a:xfrm>
            <a:off x="928688" y="1608138"/>
            <a:ext cx="7286625" cy="4419600"/>
          </a:xfrm>
        </p:spPr>
        <p:txBody>
          <a:bodyPr/>
          <a:lstStyle/>
          <a:p>
            <a:pPr eaLnBrk="1" hangingPunct="1"/>
            <a:r>
              <a:rPr lang="en-US" altLang="en-US" dirty="0"/>
              <a:t>NMD Addendum </a:t>
            </a:r>
            <a:r>
              <a:rPr lang="en-US" altLang="en-US" sz="2000" dirty="0"/>
              <a:t>(continued)</a:t>
            </a:r>
            <a:endParaRPr lang="en-US" altLang="en-US" dirty="0"/>
          </a:p>
          <a:p>
            <a:pPr lvl="2" eaLnBrk="1" hangingPunct="1"/>
            <a:r>
              <a:rPr lang="en-US" altLang="en-US" u="sng" dirty="0"/>
              <a:t>Donations</a:t>
            </a:r>
            <a:r>
              <a:rPr lang="en-US" altLang="en-US" dirty="0"/>
              <a:t>. In taxable accounts, rebalance your portfolio using appreciated assets for your charitable contributions (see Learning Tool 8)</a:t>
            </a:r>
          </a:p>
          <a:p>
            <a:pPr lvl="3" eaLnBrk="1" hangingPunct="1"/>
            <a:r>
              <a:rPr lang="en-US" altLang="en-US" dirty="0"/>
              <a:t>Donate “</a:t>
            </a:r>
            <a:r>
              <a:rPr lang="en-US" altLang="en-US" i="1" dirty="0"/>
              <a:t>appreciated”</a:t>
            </a:r>
            <a:r>
              <a:rPr lang="en-US" altLang="en-US" dirty="0"/>
              <a:t> assets for your charitable contributions.  Then use the money you would have spent on contributions to purchase underweight assets</a:t>
            </a:r>
          </a:p>
          <a:p>
            <a:pPr lvl="3" eaLnBrk="1" hangingPunct="1"/>
            <a:r>
              <a:rPr lang="en-US" altLang="en-US" dirty="0"/>
              <a:t>This way you eliminate your capital gains taxes for the contributed assets, and you get the full benefit of the deduction for your taxes, i.e., you sell “high” without tax consequences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box(in)">
                                      <p:cBhvr>
                                        <p:cTn id="7" dur="500"/>
                                        <p:tgtEl>
                                          <p:spTgt spid="122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box(in)">
                                      <p:cBhvr>
                                        <p:cTn id="12" dur="500"/>
                                        <p:tgtEl>
                                          <p:spTgt spid="1229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animEffect transition="in" filter="box(in)">
                                      <p:cBhvr>
                                        <p:cTn id="15" dur="500"/>
                                        <p:tgtEl>
                                          <p:spTgt spid="1229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2291">
                                            <p:txEl>
                                              <p:pRg st="3" end="3"/>
                                            </p:txEl>
                                          </p:spTgt>
                                        </p:tgtEl>
                                        <p:attrNameLst>
                                          <p:attrName>style.visibility</p:attrName>
                                        </p:attrNameLst>
                                      </p:cBhvr>
                                      <p:to>
                                        <p:strVal val="visible"/>
                                      </p:to>
                                    </p:set>
                                    <p:animEffect transition="in" filter="box(in)">
                                      <p:cBhvr>
                                        <p:cTn id="18" dur="500"/>
                                        <p:tgtEl>
                                          <p:spTgt spid="122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uiExpand="1" build="p" bldLvl="2"/>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dirty="0"/>
              <a:t>Portfolio Rebalancing</a:t>
            </a:r>
            <a:r>
              <a:rPr lang="en-US" altLang="en-US" sz="2400" dirty="0"/>
              <a:t> (continued)</a:t>
            </a:r>
          </a:p>
        </p:txBody>
      </p:sp>
      <p:sp>
        <p:nvSpPr>
          <p:cNvPr id="13316" name="Rectangle 3"/>
          <p:cNvSpPr>
            <a:spLocks noGrp="1" noChangeArrowheads="1"/>
          </p:cNvSpPr>
          <p:nvPr>
            <p:ph idx="1"/>
          </p:nvPr>
        </p:nvSpPr>
        <p:spPr>
          <a:xfrm>
            <a:off x="914400" y="1600200"/>
            <a:ext cx="7315200" cy="4953000"/>
          </a:xfrm>
        </p:spPr>
        <p:txBody>
          <a:bodyPr/>
          <a:lstStyle/>
          <a:p>
            <a:pPr eaLnBrk="1" hangingPunct="1"/>
            <a:r>
              <a:rPr lang="en-US" altLang="en-US" dirty="0"/>
              <a:t>Which are the best methods?</a:t>
            </a:r>
          </a:p>
          <a:p>
            <a:pPr lvl="1" eaLnBrk="1" hangingPunct="1"/>
            <a:r>
              <a:rPr lang="en-US" altLang="en-US" dirty="0"/>
              <a:t>Generally, for most investors with fewer investable assets, the easiest is likely to be most useable</a:t>
            </a:r>
          </a:p>
          <a:p>
            <a:pPr lvl="2" eaLnBrk="1" hangingPunct="1"/>
            <a:r>
              <a:rPr lang="en-US" altLang="en-US" dirty="0"/>
              <a:t>Generally, a combination of periodic-based or percent-range-based rebalancing is most useful with the NMD addendum</a:t>
            </a:r>
          </a:p>
          <a:p>
            <a:pPr lvl="3" eaLnBrk="1" hangingPunct="1"/>
            <a:r>
              <a:rPr lang="en-US" altLang="en-US" dirty="0"/>
              <a:t>Review the portfolio annually, but only rebalance when you are +/-  5% to +/-10% (or some range) beyond your targets.  Then rebalance back to your targets</a:t>
            </a:r>
          </a:p>
          <a:p>
            <a:pPr lvl="3" eaLnBrk="1" hangingPunct="1"/>
            <a:r>
              <a:rPr lang="en-US" altLang="en-US" dirty="0"/>
              <a:t>Remember, the goal is to minimize transactions costs, taxes, and tracking error costs</a:t>
            </a:r>
          </a:p>
          <a:p>
            <a:pPr lvl="2" eaLnBrk="1" hangingPunct="1"/>
            <a:endParaRPr lang="en-US" altLang="en-US" dirty="0"/>
          </a:p>
          <a:p>
            <a:pPr lvl="1" eaLnBrk="1" hangingPunct="1">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animEffect transition="in" filter="box(in)">
                                      <p:cBhvr>
                                        <p:cTn id="7" dur="500"/>
                                        <p:tgtEl>
                                          <p:spTgt spid="1331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316">
                                            <p:txEl>
                                              <p:pRg st="1" end="1"/>
                                            </p:txEl>
                                          </p:spTgt>
                                        </p:tgtEl>
                                        <p:attrNameLst>
                                          <p:attrName>style.visibility</p:attrName>
                                        </p:attrNameLst>
                                      </p:cBhvr>
                                      <p:to>
                                        <p:strVal val="visible"/>
                                      </p:to>
                                    </p:set>
                                    <p:animEffect transition="in" filter="box(in)">
                                      <p:cBhvr>
                                        <p:cTn id="12" dur="500"/>
                                        <p:tgtEl>
                                          <p:spTgt spid="13316">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3316">
                                            <p:txEl>
                                              <p:pRg st="2" end="2"/>
                                            </p:txEl>
                                          </p:spTgt>
                                        </p:tgtEl>
                                        <p:attrNameLst>
                                          <p:attrName>style.visibility</p:attrName>
                                        </p:attrNameLst>
                                      </p:cBhvr>
                                      <p:to>
                                        <p:strVal val="visible"/>
                                      </p:to>
                                    </p:set>
                                    <p:animEffect transition="in" filter="box(in)">
                                      <p:cBhvr>
                                        <p:cTn id="15" dur="500"/>
                                        <p:tgtEl>
                                          <p:spTgt spid="13316">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3316">
                                            <p:txEl>
                                              <p:pRg st="3" end="3"/>
                                            </p:txEl>
                                          </p:spTgt>
                                        </p:tgtEl>
                                        <p:attrNameLst>
                                          <p:attrName>style.visibility</p:attrName>
                                        </p:attrNameLst>
                                      </p:cBhvr>
                                      <p:to>
                                        <p:strVal val="visible"/>
                                      </p:to>
                                    </p:set>
                                    <p:animEffect transition="in" filter="box(in)">
                                      <p:cBhvr>
                                        <p:cTn id="18" dur="500"/>
                                        <p:tgtEl>
                                          <p:spTgt spid="13316">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3316">
                                            <p:txEl>
                                              <p:pRg st="4" end="4"/>
                                            </p:txEl>
                                          </p:spTgt>
                                        </p:tgtEl>
                                        <p:attrNameLst>
                                          <p:attrName>style.visibility</p:attrName>
                                        </p:attrNameLst>
                                      </p:cBhvr>
                                      <p:to>
                                        <p:strVal val="visible"/>
                                      </p:to>
                                    </p:set>
                                    <p:animEffect transition="in" filter="box(in)">
                                      <p:cBhvr>
                                        <p:cTn id="21" dur="500"/>
                                        <p:tgtEl>
                                          <p:spTgt spid="1331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dirty="0"/>
              <a:t>Questions</a:t>
            </a:r>
          </a:p>
        </p:txBody>
      </p:sp>
      <p:sp>
        <p:nvSpPr>
          <p:cNvPr id="17411" name="Rectangle 3"/>
          <p:cNvSpPr>
            <a:spLocks noGrp="1" noChangeArrowheads="1"/>
          </p:cNvSpPr>
          <p:nvPr>
            <p:ph idx="1"/>
          </p:nvPr>
        </p:nvSpPr>
        <p:spPr>
          <a:xfrm>
            <a:off x="928688" y="1608138"/>
            <a:ext cx="7286625" cy="4419600"/>
          </a:xfrm>
        </p:spPr>
        <p:txBody>
          <a:bodyPr/>
          <a:lstStyle/>
          <a:p>
            <a:pPr eaLnBrk="1" hangingPunct="1"/>
            <a:r>
              <a:rPr lang="en-US" altLang="en-US" sz="3200" dirty="0"/>
              <a:t>Any questions on portfolio rebalancing</a:t>
            </a:r>
            <a:r>
              <a:rPr lang="en-US" altLang="en-US" sz="3200" dirty="0" smtClean="0"/>
              <a:t>?</a:t>
            </a:r>
          </a:p>
          <a:p>
            <a:pPr lvl="1" eaLnBrk="1" hangingPunct="1"/>
            <a:r>
              <a:rPr lang="en-US" altLang="en-US" sz="2800" dirty="0" smtClean="0"/>
              <a:t>We are truly selling high and buying low </a:t>
            </a:r>
          </a:p>
          <a:p>
            <a:pPr lvl="2" eaLnBrk="1" hangingPunct="1"/>
            <a:r>
              <a:rPr lang="en-US" altLang="en-US" sz="2800" dirty="0" smtClean="0"/>
              <a:t>Our investment strategy is dollar cost averaging (20% with 15% into retirement accounts monthly) and portfolio rebalancing using new money/donations strategy</a:t>
            </a:r>
            <a:endParaRPr lang="en-US" altLang="en-US" sz="2800" dirty="0"/>
          </a:p>
          <a:p>
            <a:pPr lvl="2" eaLnBrk="1" hangingPunct="1"/>
            <a:endParaRPr lang="en-US" altLang="en-US" dirty="0"/>
          </a:p>
          <a:p>
            <a:pPr eaLnBrk="1" hangingPunct="1">
              <a:buFontTx/>
              <a:buNone/>
            </a:pPr>
            <a:r>
              <a:rPr lang="en-US" altLang="en-US" sz="24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685800"/>
            <a:ext cx="7772400" cy="944563"/>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spcBef>
                <a:spcPct val="20000"/>
              </a:spcBef>
            </a:pPr>
            <a:r>
              <a:rPr lang="en-US" altLang="en-US" sz="3200" dirty="0"/>
              <a:t>B.  Understand the Importance of Portfolio Management and Evaluation</a:t>
            </a:r>
          </a:p>
        </p:txBody>
      </p:sp>
      <p:sp>
        <p:nvSpPr>
          <p:cNvPr id="185347" name="Rectangle 3"/>
          <p:cNvSpPr>
            <a:spLocks noGrp="1" noChangeArrowheads="1"/>
          </p:cNvSpPr>
          <p:nvPr>
            <p:ph idx="1"/>
          </p:nvPr>
        </p:nvSpPr>
        <p:spPr>
          <a:xfrm>
            <a:off x="914400" y="1600200"/>
            <a:ext cx="7277100" cy="5207000"/>
          </a:xfrm>
        </p:spPr>
        <p:txBody>
          <a:bodyPr lIns="90488" tIns="44450" rIns="90488" bIns="44450"/>
          <a:lstStyle/>
          <a:p>
            <a:pPr eaLnBrk="1" hangingPunct="1"/>
            <a:r>
              <a:rPr lang="en-US" altLang="en-US" dirty="0"/>
              <a:t>What is portfolio management?</a:t>
            </a:r>
          </a:p>
          <a:p>
            <a:pPr lvl="1" eaLnBrk="1" hangingPunct="1"/>
            <a:r>
              <a:rPr lang="en-US" altLang="en-US" dirty="0"/>
              <a:t>The development, construction, and management of a portfolio of financial assets to attain an investor’s specific goals</a:t>
            </a:r>
          </a:p>
          <a:p>
            <a:pPr eaLnBrk="1" hangingPunct="1"/>
            <a:r>
              <a:rPr lang="en-US" altLang="en-US" dirty="0"/>
              <a:t>What is performance evaluation?</a:t>
            </a:r>
          </a:p>
          <a:p>
            <a:pPr lvl="1" eaLnBrk="1" hangingPunct="1"/>
            <a:r>
              <a:rPr lang="en-US" altLang="en-US" dirty="0"/>
              <a:t>The process of evaluating a portfolio’s performance with the goal of understanding the key sources of return</a:t>
            </a:r>
          </a:p>
          <a:p>
            <a:pPr eaLnBrk="1" hangingPunct="1"/>
            <a:r>
              <a:rPr lang="en-US" altLang="en-US" dirty="0"/>
              <a:t>Why are these two topics so important?</a:t>
            </a:r>
          </a:p>
          <a:p>
            <a:pPr lvl="1" eaLnBrk="1" hangingPunct="1"/>
            <a:r>
              <a:rPr lang="en-US" altLang="en-US" dirty="0"/>
              <a:t>Both are complicated subjects and both are critical to investing</a:t>
            </a:r>
          </a:p>
          <a:p>
            <a:pPr lvl="1" eaLnBrk="1" hangingPunct="1">
              <a:buFontTx/>
              <a:buNone/>
            </a:pPr>
            <a:endParaRPr lang="en-US" altLang="en-US" dirty="0"/>
          </a:p>
        </p:txBody>
      </p:sp>
      <p:sp>
        <p:nvSpPr>
          <p:cNvPr id="18436" name="Rectangle 4"/>
          <p:cNvSpPr>
            <a:spLocks noChangeArrowheads="1"/>
          </p:cNvSpPr>
          <p:nvPr/>
        </p:nvSpPr>
        <p:spPr bwMode="auto">
          <a:xfrm>
            <a:off x="793750" y="228600"/>
            <a:ext cx="75501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200" b="0" dirty="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5347">
                                            <p:txEl>
                                              <p:pRg st="0" end="0"/>
                                            </p:txEl>
                                          </p:spTgt>
                                        </p:tgtEl>
                                        <p:attrNameLst>
                                          <p:attrName>style.visibility</p:attrName>
                                        </p:attrNameLst>
                                      </p:cBhvr>
                                      <p:to>
                                        <p:strVal val="visible"/>
                                      </p:to>
                                    </p:set>
                                    <p:animEffect transition="in" filter="blinds(horizontal)">
                                      <p:cBhvr>
                                        <p:cTn id="7" dur="500"/>
                                        <p:tgtEl>
                                          <p:spTgt spid="1853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5347">
                                            <p:txEl>
                                              <p:pRg st="1" end="1"/>
                                            </p:txEl>
                                          </p:spTgt>
                                        </p:tgtEl>
                                        <p:attrNameLst>
                                          <p:attrName>style.visibility</p:attrName>
                                        </p:attrNameLst>
                                      </p:cBhvr>
                                      <p:to>
                                        <p:strVal val="visible"/>
                                      </p:to>
                                    </p:set>
                                    <p:animEffect transition="in" filter="blinds(horizontal)">
                                      <p:cBhvr>
                                        <p:cTn id="12" dur="500"/>
                                        <p:tgtEl>
                                          <p:spTgt spid="185347">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85347">
                                            <p:txEl>
                                              <p:pRg st="2" end="2"/>
                                            </p:txEl>
                                          </p:spTgt>
                                        </p:tgtEl>
                                        <p:attrNameLst>
                                          <p:attrName>style.visibility</p:attrName>
                                        </p:attrNameLst>
                                      </p:cBhvr>
                                      <p:to>
                                        <p:strVal val="visible"/>
                                      </p:to>
                                    </p:set>
                                    <p:animEffect transition="in" filter="blinds(horizontal)">
                                      <p:cBhvr>
                                        <p:cTn id="15" dur="500"/>
                                        <p:tgtEl>
                                          <p:spTgt spid="185347">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85347">
                                            <p:txEl>
                                              <p:pRg st="3" end="3"/>
                                            </p:txEl>
                                          </p:spTgt>
                                        </p:tgtEl>
                                        <p:attrNameLst>
                                          <p:attrName>style.visibility</p:attrName>
                                        </p:attrNameLst>
                                      </p:cBhvr>
                                      <p:to>
                                        <p:strVal val="visible"/>
                                      </p:to>
                                    </p:set>
                                    <p:animEffect transition="in" filter="blinds(horizontal)">
                                      <p:cBhvr>
                                        <p:cTn id="18" dur="500"/>
                                        <p:tgtEl>
                                          <p:spTgt spid="185347">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85347">
                                            <p:txEl>
                                              <p:pRg st="4" end="4"/>
                                            </p:txEl>
                                          </p:spTgt>
                                        </p:tgtEl>
                                        <p:attrNameLst>
                                          <p:attrName>style.visibility</p:attrName>
                                        </p:attrNameLst>
                                      </p:cBhvr>
                                      <p:to>
                                        <p:strVal val="visible"/>
                                      </p:to>
                                    </p:set>
                                    <p:animEffect transition="in" filter="blinds(horizontal)">
                                      <p:cBhvr>
                                        <p:cTn id="21" dur="500"/>
                                        <p:tgtEl>
                                          <p:spTgt spid="185347">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85347">
                                            <p:txEl>
                                              <p:pRg st="5" end="5"/>
                                            </p:txEl>
                                          </p:spTgt>
                                        </p:tgtEl>
                                        <p:attrNameLst>
                                          <p:attrName>style.visibility</p:attrName>
                                        </p:attrNameLst>
                                      </p:cBhvr>
                                      <p:to>
                                        <p:strVal val="visible"/>
                                      </p:to>
                                    </p:set>
                                    <p:animEffect transition="in" filter="blinds(horizontal)">
                                      <p:cBhvr>
                                        <p:cTn id="24" dur="500"/>
                                        <p:tgtEl>
                                          <p:spTgt spid="1853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7" grpId="0" uiExpand="1"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17475" y="642938"/>
            <a:ext cx="9302750" cy="944562"/>
          </a:xfrm>
        </p:spPr>
        <p:txBody>
          <a:bodyPr/>
          <a:lstStyle/>
          <a:p>
            <a:pPr eaLnBrk="1" hangingPunct="1">
              <a:spcBef>
                <a:spcPct val="20000"/>
              </a:spcBef>
            </a:pPr>
            <a:r>
              <a:rPr lang="en-US" altLang="en-US" dirty="0"/>
              <a:t>Management and Evaluation</a:t>
            </a:r>
            <a:r>
              <a:rPr lang="en-US" altLang="en-US" sz="2400" dirty="0"/>
              <a:t> (continued)</a:t>
            </a:r>
          </a:p>
        </p:txBody>
      </p:sp>
      <p:sp>
        <p:nvSpPr>
          <p:cNvPr id="186371" name="Rectangle 3"/>
          <p:cNvSpPr>
            <a:spLocks noGrp="1" noChangeArrowheads="1"/>
          </p:cNvSpPr>
          <p:nvPr>
            <p:ph idx="1"/>
          </p:nvPr>
        </p:nvSpPr>
        <p:spPr>
          <a:xfrm>
            <a:off x="914400" y="1600200"/>
            <a:ext cx="7264400" cy="5207000"/>
          </a:xfrm>
        </p:spPr>
        <p:txBody>
          <a:bodyPr/>
          <a:lstStyle/>
          <a:p>
            <a:pPr eaLnBrk="1" hangingPunct="1"/>
            <a:r>
              <a:rPr lang="en-US" altLang="en-US" dirty="0"/>
              <a:t>What is “active” portfolio management?</a:t>
            </a:r>
          </a:p>
          <a:p>
            <a:pPr lvl="1" eaLnBrk="1" hangingPunct="1"/>
            <a:r>
              <a:rPr lang="en-US" altLang="en-US" dirty="0"/>
              <a:t>The process of using publicly available data to actively manage a portfolio in an effort to:</a:t>
            </a:r>
          </a:p>
          <a:p>
            <a:pPr lvl="2" eaLnBrk="1" hangingPunct="1"/>
            <a:r>
              <a:rPr lang="en-US" altLang="en-US" dirty="0"/>
              <a:t>Beat the benchmark after all transactions costs, taxes, management, and other fees</a:t>
            </a:r>
          </a:p>
          <a:p>
            <a:pPr lvl="3" eaLnBrk="1" hangingPunct="1"/>
            <a:r>
              <a:rPr lang="en-US" altLang="en-US" dirty="0"/>
              <a:t>However, you must do this consistently year-after-year, and not just from luck</a:t>
            </a:r>
          </a:p>
          <a:p>
            <a:pPr eaLnBrk="1" hangingPunct="1"/>
            <a:r>
              <a:rPr lang="en-US" altLang="en-US" dirty="0"/>
              <a:t>Why is “active” management such a hot topic?</a:t>
            </a:r>
          </a:p>
          <a:p>
            <a:pPr lvl="1" eaLnBrk="1" hangingPunct="1"/>
            <a:r>
              <a:rPr lang="en-US" altLang="en-US" dirty="0"/>
              <a:t>Management fees for mutual funds which can consistently outperform their benchmarks are 5-25 times higher than those on passive management (19 basis points versus 250 basis points)</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6371">
                                            <p:txEl>
                                              <p:pRg st="0" end="0"/>
                                            </p:txEl>
                                          </p:spTgt>
                                        </p:tgtEl>
                                        <p:attrNameLst>
                                          <p:attrName>style.visibility</p:attrName>
                                        </p:attrNameLst>
                                      </p:cBhvr>
                                      <p:to>
                                        <p:strVal val="visible"/>
                                      </p:to>
                                    </p:set>
                                    <p:anim calcmode="lin" valueType="num">
                                      <p:cBhvr additive="base">
                                        <p:cTn id="7" dur="500" fill="hold"/>
                                        <p:tgtEl>
                                          <p:spTgt spid="1863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63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6371">
                                            <p:txEl>
                                              <p:pRg st="1" end="1"/>
                                            </p:txEl>
                                          </p:spTgt>
                                        </p:tgtEl>
                                        <p:attrNameLst>
                                          <p:attrName>style.visibility</p:attrName>
                                        </p:attrNameLst>
                                      </p:cBhvr>
                                      <p:to>
                                        <p:strVal val="visible"/>
                                      </p:to>
                                    </p:set>
                                    <p:anim calcmode="lin" valueType="num">
                                      <p:cBhvr additive="base">
                                        <p:cTn id="13" dur="1300" fill="hold"/>
                                        <p:tgtEl>
                                          <p:spTgt spid="186371">
                                            <p:txEl>
                                              <p:pRg st="1" end="1"/>
                                            </p:txEl>
                                          </p:spTgt>
                                        </p:tgtEl>
                                        <p:attrNameLst>
                                          <p:attrName>ppt_x</p:attrName>
                                        </p:attrNameLst>
                                      </p:cBhvr>
                                      <p:tavLst>
                                        <p:tav tm="0">
                                          <p:val>
                                            <p:strVal val="0-#ppt_w/2"/>
                                          </p:val>
                                        </p:tav>
                                        <p:tav tm="100000">
                                          <p:val>
                                            <p:strVal val="#ppt_x"/>
                                          </p:val>
                                        </p:tav>
                                      </p:tavLst>
                                    </p:anim>
                                    <p:anim calcmode="lin" valueType="num">
                                      <p:cBhvr additive="base">
                                        <p:cTn id="14" dur="1300" fill="hold"/>
                                        <p:tgtEl>
                                          <p:spTgt spid="1863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6371">
                                            <p:txEl>
                                              <p:pRg st="2" end="2"/>
                                            </p:txEl>
                                          </p:spTgt>
                                        </p:tgtEl>
                                        <p:attrNameLst>
                                          <p:attrName>style.visibility</p:attrName>
                                        </p:attrNameLst>
                                      </p:cBhvr>
                                      <p:to>
                                        <p:strVal val="visible"/>
                                      </p:to>
                                    </p:set>
                                    <p:anim calcmode="lin" valueType="num">
                                      <p:cBhvr additive="base">
                                        <p:cTn id="17" dur="500" fill="hold"/>
                                        <p:tgtEl>
                                          <p:spTgt spid="1863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63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6371">
                                            <p:txEl>
                                              <p:pRg st="3" end="3"/>
                                            </p:txEl>
                                          </p:spTgt>
                                        </p:tgtEl>
                                        <p:attrNameLst>
                                          <p:attrName>style.visibility</p:attrName>
                                        </p:attrNameLst>
                                      </p:cBhvr>
                                      <p:to>
                                        <p:strVal val="visible"/>
                                      </p:to>
                                    </p:set>
                                    <p:anim calcmode="lin" valueType="num">
                                      <p:cBhvr additive="base">
                                        <p:cTn id="21" dur="500" fill="hold"/>
                                        <p:tgtEl>
                                          <p:spTgt spid="1863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63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6371">
                                            <p:txEl>
                                              <p:pRg st="4" end="4"/>
                                            </p:txEl>
                                          </p:spTgt>
                                        </p:tgtEl>
                                        <p:attrNameLst>
                                          <p:attrName>style.visibility</p:attrName>
                                        </p:attrNameLst>
                                      </p:cBhvr>
                                      <p:to>
                                        <p:strVal val="visible"/>
                                      </p:to>
                                    </p:set>
                                    <p:anim calcmode="lin" valueType="num">
                                      <p:cBhvr additive="base">
                                        <p:cTn id="25" dur="500" fill="hold"/>
                                        <p:tgtEl>
                                          <p:spTgt spid="1863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63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6371">
                                            <p:txEl>
                                              <p:pRg st="5" end="5"/>
                                            </p:txEl>
                                          </p:spTgt>
                                        </p:tgtEl>
                                        <p:attrNameLst>
                                          <p:attrName>style.visibility</p:attrName>
                                        </p:attrNameLst>
                                      </p:cBhvr>
                                      <p:to>
                                        <p:strVal val="visible"/>
                                      </p:to>
                                    </p:set>
                                    <p:anim calcmode="lin" valueType="num">
                                      <p:cBhvr additive="base">
                                        <p:cTn id="29" dur="500" fill="hold"/>
                                        <p:tgtEl>
                                          <p:spTgt spid="1863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637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1" grpId="0" uiExpand="1"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30175" y="665163"/>
            <a:ext cx="9404350" cy="858837"/>
          </a:xfrm>
        </p:spPr>
        <p:txBody>
          <a:bodyPr/>
          <a:lstStyle/>
          <a:p>
            <a:pPr eaLnBrk="1" hangingPunct="1"/>
            <a:r>
              <a:rPr lang="en-US" altLang="en-US" dirty="0"/>
              <a:t>Management and Evaluation</a:t>
            </a:r>
            <a:r>
              <a:rPr lang="en-US" altLang="en-US" sz="2400" dirty="0"/>
              <a:t> (continued)</a:t>
            </a:r>
          </a:p>
        </p:txBody>
      </p:sp>
      <p:sp>
        <p:nvSpPr>
          <p:cNvPr id="17412" name="Rectangle 3"/>
          <p:cNvSpPr>
            <a:spLocks noGrp="1" noChangeArrowheads="1"/>
          </p:cNvSpPr>
          <p:nvPr>
            <p:ph idx="1"/>
          </p:nvPr>
        </p:nvSpPr>
        <p:spPr>
          <a:xfrm>
            <a:off x="914400" y="1600200"/>
            <a:ext cx="7315200" cy="5219700"/>
          </a:xfrm>
        </p:spPr>
        <p:txBody>
          <a:bodyPr/>
          <a:lstStyle/>
          <a:p>
            <a:pPr eaLnBrk="1" hangingPunct="1"/>
            <a:r>
              <a:rPr lang="en-US" altLang="en-US" dirty="0"/>
              <a:t>What is “passive” portfolio management?</a:t>
            </a:r>
          </a:p>
          <a:p>
            <a:pPr lvl="1" eaLnBrk="1" hangingPunct="1"/>
            <a:r>
              <a:rPr lang="en-US" altLang="en-US" dirty="0"/>
              <a:t>The process of buying a diversified portfolio which represents a broad market index (or benchmark) without any attempt to outperform the market or pick stocks</a:t>
            </a:r>
          </a:p>
          <a:p>
            <a:pPr eaLnBrk="1" hangingPunct="1"/>
            <a:r>
              <a:rPr lang="en-US" altLang="en-US" dirty="0"/>
              <a:t>Why is “passive” management such a hot topic?</a:t>
            </a:r>
          </a:p>
          <a:p>
            <a:pPr lvl="1" eaLnBrk="1" hangingPunct="1"/>
            <a:r>
              <a:rPr lang="en-US" altLang="en-US" dirty="0"/>
              <a:t>Most active managers fail to outperform their benchmarks, especially after costs and taxes</a:t>
            </a:r>
          </a:p>
          <a:p>
            <a:pPr lvl="2" eaLnBrk="1" hangingPunct="1"/>
            <a:r>
              <a:rPr lang="en-US" altLang="en-US" dirty="0"/>
              <a:t>Investors have realized that if you can’t beat them, join them, so they buy low-cost passive funds which meet their benchmarks consistently and minimize taxes</a:t>
            </a:r>
          </a:p>
          <a:p>
            <a:pPr lvl="1" eaLnBrk="1" hangingPunct="1">
              <a:lnSpc>
                <a:spcPct val="90000"/>
              </a:lnSpc>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box(in)">
                                      <p:cBhvr>
                                        <p:cTn id="7" dur="500"/>
                                        <p:tgtEl>
                                          <p:spTgt spid="1741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7412">
                                            <p:txEl>
                                              <p:pRg st="1" end="1"/>
                                            </p:txEl>
                                          </p:spTgt>
                                        </p:tgtEl>
                                        <p:attrNameLst>
                                          <p:attrName>style.visibility</p:attrName>
                                        </p:attrNameLst>
                                      </p:cBhvr>
                                      <p:to>
                                        <p:strVal val="visible"/>
                                      </p:to>
                                    </p:set>
                                    <p:animEffect transition="in" filter="box(in)">
                                      <p:cBhvr>
                                        <p:cTn id="12" dur="500"/>
                                        <p:tgtEl>
                                          <p:spTgt spid="17412">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7412">
                                            <p:txEl>
                                              <p:pRg st="2" end="2"/>
                                            </p:txEl>
                                          </p:spTgt>
                                        </p:tgtEl>
                                        <p:attrNameLst>
                                          <p:attrName>style.visibility</p:attrName>
                                        </p:attrNameLst>
                                      </p:cBhvr>
                                      <p:to>
                                        <p:strVal val="visible"/>
                                      </p:to>
                                    </p:set>
                                    <p:animEffect transition="in" filter="box(in)">
                                      <p:cBhvr>
                                        <p:cTn id="15" dur="500"/>
                                        <p:tgtEl>
                                          <p:spTgt spid="17412">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7412">
                                            <p:txEl>
                                              <p:pRg st="3" end="3"/>
                                            </p:txEl>
                                          </p:spTgt>
                                        </p:tgtEl>
                                        <p:attrNameLst>
                                          <p:attrName>style.visibility</p:attrName>
                                        </p:attrNameLst>
                                      </p:cBhvr>
                                      <p:to>
                                        <p:strVal val="visible"/>
                                      </p:to>
                                    </p:set>
                                    <p:animEffect transition="in" filter="box(in)">
                                      <p:cBhvr>
                                        <p:cTn id="18" dur="500"/>
                                        <p:tgtEl>
                                          <p:spTgt spid="17412">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7412">
                                            <p:txEl>
                                              <p:pRg st="4" end="4"/>
                                            </p:txEl>
                                          </p:spTgt>
                                        </p:tgtEl>
                                        <p:attrNameLst>
                                          <p:attrName>style.visibility</p:attrName>
                                        </p:attrNameLst>
                                      </p:cBhvr>
                                      <p:to>
                                        <p:strVal val="visible"/>
                                      </p:to>
                                    </p:set>
                                    <p:animEffect transition="in" filter="box(in)">
                                      <p:cBhvr>
                                        <p:cTn id="21" dur="500"/>
                                        <p:tgtEl>
                                          <p:spTgt spid="174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uild="p" bldLvl="2"/>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19100" y="685800"/>
            <a:ext cx="8305800" cy="944563"/>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lstStyle/>
          <a:p>
            <a:pPr eaLnBrk="1" hangingPunct="1">
              <a:spcBef>
                <a:spcPct val="20000"/>
              </a:spcBef>
            </a:pPr>
            <a:r>
              <a:rPr lang="en-US" altLang="en-US" dirty="0"/>
              <a:t>Management and Evaluation</a:t>
            </a:r>
            <a:r>
              <a:rPr lang="en-US" altLang="en-US" sz="2400" dirty="0"/>
              <a:t> (continued)</a:t>
            </a:r>
          </a:p>
        </p:txBody>
      </p:sp>
      <p:sp>
        <p:nvSpPr>
          <p:cNvPr id="188419" name="Rectangle 3"/>
          <p:cNvSpPr>
            <a:spLocks noGrp="1" noChangeArrowheads="1"/>
          </p:cNvSpPr>
          <p:nvPr>
            <p:ph idx="1"/>
          </p:nvPr>
        </p:nvSpPr>
        <p:spPr>
          <a:xfrm>
            <a:off x="914400" y="1600200"/>
            <a:ext cx="7227888" cy="4495800"/>
          </a:xfrm>
        </p:spPr>
        <p:txBody>
          <a:bodyPr lIns="90488" tIns="44450" rIns="90488" bIns="44450"/>
          <a:lstStyle/>
          <a:p>
            <a:pPr eaLnBrk="1" hangingPunct="1"/>
            <a:r>
              <a:rPr lang="en-US" altLang="en-US" dirty="0"/>
              <a:t>What factors lead to above-benchmark  or excess returns?</a:t>
            </a:r>
          </a:p>
          <a:p>
            <a:pPr lvl="1" eaLnBrk="1" hangingPunct="1"/>
            <a:r>
              <a:rPr lang="en-US" altLang="en-US" dirty="0"/>
              <a:t>1.  Superior asset allocation</a:t>
            </a:r>
          </a:p>
          <a:p>
            <a:pPr lvl="2" eaLnBrk="1" hangingPunct="1"/>
            <a:r>
              <a:rPr lang="en-US" altLang="en-US" dirty="0"/>
              <a:t>Shifting assets between a poor-performing asset class and a better performing asset class, i.e. between large cap to international or small cap</a:t>
            </a:r>
          </a:p>
          <a:p>
            <a:pPr lvl="1" eaLnBrk="1" hangingPunct="1"/>
            <a:r>
              <a:rPr lang="en-US" altLang="en-US" dirty="0"/>
              <a:t>2.  Superior stock selection</a:t>
            </a:r>
          </a:p>
          <a:p>
            <a:pPr lvl="2" eaLnBrk="1" hangingPunct="1"/>
            <a:r>
              <a:rPr lang="en-US" altLang="en-US" dirty="0"/>
              <a:t>Picking sectors, industries, or companies within a specified benchmark which, as a whole, outperform the return on the specified benchmark</a:t>
            </a:r>
          </a:p>
          <a:p>
            <a:pPr lvl="1" eaLnBrk="1" hangingPunct="1">
              <a:lnSpc>
                <a:spcPct val="90000"/>
              </a:lnSpc>
              <a:buFontTx/>
              <a:buNone/>
            </a:pPr>
            <a:endParaRPr lang="en-US" altLang="en-US" dirty="0"/>
          </a:p>
        </p:txBody>
      </p:sp>
      <p:sp>
        <p:nvSpPr>
          <p:cNvPr id="21508" name="Rectangle 4"/>
          <p:cNvSpPr>
            <a:spLocks noChangeArrowheads="1"/>
          </p:cNvSpPr>
          <p:nvPr/>
        </p:nvSpPr>
        <p:spPr bwMode="auto">
          <a:xfrm>
            <a:off x="793750" y="295275"/>
            <a:ext cx="75501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200" b="0" dirty="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8419">
                                            <p:txEl>
                                              <p:pRg st="0" end="0"/>
                                            </p:txEl>
                                          </p:spTgt>
                                        </p:tgtEl>
                                        <p:attrNameLst>
                                          <p:attrName>style.visibility</p:attrName>
                                        </p:attrNameLst>
                                      </p:cBhvr>
                                      <p:to>
                                        <p:strVal val="visible"/>
                                      </p:to>
                                    </p:set>
                                    <p:animEffect transition="in" filter="slide(fromBottom)">
                                      <p:cBhvr>
                                        <p:cTn id="7" dur="500"/>
                                        <p:tgtEl>
                                          <p:spTgt spid="1884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88419">
                                            <p:txEl>
                                              <p:pRg st="1" end="1"/>
                                            </p:txEl>
                                          </p:spTgt>
                                        </p:tgtEl>
                                        <p:attrNameLst>
                                          <p:attrName>style.visibility</p:attrName>
                                        </p:attrNameLst>
                                      </p:cBhvr>
                                      <p:to>
                                        <p:strVal val="visible"/>
                                      </p:to>
                                    </p:set>
                                    <p:animEffect transition="in" filter="slide(fromBottom)">
                                      <p:cBhvr>
                                        <p:cTn id="12" dur="500"/>
                                        <p:tgtEl>
                                          <p:spTgt spid="188419">
                                            <p:txEl>
                                              <p:pRg st="1" end="1"/>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88419">
                                            <p:txEl>
                                              <p:pRg st="2" end="2"/>
                                            </p:txEl>
                                          </p:spTgt>
                                        </p:tgtEl>
                                        <p:attrNameLst>
                                          <p:attrName>style.visibility</p:attrName>
                                        </p:attrNameLst>
                                      </p:cBhvr>
                                      <p:to>
                                        <p:strVal val="visible"/>
                                      </p:to>
                                    </p:set>
                                    <p:animEffect transition="in" filter="slide(fromBottom)">
                                      <p:cBhvr>
                                        <p:cTn id="15" dur="500"/>
                                        <p:tgtEl>
                                          <p:spTgt spid="188419">
                                            <p:txEl>
                                              <p:pRg st="2" end="2"/>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88419">
                                            <p:txEl>
                                              <p:pRg st="3" end="3"/>
                                            </p:txEl>
                                          </p:spTgt>
                                        </p:tgtEl>
                                        <p:attrNameLst>
                                          <p:attrName>style.visibility</p:attrName>
                                        </p:attrNameLst>
                                      </p:cBhvr>
                                      <p:to>
                                        <p:strVal val="visible"/>
                                      </p:to>
                                    </p:set>
                                    <p:animEffect transition="in" filter="slide(fromBottom)">
                                      <p:cBhvr>
                                        <p:cTn id="18" dur="500"/>
                                        <p:tgtEl>
                                          <p:spTgt spid="188419">
                                            <p:txEl>
                                              <p:pRg st="3" end="3"/>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88419">
                                            <p:txEl>
                                              <p:pRg st="4" end="4"/>
                                            </p:txEl>
                                          </p:spTgt>
                                        </p:tgtEl>
                                        <p:attrNameLst>
                                          <p:attrName>style.visibility</p:attrName>
                                        </p:attrNameLst>
                                      </p:cBhvr>
                                      <p:to>
                                        <p:strVal val="visible"/>
                                      </p:to>
                                    </p:set>
                                    <p:animEffect transition="in" filter="slide(fromBottom)">
                                      <p:cBhvr>
                                        <p:cTn id="21" dur="500"/>
                                        <p:tgtEl>
                                          <p:spTgt spid="1884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uiExpand="1"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685800" y="642938"/>
            <a:ext cx="7772400" cy="944562"/>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lstStyle/>
          <a:p>
            <a:pPr eaLnBrk="1" hangingPunct="1">
              <a:spcBef>
                <a:spcPct val="20000"/>
              </a:spcBef>
            </a:pPr>
            <a:r>
              <a:rPr lang="en-US" altLang="en-US" dirty="0"/>
              <a:t>Management and Evaluation</a:t>
            </a:r>
            <a:r>
              <a:rPr lang="en-US" altLang="en-US" sz="2400" dirty="0"/>
              <a:t> (continued)</a:t>
            </a:r>
          </a:p>
        </p:txBody>
      </p:sp>
      <p:sp>
        <p:nvSpPr>
          <p:cNvPr id="189445" name="Rectangle 5"/>
          <p:cNvSpPr>
            <a:spLocks noGrp="1" noChangeArrowheads="1"/>
          </p:cNvSpPr>
          <p:nvPr>
            <p:ph idx="1"/>
          </p:nvPr>
        </p:nvSpPr>
        <p:spPr>
          <a:xfrm>
            <a:off x="914400" y="1600200"/>
            <a:ext cx="7289800" cy="5588000"/>
          </a:xfrm>
        </p:spPr>
        <p:txBody>
          <a:bodyPr lIns="90488" tIns="44450" rIns="90488" bIns="44450"/>
          <a:lstStyle/>
          <a:p>
            <a:pPr eaLnBrk="1" hangingPunct="1"/>
            <a:r>
              <a:rPr lang="en-US" altLang="en-US" dirty="0"/>
              <a:t>What is superior asset allocation?</a:t>
            </a:r>
          </a:p>
          <a:p>
            <a:pPr lvl="1" eaLnBrk="1" hangingPunct="1"/>
            <a:r>
              <a:rPr lang="en-US" altLang="en-US" dirty="0"/>
              <a:t>The process where the investor gains a higher return than the benchmark from adjusting the investment portfolio for movements in the market</a:t>
            </a:r>
          </a:p>
          <a:p>
            <a:pPr lvl="2" eaLnBrk="1" hangingPunct="1"/>
            <a:r>
              <a:rPr lang="en-US" altLang="en-US" dirty="0"/>
              <a:t>The investor shifts among stocks, bonds and other asset classes based on their expectations for returns from each of the asset classes</a:t>
            </a:r>
          </a:p>
          <a:p>
            <a:pPr lvl="1" eaLnBrk="1" hangingPunct="1"/>
            <a:r>
              <a:rPr lang="en-US" altLang="en-US" dirty="0"/>
              <a:t>What are the results?</a:t>
            </a:r>
          </a:p>
          <a:p>
            <a:pPr lvl="2" eaLnBrk="1" hangingPunct="1"/>
            <a:r>
              <a:rPr lang="en-US" altLang="en-US" dirty="0"/>
              <a:t>Done well, superior asset allocation yields higher returns with lower risk.  </a:t>
            </a:r>
          </a:p>
          <a:p>
            <a:pPr lvl="2" eaLnBrk="1" hangingPunct="1"/>
            <a:r>
              <a:rPr lang="en-US" altLang="en-US" dirty="0"/>
              <a:t>Done poorly, it yields lower returns, higher transactions costs, and higher taxes </a:t>
            </a:r>
          </a:p>
        </p:txBody>
      </p:sp>
      <p:sp>
        <p:nvSpPr>
          <p:cNvPr id="22532"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dirty="0">
              <a:solidFill>
                <a:schemeClr val="tx2"/>
              </a:solidFill>
            </a:endParaRPr>
          </a:p>
        </p:txBody>
      </p:sp>
      <p:sp>
        <p:nvSpPr>
          <p:cNvPr id="22533"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dirty="0">
              <a:solidFill>
                <a:schemeClr val="tx2"/>
              </a:solidFill>
            </a:endParaRPr>
          </a:p>
        </p:txBody>
      </p:sp>
      <p:sp>
        <p:nvSpPr>
          <p:cNvPr id="22534" name="Rectangle 6"/>
          <p:cNvSpPr>
            <a:spLocks noChangeArrowheads="1"/>
          </p:cNvSpPr>
          <p:nvPr/>
        </p:nvSpPr>
        <p:spPr bwMode="auto">
          <a:xfrm>
            <a:off x="793750" y="228600"/>
            <a:ext cx="75501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200" b="0" dirty="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9445">
                                            <p:txEl>
                                              <p:pRg st="0" end="0"/>
                                            </p:txEl>
                                          </p:spTgt>
                                        </p:tgtEl>
                                        <p:attrNameLst>
                                          <p:attrName>style.visibility</p:attrName>
                                        </p:attrNameLst>
                                      </p:cBhvr>
                                      <p:to>
                                        <p:strVal val="visible"/>
                                      </p:to>
                                    </p:set>
                                    <p:animEffect transition="in" filter="blinds(horizontal)">
                                      <p:cBhvr>
                                        <p:cTn id="7" dur="500"/>
                                        <p:tgtEl>
                                          <p:spTgt spid="18944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9445">
                                            <p:txEl>
                                              <p:pRg st="1" end="1"/>
                                            </p:txEl>
                                          </p:spTgt>
                                        </p:tgtEl>
                                        <p:attrNameLst>
                                          <p:attrName>style.visibility</p:attrName>
                                        </p:attrNameLst>
                                      </p:cBhvr>
                                      <p:to>
                                        <p:strVal val="visible"/>
                                      </p:to>
                                    </p:set>
                                    <p:animEffect transition="in" filter="blinds(horizontal)">
                                      <p:cBhvr>
                                        <p:cTn id="12" dur="500"/>
                                        <p:tgtEl>
                                          <p:spTgt spid="189445">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89445">
                                            <p:txEl>
                                              <p:pRg st="2" end="2"/>
                                            </p:txEl>
                                          </p:spTgt>
                                        </p:tgtEl>
                                        <p:attrNameLst>
                                          <p:attrName>style.visibility</p:attrName>
                                        </p:attrNameLst>
                                      </p:cBhvr>
                                      <p:to>
                                        <p:strVal val="visible"/>
                                      </p:to>
                                    </p:set>
                                    <p:animEffect transition="in" filter="blinds(horizontal)">
                                      <p:cBhvr>
                                        <p:cTn id="15" dur="500"/>
                                        <p:tgtEl>
                                          <p:spTgt spid="189445">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89445">
                                            <p:txEl>
                                              <p:pRg st="3" end="3"/>
                                            </p:txEl>
                                          </p:spTgt>
                                        </p:tgtEl>
                                        <p:attrNameLst>
                                          <p:attrName>style.visibility</p:attrName>
                                        </p:attrNameLst>
                                      </p:cBhvr>
                                      <p:to>
                                        <p:strVal val="visible"/>
                                      </p:to>
                                    </p:set>
                                    <p:animEffect transition="in" filter="blinds(horizontal)">
                                      <p:cBhvr>
                                        <p:cTn id="18" dur="500"/>
                                        <p:tgtEl>
                                          <p:spTgt spid="189445">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89445">
                                            <p:txEl>
                                              <p:pRg st="4" end="4"/>
                                            </p:txEl>
                                          </p:spTgt>
                                        </p:tgtEl>
                                        <p:attrNameLst>
                                          <p:attrName>style.visibility</p:attrName>
                                        </p:attrNameLst>
                                      </p:cBhvr>
                                      <p:to>
                                        <p:strVal val="visible"/>
                                      </p:to>
                                    </p:set>
                                    <p:animEffect transition="in" filter="blinds(horizontal)">
                                      <p:cBhvr>
                                        <p:cTn id="21" dur="500"/>
                                        <p:tgtEl>
                                          <p:spTgt spid="189445">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89445">
                                            <p:txEl>
                                              <p:pRg st="5" end="5"/>
                                            </p:txEl>
                                          </p:spTgt>
                                        </p:tgtEl>
                                        <p:attrNameLst>
                                          <p:attrName>style.visibility</p:attrName>
                                        </p:attrNameLst>
                                      </p:cBhvr>
                                      <p:to>
                                        <p:strVal val="visible"/>
                                      </p:to>
                                    </p:set>
                                    <p:animEffect transition="in" filter="blinds(horizontal)">
                                      <p:cBhvr>
                                        <p:cTn id="24" dur="500"/>
                                        <p:tgtEl>
                                          <p:spTgt spid="18944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5" grpId="0" uiExpand="1"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a:xfrm>
            <a:off x="685800" y="685800"/>
            <a:ext cx="7772400" cy="858838"/>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lstStyle/>
          <a:p>
            <a:pPr eaLnBrk="1" hangingPunct="1">
              <a:spcBef>
                <a:spcPct val="20000"/>
              </a:spcBef>
            </a:pPr>
            <a:r>
              <a:rPr lang="en-US" altLang="en-US" dirty="0"/>
              <a:t>Management and Evaluation</a:t>
            </a:r>
            <a:r>
              <a:rPr lang="en-US" altLang="en-US" sz="2400" dirty="0"/>
              <a:t> (continued)</a:t>
            </a:r>
          </a:p>
        </p:txBody>
      </p:sp>
      <p:sp>
        <p:nvSpPr>
          <p:cNvPr id="191493" name="Rectangle 5"/>
          <p:cNvSpPr>
            <a:spLocks noGrp="1" noChangeArrowheads="1"/>
          </p:cNvSpPr>
          <p:nvPr>
            <p:ph idx="1"/>
          </p:nvPr>
        </p:nvSpPr>
        <p:spPr>
          <a:xfrm>
            <a:off x="914400" y="1600200"/>
            <a:ext cx="7315200" cy="5486400"/>
          </a:xfrm>
        </p:spPr>
        <p:txBody>
          <a:bodyPr lIns="90488" tIns="44450" rIns="90488" bIns="44450"/>
          <a:lstStyle/>
          <a:p>
            <a:pPr eaLnBrk="1" hangingPunct="1"/>
            <a:r>
              <a:rPr lang="en-US" altLang="en-US" dirty="0"/>
              <a:t>What is superior stock selection?</a:t>
            </a:r>
          </a:p>
          <a:p>
            <a:pPr lvl="1" eaLnBrk="1" hangingPunct="1"/>
            <a:r>
              <a:rPr lang="en-US" altLang="en-US" dirty="0"/>
              <a:t>The process where the investor builds an investment portfolio which earns returns in excess of the benchmark through buying or selling undervalued stocks, sectors or industries</a:t>
            </a:r>
          </a:p>
          <a:p>
            <a:pPr lvl="2" eaLnBrk="1" hangingPunct="1"/>
            <a:r>
              <a:rPr lang="en-US" altLang="en-US" dirty="0"/>
              <a:t>The investor shifts among the various securities of the index in an attempt to buy the securities with the highest growth potential</a:t>
            </a:r>
          </a:p>
          <a:p>
            <a:pPr lvl="1" eaLnBrk="1" hangingPunct="1"/>
            <a:r>
              <a:rPr lang="en-US" altLang="en-US" dirty="0"/>
              <a:t>What are the results?</a:t>
            </a:r>
          </a:p>
          <a:p>
            <a:pPr lvl="2" eaLnBrk="1" hangingPunct="1"/>
            <a:r>
              <a:rPr lang="en-US" altLang="en-US" dirty="0"/>
              <a:t>Done well, superior selection yields higher returns with lower risk.  </a:t>
            </a:r>
          </a:p>
          <a:p>
            <a:pPr lvl="2" eaLnBrk="1" hangingPunct="1"/>
            <a:r>
              <a:rPr lang="en-US" altLang="en-US" dirty="0"/>
              <a:t>Done poorly, it yields lower returns, high transactions costs, and high taxes </a:t>
            </a:r>
          </a:p>
        </p:txBody>
      </p:sp>
      <p:sp>
        <p:nvSpPr>
          <p:cNvPr id="24580"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dirty="0">
              <a:solidFill>
                <a:schemeClr val="tx2"/>
              </a:solidFill>
            </a:endParaRPr>
          </a:p>
        </p:txBody>
      </p:sp>
      <p:sp>
        <p:nvSpPr>
          <p:cNvPr id="24581"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dirty="0">
              <a:solidFill>
                <a:schemeClr val="tx2"/>
              </a:solidFill>
            </a:endParaRPr>
          </a:p>
        </p:txBody>
      </p:sp>
      <p:sp>
        <p:nvSpPr>
          <p:cNvPr id="24582" name="Rectangle 6"/>
          <p:cNvSpPr>
            <a:spLocks noChangeArrowheads="1"/>
          </p:cNvSpPr>
          <p:nvPr/>
        </p:nvSpPr>
        <p:spPr bwMode="auto">
          <a:xfrm>
            <a:off x="793750" y="228600"/>
            <a:ext cx="75501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200" b="0" dirty="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149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149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9149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9149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19149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9149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3" grpId="0" uiExpand="1"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dirty="0"/>
              <a:t>Objectives</a:t>
            </a:r>
          </a:p>
        </p:txBody>
      </p:sp>
      <p:sp>
        <p:nvSpPr>
          <p:cNvPr id="30723" name="Rectangle 3"/>
          <p:cNvSpPr>
            <a:spLocks noGrp="1" noChangeArrowheads="1"/>
          </p:cNvSpPr>
          <p:nvPr>
            <p:ph idx="1"/>
          </p:nvPr>
        </p:nvSpPr>
        <p:spPr>
          <a:xfrm>
            <a:off x="914400" y="1600200"/>
            <a:ext cx="7315200" cy="4905375"/>
          </a:xfrm>
        </p:spPr>
        <p:txBody>
          <a:bodyPr/>
          <a:lstStyle/>
          <a:p>
            <a:pPr marL="0" indent="0" eaLnBrk="1" hangingPunct="1">
              <a:buFontTx/>
              <a:buNone/>
              <a:defRPr/>
            </a:pPr>
            <a:r>
              <a:rPr lang="en-US" altLang="en-US" dirty="0"/>
              <a:t>A.  Understand portfolio rebalancing</a:t>
            </a:r>
          </a:p>
          <a:p>
            <a:pPr marL="0" indent="0" eaLnBrk="1" hangingPunct="1">
              <a:buFontTx/>
              <a:buNone/>
              <a:defRPr/>
            </a:pPr>
            <a:r>
              <a:rPr lang="en-US" altLang="en-US" dirty="0"/>
              <a:t>B.  Understand the importance of portfolio management and performance evaluation </a:t>
            </a:r>
          </a:p>
          <a:p>
            <a:pPr marL="0" indent="0" eaLnBrk="1" hangingPunct="1">
              <a:buFontTx/>
              <a:buNone/>
              <a:defRPr/>
            </a:pPr>
            <a:r>
              <a:rPr lang="en-US" altLang="en-US" dirty="0"/>
              <a:t>C.  Understand and calculate risk-adjusted performance measures </a:t>
            </a:r>
          </a:p>
          <a:p>
            <a:pPr marL="0" indent="0" eaLnBrk="1" hangingPunct="1">
              <a:buFontTx/>
              <a:buNone/>
              <a:defRPr/>
            </a:pPr>
            <a:r>
              <a:rPr lang="en-US" altLang="en-US" dirty="0"/>
              <a:t>D. Understand how to open up a mutual fund account</a:t>
            </a:r>
          </a:p>
          <a:p>
            <a:pPr eaLnBrk="1" hangingPunct="1">
              <a:defRPr/>
            </a:pPr>
            <a:endParaRPr lang="en-US" altLang="en-US" dirty="0"/>
          </a:p>
          <a:p>
            <a:pPr eaLnBrk="1" hangingPunct="1">
              <a:defRPr/>
            </a:pPr>
            <a:endParaRPr lang="en-US" altLang="en-US" dirty="0"/>
          </a:p>
          <a:p>
            <a:pPr lvl="1" eaLnBrk="1" hangingPunct="1">
              <a:buFontTx/>
              <a:buNone/>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additive="base">
                                        <p:cTn id="7" dur="500" fill="hold"/>
                                        <p:tgtEl>
                                          <p:spTgt spid="307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2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anim calcmode="lin" valueType="num">
                                      <p:cBhvr additive="base">
                                        <p:cTn id="11" dur="500" fill="hold"/>
                                        <p:tgtEl>
                                          <p:spTgt spid="3072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072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anim calcmode="lin" valueType="num">
                                      <p:cBhvr additive="base">
                                        <p:cTn id="15" dur="500" fill="hold"/>
                                        <p:tgtEl>
                                          <p:spTgt spid="3072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072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anim calcmode="lin" valueType="num">
                                      <p:cBhvr additive="base">
                                        <p:cTn id="19" dur="500" fill="hold"/>
                                        <p:tgtEl>
                                          <p:spTgt spid="3072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allAtOnce"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609600"/>
            <a:ext cx="7772400" cy="944563"/>
          </a:xfrm>
        </p:spPr>
        <p:txBody>
          <a:bodyPr/>
          <a:lstStyle/>
          <a:p>
            <a:pPr eaLnBrk="1" hangingPunct="1"/>
            <a:r>
              <a:rPr lang="en-US" altLang="en-US" dirty="0"/>
              <a:t>Management and Evaluation</a:t>
            </a:r>
            <a:r>
              <a:rPr lang="en-US" altLang="en-US" sz="2400" dirty="0"/>
              <a:t> (continued)</a:t>
            </a:r>
          </a:p>
        </p:txBody>
      </p:sp>
      <p:sp>
        <p:nvSpPr>
          <p:cNvPr id="193539" name="Rectangle 3"/>
          <p:cNvSpPr>
            <a:spLocks noGrp="1" noChangeArrowheads="1"/>
          </p:cNvSpPr>
          <p:nvPr>
            <p:ph idx="1"/>
          </p:nvPr>
        </p:nvSpPr>
        <p:spPr>
          <a:xfrm>
            <a:off x="928688" y="1608138"/>
            <a:ext cx="7286625" cy="4419600"/>
          </a:xfrm>
        </p:spPr>
        <p:txBody>
          <a:bodyPr/>
          <a:lstStyle/>
          <a:p>
            <a:pPr eaLnBrk="1" hangingPunct="1"/>
            <a:r>
              <a:rPr lang="en-US" altLang="en-US" dirty="0"/>
              <a:t>What is portfolio evaluation?</a:t>
            </a:r>
          </a:p>
          <a:p>
            <a:pPr lvl="1" eaLnBrk="1" hangingPunct="1"/>
            <a:r>
              <a:rPr lang="en-US" altLang="en-US" dirty="0"/>
              <a:t>The process of monitoring financial asset performance in your portfolio, comparing asset performance to the relevant benchmarks</a:t>
            </a:r>
          </a:p>
          <a:p>
            <a:pPr lvl="2" eaLnBrk="1" hangingPunct="1"/>
            <a:r>
              <a:rPr lang="en-US" altLang="en-US" dirty="0"/>
              <a:t>It is determining how well the fund is meeting its objectives. If the assets are underperforming benchmarks, the investor may sell and purchase other assets</a:t>
            </a:r>
          </a:p>
          <a:p>
            <a:pPr lvl="1" eaLnBrk="1" hangingPunct="1"/>
            <a:r>
              <a:rPr lang="en-US" altLang="en-US" dirty="0"/>
              <a:t>What are the results?</a:t>
            </a:r>
          </a:p>
          <a:p>
            <a:pPr lvl="2" eaLnBrk="1" hangingPunct="1"/>
            <a:r>
              <a:rPr lang="en-US" altLang="en-US" dirty="0"/>
              <a:t>It allows you to see how all assets are doing</a:t>
            </a:r>
          </a:p>
          <a:p>
            <a:pPr lvl="2" eaLnBrk="1" hangingPunct="1"/>
            <a:r>
              <a:rPr lang="en-US" altLang="en-US" dirty="0"/>
              <a:t>Unless you monitor performance, you will not </a:t>
            </a:r>
            <a:r>
              <a:rPr lang="en-US" altLang="en-US"/>
              <a:t>know how well </a:t>
            </a:r>
            <a:r>
              <a:rPr lang="en-US" altLang="en-US" dirty="0"/>
              <a:t>you are doing in working toward accomplishing your objectives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3539">
                                            <p:txEl>
                                              <p:pRg st="0" end="0"/>
                                            </p:txEl>
                                          </p:spTgt>
                                        </p:tgtEl>
                                        <p:attrNameLst>
                                          <p:attrName>style.visibility</p:attrName>
                                        </p:attrNameLst>
                                      </p:cBhvr>
                                      <p:to>
                                        <p:strVal val="visible"/>
                                      </p:to>
                                    </p:set>
                                    <p:anim calcmode="lin" valueType="num">
                                      <p:cBhvr additive="base">
                                        <p:cTn id="7" dur="500" fill="hold"/>
                                        <p:tgtEl>
                                          <p:spTgt spid="193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3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3539">
                                            <p:txEl>
                                              <p:pRg st="1" end="1"/>
                                            </p:txEl>
                                          </p:spTgt>
                                        </p:tgtEl>
                                        <p:attrNameLst>
                                          <p:attrName>style.visibility</p:attrName>
                                        </p:attrNameLst>
                                      </p:cBhvr>
                                      <p:to>
                                        <p:strVal val="visible"/>
                                      </p:to>
                                    </p:set>
                                    <p:anim calcmode="lin" valueType="num">
                                      <p:cBhvr additive="base">
                                        <p:cTn id="13" dur="500" fill="hold"/>
                                        <p:tgtEl>
                                          <p:spTgt spid="193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35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3539">
                                            <p:txEl>
                                              <p:pRg st="2" end="2"/>
                                            </p:txEl>
                                          </p:spTgt>
                                        </p:tgtEl>
                                        <p:attrNameLst>
                                          <p:attrName>style.visibility</p:attrName>
                                        </p:attrNameLst>
                                      </p:cBhvr>
                                      <p:to>
                                        <p:strVal val="visible"/>
                                      </p:to>
                                    </p:set>
                                    <p:anim calcmode="lin" valueType="num">
                                      <p:cBhvr additive="base">
                                        <p:cTn id="17" dur="500" fill="hold"/>
                                        <p:tgtEl>
                                          <p:spTgt spid="1935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35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3539">
                                            <p:txEl>
                                              <p:pRg st="3" end="3"/>
                                            </p:txEl>
                                          </p:spTgt>
                                        </p:tgtEl>
                                        <p:attrNameLst>
                                          <p:attrName>style.visibility</p:attrName>
                                        </p:attrNameLst>
                                      </p:cBhvr>
                                      <p:to>
                                        <p:strVal val="visible"/>
                                      </p:to>
                                    </p:set>
                                    <p:anim calcmode="lin" valueType="num">
                                      <p:cBhvr additive="base">
                                        <p:cTn id="21" dur="500" fill="hold"/>
                                        <p:tgtEl>
                                          <p:spTgt spid="1935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35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3539">
                                            <p:txEl>
                                              <p:pRg st="4" end="4"/>
                                            </p:txEl>
                                          </p:spTgt>
                                        </p:tgtEl>
                                        <p:attrNameLst>
                                          <p:attrName>style.visibility</p:attrName>
                                        </p:attrNameLst>
                                      </p:cBhvr>
                                      <p:to>
                                        <p:strVal val="visible"/>
                                      </p:to>
                                    </p:set>
                                    <p:anim calcmode="lin" valueType="num">
                                      <p:cBhvr additive="base">
                                        <p:cTn id="25" dur="500" fill="hold"/>
                                        <p:tgtEl>
                                          <p:spTgt spid="1935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353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3539">
                                            <p:txEl>
                                              <p:pRg st="5" end="5"/>
                                            </p:txEl>
                                          </p:spTgt>
                                        </p:tgtEl>
                                        <p:attrNameLst>
                                          <p:attrName>style.visibility</p:attrName>
                                        </p:attrNameLst>
                                      </p:cBhvr>
                                      <p:to>
                                        <p:strVal val="visible"/>
                                      </p:to>
                                    </p:set>
                                    <p:anim calcmode="lin" valueType="num">
                                      <p:cBhvr additive="base">
                                        <p:cTn id="29" dur="500" fill="hold"/>
                                        <p:tgtEl>
                                          <p:spTgt spid="19353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353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9" grpId="0" uiExpand="1"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655638"/>
            <a:ext cx="7772400" cy="944562"/>
          </a:xfrm>
        </p:spPr>
        <p:txBody>
          <a:bodyPr/>
          <a:lstStyle/>
          <a:p>
            <a:pPr eaLnBrk="1" hangingPunct="1"/>
            <a:r>
              <a:rPr lang="en-US" altLang="en-US" dirty="0"/>
              <a:t>Management and Evaluation</a:t>
            </a:r>
            <a:r>
              <a:rPr lang="en-US" altLang="en-US" sz="2400" dirty="0"/>
              <a:t> (continued)</a:t>
            </a:r>
          </a:p>
        </p:txBody>
      </p:sp>
      <p:sp>
        <p:nvSpPr>
          <p:cNvPr id="195587" name="Rectangle 3"/>
          <p:cNvSpPr>
            <a:spLocks noGrp="1" noChangeArrowheads="1"/>
          </p:cNvSpPr>
          <p:nvPr>
            <p:ph idx="1"/>
          </p:nvPr>
        </p:nvSpPr>
        <p:spPr>
          <a:xfrm>
            <a:off x="928688" y="1608138"/>
            <a:ext cx="7286625" cy="4419600"/>
          </a:xfrm>
        </p:spPr>
        <p:txBody>
          <a:bodyPr/>
          <a:lstStyle/>
          <a:p>
            <a:pPr eaLnBrk="1" hangingPunct="1"/>
            <a:r>
              <a:rPr lang="en-US" altLang="en-US" dirty="0"/>
              <a:t>How do you evaluate performance?</a:t>
            </a:r>
          </a:p>
          <a:p>
            <a:pPr lvl="1" eaLnBrk="1" hangingPunct="1"/>
            <a:r>
              <a:rPr lang="en-US" altLang="en-US" dirty="0"/>
              <a:t>Calculate:</a:t>
            </a:r>
          </a:p>
          <a:p>
            <a:pPr lvl="2" eaLnBrk="1" hangingPunct="1"/>
            <a:r>
              <a:rPr lang="en-US" altLang="en-US" dirty="0"/>
              <a:t>1. The period return on each owned asset</a:t>
            </a:r>
          </a:p>
          <a:p>
            <a:pPr lvl="2" eaLnBrk="1" hangingPunct="1"/>
            <a:r>
              <a:rPr lang="en-US" altLang="en-US" dirty="0"/>
              <a:t>2. The period index return for each benchmark</a:t>
            </a:r>
          </a:p>
          <a:p>
            <a:pPr lvl="2" eaLnBrk="1" hangingPunct="1"/>
            <a:r>
              <a:rPr lang="en-US" altLang="en-US" dirty="0"/>
              <a:t>3. The difference between the asset return and benchmark return</a:t>
            </a:r>
          </a:p>
          <a:p>
            <a:pPr lvl="2" eaLnBrk="1" hangingPunct="1"/>
            <a:r>
              <a:rPr lang="en-US" altLang="en-US" dirty="0"/>
              <a:t>4. The weight of each asset or portfolio in the overall portfolio</a:t>
            </a:r>
          </a:p>
          <a:p>
            <a:pPr lvl="2" eaLnBrk="1" hangingPunct="1"/>
            <a:r>
              <a:rPr lang="en-US" altLang="en-US" dirty="0"/>
              <a:t>5. The overall portfolio return</a:t>
            </a:r>
          </a:p>
          <a:p>
            <a:pPr lvl="1" eaLnBrk="1" hangingPunct="1"/>
            <a:r>
              <a:rPr lang="en-US" altLang="en-US" dirty="0"/>
              <a:t>With this information, you can know how each asset is performing versus its benchmark, and how well the portfolio is moving toward its objectives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5587">
                                            <p:txEl>
                                              <p:pRg st="0" end="0"/>
                                            </p:txEl>
                                          </p:spTgt>
                                        </p:tgtEl>
                                        <p:attrNameLst>
                                          <p:attrName>style.visibility</p:attrName>
                                        </p:attrNameLst>
                                      </p:cBhvr>
                                      <p:to>
                                        <p:strVal val="visible"/>
                                      </p:to>
                                    </p:set>
                                    <p:animEffect transition="in" filter="box(in)">
                                      <p:cBhvr>
                                        <p:cTn id="7" dur="500"/>
                                        <p:tgtEl>
                                          <p:spTgt spid="1955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5587">
                                            <p:txEl>
                                              <p:pRg st="1" end="1"/>
                                            </p:txEl>
                                          </p:spTgt>
                                        </p:tgtEl>
                                        <p:attrNameLst>
                                          <p:attrName>style.visibility</p:attrName>
                                        </p:attrNameLst>
                                      </p:cBhvr>
                                      <p:to>
                                        <p:strVal val="visible"/>
                                      </p:to>
                                    </p:set>
                                    <p:animEffect transition="in" filter="box(in)">
                                      <p:cBhvr>
                                        <p:cTn id="12" dur="500"/>
                                        <p:tgtEl>
                                          <p:spTgt spid="195587">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95587">
                                            <p:txEl>
                                              <p:pRg st="2" end="2"/>
                                            </p:txEl>
                                          </p:spTgt>
                                        </p:tgtEl>
                                        <p:attrNameLst>
                                          <p:attrName>style.visibility</p:attrName>
                                        </p:attrNameLst>
                                      </p:cBhvr>
                                      <p:to>
                                        <p:strVal val="visible"/>
                                      </p:to>
                                    </p:set>
                                    <p:animEffect transition="in" filter="box(in)">
                                      <p:cBhvr>
                                        <p:cTn id="15" dur="500"/>
                                        <p:tgtEl>
                                          <p:spTgt spid="195587">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95587">
                                            <p:txEl>
                                              <p:pRg st="3" end="3"/>
                                            </p:txEl>
                                          </p:spTgt>
                                        </p:tgtEl>
                                        <p:attrNameLst>
                                          <p:attrName>style.visibility</p:attrName>
                                        </p:attrNameLst>
                                      </p:cBhvr>
                                      <p:to>
                                        <p:strVal val="visible"/>
                                      </p:to>
                                    </p:set>
                                    <p:animEffect transition="in" filter="box(in)">
                                      <p:cBhvr>
                                        <p:cTn id="18" dur="500"/>
                                        <p:tgtEl>
                                          <p:spTgt spid="195587">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95587">
                                            <p:txEl>
                                              <p:pRg st="4" end="4"/>
                                            </p:txEl>
                                          </p:spTgt>
                                        </p:tgtEl>
                                        <p:attrNameLst>
                                          <p:attrName>style.visibility</p:attrName>
                                        </p:attrNameLst>
                                      </p:cBhvr>
                                      <p:to>
                                        <p:strVal val="visible"/>
                                      </p:to>
                                    </p:set>
                                    <p:animEffect transition="in" filter="box(in)">
                                      <p:cBhvr>
                                        <p:cTn id="21" dur="500"/>
                                        <p:tgtEl>
                                          <p:spTgt spid="195587">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95587">
                                            <p:txEl>
                                              <p:pRg st="5" end="5"/>
                                            </p:txEl>
                                          </p:spTgt>
                                        </p:tgtEl>
                                        <p:attrNameLst>
                                          <p:attrName>style.visibility</p:attrName>
                                        </p:attrNameLst>
                                      </p:cBhvr>
                                      <p:to>
                                        <p:strVal val="visible"/>
                                      </p:to>
                                    </p:set>
                                    <p:animEffect transition="in" filter="box(in)">
                                      <p:cBhvr>
                                        <p:cTn id="24" dur="500"/>
                                        <p:tgtEl>
                                          <p:spTgt spid="195587">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195587">
                                            <p:txEl>
                                              <p:pRg st="6" end="6"/>
                                            </p:txEl>
                                          </p:spTgt>
                                        </p:tgtEl>
                                        <p:attrNameLst>
                                          <p:attrName>style.visibility</p:attrName>
                                        </p:attrNameLst>
                                      </p:cBhvr>
                                      <p:to>
                                        <p:strVal val="visible"/>
                                      </p:to>
                                    </p:set>
                                    <p:animEffect transition="in" filter="box(in)">
                                      <p:cBhvr>
                                        <p:cTn id="27" dur="500"/>
                                        <p:tgtEl>
                                          <p:spTgt spid="195587">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195587">
                                            <p:txEl>
                                              <p:pRg st="7" end="7"/>
                                            </p:txEl>
                                          </p:spTgt>
                                        </p:tgtEl>
                                        <p:attrNameLst>
                                          <p:attrName>style.visibility</p:attrName>
                                        </p:attrNameLst>
                                      </p:cBhvr>
                                      <p:to>
                                        <p:strVal val="visible"/>
                                      </p:to>
                                    </p:set>
                                    <p:animEffect transition="in" filter="box(in)">
                                      <p:cBhvr>
                                        <p:cTn id="30" dur="500"/>
                                        <p:tgtEl>
                                          <p:spTgt spid="19558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bldLvl="2"/>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685800"/>
            <a:ext cx="7772400" cy="858838"/>
          </a:xfrm>
        </p:spPr>
        <p:txBody>
          <a:bodyPr/>
          <a:lstStyle/>
          <a:p>
            <a:pPr eaLnBrk="1" hangingPunct="1"/>
            <a:r>
              <a:rPr lang="en-US" altLang="en-US" dirty="0"/>
              <a:t>Management and Evaluation</a:t>
            </a:r>
            <a:r>
              <a:rPr lang="en-US" altLang="en-US" sz="2400" dirty="0"/>
              <a:t> (continued)</a:t>
            </a:r>
          </a:p>
        </p:txBody>
      </p:sp>
      <p:sp>
        <p:nvSpPr>
          <p:cNvPr id="24580" name="Rectangle 3"/>
          <p:cNvSpPr>
            <a:spLocks noGrp="1" noChangeArrowheads="1"/>
          </p:cNvSpPr>
          <p:nvPr>
            <p:ph idx="1"/>
          </p:nvPr>
        </p:nvSpPr>
        <p:spPr>
          <a:xfrm>
            <a:off x="914400" y="1600200"/>
            <a:ext cx="7315200" cy="5257800"/>
          </a:xfrm>
        </p:spPr>
        <p:txBody>
          <a:bodyPr/>
          <a:lstStyle/>
          <a:p>
            <a:pPr eaLnBrk="1" hangingPunct="1"/>
            <a:r>
              <a:rPr lang="en-US" altLang="en-US" dirty="0"/>
              <a:t>What is portfolio reporting?</a:t>
            </a:r>
          </a:p>
          <a:p>
            <a:pPr lvl="1" eaLnBrk="1" hangingPunct="1"/>
            <a:r>
              <a:rPr lang="en-US" altLang="en-US" dirty="0"/>
              <a:t>The process of reviewing portfolio performance with the necessary participants, i.e. your accountability partners</a:t>
            </a:r>
          </a:p>
          <a:p>
            <a:pPr lvl="2" eaLnBrk="1" hangingPunct="1"/>
            <a:r>
              <a:rPr lang="en-US" altLang="en-US" dirty="0"/>
              <a:t>If you are managing your portfolio, you should report performance to your spouse at least monthly or quarterly</a:t>
            </a:r>
          </a:p>
          <a:p>
            <a:pPr lvl="2" eaLnBrk="1" hangingPunct="1"/>
            <a:r>
              <a:rPr lang="en-US" altLang="en-US" dirty="0"/>
              <a:t>If others are helping you manage your portfolio, they should report performance to you and your spouse at least quarterly as well.</a:t>
            </a:r>
          </a:p>
          <a:p>
            <a:pPr lvl="1" eaLnBrk="1" hangingPunct="1"/>
            <a:r>
              <a:rPr lang="en-US" altLang="en-US" dirty="0"/>
              <a:t>Be careful not to do too much buying and selling, as these incur transactions costs and taxes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2200"/>
                                  </p:stCondLst>
                                  <p:childTnLst>
                                    <p:set>
                                      <p:cBhvr>
                                        <p:cTn id="6" dur="1" fill="hold">
                                          <p:stCondLst>
                                            <p:cond delay="0"/>
                                          </p:stCondLst>
                                        </p:cTn>
                                        <p:tgtEl>
                                          <p:spTgt spid="24580">
                                            <p:txEl>
                                              <p:pRg st="0" end="0"/>
                                            </p:txEl>
                                          </p:spTgt>
                                        </p:tgtEl>
                                        <p:attrNameLst>
                                          <p:attrName>style.visibility</p:attrName>
                                        </p:attrNameLst>
                                      </p:cBhvr>
                                      <p:to>
                                        <p:strVal val="visible"/>
                                      </p:to>
                                    </p:set>
                                    <p:animEffect transition="in" filter="box(in)">
                                      <p:cBhvr>
                                        <p:cTn id="7" dur="500"/>
                                        <p:tgtEl>
                                          <p:spTgt spid="2458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4580">
                                            <p:txEl>
                                              <p:pRg st="1" end="1"/>
                                            </p:txEl>
                                          </p:spTgt>
                                        </p:tgtEl>
                                        <p:attrNameLst>
                                          <p:attrName>style.visibility</p:attrName>
                                        </p:attrNameLst>
                                      </p:cBhvr>
                                      <p:to>
                                        <p:strVal val="visible"/>
                                      </p:to>
                                    </p:set>
                                    <p:animEffect transition="in" filter="box(in)">
                                      <p:cBhvr>
                                        <p:cTn id="12" dur="500"/>
                                        <p:tgtEl>
                                          <p:spTgt spid="24580">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4580">
                                            <p:txEl>
                                              <p:pRg st="2" end="2"/>
                                            </p:txEl>
                                          </p:spTgt>
                                        </p:tgtEl>
                                        <p:attrNameLst>
                                          <p:attrName>style.visibility</p:attrName>
                                        </p:attrNameLst>
                                      </p:cBhvr>
                                      <p:to>
                                        <p:strVal val="visible"/>
                                      </p:to>
                                    </p:set>
                                    <p:animEffect transition="in" filter="box(in)">
                                      <p:cBhvr>
                                        <p:cTn id="15" dur="500"/>
                                        <p:tgtEl>
                                          <p:spTgt spid="24580">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4580">
                                            <p:txEl>
                                              <p:pRg st="3" end="3"/>
                                            </p:txEl>
                                          </p:spTgt>
                                        </p:tgtEl>
                                        <p:attrNameLst>
                                          <p:attrName>style.visibility</p:attrName>
                                        </p:attrNameLst>
                                      </p:cBhvr>
                                      <p:to>
                                        <p:strVal val="visible"/>
                                      </p:to>
                                    </p:set>
                                    <p:animEffect transition="in" filter="box(in)">
                                      <p:cBhvr>
                                        <p:cTn id="18" dur="500"/>
                                        <p:tgtEl>
                                          <p:spTgt spid="24580">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4580">
                                            <p:txEl>
                                              <p:pRg st="4" end="4"/>
                                            </p:txEl>
                                          </p:spTgt>
                                        </p:tgtEl>
                                        <p:attrNameLst>
                                          <p:attrName>style.visibility</p:attrName>
                                        </p:attrNameLst>
                                      </p:cBhvr>
                                      <p:to>
                                        <p:strVal val="visible"/>
                                      </p:to>
                                    </p:set>
                                    <p:animEffect transition="in" filter="box(in)">
                                      <p:cBhvr>
                                        <p:cTn id="21" dur="500"/>
                                        <p:tgtEl>
                                          <p:spTgt spid="2458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uiExpand="1" build="p" bldLvl="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dirty="0"/>
              <a:t>Questions</a:t>
            </a:r>
          </a:p>
        </p:txBody>
      </p:sp>
      <p:sp>
        <p:nvSpPr>
          <p:cNvPr id="30723"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on the importance of portfolio management and evaluation?</a:t>
            </a:r>
          </a:p>
          <a:p>
            <a:pPr eaLnBrk="1" hangingPunct="1"/>
            <a:endParaRPr lang="en-US" altLang="en-US" sz="3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762000" y="609600"/>
            <a:ext cx="7772400" cy="1143000"/>
          </a:xfrm>
        </p:spPr>
        <p:txBody>
          <a:bodyPr/>
          <a:lstStyle/>
          <a:p>
            <a:pPr eaLnBrk="1" hangingPunct="1">
              <a:spcBef>
                <a:spcPct val="20000"/>
              </a:spcBef>
            </a:pPr>
            <a:r>
              <a:rPr lang="en-US" altLang="en-US" dirty="0"/>
              <a:t>C. Calculate Risk-adjusted Performance</a:t>
            </a:r>
          </a:p>
        </p:txBody>
      </p:sp>
      <p:sp>
        <p:nvSpPr>
          <p:cNvPr id="209923" name="Rectangle 3"/>
          <p:cNvSpPr>
            <a:spLocks noGrp="1" noChangeArrowheads="1"/>
          </p:cNvSpPr>
          <p:nvPr>
            <p:ph idx="1"/>
          </p:nvPr>
        </p:nvSpPr>
        <p:spPr>
          <a:xfrm>
            <a:off x="914400" y="1624013"/>
            <a:ext cx="7315200" cy="5124450"/>
          </a:xfrm>
        </p:spPr>
        <p:txBody>
          <a:bodyPr/>
          <a:lstStyle/>
          <a:p>
            <a:pPr eaLnBrk="1" hangingPunct="1"/>
            <a:r>
              <a:rPr lang="en-US" altLang="en-US" sz="2400" dirty="0"/>
              <a:t>How do you determine whether a portfolio manager is out-performing, i.e., generating excess returns or returns above the manager’s benchmark?</a:t>
            </a:r>
          </a:p>
          <a:p>
            <a:pPr lvl="1" eaLnBrk="1" hangingPunct="1"/>
            <a:r>
              <a:rPr lang="en-US" altLang="en-US" dirty="0"/>
              <a:t>Is it only returns?  </a:t>
            </a:r>
          </a:p>
          <a:p>
            <a:pPr eaLnBrk="1" hangingPunct="1"/>
            <a:r>
              <a:rPr lang="en-US" altLang="en-US" sz="2400" dirty="0"/>
              <a:t>Should you also be concerned about risk?</a:t>
            </a:r>
          </a:p>
          <a:p>
            <a:pPr lvl="1" eaLnBrk="1" hangingPunct="1"/>
            <a:r>
              <a:rPr lang="en-US" altLang="en-US" dirty="0"/>
              <a:t>It is not just returns that matters—they must be adjusted for risk.  </a:t>
            </a:r>
          </a:p>
          <a:p>
            <a:pPr eaLnBrk="1" hangingPunct="1"/>
            <a:r>
              <a:rPr lang="en-US" altLang="en-US" sz="2400" dirty="0"/>
              <a:t>There are a number of recognized performance measures available:</a:t>
            </a:r>
          </a:p>
          <a:p>
            <a:pPr lvl="2" eaLnBrk="1" hangingPunct="1"/>
            <a:r>
              <a:rPr lang="en-US" altLang="en-US" dirty="0"/>
              <a:t>Sharp Index</a:t>
            </a:r>
          </a:p>
          <a:p>
            <a:pPr lvl="2" eaLnBrk="1" hangingPunct="1"/>
            <a:r>
              <a:rPr lang="en-US" altLang="en-US" dirty="0"/>
              <a:t>Treynor Measure</a:t>
            </a:r>
          </a:p>
          <a:p>
            <a:pPr lvl="2" eaLnBrk="1" hangingPunct="1"/>
            <a:r>
              <a:rPr lang="en-US" altLang="en-US" dirty="0"/>
              <a:t>Jensen’s Measure</a:t>
            </a:r>
          </a:p>
          <a:p>
            <a:pPr lvl="1" eaLnBrk="1" hangingPunct="1"/>
            <a:endParaRPr lang="en-US" altLang="en-US" sz="2000" dirty="0"/>
          </a:p>
          <a:p>
            <a:pPr lvl="1" eaLnBrk="1" hangingPunct="1"/>
            <a:endParaRPr lang="en-US" altLang="en-US" dirty="0"/>
          </a:p>
          <a:p>
            <a:pPr lvl="1" eaLnBrk="1" hangingPunct="1"/>
            <a:endParaRPr lang="en-US" altLang="en-US"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9923">
                                            <p:txEl>
                                              <p:pRg st="4" end="4"/>
                                            </p:txEl>
                                          </p:spTgt>
                                        </p:tgtEl>
                                        <p:attrNameLst>
                                          <p:attrName>style.visibility</p:attrName>
                                        </p:attrNameLst>
                                      </p:cBhvr>
                                      <p:to>
                                        <p:strVal val="visible"/>
                                      </p:to>
                                    </p:set>
                                    <p:anim calcmode="lin" valueType="num">
                                      <p:cBhvr additive="base">
                                        <p:cTn id="25"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992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9923">
                                            <p:txEl>
                                              <p:pRg st="5" end="5"/>
                                            </p:txEl>
                                          </p:spTgt>
                                        </p:tgtEl>
                                        <p:attrNameLst>
                                          <p:attrName>style.visibility</p:attrName>
                                        </p:attrNameLst>
                                      </p:cBhvr>
                                      <p:to>
                                        <p:strVal val="visible"/>
                                      </p:to>
                                    </p:set>
                                    <p:anim calcmode="lin" valueType="num">
                                      <p:cBhvr additive="base">
                                        <p:cTn id="29" dur="500" fill="hold"/>
                                        <p:tgtEl>
                                          <p:spTgt spid="20992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992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09923">
                                            <p:txEl>
                                              <p:pRg st="6" end="6"/>
                                            </p:txEl>
                                          </p:spTgt>
                                        </p:tgtEl>
                                        <p:attrNameLst>
                                          <p:attrName>style.visibility</p:attrName>
                                        </p:attrNameLst>
                                      </p:cBhvr>
                                      <p:to>
                                        <p:strVal val="visible"/>
                                      </p:to>
                                    </p:set>
                                    <p:anim calcmode="lin" valueType="num">
                                      <p:cBhvr additive="base">
                                        <p:cTn id="33" dur="500" fill="hold"/>
                                        <p:tgtEl>
                                          <p:spTgt spid="20992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992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09923">
                                            <p:txEl>
                                              <p:pRg st="7" end="7"/>
                                            </p:txEl>
                                          </p:spTgt>
                                        </p:tgtEl>
                                        <p:attrNameLst>
                                          <p:attrName>style.visibility</p:attrName>
                                        </p:attrNameLst>
                                      </p:cBhvr>
                                      <p:to>
                                        <p:strVal val="visible"/>
                                      </p:to>
                                    </p:set>
                                    <p:anim calcmode="lin" valueType="num">
                                      <p:cBhvr additive="base">
                                        <p:cTn id="37" dur="500" fill="hold"/>
                                        <p:tgtEl>
                                          <p:spTgt spid="20992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0992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631825"/>
            <a:ext cx="7772400" cy="946150"/>
          </a:xfrm>
          <a:noFill/>
        </p:spPr>
        <p:txBody>
          <a:bodyPr lIns="90488" tIns="44450" rIns="90488" bIns="44450"/>
          <a:lstStyle/>
          <a:p>
            <a:pPr eaLnBrk="1" hangingPunct="1">
              <a:spcBef>
                <a:spcPct val="20000"/>
              </a:spcBef>
            </a:pPr>
            <a:r>
              <a:rPr lang="en-US" altLang="en-US" dirty="0"/>
              <a:t>Risk Adjusted Performance:  Sharpe</a:t>
            </a:r>
          </a:p>
        </p:txBody>
      </p:sp>
      <p:sp>
        <p:nvSpPr>
          <p:cNvPr id="210947" name="Rectangle 3"/>
          <p:cNvSpPr>
            <a:spLocks noGrp="1" noChangeArrowheads="1"/>
          </p:cNvSpPr>
          <p:nvPr>
            <p:ph idx="1"/>
          </p:nvPr>
        </p:nvSpPr>
        <p:spPr>
          <a:xfrm>
            <a:off x="914400" y="1600200"/>
            <a:ext cx="7239000" cy="4648200"/>
          </a:xfrm>
        </p:spPr>
        <p:txBody>
          <a:bodyPr lIns="90488" tIns="44450" rIns="90488" bIns="44450"/>
          <a:lstStyle/>
          <a:p>
            <a:pPr eaLnBrk="1" hangingPunct="1"/>
            <a:r>
              <a:rPr lang="en-US" altLang="en-US" dirty="0"/>
              <a:t>Sharpe Index</a:t>
            </a:r>
          </a:p>
          <a:p>
            <a:pPr lvl="1" eaLnBrk="1" hangingPunct="1"/>
            <a:r>
              <a:rPr lang="en-US" altLang="en-US" dirty="0"/>
              <a:t>A ratio of your “excess return” divided by your portfolio standard deviation</a:t>
            </a:r>
          </a:p>
          <a:p>
            <a:pPr lvl="3" eaLnBrk="1" hangingPunct="1">
              <a:buFontTx/>
              <a:buNone/>
            </a:pPr>
            <a:r>
              <a:rPr lang="en-US" altLang="en-US" sz="2800" u="sng" dirty="0"/>
              <a:t>r</a:t>
            </a:r>
            <a:r>
              <a:rPr lang="en-US" altLang="en-US" sz="2800" u="sng" baseline="-25000" dirty="0"/>
              <a:t>p</a:t>
            </a:r>
            <a:r>
              <a:rPr lang="en-US" altLang="en-US" sz="2800" u="sng" dirty="0"/>
              <a:t> – r</a:t>
            </a:r>
            <a:r>
              <a:rPr lang="en-US" altLang="en-US" sz="2800" u="sng" baseline="-25000" dirty="0"/>
              <a:t>f</a:t>
            </a:r>
            <a:r>
              <a:rPr lang="en-US" altLang="en-US" sz="2800" baseline="-25000" dirty="0"/>
              <a:t>  </a:t>
            </a:r>
          </a:p>
          <a:p>
            <a:pPr eaLnBrk="1" hangingPunct="1">
              <a:buFont typeface="Wingdings" panose="05000000000000000000" pitchFamily="2" charset="2"/>
              <a:buNone/>
            </a:pPr>
            <a:r>
              <a:rPr lang="en-US" altLang="en-US" baseline="-25000" dirty="0"/>
              <a:t>	                      </a:t>
            </a:r>
            <a:r>
              <a:rPr lang="en-US" altLang="en-US" dirty="0"/>
              <a:t>s</a:t>
            </a:r>
            <a:r>
              <a:rPr lang="en-US" altLang="en-US" baseline="-25000" dirty="0"/>
              <a:t>p</a:t>
            </a:r>
            <a:r>
              <a:rPr lang="en-US" altLang="en-US" dirty="0"/>
              <a:t> </a:t>
            </a:r>
            <a:endParaRPr lang="en-US" altLang="en-US" baseline="-25000" dirty="0"/>
          </a:p>
          <a:p>
            <a:pPr lvl="1" eaLnBrk="1" hangingPunct="1"/>
            <a:r>
              <a:rPr lang="en-US" altLang="en-US" dirty="0"/>
              <a:t>r</a:t>
            </a:r>
            <a:r>
              <a:rPr lang="en-US" altLang="en-US" baseline="-25000" dirty="0"/>
              <a:t>p</a:t>
            </a:r>
            <a:r>
              <a:rPr lang="en-US" altLang="en-US" dirty="0"/>
              <a:t> = Average return on the portfolio</a:t>
            </a:r>
          </a:p>
          <a:p>
            <a:pPr lvl="1" eaLnBrk="1" hangingPunct="1"/>
            <a:r>
              <a:rPr lang="en-US" altLang="en-US" dirty="0"/>
              <a:t>s</a:t>
            </a:r>
            <a:r>
              <a:rPr lang="en-US" altLang="en-US" baseline="-25000" dirty="0"/>
              <a:t>p</a:t>
            </a:r>
            <a:r>
              <a:rPr lang="en-US" altLang="en-US" dirty="0"/>
              <a:t> = Standard deviation of portfolio return</a:t>
            </a:r>
          </a:p>
          <a:p>
            <a:pPr lvl="1" eaLnBrk="1" hangingPunct="1"/>
            <a:r>
              <a:rPr lang="en-US" altLang="en-US" dirty="0"/>
              <a:t>The Sharpe Index is the portfolio risk premium divided by portfolio risk as measured by standard deviation</a:t>
            </a:r>
          </a:p>
        </p:txBody>
      </p:sp>
      <p:sp>
        <p:nvSpPr>
          <p:cNvPr id="32772" name="Rectangle 4"/>
          <p:cNvSpPr>
            <a:spLocks noChangeArrowheads="1"/>
          </p:cNvSpPr>
          <p:nvPr/>
        </p:nvSpPr>
        <p:spPr bwMode="auto">
          <a:xfrm>
            <a:off x="838200" y="5105400"/>
            <a:ext cx="180975" cy="82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0">
                <a:solidFill>
                  <a:srgbClr val="000000"/>
                </a:solidFill>
                <a:miter lim="800000"/>
                <a:headEnd/>
                <a:tailEnd/>
              </a14:hiddenLine>
            </a:ext>
          </a:extLst>
        </p:spPr>
        <p:txBody>
          <a:bodyPr wrap="none" lIns="90488" tIns="44450" rIns="90488" bIns="44450">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4800" b="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0947">
                                            <p:txEl>
                                              <p:pRg st="0" end="0"/>
                                            </p:txEl>
                                          </p:spTgt>
                                        </p:tgtEl>
                                        <p:attrNameLst>
                                          <p:attrName>style.visibility</p:attrName>
                                        </p:attrNameLst>
                                      </p:cBhvr>
                                      <p:to>
                                        <p:strVal val="visible"/>
                                      </p:to>
                                    </p:set>
                                    <p:anim calcmode="lin" valueType="num">
                                      <p:cBhvr additive="base">
                                        <p:cTn id="7" dur="500" fill="hold"/>
                                        <p:tgtEl>
                                          <p:spTgt spid="2109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09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0947">
                                            <p:txEl>
                                              <p:pRg st="1" end="1"/>
                                            </p:txEl>
                                          </p:spTgt>
                                        </p:tgtEl>
                                        <p:attrNameLst>
                                          <p:attrName>style.visibility</p:attrName>
                                        </p:attrNameLst>
                                      </p:cBhvr>
                                      <p:to>
                                        <p:strVal val="visible"/>
                                      </p:to>
                                    </p:set>
                                    <p:anim calcmode="lin" valueType="num">
                                      <p:cBhvr additive="base">
                                        <p:cTn id="13" dur="1600" fill="hold"/>
                                        <p:tgtEl>
                                          <p:spTgt spid="210947">
                                            <p:txEl>
                                              <p:pRg st="1" end="1"/>
                                            </p:txEl>
                                          </p:spTgt>
                                        </p:tgtEl>
                                        <p:attrNameLst>
                                          <p:attrName>ppt_x</p:attrName>
                                        </p:attrNameLst>
                                      </p:cBhvr>
                                      <p:tavLst>
                                        <p:tav tm="0">
                                          <p:val>
                                            <p:strVal val="0-#ppt_w/2"/>
                                          </p:val>
                                        </p:tav>
                                        <p:tav tm="100000">
                                          <p:val>
                                            <p:strVal val="#ppt_x"/>
                                          </p:val>
                                        </p:tav>
                                      </p:tavLst>
                                    </p:anim>
                                    <p:anim calcmode="lin" valueType="num">
                                      <p:cBhvr additive="base">
                                        <p:cTn id="14" dur="1600" fill="hold"/>
                                        <p:tgtEl>
                                          <p:spTgt spid="2109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0947">
                                            <p:txEl>
                                              <p:pRg st="2" end="2"/>
                                            </p:txEl>
                                          </p:spTgt>
                                        </p:tgtEl>
                                        <p:attrNameLst>
                                          <p:attrName>style.visibility</p:attrName>
                                        </p:attrNameLst>
                                      </p:cBhvr>
                                      <p:to>
                                        <p:strVal val="visible"/>
                                      </p:to>
                                    </p:set>
                                    <p:anim calcmode="lin" valueType="num">
                                      <p:cBhvr additive="base">
                                        <p:cTn id="17" dur="500" fill="hold"/>
                                        <p:tgtEl>
                                          <p:spTgt spid="2109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09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0947">
                                            <p:txEl>
                                              <p:pRg st="3" end="3"/>
                                            </p:txEl>
                                          </p:spTgt>
                                        </p:tgtEl>
                                        <p:attrNameLst>
                                          <p:attrName>style.visibility</p:attrName>
                                        </p:attrNameLst>
                                      </p:cBhvr>
                                      <p:to>
                                        <p:strVal val="visible"/>
                                      </p:to>
                                    </p:set>
                                    <p:anim calcmode="lin" valueType="num">
                                      <p:cBhvr additive="base">
                                        <p:cTn id="21" dur="500" fill="hold"/>
                                        <p:tgtEl>
                                          <p:spTgt spid="2109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09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0947">
                                            <p:txEl>
                                              <p:pRg st="4" end="4"/>
                                            </p:txEl>
                                          </p:spTgt>
                                        </p:tgtEl>
                                        <p:attrNameLst>
                                          <p:attrName>style.visibility</p:attrName>
                                        </p:attrNameLst>
                                      </p:cBhvr>
                                      <p:to>
                                        <p:strVal val="visible"/>
                                      </p:to>
                                    </p:set>
                                    <p:anim calcmode="lin" valueType="num">
                                      <p:cBhvr additive="base">
                                        <p:cTn id="25" dur="500" fill="hold"/>
                                        <p:tgtEl>
                                          <p:spTgt spid="2109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09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0947">
                                            <p:txEl>
                                              <p:pRg st="5" end="5"/>
                                            </p:txEl>
                                          </p:spTgt>
                                        </p:tgtEl>
                                        <p:attrNameLst>
                                          <p:attrName>style.visibility</p:attrName>
                                        </p:attrNameLst>
                                      </p:cBhvr>
                                      <p:to>
                                        <p:strVal val="visible"/>
                                      </p:to>
                                    </p:set>
                                    <p:anim calcmode="lin" valueType="num">
                                      <p:cBhvr additive="base">
                                        <p:cTn id="29" dur="500" fill="hold"/>
                                        <p:tgtEl>
                                          <p:spTgt spid="2109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094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10947">
                                            <p:txEl>
                                              <p:pRg st="6" end="6"/>
                                            </p:txEl>
                                          </p:spTgt>
                                        </p:tgtEl>
                                        <p:attrNameLst>
                                          <p:attrName>style.visibility</p:attrName>
                                        </p:attrNameLst>
                                      </p:cBhvr>
                                      <p:to>
                                        <p:strVal val="visible"/>
                                      </p:to>
                                    </p:set>
                                    <p:anim calcmode="lin" valueType="num">
                                      <p:cBhvr additive="base">
                                        <p:cTn id="33" dur="500" fill="hold"/>
                                        <p:tgtEl>
                                          <p:spTgt spid="21094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1094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uiExpand="1" build="allAtOnce" bldLvl="4"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676275"/>
            <a:ext cx="7772400" cy="857250"/>
          </a:xfrm>
          <a:noFill/>
        </p:spPr>
        <p:txBody>
          <a:bodyPr lIns="90488" tIns="44450" rIns="90488" bIns="44450"/>
          <a:lstStyle/>
          <a:p>
            <a:pPr eaLnBrk="1" hangingPunct="1">
              <a:spcBef>
                <a:spcPct val="20000"/>
              </a:spcBef>
            </a:pPr>
            <a:r>
              <a:rPr lang="en-US" altLang="en-US" dirty="0"/>
              <a:t>Risk Adjusted Performance: Treynor</a:t>
            </a:r>
          </a:p>
        </p:txBody>
      </p:sp>
      <p:sp>
        <p:nvSpPr>
          <p:cNvPr id="211971" name="Rectangle 3"/>
          <p:cNvSpPr>
            <a:spLocks noGrp="1" noChangeArrowheads="1"/>
          </p:cNvSpPr>
          <p:nvPr>
            <p:ph idx="1"/>
          </p:nvPr>
        </p:nvSpPr>
        <p:spPr>
          <a:xfrm>
            <a:off x="914400" y="1600200"/>
            <a:ext cx="7315200" cy="4724400"/>
          </a:xfrm>
        </p:spPr>
        <p:txBody>
          <a:bodyPr lIns="90488" tIns="44450" rIns="90488" bIns="44450"/>
          <a:lstStyle/>
          <a:p>
            <a:pPr eaLnBrk="1" hangingPunct="1"/>
            <a:r>
              <a:rPr lang="en-US" altLang="en-US" dirty="0"/>
              <a:t>Treynor Measure</a:t>
            </a:r>
            <a:r>
              <a:rPr lang="en-US" altLang="en-US" sz="2400" dirty="0"/>
              <a:t> </a:t>
            </a:r>
          </a:p>
          <a:p>
            <a:pPr lvl="1" eaLnBrk="1" hangingPunct="1"/>
            <a:r>
              <a:rPr lang="en-US" altLang="en-US" dirty="0"/>
              <a:t>This is similar to Sharpe but it uses the portfolio beta instead of the portfolio standard deviation</a:t>
            </a:r>
          </a:p>
          <a:p>
            <a:pPr lvl="3" eaLnBrk="1" hangingPunct="1">
              <a:buFontTx/>
              <a:buNone/>
            </a:pPr>
            <a:r>
              <a:rPr lang="en-US" altLang="en-US" u="sng" dirty="0"/>
              <a:t>r</a:t>
            </a:r>
            <a:r>
              <a:rPr lang="en-US" altLang="en-US" u="sng" baseline="-25000" dirty="0"/>
              <a:t>p</a:t>
            </a:r>
            <a:r>
              <a:rPr lang="en-US" altLang="en-US" u="sng" dirty="0"/>
              <a:t> – r</a:t>
            </a:r>
            <a:r>
              <a:rPr lang="en-US" altLang="en-US" u="sng" baseline="-25000" dirty="0"/>
              <a:t>f</a:t>
            </a:r>
          </a:p>
          <a:p>
            <a:pPr lvl="3" eaLnBrk="1" hangingPunct="1">
              <a:buFontTx/>
              <a:buNone/>
            </a:pPr>
            <a:r>
              <a:rPr lang="en-US" altLang="en-US" dirty="0"/>
              <a:t>   ß</a:t>
            </a:r>
            <a:r>
              <a:rPr lang="en-US" altLang="en-US" baseline="-25000" dirty="0"/>
              <a:t>p</a:t>
            </a:r>
          </a:p>
          <a:p>
            <a:pPr lvl="1" eaLnBrk="1" hangingPunct="1">
              <a:buFontTx/>
              <a:buNone/>
            </a:pPr>
            <a:r>
              <a:rPr lang="en-US" altLang="en-US" u="sng" dirty="0"/>
              <a:t>r</a:t>
            </a:r>
            <a:r>
              <a:rPr lang="en-US" altLang="en-US" u="sng" baseline="-25000" dirty="0"/>
              <a:t>p</a:t>
            </a:r>
            <a:r>
              <a:rPr lang="en-US" altLang="en-US" dirty="0"/>
              <a:t> = Average return on the portfolio</a:t>
            </a:r>
            <a:r>
              <a:rPr lang="en-US" altLang="en-US" b="1" dirty="0"/>
              <a:t>    </a:t>
            </a:r>
          </a:p>
          <a:p>
            <a:pPr lvl="1" eaLnBrk="1" hangingPunct="1">
              <a:buFontTx/>
              <a:buNone/>
            </a:pPr>
            <a:r>
              <a:rPr lang="en-US" altLang="en-US" dirty="0"/>
              <a:t>r</a:t>
            </a:r>
            <a:r>
              <a:rPr lang="en-US" altLang="en-US" baseline="-25000" dirty="0"/>
              <a:t>f</a:t>
            </a:r>
            <a:r>
              <a:rPr lang="en-US" altLang="en-US" dirty="0"/>
              <a:t> = Average risk free rate</a:t>
            </a:r>
            <a:endParaRPr lang="en-US" altLang="en-US" b="1" dirty="0"/>
          </a:p>
          <a:p>
            <a:pPr lvl="1" eaLnBrk="1" hangingPunct="1">
              <a:buFontTx/>
              <a:buNone/>
            </a:pPr>
            <a:r>
              <a:rPr lang="en-US" altLang="en-US" dirty="0"/>
              <a:t> ß</a:t>
            </a:r>
            <a:r>
              <a:rPr lang="en-US" altLang="en-US" baseline="-25000" dirty="0"/>
              <a:t>p</a:t>
            </a:r>
            <a:r>
              <a:rPr lang="en-US" altLang="en-US" dirty="0"/>
              <a:t> = Weighted average b for portfolio</a:t>
            </a:r>
            <a:r>
              <a:rPr lang="en-US" altLang="en-US" b="1" dirty="0">
                <a:solidFill>
                  <a:schemeClr val="hlink"/>
                </a:solidFill>
              </a:rPr>
              <a:t> </a:t>
            </a:r>
          </a:p>
          <a:p>
            <a:pPr lvl="1" eaLnBrk="1" hangingPunct="1"/>
            <a:r>
              <a:rPr lang="en-US" altLang="en-US" dirty="0"/>
              <a:t>It is the portfolio risk premium divided by portfolio risk as measured by beta</a:t>
            </a:r>
          </a:p>
        </p:txBody>
      </p:sp>
      <p:grpSp>
        <p:nvGrpSpPr>
          <p:cNvPr id="33796" name="Group 4"/>
          <p:cNvGrpSpPr>
            <a:grpSpLocks/>
          </p:cNvGrpSpPr>
          <p:nvPr/>
        </p:nvGrpSpPr>
        <p:grpSpPr bwMode="auto">
          <a:xfrm>
            <a:off x="844550" y="3429000"/>
            <a:ext cx="8299450" cy="933450"/>
            <a:chOff x="279" y="2184"/>
            <a:chExt cx="5228" cy="588"/>
          </a:xfrm>
        </p:grpSpPr>
        <p:sp>
          <p:nvSpPr>
            <p:cNvPr id="211973" name="Rectangle 5"/>
            <p:cNvSpPr>
              <a:spLocks noChangeArrowheads="1"/>
            </p:cNvSpPr>
            <p:nvPr/>
          </p:nvSpPr>
          <p:spPr bwMode="auto">
            <a:xfrm>
              <a:off x="279" y="2184"/>
              <a:ext cx="5228" cy="333"/>
            </a:xfrm>
            <a:prstGeom prst="rect">
              <a:avLst/>
            </a:prstGeom>
            <a:noFill/>
            <a:ln w="50800">
              <a:noFill/>
              <a:miter lim="800000"/>
              <a:headEnd/>
              <a:tailEnd/>
            </a:ln>
            <a:effectLst/>
          </p:spPr>
          <p:txBody>
            <a:bodyPr lIns="90488" tIns="44450" rIns="90488" bIns="44450">
              <a:spAutoFit/>
            </a:bodyPr>
            <a:lstStyle/>
            <a:p>
              <a:pPr>
                <a:lnSpc>
                  <a:spcPct val="80000"/>
                </a:lnSpc>
                <a:defRPr/>
              </a:pPr>
              <a:endParaRPr lang="en-US" sz="3600" dirty="0">
                <a:solidFill>
                  <a:schemeClr val="hlink"/>
                </a:solidFill>
                <a:effectLst>
                  <a:outerShdw blurRad="38100" dist="38100" dir="2700000" algn="tl">
                    <a:srgbClr val="000000"/>
                  </a:outerShdw>
                </a:effectLst>
              </a:endParaRPr>
            </a:p>
          </p:txBody>
        </p:sp>
        <p:sp>
          <p:nvSpPr>
            <p:cNvPr id="33798" name="Line 6"/>
            <p:cNvSpPr>
              <a:spLocks noChangeShapeType="1"/>
            </p:cNvSpPr>
            <p:nvPr/>
          </p:nvSpPr>
          <p:spPr bwMode="auto">
            <a:xfrm>
              <a:off x="288" y="2208"/>
              <a:ext cx="144"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50800">
                  <a:solidFill>
                    <a:srgbClr val="000000"/>
                  </a:solidFill>
                  <a:round/>
                  <a:headEnd/>
                  <a:tailEnd/>
                </a14:hiddenLine>
              </a:ext>
            </a:extLst>
          </p:spPr>
          <p:txBody>
            <a:bodyPr/>
            <a:lstStyle/>
            <a:p>
              <a:endParaRPr lang="en-US" dirty="0"/>
            </a:p>
          </p:txBody>
        </p:sp>
        <p:sp>
          <p:nvSpPr>
            <p:cNvPr id="33799" name="Line 7"/>
            <p:cNvSpPr>
              <a:spLocks noChangeShapeType="1"/>
            </p:cNvSpPr>
            <p:nvPr/>
          </p:nvSpPr>
          <p:spPr bwMode="auto">
            <a:xfrm>
              <a:off x="288" y="2772"/>
              <a:ext cx="144"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50800">
                  <a:solidFill>
                    <a:srgbClr val="000000"/>
                  </a:solidFill>
                  <a:round/>
                  <a:headEnd/>
                  <a:tailEnd/>
                </a14:hiddenLine>
              </a:ext>
            </a:extLst>
          </p:spPr>
          <p:txBody>
            <a:bodyPr/>
            <a:lstStyle/>
            <a:p>
              <a:endParaRPr lang="en-US" dirty="0"/>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19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197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197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19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19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197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197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19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3"/>
          <p:cNvSpPr>
            <a:spLocks noGrp="1" noChangeArrowheads="1"/>
          </p:cNvSpPr>
          <p:nvPr>
            <p:ph type="title"/>
          </p:nvPr>
        </p:nvSpPr>
        <p:spPr>
          <a:xfrm>
            <a:off x="685800" y="642938"/>
            <a:ext cx="7772400" cy="944562"/>
          </a:xfrm>
          <a:noFill/>
        </p:spPr>
        <p:txBody>
          <a:bodyPr lIns="90488" tIns="44450" rIns="90488" bIns="44450"/>
          <a:lstStyle/>
          <a:p>
            <a:pPr eaLnBrk="1" hangingPunct="1">
              <a:spcBef>
                <a:spcPct val="20000"/>
              </a:spcBef>
            </a:pPr>
            <a:r>
              <a:rPr lang="en-US" altLang="en-US" dirty="0"/>
              <a:t>Risk Adjusted Performance:  Jensen</a:t>
            </a:r>
          </a:p>
        </p:txBody>
      </p:sp>
      <p:sp>
        <p:nvSpPr>
          <p:cNvPr id="212997" name="Rectangle 5"/>
          <p:cNvSpPr>
            <a:spLocks noGrp="1" noChangeArrowheads="1"/>
          </p:cNvSpPr>
          <p:nvPr>
            <p:ph idx="1"/>
          </p:nvPr>
        </p:nvSpPr>
        <p:spPr>
          <a:xfrm>
            <a:off x="914400" y="1600200"/>
            <a:ext cx="7315200" cy="5257800"/>
          </a:xfrm>
        </p:spPr>
        <p:txBody>
          <a:bodyPr/>
          <a:lstStyle/>
          <a:p>
            <a:pPr eaLnBrk="1" hangingPunct="1"/>
            <a:r>
              <a:rPr lang="en-US" altLang="en-US" dirty="0"/>
              <a:t>Jensen’s Measure</a:t>
            </a:r>
          </a:p>
          <a:p>
            <a:pPr lvl="1" eaLnBrk="1" hangingPunct="1"/>
            <a:r>
              <a:rPr lang="en-US" altLang="en-US" dirty="0"/>
              <a:t>This is the ratio of your portfolio return less CAPM determined  portfolio return</a:t>
            </a:r>
          </a:p>
          <a:p>
            <a:pPr lvl="3" eaLnBrk="1" hangingPunct="1"/>
            <a:r>
              <a:rPr lang="en-US" altLang="en-US" dirty="0"/>
              <a:t> a</a:t>
            </a:r>
            <a:r>
              <a:rPr lang="en-US" altLang="en-US" baseline="-25000" dirty="0"/>
              <a:t>p</a:t>
            </a:r>
            <a:r>
              <a:rPr lang="en-US" altLang="en-US" dirty="0"/>
              <a:t> = r</a:t>
            </a:r>
            <a:r>
              <a:rPr lang="en-US" altLang="en-US" baseline="-25000" dirty="0"/>
              <a:t>p</a:t>
            </a:r>
            <a:r>
              <a:rPr lang="en-US" altLang="en-US" dirty="0"/>
              <a:t> - [ r</a:t>
            </a:r>
            <a:r>
              <a:rPr lang="en-US" altLang="en-US" baseline="-25000" dirty="0"/>
              <a:t>f </a:t>
            </a:r>
            <a:r>
              <a:rPr lang="en-US" altLang="en-US" dirty="0"/>
              <a:t> + ß</a:t>
            </a:r>
            <a:r>
              <a:rPr lang="en-US" altLang="en-US" baseline="-25000" dirty="0"/>
              <a:t>p</a:t>
            </a:r>
            <a:r>
              <a:rPr lang="en-US" altLang="en-US" dirty="0"/>
              <a:t> (r</a:t>
            </a:r>
            <a:r>
              <a:rPr lang="en-US" altLang="en-US" baseline="-25000" dirty="0"/>
              <a:t>m</a:t>
            </a:r>
            <a:r>
              <a:rPr lang="en-US" altLang="en-US" dirty="0"/>
              <a:t> – r</a:t>
            </a:r>
            <a:r>
              <a:rPr lang="en-US" altLang="en-US" baseline="-25000" dirty="0"/>
              <a:t>f</a:t>
            </a:r>
            <a:r>
              <a:rPr lang="en-US" altLang="en-US" dirty="0"/>
              <a:t>) ]</a:t>
            </a:r>
          </a:p>
          <a:p>
            <a:pPr lvl="1" eaLnBrk="1" hangingPunct="1">
              <a:buFontTx/>
              <a:buNone/>
            </a:pPr>
            <a:r>
              <a:rPr lang="en-US" altLang="en-US" dirty="0"/>
              <a:t>a</a:t>
            </a:r>
            <a:r>
              <a:rPr lang="en-US" altLang="en-US" baseline="-25000" dirty="0"/>
              <a:t>p</a:t>
            </a:r>
            <a:r>
              <a:rPr lang="en-US" altLang="en-US" dirty="0"/>
              <a:t> = Alpha for the portfolio</a:t>
            </a:r>
          </a:p>
          <a:p>
            <a:pPr lvl="1" eaLnBrk="1" hangingPunct="1">
              <a:buFontTx/>
              <a:buNone/>
            </a:pPr>
            <a:r>
              <a:rPr lang="en-US" altLang="en-US" dirty="0"/>
              <a:t>r</a:t>
            </a:r>
            <a:r>
              <a:rPr lang="en-US" altLang="en-US" baseline="-25000" dirty="0"/>
              <a:t>p</a:t>
            </a:r>
            <a:r>
              <a:rPr lang="en-US" altLang="en-US" dirty="0"/>
              <a:t> =  Average return on the portfolio</a:t>
            </a:r>
            <a:endParaRPr lang="en-US" altLang="en-US" b="1" dirty="0"/>
          </a:p>
          <a:p>
            <a:pPr lvl="1" eaLnBrk="1" hangingPunct="1">
              <a:buFontTx/>
              <a:buNone/>
            </a:pPr>
            <a:r>
              <a:rPr lang="en-US" altLang="en-US" dirty="0"/>
              <a:t>ß</a:t>
            </a:r>
            <a:r>
              <a:rPr lang="en-US" altLang="en-US" baseline="-25000" dirty="0"/>
              <a:t>p</a:t>
            </a:r>
            <a:r>
              <a:rPr lang="en-US" altLang="en-US" dirty="0"/>
              <a:t> =  Weighted average Beta</a:t>
            </a:r>
            <a:endParaRPr lang="en-US" altLang="en-US" b="1" dirty="0"/>
          </a:p>
          <a:p>
            <a:pPr lvl="1" eaLnBrk="1" hangingPunct="1">
              <a:buFontTx/>
              <a:buNone/>
            </a:pPr>
            <a:r>
              <a:rPr lang="en-US" altLang="en-US" dirty="0"/>
              <a:t>r</a:t>
            </a:r>
            <a:r>
              <a:rPr lang="en-US" altLang="en-US" baseline="-25000" dirty="0"/>
              <a:t>f</a:t>
            </a:r>
            <a:r>
              <a:rPr lang="en-US" altLang="en-US" dirty="0"/>
              <a:t> =  Average risk free rate</a:t>
            </a:r>
          </a:p>
          <a:p>
            <a:pPr lvl="1" eaLnBrk="1" hangingPunct="1">
              <a:buFontTx/>
              <a:buNone/>
            </a:pPr>
            <a:r>
              <a:rPr lang="en-US" altLang="en-US" dirty="0"/>
              <a:t>r</a:t>
            </a:r>
            <a:r>
              <a:rPr lang="en-US" altLang="en-US" baseline="-25000" dirty="0"/>
              <a:t>m</a:t>
            </a:r>
            <a:r>
              <a:rPr lang="en-US" altLang="en-US" dirty="0"/>
              <a:t> =  Average return on the market index portfolio</a:t>
            </a:r>
            <a:r>
              <a:rPr lang="en-US" altLang="en-US" b="1" dirty="0">
                <a:solidFill>
                  <a:schemeClr val="hlink"/>
                </a:solidFill>
              </a:rPr>
              <a:t> </a:t>
            </a:r>
            <a:endParaRPr lang="en-US" altLang="en-US" dirty="0"/>
          </a:p>
          <a:p>
            <a:pPr lvl="1" eaLnBrk="1" hangingPunct="1"/>
            <a:r>
              <a:rPr lang="en-US" altLang="en-US" dirty="0"/>
              <a:t>It is portfolio performance less expected portfolio performance from CAPM</a:t>
            </a:r>
          </a:p>
        </p:txBody>
      </p:sp>
      <p:sp>
        <p:nvSpPr>
          <p:cNvPr id="34820" name="Rectangle 2"/>
          <p:cNvSpPr>
            <a:spLocks noChangeArrowheads="1"/>
          </p:cNvSpPr>
          <p:nvPr/>
        </p:nvSpPr>
        <p:spPr bwMode="auto">
          <a:xfrm>
            <a:off x="228600" y="3733800"/>
            <a:ext cx="917575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0">
                <a:solidFill>
                  <a:srgbClr val="000000"/>
                </a:solidFill>
                <a:miter lim="800000"/>
                <a:headEnd/>
                <a:tailEnd/>
              </a14:hiddenLine>
            </a:ext>
          </a:extLst>
        </p:spPr>
        <p:txBody>
          <a:bodyPr lIns="90488" tIns="44450" rIns="90488" bIns="44450">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nSpc>
                <a:spcPct val="70000"/>
              </a:lnSpc>
              <a:spcBef>
                <a:spcPct val="0"/>
              </a:spcBef>
              <a:buFontTx/>
              <a:buNone/>
            </a:pPr>
            <a:endParaRPr lang="en-US" altLang="en-US" sz="3600" dirty="0">
              <a:solidFill>
                <a:schemeClr val="accent1"/>
              </a:solidFill>
            </a:endParaRPr>
          </a:p>
        </p:txBody>
      </p:sp>
      <p:sp>
        <p:nvSpPr>
          <p:cNvPr id="34821" name="Rectangle 4"/>
          <p:cNvSpPr>
            <a:spLocks noChangeArrowheads="1"/>
          </p:cNvSpPr>
          <p:nvPr/>
        </p:nvSpPr>
        <p:spPr bwMode="auto">
          <a:xfrm>
            <a:off x="1833563" y="2222500"/>
            <a:ext cx="180975"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0">
                <a:solidFill>
                  <a:srgbClr val="000000"/>
                </a:solidFill>
                <a:miter lim="800000"/>
                <a:headEnd/>
                <a:tailEnd/>
              </a14:hiddenLine>
            </a:ext>
          </a:extLst>
        </p:spPr>
        <p:txBody>
          <a:bodyPr wrap="none" lIns="90488" tIns="44450" rIns="90488" bIns="44450">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40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299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299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299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299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299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299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299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299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299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708786"/>
            <a:ext cx="7772400" cy="944628"/>
          </a:xfrm>
        </p:spPr>
        <p:txBody>
          <a:bodyPr/>
          <a:lstStyle/>
          <a:p>
            <a:pPr eaLnBrk="1" hangingPunct="1">
              <a:spcBef>
                <a:spcPct val="20000"/>
              </a:spcBef>
            </a:pPr>
            <a:r>
              <a:rPr lang="en-US" altLang="en-US" dirty="0"/>
              <a:t>Risk-adjusted Performance</a:t>
            </a:r>
          </a:p>
        </p:txBody>
      </p:sp>
      <p:sp>
        <p:nvSpPr>
          <p:cNvPr id="209923" name="Rectangle 3"/>
          <p:cNvSpPr>
            <a:spLocks noGrp="1" noChangeArrowheads="1"/>
          </p:cNvSpPr>
          <p:nvPr>
            <p:ph idx="1"/>
          </p:nvPr>
        </p:nvSpPr>
        <p:spPr>
          <a:xfrm>
            <a:off x="914400" y="1624013"/>
            <a:ext cx="7315200" cy="5124450"/>
          </a:xfrm>
        </p:spPr>
        <p:txBody>
          <a:bodyPr/>
          <a:lstStyle/>
          <a:p>
            <a:pPr eaLnBrk="1" hangingPunct="1"/>
            <a:r>
              <a:rPr lang="en-US" altLang="en-US" sz="2400" dirty="0"/>
              <a:t>Where can you find risk-adjusted measures such as those discussed above?</a:t>
            </a:r>
          </a:p>
          <a:p>
            <a:pPr lvl="1" eaLnBrk="1" hangingPunct="1"/>
            <a:r>
              <a:rPr lang="en-US" altLang="en-US" sz="2000" dirty="0"/>
              <a:t>One of the easiest places is Morningstar which you have already used</a:t>
            </a:r>
          </a:p>
          <a:p>
            <a:pPr lvl="2" eaLnBrk="1" hangingPunct="1"/>
            <a:r>
              <a:rPr lang="en-US" altLang="en-US" sz="2000" dirty="0"/>
              <a:t>Go to </a:t>
            </a:r>
            <a:r>
              <a:rPr lang="en-US" altLang="en-US" sz="2000" dirty="0" smtClean="0"/>
              <a:t>Risk and you can choose 3-year, 5-year and 10-year</a:t>
            </a:r>
            <a:endParaRPr lang="en-US" altLang="en-US" sz="2000" dirty="0"/>
          </a:p>
          <a:p>
            <a:pPr lvl="2" eaLnBrk="1" hangingPunct="1"/>
            <a:r>
              <a:rPr lang="en-US" altLang="en-US" dirty="0"/>
              <a:t>Determine your period: 3-, 5-, 10-, 15-year</a:t>
            </a:r>
          </a:p>
          <a:p>
            <a:pPr lvl="3" eaLnBrk="1" hangingPunct="1"/>
            <a:r>
              <a:rPr lang="en-US" altLang="en-US" dirty="0"/>
              <a:t>Review the relevant statistics on the next page (color coded)</a:t>
            </a:r>
          </a:p>
          <a:p>
            <a:pPr lvl="4" eaLnBrk="1" hangingPunct="1"/>
            <a:r>
              <a:rPr lang="en-US" altLang="en-US" dirty="0"/>
              <a:t>Sharp </a:t>
            </a:r>
            <a:r>
              <a:rPr lang="en-US" altLang="en-US" dirty="0" smtClean="0"/>
              <a:t>Index</a:t>
            </a:r>
          </a:p>
          <a:p>
            <a:pPr lvl="4" eaLnBrk="1" hangingPunct="1"/>
            <a:r>
              <a:rPr lang="en-US" altLang="en-US" dirty="0" smtClean="0"/>
              <a:t>Treynor Measure</a:t>
            </a:r>
          </a:p>
          <a:p>
            <a:pPr lvl="3" eaLnBrk="1" hangingPunct="1"/>
            <a:r>
              <a:rPr lang="en-US" altLang="en-US" dirty="0" smtClean="0"/>
              <a:t>Note: With a little help you can calculate the</a:t>
            </a:r>
            <a:endParaRPr lang="en-US" altLang="en-US" dirty="0" smtClean="0"/>
          </a:p>
          <a:p>
            <a:pPr lvl="4" eaLnBrk="1" hangingPunct="1"/>
            <a:r>
              <a:rPr lang="en-US" altLang="en-US" dirty="0" smtClean="0"/>
              <a:t>Jensen’s Alpha </a:t>
            </a:r>
          </a:p>
          <a:p>
            <a:pPr lvl="4" eaLnBrk="1" hangingPunct="1"/>
            <a:endParaRPr lang="en-US" altLang="en-US" dirty="0" smtClean="0"/>
          </a:p>
          <a:p>
            <a:pPr lvl="1" eaLnBrk="1" hangingPunct="1"/>
            <a:endParaRPr lang="en-US" altLang="en-US" sz="2000" dirty="0"/>
          </a:p>
          <a:p>
            <a:pPr lvl="1" eaLnBrk="1" hangingPunct="1"/>
            <a:endParaRPr lang="en-US" altLang="en-US" dirty="0"/>
          </a:p>
          <a:p>
            <a:pPr lvl="1" eaLnBrk="1" hangingPunct="1"/>
            <a:endParaRPr lang="en-US" altLang="en-US" b="1" dirty="0"/>
          </a:p>
        </p:txBody>
      </p:sp>
      <p:sp>
        <p:nvSpPr>
          <p:cNvPr id="4" name="Rounded Rectangle 3"/>
          <p:cNvSpPr/>
          <p:nvPr/>
        </p:nvSpPr>
        <p:spPr bwMode="auto">
          <a:xfrm>
            <a:off x="3005666" y="4809063"/>
            <a:ext cx="1600200" cy="381001"/>
          </a:xfrm>
          <a:prstGeom prst="roundRect">
            <a:avLst/>
          </a:prstGeom>
          <a:noFill/>
          <a:ln w="381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
        <p:nvSpPr>
          <p:cNvPr id="5" name="Rounded Rectangle 4"/>
          <p:cNvSpPr/>
          <p:nvPr/>
        </p:nvSpPr>
        <p:spPr bwMode="auto">
          <a:xfrm>
            <a:off x="3005665" y="5249331"/>
            <a:ext cx="2269067" cy="355599"/>
          </a:xfrm>
          <a:prstGeom prst="roundRect">
            <a:avLst/>
          </a:prstGeom>
          <a:noFill/>
          <a:ln w="3810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
        <p:nvSpPr>
          <p:cNvPr id="6" name="Rounded Rectangle 5"/>
          <p:cNvSpPr/>
          <p:nvPr/>
        </p:nvSpPr>
        <p:spPr bwMode="auto">
          <a:xfrm>
            <a:off x="3005665" y="6098606"/>
            <a:ext cx="2040468" cy="372532"/>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28621670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9923">
                                            <p:txEl>
                                              <p:pRg st="1" end="1"/>
                                            </p:txEl>
                                          </p:spTgt>
                                        </p:tgtEl>
                                        <p:attrNameLst>
                                          <p:attrName>style.visibility</p:attrName>
                                        </p:attrNameLst>
                                      </p:cBhvr>
                                      <p:to>
                                        <p:strVal val="visible"/>
                                      </p:to>
                                    </p:set>
                                    <p:anim calcmode="lin" valueType="num">
                                      <p:cBhvr additive="base">
                                        <p:cTn id="11"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09923">
                                            <p:txEl>
                                              <p:pRg st="2" end="2"/>
                                            </p:txEl>
                                          </p:spTgt>
                                        </p:tgtEl>
                                        <p:attrNameLst>
                                          <p:attrName>style.visibility</p:attrName>
                                        </p:attrNameLst>
                                      </p:cBhvr>
                                      <p:to>
                                        <p:strVal val="visible"/>
                                      </p:to>
                                    </p:set>
                                    <p:anim calcmode="lin" valueType="num">
                                      <p:cBhvr additive="base">
                                        <p:cTn id="15"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9923">
                                            <p:txEl>
                                              <p:pRg st="3" end="3"/>
                                            </p:txEl>
                                          </p:spTgt>
                                        </p:tgtEl>
                                        <p:attrNameLst>
                                          <p:attrName>style.visibility</p:attrName>
                                        </p:attrNameLst>
                                      </p:cBhvr>
                                      <p:to>
                                        <p:strVal val="visible"/>
                                      </p:to>
                                    </p:set>
                                    <p:anim calcmode="lin" valueType="num">
                                      <p:cBhvr additive="base">
                                        <p:cTn id="19"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09923">
                                            <p:txEl>
                                              <p:pRg st="4" end="4"/>
                                            </p:txEl>
                                          </p:spTgt>
                                        </p:tgtEl>
                                        <p:attrNameLst>
                                          <p:attrName>style.visibility</p:attrName>
                                        </p:attrNameLst>
                                      </p:cBhvr>
                                      <p:to>
                                        <p:strVal val="visible"/>
                                      </p:to>
                                    </p:set>
                                    <p:anim calcmode="lin" valueType="num">
                                      <p:cBhvr additive="base">
                                        <p:cTn id="23"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09923">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09923">
                                            <p:txEl>
                                              <p:pRg st="5" end="5"/>
                                            </p:txEl>
                                          </p:spTgt>
                                        </p:tgtEl>
                                        <p:attrNameLst>
                                          <p:attrName>style.visibility</p:attrName>
                                        </p:attrNameLst>
                                      </p:cBhvr>
                                      <p:to>
                                        <p:strVal val="visible"/>
                                      </p:to>
                                    </p:set>
                                    <p:anim calcmode="lin" valueType="num">
                                      <p:cBhvr additive="base">
                                        <p:cTn id="27" dur="500" fill="hold"/>
                                        <p:tgtEl>
                                          <p:spTgt spid="20992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09923">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09923">
                                            <p:txEl>
                                              <p:pRg st="6" end="6"/>
                                            </p:txEl>
                                          </p:spTgt>
                                        </p:tgtEl>
                                        <p:attrNameLst>
                                          <p:attrName>style.visibility</p:attrName>
                                        </p:attrNameLst>
                                      </p:cBhvr>
                                      <p:to>
                                        <p:strVal val="visible"/>
                                      </p:to>
                                    </p:set>
                                    <p:anim calcmode="lin" valueType="num">
                                      <p:cBhvr additive="base">
                                        <p:cTn id="31" dur="500" fill="hold"/>
                                        <p:tgtEl>
                                          <p:spTgt spid="20992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9923">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09923">
                                            <p:txEl>
                                              <p:pRg st="7" end="7"/>
                                            </p:txEl>
                                          </p:spTgt>
                                        </p:tgtEl>
                                        <p:attrNameLst>
                                          <p:attrName>style.visibility</p:attrName>
                                        </p:attrNameLst>
                                      </p:cBhvr>
                                      <p:to>
                                        <p:strVal val="visible"/>
                                      </p:to>
                                    </p:set>
                                    <p:anim calcmode="lin" valueType="num">
                                      <p:cBhvr additive="base">
                                        <p:cTn id="35" dur="500" fill="hold"/>
                                        <p:tgtEl>
                                          <p:spTgt spid="209923">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09923">
                                            <p:txEl>
                                              <p:pRg st="7" end="7"/>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09923">
                                            <p:txEl>
                                              <p:pRg st="8" end="8"/>
                                            </p:txEl>
                                          </p:spTgt>
                                        </p:tgtEl>
                                        <p:attrNameLst>
                                          <p:attrName>style.visibility</p:attrName>
                                        </p:attrNameLst>
                                      </p:cBhvr>
                                      <p:to>
                                        <p:strVal val="visible"/>
                                      </p:to>
                                    </p:set>
                                    <p:anim calcmode="lin" valueType="num">
                                      <p:cBhvr additive="base">
                                        <p:cTn id="39" dur="500" fill="hold"/>
                                        <p:tgtEl>
                                          <p:spTgt spid="209923">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0992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3"/>
          <a:stretch>
            <a:fillRect/>
          </a:stretch>
        </p:blipFill>
        <p:spPr>
          <a:xfrm>
            <a:off x="3657600" y="1722418"/>
            <a:ext cx="5172075" cy="3419475"/>
          </a:xfrm>
          <a:prstGeom prst="rect">
            <a:avLst/>
          </a:prstGeom>
        </p:spPr>
      </p:pic>
      <p:sp>
        <p:nvSpPr>
          <p:cNvPr id="35842" name="Title 4"/>
          <p:cNvSpPr>
            <a:spLocks noGrp="1"/>
          </p:cNvSpPr>
          <p:nvPr>
            <p:ph type="title"/>
          </p:nvPr>
        </p:nvSpPr>
        <p:spPr/>
        <p:txBody>
          <a:bodyPr/>
          <a:lstStyle/>
          <a:p>
            <a:pPr eaLnBrk="1" hangingPunct="1"/>
            <a:r>
              <a:rPr lang="en-US" altLang="en-US" dirty="0"/>
              <a:t>Risk Adjusted Performance</a:t>
            </a:r>
            <a:r>
              <a:rPr lang="en-US" altLang="en-US" sz="2400" dirty="0"/>
              <a:t> (continued)</a:t>
            </a:r>
            <a:endParaRPr lang="en-US" altLang="en-US" dirty="0"/>
          </a:p>
        </p:txBody>
      </p:sp>
      <p:sp>
        <p:nvSpPr>
          <p:cNvPr id="7" name="Rounded Rectangle 6"/>
          <p:cNvSpPr/>
          <p:nvPr/>
        </p:nvSpPr>
        <p:spPr bwMode="auto">
          <a:xfrm>
            <a:off x="3657600" y="2859106"/>
            <a:ext cx="5172075" cy="265093"/>
          </a:xfrm>
          <a:prstGeom prst="roundRect">
            <a:avLst/>
          </a:prstGeom>
          <a:noFill/>
          <a:ln w="3810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
        <p:nvSpPr>
          <p:cNvPr id="9" name="Rounded Rectangle 8"/>
          <p:cNvSpPr/>
          <p:nvPr/>
        </p:nvSpPr>
        <p:spPr bwMode="auto">
          <a:xfrm>
            <a:off x="3657600" y="3833248"/>
            <a:ext cx="5172075" cy="281552"/>
          </a:xfrm>
          <a:prstGeom prst="roundRect">
            <a:avLst/>
          </a:prstGeom>
          <a:noFill/>
          <a:ln w="381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
        <p:nvSpPr>
          <p:cNvPr id="5" name="TextBox 4"/>
          <p:cNvSpPr txBox="1"/>
          <p:nvPr/>
        </p:nvSpPr>
        <p:spPr>
          <a:xfrm>
            <a:off x="76200" y="1722418"/>
            <a:ext cx="3733800" cy="5693866"/>
          </a:xfrm>
          <a:prstGeom prst="rect">
            <a:avLst/>
          </a:prstGeom>
          <a:noFill/>
        </p:spPr>
        <p:txBody>
          <a:bodyPr wrap="square" rtlCol="0">
            <a:spAutoFit/>
          </a:bodyPr>
          <a:lstStyle/>
          <a:p>
            <a:r>
              <a:rPr lang="en-US" sz="2000" b="0" dirty="0" smtClean="0"/>
              <a:t>Jensen’s Alpha:  </a:t>
            </a:r>
          </a:p>
          <a:p>
            <a:pPr marL="342900" indent="-342900">
              <a:buFont typeface="Arial" panose="020B0604020202020204" pitchFamily="34" charset="0"/>
              <a:buChar char="•"/>
            </a:pPr>
            <a:r>
              <a:rPr lang="en-US" sz="2000" b="0" dirty="0" smtClean="0"/>
              <a:t>These are not as good as they were before.  Roughly, if the Fund has a higher alpha then the Index, it has outperformed.  Since its alpha is -.02 and the index is -.17, the alph</a:t>
            </a:r>
            <a:r>
              <a:rPr lang="en-US" sz="2000" b="0" dirty="0" smtClean="0"/>
              <a:t>a of the fund versus the index is .15%(-.01--.17)</a:t>
            </a:r>
          </a:p>
          <a:p>
            <a:r>
              <a:rPr lang="en-US" sz="2000" b="0" dirty="0" smtClean="0"/>
              <a:t>Treynor:</a:t>
            </a:r>
          </a:p>
          <a:p>
            <a:pPr marL="342900" indent="-342900">
              <a:buFont typeface="Arial" panose="020B0604020202020204" pitchFamily="34" charset="0"/>
              <a:buChar char="•"/>
            </a:pPr>
            <a:r>
              <a:rPr lang="en-US" sz="2000" b="0" dirty="0" smtClean="0"/>
              <a:t>Assume a risk-free rate of 0.5%.  It is the return on the portfolio – the risk free rate divided by the standard deviation.  Do this for the market as well.</a:t>
            </a:r>
            <a:endParaRPr lang="en-US" sz="2000" b="0" dirty="0" smtClean="0"/>
          </a:p>
          <a:p>
            <a:endParaRPr lang="en-US" b="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dirty="0"/>
              <a:t>Investment Plan Assignments</a:t>
            </a:r>
          </a:p>
        </p:txBody>
      </p:sp>
      <p:sp>
        <p:nvSpPr>
          <p:cNvPr id="5124"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dirty="0"/>
              <a:t>Investments 9:  Portfolio Rebalancing and Reporting</a:t>
            </a:r>
          </a:p>
          <a:p>
            <a:pPr marL="914400" lvl="1" indent="-457200" eaLnBrk="1" hangingPunct="1">
              <a:buFontTx/>
              <a:buNone/>
            </a:pPr>
            <a:r>
              <a:rPr lang="en-US" altLang="en-US" dirty="0"/>
              <a:t>1.  Determine the type of rebalancing you will likely use and how often you will rebalance, and include it in your investment plan under section IV.B.2 of your </a:t>
            </a:r>
            <a:r>
              <a:rPr lang="en-US" altLang="en-US" dirty="0">
                <a:hlinkClick r:id="rId2"/>
              </a:rPr>
              <a:t>Investment Plan </a:t>
            </a:r>
            <a:r>
              <a:rPr lang="en-US" altLang="en-US" dirty="0"/>
              <a:t>(LT05A).</a:t>
            </a:r>
          </a:p>
          <a:p>
            <a:pPr marL="914400" lvl="1" indent="-457200" eaLnBrk="1" hangingPunct="1">
              <a:buFontTx/>
              <a:buNone/>
            </a:pPr>
            <a:r>
              <a:rPr lang="en-US" altLang="en-US" dirty="0"/>
              <a:t>2.  Think through the new money/donations addendum, and how you will utilize it to minimize taxes and transactions costs in rebalancing</a:t>
            </a:r>
          </a:p>
          <a:p>
            <a:pPr marL="914400" lvl="1" indent="-457200" eaLnBrk="1" hangingPunct="1">
              <a:buFontTx/>
              <a:buNone/>
            </a:pPr>
            <a:r>
              <a:rPr lang="en-US" altLang="en-US" dirty="0"/>
              <a:t>3.  Determine how often you will monitor and report on your portfolio, and include it in IV.A.1.</a:t>
            </a:r>
          </a:p>
          <a:p>
            <a:pPr marL="914400" lvl="1" indent="-457200" eaLnBrk="1" hangingPunct="1">
              <a:buFontTx/>
              <a:buNone/>
            </a:pPr>
            <a:r>
              <a:rPr lang="en-US" altLang="en-US" dirty="0"/>
              <a:t>4.  Determine how you will communicate portfolio results and include it in section IV.C.</a:t>
            </a:r>
          </a:p>
          <a:p>
            <a:pPr marL="914400" lvl="1" indent="-457200" eaLnBrk="1" hangingPunct="1">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animEffect transition="in" filter="box(in)">
                                      <p:cBhvr>
                                        <p:cTn id="7" dur="500"/>
                                        <p:tgtEl>
                                          <p:spTgt spid="512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124">
                                            <p:txEl>
                                              <p:pRg st="1" end="1"/>
                                            </p:txEl>
                                          </p:spTgt>
                                        </p:tgtEl>
                                        <p:attrNameLst>
                                          <p:attrName>style.visibility</p:attrName>
                                        </p:attrNameLst>
                                      </p:cBhvr>
                                      <p:to>
                                        <p:strVal val="visible"/>
                                      </p:to>
                                    </p:set>
                                    <p:animEffect transition="in" filter="box(in)">
                                      <p:cBhvr>
                                        <p:cTn id="12" dur="500"/>
                                        <p:tgtEl>
                                          <p:spTgt spid="5124">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124">
                                            <p:txEl>
                                              <p:pRg st="2" end="2"/>
                                            </p:txEl>
                                          </p:spTgt>
                                        </p:tgtEl>
                                        <p:attrNameLst>
                                          <p:attrName>style.visibility</p:attrName>
                                        </p:attrNameLst>
                                      </p:cBhvr>
                                      <p:to>
                                        <p:strVal val="visible"/>
                                      </p:to>
                                    </p:set>
                                    <p:animEffect transition="in" filter="box(in)">
                                      <p:cBhvr>
                                        <p:cTn id="15" dur="500"/>
                                        <p:tgtEl>
                                          <p:spTgt spid="5124">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124">
                                            <p:txEl>
                                              <p:pRg st="3" end="3"/>
                                            </p:txEl>
                                          </p:spTgt>
                                        </p:tgtEl>
                                        <p:attrNameLst>
                                          <p:attrName>style.visibility</p:attrName>
                                        </p:attrNameLst>
                                      </p:cBhvr>
                                      <p:to>
                                        <p:strVal val="visible"/>
                                      </p:to>
                                    </p:set>
                                    <p:animEffect transition="in" filter="box(in)">
                                      <p:cBhvr>
                                        <p:cTn id="18" dur="500"/>
                                        <p:tgtEl>
                                          <p:spTgt spid="5124">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5124">
                                            <p:txEl>
                                              <p:pRg st="4" end="4"/>
                                            </p:txEl>
                                          </p:spTgt>
                                        </p:tgtEl>
                                        <p:attrNameLst>
                                          <p:attrName>style.visibility</p:attrName>
                                        </p:attrNameLst>
                                      </p:cBhvr>
                                      <p:to>
                                        <p:strVal val="visible"/>
                                      </p:to>
                                    </p:set>
                                    <p:animEffect transition="in" filter="box(in)">
                                      <p:cBhvr>
                                        <p:cTn id="21" dur="500"/>
                                        <p:tgtEl>
                                          <p:spTgt spid="512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uiExpand="1" build="p" bldLvl="2"/>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Title 4"/>
          <p:cNvSpPr>
            <a:spLocks noGrp="1"/>
          </p:cNvSpPr>
          <p:nvPr>
            <p:ph type="title"/>
          </p:nvPr>
        </p:nvSpPr>
        <p:spPr/>
        <p:txBody>
          <a:bodyPr/>
          <a:lstStyle/>
          <a:p>
            <a:pPr eaLnBrk="1" hangingPunct="1"/>
            <a:r>
              <a:rPr lang="en-US" altLang="en-US" dirty="0"/>
              <a:t>Risk Adjusted Performance</a:t>
            </a:r>
            <a:r>
              <a:rPr lang="en-US" altLang="en-US" sz="2400" dirty="0"/>
              <a:t> (continued)</a:t>
            </a:r>
            <a:endParaRPr lang="en-US" altLang="en-US" dirty="0"/>
          </a:p>
        </p:txBody>
      </p:sp>
      <p:sp>
        <p:nvSpPr>
          <p:cNvPr id="214019" name="Rectangle 3"/>
          <p:cNvSpPr>
            <a:spLocks noGrp="1" noChangeArrowheads="1"/>
          </p:cNvSpPr>
          <p:nvPr>
            <p:ph idx="1"/>
          </p:nvPr>
        </p:nvSpPr>
        <p:spPr>
          <a:xfrm>
            <a:off x="928688" y="1608138"/>
            <a:ext cx="7286625" cy="4419600"/>
          </a:xfrm>
        </p:spPr>
        <p:txBody>
          <a:bodyPr lIns="90488" tIns="44450" rIns="90488" bIns="44450"/>
          <a:lstStyle/>
          <a:p>
            <a:pPr eaLnBrk="1" hangingPunct="1"/>
            <a:r>
              <a:rPr lang="en-US" altLang="en-US" dirty="0"/>
              <a:t>Which measure is most appropriate?  Are there some general guidelines?</a:t>
            </a:r>
            <a:endParaRPr lang="en-US" altLang="en-US" dirty="0">
              <a:solidFill>
                <a:schemeClr val="bg1"/>
              </a:solidFill>
            </a:endParaRPr>
          </a:p>
          <a:p>
            <a:pPr lvl="1" eaLnBrk="1" hangingPunct="1"/>
            <a:r>
              <a:rPr lang="en-US" altLang="en-US" dirty="0"/>
              <a:t>Generally, if the portfolio represents the entire investment for an individual, the Sharpe Index compared to the Sharpe Index for the market is best</a:t>
            </a:r>
          </a:p>
          <a:p>
            <a:pPr lvl="1" eaLnBrk="1" hangingPunct="1"/>
            <a:r>
              <a:rPr lang="en-US" altLang="en-US" dirty="0"/>
              <a:t>If many alternatives are possible, or if this is only part of the overall portfolio, use the Treynor measure versus the Treynor measure for the market, or the Jensen’s </a:t>
            </a:r>
            <a:r>
              <a:rPr lang="en-US" altLang="en-US" dirty="0">
                <a:latin typeface="Symbol" panose="05050102010706020507" pitchFamily="18" charset="2"/>
              </a:rPr>
              <a:t>a </a:t>
            </a:r>
            <a:r>
              <a:rPr lang="en-US" altLang="en-US" dirty="0"/>
              <a:t>alpha</a:t>
            </a:r>
          </a:p>
          <a:p>
            <a:pPr lvl="2" eaLnBrk="1" hangingPunct="1"/>
            <a:r>
              <a:rPr lang="en-US" altLang="en-US" dirty="0"/>
              <a:t>Of these two, the Treynor measure is more complete because it adjusts for risk</a:t>
            </a:r>
          </a:p>
          <a:p>
            <a:pPr eaLnBrk="1" hangingPunct="1">
              <a:buFont typeface="Wingdings" panose="05000000000000000000" pitchFamily="2" charset="2"/>
              <a:buNone/>
            </a:pPr>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40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140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140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140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19" grpId="0" build="p" bldLvl="4"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3"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t>Are their limitations of risk adjustment measures?</a:t>
            </a:r>
          </a:p>
          <a:p>
            <a:pPr lvl="1" eaLnBrk="1" hangingPunct="1"/>
            <a:r>
              <a:rPr lang="en-US" altLang="en-US" dirty="0"/>
              <a:t>Yes, very much so.  The assumptions underlying measures limit their usefulness</a:t>
            </a:r>
          </a:p>
          <a:p>
            <a:pPr lvl="2" eaLnBrk="1" hangingPunct="1"/>
            <a:r>
              <a:rPr lang="en-US" altLang="en-US" dirty="0"/>
              <a:t>Know the key assumptions and be careful!</a:t>
            </a:r>
          </a:p>
          <a:p>
            <a:pPr lvl="1" eaLnBrk="1" hangingPunct="1"/>
            <a:r>
              <a:rPr lang="en-US" altLang="en-US" dirty="0"/>
              <a:t>When the portfolio is being actively managed, basic stability requirements are not met</a:t>
            </a:r>
          </a:p>
          <a:p>
            <a:pPr lvl="2" eaLnBrk="1" hangingPunct="1"/>
            <a:r>
              <a:rPr lang="en-US" altLang="en-US" dirty="0"/>
              <a:t>Be careful when portfolios are actively managed</a:t>
            </a:r>
          </a:p>
          <a:p>
            <a:pPr lvl="1" eaLnBrk="1" hangingPunct="1"/>
            <a:r>
              <a:rPr lang="en-US" altLang="en-US" dirty="0"/>
              <a:t>Practitioners often use benchmark portfolio comparisons and comparisons to other managers to measure performance </a:t>
            </a:r>
          </a:p>
          <a:p>
            <a:pPr lvl="2" eaLnBrk="1" hangingPunct="1"/>
            <a:r>
              <a:rPr lang="en-US" altLang="en-US" dirty="0"/>
              <a:t>This is largely because they are easier</a:t>
            </a:r>
          </a:p>
        </p:txBody>
      </p:sp>
      <p:sp>
        <p:nvSpPr>
          <p:cNvPr id="5" name="Rectangle 2"/>
          <p:cNvSpPr txBox="1">
            <a:spLocks noChangeArrowheads="1"/>
          </p:cNvSpPr>
          <p:nvPr/>
        </p:nvSpPr>
        <p:spPr bwMode="auto">
          <a:xfrm>
            <a:off x="685800" y="622300"/>
            <a:ext cx="7772400" cy="944563"/>
          </a:xfrm>
          <a:prstGeom prst="rect">
            <a:avLst/>
          </a:prstGeom>
          <a:noFill/>
          <a:ln w="9525">
            <a:noFill/>
            <a:miter lim="800000"/>
            <a:headEnd/>
            <a:tailEnd/>
          </a:ln>
        </p:spPr>
        <p:txBody>
          <a:bodyPr anchor="ctr"/>
          <a:lstStyle/>
          <a:p>
            <a:pPr algn="ctr" eaLnBrk="1" hangingPunct="1">
              <a:defRPr/>
            </a:pPr>
            <a:r>
              <a:rPr lang="en-US" sz="3600" b="0" kern="0" dirty="0">
                <a:latin typeface="+mj-lt"/>
                <a:ea typeface="+mj-ea"/>
                <a:cs typeface="+mj-cs"/>
              </a:rPr>
              <a:t>Risk Adjusted Performance</a:t>
            </a:r>
            <a:r>
              <a:rPr lang="en-US" sz="2400" b="0" kern="0" dirty="0">
                <a:latin typeface="+mj-lt"/>
                <a:ea typeface="+mj-ea"/>
                <a:cs typeface="+mj-cs"/>
              </a:rPr>
              <a:t> (continued)</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50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150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150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1504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1504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1504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150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3" grpId="0"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dirty="0"/>
              <a:t>Risk Adjusted Performance</a:t>
            </a:r>
            <a:r>
              <a:rPr lang="en-US" altLang="en-US" sz="2400" dirty="0"/>
              <a:t> (continued)</a:t>
            </a:r>
          </a:p>
        </p:txBody>
      </p:sp>
      <p:sp>
        <p:nvSpPr>
          <p:cNvPr id="219139" name="Rectangle 3"/>
          <p:cNvSpPr>
            <a:spLocks noGrp="1" noChangeArrowheads="1"/>
          </p:cNvSpPr>
          <p:nvPr>
            <p:ph idx="1"/>
          </p:nvPr>
        </p:nvSpPr>
        <p:spPr>
          <a:xfrm>
            <a:off x="914400" y="1600200"/>
            <a:ext cx="7315200" cy="4676775"/>
          </a:xfrm>
        </p:spPr>
        <p:txBody>
          <a:bodyPr/>
          <a:lstStyle/>
          <a:p>
            <a:pPr eaLnBrk="1" hangingPunct="1"/>
            <a:r>
              <a:rPr lang="en-US" altLang="en-US" dirty="0"/>
              <a:t>What about style analysis?</a:t>
            </a:r>
          </a:p>
          <a:p>
            <a:pPr lvl="1" eaLnBrk="1" hangingPunct="1"/>
            <a:r>
              <a:rPr lang="en-US" altLang="en-US" dirty="0"/>
              <a:t>Another way of obtaining abnormal returns is chasing style</a:t>
            </a:r>
          </a:p>
          <a:p>
            <a:pPr lvl="2" eaLnBrk="1" hangingPunct="1"/>
            <a:r>
              <a:rPr lang="en-US" altLang="en-US" dirty="0"/>
              <a:t>Growth versus value—what’s hot?</a:t>
            </a:r>
          </a:p>
          <a:p>
            <a:pPr lvl="1" eaLnBrk="1" hangingPunct="1"/>
            <a:r>
              <a:rPr lang="en-US" altLang="en-US" dirty="0"/>
              <a:t>You can decompose returns by attributing allocation to style</a:t>
            </a:r>
          </a:p>
          <a:p>
            <a:pPr lvl="2" eaLnBrk="1" hangingPunct="1"/>
            <a:r>
              <a:rPr lang="en-US" altLang="en-US" dirty="0"/>
              <a:t>Style tilts and rotation are important active portfolio strategies</a:t>
            </a:r>
          </a:p>
          <a:p>
            <a:pPr lvl="2" eaLnBrk="1" hangingPunct="1"/>
            <a:r>
              <a:rPr lang="en-US" altLang="en-US" dirty="0"/>
              <a:t>Style analysis has become increasingly popular in the industry</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9139">
                                            <p:txEl>
                                              <p:pRg st="0" end="0"/>
                                            </p:txEl>
                                          </p:spTgt>
                                        </p:tgtEl>
                                        <p:attrNameLst>
                                          <p:attrName>style.visibility</p:attrName>
                                        </p:attrNameLst>
                                      </p:cBhvr>
                                      <p:to>
                                        <p:strVal val="visible"/>
                                      </p:to>
                                    </p:set>
                                    <p:animEffect transition="in" filter="box(in)">
                                      <p:cBhvr>
                                        <p:cTn id="7" dur="500"/>
                                        <p:tgtEl>
                                          <p:spTgt spid="2191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9139">
                                            <p:txEl>
                                              <p:pRg st="1" end="1"/>
                                            </p:txEl>
                                          </p:spTgt>
                                        </p:tgtEl>
                                        <p:attrNameLst>
                                          <p:attrName>style.visibility</p:attrName>
                                        </p:attrNameLst>
                                      </p:cBhvr>
                                      <p:to>
                                        <p:strVal val="visible"/>
                                      </p:to>
                                    </p:set>
                                    <p:animEffect transition="in" filter="box(in)">
                                      <p:cBhvr>
                                        <p:cTn id="12" dur="500"/>
                                        <p:tgtEl>
                                          <p:spTgt spid="21913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19139">
                                            <p:txEl>
                                              <p:pRg st="2" end="2"/>
                                            </p:txEl>
                                          </p:spTgt>
                                        </p:tgtEl>
                                        <p:attrNameLst>
                                          <p:attrName>style.visibility</p:attrName>
                                        </p:attrNameLst>
                                      </p:cBhvr>
                                      <p:to>
                                        <p:strVal val="visible"/>
                                      </p:to>
                                    </p:set>
                                    <p:animEffect transition="in" filter="box(in)">
                                      <p:cBhvr>
                                        <p:cTn id="15" dur="500"/>
                                        <p:tgtEl>
                                          <p:spTgt spid="21913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19139">
                                            <p:txEl>
                                              <p:pRg st="3" end="3"/>
                                            </p:txEl>
                                          </p:spTgt>
                                        </p:tgtEl>
                                        <p:attrNameLst>
                                          <p:attrName>style.visibility</p:attrName>
                                        </p:attrNameLst>
                                      </p:cBhvr>
                                      <p:to>
                                        <p:strVal val="visible"/>
                                      </p:to>
                                    </p:set>
                                    <p:animEffect transition="in" filter="box(in)">
                                      <p:cBhvr>
                                        <p:cTn id="18" dur="500"/>
                                        <p:tgtEl>
                                          <p:spTgt spid="219139">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19139">
                                            <p:txEl>
                                              <p:pRg st="4" end="4"/>
                                            </p:txEl>
                                          </p:spTgt>
                                        </p:tgtEl>
                                        <p:attrNameLst>
                                          <p:attrName>style.visibility</p:attrName>
                                        </p:attrNameLst>
                                      </p:cBhvr>
                                      <p:to>
                                        <p:strVal val="visible"/>
                                      </p:to>
                                    </p:set>
                                    <p:animEffect transition="in" filter="box(in)">
                                      <p:cBhvr>
                                        <p:cTn id="21" dur="500"/>
                                        <p:tgtEl>
                                          <p:spTgt spid="219139">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19139">
                                            <p:txEl>
                                              <p:pRg st="5" end="5"/>
                                            </p:txEl>
                                          </p:spTgt>
                                        </p:tgtEl>
                                        <p:attrNameLst>
                                          <p:attrName>style.visibility</p:attrName>
                                        </p:attrNameLst>
                                      </p:cBhvr>
                                      <p:to>
                                        <p:strVal val="visible"/>
                                      </p:to>
                                    </p:set>
                                    <p:animEffect transition="in" filter="box(in)">
                                      <p:cBhvr>
                                        <p:cTn id="24" dur="500"/>
                                        <p:tgtEl>
                                          <p:spTgt spid="2191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en-US" dirty="0"/>
              <a:t>Questions</a:t>
            </a:r>
          </a:p>
        </p:txBody>
      </p:sp>
      <p:sp>
        <p:nvSpPr>
          <p:cNvPr id="39939" name="Rectangle 3"/>
          <p:cNvSpPr>
            <a:spLocks noGrp="1" noChangeArrowheads="1"/>
          </p:cNvSpPr>
          <p:nvPr>
            <p:ph idx="1"/>
          </p:nvPr>
        </p:nvSpPr>
        <p:spPr>
          <a:xfrm>
            <a:off x="928688" y="1608138"/>
            <a:ext cx="7286625" cy="4419600"/>
          </a:xfrm>
        </p:spPr>
        <p:txBody>
          <a:bodyPr/>
          <a:lstStyle/>
          <a:p>
            <a:pPr lvl="1" eaLnBrk="1" hangingPunct="1"/>
            <a:r>
              <a:rPr lang="en-US" altLang="en-US" sz="2800" dirty="0"/>
              <a:t>Any questions on risk-adjusted performance measures?</a:t>
            </a:r>
          </a:p>
          <a:p>
            <a:pPr eaLnBrk="1" hangingPunct="1"/>
            <a:endParaRPr lang="en-US" alt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Title 1"/>
          <p:cNvSpPr>
            <a:spLocks noGrp="1"/>
          </p:cNvSpPr>
          <p:nvPr>
            <p:ph type="title"/>
          </p:nvPr>
        </p:nvSpPr>
        <p:spPr>
          <a:xfrm>
            <a:off x="-207963" y="685800"/>
            <a:ext cx="9404351" cy="914400"/>
          </a:xfrm>
        </p:spPr>
        <p:txBody>
          <a:bodyPr/>
          <a:lstStyle/>
          <a:p>
            <a:pPr marL="742950" indent="-742950" eaLnBrk="1" hangingPunct="1"/>
            <a:r>
              <a:rPr lang="en-US" altLang="en-US" dirty="0"/>
              <a:t>D. Setting Up an Investment Account</a:t>
            </a:r>
          </a:p>
        </p:txBody>
      </p:sp>
      <p:sp>
        <p:nvSpPr>
          <p:cNvPr id="6147" name="Content Placeholder 2"/>
          <p:cNvSpPr>
            <a:spLocks noGrp="1"/>
          </p:cNvSpPr>
          <p:nvPr>
            <p:ph idx="1"/>
          </p:nvPr>
        </p:nvSpPr>
        <p:spPr>
          <a:xfrm>
            <a:off x="928688" y="1608138"/>
            <a:ext cx="7286625" cy="4419600"/>
          </a:xfrm>
        </p:spPr>
        <p:txBody>
          <a:bodyPr/>
          <a:lstStyle/>
          <a:p>
            <a:pPr eaLnBrk="1" hangingPunct="1"/>
            <a:r>
              <a:rPr lang="en-US" altLang="en-US" dirty="0"/>
              <a:t>There are many different ways to set up an investment account</a:t>
            </a:r>
          </a:p>
          <a:p>
            <a:pPr lvl="1" eaLnBrk="1" hangingPunct="1"/>
            <a:r>
              <a:rPr lang="en-US" altLang="en-US" dirty="0"/>
              <a:t>You can do this with a mutual fund company, a bank, or other financial services company</a:t>
            </a:r>
          </a:p>
          <a:p>
            <a:pPr lvl="2" eaLnBrk="1" hangingPunct="1"/>
            <a:r>
              <a:rPr lang="en-US" altLang="en-US" dirty="0"/>
              <a:t>Remember one key objective is to minimize costs including transactions costs and taxes</a:t>
            </a:r>
          </a:p>
          <a:p>
            <a:pPr lvl="1" eaLnBrk="1" hangingPunct="1"/>
            <a:r>
              <a:rPr lang="en-US" altLang="en-US" dirty="0"/>
              <a:t>Generally, I select which no-load mutual funds I want to purchase first, and then go directly to the mutual fund company or brokerage house and purchase the mutual fund shares through them</a:t>
            </a:r>
          </a:p>
          <a:p>
            <a:pPr lvl="2" eaLnBrk="1" hangingPunct="1"/>
            <a:r>
              <a:rPr lang="en-US" altLang="en-US" dirty="0"/>
              <a:t>I make sure the mutual fund company is Quicken compatible so I can use Quicken to update my holdings and track changes</a:t>
            </a:r>
          </a:p>
        </p:txBody>
      </p:sp>
    </p:spTree>
    <p:extLst>
      <p:ext uri="{BB962C8B-B14F-4D97-AF65-F5344CB8AC3E}">
        <p14:creationId xmlns:p14="http://schemas.microsoft.com/office/powerpoint/2010/main" val="196302434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Title 1"/>
          <p:cNvSpPr>
            <a:spLocks noGrp="1"/>
          </p:cNvSpPr>
          <p:nvPr>
            <p:ph type="title"/>
          </p:nvPr>
        </p:nvSpPr>
        <p:spPr>
          <a:xfrm>
            <a:off x="1101725" y="685800"/>
            <a:ext cx="7772400" cy="914400"/>
          </a:xfrm>
        </p:spPr>
        <p:txBody>
          <a:bodyPr/>
          <a:lstStyle/>
          <a:p>
            <a:pPr eaLnBrk="1" hangingPunct="1"/>
            <a:r>
              <a:rPr lang="en-US" altLang="en-US"/>
              <a:t>Setting Up an Account </a:t>
            </a:r>
            <a:r>
              <a:rPr lang="en-US" altLang="en-US" sz="2400"/>
              <a:t>(continued)</a:t>
            </a:r>
          </a:p>
        </p:txBody>
      </p:sp>
      <p:sp>
        <p:nvSpPr>
          <p:cNvPr id="7171" name="Content Placeholder 2"/>
          <p:cNvSpPr>
            <a:spLocks noGrp="1"/>
          </p:cNvSpPr>
          <p:nvPr>
            <p:ph idx="1"/>
          </p:nvPr>
        </p:nvSpPr>
        <p:spPr>
          <a:xfrm>
            <a:off x="928688" y="1608138"/>
            <a:ext cx="7286625" cy="4419600"/>
          </a:xfrm>
        </p:spPr>
        <p:txBody>
          <a:bodyPr/>
          <a:lstStyle/>
          <a:p>
            <a:pPr eaLnBrk="1" hangingPunct="1"/>
            <a:r>
              <a:rPr lang="en-US" altLang="en-US" dirty="0"/>
              <a:t>There are four parts to setting up an online account:</a:t>
            </a:r>
          </a:p>
          <a:p>
            <a:pPr lvl="1" eaLnBrk="1" hangingPunct="1"/>
            <a:r>
              <a:rPr lang="en-US" altLang="en-US" sz="2800" dirty="0"/>
              <a:t>1.  Select your Account Type</a:t>
            </a:r>
          </a:p>
          <a:p>
            <a:pPr lvl="2" eaLnBrk="1" hangingPunct="1"/>
            <a:r>
              <a:rPr lang="en-US" altLang="en-US" dirty="0"/>
              <a:t>Is this for retirement or for general investing?  </a:t>
            </a:r>
          </a:p>
          <a:p>
            <a:pPr lvl="3" eaLnBrk="1" hangingPunct="1"/>
            <a:r>
              <a:rPr lang="en-US" altLang="en-US" dirty="0"/>
              <a:t>If retirement, is it a Roth or traditional IRA, SEP or SIMPLE?</a:t>
            </a:r>
          </a:p>
          <a:p>
            <a:pPr lvl="2" eaLnBrk="1" hangingPunct="1"/>
            <a:r>
              <a:rPr lang="en-US" altLang="en-US" dirty="0"/>
              <a:t>If general investing, what kind of securities will you be investing in?</a:t>
            </a:r>
          </a:p>
          <a:p>
            <a:pPr lvl="3" eaLnBrk="1" hangingPunct="1"/>
            <a:r>
              <a:rPr lang="en-US" altLang="en-US" dirty="0"/>
              <a:t>Mutual funds, stocks, bonds, ETFs</a:t>
            </a:r>
          </a:p>
          <a:p>
            <a:pPr lvl="1" eaLnBrk="1" hangingPunct="1"/>
            <a:r>
              <a:rPr lang="en-US" altLang="en-US" dirty="0"/>
              <a:t>Once you have your type, you will need your social security number, your birth date, email address, and your home address to begin filling out the forms</a:t>
            </a:r>
          </a:p>
        </p:txBody>
      </p:sp>
    </p:spTree>
    <p:extLst>
      <p:ext uri="{BB962C8B-B14F-4D97-AF65-F5344CB8AC3E}">
        <p14:creationId xmlns:p14="http://schemas.microsoft.com/office/powerpoint/2010/main" val="119871694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7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17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Title 1"/>
          <p:cNvSpPr>
            <a:spLocks noGrp="1"/>
          </p:cNvSpPr>
          <p:nvPr>
            <p:ph type="title"/>
          </p:nvPr>
        </p:nvSpPr>
        <p:spPr>
          <a:xfrm>
            <a:off x="1101725" y="685800"/>
            <a:ext cx="7772400" cy="914400"/>
          </a:xfrm>
        </p:spPr>
        <p:txBody>
          <a:bodyPr/>
          <a:lstStyle/>
          <a:p>
            <a:pPr eaLnBrk="1" hangingPunct="1"/>
            <a:r>
              <a:rPr lang="en-US" altLang="en-US"/>
              <a:t>Setting Up an Account </a:t>
            </a:r>
            <a:r>
              <a:rPr lang="en-US" altLang="en-US" sz="2400"/>
              <a:t>(continued)</a:t>
            </a:r>
            <a:endParaRPr lang="en-US" altLang="en-US"/>
          </a:p>
        </p:txBody>
      </p:sp>
      <p:sp>
        <p:nvSpPr>
          <p:cNvPr id="8195" name="Content Placeholder 2"/>
          <p:cNvSpPr>
            <a:spLocks noGrp="1"/>
          </p:cNvSpPr>
          <p:nvPr>
            <p:ph idx="1"/>
          </p:nvPr>
        </p:nvSpPr>
        <p:spPr>
          <a:xfrm>
            <a:off x="928688" y="1608138"/>
            <a:ext cx="7286625" cy="4419600"/>
          </a:xfrm>
        </p:spPr>
        <p:txBody>
          <a:bodyPr/>
          <a:lstStyle/>
          <a:p>
            <a:pPr eaLnBrk="1" hangingPunct="1"/>
            <a:r>
              <a:rPr lang="en-US" altLang="en-US" dirty="0"/>
              <a:t>2.  Select your investments</a:t>
            </a:r>
          </a:p>
          <a:p>
            <a:pPr lvl="1" eaLnBrk="1" hangingPunct="1"/>
            <a:r>
              <a:rPr lang="en-US" altLang="en-US" dirty="0"/>
              <a:t>Here is where you select from the available mutual funds and other assets from the mutual fund company</a:t>
            </a:r>
          </a:p>
          <a:p>
            <a:pPr lvl="2" eaLnBrk="1" hangingPunct="1"/>
            <a:r>
              <a:rPr lang="en-US" altLang="en-US" dirty="0"/>
              <a:t>Make sure you have sufficient funds for the initial investment</a:t>
            </a:r>
          </a:p>
          <a:p>
            <a:pPr lvl="2" eaLnBrk="1" hangingPunct="1"/>
            <a:r>
              <a:rPr lang="en-US" altLang="en-US" dirty="0"/>
              <a:t>Check to see if they charge for accounts under a certain dollar amount of assets</a:t>
            </a:r>
          </a:p>
          <a:p>
            <a:pPr lvl="3" eaLnBrk="1" hangingPunct="1"/>
            <a:r>
              <a:rPr lang="en-US" altLang="en-US" dirty="0"/>
              <a:t>Make sure you have enough for the minimum purchase amount or agree to the Automatic Investment Program</a:t>
            </a:r>
          </a:p>
          <a:p>
            <a:pPr lvl="2" eaLnBrk="1" hangingPunct="1"/>
            <a:r>
              <a:rPr lang="en-US" altLang="en-US" dirty="0"/>
              <a:t>Select the funds and the dollar amounts</a:t>
            </a:r>
          </a:p>
        </p:txBody>
      </p:sp>
    </p:spTree>
    <p:extLst>
      <p:ext uri="{BB962C8B-B14F-4D97-AF65-F5344CB8AC3E}">
        <p14:creationId xmlns:p14="http://schemas.microsoft.com/office/powerpoint/2010/main" val="303748736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19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Title 1"/>
          <p:cNvSpPr>
            <a:spLocks noGrp="1"/>
          </p:cNvSpPr>
          <p:nvPr>
            <p:ph type="title"/>
          </p:nvPr>
        </p:nvSpPr>
        <p:spPr>
          <a:xfrm>
            <a:off x="1101725" y="685800"/>
            <a:ext cx="7772400" cy="914400"/>
          </a:xfrm>
        </p:spPr>
        <p:txBody>
          <a:bodyPr/>
          <a:lstStyle/>
          <a:p>
            <a:pPr eaLnBrk="1" hangingPunct="1"/>
            <a:r>
              <a:rPr lang="en-US" altLang="en-US"/>
              <a:t>Setting Up an Account </a:t>
            </a:r>
            <a:r>
              <a:rPr lang="en-US" altLang="en-US" sz="2400"/>
              <a:t>(continued)</a:t>
            </a:r>
          </a:p>
        </p:txBody>
      </p:sp>
      <p:sp>
        <p:nvSpPr>
          <p:cNvPr id="9219" name="Content Placeholder 2"/>
          <p:cNvSpPr>
            <a:spLocks noGrp="1"/>
          </p:cNvSpPr>
          <p:nvPr>
            <p:ph idx="1"/>
          </p:nvPr>
        </p:nvSpPr>
        <p:spPr>
          <a:xfrm>
            <a:off x="928688" y="1608138"/>
            <a:ext cx="7286625" cy="4419600"/>
          </a:xfrm>
        </p:spPr>
        <p:txBody>
          <a:bodyPr/>
          <a:lstStyle/>
          <a:p>
            <a:pPr eaLnBrk="1" hangingPunct="1"/>
            <a:r>
              <a:rPr lang="en-US" altLang="en-US" dirty="0"/>
              <a:t>3.  Select your funding method</a:t>
            </a:r>
          </a:p>
          <a:p>
            <a:pPr lvl="1" eaLnBrk="1" hangingPunct="1"/>
            <a:r>
              <a:rPr lang="en-US" altLang="en-US" dirty="0"/>
              <a:t>How will you get your money to the mutual fund company or brokerage account</a:t>
            </a:r>
          </a:p>
          <a:p>
            <a:pPr lvl="2" eaLnBrk="1" hangingPunct="1"/>
            <a:r>
              <a:rPr lang="en-US" altLang="en-US" dirty="0"/>
              <a:t>A.  Write a check</a:t>
            </a:r>
          </a:p>
          <a:p>
            <a:pPr lvl="3" eaLnBrk="1" hangingPunct="1"/>
            <a:r>
              <a:rPr lang="en-US" altLang="en-US" dirty="0"/>
              <a:t>You can write a check and mail it in</a:t>
            </a:r>
          </a:p>
          <a:p>
            <a:pPr lvl="2" eaLnBrk="1" hangingPunct="1"/>
            <a:r>
              <a:rPr lang="en-US" altLang="en-US" dirty="0"/>
              <a:t>B.  Electronic bank transfer</a:t>
            </a:r>
          </a:p>
          <a:p>
            <a:pPr lvl="3" eaLnBrk="1" hangingPunct="1"/>
            <a:r>
              <a:rPr lang="en-US" altLang="en-US" dirty="0"/>
              <a:t>You can give them your bank account number and your bank routing number, and they can take the money out of your account</a:t>
            </a:r>
          </a:p>
          <a:p>
            <a:pPr lvl="2" eaLnBrk="1" hangingPunct="1"/>
            <a:r>
              <a:rPr lang="en-US" altLang="en-US" dirty="0"/>
              <a:t>C.  Bank wire</a:t>
            </a:r>
          </a:p>
          <a:p>
            <a:pPr lvl="3" eaLnBrk="1" hangingPunct="1"/>
            <a:r>
              <a:rPr lang="en-US" altLang="en-US" dirty="0"/>
              <a:t>You can have your bank wire the funds to the mutual fund company (more expensive)</a:t>
            </a:r>
          </a:p>
        </p:txBody>
      </p:sp>
    </p:spTree>
    <p:extLst>
      <p:ext uri="{BB962C8B-B14F-4D97-AF65-F5344CB8AC3E}">
        <p14:creationId xmlns:p14="http://schemas.microsoft.com/office/powerpoint/2010/main" val="142952591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1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21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itle 1"/>
          <p:cNvSpPr>
            <a:spLocks noGrp="1"/>
          </p:cNvSpPr>
          <p:nvPr>
            <p:ph type="title"/>
          </p:nvPr>
        </p:nvSpPr>
        <p:spPr>
          <a:xfrm>
            <a:off x="1101725" y="685800"/>
            <a:ext cx="7772400" cy="914400"/>
          </a:xfrm>
        </p:spPr>
        <p:txBody>
          <a:bodyPr/>
          <a:lstStyle/>
          <a:p>
            <a:pPr eaLnBrk="1" hangingPunct="1"/>
            <a:r>
              <a:rPr lang="en-US" altLang="en-US"/>
              <a:t>Setting Up an Account </a:t>
            </a:r>
            <a:r>
              <a:rPr lang="en-US" altLang="en-US" sz="2400"/>
              <a:t>(continued)</a:t>
            </a:r>
          </a:p>
        </p:txBody>
      </p:sp>
      <p:sp>
        <p:nvSpPr>
          <p:cNvPr id="10243" name="Content Placeholder 2"/>
          <p:cNvSpPr>
            <a:spLocks noGrp="1"/>
          </p:cNvSpPr>
          <p:nvPr>
            <p:ph idx="1"/>
          </p:nvPr>
        </p:nvSpPr>
        <p:spPr>
          <a:xfrm>
            <a:off x="928688" y="1608138"/>
            <a:ext cx="7286625" cy="4419600"/>
          </a:xfrm>
        </p:spPr>
        <p:txBody>
          <a:bodyPr/>
          <a:lstStyle/>
          <a:p>
            <a:pPr eaLnBrk="1" hangingPunct="1"/>
            <a:r>
              <a:rPr lang="en-US" altLang="en-US" dirty="0"/>
              <a:t>4.  Review and finalize your information</a:t>
            </a:r>
          </a:p>
          <a:p>
            <a:pPr lvl="1" eaLnBrk="1" hangingPunct="1"/>
            <a:r>
              <a:rPr lang="en-US" altLang="en-US" dirty="0"/>
              <a:t>Review your information for correctness</a:t>
            </a:r>
          </a:p>
          <a:p>
            <a:pPr lvl="2" eaLnBrk="1" hangingPunct="1"/>
            <a:r>
              <a:rPr lang="en-US" altLang="en-US" dirty="0"/>
              <a:t>Electronically sign or print your application</a:t>
            </a:r>
          </a:p>
          <a:p>
            <a:pPr lvl="2" eaLnBrk="1" hangingPunct="1"/>
            <a:r>
              <a:rPr lang="en-US" altLang="en-US" dirty="0"/>
              <a:t>Sign up for online access</a:t>
            </a:r>
          </a:p>
          <a:p>
            <a:pPr lvl="2" eaLnBrk="1" hangingPunct="1"/>
            <a:r>
              <a:rPr lang="en-US" altLang="en-US" dirty="0"/>
              <a:t>Prepare to connect to the mutual fund company through Quicken or other program to monitor account and individual asset performance</a:t>
            </a:r>
          </a:p>
        </p:txBody>
      </p:sp>
    </p:spTree>
    <p:extLst>
      <p:ext uri="{BB962C8B-B14F-4D97-AF65-F5344CB8AC3E}">
        <p14:creationId xmlns:p14="http://schemas.microsoft.com/office/powerpoint/2010/main" val="403699668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1"/>
          <p:cNvSpPr>
            <a:spLocks noGrp="1"/>
          </p:cNvSpPr>
          <p:nvPr>
            <p:ph type="title"/>
          </p:nvPr>
        </p:nvSpPr>
        <p:spPr>
          <a:xfrm>
            <a:off x="1101725" y="685800"/>
            <a:ext cx="7772400" cy="914400"/>
          </a:xfrm>
        </p:spPr>
        <p:txBody>
          <a:bodyPr/>
          <a:lstStyle/>
          <a:p>
            <a:pPr eaLnBrk="1" hangingPunct="1"/>
            <a:r>
              <a:rPr lang="en-US" altLang="en-US"/>
              <a:t>Setting Up an Account </a:t>
            </a:r>
            <a:r>
              <a:rPr lang="en-US" altLang="en-US" sz="2400"/>
              <a:t>(continued)</a:t>
            </a:r>
            <a:endParaRPr lang="en-US" altLang="en-US" sz="2400" b="1"/>
          </a:p>
        </p:txBody>
      </p:sp>
      <p:sp>
        <p:nvSpPr>
          <p:cNvPr id="11267" name="Content Placeholder 2"/>
          <p:cNvSpPr>
            <a:spLocks noGrp="1"/>
          </p:cNvSpPr>
          <p:nvPr>
            <p:ph idx="1"/>
          </p:nvPr>
        </p:nvSpPr>
        <p:spPr>
          <a:xfrm>
            <a:off x="928688" y="1608138"/>
            <a:ext cx="7377112" cy="4419600"/>
          </a:xfrm>
        </p:spPr>
        <p:txBody>
          <a:bodyPr/>
          <a:lstStyle/>
          <a:p>
            <a:pPr eaLnBrk="1" hangingPunct="1"/>
            <a:r>
              <a:rPr lang="en-US" altLang="en-US" dirty="0"/>
              <a:t>Once you have done these things, you are set up (initially).  Now:</a:t>
            </a:r>
          </a:p>
          <a:p>
            <a:pPr lvl="1" eaLnBrk="1" hangingPunct="1"/>
            <a:r>
              <a:rPr lang="en-US" altLang="en-US" dirty="0"/>
              <a:t>Set up Quicken or other program to track your mutual funds by asset class each week</a:t>
            </a:r>
          </a:p>
          <a:p>
            <a:pPr lvl="2" eaLnBrk="1" hangingPunct="1"/>
            <a:r>
              <a:rPr lang="en-US" altLang="en-US" dirty="0"/>
              <a:t>Watch your investment asset allocation to make sure you are within your target percentages</a:t>
            </a:r>
          </a:p>
          <a:p>
            <a:pPr lvl="2" eaLnBrk="1" hangingPunct="1"/>
            <a:r>
              <a:rPr lang="en-US" altLang="en-US" dirty="0"/>
              <a:t>If it is not an index fund, make sure you can compare performance versus benchmarks each  quarter and each year to make sure the mutual fund managers are adding value (i.e., performing better than the benchmarks after costs and fees)</a:t>
            </a:r>
          </a:p>
        </p:txBody>
      </p:sp>
    </p:spTree>
    <p:extLst>
      <p:ext uri="{BB962C8B-B14F-4D97-AF65-F5344CB8AC3E}">
        <p14:creationId xmlns:p14="http://schemas.microsoft.com/office/powerpoint/2010/main" val="3489776851"/>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dirty="0"/>
              <a:t>Investment Plan Assignments</a:t>
            </a:r>
          </a:p>
        </p:txBody>
      </p:sp>
      <p:sp>
        <p:nvSpPr>
          <p:cNvPr id="6148"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dirty="0"/>
              <a:t>Investments 10:  Behavioral Finance</a:t>
            </a:r>
          </a:p>
          <a:p>
            <a:pPr marL="914400" lvl="1" indent="-457200" eaLnBrk="1" hangingPunct="1">
              <a:buFontTx/>
              <a:buAutoNum type="arabicPeriod"/>
            </a:pPr>
            <a:r>
              <a:rPr lang="en-US" altLang="en-US" dirty="0"/>
              <a:t>There are no required assignments for your Investment Plan from this section</a:t>
            </a:r>
          </a:p>
          <a:p>
            <a:pPr marL="1314450" lvl="2" indent="-457200" eaLnBrk="1" hangingPunct="1">
              <a:buFontTx/>
              <a:buAutoNum type="arabicPeriod"/>
            </a:pPr>
            <a:r>
              <a:rPr lang="en-US" altLang="en-US" dirty="0"/>
              <a:t>Read through and try to determine principles and ways Behavioral Finance can help you to be a better investor</a:t>
            </a:r>
          </a:p>
          <a:p>
            <a:pPr marL="914400" lvl="1" indent="-457200" eaLnBrk="1" hangingPunct="1">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Effect transition="in" filter="box(in)">
                                      <p:cBhvr>
                                        <p:cTn id="7" dur="500"/>
                                        <p:tgtEl>
                                          <p:spTgt spid="614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148">
                                            <p:txEl>
                                              <p:pRg st="1" end="1"/>
                                            </p:txEl>
                                          </p:spTgt>
                                        </p:tgtEl>
                                        <p:attrNameLst>
                                          <p:attrName>style.visibility</p:attrName>
                                        </p:attrNameLst>
                                      </p:cBhvr>
                                      <p:to>
                                        <p:strVal val="visible"/>
                                      </p:to>
                                    </p:set>
                                    <p:animEffect transition="in" filter="box(in)">
                                      <p:cBhvr>
                                        <p:cTn id="12" dur="500"/>
                                        <p:tgtEl>
                                          <p:spTgt spid="6148">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6148">
                                            <p:txEl>
                                              <p:pRg st="2" end="2"/>
                                            </p:txEl>
                                          </p:spTgt>
                                        </p:tgtEl>
                                        <p:attrNameLst>
                                          <p:attrName>style.visibility</p:attrName>
                                        </p:attrNameLst>
                                      </p:cBhvr>
                                      <p:to>
                                        <p:strVal val="visible"/>
                                      </p:to>
                                    </p:set>
                                    <p:animEffect transition="in" filter="box(in)">
                                      <p:cBhvr>
                                        <p:cTn id="15" dur="500"/>
                                        <p:tgtEl>
                                          <p:spTgt spid="614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uiExpand="1" build="p" bldLvl="2"/>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1"/>
          <p:cNvSpPr>
            <a:spLocks noGrp="1"/>
          </p:cNvSpPr>
          <p:nvPr>
            <p:ph type="title"/>
          </p:nvPr>
        </p:nvSpPr>
        <p:spPr>
          <a:xfrm>
            <a:off x="1101725" y="685800"/>
            <a:ext cx="7772400" cy="914400"/>
          </a:xfrm>
        </p:spPr>
        <p:txBody>
          <a:bodyPr/>
          <a:lstStyle/>
          <a:p>
            <a:pPr eaLnBrk="1" hangingPunct="1"/>
            <a:r>
              <a:rPr lang="en-US" altLang="en-US"/>
              <a:t>Setting Up an Account </a:t>
            </a:r>
            <a:r>
              <a:rPr lang="en-US" altLang="en-US" sz="2400"/>
              <a:t>(continued)</a:t>
            </a:r>
            <a:endParaRPr lang="en-US" altLang="en-US" sz="2400" b="1"/>
          </a:p>
        </p:txBody>
      </p:sp>
      <p:sp>
        <p:nvSpPr>
          <p:cNvPr id="11267" name="Content Placeholder 2"/>
          <p:cNvSpPr>
            <a:spLocks noGrp="1"/>
          </p:cNvSpPr>
          <p:nvPr>
            <p:ph idx="1"/>
          </p:nvPr>
        </p:nvSpPr>
        <p:spPr>
          <a:xfrm>
            <a:off x="928688" y="1608138"/>
            <a:ext cx="7286625" cy="4419600"/>
          </a:xfrm>
        </p:spPr>
        <p:txBody>
          <a:bodyPr/>
          <a:lstStyle/>
          <a:p>
            <a:pPr eaLnBrk="1" hangingPunct="1"/>
            <a:r>
              <a:rPr lang="en-US" altLang="en-US" dirty="0"/>
              <a:t>What are the criteria for choosing a mutual fund company?</a:t>
            </a:r>
          </a:p>
          <a:p>
            <a:pPr lvl="1" eaLnBrk="1" hangingPunct="1"/>
            <a:r>
              <a:rPr lang="en-US" altLang="en-US" dirty="0"/>
              <a:t>Do they have the lowest fees, in sales charges (loads) and expense ratios (12b-1 and management fees)? There are funds with 0% expense ratios</a:t>
            </a:r>
          </a:p>
          <a:p>
            <a:pPr lvl="1" eaLnBrk="1" hangingPunct="1"/>
            <a:r>
              <a:rPr lang="en-US" altLang="en-US" dirty="0"/>
              <a:t>Do they charge fees if you do not have a specific amount invested with them?  (If you have less than $10,000 with Vanguard, there is a quarterly fee)</a:t>
            </a:r>
          </a:p>
          <a:p>
            <a:pPr lvl="1" eaLnBrk="1" hangingPunct="1"/>
            <a:r>
              <a:rPr lang="en-US" altLang="en-US" dirty="0"/>
              <a:t>Do they have high minimum balances, which is the minimum you can put in to invest? (Vanguard’s minimum balance is $3,000 unless you do an automatic investment program (AIP).  Schwab is $0)</a:t>
            </a:r>
          </a:p>
        </p:txBody>
      </p:sp>
    </p:spTree>
    <p:extLst>
      <p:ext uri="{BB962C8B-B14F-4D97-AF65-F5344CB8AC3E}">
        <p14:creationId xmlns:p14="http://schemas.microsoft.com/office/powerpoint/2010/main" val="403312658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par>
                                <p:cTn id="9" presetID="1" presetClass="entr" presetSubtype="0" fill="hold" grpId="0" nodeType="withEffect">
                                  <p:stCondLst>
                                    <p:cond delay="200"/>
                                  </p:stCondLst>
                                  <p:childTnLst>
                                    <p:set>
                                      <p:cBhvr>
                                        <p:cTn id="10" dur="1" fill="hold">
                                          <p:stCondLst>
                                            <p:cond delay="0"/>
                                          </p:stCondLst>
                                        </p:cTn>
                                        <p:tgtEl>
                                          <p:spTgt spid="11267">
                                            <p:txEl>
                                              <p:pRg st="2" end="2"/>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1"/>
          <p:cNvSpPr>
            <a:spLocks noGrp="1"/>
          </p:cNvSpPr>
          <p:nvPr>
            <p:ph type="title"/>
          </p:nvPr>
        </p:nvSpPr>
        <p:spPr>
          <a:xfrm>
            <a:off x="1101725" y="685800"/>
            <a:ext cx="7772400" cy="914400"/>
          </a:xfrm>
        </p:spPr>
        <p:txBody>
          <a:bodyPr/>
          <a:lstStyle/>
          <a:p>
            <a:pPr eaLnBrk="1" hangingPunct="1"/>
            <a:r>
              <a:rPr lang="en-US" altLang="en-US" dirty="0"/>
              <a:t>Questions</a:t>
            </a:r>
            <a:endParaRPr lang="en-US" altLang="en-US" sz="2400" b="1" dirty="0"/>
          </a:p>
        </p:txBody>
      </p:sp>
      <p:sp>
        <p:nvSpPr>
          <p:cNvPr id="11267" name="Content Placeholder 2"/>
          <p:cNvSpPr>
            <a:spLocks noGrp="1"/>
          </p:cNvSpPr>
          <p:nvPr>
            <p:ph idx="1"/>
          </p:nvPr>
        </p:nvSpPr>
        <p:spPr>
          <a:xfrm>
            <a:off x="928688" y="1608138"/>
            <a:ext cx="7286625" cy="4419600"/>
          </a:xfrm>
        </p:spPr>
        <p:txBody>
          <a:bodyPr/>
          <a:lstStyle/>
          <a:p>
            <a:pPr eaLnBrk="1" hangingPunct="1"/>
            <a:r>
              <a:rPr lang="en-US" altLang="en-US" dirty="0"/>
              <a:t>Any questions on setting up an account?</a:t>
            </a:r>
          </a:p>
          <a:p>
            <a:pPr lvl="1" eaLnBrk="1" hangingPunct="1"/>
            <a:endParaRPr lang="en-US" altLang="en-US" dirty="0"/>
          </a:p>
        </p:txBody>
      </p:sp>
    </p:spTree>
    <p:extLst>
      <p:ext uri="{BB962C8B-B14F-4D97-AF65-F5344CB8AC3E}">
        <p14:creationId xmlns:p14="http://schemas.microsoft.com/office/powerpoint/2010/main" val="245385241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spcBef>
                <a:spcPct val="20000"/>
              </a:spcBef>
              <a:buFont typeface="Wingdings" panose="05000000000000000000" pitchFamily="2" charset="2"/>
              <a:buNone/>
            </a:pPr>
            <a:r>
              <a:rPr lang="en-US" altLang="en-US" sz="4000" dirty="0"/>
              <a:t>Review of Objectives</a:t>
            </a:r>
          </a:p>
        </p:txBody>
      </p:sp>
      <p:sp>
        <p:nvSpPr>
          <p:cNvPr id="47107" name="Rectangle 3"/>
          <p:cNvSpPr>
            <a:spLocks noGrp="1" noChangeArrowheads="1"/>
          </p:cNvSpPr>
          <p:nvPr>
            <p:ph idx="1"/>
          </p:nvPr>
        </p:nvSpPr>
        <p:spPr>
          <a:xfrm>
            <a:off x="914400" y="1600200"/>
            <a:ext cx="7315200" cy="4829175"/>
          </a:xfrm>
        </p:spPr>
        <p:txBody>
          <a:bodyPr/>
          <a:lstStyle/>
          <a:p>
            <a:pPr eaLnBrk="1" hangingPunct="1">
              <a:buClr>
                <a:schemeClr val="tx1"/>
              </a:buClr>
            </a:pPr>
            <a:r>
              <a:rPr lang="en-US" altLang="en-US" dirty="0"/>
              <a:t>A.  Do you understand portfolio rebalancing?</a:t>
            </a:r>
          </a:p>
          <a:p>
            <a:pPr eaLnBrk="1" hangingPunct="1">
              <a:buClr>
                <a:schemeClr val="tx1"/>
              </a:buClr>
            </a:pPr>
            <a:r>
              <a:rPr lang="en-US" altLang="en-US" dirty="0"/>
              <a:t>B.  Do you understand the Importance of Portfolio Management and Performance Evaluation?</a:t>
            </a:r>
          </a:p>
          <a:p>
            <a:pPr eaLnBrk="1" hangingPunct="1">
              <a:buClr>
                <a:schemeClr val="tx1"/>
              </a:buClr>
            </a:pPr>
            <a:r>
              <a:rPr lang="en-US" altLang="en-US" dirty="0"/>
              <a:t>C.  Do you understand risk-adjusted performance measures? </a:t>
            </a:r>
          </a:p>
          <a:p>
            <a:pPr eaLnBrk="1" hangingPunct="1">
              <a:buClr>
                <a:schemeClr val="tx1"/>
              </a:buClr>
            </a:pPr>
            <a:r>
              <a:rPr lang="en-US" altLang="en-US" dirty="0"/>
              <a:t>D. Do you understand how to set up an account with a mutual fund company/brokerage house?</a:t>
            </a:r>
          </a:p>
          <a:p>
            <a:pPr eaLnBrk="1" hangingPunct="1">
              <a:buClr>
                <a:schemeClr val="tx1"/>
              </a:buClr>
            </a:pPr>
            <a:endParaRPr lang="en-US" altLang="en-US" dirty="0"/>
          </a:p>
          <a:p>
            <a:pPr eaLnBrk="1" hangingPunct="1">
              <a:buClr>
                <a:schemeClr val="tx1"/>
              </a:buClr>
            </a:pPr>
            <a:endParaRPr lang="en-US" altLang="en-US" dirty="0"/>
          </a:p>
          <a:p>
            <a:pPr eaLnBrk="1" hangingPunct="1"/>
            <a:endParaRPr lang="en-US" alt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dirty="0"/>
              <a:t>Case Study #1</a:t>
            </a:r>
          </a:p>
        </p:txBody>
      </p:sp>
      <p:sp>
        <p:nvSpPr>
          <p:cNvPr id="48131" name="Rectangle 3"/>
          <p:cNvSpPr>
            <a:spLocks noGrp="1" noChangeArrowheads="1"/>
          </p:cNvSpPr>
          <p:nvPr>
            <p:ph idx="1"/>
          </p:nvPr>
        </p:nvSpPr>
        <p:spPr>
          <a:xfrm>
            <a:off x="914400" y="1600200"/>
            <a:ext cx="7696200" cy="5591175"/>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Steve and Suzie, both 45, are aggressive investors, and have a portfolio of over $250,000. Their target asset allocation is 60% equities and 40% bonds and cash which they have invested in 10 mutual funds.  Their actual asset class weights are different from their targets due to the out-performance of the equity part of their portfolios.</a:t>
            </a:r>
          </a:p>
          <a:p>
            <a:pPr lvl="1" eaLnBrk="1" hangingPunct="1">
              <a:buFontTx/>
              <a:buNone/>
            </a:pPr>
            <a:r>
              <a:rPr lang="en-US" altLang="en-US" sz="2000" dirty="0"/>
              <a:t>Asset Class       Actual  Weight  Target Weight    Difference</a:t>
            </a:r>
            <a:r>
              <a:rPr lang="en-US" altLang="en-US" dirty="0"/>
              <a:t> </a:t>
            </a:r>
          </a:p>
          <a:p>
            <a:pPr lvl="1" eaLnBrk="1" hangingPunct="1">
              <a:buFontTx/>
              <a:buNone/>
            </a:pPr>
            <a:r>
              <a:rPr lang="en-US" altLang="en-US" dirty="0"/>
              <a:t>Equity           	70%              60%             10%</a:t>
            </a:r>
          </a:p>
          <a:p>
            <a:pPr lvl="1" eaLnBrk="1" hangingPunct="1">
              <a:buFontTx/>
              <a:buNone/>
            </a:pPr>
            <a:r>
              <a:rPr lang="en-US" altLang="en-US" dirty="0"/>
              <a:t>Bonds            	20%              30%            -10%</a:t>
            </a:r>
          </a:p>
          <a:p>
            <a:pPr lvl="1" eaLnBrk="1" hangingPunct="1">
              <a:buFontTx/>
              <a:buNone/>
            </a:pPr>
            <a:r>
              <a:rPr lang="en-US" altLang="en-US" dirty="0"/>
              <a:t>Cash              	10%              10%               0%</a:t>
            </a:r>
          </a:p>
          <a:p>
            <a:pPr eaLnBrk="1" hangingPunct="1">
              <a:buFont typeface="Wingdings" panose="05000000000000000000" pitchFamily="2" charset="2"/>
              <a:buNone/>
            </a:pPr>
            <a:r>
              <a:rPr lang="en-US" altLang="en-US" sz="2400" dirty="0"/>
              <a:t>Application:  When should they rebalance their portfolio and how should they do it effectively </a:t>
            </a:r>
            <a:r>
              <a:rPr lang="en-US" altLang="en-US" sz="2000" dirty="0"/>
              <a:t>(including costs and taxes)</a:t>
            </a:r>
            <a:r>
              <a:rPr lang="en-US" altLang="en-US" sz="2400" dirty="0"/>
              <a:t>?</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altLang="en-US" dirty="0"/>
              <a:t>Case Study #1 Answers</a:t>
            </a:r>
          </a:p>
        </p:txBody>
      </p:sp>
      <p:sp>
        <p:nvSpPr>
          <p:cNvPr id="44036" name="Rectangle 3"/>
          <p:cNvSpPr>
            <a:spLocks noGrp="1" noChangeArrowheads="1"/>
          </p:cNvSpPr>
          <p:nvPr>
            <p:ph idx="1"/>
          </p:nvPr>
        </p:nvSpPr>
        <p:spPr>
          <a:xfrm>
            <a:off x="914400" y="1600200"/>
            <a:ext cx="7315200" cy="5210175"/>
          </a:xfrm>
        </p:spPr>
        <p:txBody>
          <a:bodyPr/>
          <a:lstStyle/>
          <a:p>
            <a:pPr eaLnBrk="1" hangingPunct="1"/>
            <a:r>
              <a:rPr lang="en-US" altLang="en-US" sz="2400" dirty="0"/>
              <a:t>The decision of when to rebalance should be part of their Plan.  They need to determine the best time and the most cost effective means (i.e., minimize transactions costs, taxes and tracking error)</a:t>
            </a:r>
          </a:p>
          <a:p>
            <a:pPr lvl="1" eaLnBrk="1" hangingPunct="1"/>
            <a:r>
              <a:rPr lang="en-US" altLang="en-US" dirty="0"/>
              <a:t>They could use the “New Money/Donation” (NMD) strategy. Use new money to buy underweight asset classes.  If this is insufficient, then donate appreciated assets to rebalance in taxable accounts.  Since this change is due to appreciation of equities, they will donate the appreciated equity assets, then take the money they would have spent on their charity and purchase more bonds  (See </a:t>
            </a:r>
            <a:r>
              <a:rPr lang="en-US" altLang="en-US" dirty="0">
                <a:hlinkClick r:id="rId2"/>
              </a:rPr>
              <a:t>Tithing Share Transfer</a:t>
            </a:r>
            <a:r>
              <a:rPr lang="en-US" altLang="en-US" dirty="0"/>
              <a:t> (LT08))  thereby rebalancing their portfolio efficiently</a:t>
            </a:r>
          </a:p>
          <a:p>
            <a:pPr lvl="1" eaLnBrk="1" hangingPunct="1">
              <a:lnSpc>
                <a:spcPct val="90000"/>
              </a:lnSpc>
            </a:pPr>
            <a:endParaRPr lang="en-US"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spcBef>
                <a:spcPct val="20000"/>
              </a:spcBef>
            </a:pPr>
            <a:r>
              <a:rPr lang="en-US" altLang="en-US" dirty="0"/>
              <a:t>Case Study #2</a:t>
            </a:r>
          </a:p>
        </p:txBody>
      </p:sp>
      <p:sp>
        <p:nvSpPr>
          <p:cNvPr id="221187" name="Rectangle 3"/>
          <p:cNvSpPr>
            <a:spLocks noGrp="1" noChangeArrowheads="1"/>
          </p:cNvSpPr>
          <p:nvPr>
            <p:ph idx="1"/>
          </p:nvPr>
        </p:nvSpPr>
        <p:spPr>
          <a:xfrm>
            <a:off x="914400" y="1600200"/>
            <a:ext cx="7315200" cy="5257800"/>
          </a:xfrm>
        </p:spPr>
        <p:txBody>
          <a:bodyPr/>
          <a:lstStyle/>
          <a:p>
            <a:pPr eaLnBrk="1" hangingPunct="1">
              <a:buFont typeface="Wingdings" panose="05000000000000000000" pitchFamily="2" charset="2"/>
              <a:buNone/>
            </a:pPr>
            <a:r>
              <a:rPr lang="en-US" altLang="en-US" sz="2200" dirty="0"/>
              <a:t>Data </a:t>
            </a:r>
          </a:p>
          <a:p>
            <a:pPr eaLnBrk="1" hangingPunct="1"/>
            <a:r>
              <a:rPr lang="en-US" altLang="en-US" sz="2200" dirty="0"/>
              <a:t>Steve is reviewing the performance of his largest asset, the actively managed Fidelity Magellan Fund (FMAGX) for the most recent 3 and 5 year periods (ending 3/14/2017). The T-bill or risk free rate proxy during the period was 0.8%.             </a:t>
            </a:r>
          </a:p>
          <a:p>
            <a:pPr marL="457200" lvl="1" indent="0" eaLnBrk="1" hangingPunct="1">
              <a:buNone/>
            </a:pPr>
            <a:r>
              <a:rPr lang="en-US" altLang="en-US" sz="1800" dirty="0"/>
              <a:t>                           	</a:t>
            </a:r>
            <a:r>
              <a:rPr lang="en-US" altLang="en-US" sz="1600" dirty="0"/>
              <a:t>     3 Year                     5 Year </a:t>
            </a:r>
          </a:p>
          <a:p>
            <a:pPr marL="457200" lvl="1" indent="0" eaLnBrk="1" hangingPunct="1">
              <a:buNone/>
            </a:pPr>
            <a:r>
              <a:rPr lang="en-US" altLang="en-US" sz="1600" dirty="0"/>
              <a:t>			FMAGX   SPX	FMAGX            SPX</a:t>
            </a:r>
          </a:p>
          <a:p>
            <a:pPr marL="457200" lvl="1" indent="0" eaLnBrk="1" hangingPunct="1">
              <a:buNone/>
            </a:pPr>
            <a:r>
              <a:rPr lang="en-US" altLang="en-US" sz="2000" dirty="0"/>
              <a:t>Average return	9.4%	6.5%	13.1%        13.5%</a:t>
            </a:r>
          </a:p>
          <a:p>
            <a:pPr marL="457200" lvl="1" indent="0" eaLnBrk="1" hangingPunct="1">
              <a:buNone/>
            </a:pPr>
            <a:r>
              <a:rPr lang="en-US" altLang="en-US" sz="2000" dirty="0"/>
              <a:t>Beta                     	 1.08	   1.0          1.06             1.0</a:t>
            </a:r>
          </a:p>
          <a:p>
            <a:pPr marL="457200" lvl="1" indent="0" eaLnBrk="1" hangingPunct="1">
              <a:buNone/>
            </a:pPr>
            <a:r>
              <a:rPr lang="en-US" altLang="en-US" sz="2000" dirty="0"/>
              <a:t>Std. Deviation   	9.8%	9.2%	11.4%        10.4%</a:t>
            </a:r>
          </a:p>
          <a:p>
            <a:pPr eaLnBrk="1" hangingPunct="1">
              <a:buFont typeface="Wingdings" panose="05000000000000000000" pitchFamily="2" charset="2"/>
              <a:buNone/>
            </a:pPr>
            <a:r>
              <a:rPr lang="en-US" altLang="en-US" sz="2000" dirty="0"/>
              <a:t>Calculations and Application</a:t>
            </a:r>
          </a:p>
          <a:p>
            <a:pPr eaLnBrk="1" hangingPunct="1"/>
            <a:r>
              <a:rPr lang="en-US" altLang="en-US" sz="2000" dirty="0"/>
              <a:t>A. Calculate Sharpe ((r</a:t>
            </a:r>
            <a:r>
              <a:rPr lang="en-US" altLang="en-US" sz="2000" baseline="-25000" dirty="0"/>
              <a:t>p</a:t>
            </a:r>
            <a:r>
              <a:rPr lang="en-US" altLang="en-US" sz="2000" dirty="0"/>
              <a:t> – r</a:t>
            </a:r>
            <a:r>
              <a:rPr lang="en-US" altLang="en-US" sz="2000" baseline="-25000" dirty="0"/>
              <a:t>f</a:t>
            </a:r>
            <a:r>
              <a:rPr lang="en-US" altLang="en-US" sz="2000" dirty="0"/>
              <a:t> )/ </a:t>
            </a:r>
            <a:r>
              <a:rPr lang="en-US" altLang="en-US" sz="2000" dirty="0" err="1"/>
              <a:t>sd</a:t>
            </a:r>
            <a:r>
              <a:rPr lang="en-US" altLang="en-US" sz="2000" baseline="-25000" dirty="0" err="1"/>
              <a:t>p</a:t>
            </a:r>
            <a:r>
              <a:rPr lang="en-US" altLang="en-US" sz="2000" dirty="0"/>
              <a:t>), Treynor ((r</a:t>
            </a:r>
            <a:r>
              <a:rPr lang="en-US" altLang="en-US" sz="2000" baseline="-25000" dirty="0"/>
              <a:t>p</a:t>
            </a:r>
            <a:r>
              <a:rPr lang="en-US" altLang="en-US" sz="2000" dirty="0"/>
              <a:t> – r</a:t>
            </a:r>
            <a:r>
              <a:rPr lang="en-US" altLang="en-US" sz="2000" baseline="-25000" dirty="0"/>
              <a:t>f</a:t>
            </a:r>
            <a:r>
              <a:rPr lang="en-US" altLang="en-US" sz="2000" dirty="0"/>
              <a:t> )/ ß</a:t>
            </a:r>
            <a:r>
              <a:rPr lang="en-US" altLang="en-US" sz="2000" baseline="-25000" dirty="0"/>
              <a:t>p</a:t>
            </a:r>
            <a:r>
              <a:rPr lang="en-US" altLang="en-US" sz="2000" dirty="0"/>
              <a:t>), and Jensen (r</a:t>
            </a:r>
            <a:r>
              <a:rPr lang="en-US" altLang="en-US" sz="2000" baseline="-25000" dirty="0"/>
              <a:t>p</a:t>
            </a:r>
            <a:r>
              <a:rPr lang="en-US" altLang="en-US" sz="2000" dirty="0"/>
              <a:t> – [r</a:t>
            </a:r>
            <a:r>
              <a:rPr lang="en-US" altLang="en-US" sz="2000" baseline="-25000" dirty="0"/>
              <a:t>f</a:t>
            </a:r>
            <a:r>
              <a:rPr lang="en-US" altLang="en-US" sz="2000" dirty="0"/>
              <a:t> + ß</a:t>
            </a:r>
            <a:r>
              <a:rPr lang="en-US" altLang="en-US" sz="2000" baseline="-25000" dirty="0"/>
              <a:t>p </a:t>
            </a:r>
            <a:r>
              <a:rPr lang="en-US" altLang="en-US" sz="2000" dirty="0"/>
              <a:t>(r</a:t>
            </a:r>
            <a:r>
              <a:rPr lang="en-US" altLang="en-US" sz="2000" baseline="-25000" dirty="0"/>
              <a:t>m</a:t>
            </a:r>
            <a:r>
              <a:rPr lang="en-US" altLang="en-US" sz="2000" dirty="0"/>
              <a:t> – r</a:t>
            </a:r>
            <a:r>
              <a:rPr lang="en-US" altLang="en-US" sz="2000" baseline="-25000" dirty="0"/>
              <a:t>f</a:t>
            </a:r>
            <a:r>
              <a:rPr lang="en-US" altLang="en-US" sz="2000" dirty="0"/>
              <a:t>)]) measures for the 3 &amp; 5 year periods</a:t>
            </a:r>
          </a:p>
          <a:p>
            <a:pPr eaLnBrk="1" hangingPunct="1"/>
            <a:r>
              <a:rPr lang="en-US" altLang="en-US" sz="2000" dirty="0"/>
              <a:t>b.  On a risk-adjusted basis, did it outperform the market?</a:t>
            </a:r>
          </a:p>
          <a:p>
            <a:pPr eaLnBrk="1" hangingPunct="1"/>
            <a:r>
              <a:rPr lang="en-US" altLang="en-US" sz="2000" dirty="0"/>
              <a:t>c.  Which risk-adjusted measure should Steve use?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1187">
                                            <p:txEl>
                                              <p:pRg st="0" end="0"/>
                                            </p:txEl>
                                          </p:spTgt>
                                        </p:tgtEl>
                                        <p:attrNameLst>
                                          <p:attrName>style.visibility</p:attrName>
                                        </p:attrNameLst>
                                      </p:cBhvr>
                                      <p:to>
                                        <p:strVal val="visible"/>
                                      </p:to>
                                    </p:set>
                                    <p:anim calcmode="lin" valueType="num">
                                      <p:cBhvr additive="base">
                                        <p:cTn id="7" dur="500" fill="hold"/>
                                        <p:tgtEl>
                                          <p:spTgt spid="2211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11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1187">
                                            <p:txEl>
                                              <p:pRg st="1" end="1"/>
                                            </p:txEl>
                                          </p:spTgt>
                                        </p:tgtEl>
                                        <p:attrNameLst>
                                          <p:attrName>style.visibility</p:attrName>
                                        </p:attrNameLst>
                                      </p:cBhvr>
                                      <p:to>
                                        <p:strVal val="visible"/>
                                      </p:to>
                                    </p:set>
                                    <p:anim calcmode="lin" valueType="num">
                                      <p:cBhvr additive="base">
                                        <p:cTn id="13" dur="500" fill="hold"/>
                                        <p:tgtEl>
                                          <p:spTgt spid="2211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11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21187">
                                            <p:txEl>
                                              <p:pRg st="2" end="2"/>
                                            </p:txEl>
                                          </p:spTgt>
                                        </p:tgtEl>
                                        <p:attrNameLst>
                                          <p:attrName>style.visibility</p:attrName>
                                        </p:attrNameLst>
                                      </p:cBhvr>
                                      <p:to>
                                        <p:strVal val="visible"/>
                                      </p:to>
                                    </p:set>
                                    <p:anim calcmode="lin" valueType="num">
                                      <p:cBhvr additive="base">
                                        <p:cTn id="17" dur="500" fill="hold"/>
                                        <p:tgtEl>
                                          <p:spTgt spid="2211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211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21187">
                                            <p:txEl>
                                              <p:pRg st="3" end="3"/>
                                            </p:txEl>
                                          </p:spTgt>
                                        </p:tgtEl>
                                        <p:attrNameLst>
                                          <p:attrName>style.visibility</p:attrName>
                                        </p:attrNameLst>
                                      </p:cBhvr>
                                      <p:to>
                                        <p:strVal val="visible"/>
                                      </p:to>
                                    </p:set>
                                    <p:anim calcmode="lin" valueType="num">
                                      <p:cBhvr additive="base">
                                        <p:cTn id="21" dur="500" fill="hold"/>
                                        <p:tgtEl>
                                          <p:spTgt spid="2211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211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21187">
                                            <p:txEl>
                                              <p:pRg st="4" end="4"/>
                                            </p:txEl>
                                          </p:spTgt>
                                        </p:tgtEl>
                                        <p:attrNameLst>
                                          <p:attrName>style.visibility</p:attrName>
                                        </p:attrNameLst>
                                      </p:cBhvr>
                                      <p:to>
                                        <p:strVal val="visible"/>
                                      </p:to>
                                    </p:set>
                                    <p:anim calcmode="lin" valueType="num">
                                      <p:cBhvr additive="base">
                                        <p:cTn id="25" dur="500" fill="hold"/>
                                        <p:tgtEl>
                                          <p:spTgt spid="2211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2118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21187">
                                            <p:txEl>
                                              <p:pRg st="5" end="5"/>
                                            </p:txEl>
                                          </p:spTgt>
                                        </p:tgtEl>
                                        <p:attrNameLst>
                                          <p:attrName>style.visibility</p:attrName>
                                        </p:attrNameLst>
                                      </p:cBhvr>
                                      <p:to>
                                        <p:strVal val="visible"/>
                                      </p:to>
                                    </p:set>
                                    <p:anim calcmode="lin" valueType="num">
                                      <p:cBhvr additive="base">
                                        <p:cTn id="29" dur="500" fill="hold"/>
                                        <p:tgtEl>
                                          <p:spTgt spid="22118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2118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21187">
                                            <p:txEl>
                                              <p:pRg st="6" end="6"/>
                                            </p:txEl>
                                          </p:spTgt>
                                        </p:tgtEl>
                                        <p:attrNameLst>
                                          <p:attrName>style.visibility</p:attrName>
                                        </p:attrNameLst>
                                      </p:cBhvr>
                                      <p:to>
                                        <p:strVal val="visible"/>
                                      </p:to>
                                    </p:set>
                                    <p:anim calcmode="lin" valueType="num">
                                      <p:cBhvr additive="base">
                                        <p:cTn id="33" dur="500" fill="hold"/>
                                        <p:tgtEl>
                                          <p:spTgt spid="22118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2118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221187">
                                            <p:txEl>
                                              <p:pRg st="7" end="7"/>
                                            </p:txEl>
                                          </p:spTgt>
                                        </p:tgtEl>
                                        <p:attrNameLst>
                                          <p:attrName>style.visibility</p:attrName>
                                        </p:attrNameLst>
                                      </p:cBhvr>
                                      <p:to>
                                        <p:strVal val="visible"/>
                                      </p:to>
                                    </p:set>
                                    <p:anim calcmode="lin" valueType="num">
                                      <p:cBhvr additive="base">
                                        <p:cTn id="39" dur="500" fill="hold"/>
                                        <p:tgtEl>
                                          <p:spTgt spid="221187">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21187">
                                            <p:txEl>
                                              <p:pRg st="7" end="7"/>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21187">
                                            <p:txEl>
                                              <p:pRg st="8" end="8"/>
                                            </p:txEl>
                                          </p:spTgt>
                                        </p:tgtEl>
                                        <p:attrNameLst>
                                          <p:attrName>style.visibility</p:attrName>
                                        </p:attrNameLst>
                                      </p:cBhvr>
                                      <p:to>
                                        <p:strVal val="visible"/>
                                      </p:to>
                                    </p:set>
                                    <p:anim calcmode="lin" valueType="num">
                                      <p:cBhvr additive="base">
                                        <p:cTn id="43" dur="500" fill="hold"/>
                                        <p:tgtEl>
                                          <p:spTgt spid="221187">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21187">
                                            <p:txEl>
                                              <p:pRg st="8" end="8"/>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21187">
                                            <p:txEl>
                                              <p:pRg st="9" end="9"/>
                                            </p:txEl>
                                          </p:spTgt>
                                        </p:tgtEl>
                                        <p:attrNameLst>
                                          <p:attrName>style.visibility</p:attrName>
                                        </p:attrNameLst>
                                      </p:cBhvr>
                                      <p:to>
                                        <p:strVal val="visible"/>
                                      </p:to>
                                    </p:set>
                                    <p:anim calcmode="lin" valueType="num">
                                      <p:cBhvr additive="base">
                                        <p:cTn id="47" dur="500" fill="hold"/>
                                        <p:tgtEl>
                                          <p:spTgt spid="221187">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221187">
                                            <p:txEl>
                                              <p:pRg st="9" end="9"/>
                                            </p:txEl>
                                          </p:spTgt>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21187">
                                            <p:txEl>
                                              <p:pRg st="10" end="10"/>
                                            </p:txEl>
                                          </p:spTgt>
                                        </p:tgtEl>
                                        <p:attrNameLst>
                                          <p:attrName>style.visibility</p:attrName>
                                        </p:attrNameLst>
                                      </p:cBhvr>
                                      <p:to>
                                        <p:strVal val="visible"/>
                                      </p:to>
                                    </p:set>
                                    <p:anim calcmode="lin" valueType="num">
                                      <p:cBhvr additive="base">
                                        <p:cTn id="51" dur="500" fill="hold"/>
                                        <p:tgtEl>
                                          <p:spTgt spid="221187">
                                            <p:txEl>
                                              <p:pRg st="10" end="1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221187">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7" grpId="0" uiExpand="1"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704850" y="609600"/>
            <a:ext cx="7772400" cy="1143000"/>
          </a:xfrm>
        </p:spPr>
        <p:txBody>
          <a:bodyPr/>
          <a:lstStyle/>
          <a:p>
            <a:pPr eaLnBrk="1" hangingPunct="1">
              <a:spcBef>
                <a:spcPct val="20000"/>
              </a:spcBef>
            </a:pPr>
            <a:r>
              <a:rPr lang="en-US" altLang="en-US" dirty="0"/>
              <a:t>Case Study #2 Answers</a:t>
            </a:r>
          </a:p>
        </p:txBody>
      </p:sp>
      <p:sp>
        <p:nvSpPr>
          <p:cNvPr id="222211" name="Rectangle 3"/>
          <p:cNvSpPr>
            <a:spLocks noGrp="1" noChangeArrowheads="1"/>
          </p:cNvSpPr>
          <p:nvPr>
            <p:ph idx="1"/>
          </p:nvPr>
        </p:nvSpPr>
        <p:spPr>
          <a:xfrm>
            <a:off x="928688" y="1608138"/>
            <a:ext cx="7286625" cy="4419600"/>
          </a:xfrm>
        </p:spPr>
        <p:txBody>
          <a:bodyPr/>
          <a:lstStyle/>
          <a:p>
            <a:pPr marL="457200" lvl="1" indent="0" eaLnBrk="1" hangingPunct="1">
              <a:buFontTx/>
              <a:buNone/>
              <a:defRPr/>
            </a:pPr>
            <a:r>
              <a:rPr lang="en-US" altLang="en-US" sz="2000" dirty="0"/>
              <a:t>                                3 Yr-FMAGX  SPX 5-Yr FMAGX  SPX</a:t>
            </a:r>
          </a:p>
          <a:p>
            <a:pPr lvl="1" eaLnBrk="1" hangingPunct="1">
              <a:defRPr/>
            </a:pPr>
            <a:r>
              <a:rPr lang="en-US" altLang="en-US" sz="2000" dirty="0"/>
              <a:t>Average return	  9.4%	 6.5%	13.1%        13.5%</a:t>
            </a:r>
          </a:p>
          <a:p>
            <a:pPr lvl="1" eaLnBrk="1" hangingPunct="1">
              <a:defRPr/>
            </a:pPr>
            <a:r>
              <a:rPr lang="en-US" altLang="en-US" sz="2000" dirty="0"/>
              <a:t>Beta                     	1.08	1.00        1.06           1.00</a:t>
            </a:r>
          </a:p>
          <a:p>
            <a:pPr lvl="1" eaLnBrk="1" hangingPunct="1">
              <a:defRPr/>
            </a:pPr>
            <a:r>
              <a:rPr lang="en-US" altLang="en-US" sz="2000" dirty="0"/>
              <a:t>Std. Deviation   	  9.8%	  9.2%	 11.4%       10.4%</a:t>
            </a:r>
          </a:p>
          <a:p>
            <a:pPr lvl="1" eaLnBrk="1" hangingPunct="1">
              <a:defRPr/>
            </a:pPr>
            <a:r>
              <a:rPr lang="en-US" altLang="en-US" sz="2000" dirty="0"/>
              <a:t>T-Bill rate		  0.8%</a:t>
            </a:r>
          </a:p>
          <a:p>
            <a:pPr eaLnBrk="1" hangingPunct="1">
              <a:lnSpc>
                <a:spcPct val="90000"/>
              </a:lnSpc>
              <a:buFont typeface="Wingdings" panose="05000000000000000000" pitchFamily="2" charset="2"/>
              <a:buNone/>
              <a:defRPr/>
            </a:pPr>
            <a:r>
              <a:rPr lang="en-US" altLang="en-US" sz="2400" dirty="0"/>
              <a:t>a.  Performance measures</a:t>
            </a:r>
          </a:p>
          <a:p>
            <a:pPr lvl="1" eaLnBrk="1" hangingPunct="1">
              <a:lnSpc>
                <a:spcPct val="90000"/>
              </a:lnSpc>
              <a:buFont typeface="Wingdings" panose="05000000000000000000" pitchFamily="2" charset="2"/>
              <a:buNone/>
              <a:defRPr/>
            </a:pPr>
            <a:r>
              <a:rPr lang="en-US" altLang="en-US" dirty="0"/>
              <a:t>Sharpe = (r</a:t>
            </a:r>
            <a:r>
              <a:rPr lang="en-US" altLang="en-US" baseline="-25000" dirty="0"/>
              <a:t>p</a:t>
            </a:r>
            <a:r>
              <a:rPr lang="en-US" altLang="en-US" dirty="0"/>
              <a:t> – r</a:t>
            </a:r>
            <a:r>
              <a:rPr lang="en-US" altLang="en-US" baseline="-25000" dirty="0"/>
              <a:t>f</a:t>
            </a:r>
            <a:r>
              <a:rPr lang="en-US" altLang="en-US" dirty="0"/>
              <a:t> )/ sd	     3 Year	5 Year </a:t>
            </a:r>
          </a:p>
          <a:p>
            <a:pPr lvl="2" eaLnBrk="1" hangingPunct="1">
              <a:lnSpc>
                <a:spcPct val="90000"/>
              </a:lnSpc>
              <a:defRPr/>
            </a:pPr>
            <a:r>
              <a:rPr lang="en-US" altLang="en-US" dirty="0"/>
              <a:t>Portfolio  (9.4-.8)/9.8 =  .88		1.08</a:t>
            </a:r>
          </a:p>
          <a:p>
            <a:pPr lvl="2" eaLnBrk="1" hangingPunct="1">
              <a:lnSpc>
                <a:spcPct val="90000"/>
              </a:lnSpc>
              <a:defRPr/>
            </a:pPr>
            <a:r>
              <a:rPr lang="en-US" altLang="en-US" dirty="0"/>
              <a:t>Market    (6.5-.8)/9.2 =  .62		1.22</a:t>
            </a:r>
          </a:p>
          <a:p>
            <a:pPr lvl="1" eaLnBrk="1" hangingPunct="1">
              <a:buFont typeface="Wingdings" panose="05000000000000000000" pitchFamily="2" charset="2"/>
              <a:buNone/>
              <a:defRPr/>
            </a:pPr>
            <a:r>
              <a:rPr lang="en-US" altLang="en-US" dirty="0"/>
              <a:t>Treynor = (r</a:t>
            </a:r>
            <a:r>
              <a:rPr lang="en-US" altLang="en-US" baseline="-25000" dirty="0"/>
              <a:t>p</a:t>
            </a:r>
            <a:r>
              <a:rPr lang="en-US" altLang="en-US" dirty="0"/>
              <a:t> – r</a:t>
            </a:r>
            <a:r>
              <a:rPr lang="en-US" altLang="en-US" baseline="-25000" dirty="0"/>
              <a:t>f</a:t>
            </a:r>
            <a:r>
              <a:rPr lang="en-US" altLang="en-US" dirty="0"/>
              <a:t> )/ ß</a:t>
            </a:r>
            <a:r>
              <a:rPr lang="en-US" altLang="en-US" baseline="-25000" dirty="0"/>
              <a:t>p</a:t>
            </a:r>
            <a:endParaRPr lang="en-US" altLang="en-US" dirty="0"/>
          </a:p>
          <a:p>
            <a:pPr lvl="2" eaLnBrk="1" hangingPunct="1">
              <a:lnSpc>
                <a:spcPct val="90000"/>
              </a:lnSpc>
              <a:defRPr/>
            </a:pPr>
            <a:r>
              <a:rPr lang="en-US" altLang="en-US" dirty="0"/>
              <a:t>Portfolio  (9.4-.8)/1.08 = .08 	.12 </a:t>
            </a:r>
          </a:p>
          <a:p>
            <a:pPr lvl="2" eaLnBrk="1" hangingPunct="1">
              <a:lnSpc>
                <a:spcPct val="90000"/>
              </a:lnSpc>
              <a:defRPr/>
            </a:pPr>
            <a:r>
              <a:rPr lang="en-US" altLang="en-US" dirty="0"/>
              <a:t>Market    (6.5-.8)/1.0  =   .06 	.13 </a:t>
            </a:r>
          </a:p>
          <a:p>
            <a:pPr eaLnBrk="1" hangingPunct="1">
              <a:lnSpc>
                <a:spcPct val="90000"/>
              </a:lnSpc>
              <a:defRPr/>
            </a:pPr>
            <a:r>
              <a:rPr lang="en-US" altLang="en-US" sz="2000" dirty="0"/>
              <a:t>Note:  for the purpose of being consistent, please use whole percentage numbers instead of the decimal</a:t>
            </a:r>
          </a:p>
          <a:p>
            <a:pPr lvl="1" eaLnBrk="1" hangingPunct="1">
              <a:lnSpc>
                <a:spcPct val="90000"/>
              </a:lnSpc>
              <a:buFontTx/>
              <a:buNone/>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222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22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221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221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2211">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22211">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22211">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22211">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2211">
                                            <p:txEl>
                                              <p:pRg st="8" end="8"/>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222211">
                                            <p:txEl>
                                              <p:pRg st="9" end="9"/>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222211">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2211">
                                            <p:txEl>
                                              <p:pRg st="11" end="11"/>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2221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spcBef>
                <a:spcPct val="20000"/>
              </a:spcBef>
            </a:pPr>
            <a:r>
              <a:rPr lang="en-US" altLang="en-US" dirty="0"/>
              <a:t>Case Study #2 Answers</a:t>
            </a:r>
          </a:p>
        </p:txBody>
      </p:sp>
      <p:sp>
        <p:nvSpPr>
          <p:cNvPr id="223235" name="Rectangle 3"/>
          <p:cNvSpPr>
            <a:spLocks noGrp="1" noChangeArrowheads="1"/>
          </p:cNvSpPr>
          <p:nvPr>
            <p:ph idx="1"/>
          </p:nvPr>
        </p:nvSpPr>
        <p:spPr>
          <a:xfrm>
            <a:off x="928688" y="1608138"/>
            <a:ext cx="7286625" cy="4419600"/>
          </a:xfrm>
        </p:spPr>
        <p:txBody>
          <a:bodyPr/>
          <a:lstStyle/>
          <a:p>
            <a:pPr marL="457200" lvl="1" indent="0" eaLnBrk="1" hangingPunct="1">
              <a:buFontTx/>
              <a:buNone/>
              <a:defRPr/>
            </a:pPr>
            <a:r>
              <a:rPr lang="en-US" altLang="en-US" sz="1800" dirty="0"/>
              <a:t> 			3 Yr-FMAGX  SPX 5-Yr FMAGX  SPX</a:t>
            </a:r>
          </a:p>
          <a:p>
            <a:pPr lvl="1" eaLnBrk="1" hangingPunct="1">
              <a:defRPr/>
            </a:pPr>
            <a:r>
              <a:rPr lang="en-US" altLang="en-US" sz="2000" dirty="0"/>
              <a:t>Average return	  9.4%	6.5%	13.1%        13.5%</a:t>
            </a:r>
          </a:p>
          <a:p>
            <a:pPr lvl="1" eaLnBrk="1" hangingPunct="1">
              <a:defRPr/>
            </a:pPr>
            <a:r>
              <a:rPr lang="en-US" altLang="en-US" sz="2000" dirty="0"/>
              <a:t>Beta                          1.08	1.00        1.06           1.00</a:t>
            </a:r>
          </a:p>
          <a:p>
            <a:pPr lvl="1" eaLnBrk="1" hangingPunct="1">
              <a:defRPr/>
            </a:pPr>
            <a:r>
              <a:rPr lang="en-US" altLang="en-US" sz="2000" dirty="0"/>
              <a:t>Std. Deviation   	  9.8%	9.2%	11.4%        10.4%</a:t>
            </a:r>
          </a:p>
          <a:p>
            <a:pPr lvl="1" eaLnBrk="1" hangingPunct="1">
              <a:defRPr/>
            </a:pPr>
            <a:r>
              <a:rPr lang="en-US" altLang="en-US" sz="2000" dirty="0"/>
              <a:t>T-Bill rate	  0.8%</a:t>
            </a:r>
          </a:p>
          <a:p>
            <a:pPr lvl="1" eaLnBrk="1" hangingPunct="1">
              <a:lnSpc>
                <a:spcPct val="90000"/>
              </a:lnSpc>
              <a:buFontTx/>
              <a:buNone/>
              <a:defRPr/>
            </a:pPr>
            <a:r>
              <a:rPr lang="en-US" altLang="en-US" dirty="0"/>
              <a:t>Jensen’s alpha = r</a:t>
            </a:r>
            <a:r>
              <a:rPr lang="en-US" altLang="en-US" baseline="-25000" dirty="0"/>
              <a:t>p</a:t>
            </a:r>
            <a:r>
              <a:rPr lang="en-US" altLang="en-US" dirty="0"/>
              <a:t> – [r</a:t>
            </a:r>
            <a:r>
              <a:rPr lang="en-US" altLang="en-US" baseline="-25000" dirty="0"/>
              <a:t>f</a:t>
            </a:r>
            <a:r>
              <a:rPr lang="en-US" altLang="en-US" dirty="0"/>
              <a:t> + ß</a:t>
            </a:r>
            <a:r>
              <a:rPr lang="en-US" altLang="en-US" baseline="-25000" dirty="0"/>
              <a:t>p </a:t>
            </a:r>
            <a:r>
              <a:rPr lang="en-US" altLang="en-US" dirty="0"/>
              <a:t>(r</a:t>
            </a:r>
            <a:r>
              <a:rPr lang="en-US" altLang="en-US" baseline="-25000" dirty="0"/>
              <a:t>m</a:t>
            </a:r>
            <a:r>
              <a:rPr lang="en-US" altLang="en-US" dirty="0"/>
              <a:t> – r</a:t>
            </a:r>
            <a:r>
              <a:rPr lang="en-US" altLang="en-US" baseline="-25000" dirty="0"/>
              <a:t>f</a:t>
            </a:r>
            <a:r>
              <a:rPr lang="en-US" altLang="en-US" dirty="0"/>
              <a:t>)]</a:t>
            </a:r>
          </a:p>
          <a:p>
            <a:pPr lvl="2" eaLnBrk="1" hangingPunct="1">
              <a:lnSpc>
                <a:spcPct val="90000"/>
              </a:lnSpc>
              <a:defRPr/>
            </a:pPr>
            <a:r>
              <a:rPr lang="en-US" altLang="en-US" sz="2000" dirty="0"/>
              <a:t>3 Year Alpha =  9.4 – [.8 + 1.08 (6.5-.8) ] =  2.4%</a:t>
            </a:r>
          </a:p>
          <a:p>
            <a:pPr lvl="2" eaLnBrk="1" hangingPunct="1">
              <a:lnSpc>
                <a:spcPct val="90000"/>
              </a:lnSpc>
              <a:defRPr/>
            </a:pPr>
            <a:r>
              <a:rPr lang="en-US" altLang="en-US" sz="2000" dirty="0"/>
              <a:t>5 Year Alpha </a:t>
            </a:r>
            <a:r>
              <a:rPr lang="en-US" altLang="en-US" sz="2000"/>
              <a:t>=  13.1 </a:t>
            </a:r>
            <a:r>
              <a:rPr lang="en-US" altLang="en-US" sz="2000" dirty="0"/>
              <a:t>– [.8 + 1.06 (13.5-.8) ] = -1.2%</a:t>
            </a:r>
          </a:p>
          <a:p>
            <a:pPr eaLnBrk="1" hangingPunct="1">
              <a:defRPr/>
            </a:pPr>
            <a:r>
              <a:rPr lang="en-US" altLang="en-US" sz="2400" dirty="0"/>
              <a:t>b.  Steve’s Fund risk adjusted performance:	</a:t>
            </a:r>
          </a:p>
          <a:p>
            <a:pPr marL="1828800" lvl="4" indent="0" eaLnBrk="1" hangingPunct="1">
              <a:buFontTx/>
              <a:buNone/>
              <a:defRPr/>
            </a:pPr>
            <a:r>
              <a:rPr lang="en-US" altLang="en-US" sz="2000" dirty="0"/>
              <a:t>                3 Year		5 Year	</a:t>
            </a:r>
          </a:p>
          <a:p>
            <a:pPr lvl="1" eaLnBrk="1" hangingPunct="1">
              <a:defRPr/>
            </a:pPr>
            <a:r>
              <a:rPr lang="en-US" altLang="en-US" sz="2000" dirty="0"/>
              <a:t>Sharpe Ratio	.88 vs .62 (Y)	1.08 vs 1.22 (N)</a:t>
            </a:r>
          </a:p>
          <a:p>
            <a:pPr lvl="1" eaLnBrk="1" hangingPunct="1">
              <a:defRPr/>
            </a:pPr>
            <a:r>
              <a:rPr lang="en-US" altLang="en-US" sz="2000" dirty="0"/>
              <a:t>Treynor measure	.08 vs .06 (Y)	.12 vs .13 (N)</a:t>
            </a:r>
          </a:p>
          <a:p>
            <a:pPr lvl="1" eaLnBrk="1" hangingPunct="1">
              <a:defRPr/>
            </a:pPr>
            <a:r>
              <a:rPr lang="en-US" altLang="en-US" sz="2000" dirty="0"/>
              <a:t>Jensen’s Alpha	2.4% (Y)	-1.2% (N)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23235">
                                            <p:txEl>
                                              <p:pRg st="5" end="5"/>
                                            </p:txEl>
                                          </p:spTgt>
                                        </p:tgtEl>
                                        <p:attrNameLst>
                                          <p:attrName>style.visibility</p:attrName>
                                        </p:attrNameLst>
                                      </p:cBhvr>
                                      <p:to>
                                        <p:strVal val="visible"/>
                                      </p:to>
                                    </p:set>
                                    <p:animEffect transition="in" filter="blinds(horizontal)">
                                      <p:cBhvr>
                                        <p:cTn id="7" dur="500"/>
                                        <p:tgtEl>
                                          <p:spTgt spid="223235">
                                            <p:txEl>
                                              <p:pRg st="5" end="5"/>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23235">
                                            <p:txEl>
                                              <p:pRg st="7" end="7"/>
                                            </p:txEl>
                                          </p:spTgt>
                                        </p:tgtEl>
                                        <p:attrNameLst>
                                          <p:attrName>style.visibility</p:attrName>
                                        </p:attrNameLst>
                                      </p:cBhvr>
                                      <p:to>
                                        <p:strVal val="visible"/>
                                      </p:to>
                                    </p:set>
                                    <p:animEffect transition="in" filter="blinds(horizontal)">
                                      <p:cBhvr>
                                        <p:cTn id="12" dur="500"/>
                                        <p:tgtEl>
                                          <p:spTgt spid="223235">
                                            <p:txEl>
                                              <p:pRg st="7" end="7"/>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23235">
                                            <p:txEl>
                                              <p:pRg st="6" end="6"/>
                                            </p:txEl>
                                          </p:spTgt>
                                        </p:tgtEl>
                                        <p:attrNameLst>
                                          <p:attrName>style.visibility</p:attrName>
                                        </p:attrNameLst>
                                      </p:cBhvr>
                                      <p:to>
                                        <p:strVal val="visible"/>
                                      </p:to>
                                    </p:set>
                                    <p:animEffect transition="in" filter="blinds(horizontal)">
                                      <p:cBhvr>
                                        <p:cTn id="17" dur="500"/>
                                        <p:tgtEl>
                                          <p:spTgt spid="223235">
                                            <p:txEl>
                                              <p:pRg st="6" end="6"/>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23235">
                                            <p:txEl>
                                              <p:pRg st="8" end="8"/>
                                            </p:txEl>
                                          </p:spTgt>
                                        </p:tgtEl>
                                        <p:attrNameLst>
                                          <p:attrName>style.visibility</p:attrName>
                                        </p:attrNameLst>
                                      </p:cBhvr>
                                      <p:to>
                                        <p:strVal val="visible"/>
                                      </p:to>
                                    </p:set>
                                    <p:animEffect transition="in" filter="blinds(horizontal)">
                                      <p:cBhvr>
                                        <p:cTn id="22" dur="500"/>
                                        <p:tgtEl>
                                          <p:spTgt spid="223235">
                                            <p:txEl>
                                              <p:pRg st="8" end="8"/>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23235">
                                            <p:txEl>
                                              <p:pRg st="9" end="9"/>
                                            </p:txEl>
                                          </p:spTgt>
                                        </p:tgtEl>
                                        <p:attrNameLst>
                                          <p:attrName>style.visibility</p:attrName>
                                        </p:attrNameLst>
                                      </p:cBhvr>
                                      <p:to>
                                        <p:strVal val="visible"/>
                                      </p:to>
                                    </p:set>
                                    <p:animEffect transition="in" filter="blinds(horizontal)">
                                      <p:cBhvr>
                                        <p:cTn id="27" dur="500"/>
                                        <p:tgtEl>
                                          <p:spTgt spid="223235">
                                            <p:txEl>
                                              <p:pRg st="9" end="9"/>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223235">
                                            <p:txEl>
                                              <p:pRg st="10" end="10"/>
                                            </p:txEl>
                                          </p:spTgt>
                                        </p:tgtEl>
                                        <p:attrNameLst>
                                          <p:attrName>style.visibility</p:attrName>
                                        </p:attrNameLst>
                                      </p:cBhvr>
                                      <p:to>
                                        <p:strVal val="visible"/>
                                      </p:to>
                                    </p:set>
                                    <p:animEffect transition="in" filter="blinds(horizontal)">
                                      <p:cBhvr>
                                        <p:cTn id="32" dur="500"/>
                                        <p:tgtEl>
                                          <p:spTgt spid="223235">
                                            <p:txEl>
                                              <p:pRg st="10" end="1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223235">
                                            <p:txEl>
                                              <p:pRg st="11" end="11"/>
                                            </p:txEl>
                                          </p:spTgt>
                                        </p:tgtEl>
                                        <p:attrNameLst>
                                          <p:attrName>style.visibility</p:attrName>
                                        </p:attrNameLst>
                                      </p:cBhvr>
                                      <p:to>
                                        <p:strVal val="visible"/>
                                      </p:to>
                                    </p:set>
                                    <p:animEffect transition="in" filter="blinds(horizontal)">
                                      <p:cBhvr>
                                        <p:cTn id="37" dur="500"/>
                                        <p:tgtEl>
                                          <p:spTgt spid="223235">
                                            <p:txEl>
                                              <p:pRg st="11" end="11"/>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223235">
                                            <p:txEl>
                                              <p:pRg st="12" end="12"/>
                                            </p:txEl>
                                          </p:spTgt>
                                        </p:tgtEl>
                                        <p:attrNameLst>
                                          <p:attrName>style.visibility</p:attrName>
                                        </p:attrNameLst>
                                      </p:cBhvr>
                                      <p:to>
                                        <p:strVal val="visible"/>
                                      </p:to>
                                    </p:set>
                                    <p:animEffect transition="in" filter="blinds(horizontal)">
                                      <p:cBhvr>
                                        <p:cTn id="42" dur="500"/>
                                        <p:tgtEl>
                                          <p:spTgt spid="22323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eaLnBrk="1" hangingPunct="1"/>
            <a:r>
              <a:rPr lang="en-US" altLang="en-US" dirty="0"/>
              <a:t>Case Study #2 Answers</a:t>
            </a:r>
          </a:p>
        </p:txBody>
      </p:sp>
      <p:sp>
        <p:nvSpPr>
          <p:cNvPr id="48131" name="Content Placeholder 2"/>
          <p:cNvSpPr>
            <a:spLocks noGrp="1"/>
          </p:cNvSpPr>
          <p:nvPr>
            <p:ph idx="1"/>
          </p:nvPr>
        </p:nvSpPr>
        <p:spPr>
          <a:xfrm>
            <a:off x="914400" y="1600200"/>
            <a:ext cx="7315200" cy="4829175"/>
          </a:xfrm>
        </p:spPr>
        <p:txBody>
          <a:bodyPr/>
          <a:lstStyle/>
          <a:p>
            <a:pPr eaLnBrk="1" hangingPunct="1"/>
            <a:r>
              <a:rPr lang="en-US" altLang="en-US" sz="2400" dirty="0"/>
              <a:t>c. Which measure is most appropriate?  </a:t>
            </a:r>
          </a:p>
          <a:p>
            <a:pPr lvl="1" eaLnBrk="1" hangingPunct="1"/>
            <a:r>
              <a:rPr lang="en-US" altLang="en-US" dirty="0"/>
              <a:t>Generally, if the portfolio represents the entire investment for an individual, the Sharpe Index compared to the Sharpe Index for the market is best. This is not the case here.</a:t>
            </a:r>
          </a:p>
          <a:p>
            <a:pPr lvl="1" eaLnBrk="1" hangingPunct="1"/>
            <a:r>
              <a:rPr lang="en-US" altLang="en-US" dirty="0"/>
              <a:t>If many alternatives are possible, or if this is only part of the overall portfolio, use the Treynor measure versus the Treynor measure for the market, or the Jensen’s alpha</a:t>
            </a:r>
          </a:p>
          <a:p>
            <a:pPr lvl="2" eaLnBrk="1" hangingPunct="1"/>
            <a:r>
              <a:rPr lang="en-US" altLang="en-US" dirty="0"/>
              <a:t>Of these two, the Treynor measure is more complete because it adjusts better for risk</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en-US" altLang="en-US" dirty="0"/>
              <a:t>Case Study #3</a:t>
            </a:r>
          </a:p>
        </p:txBody>
      </p:sp>
      <p:sp>
        <p:nvSpPr>
          <p:cNvPr id="3" name="Content Placeholder 2"/>
          <p:cNvSpPr>
            <a:spLocks noGrp="1"/>
          </p:cNvSpPr>
          <p:nvPr>
            <p:ph idx="1"/>
          </p:nvPr>
        </p:nvSpPr>
        <p:spPr>
          <a:xfrm>
            <a:off x="928688" y="1608138"/>
            <a:ext cx="7286625" cy="4419600"/>
          </a:xfrm>
        </p:spPr>
        <p:txBody>
          <a:bodyPr/>
          <a:lstStyle/>
          <a:p>
            <a:pPr marL="0" indent="0" eaLnBrk="1" hangingPunct="1">
              <a:buFont typeface="Wingdings" pitchFamily="2" charset="2"/>
              <a:buNone/>
              <a:defRPr/>
            </a:pPr>
            <a:r>
              <a:rPr lang="en-US" sz="2200" dirty="0"/>
              <a:t>Data</a:t>
            </a:r>
          </a:p>
          <a:p>
            <a:pPr eaLnBrk="1" hangingPunct="1">
              <a:defRPr/>
            </a:pPr>
            <a:r>
              <a:rPr lang="en-US" sz="2000" dirty="0"/>
              <a:t>You have five mutual funds in your portfolio, an emergency bond fund (VIPSX), a large cap index fund (SWPPX), a small cap fund (FSCRX), an emerging markets fund (SSEMX), and a REIT (VGSIX). How have they done versus their benchmarks (or categories) over the past three years?</a:t>
            </a:r>
          </a:p>
          <a:p>
            <a:pPr marL="0" indent="0" eaLnBrk="1" hangingPunct="1">
              <a:buFont typeface="Wingdings" pitchFamily="2" charset="2"/>
              <a:buNone/>
              <a:defRPr/>
            </a:pPr>
            <a:r>
              <a:rPr lang="en-US" sz="2200" dirty="0"/>
              <a:t> Calculations</a:t>
            </a:r>
          </a:p>
          <a:p>
            <a:pPr eaLnBrk="1" hangingPunct="1">
              <a:defRPr/>
            </a:pPr>
            <a:r>
              <a:rPr lang="en-US" sz="2000" dirty="0"/>
              <a:t>Using the data from Morningstar at the BYU Library, type in the ticker and go to the Risk tab for each fund.  Look at their 3 year performance versus their categories (as a proxy for the market). Did they outperform their benchmarks?</a:t>
            </a:r>
          </a:p>
          <a:p>
            <a:pPr lvl="1" eaLnBrk="1" hangingPunct="1">
              <a:defRPr/>
            </a:pPr>
            <a:r>
              <a:rPr lang="en-US" sz="2000" dirty="0"/>
              <a:t>Did these funds outperform over the past three years on a risk-adjusted basis?</a:t>
            </a:r>
          </a:p>
        </p:txBody>
      </p:sp>
    </p:spTree>
    <p:extLst>
      <p:ext uri="{BB962C8B-B14F-4D97-AF65-F5344CB8AC3E}">
        <p14:creationId xmlns:p14="http://schemas.microsoft.com/office/powerpoint/2010/main" val="34536656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50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50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50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dirty="0"/>
              <a:t>Case Study</a:t>
            </a:r>
          </a:p>
        </p:txBody>
      </p:sp>
      <p:sp>
        <p:nvSpPr>
          <p:cNvPr id="48131" name="Rectangle 3"/>
          <p:cNvSpPr>
            <a:spLocks noGrp="1" noChangeArrowheads="1"/>
          </p:cNvSpPr>
          <p:nvPr>
            <p:ph idx="1"/>
          </p:nvPr>
        </p:nvSpPr>
        <p:spPr>
          <a:xfrm>
            <a:off x="914400" y="1600200"/>
            <a:ext cx="7696200" cy="5591175"/>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Steve and Suzie, both 45, are aggressive investors, and have a portfolio of over $250,000. Their target asset allocation is 60% equities and 40% bonds and cash which they have invested in 10 mutual funds.  Their actual asset class weights are different from their targets due to the out-performance of the equity part of their portfolios.</a:t>
            </a:r>
          </a:p>
          <a:p>
            <a:pPr lvl="1" eaLnBrk="1" hangingPunct="1">
              <a:buFontTx/>
              <a:buNone/>
            </a:pPr>
            <a:r>
              <a:rPr lang="en-US" altLang="en-US" sz="2000" dirty="0"/>
              <a:t>Asset Class       Actual  Weight  Target Weight    Difference</a:t>
            </a:r>
            <a:r>
              <a:rPr lang="en-US" altLang="en-US" dirty="0"/>
              <a:t> </a:t>
            </a:r>
          </a:p>
          <a:p>
            <a:pPr lvl="1" eaLnBrk="1" hangingPunct="1">
              <a:buFontTx/>
              <a:buNone/>
            </a:pPr>
            <a:r>
              <a:rPr lang="en-US" altLang="en-US" dirty="0"/>
              <a:t>Equity           	70%              60%             10%</a:t>
            </a:r>
          </a:p>
          <a:p>
            <a:pPr lvl="1" eaLnBrk="1" hangingPunct="1">
              <a:buFontTx/>
              <a:buNone/>
            </a:pPr>
            <a:r>
              <a:rPr lang="en-US" altLang="en-US" dirty="0"/>
              <a:t>Bonds            	20%              30%            -10%</a:t>
            </a:r>
          </a:p>
          <a:p>
            <a:pPr lvl="1" eaLnBrk="1" hangingPunct="1">
              <a:buFontTx/>
              <a:buNone/>
            </a:pPr>
            <a:r>
              <a:rPr lang="en-US" altLang="en-US" dirty="0"/>
              <a:t>Cash              	10%              10%               0%</a:t>
            </a:r>
          </a:p>
          <a:p>
            <a:pPr eaLnBrk="1" hangingPunct="1">
              <a:buFont typeface="Wingdings" panose="05000000000000000000" pitchFamily="2" charset="2"/>
              <a:buNone/>
            </a:pPr>
            <a:r>
              <a:rPr lang="en-US" altLang="en-US" sz="2400" dirty="0"/>
              <a:t>Application:  When should they rebalance their portfolio and how should they do it effectively </a:t>
            </a:r>
            <a:r>
              <a:rPr lang="en-US" altLang="en-US" sz="2000" dirty="0"/>
              <a:t>(including costs and taxes)</a:t>
            </a:r>
            <a:r>
              <a:rPr lang="en-US" altLang="en-US" sz="2400" dirty="0"/>
              <a:t>?</a:t>
            </a:r>
          </a:p>
        </p:txBody>
      </p:sp>
    </p:spTree>
    <p:extLst>
      <p:ext uri="{BB962C8B-B14F-4D97-AF65-F5344CB8AC3E}">
        <p14:creationId xmlns:p14="http://schemas.microsoft.com/office/powerpoint/2010/main" val="263026678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en-US" altLang="en-US" dirty="0"/>
              <a:t>Case Study #3 Data</a:t>
            </a:r>
          </a:p>
        </p:txBody>
      </p:sp>
      <p:pic>
        <p:nvPicPr>
          <p:cNvPr id="7" name="Picture 6"/>
          <p:cNvPicPr>
            <a:picLocks noChangeAspect="1"/>
          </p:cNvPicPr>
          <p:nvPr/>
        </p:nvPicPr>
        <p:blipFill>
          <a:blip r:embed="rId2"/>
          <a:stretch>
            <a:fillRect/>
          </a:stretch>
        </p:blipFill>
        <p:spPr>
          <a:xfrm>
            <a:off x="230187" y="1625600"/>
            <a:ext cx="4247093" cy="3911412"/>
          </a:xfrm>
          <a:prstGeom prst="rect">
            <a:avLst/>
          </a:prstGeom>
        </p:spPr>
      </p:pic>
      <p:pic>
        <p:nvPicPr>
          <p:cNvPr id="9" name="Picture 8"/>
          <p:cNvPicPr>
            <a:picLocks noChangeAspect="1"/>
          </p:cNvPicPr>
          <p:nvPr/>
        </p:nvPicPr>
        <p:blipFill>
          <a:blip r:embed="rId3"/>
          <a:stretch>
            <a:fillRect/>
          </a:stretch>
        </p:blipFill>
        <p:spPr>
          <a:xfrm>
            <a:off x="4724400" y="1625601"/>
            <a:ext cx="4152900" cy="3911412"/>
          </a:xfrm>
          <a:prstGeom prst="rect">
            <a:avLst/>
          </a:prstGeom>
        </p:spPr>
      </p:pic>
      <p:sp>
        <p:nvSpPr>
          <p:cNvPr id="2" name="Rounded Rectangle 1"/>
          <p:cNvSpPr/>
          <p:nvPr/>
        </p:nvSpPr>
        <p:spPr bwMode="auto">
          <a:xfrm>
            <a:off x="1219200" y="1828800"/>
            <a:ext cx="2362200" cy="12192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3" name="Rounded Rectangle 2"/>
          <p:cNvSpPr/>
          <p:nvPr/>
        </p:nvSpPr>
        <p:spPr bwMode="auto">
          <a:xfrm>
            <a:off x="5590984" y="4506191"/>
            <a:ext cx="2514600" cy="1066800"/>
          </a:xfrm>
          <a:prstGeom prst="roundRect">
            <a:avLst/>
          </a:prstGeom>
          <a:noFill/>
          <a:ln w="381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pic>
        <p:nvPicPr>
          <p:cNvPr id="4" name="Picture 3"/>
          <p:cNvPicPr>
            <a:picLocks noChangeAspect="1"/>
          </p:cNvPicPr>
          <p:nvPr/>
        </p:nvPicPr>
        <p:blipFill>
          <a:blip r:embed="rId4"/>
          <a:stretch>
            <a:fillRect/>
          </a:stretch>
        </p:blipFill>
        <p:spPr>
          <a:xfrm>
            <a:off x="1242902" y="1981200"/>
            <a:ext cx="2864792" cy="1600200"/>
          </a:xfrm>
          <a:prstGeom prst="rect">
            <a:avLst/>
          </a:prstGeom>
        </p:spPr>
      </p:pic>
      <p:pic>
        <p:nvPicPr>
          <p:cNvPr id="8" name="Picture 7"/>
          <p:cNvPicPr>
            <a:picLocks noChangeAspect="1"/>
          </p:cNvPicPr>
          <p:nvPr/>
        </p:nvPicPr>
        <p:blipFill>
          <a:blip r:embed="rId4"/>
          <a:stretch>
            <a:fillRect/>
          </a:stretch>
        </p:blipFill>
        <p:spPr>
          <a:xfrm>
            <a:off x="5638800" y="2133600"/>
            <a:ext cx="2864792" cy="1600200"/>
          </a:xfrm>
          <a:prstGeom prst="rect">
            <a:avLst/>
          </a:prstGeom>
        </p:spPr>
      </p:pic>
      <p:sp>
        <p:nvSpPr>
          <p:cNvPr id="10" name="Rounded Rectangle 9"/>
          <p:cNvSpPr/>
          <p:nvPr/>
        </p:nvSpPr>
        <p:spPr bwMode="auto">
          <a:xfrm>
            <a:off x="1371600" y="4495800"/>
            <a:ext cx="2514600" cy="1066800"/>
          </a:xfrm>
          <a:prstGeom prst="roundRect">
            <a:avLst/>
          </a:prstGeom>
          <a:noFill/>
          <a:ln w="381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2456107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en-US" altLang="en-US" dirty="0"/>
              <a:t>Case Study #3 Data</a:t>
            </a:r>
          </a:p>
        </p:txBody>
      </p:sp>
      <p:pic>
        <p:nvPicPr>
          <p:cNvPr id="2" name="Picture 1"/>
          <p:cNvPicPr>
            <a:picLocks noChangeAspect="1"/>
          </p:cNvPicPr>
          <p:nvPr/>
        </p:nvPicPr>
        <p:blipFill>
          <a:blip r:embed="rId2"/>
          <a:stretch>
            <a:fillRect/>
          </a:stretch>
        </p:blipFill>
        <p:spPr>
          <a:xfrm>
            <a:off x="228600" y="1600200"/>
            <a:ext cx="4343400" cy="4324350"/>
          </a:xfrm>
          <a:prstGeom prst="rect">
            <a:avLst/>
          </a:prstGeom>
        </p:spPr>
      </p:pic>
      <p:pic>
        <p:nvPicPr>
          <p:cNvPr id="3" name="Picture 2"/>
          <p:cNvPicPr>
            <a:picLocks noChangeAspect="1"/>
          </p:cNvPicPr>
          <p:nvPr/>
        </p:nvPicPr>
        <p:blipFill>
          <a:blip r:embed="rId3"/>
          <a:stretch>
            <a:fillRect/>
          </a:stretch>
        </p:blipFill>
        <p:spPr>
          <a:xfrm>
            <a:off x="4800600" y="1600200"/>
            <a:ext cx="4095750" cy="4280674"/>
          </a:xfrm>
          <a:prstGeom prst="rect">
            <a:avLst/>
          </a:prstGeom>
        </p:spPr>
      </p:pic>
      <p:pic>
        <p:nvPicPr>
          <p:cNvPr id="5" name="Picture 4"/>
          <p:cNvPicPr>
            <a:picLocks noChangeAspect="1"/>
          </p:cNvPicPr>
          <p:nvPr/>
        </p:nvPicPr>
        <p:blipFill>
          <a:blip r:embed="rId4"/>
          <a:stretch>
            <a:fillRect/>
          </a:stretch>
        </p:blipFill>
        <p:spPr>
          <a:xfrm>
            <a:off x="1295400" y="2140337"/>
            <a:ext cx="2864792" cy="1600200"/>
          </a:xfrm>
          <a:prstGeom prst="rect">
            <a:avLst/>
          </a:prstGeom>
        </p:spPr>
      </p:pic>
      <p:pic>
        <p:nvPicPr>
          <p:cNvPr id="6" name="Picture 5"/>
          <p:cNvPicPr>
            <a:picLocks noChangeAspect="1"/>
          </p:cNvPicPr>
          <p:nvPr/>
        </p:nvPicPr>
        <p:blipFill>
          <a:blip r:embed="rId4"/>
          <a:stretch>
            <a:fillRect/>
          </a:stretch>
        </p:blipFill>
        <p:spPr>
          <a:xfrm>
            <a:off x="5715000" y="2068561"/>
            <a:ext cx="2864792" cy="1600200"/>
          </a:xfrm>
          <a:prstGeom prst="rect">
            <a:avLst/>
          </a:prstGeom>
        </p:spPr>
      </p:pic>
      <p:sp>
        <p:nvSpPr>
          <p:cNvPr id="7" name="Rounded Rectangle 6"/>
          <p:cNvSpPr/>
          <p:nvPr/>
        </p:nvSpPr>
        <p:spPr bwMode="auto">
          <a:xfrm>
            <a:off x="1295400" y="4779438"/>
            <a:ext cx="2514600" cy="1066800"/>
          </a:xfrm>
          <a:prstGeom prst="roundRect">
            <a:avLst/>
          </a:prstGeom>
          <a:noFill/>
          <a:ln w="381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8" name="Rounded Rectangle 7"/>
          <p:cNvSpPr/>
          <p:nvPr/>
        </p:nvSpPr>
        <p:spPr bwMode="auto">
          <a:xfrm>
            <a:off x="5753100" y="4745572"/>
            <a:ext cx="2514600" cy="1066800"/>
          </a:xfrm>
          <a:prstGeom prst="roundRect">
            <a:avLst/>
          </a:prstGeom>
          <a:noFill/>
          <a:ln w="381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261267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en-US" altLang="en-US" dirty="0"/>
              <a:t>Case Study #3 Data</a:t>
            </a:r>
          </a:p>
        </p:txBody>
      </p:sp>
      <p:pic>
        <p:nvPicPr>
          <p:cNvPr id="4" name="Picture 3"/>
          <p:cNvPicPr>
            <a:picLocks noChangeAspect="1"/>
          </p:cNvPicPr>
          <p:nvPr/>
        </p:nvPicPr>
        <p:blipFill>
          <a:blip r:embed="rId2"/>
          <a:stretch>
            <a:fillRect/>
          </a:stretch>
        </p:blipFill>
        <p:spPr>
          <a:xfrm>
            <a:off x="457201" y="1600200"/>
            <a:ext cx="4114800" cy="4159549"/>
          </a:xfrm>
          <a:prstGeom prst="rect">
            <a:avLst/>
          </a:prstGeom>
        </p:spPr>
      </p:pic>
      <p:pic>
        <p:nvPicPr>
          <p:cNvPr id="5" name="Picture 4"/>
          <p:cNvPicPr>
            <a:picLocks noChangeAspect="1"/>
          </p:cNvPicPr>
          <p:nvPr/>
        </p:nvPicPr>
        <p:blipFill>
          <a:blip r:embed="rId3"/>
          <a:stretch>
            <a:fillRect/>
          </a:stretch>
        </p:blipFill>
        <p:spPr>
          <a:xfrm>
            <a:off x="1371600" y="2079774"/>
            <a:ext cx="2864792" cy="1600200"/>
          </a:xfrm>
          <a:prstGeom prst="rect">
            <a:avLst/>
          </a:prstGeom>
        </p:spPr>
      </p:pic>
      <p:sp>
        <p:nvSpPr>
          <p:cNvPr id="6" name="Rounded Rectangle 5"/>
          <p:cNvSpPr/>
          <p:nvPr/>
        </p:nvSpPr>
        <p:spPr bwMode="auto">
          <a:xfrm>
            <a:off x="1447800" y="4724122"/>
            <a:ext cx="2514600" cy="1066800"/>
          </a:xfrm>
          <a:prstGeom prst="roundRect">
            <a:avLst/>
          </a:prstGeom>
          <a:noFill/>
          <a:ln w="381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222580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eaLnBrk="1" hangingPunct="1"/>
            <a:r>
              <a:rPr lang="en-US" altLang="en-US" dirty="0"/>
              <a:t>Case Study #3 Answers</a:t>
            </a:r>
          </a:p>
        </p:txBody>
      </p:sp>
      <p:sp>
        <p:nvSpPr>
          <p:cNvPr id="3" name="Content Placeholder 2"/>
          <p:cNvSpPr>
            <a:spLocks noGrp="1"/>
          </p:cNvSpPr>
          <p:nvPr>
            <p:ph idx="1"/>
          </p:nvPr>
        </p:nvSpPr>
        <p:spPr>
          <a:xfrm>
            <a:off x="928688" y="1608138"/>
            <a:ext cx="7681912" cy="4419600"/>
          </a:xfrm>
        </p:spPr>
        <p:txBody>
          <a:bodyPr/>
          <a:lstStyle/>
          <a:p>
            <a:pPr eaLnBrk="1" hangingPunct="1">
              <a:defRPr/>
            </a:pPr>
            <a:r>
              <a:rPr lang="en-US" dirty="0"/>
              <a:t>We will use the category as the proxy for the market </a:t>
            </a:r>
            <a:r>
              <a:rPr lang="en-US" sz="2000" dirty="0"/>
              <a:t>(as of March 12, 2018)</a:t>
            </a:r>
          </a:p>
          <a:p>
            <a:pPr marL="0" indent="0" eaLnBrk="1" hangingPunct="1">
              <a:buFontTx/>
              <a:buNone/>
              <a:defRPr/>
            </a:pPr>
            <a:r>
              <a:rPr lang="en-US" dirty="0"/>
              <a:t>                        </a:t>
            </a:r>
            <a:r>
              <a:rPr lang="en-US" sz="2000" dirty="0"/>
              <a:t>3 Year                         </a:t>
            </a:r>
            <a:r>
              <a:rPr lang="en-US" dirty="0"/>
              <a:t>          </a:t>
            </a:r>
            <a:r>
              <a:rPr lang="en-US" sz="2000" dirty="0"/>
              <a:t>Outperformed*</a:t>
            </a:r>
            <a:endParaRPr lang="en-US" dirty="0"/>
          </a:p>
          <a:p>
            <a:pPr marL="457200" lvl="1" indent="0" eaLnBrk="1" hangingPunct="1">
              <a:buFontTx/>
              <a:buNone/>
              <a:defRPr/>
            </a:pPr>
            <a:r>
              <a:rPr lang="en-US" sz="2000" dirty="0"/>
              <a:t>Name	Sharpe	</a:t>
            </a:r>
            <a:r>
              <a:rPr lang="en-US" sz="1400" dirty="0"/>
              <a:t>Category</a:t>
            </a:r>
            <a:r>
              <a:rPr lang="en-US" sz="2000" dirty="0"/>
              <a:t>	Treynor </a:t>
            </a:r>
            <a:r>
              <a:rPr lang="en-US" sz="1400" dirty="0"/>
              <a:t>Category    </a:t>
            </a:r>
            <a:r>
              <a:rPr lang="en-US" sz="2000" dirty="0"/>
              <a:t>Sharpe	Treynor</a:t>
            </a:r>
          </a:p>
          <a:p>
            <a:pPr marL="457200" lvl="1" indent="0" eaLnBrk="1" hangingPunct="1">
              <a:buFontTx/>
              <a:buNone/>
              <a:defRPr/>
            </a:pPr>
            <a:r>
              <a:rPr lang="en-US" dirty="0"/>
              <a:t>VIPSX	  .62	.57	    .08	    .17	Yes	No</a:t>
            </a:r>
          </a:p>
          <a:p>
            <a:pPr marL="457200" lvl="1" indent="0" eaLnBrk="1" hangingPunct="1">
              <a:buFontTx/>
              <a:buNone/>
              <a:defRPr/>
            </a:pPr>
            <a:r>
              <a:rPr lang="en-US" dirty="0"/>
              <a:t>SWPPX	1.04	1.04	10.54	  8.88	Yes	Yes</a:t>
            </a:r>
          </a:p>
          <a:p>
            <a:pPr marL="457200" lvl="1" indent="0" eaLnBrk="1" hangingPunct="1">
              <a:buFontTx/>
              <a:buNone/>
              <a:defRPr/>
            </a:pPr>
            <a:r>
              <a:rPr lang="en-US" dirty="0"/>
              <a:t>FSCRX	  .49	.56	  6.31	  7.15	No	No</a:t>
            </a:r>
          </a:p>
          <a:p>
            <a:pPr marL="457200" lvl="1" indent="0" eaLnBrk="1" hangingPunct="1">
              <a:buFontTx/>
              <a:buNone/>
              <a:defRPr/>
            </a:pPr>
            <a:r>
              <a:rPr lang="en-US" dirty="0"/>
              <a:t>SSEMX       .17	.54	  1.48  	  7.12	No	No</a:t>
            </a:r>
          </a:p>
          <a:p>
            <a:pPr marL="457200" lvl="1" indent="0" eaLnBrk="1" hangingPunct="1">
              <a:buFontTx/>
              <a:buNone/>
              <a:defRPr/>
            </a:pPr>
            <a:r>
              <a:rPr lang="en-US" dirty="0"/>
              <a:t>VGSIX   	  .02	.07	  -.96        .23	No	No</a:t>
            </a:r>
          </a:p>
          <a:p>
            <a:pPr marL="1828800" lvl="4" indent="0" eaLnBrk="1" hangingPunct="1">
              <a:buFontTx/>
              <a:buNone/>
              <a:defRPr/>
            </a:pPr>
            <a:endParaRPr lang="en-US" dirty="0"/>
          </a:p>
        </p:txBody>
      </p:sp>
    </p:spTree>
    <p:extLst>
      <p:ext uri="{BB962C8B-B14F-4D97-AF65-F5344CB8AC3E}">
        <p14:creationId xmlns:p14="http://schemas.microsoft.com/office/powerpoint/2010/main" val="17782399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dirty="0"/>
              <a:t>A.  Understand Portfolio Rebalancing</a:t>
            </a:r>
            <a:endParaRPr lang="en-US" altLang="en-US" sz="2000" dirty="0"/>
          </a:p>
        </p:txBody>
      </p:sp>
      <p:sp>
        <p:nvSpPr>
          <p:cNvPr id="133123" name="Rectangle 3"/>
          <p:cNvSpPr>
            <a:spLocks noGrp="1" noChangeArrowheads="1"/>
          </p:cNvSpPr>
          <p:nvPr>
            <p:ph idx="1"/>
          </p:nvPr>
        </p:nvSpPr>
        <p:spPr>
          <a:xfrm>
            <a:off x="914400" y="1600200"/>
            <a:ext cx="7239000" cy="4800600"/>
          </a:xfrm>
        </p:spPr>
        <p:txBody>
          <a:bodyPr/>
          <a:lstStyle/>
          <a:p>
            <a:pPr eaLnBrk="1" hangingPunct="1"/>
            <a:r>
              <a:rPr lang="en-US" altLang="en-US" dirty="0"/>
              <a:t>What is portfolio rebalancing?</a:t>
            </a:r>
          </a:p>
          <a:p>
            <a:pPr lvl="1" eaLnBrk="1" hangingPunct="1"/>
            <a:r>
              <a:rPr lang="en-US" altLang="en-US" dirty="0"/>
              <a:t>The process of bringing portfolios back in line into given target asset allocation percentages so you can maintain your target risk level</a:t>
            </a:r>
          </a:p>
          <a:p>
            <a:pPr eaLnBrk="1" hangingPunct="1"/>
            <a:r>
              <a:rPr lang="en-US" altLang="en-US" dirty="0"/>
              <a:t>What causes the need to rebalance?</a:t>
            </a:r>
          </a:p>
          <a:p>
            <a:pPr lvl="1" eaLnBrk="1" hangingPunct="1"/>
            <a:r>
              <a:rPr lang="en-US" altLang="en-US" dirty="0"/>
              <a:t>Changes occur due to:</a:t>
            </a:r>
          </a:p>
          <a:p>
            <a:pPr lvl="2" eaLnBrk="1" hangingPunct="1"/>
            <a:r>
              <a:rPr lang="en-US" altLang="en-US" dirty="0"/>
              <a:t>Asset class performance</a:t>
            </a:r>
          </a:p>
          <a:p>
            <a:pPr lvl="2" eaLnBrk="1" hangingPunct="1"/>
            <a:r>
              <a:rPr lang="en-US" altLang="en-US" dirty="0"/>
              <a:t>Changes in investor objectives or risk</a:t>
            </a:r>
          </a:p>
          <a:p>
            <a:pPr lvl="2" eaLnBrk="1" hangingPunct="1"/>
            <a:r>
              <a:rPr lang="en-US" altLang="en-US" dirty="0"/>
              <a:t>Introduction of new capital</a:t>
            </a:r>
          </a:p>
          <a:p>
            <a:pPr lvl="2" eaLnBrk="1" hangingPunct="1"/>
            <a:r>
              <a:rPr lang="en-US" altLang="en-US" dirty="0"/>
              <a:t>Introduction of new asset classes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anim calcmode="lin" valueType="num">
                                      <p:cBhvr additive="base">
                                        <p:cTn id="7" dur="500" fill="hold"/>
                                        <p:tgtEl>
                                          <p:spTgt spid="133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23">
                                            <p:txEl>
                                              <p:pRg st="1" end="1"/>
                                            </p:txEl>
                                          </p:spTgt>
                                        </p:tgtEl>
                                        <p:attrNameLst>
                                          <p:attrName>style.visibility</p:attrName>
                                        </p:attrNameLst>
                                      </p:cBhvr>
                                      <p:to>
                                        <p:strVal val="visible"/>
                                      </p:to>
                                    </p:set>
                                    <p:anim calcmode="lin" valueType="num">
                                      <p:cBhvr additive="base">
                                        <p:cTn id="13" dur="500" fill="hold"/>
                                        <p:tgtEl>
                                          <p:spTgt spid="1331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33123">
                                            <p:txEl>
                                              <p:pRg st="2" end="2"/>
                                            </p:txEl>
                                          </p:spTgt>
                                        </p:tgtEl>
                                        <p:attrNameLst>
                                          <p:attrName>style.visibility</p:attrName>
                                        </p:attrNameLst>
                                      </p:cBhvr>
                                      <p:to>
                                        <p:strVal val="visible"/>
                                      </p:to>
                                    </p:set>
                                    <p:anim calcmode="lin" valueType="num">
                                      <p:cBhvr additive="base">
                                        <p:cTn id="17" dur="500" fill="hold"/>
                                        <p:tgtEl>
                                          <p:spTgt spid="1331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331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33123">
                                            <p:txEl>
                                              <p:pRg st="3" end="3"/>
                                            </p:txEl>
                                          </p:spTgt>
                                        </p:tgtEl>
                                        <p:attrNameLst>
                                          <p:attrName>style.visibility</p:attrName>
                                        </p:attrNameLst>
                                      </p:cBhvr>
                                      <p:to>
                                        <p:strVal val="visible"/>
                                      </p:to>
                                    </p:set>
                                    <p:anim calcmode="lin" valueType="num">
                                      <p:cBhvr additive="base">
                                        <p:cTn id="21" dur="500" fill="hold"/>
                                        <p:tgtEl>
                                          <p:spTgt spid="1331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331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33123">
                                            <p:txEl>
                                              <p:pRg st="4" end="4"/>
                                            </p:txEl>
                                          </p:spTgt>
                                        </p:tgtEl>
                                        <p:attrNameLst>
                                          <p:attrName>style.visibility</p:attrName>
                                        </p:attrNameLst>
                                      </p:cBhvr>
                                      <p:to>
                                        <p:strVal val="visible"/>
                                      </p:to>
                                    </p:set>
                                    <p:anim calcmode="lin" valueType="num">
                                      <p:cBhvr additive="base">
                                        <p:cTn id="25" dur="500" fill="hold"/>
                                        <p:tgtEl>
                                          <p:spTgt spid="1331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312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33123">
                                            <p:txEl>
                                              <p:pRg st="5" end="5"/>
                                            </p:txEl>
                                          </p:spTgt>
                                        </p:tgtEl>
                                        <p:attrNameLst>
                                          <p:attrName>style.visibility</p:attrName>
                                        </p:attrNameLst>
                                      </p:cBhvr>
                                      <p:to>
                                        <p:strVal val="visible"/>
                                      </p:to>
                                    </p:set>
                                    <p:anim calcmode="lin" valueType="num">
                                      <p:cBhvr additive="base">
                                        <p:cTn id="29" dur="500" fill="hold"/>
                                        <p:tgtEl>
                                          <p:spTgt spid="13312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3312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33123">
                                            <p:txEl>
                                              <p:pRg st="6" end="6"/>
                                            </p:txEl>
                                          </p:spTgt>
                                        </p:tgtEl>
                                        <p:attrNameLst>
                                          <p:attrName>style.visibility</p:attrName>
                                        </p:attrNameLst>
                                      </p:cBhvr>
                                      <p:to>
                                        <p:strVal val="visible"/>
                                      </p:to>
                                    </p:set>
                                    <p:anim calcmode="lin" valueType="num">
                                      <p:cBhvr additive="base">
                                        <p:cTn id="33" dur="500" fill="hold"/>
                                        <p:tgtEl>
                                          <p:spTgt spid="13312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3312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33123">
                                            <p:txEl>
                                              <p:pRg st="7" end="7"/>
                                            </p:txEl>
                                          </p:spTgt>
                                        </p:tgtEl>
                                        <p:attrNameLst>
                                          <p:attrName>style.visibility</p:attrName>
                                        </p:attrNameLst>
                                      </p:cBhvr>
                                      <p:to>
                                        <p:strVal val="visible"/>
                                      </p:to>
                                    </p:set>
                                    <p:anim calcmode="lin" valueType="num">
                                      <p:cBhvr additive="base">
                                        <p:cTn id="37" dur="500" fill="hold"/>
                                        <p:tgtEl>
                                          <p:spTgt spid="13312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3312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3" grpId="0" uiExpand="1"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dirty="0"/>
              <a:t>Portfolio Rebalancing</a:t>
            </a:r>
            <a:r>
              <a:rPr lang="en-US" altLang="en-US" sz="2400" dirty="0"/>
              <a:t> (continued)</a:t>
            </a:r>
          </a:p>
        </p:txBody>
      </p:sp>
      <p:sp>
        <p:nvSpPr>
          <p:cNvPr id="134147" name="Rectangle 3"/>
          <p:cNvSpPr>
            <a:spLocks noGrp="1" noChangeArrowheads="1"/>
          </p:cNvSpPr>
          <p:nvPr>
            <p:ph idx="1"/>
          </p:nvPr>
        </p:nvSpPr>
        <p:spPr>
          <a:xfrm>
            <a:off x="914400" y="1600200"/>
            <a:ext cx="7315200" cy="5257800"/>
          </a:xfrm>
        </p:spPr>
        <p:txBody>
          <a:bodyPr/>
          <a:lstStyle/>
          <a:p>
            <a:pPr eaLnBrk="1" hangingPunct="1"/>
            <a:r>
              <a:rPr lang="en-US" altLang="en-US" dirty="0"/>
              <a:t>Why is this rebalancing so critical?</a:t>
            </a:r>
          </a:p>
          <a:p>
            <a:pPr lvl="1" eaLnBrk="1" hangingPunct="1"/>
            <a:r>
              <a:rPr lang="en-US" altLang="en-US" dirty="0"/>
              <a:t>There are competing principles:</a:t>
            </a:r>
          </a:p>
          <a:p>
            <a:pPr lvl="2" eaLnBrk="1" hangingPunct="1"/>
            <a:r>
              <a:rPr lang="en-US" altLang="en-US" dirty="0"/>
              <a:t>Minimize transactions costs and taxes</a:t>
            </a:r>
          </a:p>
          <a:p>
            <a:pPr lvl="2" eaLnBrk="1" hangingPunct="1"/>
            <a:r>
              <a:rPr lang="en-US" altLang="en-US" dirty="0"/>
              <a:t>Minimize tracking error at your risk level</a:t>
            </a:r>
          </a:p>
          <a:p>
            <a:pPr lvl="1" eaLnBrk="1" hangingPunct="1"/>
            <a:r>
              <a:rPr lang="en-US" altLang="en-US" dirty="0"/>
              <a:t>What is tracking error?</a:t>
            </a:r>
          </a:p>
          <a:p>
            <a:pPr lvl="2" eaLnBrk="1" hangingPunct="1"/>
            <a:r>
              <a:rPr lang="en-US" altLang="en-US" dirty="0"/>
              <a:t>It is the return that is lost or gained from your actual portfolio being different from your target portfolio</a:t>
            </a:r>
          </a:p>
          <a:p>
            <a:pPr lvl="1" eaLnBrk="1" hangingPunct="1"/>
            <a:r>
              <a:rPr lang="en-US" altLang="en-US" dirty="0"/>
              <a:t>What are the different ways of rebalancing?</a:t>
            </a:r>
          </a:p>
          <a:p>
            <a:pPr lvl="2" eaLnBrk="1" hangingPunct="1"/>
            <a:r>
              <a:rPr lang="en-US" altLang="en-US" dirty="0"/>
              <a:t>There are different ways.  The most used are:</a:t>
            </a:r>
          </a:p>
          <a:p>
            <a:pPr lvl="3" eaLnBrk="1" hangingPunct="1"/>
            <a:r>
              <a:rPr lang="en-US" altLang="en-US" dirty="0"/>
              <a:t>Periodic-based (or calendar-based)</a:t>
            </a:r>
          </a:p>
          <a:p>
            <a:pPr lvl="3" eaLnBrk="1" hangingPunct="1"/>
            <a:r>
              <a:rPr lang="en-US" altLang="en-US" dirty="0"/>
              <a:t>Percent-range-based (or volatility-based)</a:t>
            </a:r>
          </a:p>
          <a:p>
            <a:pPr lvl="2" eaLnBrk="1" hangingPunct="1"/>
            <a:endParaRPr lang="en-US" altLang="en-US" dirty="0"/>
          </a:p>
          <a:p>
            <a:pPr lvl="1" eaLnBrk="1" hangingPunct="1"/>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4147">
                                            <p:txEl>
                                              <p:pRg st="0" end="0"/>
                                            </p:txEl>
                                          </p:spTgt>
                                        </p:tgtEl>
                                        <p:attrNameLst>
                                          <p:attrName>style.visibility</p:attrName>
                                        </p:attrNameLst>
                                      </p:cBhvr>
                                      <p:to>
                                        <p:strVal val="visible"/>
                                      </p:to>
                                    </p:set>
                                    <p:anim calcmode="lin" valueType="num">
                                      <p:cBhvr additive="base">
                                        <p:cTn id="7" dur="500" fill="hold"/>
                                        <p:tgtEl>
                                          <p:spTgt spid="134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4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4147">
                                            <p:txEl>
                                              <p:pRg st="1" end="1"/>
                                            </p:txEl>
                                          </p:spTgt>
                                        </p:tgtEl>
                                        <p:attrNameLst>
                                          <p:attrName>style.visibility</p:attrName>
                                        </p:attrNameLst>
                                      </p:cBhvr>
                                      <p:to>
                                        <p:strVal val="visible"/>
                                      </p:to>
                                    </p:set>
                                    <p:anim calcmode="lin" valueType="num">
                                      <p:cBhvr additive="base">
                                        <p:cTn id="13" dur="500" fill="hold"/>
                                        <p:tgtEl>
                                          <p:spTgt spid="134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41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34147">
                                            <p:txEl>
                                              <p:pRg st="2" end="2"/>
                                            </p:txEl>
                                          </p:spTgt>
                                        </p:tgtEl>
                                        <p:attrNameLst>
                                          <p:attrName>style.visibility</p:attrName>
                                        </p:attrNameLst>
                                      </p:cBhvr>
                                      <p:to>
                                        <p:strVal val="visible"/>
                                      </p:to>
                                    </p:set>
                                    <p:anim calcmode="lin" valueType="num">
                                      <p:cBhvr additive="base">
                                        <p:cTn id="17" dur="500" fill="hold"/>
                                        <p:tgtEl>
                                          <p:spTgt spid="1341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341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34147">
                                            <p:txEl>
                                              <p:pRg st="3" end="3"/>
                                            </p:txEl>
                                          </p:spTgt>
                                        </p:tgtEl>
                                        <p:attrNameLst>
                                          <p:attrName>style.visibility</p:attrName>
                                        </p:attrNameLst>
                                      </p:cBhvr>
                                      <p:to>
                                        <p:strVal val="visible"/>
                                      </p:to>
                                    </p:set>
                                    <p:anim calcmode="lin" valueType="num">
                                      <p:cBhvr additive="base">
                                        <p:cTn id="21" dur="500" fill="hold"/>
                                        <p:tgtEl>
                                          <p:spTgt spid="1341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341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34147">
                                            <p:txEl>
                                              <p:pRg st="4" end="4"/>
                                            </p:txEl>
                                          </p:spTgt>
                                        </p:tgtEl>
                                        <p:attrNameLst>
                                          <p:attrName>style.visibility</p:attrName>
                                        </p:attrNameLst>
                                      </p:cBhvr>
                                      <p:to>
                                        <p:strVal val="visible"/>
                                      </p:to>
                                    </p:set>
                                    <p:anim calcmode="lin" valueType="num">
                                      <p:cBhvr additive="base">
                                        <p:cTn id="25" dur="500" fill="hold"/>
                                        <p:tgtEl>
                                          <p:spTgt spid="1341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41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34147">
                                            <p:txEl>
                                              <p:pRg st="5" end="5"/>
                                            </p:txEl>
                                          </p:spTgt>
                                        </p:tgtEl>
                                        <p:attrNameLst>
                                          <p:attrName>style.visibility</p:attrName>
                                        </p:attrNameLst>
                                      </p:cBhvr>
                                      <p:to>
                                        <p:strVal val="visible"/>
                                      </p:to>
                                    </p:set>
                                    <p:anim calcmode="lin" valueType="num">
                                      <p:cBhvr additive="base">
                                        <p:cTn id="29" dur="500" fill="hold"/>
                                        <p:tgtEl>
                                          <p:spTgt spid="1341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3414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34147">
                                            <p:txEl>
                                              <p:pRg st="6" end="6"/>
                                            </p:txEl>
                                          </p:spTgt>
                                        </p:tgtEl>
                                        <p:attrNameLst>
                                          <p:attrName>style.visibility</p:attrName>
                                        </p:attrNameLst>
                                      </p:cBhvr>
                                      <p:to>
                                        <p:strVal val="visible"/>
                                      </p:to>
                                    </p:set>
                                    <p:anim calcmode="lin" valueType="num">
                                      <p:cBhvr additive="base">
                                        <p:cTn id="33" dur="500" fill="hold"/>
                                        <p:tgtEl>
                                          <p:spTgt spid="13414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3414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34147">
                                            <p:txEl>
                                              <p:pRg st="7" end="7"/>
                                            </p:txEl>
                                          </p:spTgt>
                                        </p:tgtEl>
                                        <p:attrNameLst>
                                          <p:attrName>style.visibility</p:attrName>
                                        </p:attrNameLst>
                                      </p:cBhvr>
                                      <p:to>
                                        <p:strVal val="visible"/>
                                      </p:to>
                                    </p:set>
                                    <p:anim calcmode="lin" valueType="num">
                                      <p:cBhvr additive="base">
                                        <p:cTn id="37" dur="500" fill="hold"/>
                                        <p:tgtEl>
                                          <p:spTgt spid="13414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3414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34147">
                                            <p:txEl>
                                              <p:pRg st="8" end="8"/>
                                            </p:txEl>
                                          </p:spTgt>
                                        </p:tgtEl>
                                        <p:attrNameLst>
                                          <p:attrName>style.visibility</p:attrName>
                                        </p:attrNameLst>
                                      </p:cBhvr>
                                      <p:to>
                                        <p:strVal val="visible"/>
                                      </p:to>
                                    </p:set>
                                    <p:anim calcmode="lin" valueType="num">
                                      <p:cBhvr additive="base">
                                        <p:cTn id="41" dur="500" fill="hold"/>
                                        <p:tgtEl>
                                          <p:spTgt spid="13414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34147">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34147">
                                            <p:txEl>
                                              <p:pRg st="9" end="9"/>
                                            </p:txEl>
                                          </p:spTgt>
                                        </p:tgtEl>
                                        <p:attrNameLst>
                                          <p:attrName>style.visibility</p:attrName>
                                        </p:attrNameLst>
                                      </p:cBhvr>
                                      <p:to>
                                        <p:strVal val="visible"/>
                                      </p:to>
                                    </p:set>
                                    <p:anim calcmode="lin" valueType="num">
                                      <p:cBhvr additive="base">
                                        <p:cTn id="45" dur="500" fill="hold"/>
                                        <p:tgtEl>
                                          <p:spTgt spid="134147">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3414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uiExpand="1"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dirty="0"/>
              <a:t>Portfolio Rebalancing</a:t>
            </a:r>
            <a:r>
              <a:rPr lang="en-US" altLang="en-US" sz="2400" dirty="0"/>
              <a:t> (continued)</a:t>
            </a:r>
          </a:p>
        </p:txBody>
      </p:sp>
      <p:sp>
        <p:nvSpPr>
          <p:cNvPr id="135171" name="Rectangle 3"/>
          <p:cNvSpPr>
            <a:spLocks noGrp="1" noChangeArrowheads="1"/>
          </p:cNvSpPr>
          <p:nvPr>
            <p:ph idx="1"/>
          </p:nvPr>
        </p:nvSpPr>
        <p:spPr>
          <a:xfrm>
            <a:off x="928688" y="1608138"/>
            <a:ext cx="7286625" cy="4419600"/>
          </a:xfrm>
        </p:spPr>
        <p:txBody>
          <a:bodyPr/>
          <a:lstStyle/>
          <a:p>
            <a:pPr eaLnBrk="1" hangingPunct="1"/>
            <a:r>
              <a:rPr lang="en-US" altLang="en-US" dirty="0"/>
              <a:t>Periodic-based rebalancing</a:t>
            </a:r>
          </a:p>
          <a:p>
            <a:pPr lvl="1" eaLnBrk="1" hangingPunct="1"/>
            <a:r>
              <a:rPr lang="en-US" altLang="en-US" dirty="0"/>
              <a:t>Specify a time period, i.e. bi-annually, annually, etc.  After each time period, rebalance the portfolio back to your original asset allocation targets</a:t>
            </a:r>
          </a:p>
          <a:p>
            <a:pPr lvl="1" eaLnBrk="1" hangingPunct="1"/>
            <a:r>
              <a:rPr lang="en-US" altLang="en-US" dirty="0"/>
              <a:t>Advantages</a:t>
            </a:r>
          </a:p>
          <a:p>
            <a:pPr lvl="2" eaLnBrk="1" hangingPunct="1"/>
            <a:r>
              <a:rPr lang="en-US" altLang="en-US" dirty="0"/>
              <a:t>Most simple of the methods</a:t>
            </a:r>
          </a:p>
          <a:p>
            <a:pPr lvl="2" eaLnBrk="1" hangingPunct="1"/>
            <a:r>
              <a:rPr lang="en-US" altLang="en-US" dirty="0"/>
              <a:t>Longer periods have lower transactions and tax costs (but higher tracking error costs)</a:t>
            </a:r>
          </a:p>
          <a:p>
            <a:pPr lvl="1" eaLnBrk="1" hangingPunct="1"/>
            <a:r>
              <a:rPr lang="en-US" altLang="en-US" dirty="0"/>
              <a:t>Disadvantages</a:t>
            </a:r>
          </a:p>
          <a:p>
            <a:pPr lvl="2" eaLnBrk="1" hangingPunct="1"/>
            <a:r>
              <a:rPr lang="en-US" altLang="en-US" dirty="0"/>
              <a:t>Independent of market performance</a:t>
            </a:r>
          </a:p>
          <a:p>
            <a:pPr lvl="2" eaLnBrk="1" hangingPunct="1"/>
            <a:r>
              <a:rPr lang="en-US" altLang="en-US" dirty="0"/>
              <a:t>Performance will depend on relative timing of large market moves and rebalancing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5171">
                                            <p:txEl>
                                              <p:pRg st="0" end="0"/>
                                            </p:txEl>
                                          </p:spTgt>
                                        </p:tgtEl>
                                        <p:attrNameLst>
                                          <p:attrName>style.visibility</p:attrName>
                                        </p:attrNameLst>
                                      </p:cBhvr>
                                      <p:to>
                                        <p:strVal val="visible"/>
                                      </p:to>
                                    </p:set>
                                    <p:anim calcmode="lin" valueType="num">
                                      <p:cBhvr additive="base">
                                        <p:cTn id="7" dur="500" fill="hold"/>
                                        <p:tgtEl>
                                          <p:spTgt spid="135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5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5171">
                                            <p:txEl>
                                              <p:pRg st="1" end="1"/>
                                            </p:txEl>
                                          </p:spTgt>
                                        </p:tgtEl>
                                        <p:attrNameLst>
                                          <p:attrName>style.visibility</p:attrName>
                                        </p:attrNameLst>
                                      </p:cBhvr>
                                      <p:to>
                                        <p:strVal val="visible"/>
                                      </p:to>
                                    </p:set>
                                    <p:anim calcmode="lin" valueType="num">
                                      <p:cBhvr additive="base">
                                        <p:cTn id="13" dur="500" fill="hold"/>
                                        <p:tgtEl>
                                          <p:spTgt spid="1351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51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35171">
                                            <p:txEl>
                                              <p:pRg st="2" end="2"/>
                                            </p:txEl>
                                          </p:spTgt>
                                        </p:tgtEl>
                                        <p:attrNameLst>
                                          <p:attrName>style.visibility</p:attrName>
                                        </p:attrNameLst>
                                      </p:cBhvr>
                                      <p:to>
                                        <p:strVal val="visible"/>
                                      </p:to>
                                    </p:set>
                                    <p:anim calcmode="lin" valueType="num">
                                      <p:cBhvr additive="base">
                                        <p:cTn id="17" dur="500" fill="hold"/>
                                        <p:tgtEl>
                                          <p:spTgt spid="1351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351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35171">
                                            <p:txEl>
                                              <p:pRg st="3" end="3"/>
                                            </p:txEl>
                                          </p:spTgt>
                                        </p:tgtEl>
                                        <p:attrNameLst>
                                          <p:attrName>style.visibility</p:attrName>
                                        </p:attrNameLst>
                                      </p:cBhvr>
                                      <p:to>
                                        <p:strVal val="visible"/>
                                      </p:to>
                                    </p:set>
                                    <p:anim calcmode="lin" valueType="num">
                                      <p:cBhvr additive="base">
                                        <p:cTn id="21" dur="500" fill="hold"/>
                                        <p:tgtEl>
                                          <p:spTgt spid="1351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351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35171">
                                            <p:txEl>
                                              <p:pRg st="4" end="4"/>
                                            </p:txEl>
                                          </p:spTgt>
                                        </p:tgtEl>
                                        <p:attrNameLst>
                                          <p:attrName>style.visibility</p:attrName>
                                        </p:attrNameLst>
                                      </p:cBhvr>
                                      <p:to>
                                        <p:strVal val="visible"/>
                                      </p:to>
                                    </p:set>
                                    <p:anim calcmode="lin" valueType="num">
                                      <p:cBhvr additive="base">
                                        <p:cTn id="25" dur="500" fill="hold"/>
                                        <p:tgtEl>
                                          <p:spTgt spid="1351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51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35171">
                                            <p:txEl>
                                              <p:pRg st="5" end="5"/>
                                            </p:txEl>
                                          </p:spTgt>
                                        </p:tgtEl>
                                        <p:attrNameLst>
                                          <p:attrName>style.visibility</p:attrName>
                                        </p:attrNameLst>
                                      </p:cBhvr>
                                      <p:to>
                                        <p:strVal val="visible"/>
                                      </p:to>
                                    </p:set>
                                    <p:anim calcmode="lin" valueType="num">
                                      <p:cBhvr additive="base">
                                        <p:cTn id="29" dur="500" fill="hold"/>
                                        <p:tgtEl>
                                          <p:spTgt spid="1351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351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35171">
                                            <p:txEl>
                                              <p:pRg st="6" end="6"/>
                                            </p:txEl>
                                          </p:spTgt>
                                        </p:tgtEl>
                                        <p:attrNameLst>
                                          <p:attrName>style.visibility</p:attrName>
                                        </p:attrNameLst>
                                      </p:cBhvr>
                                      <p:to>
                                        <p:strVal val="visible"/>
                                      </p:to>
                                    </p:set>
                                    <p:anim calcmode="lin" valueType="num">
                                      <p:cBhvr additive="base">
                                        <p:cTn id="33" dur="500" fill="hold"/>
                                        <p:tgtEl>
                                          <p:spTgt spid="1351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351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35171">
                                            <p:txEl>
                                              <p:pRg st="7" end="7"/>
                                            </p:txEl>
                                          </p:spTgt>
                                        </p:tgtEl>
                                        <p:attrNameLst>
                                          <p:attrName>style.visibility</p:attrName>
                                        </p:attrNameLst>
                                      </p:cBhvr>
                                      <p:to>
                                        <p:strVal val="visible"/>
                                      </p:to>
                                    </p:set>
                                    <p:anim calcmode="lin" valueType="num">
                                      <p:cBhvr additive="base">
                                        <p:cTn id="37" dur="500" fill="hold"/>
                                        <p:tgtEl>
                                          <p:spTgt spid="1351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3517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uiExpand="1"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dirty="0"/>
              <a:t>Portfolio Rebalancing</a:t>
            </a:r>
            <a:r>
              <a:rPr lang="en-US" altLang="en-US" sz="2400" dirty="0"/>
              <a:t> (continued)</a:t>
            </a:r>
          </a:p>
        </p:txBody>
      </p:sp>
      <p:sp>
        <p:nvSpPr>
          <p:cNvPr id="10244" name="Rectangle 3"/>
          <p:cNvSpPr>
            <a:spLocks noGrp="1" noChangeArrowheads="1"/>
          </p:cNvSpPr>
          <p:nvPr>
            <p:ph idx="1"/>
          </p:nvPr>
        </p:nvSpPr>
        <p:spPr>
          <a:xfrm>
            <a:off x="914400" y="1600200"/>
            <a:ext cx="7391400" cy="5105400"/>
          </a:xfrm>
        </p:spPr>
        <p:txBody>
          <a:bodyPr/>
          <a:lstStyle/>
          <a:p>
            <a:pPr eaLnBrk="1" hangingPunct="1">
              <a:lnSpc>
                <a:spcPct val="95000"/>
              </a:lnSpc>
            </a:pPr>
            <a:r>
              <a:rPr lang="en-US" altLang="en-US" dirty="0"/>
              <a:t>Percent-range-based  rebalancing</a:t>
            </a:r>
          </a:p>
          <a:p>
            <a:pPr lvl="1" eaLnBrk="1" hangingPunct="1">
              <a:lnSpc>
                <a:spcPct val="95000"/>
              </a:lnSpc>
            </a:pPr>
            <a:r>
              <a:rPr lang="en-US" altLang="en-US" dirty="0"/>
              <a:t>Rebalance the portfolio every time actual holdings are +/-5% (or +/-10%) from target ratios.  Rebalance whenever you are outside this range</a:t>
            </a:r>
          </a:p>
          <a:p>
            <a:pPr lvl="1" eaLnBrk="1" hangingPunct="1">
              <a:lnSpc>
                <a:spcPct val="95000"/>
              </a:lnSpc>
            </a:pPr>
            <a:r>
              <a:rPr lang="en-US" altLang="en-US" dirty="0"/>
              <a:t>Advantages</a:t>
            </a:r>
          </a:p>
          <a:p>
            <a:pPr lvl="2" eaLnBrk="1" hangingPunct="1">
              <a:lnSpc>
                <a:spcPct val="95000"/>
              </a:lnSpc>
            </a:pPr>
            <a:r>
              <a:rPr lang="en-US" altLang="en-US" dirty="0"/>
              <a:t>Easy to implement</a:t>
            </a:r>
          </a:p>
          <a:p>
            <a:pPr lvl="2" eaLnBrk="1" hangingPunct="1">
              <a:lnSpc>
                <a:spcPct val="95000"/>
              </a:lnSpc>
            </a:pPr>
            <a:r>
              <a:rPr lang="en-US" altLang="en-US" dirty="0"/>
              <a:t>Wider ranges will reduce transactions costs (at the expense of higher tracking error)</a:t>
            </a:r>
          </a:p>
          <a:p>
            <a:pPr lvl="2" eaLnBrk="1" hangingPunct="1">
              <a:lnSpc>
                <a:spcPct val="95000"/>
              </a:lnSpc>
            </a:pPr>
            <a:r>
              <a:rPr lang="en-US" altLang="en-US" dirty="0"/>
              <a:t>Asset performance will trigger rebalancing</a:t>
            </a:r>
          </a:p>
          <a:p>
            <a:pPr lvl="1" eaLnBrk="1" hangingPunct="1">
              <a:lnSpc>
                <a:spcPct val="95000"/>
              </a:lnSpc>
            </a:pPr>
            <a:r>
              <a:rPr lang="en-US" altLang="en-US" dirty="0"/>
              <a:t>Disadvantages</a:t>
            </a:r>
          </a:p>
          <a:p>
            <a:pPr lvl="2" eaLnBrk="1" hangingPunct="1">
              <a:lnSpc>
                <a:spcPct val="95000"/>
              </a:lnSpc>
            </a:pPr>
            <a:r>
              <a:rPr lang="en-US" altLang="en-US" dirty="0"/>
              <a:t>Setting an effective range is difficult</a:t>
            </a:r>
          </a:p>
          <a:p>
            <a:pPr lvl="2" eaLnBrk="1" hangingPunct="1">
              <a:lnSpc>
                <a:spcPct val="95000"/>
              </a:lnSpc>
            </a:pPr>
            <a:r>
              <a:rPr lang="en-US" altLang="en-US" dirty="0"/>
              <a:t>Assets with higher target ranges and volatility will generate the most rebalances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Effect transition="in" filter="box(in)">
                                      <p:cBhvr>
                                        <p:cTn id="7" dur="500"/>
                                        <p:tgtEl>
                                          <p:spTgt spid="1024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244">
                                            <p:txEl>
                                              <p:pRg st="1" end="1"/>
                                            </p:txEl>
                                          </p:spTgt>
                                        </p:tgtEl>
                                        <p:attrNameLst>
                                          <p:attrName>style.visibility</p:attrName>
                                        </p:attrNameLst>
                                      </p:cBhvr>
                                      <p:to>
                                        <p:strVal val="visible"/>
                                      </p:to>
                                    </p:set>
                                    <p:animEffect transition="in" filter="box(in)">
                                      <p:cBhvr>
                                        <p:cTn id="12" dur="500"/>
                                        <p:tgtEl>
                                          <p:spTgt spid="10244">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0244">
                                            <p:txEl>
                                              <p:pRg st="2" end="2"/>
                                            </p:txEl>
                                          </p:spTgt>
                                        </p:tgtEl>
                                        <p:attrNameLst>
                                          <p:attrName>style.visibility</p:attrName>
                                        </p:attrNameLst>
                                      </p:cBhvr>
                                      <p:to>
                                        <p:strVal val="visible"/>
                                      </p:to>
                                    </p:set>
                                    <p:animEffect transition="in" filter="box(in)">
                                      <p:cBhvr>
                                        <p:cTn id="15" dur="500"/>
                                        <p:tgtEl>
                                          <p:spTgt spid="10244">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0244">
                                            <p:txEl>
                                              <p:pRg st="3" end="3"/>
                                            </p:txEl>
                                          </p:spTgt>
                                        </p:tgtEl>
                                        <p:attrNameLst>
                                          <p:attrName>style.visibility</p:attrName>
                                        </p:attrNameLst>
                                      </p:cBhvr>
                                      <p:to>
                                        <p:strVal val="visible"/>
                                      </p:to>
                                    </p:set>
                                    <p:animEffect transition="in" filter="box(in)">
                                      <p:cBhvr>
                                        <p:cTn id="18" dur="500"/>
                                        <p:tgtEl>
                                          <p:spTgt spid="10244">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0244">
                                            <p:txEl>
                                              <p:pRg st="4" end="4"/>
                                            </p:txEl>
                                          </p:spTgt>
                                        </p:tgtEl>
                                        <p:attrNameLst>
                                          <p:attrName>style.visibility</p:attrName>
                                        </p:attrNameLst>
                                      </p:cBhvr>
                                      <p:to>
                                        <p:strVal val="visible"/>
                                      </p:to>
                                    </p:set>
                                    <p:animEffect transition="in" filter="box(in)">
                                      <p:cBhvr>
                                        <p:cTn id="21" dur="500"/>
                                        <p:tgtEl>
                                          <p:spTgt spid="10244">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0244">
                                            <p:txEl>
                                              <p:pRg st="5" end="5"/>
                                            </p:txEl>
                                          </p:spTgt>
                                        </p:tgtEl>
                                        <p:attrNameLst>
                                          <p:attrName>style.visibility</p:attrName>
                                        </p:attrNameLst>
                                      </p:cBhvr>
                                      <p:to>
                                        <p:strVal val="visible"/>
                                      </p:to>
                                    </p:set>
                                    <p:animEffect transition="in" filter="box(in)">
                                      <p:cBhvr>
                                        <p:cTn id="24" dur="500"/>
                                        <p:tgtEl>
                                          <p:spTgt spid="10244">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10244">
                                            <p:txEl>
                                              <p:pRg st="6" end="6"/>
                                            </p:txEl>
                                          </p:spTgt>
                                        </p:tgtEl>
                                        <p:attrNameLst>
                                          <p:attrName>style.visibility</p:attrName>
                                        </p:attrNameLst>
                                      </p:cBhvr>
                                      <p:to>
                                        <p:strVal val="visible"/>
                                      </p:to>
                                    </p:set>
                                    <p:animEffect transition="in" filter="box(in)">
                                      <p:cBhvr>
                                        <p:cTn id="27" dur="500"/>
                                        <p:tgtEl>
                                          <p:spTgt spid="10244">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10244">
                                            <p:txEl>
                                              <p:pRg st="7" end="7"/>
                                            </p:txEl>
                                          </p:spTgt>
                                        </p:tgtEl>
                                        <p:attrNameLst>
                                          <p:attrName>style.visibility</p:attrName>
                                        </p:attrNameLst>
                                      </p:cBhvr>
                                      <p:to>
                                        <p:strVal val="visible"/>
                                      </p:to>
                                    </p:set>
                                    <p:animEffect transition="in" filter="box(in)">
                                      <p:cBhvr>
                                        <p:cTn id="30" dur="500"/>
                                        <p:tgtEl>
                                          <p:spTgt spid="10244">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10244">
                                            <p:txEl>
                                              <p:pRg st="8" end="8"/>
                                            </p:txEl>
                                          </p:spTgt>
                                        </p:tgtEl>
                                        <p:attrNameLst>
                                          <p:attrName>style.visibility</p:attrName>
                                        </p:attrNameLst>
                                      </p:cBhvr>
                                      <p:to>
                                        <p:strVal val="visible"/>
                                      </p:to>
                                    </p:set>
                                    <p:animEffect transition="in" filter="box(in)">
                                      <p:cBhvr>
                                        <p:cTn id="33" dur="500"/>
                                        <p:tgtEl>
                                          <p:spTgt spid="1024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bldLvl="2"/>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6454</TotalTime>
  <Words>4251</Words>
  <Application>Microsoft Office PowerPoint</Application>
  <PresentationFormat>On-screen Show (4:3)</PresentationFormat>
  <Paragraphs>365</Paragraphs>
  <Slides>53</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53</vt:i4>
      </vt:variant>
    </vt:vector>
  </HeadingPairs>
  <TitlesOfParts>
    <vt:vector size="58" baseType="lpstr">
      <vt:lpstr>Arial</vt:lpstr>
      <vt:lpstr>Symbol</vt:lpstr>
      <vt:lpstr>Times New Roman</vt:lpstr>
      <vt:lpstr>Wingdings</vt:lpstr>
      <vt:lpstr>BM418-Theme1</vt:lpstr>
      <vt:lpstr>Personal Finance:  Another Perspective</vt:lpstr>
      <vt:lpstr>Objectives</vt:lpstr>
      <vt:lpstr>Investment Plan Assignments</vt:lpstr>
      <vt:lpstr>Investment Plan Assignments</vt:lpstr>
      <vt:lpstr>Case Study</vt:lpstr>
      <vt:lpstr>A.  Understand Portfolio Rebalancing</vt:lpstr>
      <vt:lpstr>Portfolio Rebalancing (continued)</vt:lpstr>
      <vt:lpstr>Portfolio Rebalancing (continued)</vt:lpstr>
      <vt:lpstr>Portfolio Rebalancing (continued)</vt:lpstr>
      <vt:lpstr>Portfolio Rebalancing (continued)</vt:lpstr>
      <vt:lpstr>Portfolio Rebalancing (continued)</vt:lpstr>
      <vt:lpstr>Portfolio Rebalancing (continued)</vt:lpstr>
      <vt:lpstr>Questions</vt:lpstr>
      <vt:lpstr>B.  Understand the Importance of Portfolio Management and Evaluation</vt:lpstr>
      <vt:lpstr>Management and Evaluation (continued)</vt:lpstr>
      <vt:lpstr>Management and Evaluation (continued)</vt:lpstr>
      <vt:lpstr>Management and Evaluation (continued)</vt:lpstr>
      <vt:lpstr>Management and Evaluation (continued)</vt:lpstr>
      <vt:lpstr>Management and Evaluation (continued)</vt:lpstr>
      <vt:lpstr>Management and Evaluation (continued)</vt:lpstr>
      <vt:lpstr>Management and Evaluation (continued)</vt:lpstr>
      <vt:lpstr>Management and Evaluation (continued)</vt:lpstr>
      <vt:lpstr>Questions</vt:lpstr>
      <vt:lpstr>C. Calculate Risk-adjusted Performance</vt:lpstr>
      <vt:lpstr>Risk Adjusted Performance:  Sharpe</vt:lpstr>
      <vt:lpstr>Risk Adjusted Performance: Treynor</vt:lpstr>
      <vt:lpstr>Risk Adjusted Performance:  Jensen</vt:lpstr>
      <vt:lpstr>Risk-adjusted Performance</vt:lpstr>
      <vt:lpstr>Risk Adjusted Performance (continued)</vt:lpstr>
      <vt:lpstr>Risk Adjusted Performance (continued)</vt:lpstr>
      <vt:lpstr>PowerPoint Presentation</vt:lpstr>
      <vt:lpstr>Risk Adjusted Performance (continued)</vt:lpstr>
      <vt:lpstr>Questions</vt:lpstr>
      <vt:lpstr>D. Setting Up an Investment Account</vt:lpstr>
      <vt:lpstr>Setting Up an Account (continued)</vt:lpstr>
      <vt:lpstr>Setting Up an Account (continued)</vt:lpstr>
      <vt:lpstr>Setting Up an Account (continued)</vt:lpstr>
      <vt:lpstr>Setting Up an Account (continued)</vt:lpstr>
      <vt:lpstr>Setting Up an Account (continued)</vt:lpstr>
      <vt:lpstr>Setting Up an Account (continued)</vt:lpstr>
      <vt:lpstr>Questions</vt:lpstr>
      <vt:lpstr>Review of Objectives</vt:lpstr>
      <vt:lpstr>Case Study #1</vt:lpstr>
      <vt:lpstr>Case Study #1 Answers</vt:lpstr>
      <vt:lpstr>Case Study #2</vt:lpstr>
      <vt:lpstr>Case Study #2 Answers</vt:lpstr>
      <vt:lpstr>Case Study #2 Answers</vt:lpstr>
      <vt:lpstr>Case Study #2 Answers</vt:lpstr>
      <vt:lpstr>Case Study #3</vt:lpstr>
      <vt:lpstr>Case Study #3 Data</vt:lpstr>
      <vt:lpstr>Case Study #3 Data</vt:lpstr>
      <vt:lpstr>Case Study #3 Data</vt:lpstr>
      <vt:lpstr>Case Study #3 Answers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Reporting and Rebalancing</dc:title>
  <dc:creator>Bryan Sudweeks</dc:creator>
  <cp:lastModifiedBy>Bryan Sudweeks</cp:lastModifiedBy>
  <cp:revision>215</cp:revision>
  <cp:lastPrinted>2019-11-01T21:54:01Z</cp:lastPrinted>
  <dcterms:created xsi:type="dcterms:W3CDTF">2003-06-02T23:06:35Z</dcterms:created>
  <dcterms:modified xsi:type="dcterms:W3CDTF">2020-03-06T21:21:36Z</dcterms:modified>
</cp:coreProperties>
</file>