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66"/>
  </p:notesMasterIdLst>
  <p:handoutMasterIdLst>
    <p:handoutMasterId r:id="rId67"/>
  </p:handoutMasterIdLst>
  <p:sldIdLst>
    <p:sldId id="272" r:id="rId2"/>
    <p:sldId id="273" r:id="rId3"/>
    <p:sldId id="333" r:id="rId4"/>
    <p:sldId id="334" r:id="rId5"/>
    <p:sldId id="335" r:id="rId6"/>
    <p:sldId id="337" r:id="rId7"/>
    <p:sldId id="279" r:id="rId8"/>
    <p:sldId id="280" r:id="rId9"/>
    <p:sldId id="396" r:id="rId10"/>
    <p:sldId id="397" r:id="rId11"/>
    <p:sldId id="399" r:id="rId12"/>
    <p:sldId id="400" r:id="rId13"/>
    <p:sldId id="401" r:id="rId14"/>
    <p:sldId id="403" r:id="rId15"/>
    <p:sldId id="288" r:id="rId16"/>
    <p:sldId id="257" r:id="rId17"/>
    <p:sldId id="269" r:id="rId18"/>
    <p:sldId id="327" r:id="rId19"/>
    <p:sldId id="258" r:id="rId20"/>
    <p:sldId id="274" r:id="rId21"/>
    <p:sldId id="328" r:id="rId22"/>
    <p:sldId id="355" r:id="rId23"/>
    <p:sldId id="356" r:id="rId24"/>
    <p:sldId id="357" r:id="rId25"/>
    <p:sldId id="259" r:id="rId26"/>
    <p:sldId id="275" r:id="rId27"/>
    <p:sldId id="329" r:id="rId28"/>
    <p:sldId id="260" r:id="rId29"/>
    <p:sldId id="276" r:id="rId30"/>
    <p:sldId id="330" r:id="rId31"/>
    <p:sldId id="261" r:id="rId32"/>
    <p:sldId id="277" r:id="rId33"/>
    <p:sldId id="267" r:id="rId34"/>
    <p:sldId id="278" r:id="rId35"/>
    <p:sldId id="332" r:id="rId36"/>
    <p:sldId id="318" r:id="rId37"/>
    <p:sldId id="298" r:id="rId38"/>
    <p:sldId id="300" r:id="rId39"/>
    <p:sldId id="377" r:id="rId40"/>
    <p:sldId id="378" r:id="rId41"/>
    <p:sldId id="310" r:id="rId42"/>
    <p:sldId id="404" r:id="rId43"/>
    <p:sldId id="386" r:id="rId44"/>
    <p:sldId id="387" r:id="rId45"/>
    <p:sldId id="406" r:id="rId46"/>
    <p:sldId id="388" r:id="rId47"/>
    <p:sldId id="389" r:id="rId48"/>
    <p:sldId id="390" r:id="rId49"/>
    <p:sldId id="393" r:id="rId50"/>
    <p:sldId id="395" r:id="rId51"/>
    <p:sldId id="284" r:id="rId52"/>
    <p:sldId id="338" r:id="rId53"/>
    <p:sldId id="340" r:id="rId54"/>
    <p:sldId id="361" r:id="rId55"/>
    <p:sldId id="405" r:id="rId56"/>
    <p:sldId id="392" r:id="rId57"/>
    <p:sldId id="373" r:id="rId58"/>
    <p:sldId id="365" r:id="rId59"/>
    <p:sldId id="367" r:id="rId60"/>
    <p:sldId id="368" r:id="rId61"/>
    <p:sldId id="369" r:id="rId62"/>
    <p:sldId id="371" r:id="rId63"/>
    <p:sldId id="372" r:id="rId64"/>
    <p:sldId id="385" r:id="rId65"/>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CCFF99"/>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166" autoAdjust="0"/>
    <p:restoredTop sz="86447" autoAdjust="0"/>
  </p:normalViewPr>
  <p:slideViewPr>
    <p:cSldViewPr>
      <p:cViewPr varScale="1">
        <p:scale>
          <a:sx n="76" d="100"/>
          <a:sy n="76" d="100"/>
        </p:scale>
        <p:origin x="102" y="2616"/>
      </p:cViewPr>
      <p:guideLst>
        <p:guide orient="horz" pos="2160"/>
        <p:guide pos="2880"/>
      </p:guideLst>
    </p:cSldViewPr>
  </p:slideViewPr>
  <p:outlineViewPr>
    <p:cViewPr>
      <p:scale>
        <a:sx n="33" d="100"/>
        <a:sy n="33" d="100"/>
      </p:scale>
      <p:origin x="0" y="-62400"/>
    </p:cViewPr>
  </p:outlineViewPr>
  <p:notesTextViewPr>
    <p:cViewPr>
      <p:scale>
        <a:sx n="3" d="2"/>
        <a:sy n="3" d="2"/>
      </p:scale>
      <p:origin x="0" y="0"/>
    </p:cViewPr>
  </p:notesTextViewPr>
  <p:notesViewPr>
    <p:cSldViewPr>
      <p:cViewPr varScale="1">
        <p:scale>
          <a:sx n="80" d="100"/>
          <a:sy n="80" d="100"/>
        </p:scale>
        <p:origin x="3882" y="132"/>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dt" sz="quarter" idx="1"/>
          </p:nvPr>
        </p:nvSpPr>
        <p:spPr bwMode="auto">
          <a:xfrm>
            <a:off x="1403350" y="233363"/>
            <a:ext cx="4049713" cy="465137"/>
          </a:xfrm>
          <a:prstGeom prst="rect">
            <a:avLst/>
          </a:prstGeom>
          <a:noFill/>
          <a:ln w="9525">
            <a:noFill/>
            <a:miter lim="800000"/>
            <a:headEnd/>
            <a:tailEnd/>
          </a:ln>
          <a:effectLst/>
        </p:spPr>
        <p:txBody>
          <a:bodyPr vert="horz" wrap="square" lIns="93324" tIns="46661" rIns="93324" bIns="46661" numCol="1" anchor="t" anchorCtr="0" compatLnSpc="1">
            <a:prstTxWarp prst="textNoShape">
              <a:avLst/>
            </a:prstTxWarp>
          </a:bodyPr>
          <a:lstStyle>
            <a:lvl1pPr algn="ctr" eaLnBrk="1" hangingPunct="1">
              <a:defRPr sz="1300" b="0">
                <a:solidFill>
                  <a:schemeClr val="tx1"/>
                </a:solidFill>
              </a:defRPr>
            </a:lvl1pPr>
          </a:lstStyle>
          <a:p>
            <a:pPr>
              <a:defRPr/>
            </a:pPr>
            <a:r>
              <a:rPr lang="en-US" dirty="0"/>
              <a:t>Investing 8: Selecting Financial Assets</a:t>
            </a:r>
          </a:p>
          <a:p>
            <a:pPr>
              <a:defRPr/>
            </a:pPr>
            <a:r>
              <a:rPr lang="en-US" dirty="0"/>
              <a:t>Personal Finance:  Another Perspective</a:t>
            </a:r>
          </a:p>
        </p:txBody>
      </p:sp>
      <p:sp>
        <p:nvSpPr>
          <p:cNvPr id="31749" name="Rectangle 5"/>
          <p:cNvSpPr>
            <a:spLocks noGrp="1" noChangeArrowheads="1"/>
          </p:cNvSpPr>
          <p:nvPr>
            <p:ph type="sldNum" sz="quarter" idx="3"/>
          </p:nvPr>
        </p:nvSpPr>
        <p:spPr bwMode="auto">
          <a:xfrm>
            <a:off x="1987550" y="8597900"/>
            <a:ext cx="3035300" cy="465138"/>
          </a:xfrm>
          <a:prstGeom prst="rect">
            <a:avLst/>
          </a:prstGeom>
          <a:noFill/>
          <a:ln w="9525">
            <a:noFill/>
            <a:miter lim="800000"/>
            <a:headEnd/>
            <a:tailEnd/>
          </a:ln>
          <a:effectLst/>
        </p:spPr>
        <p:txBody>
          <a:bodyPr vert="horz" wrap="square" lIns="93324" tIns="46661" rIns="93324" bIns="46661" numCol="1" anchor="b" anchorCtr="0" compatLnSpc="1">
            <a:prstTxWarp prst="textNoShape">
              <a:avLst/>
            </a:prstTxWarp>
          </a:bodyPr>
          <a:lstStyle>
            <a:lvl1pPr algn="ctr" eaLnBrk="1" hangingPunct="1">
              <a:defRPr sz="1300" b="0">
                <a:solidFill>
                  <a:schemeClr val="tx1"/>
                </a:solidFill>
              </a:defRPr>
            </a:lvl1pPr>
          </a:lstStyle>
          <a:p>
            <a:pPr>
              <a:defRPr/>
            </a:pPr>
            <a:fld id="{5E51C0B7-85C0-4F50-9AEE-9AAB169D583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227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324" tIns="46661" rIns="93324" bIns="46661" numCol="1" anchor="t" anchorCtr="0" compatLnSpc="1">
            <a:prstTxWarp prst="textNoShape">
              <a:avLst/>
            </a:prstTxWarp>
          </a:bodyPr>
          <a:lstStyle>
            <a:lvl1pPr algn="l" eaLnBrk="1" hangingPunct="1">
              <a:defRPr sz="1300" b="0">
                <a:solidFill>
                  <a:schemeClr val="tx1"/>
                </a:solidFill>
              </a:defRPr>
            </a:lvl1pPr>
          </a:lstStyle>
          <a:p>
            <a:pPr>
              <a:defRPr/>
            </a:pPr>
            <a:endParaRPr lang="en-US"/>
          </a:p>
        </p:txBody>
      </p:sp>
      <p:sp>
        <p:nvSpPr>
          <p:cNvPr id="182275"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324" tIns="46661" rIns="93324" bIns="46661" numCol="1" anchor="t" anchorCtr="0" compatLnSpc="1">
            <a:prstTxWarp prst="textNoShape">
              <a:avLst/>
            </a:prstTxWarp>
          </a:bodyPr>
          <a:lstStyle>
            <a:lvl1pPr algn="r" eaLnBrk="1" hangingPunct="1">
              <a:defRPr sz="1300" b="0">
                <a:solidFill>
                  <a:schemeClr val="tx1"/>
                </a:solidFill>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7"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324" tIns="46661" rIns="93324" bIns="4666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2278"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324" tIns="46661" rIns="93324" bIns="46661" numCol="1" anchor="b" anchorCtr="0" compatLnSpc="1">
            <a:prstTxWarp prst="textNoShape">
              <a:avLst/>
            </a:prstTxWarp>
          </a:bodyPr>
          <a:lstStyle>
            <a:lvl1pPr algn="l" eaLnBrk="1" hangingPunct="1">
              <a:defRPr sz="1300" b="0">
                <a:solidFill>
                  <a:schemeClr val="tx1"/>
                </a:solidFill>
              </a:defRPr>
            </a:lvl1pPr>
          </a:lstStyle>
          <a:p>
            <a:pPr>
              <a:defRPr/>
            </a:pPr>
            <a:endParaRPr lang="en-US"/>
          </a:p>
        </p:txBody>
      </p:sp>
      <p:sp>
        <p:nvSpPr>
          <p:cNvPr id="182279"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324" tIns="46661" rIns="93324" bIns="46661" numCol="1" anchor="b" anchorCtr="0" compatLnSpc="1">
            <a:prstTxWarp prst="textNoShape">
              <a:avLst/>
            </a:prstTxWarp>
          </a:bodyPr>
          <a:lstStyle>
            <a:lvl1pPr algn="r" eaLnBrk="1" hangingPunct="1">
              <a:defRPr sz="1300" b="0">
                <a:solidFill>
                  <a:schemeClr val="tx1"/>
                </a:solidFill>
              </a:defRPr>
            </a:lvl1pPr>
          </a:lstStyle>
          <a:p>
            <a:pPr>
              <a:defRPr/>
            </a:pPr>
            <a:fld id="{A58DA5A9-FC7E-40DC-A685-93AC65E2D08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15963" indent="-274638">
              <a:spcBef>
                <a:spcPct val="30000"/>
              </a:spcBef>
              <a:defRPr sz="1200">
                <a:solidFill>
                  <a:schemeClr val="tx1"/>
                </a:solidFill>
                <a:latin typeface="Times New Roman" panose="02020603050405020304" pitchFamily="18" charset="0"/>
              </a:defRPr>
            </a:lvl2pPr>
            <a:lvl3pPr marL="1101725" indent="-219075">
              <a:spcBef>
                <a:spcPct val="30000"/>
              </a:spcBef>
              <a:defRPr sz="1200">
                <a:solidFill>
                  <a:schemeClr val="tx1"/>
                </a:solidFill>
                <a:latin typeface="Times New Roman" panose="02020603050405020304" pitchFamily="18" charset="0"/>
              </a:defRPr>
            </a:lvl3pPr>
            <a:lvl4pPr marL="1541463" indent="-219075">
              <a:spcBef>
                <a:spcPct val="30000"/>
              </a:spcBef>
              <a:defRPr sz="1200">
                <a:solidFill>
                  <a:schemeClr val="tx1"/>
                </a:solidFill>
                <a:latin typeface="Times New Roman" panose="02020603050405020304" pitchFamily="18" charset="0"/>
              </a:defRPr>
            </a:lvl4pPr>
            <a:lvl5pPr marL="1982788" indent="-219075">
              <a:spcBef>
                <a:spcPct val="30000"/>
              </a:spcBef>
              <a:defRPr sz="1200">
                <a:solidFill>
                  <a:schemeClr val="tx1"/>
                </a:solidFill>
                <a:latin typeface="Times New Roman" panose="02020603050405020304" pitchFamily="18" charset="0"/>
              </a:defRPr>
            </a:lvl5pPr>
            <a:lvl6pPr marL="2439988" indent="-219075"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5F6A4AD-E8CC-4C00-8616-D65EB68E6D73}" type="slidenum">
              <a:rPr lang="en-US" altLang="en-US" sz="1300" smtClean="0"/>
              <a:pPr>
                <a:spcBef>
                  <a:spcPct val="0"/>
                </a:spcBef>
              </a:pPr>
              <a:t>18</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8AE98FB9-A9FD-4C22-9EC1-64D2A8063445}" type="slidenum">
              <a:rPr lang="en-US" altLang="en-US" sz="1300" b="0" smtClean="0">
                <a:solidFill>
                  <a:schemeClr val="tx1"/>
                </a:solidFill>
              </a:rPr>
              <a:pPr/>
              <a:t>21</a:t>
            </a:fld>
            <a:endParaRPr lang="en-US" altLang="en-US" sz="1300" b="0">
              <a:solidFill>
                <a:schemeClr val="tx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80A8B071-75B2-4C2B-9407-E9E23E79813B}" type="slidenum">
              <a:rPr lang="en-US" altLang="en-US" sz="1300" b="0" smtClean="0">
                <a:solidFill>
                  <a:schemeClr val="tx1"/>
                </a:solidFill>
              </a:rPr>
              <a:pPr/>
              <a:t>24</a:t>
            </a:fld>
            <a:endParaRPr lang="en-US" altLang="en-US" sz="1300" b="0">
              <a:solidFill>
                <a:schemeClr val="tx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176D3B30-E331-4636-955B-950967E74E04}" type="slidenum">
              <a:rPr lang="en-US" altLang="en-US" sz="1300" b="0" smtClean="0">
                <a:solidFill>
                  <a:schemeClr val="tx1"/>
                </a:solidFill>
              </a:rPr>
              <a:pPr/>
              <a:t>27</a:t>
            </a:fld>
            <a:endParaRPr lang="en-US" altLang="en-US" sz="1300" b="0">
              <a:solidFill>
                <a:schemeClr val="tx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1A1D9DA7-007B-4D43-AAFC-9AC9751BCB8F}" type="slidenum">
              <a:rPr lang="en-US" altLang="en-US" sz="1300" b="0" smtClean="0">
                <a:solidFill>
                  <a:schemeClr val="tx1"/>
                </a:solidFill>
              </a:rPr>
              <a:pPr/>
              <a:t>30</a:t>
            </a:fld>
            <a:endParaRPr lang="en-US" altLang="en-US" sz="1300" b="0">
              <a:solidFill>
                <a:schemeClr val="tx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F4CD3A83-AA5B-4C77-8288-690840F3168E}" type="slidenum">
              <a:rPr lang="en-US" altLang="en-US" sz="1300" b="0" smtClean="0">
                <a:solidFill>
                  <a:schemeClr val="tx1"/>
                </a:solidFill>
              </a:rPr>
              <a:pPr/>
              <a:t>35</a:t>
            </a:fld>
            <a:endParaRPr lang="en-US" altLang="en-US" sz="1300" b="0">
              <a:solidFill>
                <a:schemeClr val="tx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70829B8-C931-4766-81D3-9B54A5A58FAC}" type="slidenum">
              <a:rPr lang="en-US" altLang="en-US" sz="1300" smtClean="0"/>
              <a:pPr>
                <a:spcBef>
                  <a:spcPct val="0"/>
                </a:spcBef>
              </a:pPr>
              <a:t>59</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2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96BA9A4-1CB3-4EE0-952C-254918A3C85F}" type="slidenum">
              <a:rPr lang="en-US" altLang="en-US" sz="1300" smtClean="0"/>
              <a:pPr>
                <a:spcBef>
                  <a:spcPct val="0"/>
                </a:spcBef>
              </a:pPr>
              <a:t>62</a:t>
            </a:fld>
            <a:endParaRPr lang="en-US" altLang="en-US"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C357EEAA-D070-46D2-887F-B07199AF7ECA}" type="slidenum">
              <a:rPr lang="en-US" altLang="en-US" sz="1300" b="0" smtClean="0">
                <a:solidFill>
                  <a:schemeClr val="tx1"/>
                </a:solidFill>
              </a:rPr>
              <a:pPr/>
              <a:t>63</a:t>
            </a:fld>
            <a:endParaRPr lang="en-US" altLang="en-US" sz="1300" b="0">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7330184F-74D9-42C7-8DC7-0A8CB0DF40F9}"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userDrawn="1"/>
        </p:nvSpPr>
        <p:spPr>
          <a:xfrm>
            <a:off x="8229600" y="6172200"/>
            <a:ext cx="609600" cy="276999"/>
          </a:xfrm>
          <a:prstGeom prst="rect">
            <a:avLst/>
          </a:prstGeom>
          <a:noFill/>
        </p:spPr>
        <p:txBody>
          <a:bodyP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8F6BE56C-EE2C-47F2-B59A-482BF1188987}" type="slidenum">
              <a:rPr lang="en-US" altLang="en-US" sz="1200" b="0" smtClean="0"/>
              <a:pPr algn="ctr" eaLnBrk="1" hangingPunct="1">
                <a:defRPr/>
              </a:pPr>
              <a:t>‹#›</a:t>
            </a:fld>
            <a:endParaRPr lang="en-US" altLang="en-US" sz="4000" b="0"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8312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4690" name="Rectangle 2"/>
          <p:cNvSpPr>
            <a:spLocks noGrp="1" noChangeArrowheads="1"/>
          </p:cNvSpPr>
          <p:nvPr>
            <p:ph type="ctrTitle"/>
          </p:nvPr>
        </p:nvSpPr>
        <p:spPr>
          <a:xfrm>
            <a:off x="685800" y="2286000"/>
            <a:ext cx="7772400" cy="1143000"/>
          </a:xfrm>
          <a:ln>
            <a:noFill/>
          </a:ln>
        </p:spPr>
        <p:txBody>
          <a:bodyPr/>
          <a:lstStyle>
            <a:lvl1pPr>
              <a:defRPr/>
            </a:lvl1pPr>
          </a:lstStyle>
          <a:p>
            <a:r>
              <a:rPr lang="en-US"/>
              <a:t>Click to edit Master title style</a:t>
            </a:r>
          </a:p>
        </p:txBody>
      </p:sp>
      <p:sp>
        <p:nvSpPr>
          <p:cNvPr id="114691"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200"/>
            </a:lvl1pPr>
          </a:lstStyle>
          <a:p>
            <a:r>
              <a:rPr lang="en-US"/>
              <a:t>Click to edit Master subtitle style</a:t>
            </a:r>
          </a:p>
        </p:txBody>
      </p:sp>
      <p:sp>
        <p:nvSpPr>
          <p:cNvPr id="8" name="Date Placeholder 7"/>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1" hangingPunct="1">
              <a:defRPr sz="1400" b="0">
                <a:solidFill>
                  <a:schemeClr val="tx1"/>
                </a:solidFill>
                <a:latin typeface="Arial" charset="0"/>
              </a:defRPr>
            </a:lvl1pPr>
          </a:lstStyle>
          <a:p>
            <a:pPr>
              <a:defRPr/>
            </a:pPr>
            <a:endParaRPr lang="en-US"/>
          </a:p>
        </p:txBody>
      </p:sp>
      <p:sp>
        <p:nvSpPr>
          <p:cNvPr id="9" name="Footer Placeholder 8"/>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b="0">
                <a:solidFill>
                  <a:schemeClr val="tx1"/>
                </a:solidFill>
                <a:latin typeface="Arial" charset="0"/>
              </a:defRPr>
            </a:lvl1pPr>
          </a:lstStyle>
          <a:p>
            <a:pPr>
              <a:defRPr/>
            </a:pPr>
            <a:endParaRPr lang="en-US"/>
          </a:p>
        </p:txBody>
      </p:sp>
    </p:spTree>
    <p:extLst>
      <p:ext uri="{BB962C8B-B14F-4D97-AF65-F5344CB8AC3E}">
        <p14:creationId xmlns:p14="http://schemas.microsoft.com/office/powerpoint/2010/main" val="1238244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692193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userDrawn="1"/>
        </p:nvSpPr>
        <p:spPr bwMode="auto">
          <a:xfrm>
            <a:off x="8247062" y="6172200"/>
            <a:ext cx="592138"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CEFA7438-DC64-490F-9444-3F1DDFC5B871}" type="slidenum">
              <a:rPr lang="en-US" altLang="en-US" sz="1200" smtClean="0">
                <a:solidFill>
                  <a:schemeClr val="tx1"/>
                </a:solidFill>
              </a:rPr>
              <a:pPr algn="ctr" eaLnBrk="1" hangingPunct="1">
                <a:defRPr/>
              </a:pPr>
              <a:t>‹#›</a:t>
            </a:fld>
            <a:endParaRPr lang="en-US" altLang="en-US" sz="120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942" r:id="rId1"/>
    <p:sldLayoutId id="2147483943" r:id="rId2"/>
    <p:sldLayoutId id="2147483941"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dropbox.com/s/1grg0tjgwm5bwyv/TT32%20-%20Taxes%20on%20Security%20Earnings%20including%20Qualified%20Dividends.xlsx?dl=0"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www.dropbox.com/s/05j0x9ojuyfotlc/TT7B%20-%20Mutual%20Fund%20Selection%20Worksheet.xlsx?dl=0" TargetMode="External"/><Relationship Id="rId2" Type="http://schemas.openxmlformats.org/officeDocument/2006/relationships/hyperlink" Target="https://www.dropbox.com/s/jcz6phkdyf4umzl/TT07%20-%20Using%20Morningstar%20to%20Select%20Funds.docx?dl=0" TargetMode="Externa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ww.dropbox.com/s/05j0x9ojuyfotlc/TT7B%20-%20Mutual%20Fund%20Selection%20Worksheet.xlsx?dl=0" TargetMode="External"/><Relationship Id="rId2" Type="http://schemas.openxmlformats.org/officeDocument/2006/relationships/hyperlink" Target="https://www.dropbox.com/s/jcz6phkdyf4umzl/TT07%20-%20Using%20Morningstar%20to%20Select%20Funds.docx?dl=0"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www.dropbox.com/s/1trqqx06yhrnwtm/TT7B%20-%20Mutual%20Fund%20Selection%20Worksheet.xlsx?dl=0"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dropbox.com/s/0d1kyjmg2caaorx/TT13%20-%20Investment%20Process%20Spreadsheet.xlsx?dl=0"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dropbox.com/s/0d1kyjmg2caaorx/TT13%20-%20Investment%20Process%20Spreadsheet.xlsx?dl=0" TargetMode="Externa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hyperlink" Target="https://www.dropbox.com/s/0d1kyjmg2caaorx/TT13%20-%20Investment%20Process%20Spreadsheet.xlsx?dl=0" TargetMode="External"/><Relationship Id="rId2" Type="http://schemas.openxmlformats.org/officeDocument/2006/relationships/hyperlink" Target="https://www.dropbox.com/s/1vb4fd6okc1h88f/TT27%20-%20Expected%20Return%20Simulation%20and%20Benchmarks.xlsx?dl=0" TargetMode="Externa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hyperlink" Target="https://www.dropbox.com/s/0d1kyjmg2caaorx/TT13%20-%20Investment%20Process%20Spreadsheet.xlsx?dl=0"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hyperlink" Target="https://www.dropbox.com/s/jcz6phkdyf4umzl/TT07%20-%20Using%20Morningstar%20to%20Select%20Funds.docx?dl=0"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6.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6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09600" y="304800"/>
            <a:ext cx="7924800" cy="22860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3200"/>
              <a:t>Personal Finance:  Another Perspective</a:t>
            </a:r>
          </a:p>
        </p:txBody>
      </p:sp>
      <p:sp>
        <p:nvSpPr>
          <p:cNvPr id="6147" name="Rectangle 3"/>
          <p:cNvSpPr>
            <a:spLocks noGrp="1" noChangeArrowheads="1"/>
          </p:cNvSpPr>
          <p:nvPr>
            <p:ph type="subTitle" idx="1"/>
          </p:nvPr>
        </p:nvSpPr>
        <p:spPr>
          <a:xfrm>
            <a:off x="1295400" y="2057400"/>
            <a:ext cx="6553200" cy="2895600"/>
          </a:xfrm>
        </p:spPr>
        <p:txBody>
          <a:bodyPr/>
          <a:lstStyle/>
          <a:p>
            <a:pPr eaLnBrk="1" hangingPunct="1"/>
            <a:endParaRPr lang="en-US" altLang="en-US" sz="4400" dirty="0"/>
          </a:p>
          <a:p>
            <a:pPr eaLnBrk="1" hangingPunct="1"/>
            <a:r>
              <a:rPr lang="en-US" altLang="en-US" sz="4400" dirty="0"/>
              <a:t>Investing 8:  </a:t>
            </a:r>
            <a:br>
              <a:rPr lang="en-US" altLang="en-US" sz="4400" dirty="0"/>
            </a:br>
            <a:r>
              <a:rPr lang="en-US" altLang="en-US" sz="4400" dirty="0"/>
              <a:t>Selecting Financial Assets</a:t>
            </a:r>
          </a:p>
          <a:p>
            <a:pPr eaLnBrk="1" hangingPunct="1"/>
            <a:endParaRPr lang="en-US" altLang="en-US" sz="4400" dirty="0"/>
          </a:p>
          <a:p>
            <a:pPr eaLnBrk="1" hangingPunct="1"/>
            <a:r>
              <a:rPr lang="en-US" altLang="en-US" sz="2400" dirty="0"/>
              <a:t>Updated </a:t>
            </a:r>
            <a:r>
              <a:rPr lang="en-US" altLang="en-US" sz="2400" dirty="0" smtClean="0"/>
              <a:t>2020-03-03</a:t>
            </a:r>
            <a:endParaRPr lang="en-US" alt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en-US" altLang="en-US"/>
              <a:t>Taxes on Financial Assets </a:t>
            </a:r>
            <a:r>
              <a:rPr lang="en-US" altLang="en-US" sz="2400"/>
              <a:t>(continued)</a:t>
            </a:r>
          </a:p>
        </p:txBody>
      </p:sp>
      <p:sp>
        <p:nvSpPr>
          <p:cNvPr id="50179" name="Content Placeholder 2"/>
          <p:cNvSpPr>
            <a:spLocks noGrp="1"/>
          </p:cNvSpPr>
          <p:nvPr>
            <p:ph idx="1"/>
          </p:nvPr>
        </p:nvSpPr>
        <p:spPr>
          <a:xfrm>
            <a:off x="928688" y="1608138"/>
            <a:ext cx="7286625" cy="4419600"/>
          </a:xfrm>
        </p:spPr>
        <p:txBody>
          <a:bodyPr/>
          <a:lstStyle/>
          <a:p>
            <a:pPr eaLnBrk="1" hangingPunct="1"/>
            <a:r>
              <a:rPr lang="en-US" altLang="en-US" dirty="0"/>
              <a:t>A.  Stocks (or Equities)</a:t>
            </a:r>
          </a:p>
          <a:p>
            <a:pPr lvl="1" eaLnBrk="1" hangingPunct="1">
              <a:spcBef>
                <a:spcPct val="0"/>
              </a:spcBef>
            </a:pPr>
            <a:r>
              <a:rPr lang="en-US" altLang="en-US" dirty="0"/>
              <a:t>There are two main types of taxes on stocks</a:t>
            </a:r>
          </a:p>
          <a:p>
            <a:pPr lvl="1" eaLnBrk="1" hangingPunct="1"/>
            <a:r>
              <a:rPr lang="en-US" altLang="en-US" dirty="0"/>
              <a:t>1.  Capital gains are earnings from selling a stock.</a:t>
            </a:r>
          </a:p>
          <a:p>
            <a:pPr lvl="2" eaLnBrk="1" hangingPunct="1">
              <a:spcBef>
                <a:spcPct val="0"/>
              </a:spcBef>
            </a:pPr>
            <a:r>
              <a:rPr lang="en-US" altLang="en-US" dirty="0"/>
              <a:t>Short-term are from stocks held &lt; 366 days </a:t>
            </a:r>
          </a:p>
          <a:p>
            <a:pPr lvl="2" eaLnBrk="1" hangingPunct="1">
              <a:spcBef>
                <a:spcPct val="0"/>
              </a:spcBef>
            </a:pPr>
            <a:r>
              <a:rPr lang="en-US" altLang="en-US" dirty="0"/>
              <a:t>Long-term are from stocks held &gt;= 366 days</a:t>
            </a:r>
          </a:p>
          <a:p>
            <a:pPr lvl="1" eaLnBrk="1" hangingPunct="1"/>
            <a:r>
              <a:rPr lang="en-US" altLang="en-US" dirty="0"/>
              <a:t>2.  Stock dividends are qualified or ordinary</a:t>
            </a:r>
          </a:p>
          <a:p>
            <a:pPr lvl="2" eaLnBrk="1" hangingPunct="1"/>
            <a:r>
              <a:rPr lang="en-US" altLang="en-US" dirty="0"/>
              <a:t>Qualified dividends are held &gt; 60 days during the 121-day period beginning 60 days before the ex-dividend date (see </a:t>
            </a:r>
            <a:r>
              <a:rPr lang="en-US" altLang="en-US" dirty="0">
                <a:hlinkClick r:id="rId2"/>
              </a:rPr>
              <a:t>Taxes on Securities Earning Including Qualified Dividends </a:t>
            </a:r>
            <a:r>
              <a:rPr lang="en-US" altLang="en-US" dirty="0"/>
              <a:t>(LT32)</a:t>
            </a:r>
          </a:p>
          <a:p>
            <a:pPr lvl="2" eaLnBrk="1" hangingPunct="1"/>
            <a:r>
              <a:rPr lang="en-US" altLang="en-US" dirty="0"/>
              <a:t>Ordinary dividends are dividends that are not qualified</a:t>
            </a:r>
          </a:p>
          <a:p>
            <a:pPr lvl="3" eaLnBrk="1" hangingPunct="1">
              <a:spcBef>
                <a:spcPct val="0"/>
              </a:spcBef>
            </a:pPr>
            <a:endParaRPr lang="en-US" altLang="en-US" dirty="0"/>
          </a:p>
        </p:txBody>
      </p:sp>
    </p:spTree>
    <p:extLst>
      <p:ext uri="{BB962C8B-B14F-4D97-AF65-F5344CB8AC3E}">
        <p14:creationId xmlns:p14="http://schemas.microsoft.com/office/powerpoint/2010/main" val="25601715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7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17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en-US" altLang="en-US"/>
              <a:t>Taxes on Financial Assets </a:t>
            </a:r>
            <a:r>
              <a:rPr lang="en-US" altLang="en-US" sz="2400"/>
              <a:t>(continued)</a:t>
            </a:r>
            <a:endParaRPr lang="en-US" altLang="en-US"/>
          </a:p>
        </p:txBody>
      </p:sp>
      <p:sp>
        <p:nvSpPr>
          <p:cNvPr id="52227" name="Content Placeholder 2"/>
          <p:cNvSpPr>
            <a:spLocks noGrp="1"/>
          </p:cNvSpPr>
          <p:nvPr>
            <p:ph idx="1"/>
          </p:nvPr>
        </p:nvSpPr>
        <p:spPr>
          <a:xfrm>
            <a:off x="928688" y="1608138"/>
            <a:ext cx="7286625" cy="4419600"/>
          </a:xfrm>
        </p:spPr>
        <p:txBody>
          <a:bodyPr/>
          <a:lstStyle/>
          <a:p>
            <a:pPr eaLnBrk="1" hangingPunct="1"/>
            <a:r>
              <a:rPr lang="en-US" altLang="en-US" dirty="0"/>
              <a:t>B.  Bonds and Savings Vehicles</a:t>
            </a:r>
          </a:p>
          <a:p>
            <a:pPr lvl="1" eaLnBrk="1" hangingPunct="1"/>
            <a:r>
              <a:rPr lang="en-US" altLang="en-US" dirty="0"/>
              <a:t>Bond taxes are mainly two types:  capital gains taxes and taxes on interest/coupon payments</a:t>
            </a:r>
          </a:p>
          <a:p>
            <a:pPr lvl="2" eaLnBrk="1" hangingPunct="1"/>
            <a:r>
              <a:rPr lang="en-US" altLang="en-US" dirty="0"/>
              <a:t>1.  Capital gains include both short-term and long-term capital gains, and are the gains received from the realized sale of the bonds that are related to price appreciation</a:t>
            </a:r>
          </a:p>
          <a:p>
            <a:pPr lvl="2" eaLnBrk="1" hangingPunct="1"/>
            <a:r>
              <a:rPr lang="en-US" altLang="en-US" dirty="0"/>
              <a:t>2.  Interest/coupon payments are payments received as part of the contractual agreement to receive interest payments</a:t>
            </a:r>
          </a:p>
          <a:p>
            <a:pPr lvl="3" eaLnBrk="1" hangingPunct="1"/>
            <a:r>
              <a:rPr lang="en-US" altLang="en-US" dirty="0"/>
              <a:t>Bonds which have preferential interest tax treatment, i.e., muni’s and Treasuries, must still pay capital gains taxes</a:t>
            </a:r>
          </a:p>
          <a:p>
            <a:pPr lvl="2" eaLnBrk="1" hangingPunct="1"/>
            <a:endParaRPr lang="en-US" altLang="en-US" dirty="0"/>
          </a:p>
        </p:txBody>
      </p:sp>
    </p:spTree>
    <p:extLst>
      <p:ext uri="{BB962C8B-B14F-4D97-AF65-F5344CB8AC3E}">
        <p14:creationId xmlns:p14="http://schemas.microsoft.com/office/powerpoint/2010/main" val="34206535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eaLnBrk="1" hangingPunct="1"/>
            <a:r>
              <a:rPr lang="en-US" altLang="en-US"/>
              <a:t>Taxes on Financial Assets </a:t>
            </a:r>
            <a:r>
              <a:rPr lang="en-US" altLang="en-US" sz="2400"/>
              <a:t>(continued)</a:t>
            </a:r>
            <a:endParaRPr lang="en-US" altLang="en-US"/>
          </a:p>
        </p:txBody>
      </p:sp>
      <p:sp>
        <p:nvSpPr>
          <p:cNvPr id="53251" name="Content Placeholder 2"/>
          <p:cNvSpPr>
            <a:spLocks noGrp="1"/>
          </p:cNvSpPr>
          <p:nvPr>
            <p:ph idx="1"/>
          </p:nvPr>
        </p:nvSpPr>
        <p:spPr>
          <a:xfrm>
            <a:off x="928688" y="1608138"/>
            <a:ext cx="7286625" cy="4419600"/>
          </a:xfrm>
        </p:spPr>
        <p:txBody>
          <a:bodyPr/>
          <a:lstStyle/>
          <a:p>
            <a:pPr eaLnBrk="1" hangingPunct="1"/>
            <a:r>
              <a:rPr lang="en-US" altLang="en-US" dirty="0"/>
              <a:t>C.  Mutual Funds</a:t>
            </a:r>
          </a:p>
          <a:p>
            <a:pPr lvl="1" eaLnBrk="1" hangingPunct="1"/>
            <a:r>
              <a:rPr lang="en-US" altLang="en-US" dirty="0"/>
              <a:t>Mutual funds are pass through vehicles, which means that taxes are not paid at the Fund level but are passed through to the individual shareholders who must pay the taxes.  </a:t>
            </a:r>
          </a:p>
          <a:p>
            <a:pPr lvl="2" eaLnBrk="1" hangingPunct="1"/>
            <a:r>
              <a:rPr lang="en-US" altLang="en-US" dirty="0"/>
              <a:t>Mutual fund taxes are mainly capital gains, stock dividends and interest/coupon payments.  They are handled the exact same way as the taxes for stocks and bonds discussed earlier</a:t>
            </a:r>
          </a:p>
        </p:txBody>
      </p:sp>
    </p:spTree>
    <p:extLst>
      <p:ext uri="{BB962C8B-B14F-4D97-AF65-F5344CB8AC3E}">
        <p14:creationId xmlns:p14="http://schemas.microsoft.com/office/powerpoint/2010/main" val="42509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6759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pic>
        <p:nvPicPr>
          <p:cNvPr id="7" name="Picture 6"/>
          <p:cNvPicPr>
            <a:picLocks noChangeAspect="1"/>
          </p:cNvPicPr>
          <p:nvPr/>
        </p:nvPicPr>
        <p:blipFill>
          <a:blip r:embed="rId2"/>
          <a:stretch>
            <a:fillRect/>
          </a:stretch>
        </p:blipFill>
        <p:spPr>
          <a:xfrm>
            <a:off x="5094515" y="4495799"/>
            <a:ext cx="3897086" cy="2209801"/>
          </a:xfrm>
          <a:prstGeom prst="rect">
            <a:avLst/>
          </a:prstGeom>
        </p:spPr>
      </p:pic>
      <p:pic>
        <p:nvPicPr>
          <p:cNvPr id="9" name="Content Placeholder 8"/>
          <p:cNvPicPr>
            <a:picLocks noGrp="1" noChangeAspect="1"/>
          </p:cNvPicPr>
          <p:nvPr>
            <p:ph idx="1"/>
          </p:nvPr>
        </p:nvPicPr>
        <p:blipFill>
          <a:blip r:embed="rId3"/>
          <a:stretch>
            <a:fillRect/>
          </a:stretch>
        </p:blipFill>
        <p:spPr>
          <a:xfrm>
            <a:off x="5097980" y="761999"/>
            <a:ext cx="3893622" cy="3733799"/>
          </a:xfrm>
          <a:prstGeom prst="rect">
            <a:avLst/>
          </a:prstGeom>
        </p:spPr>
      </p:pic>
      <p:pic>
        <p:nvPicPr>
          <p:cNvPr id="8" name="Picture 7"/>
          <p:cNvPicPr>
            <a:picLocks noChangeAspect="1"/>
          </p:cNvPicPr>
          <p:nvPr/>
        </p:nvPicPr>
        <p:blipFill>
          <a:blip r:embed="rId4"/>
          <a:stretch>
            <a:fillRect/>
          </a:stretch>
        </p:blipFill>
        <p:spPr>
          <a:xfrm>
            <a:off x="152401" y="76200"/>
            <a:ext cx="4800600" cy="6629401"/>
          </a:xfrm>
          <a:prstGeom prst="rect">
            <a:avLst/>
          </a:prstGeom>
        </p:spPr>
      </p:pic>
    </p:spTree>
    <p:extLst>
      <p:ext uri="{BB962C8B-B14F-4D97-AF65-F5344CB8AC3E}">
        <p14:creationId xmlns:p14="http://schemas.microsoft.com/office/powerpoint/2010/main" val="2875890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eaLnBrk="1" hangingPunct="1"/>
            <a:r>
              <a:rPr lang="en-US" altLang="en-US"/>
              <a:t>Questions</a:t>
            </a:r>
          </a:p>
        </p:txBody>
      </p:sp>
      <p:sp>
        <p:nvSpPr>
          <p:cNvPr id="69635" name="Content Placeholder 2"/>
          <p:cNvSpPr>
            <a:spLocks noGrp="1"/>
          </p:cNvSpPr>
          <p:nvPr>
            <p:ph idx="1"/>
          </p:nvPr>
        </p:nvSpPr>
        <p:spPr>
          <a:xfrm>
            <a:off x="928688" y="1600200"/>
            <a:ext cx="7286625" cy="4419600"/>
          </a:xfrm>
        </p:spPr>
        <p:txBody>
          <a:bodyPr/>
          <a:lstStyle/>
          <a:p>
            <a:pPr eaLnBrk="1" hangingPunct="1"/>
            <a:r>
              <a:rPr lang="en-US" altLang="en-US" dirty="0"/>
              <a:t>Any questions on taxes on where to find information on financial assets and taxes on financial assets?</a:t>
            </a:r>
          </a:p>
        </p:txBody>
      </p:sp>
    </p:spTree>
    <p:extLst>
      <p:ext uri="{BB962C8B-B14F-4D97-AF65-F5344CB8AC3E}">
        <p14:creationId xmlns:p14="http://schemas.microsoft.com/office/powerpoint/2010/main" val="39713708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C. What Makes a </a:t>
            </a:r>
            <a:r>
              <a:rPr lang="en-US" altLang="en-US"/>
              <a:t>Good Mutual </a:t>
            </a:r>
            <a:r>
              <a:rPr lang="en-US" altLang="en-US" dirty="0"/>
              <a:t>Fund?</a:t>
            </a:r>
            <a:endParaRPr lang="en-US" altLang="en-US" sz="2000" dirty="0"/>
          </a:p>
        </p:txBody>
      </p:sp>
      <p:sp>
        <p:nvSpPr>
          <p:cNvPr id="13316" name="Rectangle 3"/>
          <p:cNvSpPr>
            <a:spLocks noGrp="1" noChangeArrowheads="1"/>
          </p:cNvSpPr>
          <p:nvPr>
            <p:ph idx="1"/>
          </p:nvPr>
        </p:nvSpPr>
        <p:spPr>
          <a:xfrm>
            <a:off x="914400" y="1600200"/>
            <a:ext cx="7315200" cy="5410200"/>
          </a:xfrm>
        </p:spPr>
        <p:txBody>
          <a:bodyPr/>
          <a:lstStyle/>
          <a:p>
            <a:pPr marL="457200" indent="-457200" eaLnBrk="1" hangingPunct="1">
              <a:lnSpc>
                <a:spcPct val="90000"/>
              </a:lnSpc>
              <a:buFont typeface="Arial" panose="020B0604020202020204" pitchFamily="34" charset="0"/>
              <a:buChar char="•"/>
              <a:defRPr/>
            </a:pPr>
            <a:r>
              <a:rPr lang="en-US" altLang="en-US" dirty="0"/>
              <a:t>What are the criteria for a good mutual fund?  </a:t>
            </a:r>
          </a:p>
          <a:p>
            <a:pPr marL="457200" lvl="1" indent="0" eaLnBrk="1" hangingPunct="1">
              <a:lnSpc>
                <a:spcPct val="90000"/>
              </a:lnSpc>
              <a:buFontTx/>
              <a:buNone/>
              <a:defRPr/>
            </a:pPr>
            <a:r>
              <a:rPr lang="en-US" altLang="en-US" sz="2800" dirty="0"/>
              <a:t> 1. Good diversification</a:t>
            </a:r>
          </a:p>
          <a:p>
            <a:pPr marL="457200" lvl="1" indent="0" eaLnBrk="1" hangingPunct="1">
              <a:lnSpc>
                <a:spcPct val="90000"/>
              </a:lnSpc>
              <a:buFontTx/>
              <a:buNone/>
              <a:defRPr/>
            </a:pPr>
            <a:r>
              <a:rPr lang="en-US" altLang="en-US" sz="2800" dirty="0"/>
              <a:t> 2. Low cost</a:t>
            </a:r>
          </a:p>
          <a:p>
            <a:pPr marL="457200" lvl="1" indent="0" eaLnBrk="1" hangingPunct="1">
              <a:lnSpc>
                <a:spcPct val="90000"/>
              </a:lnSpc>
              <a:buFontTx/>
              <a:buNone/>
              <a:defRPr/>
            </a:pPr>
            <a:r>
              <a:rPr lang="en-US" altLang="en-US" sz="2800" dirty="0"/>
              <a:t> 3. Tax efficiency</a:t>
            </a:r>
          </a:p>
          <a:p>
            <a:pPr marL="457200" lvl="1" indent="0" eaLnBrk="1" hangingPunct="1">
              <a:lnSpc>
                <a:spcPct val="90000"/>
              </a:lnSpc>
              <a:buFontTx/>
              <a:buNone/>
              <a:defRPr/>
            </a:pPr>
            <a:r>
              <a:rPr lang="en-US" altLang="en-US" sz="2800" dirty="0"/>
              <a:t> 4. Low turnover</a:t>
            </a:r>
          </a:p>
          <a:p>
            <a:pPr marL="457200" lvl="1" indent="0" eaLnBrk="1" hangingPunct="1">
              <a:lnSpc>
                <a:spcPct val="90000"/>
              </a:lnSpc>
              <a:buFontTx/>
              <a:buNone/>
              <a:defRPr/>
            </a:pPr>
            <a:r>
              <a:rPr lang="en-US" altLang="en-US" sz="2800" dirty="0"/>
              <a:t> 5. Low un-invested Cash</a:t>
            </a:r>
          </a:p>
          <a:p>
            <a:pPr marL="457200" lvl="1" indent="0" eaLnBrk="1" hangingPunct="1">
              <a:lnSpc>
                <a:spcPct val="90000"/>
              </a:lnSpc>
              <a:buFontTx/>
              <a:buNone/>
              <a:defRPr/>
            </a:pPr>
            <a:r>
              <a:rPr lang="en-US" altLang="en-US" sz="2800" dirty="0"/>
              <a:t> 6. No manager style drift</a:t>
            </a:r>
          </a:p>
          <a:p>
            <a:pPr marL="457200" lvl="1" indent="0" eaLnBrk="1" hangingPunct="1">
              <a:lnSpc>
                <a:spcPct val="90000"/>
              </a:lnSpc>
              <a:buFontTx/>
              <a:buNone/>
              <a:defRPr/>
            </a:pPr>
            <a:r>
              <a:rPr lang="en-US" altLang="en-US" sz="2800" dirty="0"/>
              <a:t> 7. Small (or positive) tracking error</a:t>
            </a:r>
          </a:p>
          <a:p>
            <a:pPr eaLnBrk="1" hangingPunct="1">
              <a:lnSpc>
                <a:spcPct val="90000"/>
              </a:lnSpc>
              <a:spcBef>
                <a:spcPct val="0"/>
              </a:spcBef>
              <a:defRPr/>
            </a:pPr>
            <a:r>
              <a:rPr lang="en-US" altLang="en-US" sz="1800" dirty="0"/>
              <a:t>Please note that these slides refer to Morningstar Pages for specific funds.  The first title is the Morningstar Button. The second is the tab (separated by a colon if available), and the third is the heading (separated by a dash).  For example, Portfolio: Portfolio – Market Capitalization,  refers to the Market Capitalization heading from the Portfolio tab of the Portfolio button</a:t>
            </a:r>
            <a:r>
              <a:rPr lang="en-US" altLang="en-US" sz="2400" dirty="0"/>
              <a:t> </a:t>
            </a:r>
          </a:p>
          <a:p>
            <a:pPr eaLnBrk="1" hangingPunct="1"/>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t>1.  Good Diversification</a:t>
            </a:r>
          </a:p>
        </p:txBody>
      </p:sp>
      <p:sp>
        <p:nvSpPr>
          <p:cNvPr id="4099" name="Rectangle 3"/>
          <p:cNvSpPr>
            <a:spLocks noGrp="1" noChangeArrowheads="1"/>
          </p:cNvSpPr>
          <p:nvPr>
            <p:ph idx="1"/>
          </p:nvPr>
        </p:nvSpPr>
        <p:spPr>
          <a:xfrm>
            <a:off x="914400" y="1600200"/>
            <a:ext cx="7315200" cy="5105400"/>
          </a:xfrm>
        </p:spPr>
        <p:txBody>
          <a:bodyPr/>
          <a:lstStyle/>
          <a:p>
            <a:pPr eaLnBrk="1" hangingPunct="1"/>
            <a:r>
              <a:rPr lang="en-US" altLang="en-US"/>
              <a:t>Diversification is your key defense against market risk</a:t>
            </a:r>
          </a:p>
          <a:p>
            <a:pPr lvl="1" eaLnBrk="1" hangingPunct="1"/>
            <a:r>
              <a:rPr lang="en-US" altLang="en-US"/>
              <a:t>Stay diversified at all times.  Pick a fund with many companies in their portfolios within each asset class</a:t>
            </a:r>
          </a:p>
          <a:p>
            <a:pPr lvl="2" eaLnBrk="1" hangingPunct="1"/>
            <a:r>
              <a:rPr lang="en-US" altLang="en-US"/>
              <a:t>Diversification your primary defense against things that might go wrong in investing </a:t>
            </a:r>
          </a:p>
          <a:p>
            <a:pPr lvl="1" eaLnBrk="1" hangingPunct="1"/>
            <a:r>
              <a:rPr lang="en-US" altLang="en-US"/>
              <a:t>Remember where you are in the hourglass  </a:t>
            </a:r>
          </a:p>
          <a:p>
            <a:pPr lvl="2" eaLnBrk="1" hangingPunct="1"/>
            <a:r>
              <a:rPr lang="en-US" altLang="en-US"/>
              <a:t>Avoid sector (industry) funds, individual stocks or concentrated portfolios of any kind until you have sufficient education, experience, and assets </a:t>
            </a:r>
          </a:p>
          <a:p>
            <a:pPr lvl="2" eaLnBrk="1" hangingPunct="1"/>
            <a:r>
              <a:rPr lang="en-US" altLang="en-US"/>
              <a:t>And even then, keep that percentage of these assets small in relation to your overall assets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2000"/>
                                        <p:tgtEl>
                                          <p:spTgt spid="40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2000"/>
                                        <p:tgtEl>
                                          <p:spTgt spid="409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animEffect transition="in" filter="fade">
                                      <p:cBhvr>
                                        <p:cTn id="15" dur="2000"/>
                                        <p:tgtEl>
                                          <p:spTgt spid="409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099">
                                            <p:txEl>
                                              <p:pRg st="3" end="3"/>
                                            </p:txEl>
                                          </p:spTgt>
                                        </p:tgtEl>
                                        <p:attrNameLst>
                                          <p:attrName>style.visibility</p:attrName>
                                        </p:attrNameLst>
                                      </p:cBhvr>
                                      <p:to>
                                        <p:strVal val="visible"/>
                                      </p:to>
                                    </p:set>
                                    <p:animEffect transition="in" filter="fade">
                                      <p:cBhvr>
                                        <p:cTn id="18" dur="2000"/>
                                        <p:tgtEl>
                                          <p:spTgt spid="409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99">
                                            <p:txEl>
                                              <p:pRg st="4" end="4"/>
                                            </p:txEl>
                                          </p:spTgt>
                                        </p:tgtEl>
                                        <p:attrNameLst>
                                          <p:attrName>style.visibility</p:attrName>
                                        </p:attrNameLst>
                                      </p:cBhvr>
                                      <p:to>
                                        <p:strVal val="visible"/>
                                      </p:to>
                                    </p:set>
                                    <p:animEffect transition="in" filter="fade">
                                      <p:cBhvr>
                                        <p:cTn id="21" dur="2000"/>
                                        <p:tgtEl>
                                          <p:spTgt spid="409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099">
                                            <p:txEl>
                                              <p:pRg st="5" end="5"/>
                                            </p:txEl>
                                          </p:spTgt>
                                        </p:tgtEl>
                                        <p:attrNameLst>
                                          <p:attrName>style.visibility</p:attrName>
                                        </p:attrNameLst>
                                      </p:cBhvr>
                                      <p:to>
                                        <p:strVal val="visible"/>
                                      </p:to>
                                    </p:set>
                                    <p:animEffect transition="in" filter="fade">
                                      <p:cBhvr>
                                        <p:cTn id="24" dur="20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a:t>Where do you find Diversification?</a:t>
            </a:r>
          </a:p>
        </p:txBody>
      </p:sp>
      <p:sp>
        <p:nvSpPr>
          <p:cNvPr id="16388" name="Rectangle 3"/>
          <p:cNvSpPr>
            <a:spLocks noGrp="1" noChangeArrowheads="1"/>
          </p:cNvSpPr>
          <p:nvPr>
            <p:ph idx="1"/>
          </p:nvPr>
        </p:nvSpPr>
        <p:spPr>
          <a:xfrm>
            <a:off x="914400" y="1600200"/>
            <a:ext cx="7258050" cy="4876800"/>
          </a:xfrm>
        </p:spPr>
        <p:txBody>
          <a:bodyPr/>
          <a:lstStyle/>
          <a:p>
            <a:pPr eaLnBrk="1" hangingPunct="1"/>
            <a:r>
              <a:rPr lang="en-US" altLang="en-US" dirty="0"/>
              <a:t>Diversification by:</a:t>
            </a:r>
          </a:p>
          <a:p>
            <a:pPr lvl="1" eaLnBrk="1" hangingPunct="1"/>
            <a:r>
              <a:rPr lang="en-US" altLang="en-US" dirty="0"/>
              <a:t>Numbers (Portfolio: Holdings)</a:t>
            </a:r>
          </a:p>
          <a:p>
            <a:pPr lvl="2" eaLnBrk="1" hangingPunct="1"/>
            <a:r>
              <a:rPr lang="en-US" altLang="en-US" dirty="0"/>
              <a:t>Total: Number of Stock, Bond, and Other Holdings</a:t>
            </a:r>
          </a:p>
          <a:p>
            <a:pPr lvl="2" eaLnBrk="1" hangingPunct="1"/>
            <a:r>
              <a:rPr lang="en-US" altLang="en-US" dirty="0"/>
              <a:t>Concentration: Assets in top 10 holdings</a:t>
            </a:r>
          </a:p>
          <a:p>
            <a:pPr lvl="1" eaLnBrk="1" hangingPunct="1"/>
            <a:r>
              <a:rPr lang="en-US" altLang="en-US" dirty="0"/>
              <a:t>Type  (Portfolio: </a:t>
            </a:r>
            <a:r>
              <a:rPr lang="en-US" altLang="en-US" dirty="0" smtClean="0"/>
              <a:t>Holdings)</a:t>
            </a:r>
            <a:endParaRPr lang="en-US" altLang="en-US" dirty="0"/>
          </a:p>
          <a:p>
            <a:pPr lvl="2" eaLnBrk="1" hangingPunct="1"/>
            <a:r>
              <a:rPr lang="en-US" altLang="en-US" dirty="0"/>
              <a:t>Type of holdings (stocks, bonds, cash)</a:t>
            </a:r>
          </a:p>
          <a:p>
            <a:pPr lvl="1" eaLnBrk="1" hangingPunct="1"/>
            <a:r>
              <a:rPr lang="en-US" altLang="en-US" dirty="0"/>
              <a:t>Location  (Portfolio: </a:t>
            </a:r>
            <a:r>
              <a:rPr lang="en-US" altLang="en-US" dirty="0" smtClean="0"/>
              <a:t>Exposure: Region)</a:t>
            </a:r>
            <a:endParaRPr lang="en-US" altLang="en-US" dirty="0"/>
          </a:p>
          <a:p>
            <a:pPr lvl="2" eaLnBrk="1" hangingPunct="1"/>
            <a:r>
              <a:rPr lang="en-US" altLang="en-US" dirty="0"/>
              <a:t>World Regions: Location of companies invested in by geographic area</a:t>
            </a:r>
          </a:p>
          <a:p>
            <a:pPr lvl="1" eaLnBrk="1" hangingPunct="1"/>
            <a:r>
              <a:rPr lang="en-US" altLang="en-US" dirty="0"/>
              <a:t>Sector Weightings (Portfolio: </a:t>
            </a:r>
            <a:r>
              <a:rPr lang="en-US" altLang="en-US" dirty="0" smtClean="0"/>
              <a:t>Exposure: Sector)</a:t>
            </a:r>
            <a:endParaRPr lang="en-US" altLang="en-US" dirty="0"/>
          </a:p>
          <a:p>
            <a:pPr lvl="2" eaLnBrk="1" hangingPunct="1"/>
            <a:r>
              <a:rPr lang="en-US" altLang="en-US" dirty="0"/>
              <a:t>Sector (or industry) weightings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8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8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8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38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38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9485" y="1608183"/>
            <a:ext cx="9054515" cy="5257800"/>
          </a:xfrm>
          <a:prstGeom prst="rect">
            <a:avLst/>
          </a:prstGeom>
        </p:spPr>
      </p:pic>
      <p:sp>
        <p:nvSpPr>
          <p:cNvPr id="19459" name="Rectangle 2"/>
          <p:cNvSpPr>
            <a:spLocks noGrp="1" noChangeArrowheads="1"/>
          </p:cNvSpPr>
          <p:nvPr>
            <p:ph type="title"/>
          </p:nvPr>
        </p:nvSpPr>
        <p:spPr>
          <a:xfrm>
            <a:off x="609600" y="685800"/>
            <a:ext cx="7772400" cy="914400"/>
          </a:xfrm>
        </p:spPr>
        <p:txBody>
          <a:bodyPr/>
          <a:lstStyle/>
          <a:p>
            <a:pPr eaLnBrk="1" hangingPunct="1"/>
            <a:r>
              <a:rPr lang="en-US" altLang="en-US" dirty="0"/>
              <a:t>Good Diversification</a:t>
            </a:r>
          </a:p>
        </p:txBody>
      </p:sp>
      <p:sp>
        <p:nvSpPr>
          <p:cNvPr id="19460" name="Oval 6"/>
          <p:cNvSpPr>
            <a:spLocks noChangeArrowheads="1"/>
          </p:cNvSpPr>
          <p:nvPr/>
        </p:nvSpPr>
        <p:spPr bwMode="auto">
          <a:xfrm>
            <a:off x="5562600" y="1926191"/>
            <a:ext cx="1752600" cy="711999"/>
          </a:xfrm>
          <a:prstGeom prst="ellipse">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19461" name="TextBox 1"/>
          <p:cNvSpPr txBox="1">
            <a:spLocks noChangeArrowheads="1"/>
          </p:cNvSpPr>
          <p:nvPr/>
        </p:nvSpPr>
        <p:spPr bwMode="auto">
          <a:xfrm>
            <a:off x="4953000" y="6400800"/>
            <a:ext cx="3733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All Morningstar charts are from  Morningstar Library Edition, </a:t>
            </a:r>
            <a:r>
              <a:rPr lang="en-US" altLang="en-US" sz="1200" b="0" dirty="0" smtClean="0">
                <a:solidFill>
                  <a:schemeClr val="tx2"/>
                </a:solidFill>
              </a:rPr>
              <a:t>2020-03-03</a:t>
            </a:r>
            <a:endParaRPr lang="en-US" altLang="en-US" sz="1200" b="0" dirty="0">
              <a:solidFill>
                <a:schemeClr val="tx2"/>
              </a:solidFill>
            </a:endParaRPr>
          </a:p>
        </p:txBody>
      </p:sp>
      <p:sp>
        <p:nvSpPr>
          <p:cNvPr id="19462" name="Oval 6"/>
          <p:cNvSpPr>
            <a:spLocks noChangeArrowheads="1"/>
          </p:cNvSpPr>
          <p:nvPr/>
        </p:nvSpPr>
        <p:spPr bwMode="auto">
          <a:xfrm>
            <a:off x="0" y="2071453"/>
            <a:ext cx="5486400" cy="566738"/>
          </a:xfrm>
          <a:prstGeom prst="ellipse">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 name="TextBox 2"/>
          <p:cNvSpPr txBox="1"/>
          <p:nvPr/>
        </p:nvSpPr>
        <p:spPr>
          <a:xfrm>
            <a:off x="0" y="3504258"/>
            <a:ext cx="457200" cy="338554"/>
          </a:xfrm>
          <a:prstGeom prst="rect">
            <a:avLst/>
          </a:prstGeom>
          <a:noFill/>
        </p:spPr>
        <p:txBody>
          <a:bodyPr wrap="square" rtlCol="0">
            <a:spAutoFit/>
          </a:bodyPr>
          <a:lstStyle/>
          <a:p>
            <a:r>
              <a:rPr lang="en-US" sz="1600" dirty="0"/>
              <a:t>1a</a:t>
            </a:r>
          </a:p>
        </p:txBody>
      </p:sp>
      <p:sp>
        <p:nvSpPr>
          <p:cNvPr id="9" name="TextBox 8"/>
          <p:cNvSpPr txBox="1"/>
          <p:nvPr/>
        </p:nvSpPr>
        <p:spPr>
          <a:xfrm>
            <a:off x="4038600" y="3208337"/>
            <a:ext cx="457200" cy="338554"/>
          </a:xfrm>
          <a:prstGeom prst="rect">
            <a:avLst/>
          </a:prstGeom>
          <a:noFill/>
        </p:spPr>
        <p:txBody>
          <a:bodyPr wrap="square" rtlCol="0">
            <a:spAutoFit/>
          </a:bodyPr>
          <a:lstStyle/>
          <a:p>
            <a:r>
              <a:rPr lang="en-US" sz="1600" dirty="0"/>
              <a:t>1b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p:bldP spid="19462"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a:t>2. Low Cost </a:t>
            </a:r>
          </a:p>
        </p:txBody>
      </p:sp>
      <p:sp>
        <p:nvSpPr>
          <p:cNvPr id="18436" name="Rectangle 3"/>
          <p:cNvSpPr>
            <a:spLocks noGrp="1" noChangeArrowheads="1"/>
          </p:cNvSpPr>
          <p:nvPr>
            <p:ph idx="1"/>
          </p:nvPr>
        </p:nvSpPr>
        <p:spPr>
          <a:xfrm>
            <a:off x="917575" y="1600200"/>
            <a:ext cx="7388225" cy="5257800"/>
          </a:xfrm>
        </p:spPr>
        <p:txBody>
          <a:bodyPr/>
          <a:lstStyle/>
          <a:p>
            <a:pPr eaLnBrk="1" hangingPunct="1"/>
            <a:r>
              <a:rPr lang="en-US" altLang="en-US"/>
              <a:t>Invest low cost</a:t>
            </a:r>
          </a:p>
          <a:p>
            <a:pPr lvl="2" eaLnBrk="1" hangingPunct="1"/>
            <a:r>
              <a:rPr lang="en-US" altLang="en-US"/>
              <a:t>In a world where investment returns are limited, investment costs of any kind reduce your returns</a:t>
            </a:r>
          </a:p>
          <a:p>
            <a:pPr lvl="1" eaLnBrk="1" hangingPunct="1"/>
            <a:r>
              <a:rPr lang="en-US" altLang="en-US"/>
              <a:t>Invest in no-load mutual funds </a:t>
            </a:r>
          </a:p>
          <a:p>
            <a:pPr lvl="2" eaLnBrk="1" hangingPunct="1"/>
            <a:r>
              <a:rPr lang="en-US" altLang="en-US"/>
              <a:t>You should rarely (if ever) pay a sales load of any kind (front end, level load, 12-b1, etc.).  </a:t>
            </a:r>
          </a:p>
          <a:p>
            <a:pPr lvl="3" eaLnBrk="1" hangingPunct="1"/>
            <a:r>
              <a:rPr lang="en-US" altLang="en-US"/>
              <a:t>Rear-end loads are OK, since you are long-term investor, as long as the loads are less than 180 days</a:t>
            </a:r>
          </a:p>
          <a:p>
            <a:pPr lvl="2" eaLnBrk="1" hangingPunct="1"/>
            <a:r>
              <a:rPr lang="en-US" altLang="en-US"/>
              <a:t>Keep management fees to the lowest possible within the sector</a:t>
            </a:r>
          </a:p>
          <a:p>
            <a:pPr lvl="1" eaLnBrk="1" hangingPunct="1"/>
            <a:r>
              <a:rPr lang="en-US" altLang="en-US"/>
              <a:t>Remember:  A dollar saved is a dollar you can earn more money with (and that has already been taxed)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43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4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a:t>Objectives</a:t>
            </a:r>
          </a:p>
        </p:txBody>
      </p:sp>
      <p:sp>
        <p:nvSpPr>
          <p:cNvPr id="43011" name="Rectangle 3"/>
          <p:cNvSpPr>
            <a:spLocks noGrp="1" noChangeArrowheads="1"/>
          </p:cNvSpPr>
          <p:nvPr>
            <p:ph idx="1"/>
          </p:nvPr>
        </p:nvSpPr>
        <p:spPr>
          <a:xfrm>
            <a:off x="914400" y="1600200"/>
            <a:ext cx="7239000" cy="4495800"/>
          </a:xfrm>
        </p:spPr>
        <p:txBody>
          <a:bodyPr/>
          <a:lstStyle/>
          <a:p>
            <a:pPr eaLnBrk="1" hangingPunct="1"/>
            <a:r>
              <a:rPr lang="en-US" altLang="en-US" sz="2400" dirty="0"/>
              <a:t>A.  Understand why you should wait to pick stocks (until your assets have grown substantially)</a:t>
            </a:r>
          </a:p>
          <a:p>
            <a:pPr eaLnBrk="1" hangingPunct="1"/>
            <a:r>
              <a:rPr lang="en-US" altLang="en-US" sz="2400" dirty="0"/>
              <a:t>B.  Understand where to find important information on mutual funds and stocks and taxes on financial assets</a:t>
            </a:r>
          </a:p>
          <a:p>
            <a:pPr eaLnBrk="1" hangingPunct="1"/>
            <a:r>
              <a:rPr lang="en-US" altLang="en-US" sz="2400" dirty="0"/>
              <a:t>C.  Understand what makes a good mutual fund and the big deal about index funds</a:t>
            </a:r>
          </a:p>
          <a:p>
            <a:pPr eaLnBrk="1" hangingPunct="1"/>
            <a:r>
              <a:rPr lang="en-US" altLang="en-US" sz="2400" dirty="0"/>
              <a:t>D.  Understand how to pick the mutual/index funds for your portfolio</a:t>
            </a:r>
          </a:p>
          <a:p>
            <a:pPr eaLnBrk="1" hangingPunct="1"/>
            <a:r>
              <a:rPr lang="en-US" altLang="en-US" sz="2400" dirty="0"/>
              <a:t>E. Understand plans and strategies for picking financial assets</a:t>
            </a:r>
          </a:p>
          <a:p>
            <a:pPr eaLnBrk="1" hangingPunct="1">
              <a:buFont typeface="Wingdings" panose="05000000000000000000" pitchFamily="2" charset="2"/>
              <a:buNone/>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anim calcmode="lin" valueType="num">
                                      <p:cBhvr additive="base">
                                        <p:cTn id="11"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301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anim calcmode="lin" valueType="num">
                                      <p:cBhvr additive="base">
                                        <p:cTn id="15"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301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anim calcmode="lin" valueType="num">
                                      <p:cBhvr additive="base">
                                        <p:cTn id="19"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3011">
                                            <p:txEl>
                                              <p:pRg st="4" end="4"/>
                                            </p:txEl>
                                          </p:spTgt>
                                        </p:tgtEl>
                                        <p:attrNameLst>
                                          <p:attrName>style.visibility</p:attrName>
                                        </p:attrNameLst>
                                      </p:cBhvr>
                                      <p:to>
                                        <p:strVal val="visible"/>
                                      </p:to>
                                    </p:set>
                                    <p:anim calcmode="lin" valueType="num">
                                      <p:cBhvr additive="base">
                                        <p:cTn id="23"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301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allAtOnce"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a:t>Where do you find costs?</a:t>
            </a:r>
          </a:p>
        </p:txBody>
      </p:sp>
      <p:sp>
        <p:nvSpPr>
          <p:cNvPr id="45059" name="Rectangle 3"/>
          <p:cNvSpPr>
            <a:spLocks noGrp="1" noChangeArrowheads="1"/>
          </p:cNvSpPr>
          <p:nvPr>
            <p:ph idx="1"/>
          </p:nvPr>
        </p:nvSpPr>
        <p:spPr>
          <a:xfrm>
            <a:off x="914400" y="1600200"/>
            <a:ext cx="7239000" cy="4724400"/>
          </a:xfrm>
        </p:spPr>
        <p:txBody>
          <a:bodyPr/>
          <a:lstStyle/>
          <a:p>
            <a:pPr eaLnBrk="1" hangingPunct="1"/>
            <a:r>
              <a:rPr lang="en-US" altLang="en-US" dirty="0"/>
              <a:t>Costs </a:t>
            </a:r>
            <a:r>
              <a:rPr lang="en-US" altLang="en-US" dirty="0" smtClean="0"/>
              <a:t>(Price)</a:t>
            </a:r>
            <a:endParaRPr lang="en-US" altLang="en-US" dirty="0"/>
          </a:p>
          <a:p>
            <a:pPr lvl="1" eaLnBrk="1" hangingPunct="1"/>
            <a:r>
              <a:rPr lang="en-US" altLang="en-US" dirty="0"/>
              <a:t>Expense Relative to Category</a:t>
            </a:r>
          </a:p>
          <a:p>
            <a:pPr lvl="2" eaLnBrk="1" hangingPunct="1"/>
            <a:r>
              <a:rPr lang="en-US" altLang="en-US" dirty="0"/>
              <a:t>This is a key ratio:  Total Expense Ratio</a:t>
            </a:r>
          </a:p>
          <a:p>
            <a:pPr lvl="3" eaLnBrk="1" hangingPunct="1"/>
            <a:r>
              <a:rPr lang="en-US" altLang="en-US" dirty="0"/>
              <a:t>Compare that to your category average </a:t>
            </a:r>
          </a:p>
          <a:p>
            <a:pPr lvl="1" eaLnBrk="1" hangingPunct="1"/>
            <a:r>
              <a:rPr lang="en-US" altLang="en-US" dirty="0"/>
              <a:t>Maximum Sales Fees (or Loads)</a:t>
            </a:r>
          </a:p>
          <a:p>
            <a:pPr lvl="2" eaLnBrk="1" hangingPunct="1"/>
            <a:r>
              <a:rPr lang="en-US" altLang="en-US" dirty="0" smtClean="0"/>
              <a:t>Front Load</a:t>
            </a:r>
            <a:endParaRPr lang="en-US" altLang="en-US" dirty="0"/>
          </a:p>
          <a:p>
            <a:pPr lvl="2" eaLnBrk="1" hangingPunct="1"/>
            <a:r>
              <a:rPr lang="en-US" altLang="en-US" dirty="0"/>
              <a:t>Deferred</a:t>
            </a:r>
          </a:p>
          <a:p>
            <a:pPr lvl="2" eaLnBrk="1" hangingPunct="1"/>
            <a:r>
              <a:rPr lang="en-US" altLang="en-US" dirty="0"/>
              <a:t>Redemption</a:t>
            </a:r>
          </a:p>
          <a:p>
            <a:pPr lvl="1" eaLnBrk="1" hangingPunct="1"/>
            <a:r>
              <a:rPr lang="en-US" altLang="en-US" dirty="0"/>
              <a:t>Other Fees/Expenses</a:t>
            </a:r>
          </a:p>
          <a:p>
            <a:pPr lvl="2" eaLnBrk="1" hangingPunct="1"/>
            <a:r>
              <a:rPr lang="en-US" altLang="en-US" dirty="0" smtClean="0"/>
              <a:t>Administrative</a:t>
            </a:r>
            <a:endParaRPr lang="en-US" altLang="en-US" dirty="0"/>
          </a:p>
          <a:p>
            <a:pPr lvl="2" eaLnBrk="1" hangingPunct="1"/>
            <a:r>
              <a:rPr lang="en-US" altLang="en-US" dirty="0"/>
              <a:t>Management fees</a:t>
            </a:r>
          </a:p>
          <a:p>
            <a:pPr lvl="2" eaLnBrk="1" hangingPunct="1"/>
            <a:r>
              <a:rPr lang="en-US" altLang="en-US" dirty="0"/>
              <a:t>12b-1 Fees</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fade">
                                      <p:cBhvr>
                                        <p:cTn id="7" dur="20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fade">
                                      <p:cBhvr>
                                        <p:cTn id="12" dur="2000"/>
                                        <p:tgtEl>
                                          <p:spTgt spid="4505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Effect transition="in" filter="fade">
                                      <p:cBhvr>
                                        <p:cTn id="15" dur="2000"/>
                                        <p:tgtEl>
                                          <p:spTgt spid="4505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5059">
                                            <p:txEl>
                                              <p:pRg st="3" end="3"/>
                                            </p:txEl>
                                          </p:spTgt>
                                        </p:tgtEl>
                                        <p:attrNameLst>
                                          <p:attrName>style.visibility</p:attrName>
                                        </p:attrNameLst>
                                      </p:cBhvr>
                                      <p:to>
                                        <p:strVal val="visible"/>
                                      </p:to>
                                    </p:set>
                                    <p:animEffect transition="in" filter="fade">
                                      <p:cBhvr>
                                        <p:cTn id="18" dur="2000"/>
                                        <p:tgtEl>
                                          <p:spTgt spid="4505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5059">
                                            <p:txEl>
                                              <p:pRg st="4" end="4"/>
                                            </p:txEl>
                                          </p:spTgt>
                                        </p:tgtEl>
                                        <p:attrNameLst>
                                          <p:attrName>style.visibility</p:attrName>
                                        </p:attrNameLst>
                                      </p:cBhvr>
                                      <p:to>
                                        <p:strVal val="visible"/>
                                      </p:to>
                                    </p:set>
                                    <p:animEffect transition="in" filter="fade">
                                      <p:cBhvr>
                                        <p:cTn id="21" dur="2000"/>
                                        <p:tgtEl>
                                          <p:spTgt spid="4505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5059">
                                            <p:txEl>
                                              <p:pRg st="5" end="5"/>
                                            </p:txEl>
                                          </p:spTgt>
                                        </p:tgtEl>
                                        <p:attrNameLst>
                                          <p:attrName>style.visibility</p:attrName>
                                        </p:attrNameLst>
                                      </p:cBhvr>
                                      <p:to>
                                        <p:strVal val="visible"/>
                                      </p:to>
                                    </p:set>
                                    <p:animEffect transition="in" filter="fade">
                                      <p:cBhvr>
                                        <p:cTn id="24" dur="2000"/>
                                        <p:tgtEl>
                                          <p:spTgt spid="45059">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5059">
                                            <p:txEl>
                                              <p:pRg st="6" end="6"/>
                                            </p:txEl>
                                          </p:spTgt>
                                        </p:tgtEl>
                                        <p:attrNameLst>
                                          <p:attrName>style.visibility</p:attrName>
                                        </p:attrNameLst>
                                      </p:cBhvr>
                                      <p:to>
                                        <p:strVal val="visible"/>
                                      </p:to>
                                    </p:set>
                                    <p:animEffect transition="in" filter="fade">
                                      <p:cBhvr>
                                        <p:cTn id="27" dur="2000"/>
                                        <p:tgtEl>
                                          <p:spTgt spid="45059">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5059">
                                            <p:txEl>
                                              <p:pRg st="7" end="7"/>
                                            </p:txEl>
                                          </p:spTgt>
                                        </p:tgtEl>
                                        <p:attrNameLst>
                                          <p:attrName>style.visibility</p:attrName>
                                        </p:attrNameLst>
                                      </p:cBhvr>
                                      <p:to>
                                        <p:strVal val="visible"/>
                                      </p:to>
                                    </p:set>
                                    <p:animEffect transition="in" filter="fade">
                                      <p:cBhvr>
                                        <p:cTn id="30" dur="2000"/>
                                        <p:tgtEl>
                                          <p:spTgt spid="45059">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5059">
                                            <p:txEl>
                                              <p:pRg st="8" end="8"/>
                                            </p:txEl>
                                          </p:spTgt>
                                        </p:tgtEl>
                                        <p:attrNameLst>
                                          <p:attrName>style.visibility</p:attrName>
                                        </p:attrNameLst>
                                      </p:cBhvr>
                                      <p:to>
                                        <p:strVal val="visible"/>
                                      </p:to>
                                    </p:set>
                                    <p:animEffect transition="in" filter="fade">
                                      <p:cBhvr>
                                        <p:cTn id="33" dur="2000"/>
                                        <p:tgtEl>
                                          <p:spTgt spid="45059">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5059">
                                            <p:txEl>
                                              <p:pRg st="9" end="9"/>
                                            </p:txEl>
                                          </p:spTgt>
                                        </p:tgtEl>
                                        <p:attrNameLst>
                                          <p:attrName>style.visibility</p:attrName>
                                        </p:attrNameLst>
                                      </p:cBhvr>
                                      <p:to>
                                        <p:strVal val="visible"/>
                                      </p:to>
                                    </p:set>
                                    <p:animEffect transition="in" filter="fade">
                                      <p:cBhvr>
                                        <p:cTn id="36" dur="2000"/>
                                        <p:tgtEl>
                                          <p:spTgt spid="45059">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5059">
                                            <p:txEl>
                                              <p:pRg st="10" end="10"/>
                                            </p:txEl>
                                          </p:spTgt>
                                        </p:tgtEl>
                                        <p:attrNameLst>
                                          <p:attrName>style.visibility</p:attrName>
                                        </p:attrNameLst>
                                      </p:cBhvr>
                                      <p:to>
                                        <p:strVal val="visible"/>
                                      </p:to>
                                    </p:set>
                                    <p:animEffect transition="in" filter="fade">
                                      <p:cBhvr>
                                        <p:cTn id="39" dur="2000"/>
                                        <p:tgtEl>
                                          <p:spTgt spid="45059">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5059">
                                            <p:txEl>
                                              <p:pRg st="11" end="11"/>
                                            </p:txEl>
                                          </p:spTgt>
                                        </p:tgtEl>
                                        <p:attrNameLst>
                                          <p:attrName>style.visibility</p:attrName>
                                        </p:attrNameLst>
                                      </p:cBhvr>
                                      <p:to>
                                        <p:strVal val="visible"/>
                                      </p:to>
                                    </p:set>
                                    <p:animEffect transition="in" filter="fade">
                                      <p:cBhvr>
                                        <p:cTn id="42" dur="2000"/>
                                        <p:tgtEl>
                                          <p:spTgt spid="4505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7150" y="1447800"/>
            <a:ext cx="9258300" cy="5548312"/>
          </a:xfrm>
          <a:prstGeom prst="rect">
            <a:avLst/>
          </a:prstGeom>
        </p:spPr>
      </p:pic>
      <p:sp>
        <p:nvSpPr>
          <p:cNvPr id="23555" name="Rectangle 2"/>
          <p:cNvSpPr>
            <a:spLocks noGrp="1" noChangeArrowheads="1"/>
          </p:cNvSpPr>
          <p:nvPr>
            <p:ph type="title"/>
          </p:nvPr>
        </p:nvSpPr>
        <p:spPr/>
        <p:txBody>
          <a:bodyPr/>
          <a:lstStyle/>
          <a:p>
            <a:pPr eaLnBrk="1" hangingPunct="1"/>
            <a:r>
              <a:rPr lang="en-US" altLang="en-US"/>
              <a:t>Low Cost (Fees and Expenses)</a:t>
            </a:r>
          </a:p>
        </p:txBody>
      </p:sp>
      <p:sp>
        <p:nvSpPr>
          <p:cNvPr id="23556" name="TextBox 7"/>
          <p:cNvSpPr txBox="1">
            <a:spLocks noChangeArrowheads="1"/>
          </p:cNvSpPr>
          <p:nvPr/>
        </p:nvSpPr>
        <p:spPr bwMode="auto">
          <a:xfrm>
            <a:off x="5867400" y="6553200"/>
            <a:ext cx="3276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t>
            </a:r>
            <a:r>
              <a:rPr lang="en-US" altLang="en-US" sz="1200" b="0" dirty="0" smtClean="0">
                <a:solidFill>
                  <a:schemeClr val="tx2"/>
                </a:solidFill>
              </a:rPr>
              <a:t>Morningstar 2020</a:t>
            </a:r>
            <a:endParaRPr lang="en-US" altLang="en-US" sz="1200" b="0" dirty="0">
              <a:solidFill>
                <a:schemeClr val="tx2"/>
              </a:solidFill>
            </a:endParaRPr>
          </a:p>
        </p:txBody>
      </p:sp>
      <p:sp>
        <p:nvSpPr>
          <p:cNvPr id="23557" name="Rectangle 1"/>
          <p:cNvSpPr>
            <a:spLocks noChangeArrowheads="1"/>
          </p:cNvSpPr>
          <p:nvPr/>
        </p:nvSpPr>
        <p:spPr bwMode="auto">
          <a:xfrm>
            <a:off x="17463" y="5195470"/>
            <a:ext cx="4630737" cy="1600200"/>
          </a:xfrm>
          <a:prstGeom prst="rect">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23558" name="TextBox 2"/>
          <p:cNvSpPr txBox="1">
            <a:spLocks noChangeArrowheads="1"/>
          </p:cNvSpPr>
          <p:nvPr/>
        </p:nvSpPr>
        <p:spPr bwMode="auto">
          <a:xfrm>
            <a:off x="2180504" y="1806136"/>
            <a:ext cx="2286000" cy="1799700"/>
          </a:xfrm>
          <a:prstGeom prst="rect">
            <a:avLst/>
          </a:prstGeom>
          <a:noFill/>
          <a:ln w="3810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7" name="TextBox 6"/>
          <p:cNvSpPr txBox="1"/>
          <p:nvPr/>
        </p:nvSpPr>
        <p:spPr>
          <a:xfrm>
            <a:off x="1219200" y="4695408"/>
            <a:ext cx="457200" cy="338554"/>
          </a:xfrm>
          <a:prstGeom prst="rect">
            <a:avLst/>
          </a:prstGeom>
          <a:noFill/>
        </p:spPr>
        <p:txBody>
          <a:bodyPr wrap="square" rtlCol="0">
            <a:spAutoFit/>
          </a:bodyPr>
          <a:lstStyle/>
          <a:p>
            <a:r>
              <a:rPr lang="en-US" sz="1600" dirty="0"/>
              <a:t>2b</a:t>
            </a:r>
          </a:p>
        </p:txBody>
      </p:sp>
      <p:sp>
        <p:nvSpPr>
          <p:cNvPr id="8" name="TextBox 7"/>
          <p:cNvSpPr txBox="1"/>
          <p:nvPr/>
        </p:nvSpPr>
        <p:spPr>
          <a:xfrm>
            <a:off x="1371600" y="4847808"/>
            <a:ext cx="457200" cy="338554"/>
          </a:xfrm>
          <a:prstGeom prst="rect">
            <a:avLst/>
          </a:prstGeom>
          <a:noFill/>
        </p:spPr>
        <p:txBody>
          <a:bodyPr wrap="square" rtlCol="0">
            <a:spAutoFit/>
          </a:bodyPr>
          <a:lstStyle/>
          <a:p>
            <a:r>
              <a:rPr lang="en-US" sz="1600" dirty="0"/>
              <a:t>2c</a:t>
            </a:r>
          </a:p>
        </p:txBody>
      </p:sp>
      <p:sp>
        <p:nvSpPr>
          <p:cNvPr id="9" name="TextBox 8"/>
          <p:cNvSpPr txBox="1"/>
          <p:nvPr/>
        </p:nvSpPr>
        <p:spPr>
          <a:xfrm>
            <a:off x="4265613" y="5904667"/>
            <a:ext cx="457200" cy="338554"/>
          </a:xfrm>
          <a:prstGeom prst="rect">
            <a:avLst/>
          </a:prstGeom>
          <a:noFill/>
        </p:spPr>
        <p:txBody>
          <a:bodyPr wrap="square" rtlCol="0">
            <a:spAutoFit/>
          </a:bodyPr>
          <a:lstStyle/>
          <a:p>
            <a:r>
              <a:rPr lang="en-US" sz="1600" dirty="0"/>
              <a:t>2d</a:t>
            </a:r>
          </a:p>
        </p:txBody>
      </p:sp>
      <p:sp>
        <p:nvSpPr>
          <p:cNvPr id="10" name="TextBox 9"/>
          <p:cNvSpPr txBox="1"/>
          <p:nvPr/>
        </p:nvSpPr>
        <p:spPr>
          <a:xfrm>
            <a:off x="4343400" y="6367046"/>
            <a:ext cx="457200" cy="338554"/>
          </a:xfrm>
          <a:prstGeom prst="rect">
            <a:avLst/>
          </a:prstGeom>
          <a:noFill/>
        </p:spPr>
        <p:txBody>
          <a:bodyPr wrap="square" rtlCol="0">
            <a:spAutoFit/>
          </a:bodyPr>
          <a:lstStyle/>
          <a:p>
            <a:r>
              <a:rPr lang="en-US" sz="1600" dirty="0"/>
              <a:t>2f</a:t>
            </a:r>
          </a:p>
        </p:txBody>
      </p:sp>
      <p:sp>
        <p:nvSpPr>
          <p:cNvPr id="11" name="TextBox 10"/>
          <p:cNvSpPr txBox="1"/>
          <p:nvPr/>
        </p:nvSpPr>
        <p:spPr>
          <a:xfrm>
            <a:off x="5257800" y="3799615"/>
            <a:ext cx="457200" cy="338554"/>
          </a:xfrm>
          <a:prstGeom prst="rect">
            <a:avLst/>
          </a:prstGeom>
          <a:noFill/>
        </p:spPr>
        <p:txBody>
          <a:bodyPr wrap="square" rtlCol="0">
            <a:spAutoFit/>
          </a:bodyPr>
          <a:lstStyle/>
          <a:p>
            <a:r>
              <a:rPr lang="en-US" sz="1600" dirty="0"/>
              <a:t>2e</a:t>
            </a:r>
          </a:p>
        </p:txBody>
      </p:sp>
      <p:sp>
        <p:nvSpPr>
          <p:cNvPr id="13" name="TextBox 2"/>
          <p:cNvSpPr txBox="1">
            <a:spLocks noChangeArrowheads="1"/>
          </p:cNvSpPr>
          <p:nvPr/>
        </p:nvSpPr>
        <p:spPr bwMode="auto">
          <a:xfrm>
            <a:off x="-57150" y="1802672"/>
            <a:ext cx="2038350" cy="1799700"/>
          </a:xfrm>
          <a:prstGeom prst="rect">
            <a:avLst/>
          </a:prstGeom>
          <a:noFill/>
          <a:ln w="3810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14" name="TextBox 2"/>
          <p:cNvSpPr txBox="1">
            <a:spLocks noChangeArrowheads="1"/>
          </p:cNvSpPr>
          <p:nvPr/>
        </p:nvSpPr>
        <p:spPr bwMode="auto">
          <a:xfrm>
            <a:off x="6858000" y="1802672"/>
            <a:ext cx="2286000" cy="1799700"/>
          </a:xfrm>
          <a:prstGeom prst="rect">
            <a:avLst/>
          </a:prstGeom>
          <a:noFill/>
          <a:ln w="3810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animBg="1"/>
      <p:bldP spid="23558"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a:t>3. Tax Efficiency</a:t>
            </a:r>
          </a:p>
        </p:txBody>
      </p:sp>
      <p:sp>
        <p:nvSpPr>
          <p:cNvPr id="21507" name="Content Placeholder 2"/>
          <p:cNvSpPr>
            <a:spLocks noGrp="1"/>
          </p:cNvSpPr>
          <p:nvPr>
            <p:ph idx="1"/>
          </p:nvPr>
        </p:nvSpPr>
        <p:spPr>
          <a:xfrm>
            <a:off x="928688" y="1608138"/>
            <a:ext cx="7286625" cy="4419600"/>
          </a:xfrm>
        </p:spPr>
        <p:txBody>
          <a:bodyPr/>
          <a:lstStyle/>
          <a:p>
            <a:pPr eaLnBrk="1" hangingPunct="1"/>
            <a:r>
              <a:rPr lang="en-US" altLang="en-US"/>
              <a:t>Invest in taxable funds with an eye to obtaining high returns while keeping taxes low</a:t>
            </a:r>
          </a:p>
          <a:p>
            <a:pPr lvl="1" eaLnBrk="1" hangingPunct="1"/>
            <a:r>
              <a:rPr lang="en-US" altLang="en-US"/>
              <a:t>Taxes reduce the amount of money you can use for your personal and family goals</a:t>
            </a:r>
          </a:p>
          <a:p>
            <a:pPr lvl="1" eaLnBrk="1" hangingPunct="1"/>
            <a:r>
              <a:rPr lang="en-US" altLang="en-US"/>
              <a:t>Watch the historical impact of taxes, for it will likely continue</a:t>
            </a:r>
          </a:p>
          <a:p>
            <a:pPr eaLnBrk="1" hangingPunct="1"/>
            <a:r>
              <a:rPr lang="en-US" altLang="en-US"/>
              <a:t>Remember:  It is not what you earn, but what you keep after taxes that makes you wealthy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a:t>Where do you find Tax Efficiency?</a:t>
            </a:r>
          </a:p>
        </p:txBody>
      </p:sp>
      <p:sp>
        <p:nvSpPr>
          <p:cNvPr id="22531" name="Content Placeholder 2"/>
          <p:cNvSpPr>
            <a:spLocks noGrp="1"/>
          </p:cNvSpPr>
          <p:nvPr>
            <p:ph idx="1"/>
          </p:nvPr>
        </p:nvSpPr>
        <p:spPr>
          <a:xfrm>
            <a:off x="928688" y="1608138"/>
            <a:ext cx="7286625" cy="4419600"/>
          </a:xfrm>
        </p:spPr>
        <p:txBody>
          <a:bodyPr/>
          <a:lstStyle/>
          <a:p>
            <a:pPr eaLnBrk="1" hangingPunct="1"/>
            <a:r>
              <a:rPr lang="en-US" altLang="en-US" dirty="0"/>
              <a:t>Tax </a:t>
            </a:r>
            <a:r>
              <a:rPr lang="en-US" altLang="en-US" dirty="0" smtClean="0"/>
              <a:t>analysis (Price: Taxes)</a:t>
            </a:r>
            <a:endParaRPr lang="en-US" altLang="en-US" dirty="0"/>
          </a:p>
          <a:p>
            <a:pPr lvl="1" eaLnBrk="1" hangingPunct="1"/>
            <a:r>
              <a:rPr lang="en-US" altLang="en-US" dirty="0"/>
              <a:t>Pretax Return:  Return before taxes</a:t>
            </a:r>
          </a:p>
          <a:p>
            <a:pPr lvl="1" eaLnBrk="1" hangingPunct="1"/>
            <a:r>
              <a:rPr lang="en-US" altLang="en-US" dirty="0"/>
              <a:t>Tax-adjusted Return:  Return after taxes</a:t>
            </a:r>
          </a:p>
          <a:p>
            <a:pPr lvl="1" eaLnBrk="1" hangingPunct="1"/>
            <a:r>
              <a:rPr lang="en-US" altLang="en-US" dirty="0"/>
              <a:t>Tax Cost Ratio:  The percent of nominal Fund return attributable to taxes, assuming the fund is taxed at the highest rate.  If a fund had an 8.0% return, and the tax cost ratio was 2.0%, the fund took home (1 + return) * (1 – tax cost ratio) -1 or (1.08*.98)-1 or 5.84%</a:t>
            </a:r>
          </a:p>
          <a:p>
            <a:pPr lvl="1" eaLnBrk="1" hangingPunct="1"/>
            <a:r>
              <a:rPr lang="en-US" altLang="en-US" dirty="0"/>
              <a:t>Potential Cap Gains Exposure:  An estimate of the percent of a funds asset’s that represent gains.  If this is high, the probability is high that these may come to the investor as capital gains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52400" y="1447800"/>
            <a:ext cx="8915400" cy="5257800"/>
          </a:xfrm>
          <a:prstGeom prst="rect">
            <a:avLst/>
          </a:prstGeom>
        </p:spPr>
      </p:pic>
      <p:sp>
        <p:nvSpPr>
          <p:cNvPr id="27651" name="Title 1"/>
          <p:cNvSpPr>
            <a:spLocks noGrp="1"/>
          </p:cNvSpPr>
          <p:nvPr>
            <p:ph type="title"/>
          </p:nvPr>
        </p:nvSpPr>
        <p:spPr/>
        <p:txBody>
          <a:bodyPr/>
          <a:lstStyle/>
          <a:p>
            <a:pPr eaLnBrk="1" hangingPunct="1"/>
            <a:r>
              <a:rPr lang="en-US" altLang="en-US"/>
              <a:t>Tax Efficiency</a:t>
            </a:r>
          </a:p>
        </p:txBody>
      </p:sp>
      <p:sp>
        <p:nvSpPr>
          <p:cNvPr id="27652" name="TextBox 6"/>
          <p:cNvSpPr txBox="1">
            <a:spLocks noChangeArrowheads="1"/>
          </p:cNvSpPr>
          <p:nvPr/>
        </p:nvSpPr>
        <p:spPr bwMode="auto">
          <a:xfrm>
            <a:off x="5791200" y="6581775"/>
            <a:ext cx="3276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t>
            </a:r>
            <a:r>
              <a:rPr lang="en-US" altLang="en-US" sz="1200" b="0" dirty="0" smtClean="0">
                <a:solidFill>
                  <a:schemeClr val="tx2"/>
                </a:solidFill>
              </a:rPr>
              <a:t>Morningstar 2020</a:t>
            </a:r>
            <a:endParaRPr lang="en-US" altLang="en-US" sz="1200" b="0" dirty="0">
              <a:solidFill>
                <a:schemeClr val="tx2"/>
              </a:solidFill>
            </a:endParaRPr>
          </a:p>
        </p:txBody>
      </p:sp>
      <p:sp>
        <p:nvSpPr>
          <p:cNvPr id="3" name="Rectangle 2"/>
          <p:cNvSpPr/>
          <p:nvPr/>
        </p:nvSpPr>
        <p:spPr bwMode="auto">
          <a:xfrm>
            <a:off x="6858001" y="4090555"/>
            <a:ext cx="1752600" cy="938646"/>
          </a:xfrm>
          <a:prstGeom prst="rect">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rtlCol="0" anchor="ctr"/>
          <a:lstStyle/>
          <a:p>
            <a:pPr algn="ctr" eaLnBrk="1" hangingPunct="1">
              <a:spcBef>
                <a:spcPct val="0"/>
              </a:spcBef>
              <a:buFontTx/>
              <a:buNone/>
            </a:pPr>
            <a:endParaRPr lang="en-US" sz="4400">
              <a:solidFill>
                <a:schemeClr val="tx2"/>
              </a:solidFill>
            </a:endParaRPr>
          </a:p>
        </p:txBody>
      </p:sp>
      <p:sp>
        <p:nvSpPr>
          <p:cNvPr id="10" name="TextBox 9"/>
          <p:cNvSpPr txBox="1"/>
          <p:nvPr/>
        </p:nvSpPr>
        <p:spPr>
          <a:xfrm>
            <a:off x="5579125" y="5773883"/>
            <a:ext cx="2557752" cy="954107"/>
          </a:xfrm>
          <a:prstGeom prst="rect">
            <a:avLst/>
          </a:prstGeom>
          <a:noFill/>
          <a:ln w="38100">
            <a:solidFill>
              <a:srgbClr val="FF00FF"/>
            </a:solidFill>
          </a:ln>
        </p:spPr>
        <p:txBody>
          <a:bodyPr wrap="square" rtlCol="0">
            <a:spAutoFit/>
          </a:bodyPr>
          <a:lstStyle/>
          <a:p>
            <a:r>
              <a:rPr lang="en-US" sz="1400" b="0" dirty="0" smtClean="0"/>
              <a:t>0.6% of the annual return goes to taxes each year—this pretty tax efficient, especially compared to the category</a:t>
            </a:r>
            <a:endParaRPr lang="en-US" sz="1400" b="0" dirty="0"/>
          </a:p>
        </p:txBody>
      </p:sp>
      <p:cxnSp>
        <p:nvCxnSpPr>
          <p:cNvPr id="11" name="Straight Arrow Connector 10"/>
          <p:cNvCxnSpPr/>
          <p:nvPr/>
        </p:nvCxnSpPr>
        <p:spPr bwMode="auto">
          <a:xfrm flipH="1">
            <a:off x="6629400" y="5029201"/>
            <a:ext cx="1219200" cy="744682"/>
          </a:xfrm>
          <a:prstGeom prst="straightConnector1">
            <a:avLst/>
          </a:prstGeom>
          <a:noFill/>
          <a:ln w="38100" cap="flat" cmpd="sng" algn="ctr">
            <a:solidFill>
              <a:srgbClr val="FF00FF"/>
            </a:solidFill>
            <a:prstDash val="solid"/>
            <a:round/>
            <a:headEnd type="none" w="med" len="med"/>
            <a:tailEnd type="triangle"/>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t>4. Low Turnover </a:t>
            </a:r>
          </a:p>
        </p:txBody>
      </p:sp>
      <p:sp>
        <p:nvSpPr>
          <p:cNvPr id="24580" name="Rectangle 3"/>
          <p:cNvSpPr>
            <a:spLocks noGrp="1" noChangeArrowheads="1"/>
          </p:cNvSpPr>
          <p:nvPr>
            <p:ph idx="1"/>
          </p:nvPr>
        </p:nvSpPr>
        <p:spPr>
          <a:xfrm>
            <a:off x="914400" y="1600200"/>
            <a:ext cx="7315200" cy="5181600"/>
          </a:xfrm>
        </p:spPr>
        <p:txBody>
          <a:bodyPr/>
          <a:lstStyle/>
          <a:p>
            <a:pPr eaLnBrk="1" hangingPunct="1"/>
            <a:r>
              <a:rPr lang="en-US" altLang="en-US"/>
              <a:t>Keep turnover low, as it’s a proxy for fund expenses and taxes</a:t>
            </a:r>
          </a:p>
          <a:p>
            <a:pPr lvl="2" eaLnBrk="1" hangingPunct="1"/>
            <a:r>
              <a:rPr lang="en-US" altLang="en-US"/>
              <a:t>The costs associated with turnover are hard to quantify and may not be disclosed in the prospectus.  These costs include commissions, bid-ask spreads, and market impact</a:t>
            </a:r>
          </a:p>
          <a:p>
            <a:pPr lvl="1" eaLnBrk="1" hangingPunct="1"/>
            <a:r>
              <a:rPr lang="en-US" altLang="en-US"/>
              <a:t>Each transaction generates a taxable event for you, and these cumulative costs can be very expensive. </a:t>
            </a:r>
          </a:p>
          <a:p>
            <a:pPr lvl="2" eaLnBrk="1" hangingPunct="1"/>
            <a:r>
              <a:rPr lang="en-US" altLang="en-US"/>
              <a:t>Stick to funds with the low turnover (and low management fees), as they generally have lower costs and are more tax efficient as well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Where do you find Turnover?</a:t>
            </a:r>
          </a:p>
        </p:txBody>
      </p:sp>
      <p:sp>
        <p:nvSpPr>
          <p:cNvPr id="25604" name="Rectangle 3"/>
          <p:cNvSpPr>
            <a:spLocks noGrp="1" noChangeArrowheads="1"/>
          </p:cNvSpPr>
          <p:nvPr>
            <p:ph idx="1"/>
          </p:nvPr>
        </p:nvSpPr>
        <p:spPr>
          <a:xfrm>
            <a:off x="933450" y="1600200"/>
            <a:ext cx="7277100" cy="4610100"/>
          </a:xfrm>
        </p:spPr>
        <p:txBody>
          <a:bodyPr/>
          <a:lstStyle/>
          <a:p>
            <a:pPr eaLnBrk="1" hangingPunct="1"/>
            <a:r>
              <a:rPr lang="en-US" altLang="en-US" dirty="0"/>
              <a:t>Turnover</a:t>
            </a:r>
          </a:p>
          <a:p>
            <a:pPr lvl="1" eaLnBrk="1" hangingPunct="1"/>
            <a:r>
              <a:rPr lang="en-US" altLang="en-US" dirty="0"/>
              <a:t>Annual Turnover </a:t>
            </a:r>
            <a:r>
              <a:rPr lang="en-US" altLang="en-US" dirty="0" smtClean="0"/>
              <a:t>(Quote)</a:t>
            </a:r>
            <a:endParaRPr lang="en-US" altLang="en-US" dirty="0"/>
          </a:p>
          <a:p>
            <a:pPr lvl="2" eaLnBrk="1" hangingPunct="1"/>
            <a:r>
              <a:rPr lang="en-US" altLang="en-US" dirty="0"/>
              <a:t>This is the Fund </a:t>
            </a:r>
            <a:r>
              <a:rPr lang="en-US" altLang="en-US" dirty="0" smtClean="0"/>
              <a:t>turnover</a:t>
            </a:r>
          </a:p>
          <a:p>
            <a:pPr lvl="2" eaLnBrk="1" hangingPunct="1"/>
            <a:r>
              <a:rPr lang="en-US" altLang="en-US" dirty="0" smtClean="0"/>
              <a:t>This is a proxy for taxes.  The higher the turnover, the higher the taxes in a taxable account</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72777" y="1600200"/>
            <a:ext cx="8798446" cy="4714875"/>
          </a:xfrm>
          <a:prstGeom prst="rect">
            <a:avLst/>
          </a:prstGeom>
        </p:spPr>
      </p:pic>
      <p:sp>
        <p:nvSpPr>
          <p:cNvPr id="31747" name="Rectangle 2"/>
          <p:cNvSpPr>
            <a:spLocks noGrp="1" noChangeArrowheads="1"/>
          </p:cNvSpPr>
          <p:nvPr>
            <p:ph type="title"/>
          </p:nvPr>
        </p:nvSpPr>
        <p:spPr>
          <a:xfrm>
            <a:off x="685800" y="685800"/>
            <a:ext cx="7772400" cy="914400"/>
          </a:xfrm>
        </p:spPr>
        <p:txBody>
          <a:bodyPr/>
          <a:lstStyle/>
          <a:p>
            <a:pPr eaLnBrk="1" hangingPunct="1"/>
            <a:r>
              <a:rPr lang="en-US" altLang="en-US" dirty="0"/>
              <a:t>Low Turnover</a:t>
            </a:r>
          </a:p>
        </p:txBody>
      </p:sp>
      <p:sp>
        <p:nvSpPr>
          <p:cNvPr id="31748" name="Oval 5"/>
          <p:cNvSpPr>
            <a:spLocks noChangeArrowheads="1"/>
          </p:cNvSpPr>
          <p:nvPr/>
        </p:nvSpPr>
        <p:spPr bwMode="auto">
          <a:xfrm>
            <a:off x="6972300" y="5324475"/>
            <a:ext cx="1066800" cy="491387"/>
          </a:xfrm>
          <a:prstGeom prst="ellipse">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1749" name="TextBox 6"/>
          <p:cNvSpPr txBox="1">
            <a:spLocks noChangeArrowheads="1"/>
          </p:cNvSpPr>
          <p:nvPr/>
        </p:nvSpPr>
        <p:spPr bwMode="auto">
          <a:xfrm>
            <a:off x="5867400" y="6553200"/>
            <a:ext cx="3276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t>
            </a:r>
            <a:r>
              <a:rPr lang="en-US" altLang="en-US" sz="1200" b="0" dirty="0" smtClean="0">
                <a:solidFill>
                  <a:schemeClr val="tx2"/>
                </a:solidFill>
              </a:rPr>
              <a:t>Morningstar 2020</a:t>
            </a:r>
            <a:endParaRPr lang="en-US" altLang="en-US" sz="1200" b="0" dirty="0">
              <a:solidFill>
                <a:schemeClr val="tx2"/>
              </a:solidFill>
            </a:endParaRPr>
          </a:p>
        </p:txBody>
      </p:sp>
      <p:sp>
        <p:nvSpPr>
          <p:cNvPr id="6" name="TextBox 5"/>
          <p:cNvSpPr txBox="1"/>
          <p:nvPr/>
        </p:nvSpPr>
        <p:spPr>
          <a:xfrm>
            <a:off x="8001000" y="5562600"/>
            <a:ext cx="457200" cy="338554"/>
          </a:xfrm>
          <a:prstGeom prst="rect">
            <a:avLst/>
          </a:prstGeom>
          <a:noFill/>
        </p:spPr>
        <p:txBody>
          <a:bodyPr wrap="square" rtlCol="0">
            <a:spAutoFit/>
          </a:bodyPr>
          <a:lstStyle/>
          <a:p>
            <a:r>
              <a:rPr lang="en-US" sz="1600" dirty="0"/>
              <a:t>4a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a:t>5. Low Un-invested Cash</a:t>
            </a:r>
          </a:p>
        </p:txBody>
      </p:sp>
      <p:sp>
        <p:nvSpPr>
          <p:cNvPr id="27652" name="Rectangle 3"/>
          <p:cNvSpPr>
            <a:spLocks noGrp="1" noChangeArrowheads="1"/>
          </p:cNvSpPr>
          <p:nvPr>
            <p:ph idx="1"/>
          </p:nvPr>
        </p:nvSpPr>
        <p:spPr>
          <a:xfrm>
            <a:off x="914400" y="1600200"/>
            <a:ext cx="7315200" cy="4800600"/>
          </a:xfrm>
        </p:spPr>
        <p:txBody>
          <a:bodyPr/>
          <a:lstStyle/>
          <a:p>
            <a:pPr eaLnBrk="1" hangingPunct="1"/>
            <a:r>
              <a:rPr lang="en-US" altLang="en-US"/>
              <a:t>High cash levels are drags on performance.  Keep un-invested cash low</a:t>
            </a:r>
          </a:p>
          <a:p>
            <a:pPr lvl="2" eaLnBrk="1" hangingPunct="1"/>
            <a:r>
              <a:rPr lang="en-US" altLang="en-US"/>
              <a:t>Many funds hold cash to fund potential redemptions, or as part of their investment policy, which are drags on performance</a:t>
            </a:r>
          </a:p>
          <a:p>
            <a:pPr lvl="1" eaLnBrk="1" hangingPunct="1"/>
            <a:r>
              <a:rPr lang="en-US" altLang="en-US"/>
              <a:t> Choose funds that are fully invested (95%-99% depending on the asset class and fund size) in the market segment that you are targeting</a:t>
            </a:r>
          </a:p>
          <a:p>
            <a:pPr lvl="2" eaLnBrk="1" hangingPunct="1"/>
            <a:r>
              <a:rPr lang="en-US" altLang="en-US"/>
              <a:t>Do not pay others to manage cash</a:t>
            </a:r>
          </a:p>
          <a:p>
            <a:pPr lvl="2" eaLnBrk="1" hangingPunct="1"/>
            <a:r>
              <a:rPr lang="en-US" altLang="en-US"/>
              <a:t>Please note that some frictional cash is OK though for open-end mutual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a:t>Where do you find Un-invested Cash?</a:t>
            </a:r>
          </a:p>
        </p:txBody>
      </p:sp>
      <p:sp>
        <p:nvSpPr>
          <p:cNvPr id="28676" name="Rectangle 3"/>
          <p:cNvSpPr>
            <a:spLocks noGrp="1" noChangeArrowheads="1"/>
          </p:cNvSpPr>
          <p:nvPr>
            <p:ph idx="1"/>
          </p:nvPr>
        </p:nvSpPr>
        <p:spPr>
          <a:xfrm>
            <a:off x="914400" y="1600200"/>
            <a:ext cx="7315200" cy="4533900"/>
          </a:xfrm>
        </p:spPr>
        <p:txBody>
          <a:bodyPr/>
          <a:lstStyle/>
          <a:p>
            <a:pPr eaLnBrk="1" hangingPunct="1"/>
            <a:r>
              <a:rPr lang="en-US" altLang="en-US" dirty="0"/>
              <a:t>Un-invested Cash (or cash drag)</a:t>
            </a:r>
          </a:p>
          <a:p>
            <a:pPr lvl="1" eaLnBrk="1" hangingPunct="1"/>
            <a:r>
              <a:rPr lang="en-US" altLang="en-US" dirty="0"/>
              <a:t>Percent of cash in the fund </a:t>
            </a:r>
            <a:r>
              <a:rPr lang="en-US" altLang="en-US" dirty="0" smtClean="0"/>
              <a:t>(Portfolio)</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14400" y="698500"/>
            <a:ext cx="7315200" cy="944563"/>
          </a:xfrm>
        </p:spPr>
        <p:txBody>
          <a:bodyPr/>
          <a:lstStyle/>
          <a:p>
            <a:pPr eaLnBrk="1" hangingPunct="1"/>
            <a:r>
              <a:rPr lang="en-US" altLang="en-US" sz="3200"/>
              <a:t>A. Understand why you shouldn’t be picking stocks until later</a:t>
            </a:r>
          </a:p>
        </p:txBody>
      </p:sp>
      <p:sp>
        <p:nvSpPr>
          <p:cNvPr id="159747" name="Rectangle 3"/>
          <p:cNvSpPr>
            <a:spLocks noGrp="1" noChangeArrowheads="1"/>
          </p:cNvSpPr>
          <p:nvPr>
            <p:ph idx="1"/>
          </p:nvPr>
        </p:nvSpPr>
        <p:spPr>
          <a:xfrm>
            <a:off x="914400" y="1600200"/>
            <a:ext cx="7391400" cy="5029200"/>
          </a:xfrm>
        </p:spPr>
        <p:txBody>
          <a:bodyPr/>
          <a:lstStyle/>
          <a:p>
            <a:pPr eaLnBrk="1" hangingPunct="1"/>
            <a:r>
              <a:rPr lang="en-US" altLang="en-US" dirty="0"/>
              <a:t>Why have we not yet talked about picking stocks?</a:t>
            </a:r>
          </a:p>
          <a:p>
            <a:pPr lvl="1" eaLnBrk="1" hangingPunct="1"/>
            <a:r>
              <a:rPr lang="en-US" altLang="en-US" dirty="0"/>
              <a:t>There are five major reasons why we have not talked about picking stocks.  Picking single stocks initially violates the following investing principles:</a:t>
            </a:r>
          </a:p>
          <a:p>
            <a:pPr eaLnBrk="1" hangingPunct="1"/>
            <a:r>
              <a:rPr lang="en-US" altLang="en-US" sz="2400" u="sng" dirty="0"/>
              <a:t>1.  Principle 3:  Stay Diversified</a:t>
            </a:r>
          </a:p>
          <a:p>
            <a:pPr lvl="1" eaLnBrk="1" hangingPunct="1"/>
            <a:r>
              <a:rPr lang="en-US" altLang="en-US" dirty="0"/>
              <a:t>Picking single stocks violates the principle of diversification, especially when you are just beginning to build your portfolio</a:t>
            </a:r>
          </a:p>
          <a:p>
            <a:pPr lvl="2" eaLnBrk="1" hangingPunct="1"/>
            <a:r>
              <a:rPr lang="en-US" altLang="en-US" dirty="0"/>
              <a:t>With a small portfolio, it is difficult to achieve acceptable diversification with limited numbers of stocks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Effect transition="in" filter="fade">
                                      <p:cBhvr>
                                        <p:cTn id="7" dur="2000"/>
                                        <p:tgtEl>
                                          <p:spTgt spid="15974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747">
                                            <p:txEl>
                                              <p:pRg st="1" end="1"/>
                                            </p:txEl>
                                          </p:spTgt>
                                        </p:tgtEl>
                                        <p:attrNameLst>
                                          <p:attrName>style.visibility</p:attrName>
                                        </p:attrNameLst>
                                      </p:cBhvr>
                                      <p:to>
                                        <p:strVal val="visible"/>
                                      </p:to>
                                    </p:set>
                                    <p:animEffect transition="in" filter="fade">
                                      <p:cBhvr>
                                        <p:cTn id="10" dur="2000"/>
                                        <p:tgtEl>
                                          <p:spTgt spid="15974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9747">
                                            <p:txEl>
                                              <p:pRg st="2" end="2"/>
                                            </p:txEl>
                                          </p:spTgt>
                                        </p:tgtEl>
                                        <p:attrNameLst>
                                          <p:attrName>style.visibility</p:attrName>
                                        </p:attrNameLst>
                                      </p:cBhvr>
                                      <p:to>
                                        <p:strVal val="visible"/>
                                      </p:to>
                                    </p:set>
                                    <p:animEffect transition="in" filter="fade">
                                      <p:cBhvr>
                                        <p:cTn id="15" dur="2000"/>
                                        <p:tgtEl>
                                          <p:spTgt spid="159747">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9747">
                                            <p:txEl>
                                              <p:pRg st="3" end="3"/>
                                            </p:txEl>
                                          </p:spTgt>
                                        </p:tgtEl>
                                        <p:attrNameLst>
                                          <p:attrName>style.visibility</p:attrName>
                                        </p:attrNameLst>
                                      </p:cBhvr>
                                      <p:to>
                                        <p:strVal val="visible"/>
                                      </p:to>
                                    </p:set>
                                    <p:animEffect transition="in" filter="fade">
                                      <p:cBhvr>
                                        <p:cTn id="20" dur="2000"/>
                                        <p:tgtEl>
                                          <p:spTgt spid="15974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9747">
                                            <p:txEl>
                                              <p:pRg st="4" end="4"/>
                                            </p:txEl>
                                          </p:spTgt>
                                        </p:tgtEl>
                                        <p:attrNameLst>
                                          <p:attrName>style.visibility</p:attrName>
                                        </p:attrNameLst>
                                      </p:cBhvr>
                                      <p:to>
                                        <p:strVal val="visible"/>
                                      </p:to>
                                    </p:set>
                                    <p:animEffect transition="in" filter="fade">
                                      <p:cBhvr>
                                        <p:cTn id="23" dur="2000"/>
                                        <p:tgtEl>
                                          <p:spTgt spid="159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5575" y="1514475"/>
            <a:ext cx="8836025" cy="5114925"/>
          </a:xfrm>
          <a:prstGeom prst="rect">
            <a:avLst/>
          </a:prstGeom>
        </p:spPr>
      </p:pic>
      <p:sp>
        <p:nvSpPr>
          <p:cNvPr id="35843" name="Rectangle 2"/>
          <p:cNvSpPr>
            <a:spLocks noGrp="1" noChangeArrowheads="1"/>
          </p:cNvSpPr>
          <p:nvPr>
            <p:ph type="title"/>
          </p:nvPr>
        </p:nvSpPr>
        <p:spPr/>
        <p:txBody>
          <a:bodyPr/>
          <a:lstStyle/>
          <a:p>
            <a:pPr eaLnBrk="1" hangingPunct="1"/>
            <a:r>
              <a:rPr lang="en-US" altLang="en-US" sz="4000" dirty="0"/>
              <a:t>Un-invested Cash </a:t>
            </a:r>
          </a:p>
        </p:txBody>
      </p:sp>
      <p:sp>
        <p:nvSpPr>
          <p:cNvPr id="35844" name="Oval 5"/>
          <p:cNvSpPr>
            <a:spLocks noChangeArrowheads="1"/>
          </p:cNvSpPr>
          <p:nvPr/>
        </p:nvSpPr>
        <p:spPr bwMode="auto">
          <a:xfrm>
            <a:off x="0" y="3790982"/>
            <a:ext cx="5181600" cy="290480"/>
          </a:xfrm>
          <a:prstGeom prst="ellipse">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5845" name="TextBox 6"/>
          <p:cNvSpPr txBox="1">
            <a:spLocks noChangeArrowheads="1"/>
          </p:cNvSpPr>
          <p:nvPr/>
        </p:nvSpPr>
        <p:spPr bwMode="auto">
          <a:xfrm>
            <a:off x="5867400" y="4600575"/>
            <a:ext cx="3276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t>
            </a:r>
            <a:r>
              <a:rPr lang="en-US" altLang="en-US" sz="1200" b="0" dirty="0" smtClean="0">
                <a:solidFill>
                  <a:schemeClr val="tx2"/>
                </a:solidFill>
              </a:rPr>
              <a:t>Morningstar 2020</a:t>
            </a:r>
            <a:endParaRPr lang="en-US" altLang="en-US" sz="1200" b="0" dirty="0">
              <a:solidFill>
                <a:schemeClr val="tx2"/>
              </a:solidFill>
            </a:endParaRPr>
          </a:p>
        </p:txBody>
      </p:sp>
      <p:sp>
        <p:nvSpPr>
          <p:cNvPr id="6" name="TextBox 5"/>
          <p:cNvSpPr txBox="1"/>
          <p:nvPr/>
        </p:nvSpPr>
        <p:spPr>
          <a:xfrm>
            <a:off x="3886200" y="3719480"/>
            <a:ext cx="457200" cy="338554"/>
          </a:xfrm>
          <a:prstGeom prst="rect">
            <a:avLst/>
          </a:prstGeom>
          <a:noFill/>
        </p:spPr>
        <p:txBody>
          <a:bodyPr wrap="square" rtlCol="0">
            <a:spAutoFit/>
          </a:bodyPr>
          <a:lstStyle/>
          <a:p>
            <a:r>
              <a:rPr lang="en-US" sz="1600" dirty="0"/>
              <a:t>5a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dirty="0"/>
              <a:t>6. No Manager Style Drift</a:t>
            </a:r>
          </a:p>
        </p:txBody>
      </p:sp>
      <p:sp>
        <p:nvSpPr>
          <p:cNvPr id="30724" name="Rectangle 3"/>
          <p:cNvSpPr>
            <a:spLocks noGrp="1" noChangeArrowheads="1"/>
          </p:cNvSpPr>
          <p:nvPr>
            <p:ph idx="1"/>
          </p:nvPr>
        </p:nvSpPr>
        <p:spPr>
          <a:xfrm>
            <a:off x="914400" y="1600200"/>
            <a:ext cx="7315200" cy="5600700"/>
          </a:xfrm>
        </p:spPr>
        <p:txBody>
          <a:bodyPr/>
          <a:lstStyle/>
          <a:p>
            <a:pPr eaLnBrk="1" hangingPunct="1"/>
            <a:r>
              <a:rPr lang="en-US" altLang="en-US"/>
              <a:t>Make sure the managers investment style remains constant</a:t>
            </a:r>
          </a:p>
          <a:p>
            <a:pPr lvl="2" eaLnBrk="1" hangingPunct="1"/>
            <a:r>
              <a:rPr lang="en-US" altLang="en-US"/>
              <a:t>Investment fund managers have no authority to change the asset class </a:t>
            </a:r>
          </a:p>
          <a:p>
            <a:pPr lvl="3" eaLnBrk="1" hangingPunct="1"/>
            <a:r>
              <a:rPr lang="en-US" altLang="en-US"/>
              <a:t>If you purchase a small cap fund, the manager should purchase small cap shares</a:t>
            </a:r>
          </a:p>
          <a:p>
            <a:pPr lvl="1" eaLnBrk="1" hangingPunct="1"/>
            <a:r>
              <a:rPr lang="en-US" altLang="en-US"/>
              <a:t>The fund's prospectus should clearly define the market, size company, and portfolio style tilt </a:t>
            </a:r>
          </a:p>
          <a:p>
            <a:pPr lvl="2" eaLnBrk="1" hangingPunct="1"/>
            <a:r>
              <a:rPr lang="en-US" altLang="en-US"/>
              <a:t>If you are looking for a domestic small value fund, screen for funds with the all of their assets invested in the U.S., the smallest average company size, and the highest book-to-market (or lowest price-book) ratios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2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1" y="1600199"/>
            <a:ext cx="8839200" cy="5076825"/>
          </a:xfrm>
          <a:prstGeom prst="rect">
            <a:avLst/>
          </a:prstGeom>
        </p:spPr>
      </p:pic>
      <p:sp>
        <p:nvSpPr>
          <p:cNvPr id="38914" name="Rectangle 2"/>
          <p:cNvSpPr>
            <a:spLocks noGrp="1" noChangeArrowheads="1"/>
          </p:cNvSpPr>
          <p:nvPr>
            <p:ph type="title"/>
          </p:nvPr>
        </p:nvSpPr>
        <p:spPr/>
        <p:txBody>
          <a:bodyPr/>
          <a:lstStyle/>
          <a:p>
            <a:pPr eaLnBrk="1" hangingPunct="1"/>
            <a:r>
              <a:rPr lang="en-US" altLang="en-US"/>
              <a:t>Where do you find Manager Style drift?</a:t>
            </a:r>
          </a:p>
        </p:txBody>
      </p:sp>
      <p:sp>
        <p:nvSpPr>
          <p:cNvPr id="38917" name="TextBox 5"/>
          <p:cNvSpPr txBox="1">
            <a:spLocks noChangeArrowheads="1"/>
          </p:cNvSpPr>
          <p:nvPr/>
        </p:nvSpPr>
        <p:spPr bwMode="auto">
          <a:xfrm>
            <a:off x="5029200" y="6400800"/>
            <a:ext cx="3276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t>
            </a:r>
            <a:r>
              <a:rPr lang="en-US" altLang="en-US" sz="1200" b="0" dirty="0" smtClean="0">
                <a:solidFill>
                  <a:schemeClr val="tx2"/>
                </a:solidFill>
              </a:rPr>
              <a:t>Morningstar 2020</a:t>
            </a:r>
            <a:endParaRPr lang="en-US" altLang="en-US" sz="1200" b="0" dirty="0">
              <a:solidFill>
                <a:schemeClr val="tx2"/>
              </a:solidFill>
            </a:endParaRPr>
          </a:p>
        </p:txBody>
      </p:sp>
      <p:sp>
        <p:nvSpPr>
          <p:cNvPr id="7" name="Rectangle 1"/>
          <p:cNvSpPr>
            <a:spLocks noChangeArrowheads="1"/>
          </p:cNvSpPr>
          <p:nvPr/>
        </p:nvSpPr>
        <p:spPr bwMode="auto">
          <a:xfrm>
            <a:off x="4724400" y="2573336"/>
            <a:ext cx="3962400" cy="2532063"/>
          </a:xfrm>
          <a:prstGeom prst="rect">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8" name="TextBox 7"/>
          <p:cNvSpPr txBox="1"/>
          <p:nvPr/>
        </p:nvSpPr>
        <p:spPr>
          <a:xfrm>
            <a:off x="7086600" y="4327109"/>
            <a:ext cx="457200" cy="338554"/>
          </a:xfrm>
          <a:prstGeom prst="rect">
            <a:avLst/>
          </a:prstGeom>
          <a:noFill/>
        </p:spPr>
        <p:txBody>
          <a:bodyPr wrap="square" rtlCol="0">
            <a:spAutoFit/>
          </a:bodyPr>
          <a:lstStyle/>
          <a:p>
            <a:r>
              <a:rPr lang="en-US" sz="1600" dirty="0"/>
              <a:t>6a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1026"/>
          <p:cNvSpPr>
            <a:spLocks noGrp="1" noChangeArrowheads="1"/>
          </p:cNvSpPr>
          <p:nvPr>
            <p:ph type="title"/>
          </p:nvPr>
        </p:nvSpPr>
        <p:spPr/>
        <p:txBody>
          <a:bodyPr/>
          <a:lstStyle/>
          <a:p>
            <a:pPr eaLnBrk="1" hangingPunct="1"/>
            <a:r>
              <a:rPr lang="en-US" altLang="en-US"/>
              <a:t>7. Low (or positive) Tracking Error</a:t>
            </a:r>
          </a:p>
        </p:txBody>
      </p:sp>
      <p:sp>
        <p:nvSpPr>
          <p:cNvPr id="33796" name="Rectangle 1027"/>
          <p:cNvSpPr>
            <a:spLocks noGrp="1" noChangeArrowheads="1"/>
          </p:cNvSpPr>
          <p:nvPr>
            <p:ph idx="1"/>
          </p:nvPr>
        </p:nvSpPr>
        <p:spPr>
          <a:xfrm>
            <a:off x="914400" y="1600200"/>
            <a:ext cx="7315200" cy="5067300"/>
          </a:xfrm>
        </p:spPr>
        <p:txBody>
          <a:bodyPr/>
          <a:lstStyle/>
          <a:p>
            <a:pPr eaLnBrk="1" hangingPunct="1"/>
            <a:r>
              <a:rPr lang="en-US" altLang="en-US"/>
              <a:t>Tracking error should be small </a:t>
            </a:r>
          </a:p>
          <a:p>
            <a:pPr lvl="2" eaLnBrk="1" hangingPunct="1"/>
            <a:r>
              <a:rPr lang="en-US" altLang="en-US"/>
              <a:t>Tracking error is the historical difference between the return of a fund (i.e. a mutual fund) and its specific market/sector benchmark or index.</a:t>
            </a:r>
          </a:p>
          <a:p>
            <a:pPr lvl="1" eaLnBrk="1" hangingPunct="1"/>
            <a:r>
              <a:rPr lang="en-US" altLang="en-US"/>
              <a:t>The smaller the tracking error, the better the performance of the Index fund relative to the benchmark</a:t>
            </a:r>
          </a:p>
          <a:p>
            <a:pPr lvl="2" eaLnBrk="1" hangingPunct="1"/>
            <a:r>
              <a:rPr lang="en-US" altLang="en-US"/>
              <a:t>However, you won’t complain if the tracking error is positive (i.e., your fund had higher returns than the index or benchmark)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a:t>Where do you find Tracking Error?</a:t>
            </a:r>
          </a:p>
        </p:txBody>
      </p:sp>
      <p:sp>
        <p:nvSpPr>
          <p:cNvPr id="52227" name="Rectangle 3"/>
          <p:cNvSpPr>
            <a:spLocks noGrp="1" noChangeArrowheads="1"/>
          </p:cNvSpPr>
          <p:nvPr>
            <p:ph idx="1"/>
          </p:nvPr>
        </p:nvSpPr>
        <p:spPr>
          <a:xfrm>
            <a:off x="914400" y="1600200"/>
            <a:ext cx="7315200" cy="4953000"/>
          </a:xfrm>
        </p:spPr>
        <p:txBody>
          <a:bodyPr/>
          <a:lstStyle/>
          <a:p>
            <a:pPr eaLnBrk="1" hangingPunct="1"/>
            <a:r>
              <a:rPr lang="en-US" altLang="en-US" dirty="0"/>
              <a:t>Tracking Error (</a:t>
            </a:r>
            <a:r>
              <a:rPr lang="en-US" altLang="en-US" dirty="0" smtClean="0"/>
              <a:t>Performance)</a:t>
            </a:r>
            <a:endParaRPr lang="en-US" altLang="en-US" dirty="0"/>
          </a:p>
          <a:p>
            <a:pPr lvl="1" eaLnBrk="1" hangingPunct="1"/>
            <a:r>
              <a:rPr lang="en-US" altLang="en-US" dirty="0"/>
              <a:t>Returns.  Fund annual returns</a:t>
            </a:r>
          </a:p>
          <a:p>
            <a:pPr lvl="1" eaLnBrk="1" hangingPunct="1"/>
            <a:r>
              <a:rPr lang="en-US" altLang="en-US" dirty="0"/>
              <a:t>+/- S&amp;P 500 TR.  This is tracking error versus the S&amp;P 500 Index (+/- Index).  Note that Morningstar’s choice of index is sometimes very poor, i.e., using MSCI EAFE for emerging markets</a:t>
            </a:r>
          </a:p>
          <a:p>
            <a:pPr lvl="1" eaLnBrk="1" hangingPunct="1"/>
            <a:r>
              <a:rPr lang="en-US" altLang="en-US" dirty="0"/>
              <a:t>+/- Category.  Tracking Error versus the Category. In this case it is large cap blend.   This is a better check on performance—versus all funds in a similar category</a:t>
            </a:r>
          </a:p>
          <a:p>
            <a:pPr lvl="1" eaLnBrk="1" hangingPunct="1"/>
            <a:r>
              <a:rPr lang="en-US" altLang="en-US" dirty="0"/>
              <a:t>% Rank in Category (Number is in top %--the lower the number the better)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20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2227">
                                            <p:txEl>
                                              <p:pRg st="1" end="1"/>
                                            </p:txEl>
                                          </p:spTgt>
                                        </p:tgtEl>
                                        <p:attrNameLst>
                                          <p:attrName>style.visibility</p:attrName>
                                        </p:attrNameLst>
                                      </p:cBhvr>
                                      <p:to>
                                        <p:strVal val="visible"/>
                                      </p:to>
                                    </p:set>
                                    <p:animEffect transition="in" filter="fade">
                                      <p:cBhvr>
                                        <p:cTn id="12" dur="2000"/>
                                        <p:tgtEl>
                                          <p:spTgt spid="5222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animEffect transition="in" filter="fade">
                                      <p:cBhvr>
                                        <p:cTn id="15" dur="2000"/>
                                        <p:tgtEl>
                                          <p:spTgt spid="5222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2227">
                                            <p:txEl>
                                              <p:pRg st="3" end="3"/>
                                            </p:txEl>
                                          </p:spTgt>
                                        </p:tgtEl>
                                        <p:attrNameLst>
                                          <p:attrName>style.visibility</p:attrName>
                                        </p:attrNameLst>
                                      </p:cBhvr>
                                      <p:to>
                                        <p:strVal val="visible"/>
                                      </p:to>
                                    </p:set>
                                    <p:animEffect transition="in" filter="fade">
                                      <p:cBhvr>
                                        <p:cTn id="18" dur="2000"/>
                                        <p:tgtEl>
                                          <p:spTgt spid="5222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2227">
                                            <p:txEl>
                                              <p:pRg st="4" end="4"/>
                                            </p:txEl>
                                          </p:spTgt>
                                        </p:tgtEl>
                                        <p:attrNameLst>
                                          <p:attrName>style.visibility</p:attrName>
                                        </p:attrNameLst>
                                      </p:cBhvr>
                                      <p:to>
                                        <p:strVal val="visible"/>
                                      </p:to>
                                    </p:set>
                                    <p:animEffect transition="in" filter="fade">
                                      <p:cBhvr>
                                        <p:cTn id="21" dur="2000"/>
                                        <p:tgtEl>
                                          <p:spTgt spid="522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6201" y="1600200"/>
            <a:ext cx="8991600" cy="5181600"/>
          </a:xfrm>
          <a:prstGeom prst="rect">
            <a:avLst/>
          </a:prstGeom>
        </p:spPr>
      </p:pic>
      <p:sp>
        <p:nvSpPr>
          <p:cNvPr id="44035" name="Rectangle 2"/>
          <p:cNvSpPr>
            <a:spLocks noGrp="1" noChangeArrowheads="1"/>
          </p:cNvSpPr>
          <p:nvPr>
            <p:ph type="title"/>
          </p:nvPr>
        </p:nvSpPr>
        <p:spPr/>
        <p:txBody>
          <a:bodyPr/>
          <a:lstStyle/>
          <a:p>
            <a:pPr eaLnBrk="1" hangingPunct="1"/>
            <a:r>
              <a:rPr lang="en-US" altLang="en-US"/>
              <a:t>Tracking Error</a:t>
            </a:r>
          </a:p>
        </p:txBody>
      </p:sp>
      <p:sp>
        <p:nvSpPr>
          <p:cNvPr id="44037" name="TextBox 6"/>
          <p:cNvSpPr txBox="1">
            <a:spLocks noChangeArrowheads="1"/>
          </p:cNvSpPr>
          <p:nvPr/>
        </p:nvSpPr>
        <p:spPr bwMode="auto">
          <a:xfrm>
            <a:off x="5486400" y="2667000"/>
            <a:ext cx="3276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200" b="0" dirty="0">
                <a:solidFill>
                  <a:schemeClr val="tx2"/>
                </a:solidFill>
              </a:rPr>
              <a:t>Source:  </a:t>
            </a:r>
            <a:r>
              <a:rPr lang="en-US" altLang="en-US" sz="1200" b="0" dirty="0" smtClean="0">
                <a:solidFill>
                  <a:schemeClr val="tx2"/>
                </a:solidFill>
              </a:rPr>
              <a:t>Morningstar 2020</a:t>
            </a:r>
            <a:endParaRPr lang="en-US" altLang="en-US" sz="1200" b="0" dirty="0">
              <a:solidFill>
                <a:schemeClr val="tx2"/>
              </a:solidFill>
            </a:endParaRPr>
          </a:p>
        </p:txBody>
      </p:sp>
      <p:sp>
        <p:nvSpPr>
          <p:cNvPr id="2" name="Rectangle 1"/>
          <p:cNvSpPr/>
          <p:nvPr/>
        </p:nvSpPr>
        <p:spPr bwMode="auto">
          <a:xfrm>
            <a:off x="1524000" y="5660910"/>
            <a:ext cx="5600700" cy="206490"/>
          </a:xfrm>
          <a:prstGeom prst="rect">
            <a:avLst/>
          </a:prstGeom>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rtlCol="0" anchor="ctr"/>
          <a:lstStyle/>
          <a:p>
            <a:pPr algn="ctr" eaLnBrk="1" hangingPunct="1">
              <a:spcBef>
                <a:spcPct val="0"/>
              </a:spcBef>
              <a:buFontTx/>
              <a:buNone/>
            </a:pPr>
            <a:endParaRPr lang="en-US" sz="4400">
              <a:solidFill>
                <a:schemeClr val="tx2"/>
              </a:solidFill>
            </a:endParaRPr>
          </a:p>
        </p:txBody>
      </p:sp>
      <p:sp>
        <p:nvSpPr>
          <p:cNvPr id="7" name="TextBox 6"/>
          <p:cNvSpPr txBox="1"/>
          <p:nvPr/>
        </p:nvSpPr>
        <p:spPr>
          <a:xfrm>
            <a:off x="5056472" y="5469523"/>
            <a:ext cx="457200" cy="338554"/>
          </a:xfrm>
          <a:prstGeom prst="rect">
            <a:avLst/>
          </a:prstGeom>
          <a:noFill/>
        </p:spPr>
        <p:txBody>
          <a:bodyPr wrap="square" rtlCol="0">
            <a:spAutoFit/>
          </a:bodyPr>
          <a:lstStyle/>
          <a:p>
            <a:r>
              <a:rPr lang="en-US" sz="1600" dirty="0"/>
              <a:t>7a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a:t>Mutual Fund Information </a:t>
            </a:r>
            <a:r>
              <a:rPr lang="en-US" altLang="en-US" sz="2000"/>
              <a:t>(continued)</a:t>
            </a:r>
          </a:p>
        </p:txBody>
      </p:sp>
      <p:sp>
        <p:nvSpPr>
          <p:cNvPr id="36868" name="Rectangle 3"/>
          <p:cNvSpPr>
            <a:spLocks noGrp="1" noChangeArrowheads="1"/>
          </p:cNvSpPr>
          <p:nvPr>
            <p:ph idx="1"/>
          </p:nvPr>
        </p:nvSpPr>
        <p:spPr>
          <a:xfrm>
            <a:off x="457200" y="1608138"/>
            <a:ext cx="7773034" cy="4419600"/>
          </a:xfrm>
        </p:spPr>
        <p:txBody>
          <a:bodyPr/>
          <a:lstStyle/>
          <a:p>
            <a:pPr eaLnBrk="1" hangingPunct="1"/>
            <a:r>
              <a:rPr lang="en-US" altLang="en-US" sz="2000" dirty="0"/>
              <a:t>For help with how to select funds, see </a:t>
            </a:r>
            <a:r>
              <a:rPr lang="en-US" altLang="en-US" sz="2000" dirty="0">
                <a:hlinkClick r:id="rId2"/>
              </a:rPr>
              <a:t>Using Morningstar to Select Mutual Funds </a:t>
            </a:r>
            <a:r>
              <a:rPr lang="en-US" altLang="en-US" sz="2000" dirty="0"/>
              <a:t>(LT07) using the HBL Library or the Internet. Record what you have found with each candidate and select the funds using   </a:t>
            </a:r>
            <a:r>
              <a:rPr lang="en-US" altLang="en-US" sz="2000" dirty="0">
                <a:hlinkClick r:id="rId3"/>
              </a:rPr>
              <a:t>Mutual Fund Worksheet </a:t>
            </a:r>
            <a:r>
              <a:rPr lang="en-US" altLang="en-US" sz="2000" dirty="0"/>
              <a:t> (LT07B) (note:  the “Filled In” tab gives some work previous students have done on specific funds)</a:t>
            </a:r>
          </a:p>
          <a:p>
            <a:pPr eaLnBrk="1" hangingPunct="1"/>
            <a:endParaRPr lang="en-US" altLang="en-US" sz="2400" dirty="0"/>
          </a:p>
          <a:p>
            <a:pPr lvl="3" eaLnBrk="1" hangingPunct="1">
              <a:buFontTx/>
              <a:buNone/>
            </a:pPr>
            <a:endParaRPr lang="en-US" altLang="en-US" sz="2800" dirty="0"/>
          </a:p>
          <a:p>
            <a:pPr eaLnBrk="1" hangingPunct="1"/>
            <a:endParaRPr lang="en-US" altLang="en-US" sz="3200" dirty="0"/>
          </a:p>
        </p:txBody>
      </p:sp>
      <p:pic>
        <p:nvPicPr>
          <p:cNvPr id="2" name="Picture 1"/>
          <p:cNvPicPr>
            <a:picLocks noChangeAspect="1"/>
          </p:cNvPicPr>
          <p:nvPr/>
        </p:nvPicPr>
        <p:blipFill>
          <a:blip r:embed="rId4"/>
          <a:stretch>
            <a:fillRect/>
          </a:stretch>
        </p:blipFill>
        <p:spPr>
          <a:xfrm>
            <a:off x="914400" y="3200400"/>
            <a:ext cx="7315834" cy="3657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642862"/>
            <a:ext cx="8229600" cy="944628"/>
          </a:xfrm>
        </p:spPr>
        <p:txBody>
          <a:bodyPr/>
          <a:lstStyle/>
          <a:p>
            <a:pPr eaLnBrk="1" hangingPunct="1"/>
            <a:r>
              <a:rPr lang="en-US" altLang="en-US" dirty="0"/>
              <a:t>What is the Big Deal About Index Funds?</a:t>
            </a:r>
          </a:p>
        </p:txBody>
      </p:sp>
      <p:sp>
        <p:nvSpPr>
          <p:cNvPr id="94211" name="Rectangle 3"/>
          <p:cNvSpPr>
            <a:spLocks noGrp="1" noChangeArrowheads="1"/>
          </p:cNvSpPr>
          <p:nvPr>
            <p:ph idx="1"/>
          </p:nvPr>
        </p:nvSpPr>
        <p:spPr>
          <a:xfrm>
            <a:off x="914400" y="1600200"/>
            <a:ext cx="7315200" cy="5257800"/>
          </a:xfrm>
        </p:spPr>
        <p:txBody>
          <a:bodyPr/>
          <a:lstStyle/>
          <a:p>
            <a:pPr eaLnBrk="1" hangingPunct="1">
              <a:spcBef>
                <a:spcPts val="400"/>
              </a:spcBef>
            </a:pPr>
            <a:r>
              <a:rPr lang="en-US" altLang="en-US" dirty="0"/>
              <a:t>What are index funds?</a:t>
            </a:r>
          </a:p>
          <a:p>
            <a:pPr lvl="1" eaLnBrk="1" hangingPunct="1">
              <a:spcBef>
                <a:spcPts val="400"/>
              </a:spcBef>
            </a:pPr>
            <a:r>
              <a:rPr lang="en-US" altLang="en-US" dirty="0"/>
              <a:t>Mutual funds or ETFs which hold specific shares in proportion to those held by an index  </a:t>
            </a:r>
          </a:p>
          <a:p>
            <a:pPr lvl="2" eaLnBrk="1" hangingPunct="1">
              <a:spcBef>
                <a:spcPts val="400"/>
              </a:spcBef>
            </a:pPr>
            <a:r>
              <a:rPr lang="en-US" altLang="en-US" dirty="0"/>
              <a:t>Their goal is to match the benchmark performance </a:t>
            </a:r>
          </a:p>
          <a:p>
            <a:pPr lvl="1" eaLnBrk="1" hangingPunct="1">
              <a:spcBef>
                <a:spcPts val="400"/>
              </a:spcBef>
            </a:pPr>
            <a:r>
              <a:rPr lang="en-US" altLang="en-US" dirty="0"/>
              <a:t>Why have they come about?</a:t>
            </a:r>
          </a:p>
          <a:p>
            <a:pPr lvl="2" eaLnBrk="1" hangingPunct="1">
              <a:spcBef>
                <a:spcPts val="400"/>
              </a:spcBef>
            </a:pPr>
            <a:r>
              <a:rPr lang="en-US" altLang="en-US" dirty="0"/>
              <a:t>Investors are concerned that most actively managed funds have not been able to beat their benchmarks after all fees, taxes and costs.  </a:t>
            </a:r>
          </a:p>
          <a:p>
            <a:pPr lvl="3" eaLnBrk="1" hangingPunct="1">
              <a:spcBef>
                <a:spcPts val="400"/>
              </a:spcBef>
            </a:pPr>
            <a:r>
              <a:rPr lang="en-US" altLang="en-US" dirty="0"/>
              <a:t>So instead of trying to beat an index, investors accept the index return and risk</a:t>
            </a:r>
          </a:p>
          <a:p>
            <a:pPr lvl="2" eaLnBrk="1" hangingPunct="1">
              <a:spcBef>
                <a:spcPts val="400"/>
              </a:spcBef>
            </a:pPr>
            <a:r>
              <a:rPr lang="en-US" altLang="en-US" dirty="0"/>
              <a:t>Interestingly, index funds have tended to outperform most actively managed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 calcmode="lin" valueType="num">
                                      <p:cBhvr additive="base">
                                        <p:cTn id="7" dur="500" fill="hold"/>
                                        <p:tgtEl>
                                          <p:spTgt spid="94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42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4211">
                                            <p:txEl>
                                              <p:pRg st="1" end="1"/>
                                            </p:txEl>
                                          </p:spTgt>
                                        </p:tgtEl>
                                        <p:attrNameLst>
                                          <p:attrName>style.visibility</p:attrName>
                                        </p:attrNameLst>
                                      </p:cBhvr>
                                      <p:to>
                                        <p:strVal val="visible"/>
                                      </p:to>
                                    </p:set>
                                    <p:anim calcmode="lin" valueType="num">
                                      <p:cBhvr additive="base">
                                        <p:cTn id="13" dur="500" fill="hold"/>
                                        <p:tgtEl>
                                          <p:spTgt spid="94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42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4211">
                                            <p:txEl>
                                              <p:pRg st="2" end="2"/>
                                            </p:txEl>
                                          </p:spTgt>
                                        </p:tgtEl>
                                        <p:attrNameLst>
                                          <p:attrName>style.visibility</p:attrName>
                                        </p:attrNameLst>
                                      </p:cBhvr>
                                      <p:to>
                                        <p:strVal val="visible"/>
                                      </p:to>
                                    </p:set>
                                    <p:anim calcmode="lin" valueType="num">
                                      <p:cBhvr additive="base">
                                        <p:cTn id="17" dur="500" fill="hold"/>
                                        <p:tgtEl>
                                          <p:spTgt spid="942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42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4211">
                                            <p:txEl>
                                              <p:pRg st="3" end="3"/>
                                            </p:txEl>
                                          </p:spTgt>
                                        </p:tgtEl>
                                        <p:attrNameLst>
                                          <p:attrName>style.visibility</p:attrName>
                                        </p:attrNameLst>
                                      </p:cBhvr>
                                      <p:to>
                                        <p:strVal val="visible"/>
                                      </p:to>
                                    </p:set>
                                    <p:anim calcmode="lin" valueType="num">
                                      <p:cBhvr additive="base">
                                        <p:cTn id="21" dur="500" fill="hold"/>
                                        <p:tgtEl>
                                          <p:spTgt spid="942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42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4211">
                                            <p:txEl>
                                              <p:pRg st="4" end="4"/>
                                            </p:txEl>
                                          </p:spTgt>
                                        </p:tgtEl>
                                        <p:attrNameLst>
                                          <p:attrName>style.visibility</p:attrName>
                                        </p:attrNameLst>
                                      </p:cBhvr>
                                      <p:to>
                                        <p:strVal val="visible"/>
                                      </p:to>
                                    </p:set>
                                    <p:anim calcmode="lin" valueType="num">
                                      <p:cBhvr additive="base">
                                        <p:cTn id="25" dur="500" fill="hold"/>
                                        <p:tgtEl>
                                          <p:spTgt spid="942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421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4211">
                                            <p:txEl>
                                              <p:pRg st="5" end="5"/>
                                            </p:txEl>
                                          </p:spTgt>
                                        </p:tgtEl>
                                        <p:attrNameLst>
                                          <p:attrName>style.visibility</p:attrName>
                                        </p:attrNameLst>
                                      </p:cBhvr>
                                      <p:to>
                                        <p:strVal val="visible"/>
                                      </p:to>
                                    </p:set>
                                    <p:anim calcmode="lin" valueType="num">
                                      <p:cBhvr additive="base">
                                        <p:cTn id="29" dur="500" fill="hold"/>
                                        <p:tgtEl>
                                          <p:spTgt spid="942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42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94211">
                                            <p:txEl>
                                              <p:pRg st="6" end="6"/>
                                            </p:txEl>
                                          </p:spTgt>
                                        </p:tgtEl>
                                        <p:attrNameLst>
                                          <p:attrName>style.visibility</p:attrName>
                                        </p:attrNameLst>
                                      </p:cBhvr>
                                      <p:to>
                                        <p:strVal val="visible"/>
                                      </p:to>
                                    </p:set>
                                    <p:anim calcmode="lin" valueType="num">
                                      <p:cBhvr additive="base">
                                        <p:cTn id="33" dur="500" fill="hold"/>
                                        <p:tgtEl>
                                          <p:spTgt spid="942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9421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bldLvl="2"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684998"/>
            <a:ext cx="7772400" cy="916004"/>
          </a:xfrm>
        </p:spPr>
        <p:txBody>
          <a:bodyPr/>
          <a:lstStyle/>
          <a:p>
            <a:pPr eaLnBrk="1" hangingPunct="1"/>
            <a:r>
              <a:rPr lang="en-US" altLang="en-US" dirty="0"/>
              <a:t>Index Funds </a:t>
            </a:r>
            <a:r>
              <a:rPr lang="en-US" altLang="en-US" sz="2400" dirty="0"/>
              <a:t>(continued)</a:t>
            </a:r>
          </a:p>
        </p:txBody>
      </p:sp>
      <p:sp>
        <p:nvSpPr>
          <p:cNvPr id="96259" name="Rectangle 3"/>
          <p:cNvSpPr>
            <a:spLocks noGrp="1" noChangeArrowheads="1"/>
          </p:cNvSpPr>
          <p:nvPr>
            <p:ph idx="1"/>
          </p:nvPr>
        </p:nvSpPr>
        <p:spPr>
          <a:xfrm>
            <a:off x="914400" y="1600200"/>
            <a:ext cx="7315200" cy="5181600"/>
          </a:xfrm>
        </p:spPr>
        <p:txBody>
          <a:bodyPr/>
          <a:lstStyle/>
          <a:p>
            <a:pPr eaLnBrk="1" hangingPunct="1"/>
            <a:r>
              <a:rPr lang="en-US" altLang="en-US"/>
              <a:t>Why have index funds and ETFs grown so quickly?</a:t>
            </a:r>
          </a:p>
          <a:p>
            <a:pPr lvl="1" eaLnBrk="1" hangingPunct="1"/>
            <a:r>
              <a:rPr lang="en-US" altLang="en-US"/>
              <a:t>There is no correlation between last year’s winners and this year’s winners for actively managed funds</a:t>
            </a:r>
          </a:p>
          <a:p>
            <a:pPr lvl="1" eaLnBrk="1" hangingPunct="1"/>
            <a:r>
              <a:rPr lang="en-US" altLang="en-US"/>
              <a:t>Actively managed funds tend to reduce performance through excessive trading, which also generates taxes for the investor</a:t>
            </a:r>
          </a:p>
          <a:p>
            <a:pPr lvl="1" eaLnBrk="1" hangingPunct="1"/>
            <a:r>
              <a:rPr lang="en-US" altLang="en-US"/>
              <a:t>Actively managed funds generally have higher management fees which must be overcome through higher returns (18 basis points for an index fund versus 80-250 basis points for an actively fund)</a:t>
            </a:r>
          </a:p>
          <a:p>
            <a:pPr lvl="1" eaLnBrk="1" hangingPunct="1"/>
            <a:r>
              <a:rPr lang="en-US" altLang="en-US"/>
              <a:t>It is very difficult to beat these funds on a consistent basis after all fees and taxes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fade">
                                      <p:cBhvr>
                                        <p:cTn id="7" dur="2000"/>
                                        <p:tgtEl>
                                          <p:spTgt spid="962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6259">
                                            <p:txEl>
                                              <p:pRg st="1" end="1"/>
                                            </p:txEl>
                                          </p:spTgt>
                                        </p:tgtEl>
                                        <p:attrNameLst>
                                          <p:attrName>style.visibility</p:attrName>
                                        </p:attrNameLst>
                                      </p:cBhvr>
                                      <p:to>
                                        <p:strVal val="visible"/>
                                      </p:to>
                                    </p:set>
                                    <p:animEffect transition="in" filter="fade">
                                      <p:cBhvr>
                                        <p:cTn id="12" dur="2000"/>
                                        <p:tgtEl>
                                          <p:spTgt spid="9625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animEffect transition="in" filter="fade">
                                      <p:cBhvr>
                                        <p:cTn id="15" dur="2000"/>
                                        <p:tgtEl>
                                          <p:spTgt spid="9625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6259">
                                            <p:txEl>
                                              <p:pRg st="3" end="3"/>
                                            </p:txEl>
                                          </p:spTgt>
                                        </p:tgtEl>
                                        <p:attrNameLst>
                                          <p:attrName>style.visibility</p:attrName>
                                        </p:attrNameLst>
                                      </p:cBhvr>
                                      <p:to>
                                        <p:strVal val="visible"/>
                                      </p:to>
                                    </p:set>
                                    <p:animEffect transition="in" filter="fade">
                                      <p:cBhvr>
                                        <p:cTn id="18" dur="2000"/>
                                        <p:tgtEl>
                                          <p:spTgt spid="9625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6259">
                                            <p:txEl>
                                              <p:pRg st="4" end="4"/>
                                            </p:txEl>
                                          </p:spTgt>
                                        </p:tgtEl>
                                        <p:attrNameLst>
                                          <p:attrName>style.visibility</p:attrName>
                                        </p:attrNameLst>
                                      </p:cBhvr>
                                      <p:to>
                                        <p:strVal val="visible"/>
                                      </p:to>
                                    </p:set>
                                    <p:animEffect transition="in" filter="fade">
                                      <p:cBhvr>
                                        <p:cTn id="21" dur="2000"/>
                                        <p:tgtEl>
                                          <p:spTgt spid="962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altLang="en-US" sz="4000" dirty="0"/>
              <a:t>Index Funds </a:t>
            </a:r>
            <a:r>
              <a:rPr lang="en-US" altLang="en-US" sz="2800" dirty="0"/>
              <a:t>(continued)</a:t>
            </a:r>
          </a:p>
        </p:txBody>
      </p:sp>
      <p:sp>
        <p:nvSpPr>
          <p:cNvPr id="44036" name="Rectangle 3"/>
          <p:cNvSpPr>
            <a:spLocks noGrp="1" noChangeArrowheads="1"/>
          </p:cNvSpPr>
          <p:nvPr>
            <p:ph idx="1"/>
          </p:nvPr>
        </p:nvSpPr>
        <p:spPr>
          <a:xfrm>
            <a:off x="914400" y="1600200"/>
            <a:ext cx="7258050" cy="5218113"/>
          </a:xfrm>
        </p:spPr>
        <p:txBody>
          <a:bodyPr/>
          <a:lstStyle/>
          <a:p>
            <a:pPr eaLnBrk="1" hangingPunct="1"/>
            <a:r>
              <a:rPr lang="en-US" altLang="en-US"/>
              <a:t>Jason Zweig, a senior writer for </a:t>
            </a:r>
            <a:r>
              <a:rPr lang="en-US" altLang="en-US" i="1"/>
              <a:t>Money Magazine</a:t>
            </a:r>
            <a:r>
              <a:rPr lang="en-US" altLang="en-US"/>
              <a:t> commented:</a:t>
            </a:r>
          </a:p>
          <a:p>
            <a:pPr lvl="1" eaLnBrk="1" hangingPunct="1"/>
            <a:r>
              <a:rPr lang="en-US" altLang="en-US"/>
              <a:t>With an index fund, you're on permanent auto-pilot: you will always get what the market is willing to give, no more and no less. By enabling me to say "I don't know, and I don't care," my index fund has liberated me from the feeling that I need to forecast what the market is about to do. That gives me more time and mental energy for the important things in life, like playing with my kids and working in my garden (Jason Zweig, “Indexing Let’s You Say Those Magic Words,” </a:t>
            </a:r>
            <a:r>
              <a:rPr lang="en-US" altLang="en-US" i="1"/>
              <a:t>CNN Money</a:t>
            </a:r>
            <a:r>
              <a:rPr lang="en-US" altLang="en-US"/>
              <a:t>, August 29, 2001).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a:t>Stock Selection Strategies </a:t>
            </a:r>
            <a:r>
              <a:rPr lang="en-US" altLang="en-US" sz="2000"/>
              <a:t>(continued)</a:t>
            </a:r>
          </a:p>
        </p:txBody>
      </p:sp>
      <p:sp>
        <p:nvSpPr>
          <p:cNvPr id="160771" name="Rectangle 3"/>
          <p:cNvSpPr>
            <a:spLocks noGrp="1" noChangeArrowheads="1"/>
          </p:cNvSpPr>
          <p:nvPr>
            <p:ph idx="1"/>
          </p:nvPr>
        </p:nvSpPr>
        <p:spPr>
          <a:xfrm>
            <a:off x="914400" y="1600200"/>
            <a:ext cx="7315200" cy="5257800"/>
          </a:xfrm>
        </p:spPr>
        <p:txBody>
          <a:bodyPr/>
          <a:lstStyle/>
          <a:p>
            <a:pPr eaLnBrk="1" hangingPunct="1"/>
            <a:r>
              <a:rPr lang="en-US" altLang="en-US" sz="2400" u="sng"/>
              <a:t>2.  Principle 4:  Invest Low-cost and tax-efficiently</a:t>
            </a:r>
          </a:p>
          <a:p>
            <a:pPr lvl="1" eaLnBrk="1" hangingPunct="1"/>
            <a:r>
              <a:rPr lang="en-US" altLang="en-US"/>
              <a:t>Investing in stocks when you have a small portfolio (less than $500,000) is very expensive.</a:t>
            </a:r>
          </a:p>
          <a:p>
            <a:pPr lvl="2" eaLnBrk="1" hangingPunct="1"/>
            <a:r>
              <a:rPr lang="en-US" altLang="en-US"/>
              <a:t>Transactions costs for purchasing stocks are among the highest of any major asset class</a:t>
            </a:r>
          </a:p>
          <a:p>
            <a:pPr eaLnBrk="1" hangingPunct="1"/>
            <a:r>
              <a:rPr lang="en-US" altLang="en-US" sz="2400" u="sng"/>
              <a:t>3.  Principle 6: Know What You Invest In</a:t>
            </a:r>
          </a:p>
          <a:p>
            <a:pPr lvl="1" eaLnBrk="1" hangingPunct="1"/>
            <a:r>
              <a:rPr lang="en-US" altLang="en-US"/>
              <a:t>Picking stocks when you have not developed the knowledge and skill base necessary to evaluate stocks is very risky, bordering on speculation or gambling</a:t>
            </a:r>
          </a:p>
          <a:p>
            <a:pPr lvl="2" eaLnBrk="1" hangingPunct="1"/>
            <a:r>
              <a:rPr lang="en-US" altLang="en-US"/>
              <a:t>Most (and this includes Finance students) have not yet developed the skills needed to make good stock selection decisions for a portfolio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0771">
                                            <p:txEl>
                                              <p:pRg st="1" end="1"/>
                                            </p:txEl>
                                          </p:spTgt>
                                        </p:tgtEl>
                                        <p:attrNameLst>
                                          <p:attrName>style.visibility</p:attrName>
                                        </p:attrNameLst>
                                      </p:cBhvr>
                                      <p:to>
                                        <p:strVal val="visible"/>
                                      </p:to>
                                    </p:set>
                                    <p:anim calcmode="lin" valueType="num">
                                      <p:cBhvr additive="base">
                                        <p:cTn id="13"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60771">
                                            <p:txEl>
                                              <p:pRg st="3" end="3"/>
                                            </p:txEl>
                                          </p:spTgt>
                                        </p:tgtEl>
                                        <p:attrNameLst>
                                          <p:attrName>style.visibility</p:attrName>
                                        </p:attrNameLst>
                                      </p:cBhvr>
                                      <p:to>
                                        <p:strVal val="visible"/>
                                      </p:to>
                                    </p:set>
                                    <p:anim calcmode="lin" valueType="num">
                                      <p:cBhvr additive="base">
                                        <p:cTn id="23" dur="1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4" dur="100" fill="hold"/>
                                        <p:tgtEl>
                                          <p:spTgt spid="1607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60771">
                                            <p:txEl>
                                              <p:pRg st="4" end="4"/>
                                            </p:txEl>
                                          </p:spTgt>
                                        </p:tgtEl>
                                        <p:attrNameLst>
                                          <p:attrName>style.visibility</p:attrName>
                                        </p:attrNameLst>
                                      </p:cBhvr>
                                      <p:to>
                                        <p:strVal val="visible"/>
                                      </p:to>
                                    </p:set>
                                    <p:anim calcmode="lin" valueType="num">
                                      <p:cBhvr additive="base">
                                        <p:cTn id="29"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5" end="5"/>
                                            </p:txEl>
                                          </p:spTgt>
                                        </p:tgtEl>
                                        <p:attrNameLst>
                                          <p:attrName>style.visibility</p:attrName>
                                        </p:attrNameLst>
                                      </p:cBhvr>
                                      <p:to>
                                        <p:strVal val="visible"/>
                                      </p:to>
                                    </p:set>
                                    <p:anim calcmode="lin" valueType="num">
                                      <p:cBhvr additive="base">
                                        <p:cTn id="33"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sz="4000" dirty="0"/>
              <a:t>Index Funds </a:t>
            </a:r>
            <a:r>
              <a:rPr lang="en-US" altLang="en-US" sz="2800" dirty="0"/>
              <a:t>(continued)</a:t>
            </a:r>
          </a:p>
        </p:txBody>
      </p:sp>
      <p:sp>
        <p:nvSpPr>
          <p:cNvPr id="45060" name="Rectangle 3"/>
          <p:cNvSpPr>
            <a:spLocks noGrp="1" noChangeArrowheads="1"/>
          </p:cNvSpPr>
          <p:nvPr>
            <p:ph idx="1"/>
          </p:nvPr>
        </p:nvSpPr>
        <p:spPr>
          <a:xfrm>
            <a:off x="928688" y="1608138"/>
            <a:ext cx="7286625" cy="4419600"/>
          </a:xfrm>
        </p:spPr>
        <p:txBody>
          <a:bodyPr/>
          <a:lstStyle/>
          <a:p>
            <a:pPr eaLnBrk="1" hangingPunct="1"/>
            <a:r>
              <a:rPr lang="en-US" altLang="en-US" dirty="0"/>
              <a:t>Warren Buffet commented:</a:t>
            </a:r>
          </a:p>
          <a:p>
            <a:pPr lvl="1" eaLnBrk="1" hangingPunct="1"/>
            <a:r>
              <a:rPr lang="en-US" altLang="en-US" dirty="0"/>
              <a:t>By periodically investing in an index fund, the know-nothing investor can actually outperform most investment professionals. Paradoxically, when 'dumb' money acknowledges its limitations, it ceases to be dumb </a:t>
            </a:r>
            <a:r>
              <a:rPr lang="en-US" altLang="en-US" sz="2000" dirty="0"/>
              <a:t>(Warren Buffett, </a:t>
            </a:r>
            <a:r>
              <a:rPr lang="en-US" altLang="en-US" sz="2000" i="1" dirty="0"/>
              <a:t>Letter to Berkshire Hathaway Shareholders</a:t>
            </a:r>
            <a:r>
              <a:rPr lang="en-US" altLang="en-US" sz="2000" dirty="0"/>
              <a:t>, 1993).</a:t>
            </a:r>
            <a:endParaRPr lang="en-US" altLang="en-US" dirty="0"/>
          </a:p>
          <a:p>
            <a:pPr lvl="1" eaLnBrk="1" hangingPunct="1"/>
            <a:r>
              <a:rPr lang="en-US" altLang="en-US" dirty="0"/>
              <a:t>Doing reasonably well investing in stocks is very, very easy.  Buy an index fund, preferably over time, so you end up owning good businesses at a reasonable average price.  If you own a cross-section of American businesses, you are going to do well </a:t>
            </a:r>
            <a:r>
              <a:rPr lang="en-US" altLang="en-US" sz="2000" dirty="0"/>
              <a:t>(“Warren Buffet: Top 3 Investment mistakes to avoid,” USA Today, October 26, 2013).</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Index Funds </a:t>
            </a:r>
            <a:r>
              <a:rPr lang="en-US" altLang="en-US" sz="2400" dirty="0"/>
              <a:t>(continued)</a:t>
            </a:r>
            <a:endParaRPr lang="en-US" altLang="en-US" dirty="0"/>
          </a:p>
        </p:txBody>
      </p:sp>
      <p:sp>
        <p:nvSpPr>
          <p:cNvPr id="46085" name="Rectangle 4"/>
          <p:cNvSpPr>
            <a:spLocks noGrp="1" noChangeArrowheads="1"/>
          </p:cNvSpPr>
          <p:nvPr>
            <p:ph type="body" idx="4294967295"/>
          </p:nvPr>
        </p:nvSpPr>
        <p:spPr>
          <a:xfrm>
            <a:off x="914400" y="1600200"/>
            <a:ext cx="7315200" cy="4876800"/>
          </a:xfrm>
        </p:spPr>
        <p:txBody>
          <a:bodyPr/>
          <a:lstStyle/>
          <a:p>
            <a:pPr eaLnBrk="1" hangingPunct="1">
              <a:buClr>
                <a:srgbClr val="FFCC00"/>
              </a:buClr>
              <a:buFont typeface="Wingdings" panose="05000000000000000000" pitchFamily="2" charset="2"/>
              <a:buNone/>
            </a:pPr>
            <a:r>
              <a:rPr lang="en-US" altLang="en-US" dirty="0"/>
              <a:t>Insights on Indexing</a:t>
            </a:r>
          </a:p>
          <a:p>
            <a:pPr eaLnBrk="1" hangingPunct="1">
              <a:buClr>
                <a:srgbClr val="FFCC00"/>
              </a:buClr>
            </a:pPr>
            <a:r>
              <a:rPr lang="en-US" altLang="en-US" sz="2400" dirty="0"/>
              <a:t>Most actively managed funds will under-perform index funds in the long run after all taxes, costs and fees (according to research)</a:t>
            </a:r>
          </a:p>
          <a:p>
            <a:pPr eaLnBrk="1" hangingPunct="1">
              <a:buClr>
                <a:srgbClr val="FFCC00"/>
              </a:buClr>
            </a:pPr>
            <a:r>
              <a:rPr lang="en-US" altLang="en-US" sz="2400" dirty="0"/>
              <a:t>Competition in stock-market research is intense and will get more competitive going forward, making markets more efficient and indexing more attractive</a:t>
            </a:r>
          </a:p>
          <a:p>
            <a:pPr eaLnBrk="1" hangingPunct="1">
              <a:buClr>
                <a:srgbClr val="FFCC00"/>
              </a:buClr>
            </a:pPr>
            <a:r>
              <a:rPr lang="en-US" altLang="en-US" sz="2400" dirty="0"/>
              <a:t>Indexing or “passive investing” is a free-ride on the competition</a:t>
            </a:r>
          </a:p>
          <a:p>
            <a:pPr eaLnBrk="1" hangingPunct="1">
              <a:buClr>
                <a:srgbClr val="FFCC00"/>
              </a:buClr>
            </a:pPr>
            <a:r>
              <a:rPr lang="en-US" altLang="en-US" sz="2400" dirty="0"/>
              <a:t>Indexing is a time-efficient and cost-effective way to invest due to eliminating the need to evaluate individual securities and low turnover and distributions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08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08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en-US"/>
              <a:t>Questions:</a:t>
            </a:r>
          </a:p>
        </p:txBody>
      </p:sp>
      <p:sp>
        <p:nvSpPr>
          <p:cNvPr id="37892" name="Rectangle 3"/>
          <p:cNvSpPr>
            <a:spLocks noGrp="1" noChangeArrowheads="1"/>
          </p:cNvSpPr>
          <p:nvPr>
            <p:ph idx="1"/>
          </p:nvPr>
        </p:nvSpPr>
        <p:spPr>
          <a:xfrm>
            <a:off x="914400" y="1600200"/>
            <a:ext cx="7315200" cy="4114800"/>
          </a:xfrm>
        </p:spPr>
        <p:txBody>
          <a:bodyPr/>
          <a:lstStyle/>
          <a:p>
            <a:pPr eaLnBrk="1" hangingPunct="1"/>
            <a:r>
              <a:rPr lang="en-US" altLang="en-US" dirty="0"/>
              <a:t>Any questions on what makes a good mutual fund and the big deal of index funds?</a:t>
            </a:r>
          </a:p>
          <a:p>
            <a:pPr lvl="2" eaLnBrk="1" hangingPunct="1"/>
            <a:endParaRPr lang="en-US" altLang="en-US" sz="2800" dirty="0"/>
          </a:p>
        </p:txBody>
      </p:sp>
    </p:spTree>
    <p:extLst>
      <p:ext uri="{BB962C8B-B14F-4D97-AF65-F5344CB8AC3E}">
        <p14:creationId xmlns:p14="http://schemas.microsoft.com/office/powerpoint/2010/main" val="1719725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789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685800"/>
            <a:ext cx="9196388" cy="914400"/>
          </a:xfrm>
        </p:spPr>
        <p:txBody>
          <a:bodyPr/>
          <a:lstStyle/>
          <a:p>
            <a:pPr eaLnBrk="1" hangingPunct="1"/>
            <a:r>
              <a:rPr lang="en-US" altLang="en-US" dirty="0"/>
              <a:t>D.  Understand How to Pick Mutual Funds</a:t>
            </a:r>
            <a:endParaRPr lang="en-US" altLang="en-US" sz="2000" dirty="0"/>
          </a:p>
        </p:txBody>
      </p:sp>
      <p:sp>
        <p:nvSpPr>
          <p:cNvPr id="13316" name="Rectangle 3"/>
          <p:cNvSpPr>
            <a:spLocks noGrp="1" noChangeArrowheads="1"/>
          </p:cNvSpPr>
          <p:nvPr>
            <p:ph idx="1"/>
          </p:nvPr>
        </p:nvSpPr>
        <p:spPr>
          <a:xfrm>
            <a:off x="914400" y="1600200"/>
            <a:ext cx="7315200" cy="5029200"/>
          </a:xfrm>
        </p:spPr>
        <p:txBody>
          <a:bodyPr/>
          <a:lstStyle/>
          <a:p>
            <a:pPr eaLnBrk="1" hangingPunct="1"/>
            <a:r>
              <a:rPr lang="en-US" altLang="en-US" dirty="0"/>
              <a:t>The process to pick YOUR mutual funds is:</a:t>
            </a:r>
          </a:p>
          <a:p>
            <a:pPr marL="457200" lvl="1" indent="0" eaLnBrk="1" hangingPunct="1">
              <a:spcBef>
                <a:spcPts val="328"/>
              </a:spcBef>
              <a:buFontTx/>
              <a:buNone/>
            </a:pPr>
            <a:r>
              <a:rPr lang="en-US" altLang="en-US" dirty="0"/>
              <a:t>1.  Determine the asset classes needed for your Plan and choose the appropriate benchmarks - Done</a:t>
            </a:r>
          </a:p>
          <a:p>
            <a:pPr marL="457200" lvl="1" indent="0" eaLnBrk="1" hangingPunct="1">
              <a:spcBef>
                <a:spcPts val="328"/>
              </a:spcBef>
              <a:buFontTx/>
              <a:buNone/>
            </a:pPr>
            <a:r>
              <a:rPr lang="en-US" altLang="en-US" dirty="0" smtClean="0"/>
              <a:t>2.  Determine </a:t>
            </a:r>
            <a:r>
              <a:rPr lang="en-US" altLang="en-US" dirty="0"/>
              <a:t>what makes a good mutual fund and which asset classes you need exposure </a:t>
            </a:r>
            <a:endParaRPr lang="en-US" altLang="en-US" dirty="0" smtClean="0"/>
          </a:p>
          <a:p>
            <a:pPr marL="457200" lvl="1" indent="0" eaLnBrk="1" hangingPunct="1">
              <a:spcBef>
                <a:spcPts val="328"/>
              </a:spcBef>
              <a:buFontTx/>
              <a:buNone/>
            </a:pPr>
            <a:r>
              <a:rPr lang="en-US" altLang="en-US" dirty="0" smtClean="0"/>
              <a:t>3.  Using a database program, set those principles and evaluate each of the potential mutual funds </a:t>
            </a:r>
          </a:p>
          <a:p>
            <a:pPr marL="457200" lvl="1" indent="0" eaLnBrk="1" hangingPunct="1">
              <a:spcBef>
                <a:spcPts val="328"/>
              </a:spcBef>
              <a:buFontTx/>
              <a:buNone/>
            </a:pPr>
            <a:r>
              <a:rPr lang="en-US" altLang="en-US" dirty="0" smtClean="0"/>
              <a:t>4.  Select the best mutual funds using </a:t>
            </a:r>
            <a:r>
              <a:rPr lang="en-US" altLang="en-US" dirty="0" err="1" smtClean="0">
                <a:hlinkClick r:id="rId2"/>
              </a:rPr>
              <a:t>Using</a:t>
            </a:r>
            <a:r>
              <a:rPr lang="en-US" altLang="en-US" dirty="0" smtClean="0">
                <a:hlinkClick r:id="rId2"/>
              </a:rPr>
              <a:t> Morningstar to Select Funds </a:t>
            </a:r>
            <a:r>
              <a:rPr lang="en-US" altLang="en-US" dirty="0" smtClean="0"/>
              <a:t>(LT07) and</a:t>
            </a:r>
            <a:r>
              <a:rPr lang="en-US" altLang="en-US" dirty="0" smtClean="0">
                <a:hlinkClick r:id="rId3"/>
              </a:rPr>
              <a:t> Mutual Fund Selection Worksheet </a:t>
            </a:r>
            <a:r>
              <a:rPr lang="en-US" altLang="en-US" dirty="0" smtClean="0"/>
              <a:t>(LT7B) (with hints on the “Filled in” tab)</a:t>
            </a:r>
          </a:p>
          <a:p>
            <a:pPr marL="457200" lvl="1" indent="0" eaLnBrk="1" hangingPunct="1">
              <a:spcBef>
                <a:spcPts val="328"/>
              </a:spcBef>
              <a:buFontTx/>
              <a:buNone/>
            </a:pPr>
            <a:r>
              <a:rPr lang="en-US" altLang="en-US" dirty="0" smtClean="0"/>
              <a:t>5</a:t>
            </a:r>
            <a:r>
              <a:rPr lang="en-US" altLang="en-US" dirty="0"/>
              <a:t>.  Now put your Investment Plan together</a:t>
            </a:r>
          </a:p>
          <a:p>
            <a:pPr eaLnBrk="1" hangingPunct="1"/>
            <a:endParaRPr lang="en-US" altLang="en-US" sz="3200" dirty="0"/>
          </a:p>
        </p:txBody>
      </p:sp>
    </p:spTree>
    <p:extLst>
      <p:ext uri="{BB962C8B-B14F-4D97-AF65-F5344CB8AC3E}">
        <p14:creationId xmlns:p14="http://schemas.microsoft.com/office/powerpoint/2010/main" val="356743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Picking Your Mutual Funds</a:t>
            </a:r>
            <a:r>
              <a:rPr lang="en-US" altLang="en-US" sz="2400" dirty="0"/>
              <a:t> (continued)</a:t>
            </a:r>
            <a:endParaRPr lang="en-US" altLang="en-US" sz="2000" dirty="0"/>
          </a:p>
        </p:txBody>
      </p:sp>
      <p:sp>
        <p:nvSpPr>
          <p:cNvPr id="13316" name="Rectangle 3"/>
          <p:cNvSpPr>
            <a:spLocks noGrp="1" noChangeArrowheads="1"/>
          </p:cNvSpPr>
          <p:nvPr>
            <p:ph idx="1"/>
          </p:nvPr>
        </p:nvSpPr>
        <p:spPr>
          <a:xfrm>
            <a:off x="914400" y="1600200"/>
            <a:ext cx="7315200" cy="5029200"/>
          </a:xfrm>
        </p:spPr>
        <p:txBody>
          <a:bodyPr/>
          <a:lstStyle/>
          <a:p>
            <a:pPr eaLnBrk="1" hangingPunct="1"/>
            <a:r>
              <a:rPr lang="en-US" altLang="en-US" dirty="0"/>
              <a:t>Assume your asset class was Large Cap, and you choose SWPPX for your fund.  What next?</a:t>
            </a:r>
          </a:p>
          <a:p>
            <a:pPr lvl="1" eaLnBrk="1" hangingPunct="1"/>
            <a:r>
              <a:rPr lang="en-US" altLang="en-US" sz="2200" dirty="0"/>
              <a:t>1.  Go to Morningstar, and type the ticker “SWPPX” in upper right box</a:t>
            </a:r>
          </a:p>
          <a:p>
            <a:pPr lvl="2" eaLnBrk="1" hangingPunct="1"/>
            <a:r>
              <a:rPr lang="en-US" altLang="en-US" sz="2200" dirty="0" smtClean="0"/>
              <a:t>You will print off from the Quote to the Trailing Returns. </a:t>
            </a:r>
            <a:endParaRPr lang="en-US" altLang="en-US" sz="2200" dirty="0"/>
          </a:p>
          <a:p>
            <a:pPr lvl="1" eaLnBrk="1" hangingPunct="1"/>
            <a:r>
              <a:rPr lang="en-US" altLang="en-US" sz="2200" dirty="0"/>
              <a:t>If you need help, see </a:t>
            </a:r>
            <a:r>
              <a:rPr lang="en-US" sz="2200" u="sng" dirty="0">
                <a:hlinkClick r:id="rId2"/>
              </a:rPr>
              <a:t>Mutual Fund Selection Worksheet</a:t>
            </a:r>
            <a:r>
              <a:rPr lang="en-US" sz="2200" dirty="0"/>
              <a:t> (LT7B)</a:t>
            </a:r>
            <a:r>
              <a:rPr lang="en-US" altLang="en-US" sz="2200" dirty="0"/>
              <a:t>, Filled In for possible fund ideas and tickers</a:t>
            </a:r>
          </a:p>
          <a:p>
            <a:pPr lvl="1" eaLnBrk="1" hangingPunct="1"/>
            <a:endParaRPr lang="en-US" altLang="en-US" sz="2200" dirty="0"/>
          </a:p>
        </p:txBody>
      </p:sp>
    </p:spTree>
    <p:extLst>
      <p:ext uri="{BB962C8B-B14F-4D97-AF65-F5344CB8AC3E}">
        <p14:creationId xmlns:p14="http://schemas.microsoft.com/office/powerpoint/2010/main" val="3378983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391025" y="0"/>
            <a:ext cx="4752975" cy="6823364"/>
          </a:xfrm>
          <a:prstGeom prst="rect">
            <a:avLst/>
          </a:prstGeom>
        </p:spPr>
      </p:pic>
      <p:sp>
        <p:nvSpPr>
          <p:cNvPr id="15362" name="Rectangle 2"/>
          <p:cNvSpPr>
            <a:spLocks noGrp="1" noChangeArrowheads="1"/>
          </p:cNvSpPr>
          <p:nvPr>
            <p:ph type="title"/>
          </p:nvPr>
        </p:nvSpPr>
        <p:spPr>
          <a:xfrm>
            <a:off x="76200" y="685800"/>
            <a:ext cx="4314826" cy="914400"/>
          </a:xfrm>
        </p:spPr>
        <p:txBody>
          <a:bodyPr/>
          <a:lstStyle/>
          <a:p>
            <a:pPr eaLnBrk="1" hangingPunct="1"/>
            <a:r>
              <a:rPr lang="en-US" altLang="en-US" sz="2800" dirty="0"/>
              <a:t>Picking Your Mutual Funds</a:t>
            </a:r>
            <a:r>
              <a:rPr lang="en-US" altLang="en-US" sz="1800" dirty="0"/>
              <a:t> (continued)</a:t>
            </a:r>
            <a:endParaRPr lang="en-US" altLang="en-US" sz="1600" dirty="0"/>
          </a:p>
        </p:txBody>
      </p:sp>
      <p:sp>
        <p:nvSpPr>
          <p:cNvPr id="6" name="TextBox 5"/>
          <p:cNvSpPr txBox="1"/>
          <p:nvPr/>
        </p:nvSpPr>
        <p:spPr>
          <a:xfrm>
            <a:off x="914400" y="1600200"/>
            <a:ext cx="3276600" cy="4154984"/>
          </a:xfrm>
          <a:prstGeom prst="rect">
            <a:avLst/>
          </a:prstGeom>
          <a:noFill/>
        </p:spPr>
        <p:txBody>
          <a:bodyPr wrap="square" rtlCol="0">
            <a:spAutoFit/>
          </a:bodyPr>
          <a:lstStyle/>
          <a:p>
            <a:r>
              <a:rPr lang="en-US" sz="2400" b="0" dirty="0" smtClean="0"/>
              <a:t>For your PFP:</a:t>
            </a:r>
          </a:p>
          <a:p>
            <a:pPr marL="342900" indent="-342900">
              <a:buFont typeface="Arial" panose="020B0604020202020204" pitchFamily="34" charset="0"/>
              <a:buChar char="•"/>
            </a:pPr>
            <a:r>
              <a:rPr lang="en-US" sz="2400" b="0" dirty="0" smtClean="0"/>
              <a:t>Print off from the top of the page to the end of the “Trailing Returns” </a:t>
            </a:r>
          </a:p>
          <a:p>
            <a:pPr marL="342900" indent="-342900">
              <a:buFont typeface="Arial" panose="020B0604020202020204" pitchFamily="34" charset="0"/>
              <a:buChar char="•"/>
            </a:pPr>
            <a:r>
              <a:rPr lang="en-US" sz="2400" b="0" dirty="0" smtClean="0"/>
              <a:t>This will give me sufficient information to ensure this will give you exposure to your chosen asset class</a:t>
            </a:r>
            <a:endParaRPr lang="en-US" sz="2400" b="0" dirty="0"/>
          </a:p>
        </p:txBody>
      </p:sp>
    </p:spTree>
    <p:extLst>
      <p:ext uri="{BB962C8B-B14F-4D97-AF65-F5344CB8AC3E}">
        <p14:creationId xmlns:p14="http://schemas.microsoft.com/office/powerpoint/2010/main" val="2348032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Picking Your Mutual Funds</a:t>
            </a:r>
            <a:r>
              <a:rPr lang="en-US" altLang="en-US" sz="2400" dirty="0"/>
              <a:t> (continued)</a:t>
            </a:r>
            <a:endParaRPr lang="en-US" altLang="en-US" sz="2000" dirty="0"/>
          </a:p>
        </p:txBody>
      </p:sp>
      <p:sp>
        <p:nvSpPr>
          <p:cNvPr id="13316" name="Rectangle 3"/>
          <p:cNvSpPr>
            <a:spLocks noGrp="1" noChangeArrowheads="1"/>
          </p:cNvSpPr>
          <p:nvPr>
            <p:ph idx="1"/>
          </p:nvPr>
        </p:nvSpPr>
        <p:spPr>
          <a:xfrm>
            <a:off x="914400" y="1600200"/>
            <a:ext cx="7315200" cy="5029200"/>
          </a:xfrm>
        </p:spPr>
        <p:txBody>
          <a:bodyPr/>
          <a:lstStyle/>
          <a:p>
            <a:pPr eaLnBrk="1" hangingPunct="1"/>
            <a:r>
              <a:rPr lang="en-US" altLang="en-US" sz="2400" dirty="0"/>
              <a:t>2.  Download the </a:t>
            </a:r>
            <a:r>
              <a:rPr lang="en-US" altLang="en-US" sz="2000" dirty="0">
                <a:hlinkClick r:id="rId2"/>
              </a:rPr>
              <a:t>Investment Process Spreadsheet (LT13)</a:t>
            </a:r>
            <a:endParaRPr lang="en-US" altLang="en-US" sz="2400" dirty="0">
              <a:hlinkClick r:id="rId2"/>
            </a:endParaRPr>
          </a:p>
          <a:p>
            <a:pPr lvl="1" eaLnBrk="1" hangingPunct="1"/>
            <a:r>
              <a:rPr lang="en-US" altLang="en-US" dirty="0"/>
              <a:t>For most, the first tab (4-10 assets) will be sufficient.</a:t>
            </a:r>
          </a:p>
          <a:p>
            <a:pPr lvl="1" eaLnBrk="1" hangingPunct="1"/>
            <a:r>
              <a:rPr lang="en-US" altLang="en-US" dirty="0"/>
              <a:t>Put in your Salary and emergency fund goal and percentage.  </a:t>
            </a:r>
          </a:p>
          <a:p>
            <a:pPr lvl="2" eaLnBrk="1" hangingPunct="1"/>
            <a:r>
              <a:rPr lang="en-US" altLang="en-US" dirty="0"/>
              <a:t>It will automatically determine your target portfolio fund size (your emergency fund amount divided by your bonds/cash percentage).  </a:t>
            </a:r>
          </a:p>
          <a:p>
            <a:pPr lvl="3" eaLnBrk="1" hangingPunct="1"/>
            <a:r>
              <a:rPr lang="en-US" altLang="en-US" dirty="0"/>
              <a:t>Assuming a salary of $60,000 and a 25% allocation to bonds and c</a:t>
            </a:r>
            <a:r>
              <a:rPr lang="en-US" altLang="en-US" sz="2000" dirty="0"/>
              <a:t>ash.  Your target portfolio size would be $100,000.</a:t>
            </a:r>
          </a:p>
          <a:p>
            <a:pPr lvl="1" eaLnBrk="1" hangingPunct="1"/>
            <a:endParaRPr lang="en-US" altLang="en-US" sz="2000" dirty="0"/>
          </a:p>
        </p:txBody>
      </p:sp>
      <p:pic>
        <p:nvPicPr>
          <p:cNvPr id="6" name="Picture 5"/>
          <p:cNvPicPr>
            <a:picLocks noChangeAspect="1"/>
          </p:cNvPicPr>
          <p:nvPr/>
        </p:nvPicPr>
        <p:blipFill>
          <a:blip r:embed="rId3"/>
          <a:stretch>
            <a:fillRect/>
          </a:stretch>
        </p:blipFill>
        <p:spPr>
          <a:xfrm>
            <a:off x="914400" y="5638800"/>
            <a:ext cx="7315200" cy="1143000"/>
          </a:xfrm>
          <a:prstGeom prst="rect">
            <a:avLst/>
          </a:prstGeom>
        </p:spPr>
      </p:pic>
    </p:spTree>
    <p:extLst>
      <p:ext uri="{BB962C8B-B14F-4D97-AF65-F5344CB8AC3E}">
        <p14:creationId xmlns:p14="http://schemas.microsoft.com/office/powerpoint/2010/main" val="3095386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Picking Your Mutual Funds</a:t>
            </a:r>
            <a:r>
              <a:rPr lang="en-US" altLang="en-US" sz="2400" dirty="0"/>
              <a:t> (continued)</a:t>
            </a:r>
            <a:endParaRPr lang="en-US" altLang="en-US" sz="2000" dirty="0"/>
          </a:p>
        </p:txBody>
      </p:sp>
      <p:sp>
        <p:nvSpPr>
          <p:cNvPr id="13316" name="Rectangle 3"/>
          <p:cNvSpPr>
            <a:spLocks noGrp="1" noChangeArrowheads="1"/>
          </p:cNvSpPr>
          <p:nvPr>
            <p:ph idx="1"/>
          </p:nvPr>
        </p:nvSpPr>
        <p:spPr>
          <a:xfrm>
            <a:off x="914400" y="1600200"/>
            <a:ext cx="7315200" cy="5029200"/>
          </a:xfrm>
        </p:spPr>
        <p:txBody>
          <a:bodyPr/>
          <a:lstStyle/>
          <a:p>
            <a:pPr eaLnBrk="1" hangingPunct="1"/>
            <a:r>
              <a:rPr lang="en-US" altLang="en-US" sz="2400" dirty="0"/>
              <a:t>3.  Add data to the </a:t>
            </a:r>
            <a:r>
              <a:rPr lang="en-US" altLang="en-US" sz="2000" dirty="0">
                <a:hlinkClick r:id="rId2"/>
              </a:rPr>
              <a:t>Investment Process Spreadsheet (LT13)</a:t>
            </a:r>
            <a:endParaRPr lang="en-US" altLang="en-US" sz="2400" dirty="0">
              <a:hlinkClick r:id="rId2"/>
            </a:endParaRPr>
          </a:p>
          <a:p>
            <a:pPr lvl="1" eaLnBrk="1" hangingPunct="1"/>
            <a:r>
              <a:rPr lang="en-US" altLang="en-US" sz="2000" dirty="0"/>
              <a:t>Put in your asset classes and benchmarks, and percentages in Panel I.  Use the dropdown boxes for asset classes and benchmarks</a:t>
            </a:r>
          </a:p>
          <a:p>
            <a:pPr lvl="2" eaLnBrk="1" hangingPunct="1"/>
            <a:r>
              <a:rPr lang="en-US" altLang="en-US" sz="2000" dirty="0"/>
              <a:t>Then put in the tickers and Fund names</a:t>
            </a:r>
          </a:p>
        </p:txBody>
      </p:sp>
      <p:pic>
        <p:nvPicPr>
          <p:cNvPr id="4" name="Picture 3"/>
          <p:cNvPicPr>
            <a:picLocks noChangeAspect="1"/>
          </p:cNvPicPr>
          <p:nvPr/>
        </p:nvPicPr>
        <p:blipFill>
          <a:blip r:embed="rId3"/>
          <a:stretch>
            <a:fillRect/>
          </a:stretch>
        </p:blipFill>
        <p:spPr>
          <a:xfrm>
            <a:off x="1397793" y="3429000"/>
            <a:ext cx="6348413" cy="3276600"/>
          </a:xfrm>
          <a:prstGeom prst="rect">
            <a:avLst/>
          </a:prstGeom>
        </p:spPr>
      </p:pic>
    </p:spTree>
    <p:extLst>
      <p:ext uri="{BB962C8B-B14F-4D97-AF65-F5344CB8AC3E}">
        <p14:creationId xmlns:p14="http://schemas.microsoft.com/office/powerpoint/2010/main" val="411857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Picking Your Mutual Funds</a:t>
            </a:r>
            <a:r>
              <a:rPr lang="en-US" altLang="en-US" sz="2400" dirty="0"/>
              <a:t> (continued)</a:t>
            </a:r>
            <a:endParaRPr lang="en-US" altLang="en-US" sz="2000" dirty="0"/>
          </a:p>
        </p:txBody>
      </p:sp>
      <p:sp>
        <p:nvSpPr>
          <p:cNvPr id="13316" name="Rectangle 3"/>
          <p:cNvSpPr>
            <a:spLocks noGrp="1" noChangeArrowheads="1"/>
          </p:cNvSpPr>
          <p:nvPr>
            <p:ph idx="1"/>
          </p:nvPr>
        </p:nvSpPr>
        <p:spPr>
          <a:xfrm>
            <a:off x="914400" y="1600200"/>
            <a:ext cx="7315200" cy="5029200"/>
          </a:xfrm>
        </p:spPr>
        <p:txBody>
          <a:bodyPr/>
          <a:lstStyle/>
          <a:p>
            <a:pPr eaLnBrk="1" hangingPunct="1"/>
            <a:r>
              <a:rPr lang="en-US" altLang="en-US" dirty="0"/>
              <a:t>4.  Print off all your Exhibits</a:t>
            </a:r>
          </a:p>
          <a:p>
            <a:pPr lvl="1" eaLnBrk="1" hangingPunct="1"/>
            <a:r>
              <a:rPr lang="en-US" altLang="en-US" dirty="0"/>
              <a:t>Print off your filled in Exhibit I. </a:t>
            </a:r>
            <a:r>
              <a:rPr lang="en-US" altLang="en-US" dirty="0">
                <a:hlinkClick r:id="rId2"/>
              </a:rPr>
              <a:t>Expected Return Simulation </a:t>
            </a:r>
            <a:r>
              <a:rPr lang="en-US" altLang="en-US" dirty="0"/>
              <a:t>(LT27)</a:t>
            </a:r>
          </a:p>
          <a:p>
            <a:pPr lvl="1" eaLnBrk="1" hangingPunct="1"/>
            <a:r>
              <a:rPr lang="en-US" altLang="en-US" dirty="0"/>
              <a:t>Print off your filled in Exhibit II. </a:t>
            </a:r>
            <a:r>
              <a:rPr lang="en-US" altLang="en-US" dirty="0">
                <a:hlinkClick r:id="rId3"/>
              </a:rPr>
              <a:t>Investment Process Spreadsheet</a:t>
            </a:r>
            <a:r>
              <a:rPr lang="en-US" altLang="en-US" dirty="0"/>
              <a:t> (LT13)</a:t>
            </a:r>
            <a:endParaRPr lang="en-US" altLang="en-US" dirty="0">
              <a:hlinkClick r:id="rId3"/>
            </a:endParaRPr>
          </a:p>
          <a:p>
            <a:pPr lvl="1" eaLnBrk="1" hangingPunct="1"/>
            <a:r>
              <a:rPr lang="en-US" altLang="en-US" dirty="0"/>
              <a:t>Print off Exhibit III. Mutual Fund Pages from Morningstar.  There should be a minimum of 4 funds from 4 different asset classes</a:t>
            </a:r>
          </a:p>
          <a:p>
            <a:pPr lvl="2" eaLnBrk="1" hangingPunct="1"/>
            <a:r>
              <a:rPr lang="en-US" altLang="en-US" dirty="0"/>
              <a:t>Include these with your completed and filled in Investment Plan and you should be good</a:t>
            </a:r>
          </a:p>
          <a:p>
            <a:pPr lvl="2" eaLnBrk="1" hangingPunct="1"/>
            <a:endParaRPr lang="en-US" altLang="en-US" dirty="0">
              <a:hlinkClick r:id="rId3"/>
            </a:endParaRPr>
          </a:p>
        </p:txBody>
      </p:sp>
    </p:spTree>
    <p:extLst>
      <p:ext uri="{BB962C8B-B14F-4D97-AF65-F5344CB8AC3E}">
        <p14:creationId xmlns:p14="http://schemas.microsoft.com/office/powerpoint/2010/main" val="361380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Plans and Strategies for Selecting Financial Assets</a:t>
            </a:r>
            <a:r>
              <a:rPr lang="en-US" altLang="en-US" sz="2400" dirty="0"/>
              <a:t> </a:t>
            </a:r>
            <a:endParaRPr lang="en-US" altLang="en-US" sz="2000" dirty="0"/>
          </a:p>
        </p:txBody>
      </p:sp>
      <p:sp>
        <p:nvSpPr>
          <p:cNvPr id="13316" name="Rectangle 3"/>
          <p:cNvSpPr>
            <a:spLocks noGrp="1" noChangeArrowheads="1"/>
          </p:cNvSpPr>
          <p:nvPr>
            <p:ph idx="1"/>
          </p:nvPr>
        </p:nvSpPr>
        <p:spPr>
          <a:xfrm>
            <a:off x="914400" y="1600200"/>
            <a:ext cx="7467600" cy="5029200"/>
          </a:xfrm>
        </p:spPr>
        <p:txBody>
          <a:bodyPr/>
          <a:lstStyle/>
          <a:p>
            <a:pPr eaLnBrk="1" hangingPunct="1"/>
            <a:r>
              <a:rPr lang="en-US" altLang="en-US" dirty="0"/>
              <a:t>Following are a few ideas for plans and strategies for picking financial assets</a:t>
            </a:r>
          </a:p>
          <a:p>
            <a:pPr lvl="1" eaLnBrk="1" hangingPunct="1"/>
            <a:r>
              <a:rPr lang="en-US" altLang="en-US" dirty="0"/>
              <a:t>Plans and Strategies</a:t>
            </a:r>
          </a:p>
          <a:p>
            <a:pPr marL="457200" lvl="1" indent="0" eaLnBrk="1" hangingPunct="1">
              <a:buNone/>
            </a:pPr>
            <a:r>
              <a:rPr lang="en-US" altLang="en-US" dirty="0"/>
              <a:t>     </a:t>
            </a:r>
            <a:r>
              <a:rPr lang="en-US" altLang="en-US" sz="2200" i="1" dirty="0"/>
              <a:t>General</a:t>
            </a:r>
          </a:p>
          <a:p>
            <a:pPr lvl="2" eaLnBrk="1" hangingPunct="1"/>
            <a:r>
              <a:rPr lang="en-US" altLang="en-US" sz="2200" dirty="0" smtClean="0"/>
              <a:t>I will use mutual/ETF/index </a:t>
            </a:r>
            <a:r>
              <a:rPr lang="en-US" altLang="en-US" sz="2200" dirty="0"/>
              <a:t>funds as they give immediate diversification and low cost</a:t>
            </a:r>
          </a:p>
          <a:p>
            <a:pPr lvl="2" eaLnBrk="1" hangingPunct="1"/>
            <a:r>
              <a:rPr lang="en-US" altLang="en-US" sz="2200" dirty="0"/>
              <a:t>With </a:t>
            </a:r>
            <a:r>
              <a:rPr lang="en-US" altLang="en-US" sz="2200" dirty="0" smtClean="0"/>
              <a:t>my broadly </a:t>
            </a:r>
            <a:r>
              <a:rPr lang="en-US" altLang="en-US" sz="2200" dirty="0"/>
              <a:t>diversified </a:t>
            </a:r>
            <a:r>
              <a:rPr lang="en-US" altLang="en-US" sz="2200" dirty="0" smtClean="0"/>
              <a:t>funds, I will get </a:t>
            </a:r>
            <a:r>
              <a:rPr lang="en-US" altLang="en-US" sz="2200" dirty="0"/>
              <a:t>the performance of the asset class and do not need to know much about each individual stock</a:t>
            </a:r>
          </a:p>
          <a:p>
            <a:pPr lvl="2" eaLnBrk="1" hangingPunct="1"/>
            <a:r>
              <a:rPr lang="en-US" altLang="en-US" sz="2200" dirty="0" smtClean="0"/>
              <a:t>I have, like most business </a:t>
            </a:r>
            <a:r>
              <a:rPr lang="en-US" altLang="en-US" sz="2200" dirty="0"/>
              <a:t>students, </a:t>
            </a:r>
            <a:r>
              <a:rPr lang="en-US" altLang="en-US" sz="2200" dirty="0" smtClean="0"/>
              <a:t>not developed </a:t>
            </a:r>
            <a:r>
              <a:rPr lang="en-US" altLang="en-US" sz="2200" dirty="0"/>
              <a:t>the skills necessary to effectively analyze individual stocks and </a:t>
            </a:r>
            <a:r>
              <a:rPr lang="en-US" altLang="en-US" dirty="0" smtClean="0"/>
              <a:t>bonds</a:t>
            </a:r>
            <a:endParaRPr lang="en-US" altLang="en-US" dirty="0"/>
          </a:p>
          <a:p>
            <a:pPr lvl="3" eaLnBrk="1" hangingPunct="1"/>
            <a:endParaRPr lang="en-US" altLang="en-US" sz="2200" dirty="0"/>
          </a:p>
        </p:txBody>
      </p:sp>
    </p:spTree>
    <p:extLst>
      <p:ext uri="{BB962C8B-B14F-4D97-AF65-F5344CB8AC3E}">
        <p14:creationId xmlns:p14="http://schemas.microsoft.com/office/powerpoint/2010/main" val="344677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1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a:t>Stock Selection Strategies </a:t>
            </a:r>
            <a:r>
              <a:rPr lang="en-US" altLang="en-US" sz="2000"/>
              <a:t>(continued)</a:t>
            </a:r>
          </a:p>
        </p:txBody>
      </p:sp>
      <p:sp>
        <p:nvSpPr>
          <p:cNvPr id="161795" name="Rectangle 3"/>
          <p:cNvSpPr>
            <a:spLocks noGrp="1" noChangeArrowheads="1"/>
          </p:cNvSpPr>
          <p:nvPr>
            <p:ph idx="1"/>
          </p:nvPr>
        </p:nvSpPr>
        <p:spPr>
          <a:xfrm>
            <a:off x="914400" y="1600200"/>
            <a:ext cx="7315200" cy="4953000"/>
          </a:xfrm>
        </p:spPr>
        <p:txBody>
          <a:bodyPr/>
          <a:lstStyle/>
          <a:p>
            <a:pPr eaLnBrk="1" hangingPunct="1"/>
            <a:r>
              <a:rPr lang="en-US" altLang="en-US" sz="2400" u="sng"/>
              <a:t>4.  Principle 8:  Don’t spend too much time trying to  “Beat the Market” </a:t>
            </a:r>
          </a:p>
          <a:p>
            <a:pPr lvl="1" eaLnBrk="1" hangingPunct="1"/>
            <a:r>
              <a:rPr lang="en-US" altLang="en-US"/>
              <a:t>Picking stocks is very difficult and challenging task</a:t>
            </a:r>
          </a:p>
          <a:p>
            <a:pPr lvl="2" eaLnBrk="1" hangingPunct="1"/>
            <a:r>
              <a:rPr lang="en-US" altLang="en-US"/>
              <a:t>There is so much more to be learned about valuation that can’t be taught in a single class.  </a:t>
            </a:r>
          </a:p>
          <a:p>
            <a:pPr lvl="2" eaLnBrk="1" hangingPunct="1"/>
            <a:r>
              <a:rPr lang="en-US" altLang="en-US"/>
              <a:t>I have given only the very basics in this course</a:t>
            </a:r>
          </a:p>
          <a:p>
            <a:pPr eaLnBrk="1" hangingPunct="1"/>
            <a:r>
              <a:rPr lang="en-US" altLang="en-US" sz="2400" u="sng"/>
              <a:t>5.  Stock selection is not required to have a successful investment portfolio</a:t>
            </a:r>
          </a:p>
          <a:p>
            <a:pPr lvl="1" eaLnBrk="1" hangingPunct="1"/>
            <a:r>
              <a:rPr lang="en-US" altLang="en-US"/>
              <a:t>While it is intellectually challenging to select stocks, you can generally improve returns and reduce risk more by properly selecting asset classes.</a:t>
            </a:r>
          </a:p>
          <a:p>
            <a:pPr lvl="2" eaLnBrk="1" hangingPunct="1"/>
            <a:r>
              <a:rPr lang="en-US" altLang="en-US"/>
              <a:t>You may never need to buy an individual stock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Effect transition="in" filter="fade">
                                      <p:cBhvr>
                                        <p:cTn id="7" dur="2000"/>
                                        <p:tgtEl>
                                          <p:spTgt spid="1617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1795">
                                            <p:txEl>
                                              <p:pRg st="1" end="1"/>
                                            </p:txEl>
                                          </p:spTgt>
                                        </p:tgtEl>
                                        <p:attrNameLst>
                                          <p:attrName>style.visibility</p:attrName>
                                        </p:attrNameLst>
                                      </p:cBhvr>
                                      <p:to>
                                        <p:strVal val="visible"/>
                                      </p:to>
                                    </p:set>
                                    <p:animEffect transition="in" filter="fade">
                                      <p:cBhvr>
                                        <p:cTn id="12" dur="2000"/>
                                        <p:tgtEl>
                                          <p:spTgt spid="16179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1795">
                                            <p:txEl>
                                              <p:pRg st="2" end="2"/>
                                            </p:txEl>
                                          </p:spTgt>
                                        </p:tgtEl>
                                        <p:attrNameLst>
                                          <p:attrName>style.visibility</p:attrName>
                                        </p:attrNameLst>
                                      </p:cBhvr>
                                      <p:to>
                                        <p:strVal val="visible"/>
                                      </p:to>
                                    </p:set>
                                    <p:animEffect transition="in" filter="fade">
                                      <p:cBhvr>
                                        <p:cTn id="15" dur="2000"/>
                                        <p:tgtEl>
                                          <p:spTgt spid="16179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1795">
                                            <p:txEl>
                                              <p:pRg st="3" end="3"/>
                                            </p:txEl>
                                          </p:spTgt>
                                        </p:tgtEl>
                                        <p:attrNameLst>
                                          <p:attrName>style.visibility</p:attrName>
                                        </p:attrNameLst>
                                      </p:cBhvr>
                                      <p:to>
                                        <p:strVal val="visible"/>
                                      </p:to>
                                    </p:set>
                                    <p:animEffect transition="in" filter="fade">
                                      <p:cBhvr>
                                        <p:cTn id="18" dur="2000"/>
                                        <p:tgtEl>
                                          <p:spTgt spid="161795">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1795">
                                            <p:txEl>
                                              <p:pRg st="4" end="4"/>
                                            </p:txEl>
                                          </p:spTgt>
                                        </p:tgtEl>
                                        <p:attrNameLst>
                                          <p:attrName>style.visibility</p:attrName>
                                        </p:attrNameLst>
                                      </p:cBhvr>
                                      <p:to>
                                        <p:strVal val="visible"/>
                                      </p:to>
                                    </p:set>
                                    <p:animEffect transition="in" filter="fade">
                                      <p:cBhvr>
                                        <p:cTn id="23" dur="2000"/>
                                        <p:tgtEl>
                                          <p:spTgt spid="161795">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1795">
                                            <p:txEl>
                                              <p:pRg st="5" end="5"/>
                                            </p:txEl>
                                          </p:spTgt>
                                        </p:tgtEl>
                                        <p:attrNameLst>
                                          <p:attrName>style.visibility</p:attrName>
                                        </p:attrNameLst>
                                      </p:cBhvr>
                                      <p:to>
                                        <p:strVal val="visible"/>
                                      </p:to>
                                    </p:set>
                                    <p:animEffect transition="in" filter="fade">
                                      <p:cBhvr>
                                        <p:cTn id="28" dur="2000"/>
                                        <p:tgtEl>
                                          <p:spTgt spid="161795">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1795">
                                            <p:txEl>
                                              <p:pRg st="6" end="6"/>
                                            </p:txEl>
                                          </p:spTgt>
                                        </p:tgtEl>
                                        <p:attrNameLst>
                                          <p:attrName>style.visibility</p:attrName>
                                        </p:attrNameLst>
                                      </p:cBhvr>
                                      <p:to>
                                        <p:strVal val="visible"/>
                                      </p:to>
                                    </p:set>
                                    <p:animEffect transition="in" filter="fade">
                                      <p:cBhvr>
                                        <p:cTn id="31" dur="2000"/>
                                        <p:tgtEl>
                                          <p:spTgt spid="1617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7963" y="685800"/>
            <a:ext cx="9404351" cy="914400"/>
          </a:xfrm>
        </p:spPr>
        <p:txBody>
          <a:bodyPr/>
          <a:lstStyle/>
          <a:p>
            <a:pPr eaLnBrk="1" hangingPunct="1"/>
            <a:r>
              <a:rPr lang="en-US" altLang="en-US" dirty="0"/>
              <a:t>Selecting Financial Assets</a:t>
            </a:r>
            <a:r>
              <a:rPr lang="en-US" altLang="en-US" sz="2400" dirty="0"/>
              <a:t> (continued)</a:t>
            </a:r>
            <a:endParaRPr lang="en-US" altLang="en-US" dirty="0"/>
          </a:p>
        </p:txBody>
      </p:sp>
      <p:sp>
        <p:nvSpPr>
          <p:cNvPr id="13316" name="Rectangle 3"/>
          <p:cNvSpPr>
            <a:spLocks noGrp="1" noChangeArrowheads="1"/>
          </p:cNvSpPr>
          <p:nvPr>
            <p:ph idx="1"/>
          </p:nvPr>
        </p:nvSpPr>
        <p:spPr>
          <a:xfrm>
            <a:off x="914400" y="1600200"/>
            <a:ext cx="7315200" cy="5029200"/>
          </a:xfrm>
        </p:spPr>
        <p:txBody>
          <a:bodyPr/>
          <a:lstStyle/>
          <a:p>
            <a:pPr marL="457200" lvl="1" indent="0" eaLnBrk="1" hangingPunct="1">
              <a:buNone/>
            </a:pPr>
            <a:r>
              <a:rPr lang="en-US" altLang="en-US" sz="2200" i="1" dirty="0"/>
              <a:t>     General (continued)</a:t>
            </a:r>
            <a:endParaRPr lang="en-US" altLang="en-US" sz="2200" dirty="0"/>
          </a:p>
          <a:p>
            <a:pPr lvl="2" eaLnBrk="1" hangingPunct="1"/>
            <a:r>
              <a:rPr lang="en-US" altLang="en-US" sz="2200" dirty="0"/>
              <a:t>If you choose to invest passively: </a:t>
            </a:r>
          </a:p>
          <a:p>
            <a:pPr lvl="3" eaLnBrk="1" hangingPunct="1"/>
            <a:r>
              <a:rPr lang="en-US" altLang="en-US" sz="2200" dirty="0"/>
              <a:t>I recommend index funds for diversification, low cost, tax efficiency and returns </a:t>
            </a:r>
          </a:p>
          <a:p>
            <a:pPr lvl="3" eaLnBrk="1" hangingPunct="1"/>
            <a:r>
              <a:rPr lang="en-US" altLang="en-US" sz="2200" dirty="0"/>
              <a:t>Broadly diversified index funds eliminate most of the required work to understand the individual stocks and bonds in the portfolio</a:t>
            </a:r>
          </a:p>
          <a:p>
            <a:pPr lvl="2" eaLnBrk="1" hangingPunct="1"/>
            <a:r>
              <a:rPr lang="en-US" altLang="en-US" sz="2200" dirty="0"/>
              <a:t>If you choose to invest actively</a:t>
            </a:r>
          </a:p>
          <a:p>
            <a:pPr lvl="3" eaLnBrk="1" hangingPunct="1"/>
            <a:r>
              <a:rPr lang="en-US" altLang="en-US" sz="2200" dirty="0"/>
              <a:t>Monitor performance versus benchmarks over 24 and 36 months</a:t>
            </a:r>
          </a:p>
          <a:p>
            <a:pPr lvl="3" eaLnBrk="1" hangingPunct="1"/>
            <a:r>
              <a:rPr lang="en-US" altLang="en-US" sz="2200" dirty="0"/>
              <a:t>If you do both passive and active, that is also OK </a:t>
            </a:r>
          </a:p>
          <a:p>
            <a:pPr lvl="2" eaLnBrk="1" hangingPunct="1"/>
            <a:r>
              <a:rPr lang="en-US" altLang="en-US" sz="2200" dirty="0"/>
              <a:t>Determine your target asset allocation and follow it</a:t>
            </a:r>
          </a:p>
          <a:p>
            <a:pPr lvl="3" eaLnBrk="1" hangingPunct="1"/>
            <a:r>
              <a:rPr lang="en-US" altLang="en-US" sz="2200" dirty="0"/>
              <a:t>Ensure your chosen assets give exposure to the asset classes you need</a:t>
            </a:r>
          </a:p>
          <a:p>
            <a:pPr lvl="1" eaLnBrk="1" hangingPunct="1"/>
            <a:endParaRPr lang="en-US" altLang="en-US" dirty="0"/>
          </a:p>
          <a:p>
            <a:pPr lvl="2" eaLnBrk="1" hangingPunct="1"/>
            <a:endParaRPr lang="en-US" altLang="en-US" dirty="0"/>
          </a:p>
          <a:p>
            <a:pPr marL="1371600" lvl="3" indent="0" eaLnBrk="1" hangingPunct="1">
              <a:buNone/>
            </a:pPr>
            <a:endParaRPr lang="en-US" altLang="en-US" dirty="0">
              <a:hlinkClick r:id="rId2"/>
            </a:endParaRPr>
          </a:p>
          <a:p>
            <a:pPr lvl="3" eaLnBrk="1" hangingPunct="1"/>
            <a:endParaRPr lang="en-US" altLang="en-US" dirty="0">
              <a:hlinkClick r:id="rId2"/>
            </a:endParaRPr>
          </a:p>
          <a:p>
            <a:pPr marL="0" indent="0" eaLnBrk="1" hangingPunct="1">
              <a:buNone/>
            </a:pPr>
            <a:endParaRPr lang="en-US" altLang="en-US" dirty="0">
              <a:hlinkClick r:id="rId2"/>
            </a:endParaRPr>
          </a:p>
        </p:txBody>
      </p:sp>
    </p:spTree>
    <p:extLst>
      <p:ext uri="{BB962C8B-B14F-4D97-AF65-F5344CB8AC3E}">
        <p14:creationId xmlns:p14="http://schemas.microsoft.com/office/powerpoint/2010/main" val="219719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1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en-US"/>
              <a:t>Review of Objectives</a:t>
            </a:r>
          </a:p>
        </p:txBody>
      </p:sp>
      <p:sp>
        <p:nvSpPr>
          <p:cNvPr id="57348" name="Rectangle 3"/>
          <p:cNvSpPr>
            <a:spLocks noGrp="1" noChangeArrowheads="1"/>
          </p:cNvSpPr>
          <p:nvPr>
            <p:ph idx="1"/>
          </p:nvPr>
        </p:nvSpPr>
        <p:spPr>
          <a:xfrm>
            <a:off x="914400" y="1600200"/>
            <a:ext cx="7239000" cy="5257800"/>
          </a:xfrm>
        </p:spPr>
        <p:txBody>
          <a:bodyPr/>
          <a:lstStyle/>
          <a:p>
            <a:pPr eaLnBrk="1" hangingPunct="1"/>
            <a:r>
              <a:rPr lang="en-US" altLang="en-US" sz="2200" dirty="0"/>
              <a:t>A.  Do you understand why you shouldn’t be picking stocks until the “deepen” phase when your assets and experience have grown?</a:t>
            </a:r>
          </a:p>
          <a:p>
            <a:pPr eaLnBrk="1" hangingPunct="1"/>
            <a:r>
              <a:rPr lang="en-US" altLang="en-US" sz="2200" dirty="0"/>
              <a:t>B.  Do you understand where to find important information on mutual funds?</a:t>
            </a:r>
          </a:p>
          <a:p>
            <a:pPr eaLnBrk="1" hangingPunct="1"/>
            <a:r>
              <a:rPr lang="en-US" altLang="en-US" sz="2200" dirty="0"/>
              <a:t>C.  Do you understand what makes a good mutual fund?</a:t>
            </a:r>
          </a:p>
          <a:p>
            <a:pPr eaLnBrk="1" hangingPunct="1"/>
            <a:r>
              <a:rPr lang="en-US" altLang="en-US" sz="2200" dirty="0"/>
              <a:t>D.  Do you understand index funds and why they are attractive investment assets?</a:t>
            </a:r>
          </a:p>
          <a:p>
            <a:pPr eaLnBrk="1" hangingPunct="1"/>
            <a:r>
              <a:rPr lang="en-US" altLang="en-US" sz="2200" dirty="0"/>
              <a:t>E. Do you understand taxes on financial assets?</a:t>
            </a:r>
          </a:p>
          <a:p>
            <a:pPr eaLnBrk="1" hangingPunct="1"/>
            <a:r>
              <a:rPr lang="en-US" altLang="en-US" sz="2200" dirty="0"/>
              <a:t>F.  Do you understand how to pick the mutual/index funds for your portfolio?</a:t>
            </a:r>
          </a:p>
          <a:p>
            <a:pPr eaLnBrk="1" hangingPunct="1"/>
            <a:r>
              <a:rPr lang="en-US" altLang="en-US" sz="2200" dirty="0"/>
              <a:t>F. Do you understand plans and strategies for picking financial assets?</a:t>
            </a:r>
            <a:br>
              <a:rPr lang="en-US" altLang="en-US" sz="2200" dirty="0"/>
            </a:br>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73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200"/>
                                  </p:stCondLst>
                                  <p:childTnLst>
                                    <p:set>
                                      <p:cBhvr>
                                        <p:cTn id="10" dur="1" fill="hold">
                                          <p:stCondLst>
                                            <p:cond delay="0"/>
                                          </p:stCondLst>
                                        </p:cTn>
                                        <p:tgtEl>
                                          <p:spTgt spid="57348">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7348">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7348">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7348">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57348">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5734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a:t>Case Study #1</a:t>
            </a:r>
          </a:p>
        </p:txBody>
      </p:sp>
      <p:sp>
        <p:nvSpPr>
          <p:cNvPr id="71683" name="Rectangle 3"/>
          <p:cNvSpPr>
            <a:spLocks noGrp="1" noChangeArrowheads="1"/>
          </p:cNvSpPr>
          <p:nvPr>
            <p:ph idx="1"/>
          </p:nvPr>
        </p:nvSpPr>
        <p:spPr>
          <a:xfrm>
            <a:off x="955675" y="1639888"/>
            <a:ext cx="7258050" cy="4989512"/>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Bill can only invest $50 per month and he already has his Emergency Fund.  He  would like to find an index fund that follows the large capitalization stocks, with his chosen benchmark being the S&amp;P 500 Index.  He has determined his criteria as large capitalization stocks, index funds, minimum purchase of $2,500, asset size &gt; $750 million, a no load fund, with fees and expenses =&lt;.10% available to a retail investor.</a:t>
            </a:r>
          </a:p>
          <a:p>
            <a:pPr eaLnBrk="1" hangingPunct="1">
              <a:buFont typeface="Wingdings" panose="05000000000000000000" pitchFamily="2" charset="2"/>
              <a:buNone/>
            </a:pPr>
            <a:r>
              <a:rPr lang="en-US" altLang="en-US" sz="2400" dirty="0"/>
              <a:t>Application</a:t>
            </a:r>
          </a:p>
          <a:p>
            <a:pPr eaLnBrk="1" hangingPunct="1"/>
            <a:r>
              <a:rPr lang="en-US" altLang="en-US" sz="2400" dirty="0"/>
              <a:t>Using Morningstar library and Learning Tool 7, how many funds meet Bill’s criteria, and which would you choose?</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en-US"/>
              <a:t>Case Study #1 Answers</a:t>
            </a:r>
          </a:p>
        </p:txBody>
      </p:sp>
      <p:sp>
        <p:nvSpPr>
          <p:cNvPr id="59396" name="Rectangle 3"/>
          <p:cNvSpPr>
            <a:spLocks noGrp="1" noChangeArrowheads="1"/>
          </p:cNvSpPr>
          <p:nvPr>
            <p:ph idx="1"/>
          </p:nvPr>
        </p:nvSpPr>
        <p:spPr>
          <a:xfrm>
            <a:off x="955675" y="1639888"/>
            <a:ext cx="7258050" cy="5065712"/>
          </a:xfrm>
        </p:spPr>
        <p:txBody>
          <a:bodyPr/>
          <a:lstStyle/>
          <a:p>
            <a:pPr eaLnBrk="1" hangingPunct="1">
              <a:buFont typeface="Wingdings" panose="05000000000000000000" pitchFamily="2" charset="2"/>
              <a:buNone/>
            </a:pPr>
            <a:r>
              <a:rPr lang="en-US" altLang="en-US" sz="2400" dirty="0"/>
              <a:t>Go to Morningstar Library Edition Online, and go to the Fund Screeners (see </a:t>
            </a:r>
            <a:r>
              <a:rPr lang="en-US" altLang="en-US" sz="2400" dirty="0">
                <a:hlinkClick r:id="rId2"/>
              </a:rPr>
              <a:t>LT07</a:t>
            </a:r>
            <a:r>
              <a:rPr lang="en-US" altLang="en-US" sz="2400" dirty="0"/>
              <a:t>).  Set up the problem with the following criteria:</a:t>
            </a:r>
          </a:p>
          <a:p>
            <a:pPr lvl="1" eaLnBrk="1" hangingPunct="1"/>
            <a:r>
              <a:rPr lang="en-US" altLang="en-US" dirty="0"/>
              <a:t>Fund Category = U.S. Equity and your category is Large Blend</a:t>
            </a:r>
          </a:p>
          <a:p>
            <a:pPr lvl="1" eaLnBrk="1" hangingPunct="1"/>
            <a:r>
              <a:rPr lang="en-US" altLang="en-US" dirty="0"/>
              <a:t>Special Fund Types, and Index Fund = Yes</a:t>
            </a:r>
          </a:p>
          <a:p>
            <a:pPr lvl="1" eaLnBrk="1" hangingPunct="1"/>
            <a:r>
              <a:rPr lang="en-US" altLang="en-US" dirty="0"/>
              <a:t>Minimum Purchase, MIP &lt;= a Value, $50</a:t>
            </a:r>
          </a:p>
          <a:p>
            <a:pPr lvl="1" eaLnBrk="1" hangingPunct="1"/>
            <a:r>
              <a:rPr lang="en-US" altLang="en-US" dirty="0"/>
              <a:t>Fund Size (Total Assets), FS &gt;= Value, $750</a:t>
            </a:r>
          </a:p>
          <a:p>
            <a:pPr lvl="1" eaLnBrk="1" hangingPunct="1"/>
            <a:r>
              <a:rPr lang="en-US" altLang="en-US" dirty="0"/>
              <a:t>Fees and Expenses, No-Load Funds = Yes</a:t>
            </a:r>
          </a:p>
          <a:p>
            <a:pPr lvl="1" eaLnBrk="1" hangingPunct="1"/>
            <a:r>
              <a:rPr lang="en-US" altLang="en-US" dirty="0"/>
              <a:t>Fees and Expenses, Expense Ratio &lt;= Value, .</a:t>
            </a:r>
            <a:r>
              <a:rPr lang="en-US" altLang="en-US" dirty="0" smtClean="0"/>
              <a:t>10</a:t>
            </a:r>
          </a:p>
          <a:p>
            <a:pPr lvl="1" eaLnBrk="1" hangingPunct="1"/>
            <a:r>
              <a:rPr lang="en-US" altLang="en-US" dirty="0" smtClean="0"/>
              <a:t>Minimum Purchase, Institutional Funds = No</a:t>
            </a:r>
            <a:endParaRPr lang="en-US" altLang="en-US" dirty="0"/>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93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6">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396">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9396">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39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a:t>Case Study #1 Answers</a:t>
            </a:r>
          </a:p>
        </p:txBody>
      </p:sp>
      <p:sp>
        <p:nvSpPr>
          <p:cNvPr id="73731" name="Rectangle 3"/>
          <p:cNvSpPr>
            <a:spLocks noGrp="1" noChangeArrowheads="1"/>
          </p:cNvSpPr>
          <p:nvPr>
            <p:ph idx="1"/>
          </p:nvPr>
        </p:nvSpPr>
        <p:spPr>
          <a:xfrm>
            <a:off x="955675" y="1639888"/>
            <a:ext cx="7258050" cy="5218112"/>
          </a:xfrm>
        </p:spPr>
        <p:txBody>
          <a:bodyPr/>
          <a:lstStyle/>
          <a:p>
            <a:pPr eaLnBrk="1" hangingPunct="1">
              <a:buFont typeface="Wingdings" panose="05000000000000000000" pitchFamily="2" charset="2"/>
              <a:buNone/>
            </a:pPr>
            <a:r>
              <a:rPr lang="en-US" altLang="en-US" sz="2400" dirty="0"/>
              <a:t>As of </a:t>
            </a:r>
            <a:r>
              <a:rPr lang="en-US" altLang="en-US" sz="2400" dirty="0" smtClean="0"/>
              <a:t>3/3/2020, </a:t>
            </a:r>
            <a:r>
              <a:rPr lang="en-US" altLang="en-US" sz="2400" dirty="0"/>
              <a:t>there were </a:t>
            </a:r>
            <a:r>
              <a:rPr lang="en-US" altLang="en-US" sz="2400" dirty="0" smtClean="0"/>
              <a:t>10 </a:t>
            </a:r>
            <a:r>
              <a:rPr lang="en-US" altLang="en-US" sz="2400" dirty="0"/>
              <a:t>funds that passed.</a:t>
            </a:r>
          </a:p>
          <a:p>
            <a:pPr lvl="1"/>
            <a:r>
              <a:rPr lang="en-US" dirty="0" smtClean="0"/>
              <a:t>Fidelity </a:t>
            </a:r>
            <a:r>
              <a:rPr lang="en-US" dirty="0"/>
              <a:t>ZERO Large Cap Index</a:t>
            </a:r>
          </a:p>
          <a:p>
            <a:pPr lvl="1"/>
            <a:r>
              <a:rPr lang="en-US" dirty="0"/>
              <a:t>Fidelity ZERO Total Market Index</a:t>
            </a:r>
          </a:p>
          <a:p>
            <a:pPr lvl="1"/>
            <a:r>
              <a:rPr lang="en-US" dirty="0"/>
              <a:t>Fidelity SAI US Large Cap Index</a:t>
            </a:r>
          </a:p>
          <a:p>
            <a:pPr lvl="1"/>
            <a:r>
              <a:rPr lang="en-US" dirty="0"/>
              <a:t>Schwab 1000 Index</a:t>
            </a:r>
          </a:p>
          <a:p>
            <a:pPr lvl="1"/>
            <a:r>
              <a:rPr lang="en-US" dirty="0"/>
              <a:t>Schwab Total Stock Market Index</a:t>
            </a:r>
          </a:p>
          <a:p>
            <a:pPr lvl="1"/>
            <a:r>
              <a:rPr lang="en-US" dirty="0"/>
              <a:t>Schwab S&amp;P 500 </a:t>
            </a:r>
            <a:r>
              <a:rPr lang="en-US" dirty="0" smtClean="0"/>
              <a:t>Index</a:t>
            </a:r>
          </a:p>
          <a:p>
            <a:pPr lvl="1"/>
            <a:r>
              <a:rPr lang="en-US" dirty="0" smtClean="0"/>
              <a:t>State Street Equity 500 Index</a:t>
            </a:r>
            <a:endParaRPr lang="en-US" dirty="0"/>
          </a:p>
          <a:p>
            <a:pPr lvl="1"/>
            <a:r>
              <a:rPr lang="en-US" dirty="0"/>
              <a:t>TIA-CREF Equity Index W </a:t>
            </a:r>
            <a:endParaRPr lang="en-US" dirty="0" smtClean="0"/>
          </a:p>
          <a:p>
            <a:pPr lvl="1"/>
            <a:r>
              <a:rPr lang="en-US" dirty="0" smtClean="0"/>
              <a:t>TIA-CREF S&amp;P 500 Index W</a:t>
            </a:r>
            <a:endParaRPr lang="en-US" dirty="0"/>
          </a:p>
          <a:p>
            <a:pPr lvl="1"/>
            <a:endParaRPr lang="en-US" dirty="0"/>
          </a:p>
          <a:p>
            <a:pPr lvl="1" eaLnBrk="1" hangingPunct="1"/>
            <a:endParaRPr lang="en-US" altLang="en-US" sz="1600" dirty="0"/>
          </a:p>
          <a:p>
            <a:pPr eaLnBrk="1" hangingPunct="1"/>
            <a:endParaRPr lang="en-US" altLang="en-US" sz="24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a:t>Case Study #1 Answers</a:t>
            </a:r>
          </a:p>
        </p:txBody>
      </p:sp>
      <p:sp>
        <p:nvSpPr>
          <p:cNvPr id="73731" name="Rectangle 3"/>
          <p:cNvSpPr>
            <a:spLocks noGrp="1" noChangeArrowheads="1"/>
          </p:cNvSpPr>
          <p:nvPr>
            <p:ph idx="1"/>
          </p:nvPr>
        </p:nvSpPr>
        <p:spPr>
          <a:xfrm>
            <a:off x="955675" y="1639888"/>
            <a:ext cx="7258050" cy="5218112"/>
          </a:xfrm>
        </p:spPr>
        <p:txBody>
          <a:bodyPr/>
          <a:lstStyle/>
          <a:p>
            <a:r>
              <a:rPr lang="en-US" sz="2400" dirty="0"/>
              <a:t>Which fund you choose will depend on which factors you consider most important, such as tenure of managers, expense costs, asset size, and tax position.</a:t>
            </a:r>
          </a:p>
          <a:p>
            <a:r>
              <a:rPr lang="en-US" sz="2400" dirty="0"/>
              <a:t>Please note that after doing the analysis in Morningstar, you need to call each fund family to make sure the information is correct. Toll-free numbers are available under the Purchase Info tab.</a:t>
            </a:r>
          </a:p>
          <a:p>
            <a:endParaRPr lang="en-US" sz="2400" dirty="0"/>
          </a:p>
          <a:p>
            <a:pPr lvl="1"/>
            <a:endParaRPr lang="en-US" dirty="0"/>
          </a:p>
          <a:p>
            <a:pPr lvl="1" eaLnBrk="1" hangingPunct="1"/>
            <a:endParaRPr lang="en-US" altLang="en-US" sz="1600" dirty="0"/>
          </a:p>
          <a:p>
            <a:pPr eaLnBrk="1" hangingPunct="1"/>
            <a:endParaRPr lang="en-US" altLang="en-US" sz="2400" dirty="0"/>
          </a:p>
        </p:txBody>
      </p:sp>
    </p:spTree>
    <p:extLst>
      <p:ext uri="{BB962C8B-B14F-4D97-AF65-F5344CB8AC3E}">
        <p14:creationId xmlns:p14="http://schemas.microsoft.com/office/powerpoint/2010/main" val="1446707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200" y="2794000"/>
            <a:ext cx="8915400" cy="4000437"/>
          </a:xfrm>
          <a:prstGeom prst="rect">
            <a:avLst/>
          </a:prstGeom>
        </p:spPr>
      </p:pic>
      <p:sp>
        <p:nvSpPr>
          <p:cNvPr id="62468" name="Rectangle 3"/>
          <p:cNvSpPr>
            <a:spLocks noGrp="1" noChangeArrowheads="1"/>
          </p:cNvSpPr>
          <p:nvPr>
            <p:ph idx="1"/>
          </p:nvPr>
        </p:nvSpPr>
        <p:spPr>
          <a:xfrm>
            <a:off x="914400" y="1600200"/>
            <a:ext cx="7315200" cy="1143000"/>
          </a:xfrm>
        </p:spPr>
        <p:txBody>
          <a:bodyPr/>
          <a:lstStyle/>
          <a:p>
            <a:pPr>
              <a:spcBef>
                <a:spcPct val="0"/>
              </a:spcBef>
              <a:buFontTx/>
              <a:buNone/>
            </a:pPr>
            <a:r>
              <a:rPr lang="en-US" altLang="en-US" sz="2400" dirty="0">
                <a:solidFill>
                  <a:schemeClr val="tx2"/>
                </a:solidFill>
              </a:rPr>
              <a:t>Most index funds are low cost.  This was not one of the chosen index funds.  Why?  What fees and loads does it </a:t>
            </a:r>
            <a:r>
              <a:rPr lang="en-US" altLang="en-US" sz="2400" dirty="0" smtClean="0">
                <a:solidFill>
                  <a:schemeClr val="tx2"/>
                </a:solidFill>
              </a:rPr>
              <a:t>have for each class of share?</a:t>
            </a:r>
            <a:endParaRPr lang="en-US" altLang="en-US" sz="6000" dirty="0">
              <a:solidFill>
                <a:schemeClr val="tx2"/>
              </a:solidFill>
            </a:endParaRPr>
          </a:p>
          <a:p>
            <a:pPr eaLnBrk="1" hangingPunct="1">
              <a:defRPr/>
            </a:pPr>
            <a:endParaRPr lang="en-US" altLang="en-US" dirty="0"/>
          </a:p>
          <a:p>
            <a:pPr eaLnBrk="1" hangingPunct="1">
              <a:defRPr/>
            </a:pPr>
            <a:endParaRPr lang="en-US" altLang="en-US" dirty="0"/>
          </a:p>
          <a:p>
            <a:pPr marL="0" indent="0" eaLnBrk="1" hangingPunct="1">
              <a:buNone/>
              <a:defRPr/>
            </a:pPr>
            <a:endParaRPr lang="en-US" altLang="en-US" dirty="0"/>
          </a:p>
          <a:p>
            <a:pPr eaLnBrk="1" hangingPunct="1">
              <a:defRPr/>
            </a:pPr>
            <a:endParaRPr lang="en-US" altLang="en-US" dirty="0"/>
          </a:p>
          <a:p>
            <a:pPr marL="0" indent="0" eaLnBrk="1" hangingPunct="1">
              <a:buFontTx/>
              <a:buNone/>
              <a:defRPr/>
            </a:pPr>
            <a:endParaRPr lang="en-US" altLang="en-US" sz="2000" dirty="0"/>
          </a:p>
          <a:p>
            <a:pPr marL="0" indent="0" eaLnBrk="1" hangingPunct="1">
              <a:buFontTx/>
              <a:buNone/>
              <a:defRPr/>
            </a:pPr>
            <a:endParaRPr lang="en-US" altLang="en-US" sz="2000" dirty="0"/>
          </a:p>
          <a:p>
            <a:pPr marL="0" indent="0" eaLnBrk="1" hangingPunct="1">
              <a:buFontTx/>
              <a:buNone/>
              <a:defRPr/>
            </a:pPr>
            <a:endParaRPr lang="en-US" altLang="en-US" sz="2000" dirty="0"/>
          </a:p>
        </p:txBody>
      </p:sp>
      <p:sp>
        <p:nvSpPr>
          <p:cNvPr id="74758" name="Rectangle 4"/>
          <p:cNvSpPr>
            <a:spLocks noChangeArrowheads="1"/>
          </p:cNvSpPr>
          <p:nvPr/>
        </p:nvSpPr>
        <p:spPr bwMode="auto">
          <a:xfrm flipH="1">
            <a:off x="2362200" y="3060700"/>
            <a:ext cx="1295400" cy="9017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0" name="Rectangle 4"/>
          <p:cNvSpPr>
            <a:spLocks noChangeArrowheads="1"/>
          </p:cNvSpPr>
          <p:nvPr/>
        </p:nvSpPr>
        <p:spPr bwMode="auto">
          <a:xfrm>
            <a:off x="4495800" y="4641818"/>
            <a:ext cx="990600" cy="122558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1" name="Rectangle 4"/>
          <p:cNvSpPr>
            <a:spLocks noChangeArrowheads="1"/>
          </p:cNvSpPr>
          <p:nvPr/>
        </p:nvSpPr>
        <p:spPr bwMode="auto">
          <a:xfrm>
            <a:off x="6781800" y="4956313"/>
            <a:ext cx="914400" cy="9144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2" name="Rectangle 4"/>
          <p:cNvSpPr>
            <a:spLocks noChangeArrowheads="1"/>
          </p:cNvSpPr>
          <p:nvPr/>
        </p:nvSpPr>
        <p:spPr bwMode="auto">
          <a:xfrm>
            <a:off x="101600" y="3048000"/>
            <a:ext cx="1041400" cy="9144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3" name="Rectangle 4"/>
          <p:cNvSpPr>
            <a:spLocks noChangeArrowheads="1"/>
          </p:cNvSpPr>
          <p:nvPr/>
        </p:nvSpPr>
        <p:spPr bwMode="auto">
          <a:xfrm>
            <a:off x="6781800" y="3118188"/>
            <a:ext cx="2209800" cy="107281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4" name="Rectangle 4"/>
          <p:cNvSpPr>
            <a:spLocks noChangeArrowheads="1"/>
          </p:cNvSpPr>
          <p:nvPr/>
        </p:nvSpPr>
        <p:spPr bwMode="auto">
          <a:xfrm>
            <a:off x="5638800" y="4672991"/>
            <a:ext cx="990600" cy="122558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5" name="TextBox 4"/>
          <p:cNvSpPr txBox="1"/>
          <p:nvPr/>
        </p:nvSpPr>
        <p:spPr>
          <a:xfrm>
            <a:off x="228600" y="734536"/>
            <a:ext cx="2057400" cy="738664"/>
          </a:xfrm>
          <a:prstGeom prst="rect">
            <a:avLst/>
          </a:prstGeom>
          <a:noFill/>
          <a:ln w="38100">
            <a:solidFill>
              <a:srgbClr val="FF00FF"/>
            </a:solidFill>
          </a:ln>
        </p:spPr>
        <p:txBody>
          <a:bodyPr wrap="square" rtlCol="0">
            <a:spAutoFit/>
          </a:bodyPr>
          <a:lstStyle/>
          <a:p>
            <a:r>
              <a:rPr lang="en-US" sz="1400" b="0" dirty="0" smtClean="0"/>
              <a:t>You pay a sales charge of 4.5% of every dollar invested</a:t>
            </a:r>
            <a:endParaRPr lang="en-US" sz="1400" b="0" dirty="0"/>
          </a:p>
        </p:txBody>
      </p:sp>
      <p:cxnSp>
        <p:nvCxnSpPr>
          <p:cNvPr id="7" name="Straight Arrow Connector 6"/>
          <p:cNvCxnSpPr/>
          <p:nvPr/>
        </p:nvCxnSpPr>
        <p:spPr bwMode="auto">
          <a:xfrm flipH="1">
            <a:off x="608013" y="1473200"/>
            <a:ext cx="306387" cy="1574800"/>
          </a:xfrm>
          <a:prstGeom prst="straightConnector1">
            <a:avLst/>
          </a:prstGeom>
          <a:noFill/>
          <a:ln w="38100" cap="flat" cmpd="sng" algn="ctr">
            <a:solidFill>
              <a:srgbClr val="FF00FF"/>
            </a:solidFill>
            <a:prstDash val="solid"/>
            <a:round/>
            <a:headEnd type="none" w="med" len="med"/>
            <a:tailEnd type="triangle"/>
          </a:ln>
          <a:effectLst/>
        </p:spPr>
      </p:cxnSp>
      <p:sp>
        <p:nvSpPr>
          <p:cNvPr id="17" name="TextBox 16"/>
          <p:cNvSpPr txBox="1"/>
          <p:nvPr/>
        </p:nvSpPr>
        <p:spPr>
          <a:xfrm>
            <a:off x="2471448" y="740404"/>
            <a:ext cx="2557752" cy="738664"/>
          </a:xfrm>
          <a:prstGeom prst="rect">
            <a:avLst/>
          </a:prstGeom>
          <a:noFill/>
          <a:ln w="38100">
            <a:solidFill>
              <a:srgbClr val="FF00FF"/>
            </a:solidFill>
          </a:ln>
        </p:spPr>
        <p:txBody>
          <a:bodyPr wrap="square" rtlCol="0">
            <a:spAutoFit/>
          </a:bodyPr>
          <a:lstStyle/>
          <a:p>
            <a:r>
              <a:rPr lang="en-US" sz="1400" b="0" dirty="0" smtClean="0"/>
              <a:t>You pay a Net Expense fee of .57% annually.  Note this is huge compared to the mgmt. fee.</a:t>
            </a:r>
            <a:endParaRPr lang="en-US" sz="1400" b="0" dirty="0"/>
          </a:p>
        </p:txBody>
      </p:sp>
      <p:cxnSp>
        <p:nvCxnSpPr>
          <p:cNvPr id="19" name="Straight Arrow Connector 18"/>
          <p:cNvCxnSpPr>
            <a:stCxn id="17" idx="2"/>
          </p:cNvCxnSpPr>
          <p:nvPr/>
        </p:nvCxnSpPr>
        <p:spPr bwMode="auto">
          <a:xfrm flipH="1">
            <a:off x="3009901" y="1479068"/>
            <a:ext cx="740423" cy="1585096"/>
          </a:xfrm>
          <a:prstGeom prst="straightConnector1">
            <a:avLst/>
          </a:prstGeom>
          <a:noFill/>
          <a:ln w="38100" cap="flat" cmpd="sng" algn="ctr">
            <a:solidFill>
              <a:srgbClr val="FF00FF"/>
            </a:solidFill>
            <a:prstDash val="solid"/>
            <a:round/>
            <a:headEnd type="none" w="med" len="med"/>
            <a:tailEnd type="triangle"/>
          </a:ln>
          <a:effectLst/>
        </p:spPr>
      </p:cxnSp>
      <p:cxnSp>
        <p:nvCxnSpPr>
          <p:cNvPr id="20" name="Straight Arrow Connector 19"/>
          <p:cNvCxnSpPr>
            <a:stCxn id="17" idx="2"/>
          </p:cNvCxnSpPr>
          <p:nvPr/>
        </p:nvCxnSpPr>
        <p:spPr bwMode="auto">
          <a:xfrm>
            <a:off x="3750324" y="1479068"/>
            <a:ext cx="1126476" cy="3162750"/>
          </a:xfrm>
          <a:prstGeom prst="straightConnector1">
            <a:avLst/>
          </a:prstGeom>
          <a:noFill/>
          <a:ln w="38100" cap="flat" cmpd="sng" algn="ctr">
            <a:solidFill>
              <a:srgbClr val="FF00FF"/>
            </a:solidFill>
            <a:prstDash val="solid"/>
            <a:round/>
            <a:headEnd type="none" w="med" len="med"/>
            <a:tailEnd type="triangle"/>
          </a:ln>
          <a:effectLst/>
        </p:spPr>
      </p:cxnSp>
      <p:sp>
        <p:nvSpPr>
          <p:cNvPr id="22" name="TextBox 21"/>
          <p:cNvSpPr txBox="1"/>
          <p:nvPr/>
        </p:nvSpPr>
        <p:spPr>
          <a:xfrm>
            <a:off x="5211184" y="738608"/>
            <a:ext cx="2557752" cy="738664"/>
          </a:xfrm>
          <a:prstGeom prst="rect">
            <a:avLst/>
          </a:prstGeom>
          <a:noFill/>
          <a:ln w="38100">
            <a:solidFill>
              <a:srgbClr val="FF00FF"/>
            </a:solidFill>
          </a:ln>
        </p:spPr>
        <p:txBody>
          <a:bodyPr wrap="square" rtlCol="0">
            <a:spAutoFit/>
          </a:bodyPr>
          <a:lstStyle/>
          <a:p>
            <a:r>
              <a:rPr lang="en-US" sz="1400" b="0" dirty="0" smtClean="0"/>
              <a:t>You pay a 12-b1 and administration fee, this so the company can market it to others</a:t>
            </a:r>
            <a:endParaRPr lang="en-US" sz="1400" b="0" dirty="0"/>
          </a:p>
        </p:txBody>
      </p:sp>
      <p:cxnSp>
        <p:nvCxnSpPr>
          <p:cNvPr id="23" name="Straight Arrow Connector 22"/>
          <p:cNvCxnSpPr>
            <a:stCxn id="22" idx="2"/>
          </p:cNvCxnSpPr>
          <p:nvPr/>
        </p:nvCxnSpPr>
        <p:spPr bwMode="auto">
          <a:xfrm flipH="1">
            <a:off x="5029200" y="1477272"/>
            <a:ext cx="1460860" cy="4085328"/>
          </a:xfrm>
          <a:prstGeom prst="straightConnector1">
            <a:avLst/>
          </a:prstGeom>
          <a:noFill/>
          <a:ln w="38100" cap="flat" cmpd="sng" algn="ctr">
            <a:solidFill>
              <a:srgbClr val="FF00FF"/>
            </a:solidFill>
            <a:prstDash val="solid"/>
            <a:round/>
            <a:headEnd type="none" w="med" len="med"/>
            <a:tailEnd type="triangle"/>
          </a:ln>
          <a:effectLst/>
        </p:spPr>
      </p:cxnSp>
      <p:sp>
        <p:nvSpPr>
          <p:cNvPr id="26" name="TextBox 25"/>
          <p:cNvSpPr txBox="1"/>
          <p:nvPr/>
        </p:nvSpPr>
        <p:spPr>
          <a:xfrm>
            <a:off x="6490060" y="6265445"/>
            <a:ext cx="2557752" cy="523220"/>
          </a:xfrm>
          <a:prstGeom prst="rect">
            <a:avLst/>
          </a:prstGeom>
          <a:noFill/>
          <a:ln w="38100">
            <a:solidFill>
              <a:srgbClr val="FF00FF"/>
            </a:solidFill>
          </a:ln>
        </p:spPr>
        <p:txBody>
          <a:bodyPr wrap="square" rtlCol="0">
            <a:spAutoFit/>
          </a:bodyPr>
          <a:lstStyle/>
          <a:p>
            <a:r>
              <a:rPr lang="en-US" sz="1400" b="0" dirty="0" smtClean="0"/>
              <a:t>1.73% of the annual return goes to taxes—this is not tax efficient</a:t>
            </a:r>
            <a:endParaRPr lang="en-US" sz="1400" b="0" dirty="0"/>
          </a:p>
        </p:txBody>
      </p:sp>
      <p:cxnSp>
        <p:nvCxnSpPr>
          <p:cNvPr id="27" name="Straight Arrow Connector 26"/>
          <p:cNvCxnSpPr>
            <a:endCxn id="11" idx="2"/>
          </p:cNvCxnSpPr>
          <p:nvPr/>
        </p:nvCxnSpPr>
        <p:spPr bwMode="auto">
          <a:xfrm flipV="1">
            <a:off x="7162800" y="5870713"/>
            <a:ext cx="76200" cy="394732"/>
          </a:xfrm>
          <a:prstGeom prst="straightConnector1">
            <a:avLst/>
          </a:prstGeom>
          <a:noFill/>
          <a:ln w="38100" cap="flat" cmpd="sng" algn="ctr">
            <a:solidFill>
              <a:srgbClr val="FF00FF"/>
            </a:solidFill>
            <a:prstDash val="solid"/>
            <a:round/>
            <a:headEnd type="none" w="med" len="med"/>
            <a:tailEnd type="triangle"/>
          </a:ln>
          <a:effectLst/>
        </p:spPr>
      </p:cxnSp>
      <p:cxnSp>
        <p:nvCxnSpPr>
          <p:cNvPr id="31" name="Straight Arrow Connector 30"/>
          <p:cNvCxnSpPr>
            <a:stCxn id="22" idx="2"/>
            <a:endCxn id="14" idx="0"/>
          </p:cNvCxnSpPr>
          <p:nvPr/>
        </p:nvCxnSpPr>
        <p:spPr bwMode="auto">
          <a:xfrm flipH="1">
            <a:off x="6134100" y="1477272"/>
            <a:ext cx="355960" cy="3195719"/>
          </a:xfrm>
          <a:prstGeom prst="straightConnector1">
            <a:avLst/>
          </a:prstGeom>
          <a:noFill/>
          <a:ln w="38100" cap="flat" cmpd="sng" algn="ctr">
            <a:solidFill>
              <a:srgbClr val="FF00FF"/>
            </a:solidFill>
            <a:prstDash val="solid"/>
            <a:round/>
            <a:headEnd type="none" w="med" len="med"/>
            <a:tailEnd type="triangle"/>
          </a:ln>
          <a:effectLst/>
        </p:spPr>
      </p:cxnSp>
    </p:spTree>
    <p:extLst>
      <p:ext uri="{BB962C8B-B14F-4D97-AF65-F5344CB8AC3E}">
        <p14:creationId xmlns:p14="http://schemas.microsoft.com/office/powerpoint/2010/main" val="2530239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7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8" grpId="0" animBg="1"/>
      <p:bldP spid="10" grpId="0" animBg="1"/>
      <p:bldP spid="11" grpId="0" animBg="1"/>
      <p:bldP spid="12" grpId="0" animBg="1"/>
      <p:bldP spid="13" grpId="0" animBg="1"/>
      <p:bldP spid="5" grpId="0" animBg="1"/>
      <p:bldP spid="17" grpId="0" animBg="1"/>
      <p:bldP spid="22" grpId="0" animBg="1"/>
      <p:bldP spid="26"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475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28838" y="3244022"/>
            <a:ext cx="4652962" cy="338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5" name="Rectangle 2"/>
          <p:cNvSpPr>
            <a:spLocks noGrp="1" noChangeArrowheads="1"/>
          </p:cNvSpPr>
          <p:nvPr>
            <p:ph type="title"/>
          </p:nvPr>
        </p:nvSpPr>
        <p:spPr/>
        <p:txBody>
          <a:bodyPr/>
          <a:lstStyle/>
          <a:p>
            <a:pPr eaLnBrk="1" hangingPunct="1"/>
            <a:r>
              <a:rPr lang="en-US" altLang="en-US" dirty="0"/>
              <a:t>Case Study #2 Answers</a:t>
            </a:r>
          </a:p>
        </p:txBody>
      </p:sp>
      <p:sp>
        <p:nvSpPr>
          <p:cNvPr id="62468" name="Rectangle 3"/>
          <p:cNvSpPr>
            <a:spLocks noGrp="1" noChangeArrowheads="1"/>
          </p:cNvSpPr>
          <p:nvPr>
            <p:ph idx="1"/>
          </p:nvPr>
        </p:nvSpPr>
        <p:spPr>
          <a:xfrm>
            <a:off x="914400" y="1600200"/>
            <a:ext cx="7315200" cy="5218113"/>
          </a:xfrm>
        </p:spPr>
        <p:txBody>
          <a:bodyPr/>
          <a:lstStyle/>
          <a:p>
            <a:pPr eaLnBrk="1" hangingPunct="1">
              <a:defRPr/>
            </a:pPr>
            <a:r>
              <a:rPr lang="en-US" altLang="en-US" sz="2400" dirty="0"/>
              <a:t>This fund, depending on your class of share, has a 4.5% front end load, 1.0-4.0% deferred load, expense ratios between .34 and 1.39%, and 12b-1 fees from 0-1.0%.  This index fund will cost you a lot in expenses.</a:t>
            </a:r>
          </a:p>
          <a:p>
            <a:pPr eaLnBrk="1" hangingPunct="1">
              <a:defRPr/>
            </a:pPr>
            <a:endParaRPr lang="en-US" altLang="en-US" dirty="0"/>
          </a:p>
          <a:p>
            <a:pPr eaLnBrk="1" hangingPunct="1">
              <a:defRPr/>
            </a:pPr>
            <a:endParaRPr lang="en-US" altLang="en-US" dirty="0"/>
          </a:p>
          <a:p>
            <a:pPr marL="0" indent="0" eaLnBrk="1" hangingPunct="1">
              <a:buFontTx/>
              <a:buNone/>
              <a:defRPr/>
            </a:pPr>
            <a:endParaRPr lang="en-US" altLang="en-US" sz="2000" dirty="0"/>
          </a:p>
          <a:p>
            <a:pPr marL="0" indent="0" eaLnBrk="1" hangingPunct="1">
              <a:buFontTx/>
              <a:buNone/>
              <a:defRPr/>
            </a:pPr>
            <a:endParaRPr lang="en-US" altLang="en-US" sz="2000" dirty="0"/>
          </a:p>
          <a:p>
            <a:pPr marL="0" indent="0" eaLnBrk="1" hangingPunct="1">
              <a:buFontTx/>
              <a:buNone/>
              <a:defRPr/>
            </a:pPr>
            <a:endParaRPr lang="en-US" altLang="en-US" sz="2000" dirty="0"/>
          </a:p>
        </p:txBody>
      </p:sp>
      <p:sp>
        <p:nvSpPr>
          <p:cNvPr id="74758" name="Rectangle 4"/>
          <p:cNvSpPr>
            <a:spLocks noChangeArrowheads="1"/>
          </p:cNvSpPr>
          <p:nvPr/>
        </p:nvSpPr>
        <p:spPr bwMode="auto">
          <a:xfrm>
            <a:off x="3505200" y="5410200"/>
            <a:ext cx="381000" cy="9144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0" name="Rectangle 4"/>
          <p:cNvSpPr>
            <a:spLocks noChangeArrowheads="1"/>
          </p:cNvSpPr>
          <p:nvPr/>
        </p:nvSpPr>
        <p:spPr bwMode="auto">
          <a:xfrm>
            <a:off x="3922494" y="5410200"/>
            <a:ext cx="381000" cy="9144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1" name="Rectangle 4"/>
          <p:cNvSpPr>
            <a:spLocks noChangeArrowheads="1"/>
          </p:cNvSpPr>
          <p:nvPr/>
        </p:nvSpPr>
        <p:spPr bwMode="auto">
          <a:xfrm>
            <a:off x="4321895" y="5410200"/>
            <a:ext cx="381000" cy="9144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
        <p:nvSpPr>
          <p:cNvPr id="12" name="Rectangle 4"/>
          <p:cNvSpPr>
            <a:spLocks noChangeArrowheads="1"/>
          </p:cNvSpPr>
          <p:nvPr/>
        </p:nvSpPr>
        <p:spPr bwMode="auto">
          <a:xfrm>
            <a:off x="5161647" y="5410200"/>
            <a:ext cx="381000" cy="91440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b="0">
              <a:solidFill>
                <a:schemeClr val="bg1"/>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altLang="en-US" dirty="0"/>
              <a:t>Case Study #3</a:t>
            </a:r>
          </a:p>
        </p:txBody>
      </p:sp>
      <p:sp>
        <p:nvSpPr>
          <p:cNvPr id="76803" name="Content Placeholder 2"/>
          <p:cNvSpPr>
            <a:spLocks noGrp="1"/>
          </p:cNvSpPr>
          <p:nvPr>
            <p:ph idx="1"/>
          </p:nvPr>
        </p:nvSpPr>
        <p:spPr>
          <a:xfrm>
            <a:off x="928688" y="1608138"/>
            <a:ext cx="7286625" cy="4419600"/>
          </a:xfrm>
        </p:spPr>
        <p:txBody>
          <a:bodyPr/>
          <a:lstStyle/>
          <a:p>
            <a:r>
              <a:rPr lang="en-US" altLang="en-US" dirty="0"/>
              <a:t>Given the </a:t>
            </a:r>
            <a:r>
              <a:rPr lang="en-US" altLang="en-US" dirty="0" smtClean="0"/>
              <a:t>old Morningstar </a:t>
            </a:r>
            <a:r>
              <a:rPr lang="en-US" altLang="en-US" dirty="0"/>
              <a:t>report for VFINX following, highlight the areas where you find the critical information below (with the colors listed):  </a:t>
            </a:r>
            <a:r>
              <a:rPr lang="en-US" altLang="en-US" sz="2000" dirty="0"/>
              <a:t>(report is from Morningstar, 9/30/18)</a:t>
            </a:r>
            <a:r>
              <a:rPr lang="en-US" altLang="en-US" dirty="0"/>
              <a:t>	</a:t>
            </a:r>
          </a:p>
          <a:p>
            <a:pPr lvl="1"/>
            <a:r>
              <a:rPr lang="en-US" altLang="en-US" dirty="0"/>
              <a:t>1. Diversification                                         (orange)</a:t>
            </a:r>
          </a:p>
          <a:p>
            <a:pPr lvl="1"/>
            <a:r>
              <a:rPr lang="en-US" altLang="en-US" dirty="0"/>
              <a:t>2. Costs and Fees                                         (orange)</a:t>
            </a:r>
          </a:p>
          <a:p>
            <a:pPr lvl="1"/>
            <a:r>
              <a:rPr lang="en-US" altLang="en-US" dirty="0"/>
              <a:t>3. Taxes                                                  (light green)</a:t>
            </a:r>
          </a:p>
          <a:p>
            <a:pPr lvl="1"/>
            <a:r>
              <a:rPr lang="en-US" altLang="en-US" dirty="0"/>
              <a:t>4. Turnover                                                        (red)</a:t>
            </a:r>
          </a:p>
          <a:p>
            <a:pPr lvl="1"/>
            <a:r>
              <a:rPr lang="en-US" altLang="en-US" dirty="0"/>
              <a:t>5. Un-invested cash                                          (blue)</a:t>
            </a:r>
          </a:p>
          <a:p>
            <a:pPr lvl="1"/>
            <a:r>
              <a:rPr lang="en-US" altLang="en-US" dirty="0"/>
              <a:t>6.  Style and style drift                                   (green)</a:t>
            </a:r>
          </a:p>
          <a:p>
            <a:pPr lvl="1"/>
            <a:r>
              <a:rPr lang="en-US" altLang="en-US" dirty="0"/>
              <a:t>7.  Tracking error and performance                 (blue)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6200" y="23812"/>
            <a:ext cx="8915399" cy="681037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a:t>Questions</a:t>
            </a:r>
          </a:p>
        </p:txBody>
      </p:sp>
      <p:sp>
        <p:nvSpPr>
          <p:cNvPr id="12291"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why you shouldn't be picking stocks until later?</a:t>
            </a:r>
          </a:p>
          <a:p>
            <a:pPr lvl="1" eaLnBrk="1" hangingPunct="1"/>
            <a:r>
              <a:rPr lang="en-US" altLang="en-US" dirty="0"/>
              <a:t>(Remember, since analyzing companies is not likely going to be many of your daytime jobs, it will be in most of your best interests to develop a “sleep-well portfolio” plan and follow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ctrTitle"/>
          </p:nvPr>
        </p:nvSpPr>
        <p:spPr/>
        <p:txBody>
          <a:bodyPr/>
          <a:lstStyle/>
          <a:p>
            <a:endParaRPr lang="en-US" altLang="en-US"/>
          </a:p>
        </p:txBody>
      </p:sp>
      <p:sp>
        <p:nvSpPr>
          <p:cNvPr id="79875" name="Subtitle 2"/>
          <p:cNvSpPr>
            <a:spLocks noGrp="1"/>
          </p:cNvSpPr>
          <p:nvPr>
            <p:ph type="subTitle" idx="1"/>
          </p:nvPr>
        </p:nvSpPr>
        <p:spPr/>
        <p:txBody>
          <a:bodyPr/>
          <a:lstStyle/>
          <a:p>
            <a:endParaRPr lang="en-US" altLang="en-US"/>
          </a:p>
        </p:txBody>
      </p:sp>
      <p:pic>
        <p:nvPicPr>
          <p:cNvPr id="4" name="Picture 3"/>
          <p:cNvPicPr>
            <a:picLocks noChangeAspect="1"/>
          </p:cNvPicPr>
          <p:nvPr/>
        </p:nvPicPr>
        <p:blipFill>
          <a:blip r:embed="rId2"/>
          <a:stretch>
            <a:fillRect/>
          </a:stretch>
        </p:blipFill>
        <p:spPr>
          <a:xfrm>
            <a:off x="76199" y="786244"/>
            <a:ext cx="9051669" cy="5995556"/>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altLang="en-US" dirty="0"/>
              <a:t>Cast Study #3 Answers</a:t>
            </a:r>
          </a:p>
        </p:txBody>
      </p:sp>
      <p:sp>
        <p:nvSpPr>
          <p:cNvPr id="80899" name="Content Placeholder 2"/>
          <p:cNvSpPr>
            <a:spLocks noGrp="1"/>
          </p:cNvSpPr>
          <p:nvPr>
            <p:ph idx="1"/>
          </p:nvPr>
        </p:nvSpPr>
        <p:spPr>
          <a:xfrm>
            <a:off x="928688" y="1608138"/>
            <a:ext cx="7286625" cy="4419600"/>
          </a:xfrm>
        </p:spPr>
        <p:txBody>
          <a:bodyPr/>
          <a:lstStyle/>
          <a:p>
            <a:r>
              <a:rPr lang="en-US" altLang="en-US"/>
              <a:t>Morningstar Report Coding</a:t>
            </a:r>
          </a:p>
          <a:p>
            <a:pPr lvl="1"/>
            <a:r>
              <a:rPr lang="en-US" altLang="en-US"/>
              <a:t>To help you in finding the information, we have color coded a report in the following slides to show you where the criteria discussed can be found</a:t>
            </a:r>
          </a:p>
          <a:p>
            <a:pPr marL="914400" lvl="2" indent="0">
              <a:buFontTx/>
              <a:buNone/>
            </a:pPr>
            <a:r>
              <a:rPr lang="en-US" altLang="en-US"/>
              <a:t>1. Diversification                                       (orange)</a:t>
            </a:r>
          </a:p>
          <a:p>
            <a:pPr marL="914400" lvl="2" indent="0">
              <a:buFontTx/>
              <a:buNone/>
            </a:pPr>
            <a:r>
              <a:rPr lang="en-US" altLang="en-US"/>
              <a:t>2. Costs and Fees                                       (orange)</a:t>
            </a:r>
          </a:p>
          <a:p>
            <a:pPr marL="914400" lvl="2" indent="0">
              <a:buFontTx/>
              <a:buNone/>
            </a:pPr>
            <a:r>
              <a:rPr lang="en-US" altLang="en-US"/>
              <a:t>3. Taxes                                               (light green)</a:t>
            </a:r>
          </a:p>
          <a:p>
            <a:pPr marL="914400" lvl="2" indent="0">
              <a:buFontTx/>
              <a:buNone/>
            </a:pPr>
            <a:r>
              <a:rPr lang="en-US" altLang="en-US"/>
              <a:t>4. Turnover                                                      (red)</a:t>
            </a:r>
          </a:p>
          <a:p>
            <a:pPr marL="914400" lvl="2" indent="0">
              <a:buFontTx/>
              <a:buNone/>
            </a:pPr>
            <a:r>
              <a:rPr lang="en-US" altLang="en-US"/>
              <a:t>5. Un-invested cash                                        (blue)</a:t>
            </a:r>
          </a:p>
          <a:p>
            <a:pPr marL="914400" lvl="2" indent="0">
              <a:buFontTx/>
              <a:buNone/>
            </a:pPr>
            <a:r>
              <a:rPr lang="en-US" altLang="en-US"/>
              <a:t>6.  Style and style drift                                 (green)</a:t>
            </a:r>
          </a:p>
          <a:p>
            <a:pPr marL="914400" lvl="2" indent="0">
              <a:buFontTx/>
              <a:buNone/>
            </a:pPr>
            <a:r>
              <a:rPr lang="en-US" altLang="en-US"/>
              <a:t>7.  Tracking error and performance               (blue)</a:t>
            </a:r>
          </a:p>
          <a:p>
            <a:pPr lvl="1"/>
            <a:endParaRPr lang="en-US" alt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6200" y="215899"/>
            <a:ext cx="8915399" cy="6489701"/>
          </a:xfrm>
          <a:prstGeom prst="rect">
            <a:avLst/>
          </a:prstGeom>
        </p:spPr>
      </p:pic>
      <p:pic>
        <p:nvPicPr>
          <p:cNvPr id="819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04800"/>
            <a:ext cx="343852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704850"/>
            <a:ext cx="3505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6238" y="2743200"/>
            <a:ext cx="5929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8950" y="3543300"/>
            <a:ext cx="5805488"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7"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28950" y="4191000"/>
            <a:ext cx="5816600" cy="17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8"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19350" y="3978275"/>
            <a:ext cx="311150" cy="84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9"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1200" y="4876800"/>
            <a:ext cx="396875" cy="112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59025" y="6019800"/>
            <a:ext cx="46037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14463" y="5989638"/>
            <a:ext cx="54927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2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19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192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81928"/>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81929"/>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 y="751608"/>
            <a:ext cx="8848725" cy="6030192"/>
          </a:xfrm>
          <a:prstGeom prst="rect">
            <a:avLst/>
          </a:prstGeom>
        </p:spPr>
      </p:pic>
      <p:pic>
        <p:nvPicPr>
          <p:cNvPr id="8397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4953000"/>
            <a:ext cx="2590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97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1752600"/>
            <a:ext cx="16160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97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9000" y="4724400"/>
            <a:ext cx="1762125"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397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3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914400" y="152400"/>
            <a:ext cx="7315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pic>
        <p:nvPicPr>
          <p:cNvPr id="2" name="Picture 1"/>
          <p:cNvPicPr>
            <a:picLocks noChangeAspect="1"/>
          </p:cNvPicPr>
          <p:nvPr/>
        </p:nvPicPr>
        <p:blipFill>
          <a:blip r:embed="rId2"/>
          <a:stretch>
            <a:fillRect/>
          </a:stretch>
        </p:blipFill>
        <p:spPr>
          <a:xfrm>
            <a:off x="97971" y="685800"/>
            <a:ext cx="8817429" cy="6028712"/>
          </a:xfrm>
          <a:prstGeom prst="rect">
            <a:avLst/>
          </a:prstGeom>
        </p:spPr>
      </p:pic>
    </p:spTree>
    <p:extLst>
      <p:ext uri="{BB962C8B-B14F-4D97-AF65-F5344CB8AC3E}">
        <p14:creationId xmlns:p14="http://schemas.microsoft.com/office/powerpoint/2010/main" val="797191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14400" y="533400"/>
            <a:ext cx="7315200" cy="1143000"/>
          </a:xfrm>
        </p:spPr>
        <p:txBody>
          <a:bodyPr/>
          <a:lstStyle/>
          <a:p>
            <a:pPr eaLnBrk="1" hangingPunct="1"/>
            <a:r>
              <a:rPr lang="en-US" altLang="en-US" sz="3200" dirty="0"/>
              <a:t>B.  Understand where to find Information on Financial Assets and Taxes  </a:t>
            </a:r>
          </a:p>
        </p:txBody>
      </p:sp>
      <p:sp>
        <p:nvSpPr>
          <p:cNvPr id="56323" name="Rectangle 3"/>
          <p:cNvSpPr>
            <a:spLocks noGrp="1" noChangeArrowheads="1"/>
          </p:cNvSpPr>
          <p:nvPr>
            <p:ph idx="1"/>
          </p:nvPr>
        </p:nvSpPr>
        <p:spPr>
          <a:xfrm>
            <a:off x="914400" y="1600200"/>
            <a:ext cx="7315200" cy="4953000"/>
          </a:xfrm>
        </p:spPr>
        <p:txBody>
          <a:bodyPr/>
          <a:lstStyle/>
          <a:p>
            <a:pPr eaLnBrk="1" hangingPunct="1"/>
            <a:r>
              <a:rPr lang="en-US" altLang="en-US" dirty="0"/>
              <a:t>Where do you find mutual fund, bond and stock information?</a:t>
            </a:r>
          </a:p>
          <a:p>
            <a:pPr lvl="1" eaLnBrk="1" hangingPunct="1"/>
            <a:r>
              <a:rPr lang="en-US" altLang="en-US" dirty="0"/>
              <a:t>Stockbrokers</a:t>
            </a:r>
          </a:p>
          <a:p>
            <a:pPr lvl="1" eaLnBrk="1" hangingPunct="1"/>
            <a:r>
              <a:rPr lang="en-US" altLang="en-US" dirty="0"/>
              <a:t>Mutual Fund Supermarkets</a:t>
            </a:r>
          </a:p>
          <a:p>
            <a:pPr lvl="2" eaLnBrk="1" hangingPunct="1"/>
            <a:r>
              <a:rPr lang="en-US" altLang="en-US" dirty="0"/>
              <a:t>Schwab, Fidelity, TD Waterhouse</a:t>
            </a:r>
          </a:p>
          <a:p>
            <a:pPr lvl="1" eaLnBrk="1" hangingPunct="1"/>
            <a:r>
              <a:rPr lang="en-US" altLang="en-US" dirty="0"/>
              <a:t>Mutual Fund Monitoring companies</a:t>
            </a:r>
          </a:p>
          <a:p>
            <a:pPr lvl="2" eaLnBrk="1" hangingPunct="1"/>
            <a:r>
              <a:rPr lang="en-US" altLang="en-US" dirty="0"/>
              <a:t>Morningstar, Lipper</a:t>
            </a:r>
          </a:p>
          <a:p>
            <a:pPr lvl="1" eaLnBrk="1" hangingPunct="1"/>
            <a:r>
              <a:rPr lang="en-US" altLang="en-US" dirty="0"/>
              <a:t>Financial Websites and the Financial Press</a:t>
            </a:r>
          </a:p>
          <a:p>
            <a:pPr lvl="2" eaLnBrk="1" hangingPunct="1"/>
            <a:r>
              <a:rPr lang="en-US" altLang="en-US" dirty="0"/>
              <a:t>Yahoo, MSN Money, CNN Money</a:t>
            </a:r>
          </a:p>
          <a:p>
            <a:pPr lvl="2" eaLnBrk="1" hangingPunct="1"/>
            <a:r>
              <a:rPr lang="en-US" altLang="en-US" dirty="0"/>
              <a:t>Kiplinger’s, Smart Money, AOL Finance</a:t>
            </a:r>
          </a:p>
          <a:p>
            <a:pPr lvl="1" eaLnBrk="1" hangingPunct="1"/>
            <a:r>
              <a:rPr lang="en-US" altLang="en-US" dirty="0"/>
              <a:t>BYU Libraries</a:t>
            </a:r>
          </a:p>
          <a:p>
            <a:pPr lvl="2" eaLnBrk="1" hangingPunct="1"/>
            <a:r>
              <a:rPr lang="en-US" altLang="en-US" dirty="0"/>
              <a:t>HBLL has great information – See TT10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fade">
                                      <p:cBhvr>
                                        <p:cTn id="7" dur="2000"/>
                                        <p:tgtEl>
                                          <p:spTgt spid="56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323">
                                            <p:txEl>
                                              <p:pRg st="1" end="1"/>
                                            </p:txEl>
                                          </p:spTgt>
                                        </p:tgtEl>
                                        <p:attrNameLst>
                                          <p:attrName>style.visibility</p:attrName>
                                        </p:attrNameLst>
                                      </p:cBhvr>
                                      <p:to>
                                        <p:strVal val="visible"/>
                                      </p:to>
                                    </p:set>
                                    <p:animEffect transition="in" filter="fade">
                                      <p:cBhvr>
                                        <p:cTn id="12" dur="2000"/>
                                        <p:tgtEl>
                                          <p:spTgt spid="5632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6323">
                                            <p:txEl>
                                              <p:pRg st="2" end="2"/>
                                            </p:txEl>
                                          </p:spTgt>
                                        </p:tgtEl>
                                        <p:attrNameLst>
                                          <p:attrName>style.visibility</p:attrName>
                                        </p:attrNameLst>
                                      </p:cBhvr>
                                      <p:to>
                                        <p:strVal val="visible"/>
                                      </p:to>
                                    </p:set>
                                    <p:animEffect transition="in" filter="fade">
                                      <p:cBhvr>
                                        <p:cTn id="15" dur="2000"/>
                                        <p:tgtEl>
                                          <p:spTgt spid="5632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6323">
                                            <p:txEl>
                                              <p:pRg st="3" end="3"/>
                                            </p:txEl>
                                          </p:spTgt>
                                        </p:tgtEl>
                                        <p:attrNameLst>
                                          <p:attrName>style.visibility</p:attrName>
                                        </p:attrNameLst>
                                      </p:cBhvr>
                                      <p:to>
                                        <p:strVal val="visible"/>
                                      </p:to>
                                    </p:set>
                                    <p:animEffect transition="in" filter="fade">
                                      <p:cBhvr>
                                        <p:cTn id="18" dur="2000"/>
                                        <p:tgtEl>
                                          <p:spTgt spid="5632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6323">
                                            <p:txEl>
                                              <p:pRg st="4" end="4"/>
                                            </p:txEl>
                                          </p:spTgt>
                                        </p:tgtEl>
                                        <p:attrNameLst>
                                          <p:attrName>style.visibility</p:attrName>
                                        </p:attrNameLst>
                                      </p:cBhvr>
                                      <p:to>
                                        <p:strVal val="visible"/>
                                      </p:to>
                                    </p:set>
                                    <p:animEffect transition="in" filter="fade">
                                      <p:cBhvr>
                                        <p:cTn id="21" dur="2000"/>
                                        <p:tgtEl>
                                          <p:spTgt spid="5632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6323">
                                            <p:txEl>
                                              <p:pRg st="5" end="5"/>
                                            </p:txEl>
                                          </p:spTgt>
                                        </p:tgtEl>
                                        <p:attrNameLst>
                                          <p:attrName>style.visibility</p:attrName>
                                        </p:attrNameLst>
                                      </p:cBhvr>
                                      <p:to>
                                        <p:strVal val="visible"/>
                                      </p:to>
                                    </p:set>
                                    <p:animEffect transition="in" filter="fade">
                                      <p:cBhvr>
                                        <p:cTn id="24" dur="2000"/>
                                        <p:tgtEl>
                                          <p:spTgt spid="5632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6323">
                                            <p:txEl>
                                              <p:pRg st="6" end="6"/>
                                            </p:txEl>
                                          </p:spTgt>
                                        </p:tgtEl>
                                        <p:attrNameLst>
                                          <p:attrName>style.visibility</p:attrName>
                                        </p:attrNameLst>
                                      </p:cBhvr>
                                      <p:to>
                                        <p:strVal val="visible"/>
                                      </p:to>
                                    </p:set>
                                    <p:animEffect transition="in" filter="fade">
                                      <p:cBhvr>
                                        <p:cTn id="27" dur="2000"/>
                                        <p:tgtEl>
                                          <p:spTgt spid="5632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6323">
                                            <p:txEl>
                                              <p:pRg st="7" end="7"/>
                                            </p:txEl>
                                          </p:spTgt>
                                        </p:tgtEl>
                                        <p:attrNameLst>
                                          <p:attrName>style.visibility</p:attrName>
                                        </p:attrNameLst>
                                      </p:cBhvr>
                                      <p:to>
                                        <p:strVal val="visible"/>
                                      </p:to>
                                    </p:set>
                                    <p:animEffect transition="in" filter="fade">
                                      <p:cBhvr>
                                        <p:cTn id="30" dur="2000"/>
                                        <p:tgtEl>
                                          <p:spTgt spid="5632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6323">
                                            <p:txEl>
                                              <p:pRg st="8" end="8"/>
                                            </p:txEl>
                                          </p:spTgt>
                                        </p:tgtEl>
                                        <p:attrNameLst>
                                          <p:attrName>style.visibility</p:attrName>
                                        </p:attrNameLst>
                                      </p:cBhvr>
                                      <p:to>
                                        <p:strVal val="visible"/>
                                      </p:to>
                                    </p:set>
                                    <p:animEffect transition="in" filter="fade">
                                      <p:cBhvr>
                                        <p:cTn id="33" dur="2000"/>
                                        <p:tgtEl>
                                          <p:spTgt spid="5632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323">
                                            <p:txEl>
                                              <p:pRg st="9" end="9"/>
                                            </p:txEl>
                                          </p:spTgt>
                                        </p:tgtEl>
                                        <p:attrNameLst>
                                          <p:attrName>style.visibility</p:attrName>
                                        </p:attrNameLst>
                                      </p:cBhvr>
                                      <p:to>
                                        <p:strVal val="visible"/>
                                      </p:to>
                                    </p:set>
                                    <p:animEffect transition="in" filter="fade">
                                      <p:cBhvr>
                                        <p:cTn id="36" dur="2000"/>
                                        <p:tgtEl>
                                          <p:spTgt spid="5632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6323">
                                            <p:txEl>
                                              <p:pRg st="10" end="10"/>
                                            </p:txEl>
                                          </p:spTgt>
                                        </p:tgtEl>
                                        <p:attrNameLst>
                                          <p:attrName>style.visibility</p:attrName>
                                        </p:attrNameLst>
                                      </p:cBhvr>
                                      <p:to>
                                        <p:strVal val="visible"/>
                                      </p:to>
                                    </p:set>
                                    <p:animEffect transition="in" filter="fade">
                                      <p:cBhvr>
                                        <p:cTn id="39" dur="2000"/>
                                        <p:tgtEl>
                                          <p:spTgt spid="563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a:t>Mutual Fund Information </a:t>
            </a:r>
            <a:r>
              <a:rPr lang="en-US" altLang="en-US" sz="2000"/>
              <a:t>(continued)</a:t>
            </a:r>
            <a:endParaRPr lang="en-US" altLang="en-US"/>
          </a:p>
        </p:txBody>
      </p:sp>
      <p:sp>
        <p:nvSpPr>
          <p:cNvPr id="57347" name="Rectangle 3"/>
          <p:cNvSpPr>
            <a:spLocks noGrp="1" noChangeArrowheads="1"/>
          </p:cNvSpPr>
          <p:nvPr>
            <p:ph idx="1"/>
          </p:nvPr>
        </p:nvSpPr>
        <p:spPr>
          <a:xfrm>
            <a:off x="914400" y="1600200"/>
            <a:ext cx="7315200" cy="5334000"/>
          </a:xfrm>
        </p:spPr>
        <p:txBody>
          <a:bodyPr/>
          <a:lstStyle/>
          <a:p>
            <a:pPr eaLnBrk="1" hangingPunct="1"/>
            <a:r>
              <a:rPr lang="en-US" altLang="en-US"/>
              <a:t>What is the best format for the information?</a:t>
            </a:r>
          </a:p>
          <a:p>
            <a:pPr lvl="1" eaLnBrk="1" hangingPunct="1"/>
            <a:r>
              <a:rPr lang="en-US" altLang="en-US"/>
              <a:t>In a database of consistent, pertinent information that is updated on a regular basis</a:t>
            </a:r>
          </a:p>
          <a:p>
            <a:pPr lvl="1" eaLnBrk="1" hangingPunct="1"/>
            <a:r>
              <a:rPr lang="en-US" altLang="en-US"/>
              <a:t>The database must be directly searchable with a consistent framework and structure</a:t>
            </a:r>
          </a:p>
          <a:p>
            <a:pPr eaLnBrk="1" hangingPunct="1"/>
            <a:r>
              <a:rPr lang="en-US" altLang="en-US" sz="2400"/>
              <a:t>One example:</a:t>
            </a:r>
          </a:p>
          <a:p>
            <a:pPr lvl="1" eaLnBrk="1" hangingPunct="1"/>
            <a:r>
              <a:rPr lang="en-US" altLang="en-US"/>
              <a:t>Morningstar</a:t>
            </a:r>
          </a:p>
          <a:p>
            <a:pPr lvl="2" eaLnBrk="1" hangingPunct="1"/>
            <a:r>
              <a:rPr lang="en-US" altLang="en-US"/>
              <a:t>Note that this is just one of the many available databases.  By choosing this database, I am neither implying or endorsing Morningstar (although I think they are pretty good).  It is just that it is available free in the library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fade">
                                      <p:cBhvr>
                                        <p:cTn id="7" dur="2000"/>
                                        <p:tgtEl>
                                          <p:spTgt spid="573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347">
                                            <p:txEl>
                                              <p:pRg st="1" end="1"/>
                                            </p:txEl>
                                          </p:spTgt>
                                        </p:tgtEl>
                                        <p:attrNameLst>
                                          <p:attrName>style.visibility</p:attrName>
                                        </p:attrNameLst>
                                      </p:cBhvr>
                                      <p:to>
                                        <p:strVal val="visible"/>
                                      </p:to>
                                    </p:set>
                                    <p:animEffect transition="in" filter="fade">
                                      <p:cBhvr>
                                        <p:cTn id="12" dur="2000"/>
                                        <p:tgtEl>
                                          <p:spTgt spid="5734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animEffect transition="in" filter="fade">
                                      <p:cBhvr>
                                        <p:cTn id="15" dur="2000"/>
                                        <p:tgtEl>
                                          <p:spTgt spid="5734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7347">
                                            <p:txEl>
                                              <p:pRg st="3" end="3"/>
                                            </p:txEl>
                                          </p:spTgt>
                                        </p:tgtEl>
                                        <p:attrNameLst>
                                          <p:attrName>style.visibility</p:attrName>
                                        </p:attrNameLst>
                                      </p:cBhvr>
                                      <p:to>
                                        <p:strVal val="visible"/>
                                      </p:to>
                                    </p:set>
                                    <p:animEffect transition="in" filter="fade">
                                      <p:cBhvr>
                                        <p:cTn id="18" dur="2000"/>
                                        <p:tgtEl>
                                          <p:spTgt spid="5734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7347">
                                            <p:txEl>
                                              <p:pRg st="4" end="4"/>
                                            </p:txEl>
                                          </p:spTgt>
                                        </p:tgtEl>
                                        <p:attrNameLst>
                                          <p:attrName>style.visibility</p:attrName>
                                        </p:attrNameLst>
                                      </p:cBhvr>
                                      <p:to>
                                        <p:strVal val="visible"/>
                                      </p:to>
                                    </p:set>
                                    <p:animEffect transition="in" filter="fade">
                                      <p:cBhvr>
                                        <p:cTn id="21" dur="2000"/>
                                        <p:tgtEl>
                                          <p:spTgt spid="57347">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7347">
                                            <p:txEl>
                                              <p:pRg st="5" end="5"/>
                                            </p:txEl>
                                          </p:spTgt>
                                        </p:tgtEl>
                                        <p:attrNameLst>
                                          <p:attrName>style.visibility</p:attrName>
                                        </p:attrNameLst>
                                      </p:cBhvr>
                                      <p:to>
                                        <p:strVal val="visible"/>
                                      </p:to>
                                    </p:set>
                                    <p:animEffect transition="in" filter="fade">
                                      <p:cBhvr>
                                        <p:cTn id="24" dur="2000"/>
                                        <p:tgtEl>
                                          <p:spTgt spid="573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p:cNvSpPr>
            <a:spLocks noGrp="1"/>
          </p:cNvSpPr>
          <p:nvPr>
            <p:ph type="title"/>
          </p:nvPr>
        </p:nvSpPr>
        <p:spPr>
          <a:xfrm>
            <a:off x="219075" y="685800"/>
            <a:ext cx="8550275" cy="914400"/>
          </a:xfrm>
        </p:spPr>
        <p:txBody>
          <a:bodyPr/>
          <a:lstStyle/>
          <a:p>
            <a:pPr eaLnBrk="1" hangingPunct="1"/>
            <a:r>
              <a:rPr lang="en-US" altLang="en-US" dirty="0"/>
              <a:t>Taxes on Financial Assets</a:t>
            </a:r>
          </a:p>
        </p:txBody>
      </p:sp>
      <p:sp>
        <p:nvSpPr>
          <p:cNvPr id="49155" name="Content Placeholder 2"/>
          <p:cNvSpPr>
            <a:spLocks noGrp="1"/>
          </p:cNvSpPr>
          <p:nvPr>
            <p:ph idx="1"/>
          </p:nvPr>
        </p:nvSpPr>
        <p:spPr>
          <a:xfrm>
            <a:off x="914400" y="1600200"/>
            <a:ext cx="7350125" cy="4532313"/>
          </a:xfrm>
        </p:spPr>
        <p:txBody>
          <a:bodyPr/>
          <a:lstStyle/>
          <a:p>
            <a:pPr eaLnBrk="1" hangingPunct="1">
              <a:spcBef>
                <a:spcPts val="600"/>
              </a:spcBef>
            </a:pPr>
            <a:r>
              <a:rPr lang="en-US" altLang="en-US" dirty="0"/>
              <a:t>All investment earnings are not created equal. </a:t>
            </a:r>
          </a:p>
          <a:p>
            <a:pPr lvl="1" eaLnBrk="1" hangingPunct="1">
              <a:spcBef>
                <a:spcPts val="600"/>
              </a:spcBef>
            </a:pPr>
            <a:r>
              <a:rPr lang="en-US" altLang="en-US" dirty="0"/>
              <a:t>There are different taxes and tax rates on different types of financial assets.  Some have preferential federal, and others preferential state tax rates</a:t>
            </a:r>
          </a:p>
          <a:p>
            <a:pPr eaLnBrk="1" hangingPunct="1">
              <a:spcBef>
                <a:spcPts val="600"/>
              </a:spcBef>
            </a:pPr>
            <a:r>
              <a:rPr lang="en-US" altLang="en-US" sz="2400" dirty="0"/>
              <a:t>Taxes fall under three main headings:  a. Stocks, b. Bonds and Savings vehicles, and c. Mutual funds (which include index funds and exchange traded funds)</a:t>
            </a:r>
          </a:p>
          <a:p>
            <a:pPr lvl="1" eaLnBrk="1" hangingPunct="1">
              <a:spcBef>
                <a:spcPts val="600"/>
              </a:spcBef>
            </a:pPr>
            <a:r>
              <a:rPr lang="en-US" altLang="en-US" dirty="0"/>
              <a:t>Note that each of these assets are taxed at the federal level and may be taxed at the state and local level as well, depending on your state of residence.</a:t>
            </a:r>
          </a:p>
          <a:p>
            <a:pPr lvl="2" eaLnBrk="1" hangingPunct="1">
              <a:spcBef>
                <a:spcPts val="600"/>
              </a:spcBef>
            </a:pPr>
            <a:r>
              <a:rPr lang="en-US" altLang="en-US" dirty="0"/>
              <a:t>Many are taxed at your marginal tax rate (MTR), which is your highest tax rate, the tax on each additional dollar of income</a:t>
            </a:r>
          </a:p>
          <a:p>
            <a:pPr eaLnBrk="1" hangingPunct="1"/>
            <a:endParaRPr lang="en-US" altLang="en-US" dirty="0"/>
          </a:p>
        </p:txBody>
      </p:sp>
    </p:spTree>
    <p:extLst>
      <p:ext uri="{BB962C8B-B14F-4D97-AF65-F5344CB8AC3E}">
        <p14:creationId xmlns:p14="http://schemas.microsoft.com/office/powerpoint/2010/main" val="1945262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algn="ctr">
          <a:solidFill>
            <a:srgbClr val="FF00FF"/>
          </a:solidFill>
          <a:round/>
          <a:headEnd/>
          <a:tailEnd/>
        </a:ln>
        <a:extLst>
          <a:ext uri="{909E8E84-426E-40DD-AFC4-6F175D3DCCD1}">
            <a14:hiddenFill xmlns:a14="http://schemas.microsoft.com/office/drawing/2010/main">
              <a:solidFill>
                <a:srgbClr val="FFFFFF"/>
              </a:solidFill>
            </a14:hiddenFill>
          </a:ext>
        </a:extLst>
      </a:spPr>
      <a:bodyPr wrap="none" anchor="ctr"/>
      <a:lstStyle>
        <a:defPPr algn="ctr" eaLnBrk="1" hangingPunct="1">
          <a:spcBef>
            <a:spcPct val="0"/>
          </a:spcBef>
          <a:buFontTx/>
          <a:buNone/>
          <a:defRPr sz="4400">
            <a:solidFill>
              <a:schemeClr val="tx2"/>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5804</TotalTime>
  <Words>4325</Words>
  <Application>Microsoft Office PowerPoint</Application>
  <PresentationFormat>On-screen Show (4:3)</PresentationFormat>
  <Paragraphs>369</Paragraphs>
  <Slides>64</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Arial</vt:lpstr>
      <vt:lpstr>Times New Roman</vt:lpstr>
      <vt:lpstr>Wingdings</vt:lpstr>
      <vt:lpstr>BM418-Theme1</vt:lpstr>
      <vt:lpstr>Personal Finance:  Another Perspective</vt:lpstr>
      <vt:lpstr>Objectives</vt:lpstr>
      <vt:lpstr>A. Understand why you shouldn’t be picking stocks until later</vt:lpstr>
      <vt:lpstr>Stock Selection Strategies (continued)</vt:lpstr>
      <vt:lpstr>Stock Selection Strategies (continued)</vt:lpstr>
      <vt:lpstr>Questions</vt:lpstr>
      <vt:lpstr>B.  Understand where to find Information on Financial Assets and Taxes  </vt:lpstr>
      <vt:lpstr>Mutual Fund Information (continued)</vt:lpstr>
      <vt:lpstr>Taxes on Financial Assets</vt:lpstr>
      <vt:lpstr>Taxes on Financial Assets (continued)</vt:lpstr>
      <vt:lpstr>Taxes on Financial Assets (continued)</vt:lpstr>
      <vt:lpstr>Taxes on Financial Assets (continued)</vt:lpstr>
      <vt:lpstr>PowerPoint Presentation</vt:lpstr>
      <vt:lpstr>Questions</vt:lpstr>
      <vt:lpstr>C. What Makes a Good Mutual Fund?</vt:lpstr>
      <vt:lpstr>1.  Good Diversification</vt:lpstr>
      <vt:lpstr>Where do you find Diversification?</vt:lpstr>
      <vt:lpstr>Good Diversification</vt:lpstr>
      <vt:lpstr>2. Low Cost </vt:lpstr>
      <vt:lpstr>Where do you find costs?</vt:lpstr>
      <vt:lpstr>Low Cost (Fees and Expenses)</vt:lpstr>
      <vt:lpstr>3. Tax Efficiency</vt:lpstr>
      <vt:lpstr>Where do you find Tax Efficiency?</vt:lpstr>
      <vt:lpstr>Tax Efficiency</vt:lpstr>
      <vt:lpstr>4. Low Turnover </vt:lpstr>
      <vt:lpstr>Where do you find Turnover?</vt:lpstr>
      <vt:lpstr>Low Turnover</vt:lpstr>
      <vt:lpstr>5. Low Un-invested Cash</vt:lpstr>
      <vt:lpstr>Where do you find Un-invested Cash?</vt:lpstr>
      <vt:lpstr>Un-invested Cash </vt:lpstr>
      <vt:lpstr>6. No Manager Style Drift</vt:lpstr>
      <vt:lpstr>Where do you find Manager Style drift?</vt:lpstr>
      <vt:lpstr>7. Low (or positive) Tracking Error</vt:lpstr>
      <vt:lpstr>Where do you find Tracking Error?</vt:lpstr>
      <vt:lpstr>Tracking Error</vt:lpstr>
      <vt:lpstr>Mutual Fund Information (continued)</vt:lpstr>
      <vt:lpstr>What is the Big Deal About Index Funds?</vt:lpstr>
      <vt:lpstr>Index Funds (continued)</vt:lpstr>
      <vt:lpstr>Index Funds (continued)</vt:lpstr>
      <vt:lpstr>Index Funds (continued)</vt:lpstr>
      <vt:lpstr>Index Funds (continued)</vt:lpstr>
      <vt:lpstr>Questions:</vt:lpstr>
      <vt:lpstr>D.  Understand How to Pick Mutual Funds</vt:lpstr>
      <vt:lpstr>Picking Your Mutual Funds (continued)</vt:lpstr>
      <vt:lpstr>Picking Your Mutual Funds (continued)</vt:lpstr>
      <vt:lpstr>Picking Your Mutual Funds (continued)</vt:lpstr>
      <vt:lpstr>Picking Your Mutual Funds (continued)</vt:lpstr>
      <vt:lpstr>Picking Your Mutual Funds (continued)</vt:lpstr>
      <vt:lpstr>Plans and Strategies for Selecting Financial Assets </vt:lpstr>
      <vt:lpstr>Selecting Financial Assets (continued)</vt:lpstr>
      <vt:lpstr>Review of Objectives</vt:lpstr>
      <vt:lpstr>Case Study #1</vt:lpstr>
      <vt:lpstr>Case Study #1 Answers</vt:lpstr>
      <vt:lpstr>Case Study #1 Answers</vt:lpstr>
      <vt:lpstr>Case Study #1 Answers</vt:lpstr>
      <vt:lpstr>PowerPoint Presentation</vt:lpstr>
      <vt:lpstr>Case Study #2 Answers</vt:lpstr>
      <vt:lpstr>Case Study #3</vt:lpstr>
      <vt:lpstr>PowerPoint Presentation</vt:lpstr>
      <vt:lpstr>PowerPoint Presentation</vt:lpstr>
      <vt:lpstr>Cast Study #3 Answers</vt:lpstr>
      <vt:lpstr>PowerPoint Presentation</vt:lpstr>
      <vt:lpstr>PowerPoint Presentation</vt:lpstr>
      <vt:lpstr>PowerPoint Presentation</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Picking Financial Assets</dc:title>
  <dc:creator>Bryan Sudweeks</dc:creator>
  <cp:lastModifiedBy>Bryan Sudweeks</cp:lastModifiedBy>
  <cp:revision>308</cp:revision>
  <cp:lastPrinted>2019-10-29T17:11:40Z</cp:lastPrinted>
  <dcterms:created xsi:type="dcterms:W3CDTF">2002-03-25T16:35:19Z</dcterms:created>
  <dcterms:modified xsi:type="dcterms:W3CDTF">2020-03-03T21:57:13Z</dcterms:modified>
</cp:coreProperties>
</file>