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62"/>
  </p:notesMasterIdLst>
  <p:handoutMasterIdLst>
    <p:handoutMasterId r:id="rId63"/>
  </p:handoutMasterIdLst>
  <p:sldIdLst>
    <p:sldId id="319" r:id="rId2"/>
    <p:sldId id="303" r:id="rId3"/>
    <p:sldId id="381" r:id="rId4"/>
    <p:sldId id="382" r:id="rId5"/>
    <p:sldId id="257" r:id="rId6"/>
    <p:sldId id="309" r:id="rId7"/>
    <p:sldId id="310" r:id="rId8"/>
    <p:sldId id="351" r:id="rId9"/>
    <p:sldId id="259" r:id="rId10"/>
    <p:sldId id="334" r:id="rId11"/>
    <p:sldId id="363" r:id="rId12"/>
    <p:sldId id="342" r:id="rId13"/>
    <p:sldId id="343" r:id="rId14"/>
    <p:sldId id="345" r:id="rId15"/>
    <p:sldId id="347" r:id="rId16"/>
    <p:sldId id="350" r:id="rId17"/>
    <p:sldId id="383" r:id="rId18"/>
    <p:sldId id="385" r:id="rId19"/>
    <p:sldId id="384" r:id="rId20"/>
    <p:sldId id="386" r:id="rId21"/>
    <p:sldId id="393" r:id="rId22"/>
    <p:sldId id="367" r:id="rId23"/>
    <p:sldId id="368" r:id="rId24"/>
    <p:sldId id="388" r:id="rId25"/>
    <p:sldId id="389" r:id="rId26"/>
    <p:sldId id="387" r:id="rId27"/>
    <p:sldId id="370" r:id="rId28"/>
    <p:sldId id="371" r:id="rId29"/>
    <p:sldId id="372" r:id="rId30"/>
    <p:sldId id="285" r:id="rId31"/>
    <p:sldId id="317" r:id="rId32"/>
    <p:sldId id="287" r:id="rId33"/>
    <p:sldId id="320" r:id="rId34"/>
    <p:sldId id="290" r:id="rId35"/>
    <p:sldId id="312" r:id="rId36"/>
    <p:sldId id="313" r:id="rId37"/>
    <p:sldId id="326" r:id="rId38"/>
    <p:sldId id="327" r:id="rId39"/>
    <p:sldId id="328" r:id="rId40"/>
    <p:sldId id="330" r:id="rId41"/>
    <p:sldId id="331" r:id="rId42"/>
    <p:sldId id="332" r:id="rId43"/>
    <p:sldId id="322" r:id="rId44"/>
    <p:sldId id="323" r:id="rId45"/>
    <p:sldId id="353" r:id="rId46"/>
    <p:sldId id="354" r:id="rId47"/>
    <p:sldId id="357" r:id="rId48"/>
    <p:sldId id="390" r:id="rId49"/>
    <p:sldId id="391" r:id="rId50"/>
    <p:sldId id="392" r:id="rId51"/>
    <p:sldId id="315" r:id="rId52"/>
    <p:sldId id="360" r:id="rId53"/>
    <p:sldId id="362" r:id="rId54"/>
    <p:sldId id="361" r:id="rId55"/>
    <p:sldId id="373" r:id="rId56"/>
    <p:sldId id="374" r:id="rId57"/>
    <p:sldId id="378" r:id="rId58"/>
    <p:sldId id="377" r:id="rId59"/>
    <p:sldId id="379" r:id="rId60"/>
    <p:sldId id="380" r:id="rId61"/>
  </p:sldIdLst>
  <p:sldSz cx="9144000" cy="6858000" type="screen4x3"/>
  <p:notesSz cx="7010400" cy="9296400"/>
  <p:defaultTextStyle>
    <a:defPPr>
      <a:defRPr lang="en-US"/>
    </a:defPPr>
    <a:lvl1pPr algn="l" rtl="0" eaLnBrk="0" fontAlgn="base" hangingPunct="0">
      <a:spcBef>
        <a:spcPct val="0"/>
      </a:spcBef>
      <a:spcAft>
        <a:spcPct val="0"/>
      </a:spcAft>
      <a:defRPr sz="3600"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3600"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3600"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3600"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3600" kern="1200">
        <a:solidFill>
          <a:schemeClr val="tx2"/>
        </a:solidFill>
        <a:latin typeface="Times New Roman" panose="02020603050405020304" pitchFamily="18" charset="0"/>
        <a:ea typeface="+mn-ea"/>
        <a:cs typeface="+mn-cs"/>
      </a:defRPr>
    </a:lvl5pPr>
    <a:lvl6pPr marL="2286000" algn="l" defTabSz="914400" rtl="0" eaLnBrk="1" latinLnBrk="0" hangingPunct="1">
      <a:defRPr sz="3600" kern="1200">
        <a:solidFill>
          <a:schemeClr val="tx2"/>
        </a:solidFill>
        <a:latin typeface="Times New Roman" panose="02020603050405020304" pitchFamily="18" charset="0"/>
        <a:ea typeface="+mn-ea"/>
        <a:cs typeface="+mn-cs"/>
      </a:defRPr>
    </a:lvl6pPr>
    <a:lvl7pPr marL="2743200" algn="l" defTabSz="914400" rtl="0" eaLnBrk="1" latinLnBrk="0" hangingPunct="1">
      <a:defRPr sz="3600" kern="1200">
        <a:solidFill>
          <a:schemeClr val="tx2"/>
        </a:solidFill>
        <a:latin typeface="Times New Roman" panose="02020603050405020304" pitchFamily="18" charset="0"/>
        <a:ea typeface="+mn-ea"/>
        <a:cs typeface="+mn-cs"/>
      </a:defRPr>
    </a:lvl7pPr>
    <a:lvl8pPr marL="3200400" algn="l" defTabSz="914400" rtl="0" eaLnBrk="1" latinLnBrk="0" hangingPunct="1">
      <a:defRPr sz="3600" kern="1200">
        <a:solidFill>
          <a:schemeClr val="tx2"/>
        </a:solidFill>
        <a:latin typeface="Times New Roman" panose="02020603050405020304" pitchFamily="18" charset="0"/>
        <a:ea typeface="+mn-ea"/>
        <a:cs typeface="+mn-cs"/>
      </a:defRPr>
    </a:lvl8pPr>
    <a:lvl9pPr marL="3657600" algn="l" defTabSz="914400" rtl="0" eaLnBrk="1" latinLnBrk="0" hangingPunct="1">
      <a:defRPr sz="3600"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00"/>
    <a:srgbClr val="FF0000"/>
    <a:srgbClr val="00FFFF"/>
    <a:srgbClr val="33CCCC"/>
    <a:srgbClr val="000000"/>
    <a:srgbClr val="FF66FF"/>
    <a:srgbClr val="66FF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9" autoAdjust="0"/>
    <p:restoredTop sz="86447" autoAdjust="0"/>
  </p:normalViewPr>
  <p:slideViewPr>
    <p:cSldViewPr>
      <p:cViewPr varScale="1">
        <p:scale>
          <a:sx n="107" d="100"/>
          <a:sy n="107" d="100"/>
        </p:scale>
        <p:origin x="876" y="102"/>
      </p:cViewPr>
      <p:guideLst>
        <p:guide orient="horz" pos="2160"/>
        <p:guide pos="2880"/>
      </p:guideLst>
    </p:cSldViewPr>
  </p:slideViewPr>
  <p:outlineViewPr>
    <p:cViewPr>
      <p:scale>
        <a:sx n="33" d="100"/>
        <a:sy n="33" d="100"/>
      </p:scale>
      <p:origin x="54" y="3376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882" y="96"/>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2047875" y="247650"/>
            <a:ext cx="28051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59" tIns="45369" rIns="92359" bIns="45369" anchor="ctr">
            <a:spAutoFit/>
          </a:bodyPr>
          <a:lstStyle>
            <a:lvl1pPr eaLnBrk="0" hangingPunct="0">
              <a:defRPr sz="3600">
                <a:solidFill>
                  <a:schemeClr val="tx2"/>
                </a:solidFill>
                <a:latin typeface="Times New Roman" pitchFamily="18" charset="0"/>
              </a:defRPr>
            </a:lvl1pPr>
            <a:lvl2pPr marL="742950" indent="-285750" eaLnBrk="0" hangingPunct="0">
              <a:defRPr sz="3600">
                <a:solidFill>
                  <a:schemeClr val="tx2"/>
                </a:solidFill>
                <a:latin typeface="Times New Roman" pitchFamily="18" charset="0"/>
              </a:defRPr>
            </a:lvl2pPr>
            <a:lvl3pPr marL="1143000" indent="-228600" eaLnBrk="0" hangingPunct="0">
              <a:defRPr sz="3600">
                <a:solidFill>
                  <a:schemeClr val="tx2"/>
                </a:solidFill>
                <a:latin typeface="Times New Roman" pitchFamily="18" charset="0"/>
              </a:defRPr>
            </a:lvl3pPr>
            <a:lvl4pPr marL="1600200" indent="-228600" eaLnBrk="0" hangingPunct="0">
              <a:defRPr sz="3600">
                <a:solidFill>
                  <a:schemeClr val="tx2"/>
                </a:solidFill>
                <a:latin typeface="Times New Roman" pitchFamily="18" charset="0"/>
              </a:defRPr>
            </a:lvl4pPr>
            <a:lvl5pPr marL="2057400" indent="-228600" eaLnBrk="0" hangingPunct="0">
              <a:defRPr sz="3600">
                <a:solidFill>
                  <a:schemeClr val="tx2"/>
                </a:solidFill>
                <a:latin typeface="Times New Roman" pitchFamily="18" charset="0"/>
              </a:defRPr>
            </a:lvl5pPr>
            <a:lvl6pPr marL="2514600" indent="-228600" algn="ctr" eaLnBrk="0" fontAlgn="base" hangingPunct="0">
              <a:spcBef>
                <a:spcPct val="0"/>
              </a:spcBef>
              <a:spcAft>
                <a:spcPct val="0"/>
              </a:spcAft>
              <a:defRPr sz="3600">
                <a:solidFill>
                  <a:schemeClr val="tx2"/>
                </a:solidFill>
                <a:latin typeface="Times New Roman" pitchFamily="18" charset="0"/>
              </a:defRPr>
            </a:lvl6pPr>
            <a:lvl7pPr marL="2971800" indent="-228600" algn="ctr" eaLnBrk="0" fontAlgn="base" hangingPunct="0">
              <a:spcBef>
                <a:spcPct val="0"/>
              </a:spcBef>
              <a:spcAft>
                <a:spcPct val="0"/>
              </a:spcAft>
              <a:defRPr sz="3600">
                <a:solidFill>
                  <a:schemeClr val="tx2"/>
                </a:solidFill>
                <a:latin typeface="Times New Roman" pitchFamily="18" charset="0"/>
              </a:defRPr>
            </a:lvl7pPr>
            <a:lvl8pPr marL="3429000" indent="-228600" algn="ctr" eaLnBrk="0" fontAlgn="base" hangingPunct="0">
              <a:spcBef>
                <a:spcPct val="0"/>
              </a:spcBef>
              <a:spcAft>
                <a:spcPct val="0"/>
              </a:spcAft>
              <a:defRPr sz="3600">
                <a:solidFill>
                  <a:schemeClr val="tx2"/>
                </a:solidFill>
                <a:latin typeface="Times New Roman" pitchFamily="18" charset="0"/>
              </a:defRPr>
            </a:lvl8pPr>
            <a:lvl9pPr marL="3886200" indent="-228600" algn="ctr" eaLnBrk="0" fontAlgn="base" hangingPunct="0">
              <a:spcBef>
                <a:spcPct val="0"/>
              </a:spcBef>
              <a:spcAft>
                <a:spcPct val="0"/>
              </a:spcAft>
              <a:defRPr sz="3600">
                <a:solidFill>
                  <a:schemeClr val="tx2"/>
                </a:solidFill>
                <a:latin typeface="Times New Roman" pitchFamily="18" charset="0"/>
              </a:defRPr>
            </a:lvl9pPr>
          </a:lstStyle>
          <a:p>
            <a:pPr algn="ctr">
              <a:defRPr/>
            </a:pPr>
            <a:r>
              <a:rPr lang="en-US" altLang="en-US" sz="1300" dirty="0">
                <a:solidFill>
                  <a:schemeClr val="tx1"/>
                </a:solidFill>
              </a:rPr>
              <a:t>Investments 6: Mutual Fund Basics</a:t>
            </a:r>
          </a:p>
          <a:p>
            <a:pPr algn="ctr">
              <a:defRPr/>
            </a:pPr>
            <a:r>
              <a:rPr lang="en-US" altLang="en-US" sz="1300" dirty="0">
                <a:solidFill>
                  <a:schemeClr val="tx1"/>
                </a:solidFill>
              </a:rPr>
              <a:t>Personal Finance:  Another Perspective</a:t>
            </a:r>
          </a:p>
        </p:txBody>
      </p:sp>
      <p:sp>
        <p:nvSpPr>
          <p:cNvPr id="84995" name="Rectangle 3"/>
          <p:cNvSpPr>
            <a:spLocks noChangeArrowheads="1"/>
          </p:cNvSpPr>
          <p:nvPr/>
        </p:nvSpPr>
        <p:spPr bwMode="auto">
          <a:xfrm>
            <a:off x="3344863" y="8672513"/>
            <a:ext cx="4000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59" tIns="45369" rIns="92359" bIns="45369" anchor="ctr">
            <a:spAutoFit/>
          </a:bodyPr>
          <a:lstStyle>
            <a:lvl1pPr eaLnBrk="0" hangingPunct="0">
              <a:defRPr sz="3600">
                <a:solidFill>
                  <a:schemeClr val="tx2"/>
                </a:solidFill>
                <a:latin typeface="Times New Roman" panose="02020603050405020304" pitchFamily="18" charset="0"/>
              </a:defRPr>
            </a:lvl1pPr>
            <a:lvl2pPr marL="742950" indent="-285750" eaLnBrk="0" hangingPunct="0">
              <a:defRPr sz="3600">
                <a:solidFill>
                  <a:schemeClr val="tx2"/>
                </a:solidFill>
                <a:latin typeface="Times New Roman" panose="02020603050405020304" pitchFamily="18" charset="0"/>
              </a:defRPr>
            </a:lvl2pPr>
            <a:lvl3pPr marL="1143000" indent="-228600" eaLnBrk="0" hangingPunct="0">
              <a:defRPr sz="3600">
                <a:solidFill>
                  <a:schemeClr val="tx2"/>
                </a:solidFill>
                <a:latin typeface="Times New Roman" panose="02020603050405020304" pitchFamily="18" charset="0"/>
              </a:defRPr>
            </a:lvl3pPr>
            <a:lvl4pPr marL="1600200" indent="-228600" eaLnBrk="0" hangingPunct="0">
              <a:defRPr sz="3600">
                <a:solidFill>
                  <a:schemeClr val="tx2"/>
                </a:solidFill>
                <a:latin typeface="Times New Roman" panose="02020603050405020304" pitchFamily="18" charset="0"/>
              </a:defRPr>
            </a:lvl4pPr>
            <a:lvl5pPr marL="2057400" indent="-228600" eaLnBrk="0" hangingPunct="0">
              <a:defRPr sz="3600">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3600">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3600">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3600">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3600">
                <a:solidFill>
                  <a:schemeClr val="tx2"/>
                </a:solidFill>
                <a:latin typeface="Times New Roman" panose="02020603050405020304" pitchFamily="18" charset="0"/>
              </a:defRPr>
            </a:lvl9pPr>
          </a:lstStyle>
          <a:p>
            <a:pPr algn="r">
              <a:defRPr/>
            </a:pPr>
            <a:fld id="{813F88DE-D2A8-49CF-A8A7-4ACE7EBBAC44}" type="slidenum">
              <a:rPr lang="en-US" altLang="en-US" sz="1400" smtClean="0">
                <a:solidFill>
                  <a:schemeClr val="tx1"/>
                </a:solidFill>
              </a:rPr>
              <a:pPr algn="r">
                <a:defRPr/>
              </a:pPr>
              <a:t>‹#›</a:t>
            </a:fld>
            <a:endParaRPr lang="en-US" altLang="en-US" sz="1400" dirty="0">
              <a:solidFill>
                <a:schemeClr val="tx1"/>
              </a:solidFill>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6425"/>
            <a:ext cx="5143500" cy="4181475"/>
          </a:xfrm>
          <a:prstGeom prst="rect">
            <a:avLst/>
          </a:prstGeom>
          <a:noFill/>
          <a:ln w="12700">
            <a:noFill/>
            <a:miter lim="800000"/>
            <a:headEnd/>
            <a:tailEnd/>
          </a:ln>
          <a:effectLst/>
        </p:spPr>
        <p:txBody>
          <a:bodyPr vert="horz" wrap="square" lIns="92359" tIns="45369" rIns="92359" bIns="45369"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69636" name="Rectangle 4"/>
          <p:cNvSpPr>
            <a:spLocks noChangeArrowheads="1"/>
          </p:cNvSpPr>
          <p:nvPr/>
        </p:nvSpPr>
        <p:spPr bwMode="auto">
          <a:xfrm>
            <a:off x="71438" y="88900"/>
            <a:ext cx="1538287"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59" tIns="45369" rIns="92359" bIns="45369" anchor="ctr">
            <a:spAutoFit/>
          </a:bodyPr>
          <a:lstStyle>
            <a:lvl1pPr eaLnBrk="0" hangingPunct="0">
              <a:defRPr sz="3600">
                <a:solidFill>
                  <a:schemeClr val="tx2"/>
                </a:solidFill>
                <a:latin typeface="Times New Roman" pitchFamily="18" charset="0"/>
              </a:defRPr>
            </a:lvl1pPr>
            <a:lvl2pPr marL="742950" indent="-285750" eaLnBrk="0" hangingPunct="0">
              <a:defRPr sz="3600">
                <a:solidFill>
                  <a:schemeClr val="tx2"/>
                </a:solidFill>
                <a:latin typeface="Times New Roman" pitchFamily="18" charset="0"/>
              </a:defRPr>
            </a:lvl2pPr>
            <a:lvl3pPr marL="1143000" indent="-228600" eaLnBrk="0" hangingPunct="0">
              <a:defRPr sz="3600">
                <a:solidFill>
                  <a:schemeClr val="tx2"/>
                </a:solidFill>
                <a:latin typeface="Times New Roman" pitchFamily="18" charset="0"/>
              </a:defRPr>
            </a:lvl3pPr>
            <a:lvl4pPr marL="1600200" indent="-228600" eaLnBrk="0" hangingPunct="0">
              <a:defRPr sz="3600">
                <a:solidFill>
                  <a:schemeClr val="tx2"/>
                </a:solidFill>
                <a:latin typeface="Times New Roman" pitchFamily="18" charset="0"/>
              </a:defRPr>
            </a:lvl4pPr>
            <a:lvl5pPr marL="2057400" indent="-228600" eaLnBrk="0" hangingPunct="0">
              <a:defRPr sz="3600">
                <a:solidFill>
                  <a:schemeClr val="tx2"/>
                </a:solidFill>
                <a:latin typeface="Times New Roman" pitchFamily="18" charset="0"/>
              </a:defRPr>
            </a:lvl5pPr>
            <a:lvl6pPr marL="2514600" indent="-228600" algn="ctr" eaLnBrk="0" fontAlgn="base" hangingPunct="0">
              <a:spcBef>
                <a:spcPct val="0"/>
              </a:spcBef>
              <a:spcAft>
                <a:spcPct val="0"/>
              </a:spcAft>
              <a:defRPr sz="3600">
                <a:solidFill>
                  <a:schemeClr val="tx2"/>
                </a:solidFill>
                <a:latin typeface="Times New Roman" pitchFamily="18" charset="0"/>
              </a:defRPr>
            </a:lvl6pPr>
            <a:lvl7pPr marL="2971800" indent="-228600" algn="ctr" eaLnBrk="0" fontAlgn="base" hangingPunct="0">
              <a:spcBef>
                <a:spcPct val="0"/>
              </a:spcBef>
              <a:spcAft>
                <a:spcPct val="0"/>
              </a:spcAft>
              <a:defRPr sz="3600">
                <a:solidFill>
                  <a:schemeClr val="tx2"/>
                </a:solidFill>
                <a:latin typeface="Times New Roman" pitchFamily="18" charset="0"/>
              </a:defRPr>
            </a:lvl7pPr>
            <a:lvl8pPr marL="3429000" indent="-228600" algn="ctr" eaLnBrk="0" fontAlgn="base" hangingPunct="0">
              <a:spcBef>
                <a:spcPct val="0"/>
              </a:spcBef>
              <a:spcAft>
                <a:spcPct val="0"/>
              </a:spcAft>
              <a:defRPr sz="3600">
                <a:solidFill>
                  <a:schemeClr val="tx2"/>
                </a:solidFill>
                <a:latin typeface="Times New Roman" pitchFamily="18" charset="0"/>
              </a:defRPr>
            </a:lvl8pPr>
            <a:lvl9pPr marL="3886200" indent="-228600" algn="ctr" eaLnBrk="0" fontAlgn="base" hangingPunct="0">
              <a:spcBef>
                <a:spcPct val="0"/>
              </a:spcBef>
              <a:spcAft>
                <a:spcPct val="0"/>
              </a:spcAft>
              <a:defRPr sz="3600">
                <a:solidFill>
                  <a:schemeClr val="tx2"/>
                </a:solidFill>
                <a:latin typeface="Times New Roman" pitchFamily="18" charset="0"/>
              </a:defRPr>
            </a:lvl9pPr>
          </a:lstStyle>
          <a:p>
            <a:pPr>
              <a:defRPr/>
            </a:pPr>
            <a:r>
              <a:rPr lang="en-US" altLang="en-US" sz="1400" dirty="0">
                <a:solidFill>
                  <a:schemeClr val="tx1"/>
                </a:solidFill>
              </a:rPr>
              <a:t>Prentice-Hall, Inc.</a:t>
            </a:r>
          </a:p>
        </p:txBody>
      </p:sp>
      <p:sp>
        <p:nvSpPr>
          <p:cNvPr id="69637" name="Rectangle 5"/>
          <p:cNvSpPr>
            <a:spLocks noChangeArrowheads="1"/>
          </p:cNvSpPr>
          <p:nvPr/>
        </p:nvSpPr>
        <p:spPr bwMode="auto">
          <a:xfrm>
            <a:off x="6538913" y="8891588"/>
            <a:ext cx="40005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59" tIns="45369" rIns="92359" bIns="45369" anchor="ctr">
            <a:spAutoFit/>
          </a:bodyPr>
          <a:lstStyle>
            <a:lvl1pPr eaLnBrk="0" hangingPunct="0">
              <a:defRPr sz="3600">
                <a:solidFill>
                  <a:schemeClr val="tx2"/>
                </a:solidFill>
                <a:latin typeface="Times New Roman" panose="02020603050405020304" pitchFamily="18" charset="0"/>
              </a:defRPr>
            </a:lvl1pPr>
            <a:lvl2pPr marL="742950" indent="-285750" eaLnBrk="0" hangingPunct="0">
              <a:defRPr sz="3600">
                <a:solidFill>
                  <a:schemeClr val="tx2"/>
                </a:solidFill>
                <a:latin typeface="Times New Roman" panose="02020603050405020304" pitchFamily="18" charset="0"/>
              </a:defRPr>
            </a:lvl2pPr>
            <a:lvl3pPr marL="1143000" indent="-228600" eaLnBrk="0" hangingPunct="0">
              <a:defRPr sz="3600">
                <a:solidFill>
                  <a:schemeClr val="tx2"/>
                </a:solidFill>
                <a:latin typeface="Times New Roman" panose="02020603050405020304" pitchFamily="18" charset="0"/>
              </a:defRPr>
            </a:lvl3pPr>
            <a:lvl4pPr marL="1600200" indent="-228600" eaLnBrk="0" hangingPunct="0">
              <a:defRPr sz="3600">
                <a:solidFill>
                  <a:schemeClr val="tx2"/>
                </a:solidFill>
                <a:latin typeface="Times New Roman" panose="02020603050405020304" pitchFamily="18" charset="0"/>
              </a:defRPr>
            </a:lvl4pPr>
            <a:lvl5pPr marL="2057400" indent="-228600" eaLnBrk="0" hangingPunct="0">
              <a:defRPr sz="3600">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3600">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3600">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3600">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3600">
                <a:solidFill>
                  <a:schemeClr val="tx2"/>
                </a:solidFill>
                <a:latin typeface="Times New Roman" panose="02020603050405020304" pitchFamily="18" charset="0"/>
              </a:defRPr>
            </a:lvl9pPr>
          </a:lstStyle>
          <a:p>
            <a:pPr algn="r">
              <a:defRPr/>
            </a:pPr>
            <a:fld id="{81218C3E-521B-4913-8D94-0FE46DA7F314}" type="slidenum">
              <a:rPr lang="en-US" altLang="en-US" sz="1400" smtClean="0">
                <a:solidFill>
                  <a:schemeClr val="tx1"/>
                </a:solidFill>
              </a:rPr>
              <a:pPr algn="r">
                <a:defRPr/>
              </a:pPr>
              <a:t>‹#›</a:t>
            </a:fld>
            <a:endParaRPr lang="en-US" altLang="en-US" sz="1400" dirty="0">
              <a:solidFill>
                <a:schemeClr val="tx1"/>
              </a:solidFill>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cap="flat"/>
        </p:spPr>
      </p:sp>
      <p:sp>
        <p:nvSpPr>
          <p:cNvPr id="102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cap="flat"/>
        </p:spPr>
      </p:sp>
      <p:sp>
        <p:nvSpPr>
          <p:cNvPr id="573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cap="flat"/>
        </p:spPr>
      </p:sp>
      <p:sp>
        <p:nvSpPr>
          <p:cNvPr id="614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cap="flat"/>
        </p:spPr>
      </p:sp>
      <p:sp>
        <p:nvSpPr>
          <p:cNvPr id="686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cap="flat"/>
        </p:spPr>
      </p:sp>
      <p:sp>
        <p:nvSpPr>
          <p:cNvPr id="727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cap="flat"/>
        </p:spPr>
      </p:sp>
      <p:sp>
        <p:nvSpPr>
          <p:cNvPr id="153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cap="flat"/>
        </p:spPr>
      </p:sp>
      <p:sp>
        <p:nvSpPr>
          <p:cNvPr id="174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cap="flat"/>
        </p:spPr>
      </p:sp>
      <p:sp>
        <p:nvSpPr>
          <p:cNvPr id="245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cap="flat"/>
        </p:spPr>
      </p:sp>
      <p:sp>
        <p:nvSpPr>
          <p:cNvPr id="399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cap="flat"/>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cap="flat"/>
        </p:spPr>
      </p:sp>
      <p:sp>
        <p:nvSpPr>
          <p:cNvPr id="512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cap="flat"/>
        </p:spPr>
      </p:sp>
      <p:sp>
        <p:nvSpPr>
          <p:cNvPr id="542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600">
                <a:solidFill>
                  <a:schemeClr val="tx2"/>
                </a:solidFill>
                <a:latin typeface="Times New Roman" pitchFamily="18" charset="0"/>
              </a:defRPr>
            </a:lvl1pPr>
            <a:lvl2pPr marL="742950" indent="-285750" eaLnBrk="0" hangingPunct="0">
              <a:defRPr sz="3600">
                <a:solidFill>
                  <a:schemeClr val="tx2"/>
                </a:solidFill>
                <a:latin typeface="Times New Roman" pitchFamily="18" charset="0"/>
              </a:defRPr>
            </a:lvl2pPr>
            <a:lvl3pPr marL="1143000" indent="-228600" eaLnBrk="0" hangingPunct="0">
              <a:defRPr sz="3600">
                <a:solidFill>
                  <a:schemeClr val="tx2"/>
                </a:solidFill>
                <a:latin typeface="Times New Roman" pitchFamily="18" charset="0"/>
              </a:defRPr>
            </a:lvl3pPr>
            <a:lvl4pPr marL="1600200" indent="-228600" eaLnBrk="0" hangingPunct="0">
              <a:defRPr sz="3600">
                <a:solidFill>
                  <a:schemeClr val="tx2"/>
                </a:solidFill>
                <a:latin typeface="Times New Roman" pitchFamily="18" charset="0"/>
              </a:defRPr>
            </a:lvl4pPr>
            <a:lvl5pPr marL="2057400" indent="-228600" eaLnBrk="0" hangingPunct="0">
              <a:defRPr sz="3600">
                <a:solidFill>
                  <a:schemeClr val="tx2"/>
                </a:solidFill>
                <a:latin typeface="Times New Roman" pitchFamily="18" charset="0"/>
              </a:defRPr>
            </a:lvl5pPr>
            <a:lvl6pPr marL="2514600" indent="-228600" algn="ctr" eaLnBrk="0" fontAlgn="base" hangingPunct="0">
              <a:spcBef>
                <a:spcPct val="0"/>
              </a:spcBef>
              <a:spcAft>
                <a:spcPct val="0"/>
              </a:spcAft>
              <a:defRPr sz="3600">
                <a:solidFill>
                  <a:schemeClr val="tx2"/>
                </a:solidFill>
                <a:latin typeface="Times New Roman" pitchFamily="18" charset="0"/>
              </a:defRPr>
            </a:lvl6pPr>
            <a:lvl7pPr marL="2971800" indent="-228600" algn="ctr" eaLnBrk="0" fontAlgn="base" hangingPunct="0">
              <a:spcBef>
                <a:spcPct val="0"/>
              </a:spcBef>
              <a:spcAft>
                <a:spcPct val="0"/>
              </a:spcAft>
              <a:defRPr sz="3600">
                <a:solidFill>
                  <a:schemeClr val="tx2"/>
                </a:solidFill>
                <a:latin typeface="Times New Roman" pitchFamily="18" charset="0"/>
              </a:defRPr>
            </a:lvl7pPr>
            <a:lvl8pPr marL="3429000" indent="-228600" algn="ctr" eaLnBrk="0" fontAlgn="base" hangingPunct="0">
              <a:spcBef>
                <a:spcPct val="0"/>
              </a:spcBef>
              <a:spcAft>
                <a:spcPct val="0"/>
              </a:spcAft>
              <a:defRPr sz="3600">
                <a:solidFill>
                  <a:schemeClr val="tx2"/>
                </a:solidFill>
                <a:latin typeface="Times New Roman" pitchFamily="18" charset="0"/>
              </a:defRPr>
            </a:lvl8pPr>
            <a:lvl9pPr marL="3886200" indent="-228600" algn="ctr" eaLnBrk="0" fontAlgn="base" hangingPunct="0">
              <a:spcBef>
                <a:spcPct val="0"/>
              </a:spcBef>
              <a:spcAft>
                <a:spcPct val="0"/>
              </a:spcAft>
              <a:defRPr sz="3600">
                <a:solidFill>
                  <a:schemeClr val="tx2"/>
                </a:solidFill>
                <a:latin typeface="Times New Roman" pitchFamily="18" charset="0"/>
              </a:defRPr>
            </a:lvl9pPr>
          </a:lstStyle>
          <a:p>
            <a:pPr algn="ctr" eaLnBrk="1" hangingPunct="1">
              <a:defRPr/>
            </a:pPr>
            <a:endParaRPr lang="en-US" altLang="en-US" dirty="0"/>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2"/>
                </a:solidFill>
                <a:latin typeface="Times New Roman" pitchFamily="18" charset="0"/>
              </a:defRPr>
            </a:lvl1pPr>
            <a:lvl2pPr marL="742950" indent="-285750" eaLnBrk="0" hangingPunct="0">
              <a:defRPr sz="3600">
                <a:solidFill>
                  <a:schemeClr val="tx2"/>
                </a:solidFill>
                <a:latin typeface="Times New Roman" pitchFamily="18" charset="0"/>
              </a:defRPr>
            </a:lvl2pPr>
            <a:lvl3pPr marL="1143000" indent="-228600" eaLnBrk="0" hangingPunct="0">
              <a:defRPr sz="3600">
                <a:solidFill>
                  <a:schemeClr val="tx2"/>
                </a:solidFill>
                <a:latin typeface="Times New Roman" pitchFamily="18" charset="0"/>
              </a:defRPr>
            </a:lvl3pPr>
            <a:lvl4pPr marL="1600200" indent="-228600" eaLnBrk="0" hangingPunct="0">
              <a:defRPr sz="3600">
                <a:solidFill>
                  <a:schemeClr val="tx2"/>
                </a:solidFill>
                <a:latin typeface="Times New Roman" pitchFamily="18" charset="0"/>
              </a:defRPr>
            </a:lvl4pPr>
            <a:lvl5pPr marL="2057400" indent="-228600" eaLnBrk="0" hangingPunct="0">
              <a:defRPr sz="3600">
                <a:solidFill>
                  <a:schemeClr val="tx2"/>
                </a:solidFill>
                <a:latin typeface="Times New Roman" pitchFamily="18" charset="0"/>
              </a:defRPr>
            </a:lvl5pPr>
            <a:lvl6pPr marL="2514600" indent="-228600" algn="ctr" eaLnBrk="0" fontAlgn="base" hangingPunct="0">
              <a:spcBef>
                <a:spcPct val="0"/>
              </a:spcBef>
              <a:spcAft>
                <a:spcPct val="0"/>
              </a:spcAft>
              <a:defRPr sz="3600">
                <a:solidFill>
                  <a:schemeClr val="tx2"/>
                </a:solidFill>
                <a:latin typeface="Times New Roman" pitchFamily="18" charset="0"/>
              </a:defRPr>
            </a:lvl6pPr>
            <a:lvl7pPr marL="2971800" indent="-228600" algn="ctr" eaLnBrk="0" fontAlgn="base" hangingPunct="0">
              <a:spcBef>
                <a:spcPct val="0"/>
              </a:spcBef>
              <a:spcAft>
                <a:spcPct val="0"/>
              </a:spcAft>
              <a:defRPr sz="3600">
                <a:solidFill>
                  <a:schemeClr val="tx2"/>
                </a:solidFill>
                <a:latin typeface="Times New Roman" pitchFamily="18" charset="0"/>
              </a:defRPr>
            </a:lvl7pPr>
            <a:lvl8pPr marL="3429000" indent="-228600" algn="ctr" eaLnBrk="0" fontAlgn="base" hangingPunct="0">
              <a:spcBef>
                <a:spcPct val="0"/>
              </a:spcBef>
              <a:spcAft>
                <a:spcPct val="0"/>
              </a:spcAft>
              <a:defRPr sz="3600">
                <a:solidFill>
                  <a:schemeClr val="tx2"/>
                </a:solidFill>
                <a:latin typeface="Times New Roman" pitchFamily="18" charset="0"/>
              </a:defRPr>
            </a:lvl8pPr>
            <a:lvl9pPr marL="3886200" indent="-228600" algn="ctr" eaLnBrk="0" fontAlgn="base" hangingPunct="0">
              <a:spcBef>
                <a:spcPct val="0"/>
              </a:spcBef>
              <a:spcAft>
                <a:spcPct val="0"/>
              </a:spcAft>
              <a:defRPr sz="3600">
                <a:solidFill>
                  <a:schemeClr val="tx2"/>
                </a:solidFill>
                <a:latin typeface="Times New Roman" pitchFamily="18" charset="0"/>
              </a:defRPr>
            </a:lvl9pPr>
          </a:lstStyle>
          <a:p>
            <a:pPr algn="ctr" eaLnBrk="1" hangingPunct="1">
              <a:defRPr/>
            </a:pPr>
            <a:endParaRPr lang="en-US" altLang="en-US" dirty="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600">
                <a:solidFill>
                  <a:schemeClr val="tx2"/>
                </a:solidFill>
                <a:latin typeface="Times New Roman" pitchFamily="18" charset="0"/>
              </a:defRPr>
            </a:lvl1pPr>
            <a:lvl2pPr marL="742950" indent="-285750" eaLnBrk="0" hangingPunct="0">
              <a:defRPr sz="3600">
                <a:solidFill>
                  <a:schemeClr val="tx2"/>
                </a:solidFill>
                <a:latin typeface="Times New Roman" pitchFamily="18" charset="0"/>
              </a:defRPr>
            </a:lvl2pPr>
            <a:lvl3pPr marL="1143000" indent="-228600" eaLnBrk="0" hangingPunct="0">
              <a:defRPr sz="3600">
                <a:solidFill>
                  <a:schemeClr val="tx2"/>
                </a:solidFill>
                <a:latin typeface="Times New Roman" pitchFamily="18" charset="0"/>
              </a:defRPr>
            </a:lvl3pPr>
            <a:lvl4pPr marL="1600200" indent="-228600" eaLnBrk="0" hangingPunct="0">
              <a:defRPr sz="3600">
                <a:solidFill>
                  <a:schemeClr val="tx2"/>
                </a:solidFill>
                <a:latin typeface="Times New Roman" pitchFamily="18" charset="0"/>
              </a:defRPr>
            </a:lvl4pPr>
            <a:lvl5pPr marL="2057400" indent="-228600" eaLnBrk="0" hangingPunct="0">
              <a:defRPr sz="3600">
                <a:solidFill>
                  <a:schemeClr val="tx2"/>
                </a:solidFill>
                <a:latin typeface="Times New Roman" pitchFamily="18" charset="0"/>
              </a:defRPr>
            </a:lvl5pPr>
            <a:lvl6pPr marL="2514600" indent="-228600" algn="ctr" eaLnBrk="0" fontAlgn="base" hangingPunct="0">
              <a:spcBef>
                <a:spcPct val="0"/>
              </a:spcBef>
              <a:spcAft>
                <a:spcPct val="0"/>
              </a:spcAft>
              <a:defRPr sz="3600">
                <a:solidFill>
                  <a:schemeClr val="tx2"/>
                </a:solidFill>
                <a:latin typeface="Times New Roman" pitchFamily="18" charset="0"/>
              </a:defRPr>
            </a:lvl6pPr>
            <a:lvl7pPr marL="2971800" indent="-228600" algn="ctr" eaLnBrk="0" fontAlgn="base" hangingPunct="0">
              <a:spcBef>
                <a:spcPct val="0"/>
              </a:spcBef>
              <a:spcAft>
                <a:spcPct val="0"/>
              </a:spcAft>
              <a:defRPr sz="3600">
                <a:solidFill>
                  <a:schemeClr val="tx2"/>
                </a:solidFill>
                <a:latin typeface="Times New Roman" pitchFamily="18" charset="0"/>
              </a:defRPr>
            </a:lvl7pPr>
            <a:lvl8pPr marL="3429000" indent="-228600" algn="ctr" eaLnBrk="0" fontAlgn="base" hangingPunct="0">
              <a:spcBef>
                <a:spcPct val="0"/>
              </a:spcBef>
              <a:spcAft>
                <a:spcPct val="0"/>
              </a:spcAft>
              <a:defRPr sz="3600">
                <a:solidFill>
                  <a:schemeClr val="tx2"/>
                </a:solidFill>
                <a:latin typeface="Times New Roman" pitchFamily="18" charset="0"/>
              </a:defRPr>
            </a:lvl8pPr>
            <a:lvl9pPr marL="3886200" indent="-228600" algn="ctr" eaLnBrk="0" fontAlgn="base" hangingPunct="0">
              <a:spcBef>
                <a:spcPct val="0"/>
              </a:spcBef>
              <a:spcAft>
                <a:spcPct val="0"/>
              </a:spcAft>
              <a:defRPr sz="3600">
                <a:solidFill>
                  <a:schemeClr val="tx2"/>
                </a:solidFill>
                <a:latin typeface="Times New Roman" pitchFamily="18" charset="0"/>
              </a:defRPr>
            </a:lvl9pPr>
          </a:lstStyle>
          <a:p>
            <a:pPr algn="ctr" eaLnBrk="1" hangingPunct="1">
              <a:defRPr/>
            </a:pPr>
            <a:endParaRPr lang="en-US" altLang="en-US" dirty="0"/>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2"/>
                </a:solidFill>
                <a:latin typeface="Times New Roman" pitchFamily="18" charset="0"/>
              </a:defRPr>
            </a:lvl1pPr>
            <a:lvl2pPr marL="742950" indent="-285750" eaLnBrk="0" hangingPunct="0">
              <a:defRPr sz="3600">
                <a:solidFill>
                  <a:schemeClr val="tx2"/>
                </a:solidFill>
                <a:latin typeface="Times New Roman" pitchFamily="18" charset="0"/>
              </a:defRPr>
            </a:lvl2pPr>
            <a:lvl3pPr marL="1143000" indent="-228600" eaLnBrk="0" hangingPunct="0">
              <a:defRPr sz="3600">
                <a:solidFill>
                  <a:schemeClr val="tx2"/>
                </a:solidFill>
                <a:latin typeface="Times New Roman" pitchFamily="18" charset="0"/>
              </a:defRPr>
            </a:lvl3pPr>
            <a:lvl4pPr marL="1600200" indent="-228600" eaLnBrk="0" hangingPunct="0">
              <a:defRPr sz="3600">
                <a:solidFill>
                  <a:schemeClr val="tx2"/>
                </a:solidFill>
                <a:latin typeface="Times New Roman" pitchFamily="18" charset="0"/>
              </a:defRPr>
            </a:lvl4pPr>
            <a:lvl5pPr marL="2057400" indent="-228600" eaLnBrk="0" hangingPunct="0">
              <a:defRPr sz="3600">
                <a:solidFill>
                  <a:schemeClr val="tx2"/>
                </a:solidFill>
                <a:latin typeface="Times New Roman" pitchFamily="18" charset="0"/>
              </a:defRPr>
            </a:lvl5pPr>
            <a:lvl6pPr marL="2514600" indent="-228600" algn="ctr" eaLnBrk="0" fontAlgn="base" hangingPunct="0">
              <a:spcBef>
                <a:spcPct val="0"/>
              </a:spcBef>
              <a:spcAft>
                <a:spcPct val="0"/>
              </a:spcAft>
              <a:defRPr sz="3600">
                <a:solidFill>
                  <a:schemeClr val="tx2"/>
                </a:solidFill>
                <a:latin typeface="Times New Roman" pitchFamily="18" charset="0"/>
              </a:defRPr>
            </a:lvl6pPr>
            <a:lvl7pPr marL="2971800" indent="-228600" algn="ctr" eaLnBrk="0" fontAlgn="base" hangingPunct="0">
              <a:spcBef>
                <a:spcPct val="0"/>
              </a:spcBef>
              <a:spcAft>
                <a:spcPct val="0"/>
              </a:spcAft>
              <a:defRPr sz="3600">
                <a:solidFill>
                  <a:schemeClr val="tx2"/>
                </a:solidFill>
                <a:latin typeface="Times New Roman" pitchFamily="18" charset="0"/>
              </a:defRPr>
            </a:lvl7pPr>
            <a:lvl8pPr marL="3429000" indent="-228600" algn="ctr" eaLnBrk="0" fontAlgn="base" hangingPunct="0">
              <a:spcBef>
                <a:spcPct val="0"/>
              </a:spcBef>
              <a:spcAft>
                <a:spcPct val="0"/>
              </a:spcAft>
              <a:defRPr sz="3600">
                <a:solidFill>
                  <a:schemeClr val="tx2"/>
                </a:solidFill>
                <a:latin typeface="Times New Roman" pitchFamily="18" charset="0"/>
              </a:defRPr>
            </a:lvl8pPr>
            <a:lvl9pPr marL="3886200" indent="-228600" algn="ctr" eaLnBrk="0" fontAlgn="base" hangingPunct="0">
              <a:spcBef>
                <a:spcPct val="0"/>
              </a:spcBef>
              <a:spcAft>
                <a:spcPct val="0"/>
              </a:spcAft>
              <a:defRPr sz="3600">
                <a:solidFill>
                  <a:schemeClr val="tx2"/>
                </a:solidFill>
                <a:latin typeface="Times New Roman" pitchFamily="18" charset="0"/>
              </a:defRPr>
            </a:lvl9pPr>
          </a:lstStyle>
          <a:p>
            <a:pPr algn="ctr" eaLnBrk="1" hangingPunct="1">
              <a:defRPr/>
            </a:pPr>
            <a:endParaRPr lang="en-US" altLang="en-US" dirty="0"/>
          </a:p>
        </p:txBody>
      </p:sp>
      <p:sp>
        <p:nvSpPr>
          <p:cNvPr id="11" name="TextBox 10"/>
          <p:cNvSpPr txBox="1"/>
          <p:nvPr userDrawn="1"/>
        </p:nvSpPr>
        <p:spPr>
          <a:xfrm>
            <a:off x="8153400" y="6248400"/>
            <a:ext cx="609600" cy="307975"/>
          </a:xfrm>
          <a:prstGeom prst="rect">
            <a:avLst/>
          </a:prstGeom>
          <a:noFill/>
        </p:spPr>
        <p:txBody>
          <a:bodyPr>
            <a:spAutoFit/>
          </a:bodyPr>
          <a:lstStyle>
            <a:lvl1pPr eaLnBrk="0" hangingPunct="0">
              <a:defRPr sz="3600">
                <a:solidFill>
                  <a:schemeClr val="tx2"/>
                </a:solidFill>
                <a:latin typeface="Times New Roman" panose="02020603050405020304" pitchFamily="18" charset="0"/>
              </a:defRPr>
            </a:lvl1pPr>
            <a:lvl2pPr marL="742950" indent="-285750" eaLnBrk="0" hangingPunct="0">
              <a:defRPr sz="3600">
                <a:solidFill>
                  <a:schemeClr val="tx2"/>
                </a:solidFill>
                <a:latin typeface="Times New Roman" panose="02020603050405020304" pitchFamily="18" charset="0"/>
              </a:defRPr>
            </a:lvl2pPr>
            <a:lvl3pPr marL="1143000" indent="-228600" eaLnBrk="0" hangingPunct="0">
              <a:defRPr sz="3600">
                <a:solidFill>
                  <a:schemeClr val="tx2"/>
                </a:solidFill>
                <a:latin typeface="Times New Roman" panose="02020603050405020304" pitchFamily="18" charset="0"/>
              </a:defRPr>
            </a:lvl3pPr>
            <a:lvl4pPr marL="1600200" indent="-228600" eaLnBrk="0" hangingPunct="0">
              <a:defRPr sz="3600">
                <a:solidFill>
                  <a:schemeClr val="tx2"/>
                </a:solidFill>
                <a:latin typeface="Times New Roman" panose="02020603050405020304" pitchFamily="18" charset="0"/>
              </a:defRPr>
            </a:lvl4pPr>
            <a:lvl5pPr marL="2057400" indent="-228600" eaLnBrk="0" hangingPunct="0">
              <a:defRPr sz="3600">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3600">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3600">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3600">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3600">
                <a:solidFill>
                  <a:schemeClr val="tx2"/>
                </a:solidFill>
                <a:latin typeface="Times New Roman" panose="02020603050405020304" pitchFamily="18" charset="0"/>
              </a:defRPr>
            </a:lvl9pPr>
          </a:lstStyle>
          <a:p>
            <a:pPr algn="ctr" eaLnBrk="1" hangingPunct="1">
              <a:defRPr/>
            </a:pPr>
            <a:fld id="{A123B19B-4AE2-46B4-83DE-753235C9E9CA}" type="slidenum">
              <a:rPr lang="en-US" altLang="en-US" sz="1400" smtClean="0"/>
              <a:pPr algn="ctr" eaLnBrk="1" hangingPunct="1">
                <a:defRPr/>
              </a:pPr>
              <a:t>‹#›</a:t>
            </a:fld>
            <a:endParaRPr lang="en-US" altLang="en-US" sz="4400" dirty="0"/>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548219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7772400" cy="1143000"/>
          </a:xfrm>
        </p:spPr>
        <p:txBody>
          <a:bodyPr/>
          <a:lstStyle/>
          <a:p>
            <a:r>
              <a:rPr lang="en-US"/>
              <a:t>Click to edit Master title style</a:t>
            </a:r>
          </a:p>
        </p:txBody>
      </p:sp>
    </p:spTree>
    <p:extLst>
      <p:ext uri="{BB962C8B-B14F-4D97-AF65-F5344CB8AC3E}">
        <p14:creationId xmlns:p14="http://schemas.microsoft.com/office/powerpoint/2010/main" val="38169868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61925"/>
            <a:ext cx="7772400" cy="1143000"/>
          </a:xfrm>
        </p:spPr>
        <p:txBody>
          <a:bodyPr/>
          <a:lstStyle/>
          <a:p>
            <a:r>
              <a:rPr lang="en-US"/>
              <a:t>Click to edit Master title style</a:t>
            </a:r>
          </a:p>
        </p:txBody>
      </p:sp>
    </p:spTree>
    <p:extLst>
      <p:ext uri="{BB962C8B-B14F-4D97-AF65-F5344CB8AC3E}">
        <p14:creationId xmlns:p14="http://schemas.microsoft.com/office/powerpoint/2010/main" val="303510999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600">
                <a:solidFill>
                  <a:schemeClr val="tx2"/>
                </a:solidFill>
                <a:latin typeface="Times New Roman" pitchFamily="18" charset="0"/>
              </a:defRPr>
            </a:lvl1pPr>
            <a:lvl2pPr marL="742950" indent="-285750" eaLnBrk="0" hangingPunct="0">
              <a:defRPr sz="3600">
                <a:solidFill>
                  <a:schemeClr val="tx2"/>
                </a:solidFill>
                <a:latin typeface="Times New Roman" pitchFamily="18" charset="0"/>
              </a:defRPr>
            </a:lvl2pPr>
            <a:lvl3pPr marL="1143000" indent="-228600" eaLnBrk="0" hangingPunct="0">
              <a:defRPr sz="3600">
                <a:solidFill>
                  <a:schemeClr val="tx2"/>
                </a:solidFill>
                <a:latin typeface="Times New Roman" pitchFamily="18" charset="0"/>
              </a:defRPr>
            </a:lvl3pPr>
            <a:lvl4pPr marL="1600200" indent="-228600" eaLnBrk="0" hangingPunct="0">
              <a:defRPr sz="3600">
                <a:solidFill>
                  <a:schemeClr val="tx2"/>
                </a:solidFill>
                <a:latin typeface="Times New Roman" pitchFamily="18" charset="0"/>
              </a:defRPr>
            </a:lvl4pPr>
            <a:lvl5pPr marL="2057400" indent="-228600" eaLnBrk="0" hangingPunct="0">
              <a:defRPr sz="3600">
                <a:solidFill>
                  <a:schemeClr val="tx2"/>
                </a:solidFill>
                <a:latin typeface="Times New Roman" pitchFamily="18" charset="0"/>
              </a:defRPr>
            </a:lvl5pPr>
            <a:lvl6pPr marL="2514600" indent="-228600" algn="ctr" eaLnBrk="0" fontAlgn="base" hangingPunct="0">
              <a:spcBef>
                <a:spcPct val="0"/>
              </a:spcBef>
              <a:spcAft>
                <a:spcPct val="0"/>
              </a:spcAft>
              <a:defRPr sz="3600">
                <a:solidFill>
                  <a:schemeClr val="tx2"/>
                </a:solidFill>
                <a:latin typeface="Times New Roman" pitchFamily="18" charset="0"/>
              </a:defRPr>
            </a:lvl6pPr>
            <a:lvl7pPr marL="2971800" indent="-228600" algn="ctr" eaLnBrk="0" fontAlgn="base" hangingPunct="0">
              <a:spcBef>
                <a:spcPct val="0"/>
              </a:spcBef>
              <a:spcAft>
                <a:spcPct val="0"/>
              </a:spcAft>
              <a:defRPr sz="3600">
                <a:solidFill>
                  <a:schemeClr val="tx2"/>
                </a:solidFill>
                <a:latin typeface="Times New Roman" pitchFamily="18" charset="0"/>
              </a:defRPr>
            </a:lvl7pPr>
            <a:lvl8pPr marL="3429000" indent="-228600" algn="ctr" eaLnBrk="0" fontAlgn="base" hangingPunct="0">
              <a:spcBef>
                <a:spcPct val="0"/>
              </a:spcBef>
              <a:spcAft>
                <a:spcPct val="0"/>
              </a:spcAft>
              <a:defRPr sz="3600">
                <a:solidFill>
                  <a:schemeClr val="tx2"/>
                </a:solidFill>
                <a:latin typeface="Times New Roman" pitchFamily="18" charset="0"/>
              </a:defRPr>
            </a:lvl8pPr>
            <a:lvl9pPr marL="3886200" indent="-228600" algn="ctr" eaLnBrk="0" fontAlgn="base" hangingPunct="0">
              <a:spcBef>
                <a:spcPct val="0"/>
              </a:spcBef>
              <a:spcAft>
                <a:spcPct val="0"/>
              </a:spcAft>
              <a:defRPr sz="3600">
                <a:solidFill>
                  <a:schemeClr val="tx2"/>
                </a:solidFill>
                <a:latin typeface="Times New Roman" pitchFamily="18" charset="0"/>
              </a:defRPr>
            </a:lvl9pPr>
          </a:lstStyle>
          <a:p>
            <a:pPr algn="ctr" eaLnBrk="1" hangingPunct="1">
              <a:defRPr/>
            </a:pPr>
            <a:endParaRPr lang="en-US" altLang="en-US" dirty="0"/>
          </a:p>
        </p:txBody>
      </p:sp>
      <p:sp>
        <p:nvSpPr>
          <p:cNvPr id="1030"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eaLnBrk="0" hangingPunct="0">
              <a:defRPr sz="3600">
                <a:solidFill>
                  <a:schemeClr val="tx2"/>
                </a:solidFill>
                <a:latin typeface="Times New Roman" panose="02020603050405020304" pitchFamily="18" charset="0"/>
              </a:defRPr>
            </a:lvl1pPr>
            <a:lvl2pPr marL="742950" indent="-285750" eaLnBrk="0" hangingPunct="0">
              <a:defRPr sz="3600">
                <a:solidFill>
                  <a:schemeClr val="tx2"/>
                </a:solidFill>
                <a:latin typeface="Times New Roman" panose="02020603050405020304" pitchFamily="18" charset="0"/>
              </a:defRPr>
            </a:lvl2pPr>
            <a:lvl3pPr marL="1143000" indent="-228600" eaLnBrk="0" hangingPunct="0">
              <a:defRPr sz="3600">
                <a:solidFill>
                  <a:schemeClr val="tx2"/>
                </a:solidFill>
                <a:latin typeface="Times New Roman" panose="02020603050405020304" pitchFamily="18" charset="0"/>
              </a:defRPr>
            </a:lvl3pPr>
            <a:lvl4pPr marL="1600200" indent="-228600" eaLnBrk="0" hangingPunct="0">
              <a:defRPr sz="3600">
                <a:solidFill>
                  <a:schemeClr val="tx2"/>
                </a:solidFill>
                <a:latin typeface="Times New Roman" panose="02020603050405020304" pitchFamily="18" charset="0"/>
              </a:defRPr>
            </a:lvl4pPr>
            <a:lvl5pPr marL="2057400" indent="-228600" eaLnBrk="0" hangingPunct="0">
              <a:defRPr sz="3600">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3600">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3600">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3600">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3600">
                <a:solidFill>
                  <a:schemeClr val="tx2"/>
                </a:solidFill>
                <a:latin typeface="Times New Roman" panose="02020603050405020304" pitchFamily="18" charset="0"/>
              </a:defRPr>
            </a:lvl9pPr>
          </a:lstStyle>
          <a:p>
            <a:pPr algn="ctr" eaLnBrk="1" hangingPunct="1">
              <a:defRPr/>
            </a:pPr>
            <a:fld id="{C2264234-09BA-44DE-99EE-69C32B5719B7}" type="slidenum">
              <a:rPr lang="en-US" altLang="en-US" sz="1400" smtClean="0">
                <a:solidFill>
                  <a:schemeClr val="tx1"/>
                </a:solidFill>
              </a:rPr>
              <a:pPr algn="ctr" eaLnBrk="1" hangingPunct="1">
                <a:defRPr/>
              </a:pPr>
              <a:t>‹#›</a:t>
            </a:fld>
            <a:endParaRPr lang="en-US" altLang="en-US" sz="1400" dirty="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2"/>
                </a:solidFill>
                <a:latin typeface="Times New Roman" pitchFamily="18" charset="0"/>
              </a:defRPr>
            </a:lvl1pPr>
            <a:lvl2pPr marL="742950" indent="-285750" eaLnBrk="0" hangingPunct="0">
              <a:defRPr sz="3600">
                <a:solidFill>
                  <a:schemeClr val="tx2"/>
                </a:solidFill>
                <a:latin typeface="Times New Roman" pitchFamily="18" charset="0"/>
              </a:defRPr>
            </a:lvl2pPr>
            <a:lvl3pPr marL="1143000" indent="-228600" eaLnBrk="0" hangingPunct="0">
              <a:defRPr sz="3600">
                <a:solidFill>
                  <a:schemeClr val="tx2"/>
                </a:solidFill>
                <a:latin typeface="Times New Roman" pitchFamily="18" charset="0"/>
              </a:defRPr>
            </a:lvl3pPr>
            <a:lvl4pPr marL="1600200" indent="-228600" eaLnBrk="0" hangingPunct="0">
              <a:defRPr sz="3600">
                <a:solidFill>
                  <a:schemeClr val="tx2"/>
                </a:solidFill>
                <a:latin typeface="Times New Roman" pitchFamily="18" charset="0"/>
              </a:defRPr>
            </a:lvl4pPr>
            <a:lvl5pPr marL="2057400" indent="-228600" eaLnBrk="0" hangingPunct="0">
              <a:defRPr sz="3600">
                <a:solidFill>
                  <a:schemeClr val="tx2"/>
                </a:solidFill>
                <a:latin typeface="Times New Roman" pitchFamily="18" charset="0"/>
              </a:defRPr>
            </a:lvl5pPr>
            <a:lvl6pPr marL="2514600" indent="-228600" algn="ctr" eaLnBrk="0" fontAlgn="base" hangingPunct="0">
              <a:spcBef>
                <a:spcPct val="0"/>
              </a:spcBef>
              <a:spcAft>
                <a:spcPct val="0"/>
              </a:spcAft>
              <a:defRPr sz="3600">
                <a:solidFill>
                  <a:schemeClr val="tx2"/>
                </a:solidFill>
                <a:latin typeface="Times New Roman" pitchFamily="18" charset="0"/>
              </a:defRPr>
            </a:lvl6pPr>
            <a:lvl7pPr marL="2971800" indent="-228600" algn="ctr" eaLnBrk="0" fontAlgn="base" hangingPunct="0">
              <a:spcBef>
                <a:spcPct val="0"/>
              </a:spcBef>
              <a:spcAft>
                <a:spcPct val="0"/>
              </a:spcAft>
              <a:defRPr sz="3600">
                <a:solidFill>
                  <a:schemeClr val="tx2"/>
                </a:solidFill>
                <a:latin typeface="Times New Roman" pitchFamily="18" charset="0"/>
              </a:defRPr>
            </a:lvl7pPr>
            <a:lvl8pPr marL="3429000" indent="-228600" algn="ctr" eaLnBrk="0" fontAlgn="base" hangingPunct="0">
              <a:spcBef>
                <a:spcPct val="0"/>
              </a:spcBef>
              <a:spcAft>
                <a:spcPct val="0"/>
              </a:spcAft>
              <a:defRPr sz="3600">
                <a:solidFill>
                  <a:schemeClr val="tx2"/>
                </a:solidFill>
                <a:latin typeface="Times New Roman" pitchFamily="18" charset="0"/>
              </a:defRPr>
            </a:lvl8pPr>
            <a:lvl9pPr marL="3886200" indent="-228600" algn="ctr" eaLnBrk="0" fontAlgn="base" hangingPunct="0">
              <a:spcBef>
                <a:spcPct val="0"/>
              </a:spcBef>
              <a:spcAft>
                <a:spcPct val="0"/>
              </a:spcAft>
              <a:defRPr sz="3600">
                <a:solidFill>
                  <a:schemeClr val="tx2"/>
                </a:solidFill>
                <a:latin typeface="Times New Roman" pitchFamily="18" charset="0"/>
              </a:defRPr>
            </a:lvl9pPr>
          </a:lstStyle>
          <a:p>
            <a:pPr algn="ctr" eaLnBrk="1" hangingPunct="1">
              <a:defRPr/>
            </a:pPr>
            <a:endParaRPr lang="en-US" altLang="en-US" dirty="0"/>
          </a:p>
        </p:txBody>
      </p:sp>
      <p:pic>
        <p:nvPicPr>
          <p:cNvPr id="2" name="Picture 5"/>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2" r:id="rId1"/>
    <p:sldLayoutId id="2147483790" r:id="rId2"/>
    <p:sldLayoutId id="2147483791"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05j0x9ojuyfotlc/TT7B%20-%20Mutual%20Fund%20Selection%20Worksheet.xlsx?dl=0" TargetMode="External"/><Relationship Id="rId2" Type="http://schemas.openxmlformats.org/officeDocument/2006/relationships/hyperlink" Target="https://www.dropbox.com/s/jcz6phkdyf4umzl/TT07%20-%20Using%20Morningstar%20to%20Select%20Funds.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www.morningstar.com/" TargetMode="External"/><Relationship Id="rId2" Type="http://schemas.openxmlformats.org/officeDocument/2006/relationships/hyperlink" Target="http://www.fool.com/" TargetMode="Externa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dropbox.com/s/27fq3zcdakao36l/TT23%20-%20Return%20Simulation%20for%20Asset%20Classes.xlsx?dl=0" TargetMode="External"/><Relationship Id="rId2" Type="http://schemas.openxmlformats.org/officeDocument/2006/relationships/hyperlink" Target="https://www.dropbox.com/s/0d1kyjmg2caaorx/TT13%20-%20Investment%20Process%20Spreadsheet.xlsx?dl=0"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hyperlink" Target="https://www.dropbox.com/s/sdvvf28ixd622ee/TT33%20-%20Calculating%20After-Tax%20Security%20Returns.xlsx?dl=0" TargetMode="Externa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050"/>
          <p:cNvSpPr>
            <a:spLocks noGrp="1" noChangeArrowheads="1"/>
          </p:cNvSpPr>
          <p:nvPr>
            <p:ph type="title"/>
          </p:nvPr>
        </p:nvSpPr>
        <p:spPr>
          <a:xfrm>
            <a:off x="685800" y="850900"/>
            <a:ext cx="7772400" cy="1206500"/>
          </a:xfrm>
        </p:spPr>
        <p:txBody>
          <a:bodyPr/>
          <a:lstStyle/>
          <a:p>
            <a:pPr eaLnBrk="1" hangingPunct="1"/>
            <a:r>
              <a:rPr lang="en-US" altLang="en-US" sz="3200" dirty="0"/>
              <a:t>Personal Finance: Another Perspective</a:t>
            </a:r>
          </a:p>
        </p:txBody>
      </p:sp>
      <p:sp>
        <p:nvSpPr>
          <p:cNvPr id="5123" name="Rectangle 2051"/>
          <p:cNvSpPr>
            <a:spLocks noGrp="1" noChangeArrowheads="1"/>
          </p:cNvSpPr>
          <p:nvPr>
            <p:ph idx="1"/>
          </p:nvPr>
        </p:nvSpPr>
        <p:spPr>
          <a:xfrm>
            <a:off x="1214438" y="2035175"/>
            <a:ext cx="6715125" cy="2751138"/>
          </a:xfrm>
        </p:spPr>
        <p:txBody>
          <a:bodyPr/>
          <a:lstStyle/>
          <a:p>
            <a:pPr algn="ctr" eaLnBrk="1" hangingPunct="1">
              <a:buFont typeface="Wingdings" panose="05000000000000000000" pitchFamily="2" charset="2"/>
              <a:buNone/>
            </a:pPr>
            <a:endParaRPr lang="en-US" altLang="en-US" sz="4400" dirty="0"/>
          </a:p>
          <a:p>
            <a:pPr algn="ctr" eaLnBrk="1" hangingPunct="1">
              <a:buFont typeface="Wingdings" panose="05000000000000000000" pitchFamily="2" charset="2"/>
              <a:buNone/>
            </a:pPr>
            <a:r>
              <a:rPr lang="en-US" altLang="en-US" sz="4400" dirty="0"/>
              <a:t>Investing 6:</a:t>
            </a:r>
          </a:p>
          <a:p>
            <a:pPr algn="ctr" eaLnBrk="1" hangingPunct="1">
              <a:buFont typeface="Wingdings" panose="05000000000000000000" pitchFamily="2" charset="2"/>
              <a:buNone/>
            </a:pPr>
            <a:r>
              <a:rPr lang="en-US" altLang="en-US" sz="4400" dirty="0"/>
              <a:t>Mutual Fund Basics</a:t>
            </a:r>
          </a:p>
          <a:p>
            <a:pPr algn="ctr" eaLnBrk="1" hangingPunct="1">
              <a:buFont typeface="Wingdings" panose="05000000000000000000" pitchFamily="2" charset="2"/>
              <a:buNone/>
            </a:pPr>
            <a:endParaRPr lang="en-US" altLang="en-US" sz="2400" dirty="0"/>
          </a:p>
          <a:p>
            <a:pPr algn="ctr" eaLnBrk="1" hangingPunct="1">
              <a:buFont typeface="Wingdings" panose="05000000000000000000" pitchFamily="2" charset="2"/>
              <a:buNone/>
            </a:pPr>
            <a:r>
              <a:rPr lang="en-US" altLang="en-US" sz="2400" dirty="0"/>
              <a:t>Updated </a:t>
            </a:r>
            <a:r>
              <a:rPr lang="en-US" altLang="en-US" sz="2400" dirty="0" smtClean="0"/>
              <a:t>2020-03-03</a:t>
            </a:r>
            <a:r>
              <a:rPr lang="en-US" altLang="en-US" sz="4400" dirty="0" smtClean="0"/>
              <a:t> </a:t>
            </a:r>
            <a:endParaRPr lang="en-US" altLang="en-US" sz="4400" dirty="0"/>
          </a:p>
          <a:p>
            <a:pPr algn="ctr" eaLnBrk="1" hangingPunct="1"/>
            <a:endParaRPr lang="en-US" altLang="en-US" dirty="0"/>
          </a:p>
          <a:p>
            <a:pPr algn="ctr" eaLnBrk="1" hangingPunct="1"/>
            <a:endParaRPr lang="en-US"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dirty="0"/>
              <a:t>Mutual Funds</a:t>
            </a:r>
            <a:r>
              <a:rPr lang="en-US" altLang="en-US" sz="2000" dirty="0"/>
              <a:t> (continued)</a:t>
            </a:r>
          </a:p>
        </p:txBody>
      </p:sp>
      <p:sp>
        <p:nvSpPr>
          <p:cNvPr id="15363" name="Rectangle 3"/>
          <p:cNvSpPr>
            <a:spLocks noGrp="1" noChangeArrowheads="1"/>
          </p:cNvSpPr>
          <p:nvPr>
            <p:ph idx="1"/>
          </p:nvPr>
        </p:nvSpPr>
        <p:spPr>
          <a:xfrm>
            <a:off x="914400" y="1600200"/>
            <a:ext cx="7315200" cy="5029200"/>
          </a:xfrm>
        </p:spPr>
        <p:txBody>
          <a:bodyPr/>
          <a:lstStyle/>
          <a:p>
            <a:pPr eaLnBrk="1" hangingPunct="1"/>
            <a:r>
              <a:rPr lang="en-US" altLang="en-US" sz="2400" dirty="0"/>
              <a:t>Other Risks</a:t>
            </a:r>
          </a:p>
          <a:p>
            <a:pPr lvl="1" eaLnBrk="1" hangingPunct="1"/>
            <a:r>
              <a:rPr lang="en-US" altLang="en-US" dirty="0"/>
              <a:t>Mutual funds are subject to both market and stock related risks, particularly in concentrated portfolios</a:t>
            </a:r>
          </a:p>
          <a:p>
            <a:pPr eaLnBrk="1" hangingPunct="1"/>
            <a:r>
              <a:rPr lang="en-US" altLang="en-US" sz="2400" dirty="0"/>
              <a:t>Inability to plan taxes</a:t>
            </a:r>
          </a:p>
          <a:p>
            <a:pPr lvl="1" eaLnBrk="1" hangingPunct="1"/>
            <a:r>
              <a:rPr lang="en-US" altLang="en-US" dirty="0"/>
              <a:t>Mutual funds pass 95% of all income to shareholders, who must pay taxes on this each year, which may be difficult to plan for</a:t>
            </a:r>
          </a:p>
          <a:p>
            <a:pPr eaLnBrk="1" hangingPunct="1"/>
            <a:r>
              <a:rPr lang="en-US" altLang="en-US" sz="2400" dirty="0"/>
              <a:t>Premiums or Discounts</a:t>
            </a:r>
          </a:p>
          <a:p>
            <a:pPr lvl="1" eaLnBrk="1" hangingPunct="1"/>
            <a:r>
              <a:rPr lang="en-US" altLang="en-US" dirty="0"/>
              <a:t>“Closed-end” mutual funds may trade at a premium or discount to their underlying Net Asset Value </a:t>
            </a:r>
          </a:p>
          <a:p>
            <a:pPr eaLnBrk="1" hangingPunct="1"/>
            <a:r>
              <a:rPr lang="en-US" altLang="en-US" sz="2400" dirty="0"/>
              <a:t>New investor bias</a:t>
            </a:r>
          </a:p>
          <a:p>
            <a:pPr lvl="1" eaLnBrk="1" hangingPunct="1"/>
            <a:r>
              <a:rPr lang="en-US" altLang="en-US" dirty="0"/>
              <a:t>New investors dilute the value of the shares as this money must be invested (at roughly 0.5%).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36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36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36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dirty="0"/>
              <a:t>Mutual Funds</a:t>
            </a:r>
            <a:r>
              <a:rPr lang="en-US" altLang="en-US" sz="2000" dirty="0"/>
              <a:t> </a:t>
            </a:r>
            <a:r>
              <a:rPr lang="en-US" altLang="en-US" sz="2400" dirty="0"/>
              <a:t>(continued)</a:t>
            </a:r>
          </a:p>
        </p:txBody>
      </p:sp>
      <p:sp>
        <p:nvSpPr>
          <p:cNvPr id="18435" name="Text Box 5"/>
          <p:cNvSpPr txBox="1">
            <a:spLocks noChangeArrowheads="1"/>
          </p:cNvSpPr>
          <p:nvPr/>
        </p:nvSpPr>
        <p:spPr bwMode="auto">
          <a:xfrm>
            <a:off x="457200" y="6334125"/>
            <a:ext cx="8229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400" dirty="0">
                <a:solidFill>
                  <a:schemeClr val="tx2"/>
                </a:solidFill>
              </a:rPr>
              <a:t>Source: S&amp;P SPIVA Scorecard </a:t>
            </a:r>
            <a:r>
              <a:rPr lang="en-US" altLang="en-US" sz="1400" dirty="0" smtClean="0">
                <a:solidFill>
                  <a:schemeClr val="tx2"/>
                </a:solidFill>
              </a:rPr>
              <a:t>2019, </a:t>
            </a:r>
            <a:r>
              <a:rPr lang="en-US" altLang="en-US" sz="1400" dirty="0">
                <a:solidFill>
                  <a:schemeClr val="tx2"/>
                </a:solidFill>
              </a:rPr>
              <a:t>“S&amp;P Indices Versus Active Funds (SPIVA) Scorecard”, </a:t>
            </a:r>
            <a:r>
              <a:rPr lang="en-US" altLang="en-US" sz="1400" i="1" dirty="0">
                <a:solidFill>
                  <a:schemeClr val="tx2"/>
                </a:solidFill>
              </a:rPr>
              <a:t>S&amp;P Research</a:t>
            </a:r>
            <a:r>
              <a:rPr lang="en-US" altLang="en-US" sz="1400" dirty="0">
                <a:solidFill>
                  <a:schemeClr val="tx2"/>
                </a:solidFill>
              </a:rPr>
              <a:t>, </a:t>
            </a:r>
            <a:r>
              <a:rPr lang="en-US" altLang="en-US" sz="1400" dirty="0" smtClean="0">
                <a:solidFill>
                  <a:schemeClr val="tx2"/>
                </a:solidFill>
              </a:rPr>
              <a:t>2019 </a:t>
            </a:r>
            <a:r>
              <a:rPr lang="en-US" altLang="en-US" sz="1400" dirty="0">
                <a:solidFill>
                  <a:schemeClr val="tx2"/>
                </a:solidFill>
              </a:rPr>
              <a:t>at http://</a:t>
            </a:r>
            <a:r>
              <a:rPr lang="en-US" altLang="en-US" sz="1400" dirty="0" smtClean="0">
                <a:solidFill>
                  <a:schemeClr val="tx2"/>
                </a:solidFill>
              </a:rPr>
              <a:t>www.spindices.com/documents/spiva/spiva-us-year-end-2018.pdf</a:t>
            </a:r>
            <a:r>
              <a:rPr lang="en-US" altLang="en-US" sz="1400" dirty="0">
                <a:solidFill>
                  <a:schemeClr val="tx2"/>
                </a:solidFill>
              </a:rPr>
              <a:t>. </a:t>
            </a:r>
          </a:p>
        </p:txBody>
      </p:sp>
      <p:pic>
        <p:nvPicPr>
          <p:cNvPr id="3" name="Picture 2"/>
          <p:cNvPicPr>
            <a:picLocks noChangeAspect="1"/>
          </p:cNvPicPr>
          <p:nvPr/>
        </p:nvPicPr>
        <p:blipFill>
          <a:blip r:embed="rId3"/>
          <a:stretch>
            <a:fillRect/>
          </a:stretch>
        </p:blipFill>
        <p:spPr>
          <a:xfrm>
            <a:off x="661077" y="1475062"/>
            <a:ext cx="7821846" cy="469713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dirty="0"/>
              <a:t>Types of Mutual Funds</a:t>
            </a:r>
            <a:endParaRPr lang="en-US" altLang="en-US" sz="2000" dirty="0"/>
          </a:p>
        </p:txBody>
      </p:sp>
      <p:sp>
        <p:nvSpPr>
          <p:cNvPr id="219139" name="Rectangle 3"/>
          <p:cNvSpPr>
            <a:spLocks noGrp="1" noChangeArrowheads="1"/>
          </p:cNvSpPr>
          <p:nvPr>
            <p:ph idx="1"/>
          </p:nvPr>
        </p:nvSpPr>
        <p:spPr>
          <a:xfrm>
            <a:off x="914400" y="1600200"/>
            <a:ext cx="7315200" cy="5105400"/>
          </a:xfrm>
        </p:spPr>
        <p:txBody>
          <a:bodyPr lIns="90488" tIns="44450" rIns="90488" bIns="44450"/>
          <a:lstStyle/>
          <a:p>
            <a:pPr eaLnBrk="1" hangingPunct="1"/>
            <a:r>
              <a:rPr lang="en-US" altLang="en-US" dirty="0"/>
              <a:t>What are the major types of Mutual funds?</a:t>
            </a:r>
          </a:p>
          <a:p>
            <a:pPr lvl="1" eaLnBrk="1" hangingPunct="1"/>
            <a:r>
              <a:rPr lang="en-US" altLang="en-US" dirty="0"/>
              <a:t>The types of mutual funds generally follow the major asset classes</a:t>
            </a:r>
          </a:p>
          <a:p>
            <a:pPr lvl="2" eaLnBrk="1" hangingPunct="1"/>
            <a:r>
              <a:rPr lang="en-US" altLang="en-US" dirty="0"/>
              <a:t>Money market , stock, and bond mutual funds</a:t>
            </a:r>
          </a:p>
          <a:p>
            <a:pPr lvl="1" eaLnBrk="1" hangingPunct="1"/>
            <a:r>
              <a:rPr lang="en-US" altLang="en-US" dirty="0"/>
              <a:t>Others specialty </a:t>
            </a:r>
            <a:r>
              <a:rPr lang="en-US" altLang="en-US" dirty="0" smtClean="0"/>
              <a:t>mutual funds:</a:t>
            </a:r>
            <a:endParaRPr lang="en-US" altLang="en-US" dirty="0"/>
          </a:p>
          <a:p>
            <a:pPr lvl="2" eaLnBrk="1" hangingPunct="1"/>
            <a:r>
              <a:rPr lang="en-US" altLang="en-US" dirty="0"/>
              <a:t>Index funds</a:t>
            </a:r>
          </a:p>
          <a:p>
            <a:pPr lvl="2" eaLnBrk="1" hangingPunct="1"/>
            <a:r>
              <a:rPr lang="en-US" altLang="en-US" dirty="0"/>
              <a:t>Exchange Traded Funds (ETFs)</a:t>
            </a:r>
          </a:p>
          <a:p>
            <a:pPr lvl="2" eaLnBrk="1" hangingPunct="1"/>
            <a:r>
              <a:rPr lang="en-US" altLang="en-US" dirty="0"/>
              <a:t>Balanced  funds</a:t>
            </a:r>
          </a:p>
          <a:p>
            <a:pPr lvl="2" eaLnBrk="1" hangingPunct="1"/>
            <a:r>
              <a:rPr lang="en-US" altLang="en-US" dirty="0"/>
              <a:t>Asset allocation funds</a:t>
            </a:r>
          </a:p>
          <a:p>
            <a:pPr lvl="2" eaLnBrk="1" hangingPunct="1"/>
            <a:r>
              <a:rPr lang="en-US" altLang="en-US" dirty="0"/>
              <a:t>Life-cycle </a:t>
            </a:r>
            <a:r>
              <a:rPr lang="en-US" altLang="en-US" dirty="0" smtClean="0"/>
              <a:t>funds</a:t>
            </a:r>
            <a:endParaRPr lang="en-US" altLang="en-US" dirty="0"/>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animEffect transition="in" filter="blinds(horizontal)">
                                      <p:cBhvr>
                                        <p:cTn id="7" dur="500"/>
                                        <p:tgtEl>
                                          <p:spTgt spid="2191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9139">
                                            <p:txEl>
                                              <p:pRg st="1" end="1"/>
                                            </p:txEl>
                                          </p:spTgt>
                                        </p:tgtEl>
                                        <p:attrNameLst>
                                          <p:attrName>style.visibility</p:attrName>
                                        </p:attrNameLst>
                                      </p:cBhvr>
                                      <p:to>
                                        <p:strVal val="visible"/>
                                      </p:to>
                                    </p:set>
                                    <p:animEffect transition="in" filter="blinds(horizontal)">
                                      <p:cBhvr>
                                        <p:cTn id="12" dur="500"/>
                                        <p:tgtEl>
                                          <p:spTgt spid="219139">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19139">
                                            <p:txEl>
                                              <p:pRg st="2" end="2"/>
                                            </p:txEl>
                                          </p:spTgt>
                                        </p:tgtEl>
                                        <p:attrNameLst>
                                          <p:attrName>style.visibility</p:attrName>
                                        </p:attrNameLst>
                                      </p:cBhvr>
                                      <p:to>
                                        <p:strVal val="visible"/>
                                      </p:to>
                                    </p:set>
                                    <p:animEffect transition="in" filter="blinds(horizontal)">
                                      <p:cBhvr>
                                        <p:cTn id="15" dur="500"/>
                                        <p:tgtEl>
                                          <p:spTgt spid="219139">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19139">
                                            <p:txEl>
                                              <p:pRg st="3" end="3"/>
                                            </p:txEl>
                                          </p:spTgt>
                                        </p:tgtEl>
                                        <p:attrNameLst>
                                          <p:attrName>style.visibility</p:attrName>
                                        </p:attrNameLst>
                                      </p:cBhvr>
                                      <p:to>
                                        <p:strVal val="visible"/>
                                      </p:to>
                                    </p:set>
                                    <p:animEffect transition="in" filter="blinds(horizontal)">
                                      <p:cBhvr>
                                        <p:cTn id="18" dur="500"/>
                                        <p:tgtEl>
                                          <p:spTgt spid="219139">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19139">
                                            <p:txEl>
                                              <p:pRg st="4" end="4"/>
                                            </p:txEl>
                                          </p:spTgt>
                                        </p:tgtEl>
                                        <p:attrNameLst>
                                          <p:attrName>style.visibility</p:attrName>
                                        </p:attrNameLst>
                                      </p:cBhvr>
                                      <p:to>
                                        <p:strVal val="visible"/>
                                      </p:to>
                                    </p:set>
                                    <p:animEffect transition="in" filter="blinds(horizontal)">
                                      <p:cBhvr>
                                        <p:cTn id="21" dur="500"/>
                                        <p:tgtEl>
                                          <p:spTgt spid="219139">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19139">
                                            <p:txEl>
                                              <p:pRg st="5" end="5"/>
                                            </p:txEl>
                                          </p:spTgt>
                                        </p:tgtEl>
                                        <p:attrNameLst>
                                          <p:attrName>style.visibility</p:attrName>
                                        </p:attrNameLst>
                                      </p:cBhvr>
                                      <p:to>
                                        <p:strVal val="visible"/>
                                      </p:to>
                                    </p:set>
                                    <p:animEffect transition="in" filter="blinds(horizontal)">
                                      <p:cBhvr>
                                        <p:cTn id="24" dur="500"/>
                                        <p:tgtEl>
                                          <p:spTgt spid="219139">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19139">
                                            <p:txEl>
                                              <p:pRg st="6" end="6"/>
                                            </p:txEl>
                                          </p:spTgt>
                                        </p:tgtEl>
                                        <p:attrNameLst>
                                          <p:attrName>style.visibility</p:attrName>
                                        </p:attrNameLst>
                                      </p:cBhvr>
                                      <p:to>
                                        <p:strVal val="visible"/>
                                      </p:to>
                                    </p:set>
                                    <p:animEffect transition="in" filter="blinds(horizontal)">
                                      <p:cBhvr>
                                        <p:cTn id="27" dur="500"/>
                                        <p:tgtEl>
                                          <p:spTgt spid="219139">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19139">
                                            <p:txEl>
                                              <p:pRg st="7" end="7"/>
                                            </p:txEl>
                                          </p:spTgt>
                                        </p:tgtEl>
                                        <p:attrNameLst>
                                          <p:attrName>style.visibility</p:attrName>
                                        </p:attrNameLst>
                                      </p:cBhvr>
                                      <p:to>
                                        <p:strVal val="visible"/>
                                      </p:to>
                                    </p:set>
                                    <p:animEffect transition="in" filter="blinds(horizontal)">
                                      <p:cBhvr>
                                        <p:cTn id="30" dur="500"/>
                                        <p:tgtEl>
                                          <p:spTgt spid="219139">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19139">
                                            <p:txEl>
                                              <p:pRg st="8" end="8"/>
                                            </p:txEl>
                                          </p:spTgt>
                                        </p:tgtEl>
                                        <p:attrNameLst>
                                          <p:attrName>style.visibility</p:attrName>
                                        </p:attrNameLst>
                                      </p:cBhvr>
                                      <p:to>
                                        <p:strVal val="visible"/>
                                      </p:to>
                                    </p:set>
                                    <p:animEffect transition="in" filter="blinds(horizontal)">
                                      <p:cBhvr>
                                        <p:cTn id="33" dur="500"/>
                                        <p:tgtEl>
                                          <p:spTgt spid="21913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uiExpand="1"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dirty="0"/>
              <a:t>Types of Mutual Funds </a:t>
            </a:r>
            <a:r>
              <a:rPr lang="en-US" altLang="en-US" sz="2400" dirty="0"/>
              <a:t>(continued)</a:t>
            </a:r>
          </a:p>
        </p:txBody>
      </p:sp>
      <p:sp>
        <p:nvSpPr>
          <p:cNvPr id="18435" name="Rectangle 3"/>
          <p:cNvSpPr>
            <a:spLocks noGrp="1" noChangeArrowheads="1"/>
          </p:cNvSpPr>
          <p:nvPr>
            <p:ph idx="1"/>
          </p:nvPr>
        </p:nvSpPr>
        <p:spPr>
          <a:xfrm>
            <a:off x="928688" y="1608138"/>
            <a:ext cx="7286625" cy="4419600"/>
          </a:xfrm>
        </p:spPr>
        <p:txBody>
          <a:bodyPr/>
          <a:lstStyle/>
          <a:p>
            <a:pPr eaLnBrk="1" hangingPunct="1"/>
            <a:r>
              <a:rPr lang="en-US" altLang="en-US" dirty="0"/>
              <a:t>Money market mutual funds</a:t>
            </a:r>
          </a:p>
          <a:p>
            <a:pPr lvl="1" eaLnBrk="1" hangingPunct="1"/>
            <a:r>
              <a:rPr lang="en-US" altLang="en-US" dirty="0"/>
              <a:t>Money market mutual funds are funds which invest the majority of their assets in short-term liquid financial instruments such as commercial paper and government treasury bills</a:t>
            </a:r>
          </a:p>
          <a:p>
            <a:pPr eaLnBrk="1" hangingPunct="1"/>
            <a:r>
              <a:rPr lang="en-US" altLang="en-US" dirty="0"/>
              <a:t>Stock mutual funds</a:t>
            </a:r>
          </a:p>
          <a:p>
            <a:pPr lvl="1" eaLnBrk="1" hangingPunct="1"/>
            <a:r>
              <a:rPr lang="en-US" altLang="en-US" dirty="0"/>
              <a:t>Stock mutual funds are funds which invest a majority of their assets in common stocks of listed companies </a:t>
            </a:r>
            <a:r>
              <a:rPr lang="en-US" altLang="en-US" sz="1800" dirty="0"/>
              <a:t>(8,293 U.S. stock funds as of 8/12/16 – Morningstar)</a:t>
            </a:r>
            <a:endParaRPr lang="en-US" altLang="en-US" dirty="0"/>
          </a:p>
          <a:p>
            <a:pPr lvl="1" eaLnBrk="1" hangingPunct="1"/>
            <a:r>
              <a:rPr lang="en-US" altLang="en-US" dirty="0"/>
              <a:t>These funds generally have a specific objective, i.e. “large-cap,” “small-cap”, “value,” “growth,”, etc. which relates to the types of stocks the mutual fund invests in</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n-US" dirty="0"/>
              <a:t>Types of Mutual Funds </a:t>
            </a:r>
            <a:r>
              <a:rPr lang="en-US" altLang="en-US" sz="2400" dirty="0"/>
              <a:t>(continued)</a:t>
            </a:r>
          </a:p>
        </p:txBody>
      </p:sp>
      <p:sp>
        <p:nvSpPr>
          <p:cNvPr id="20483" name="Rectangle 3"/>
          <p:cNvSpPr>
            <a:spLocks noGrp="1" noChangeArrowheads="1"/>
          </p:cNvSpPr>
          <p:nvPr>
            <p:ph idx="1"/>
          </p:nvPr>
        </p:nvSpPr>
        <p:spPr>
          <a:xfrm>
            <a:off x="914400" y="1600200"/>
            <a:ext cx="7239000" cy="5257800"/>
          </a:xfrm>
        </p:spPr>
        <p:txBody>
          <a:bodyPr/>
          <a:lstStyle/>
          <a:p>
            <a:pPr eaLnBrk="1" hangingPunct="1"/>
            <a:r>
              <a:rPr lang="en-US" altLang="en-US" dirty="0"/>
              <a:t>Bond mutual funds</a:t>
            </a:r>
          </a:p>
          <a:p>
            <a:pPr lvl="1" eaLnBrk="1" hangingPunct="1"/>
            <a:r>
              <a:rPr lang="en-US" altLang="en-US" dirty="0"/>
              <a:t>Bond mutual funds are funds which invest a majority of their assets in bonds of specific types of companies or institutions </a:t>
            </a:r>
            <a:r>
              <a:rPr lang="en-US" altLang="en-US" sz="1400" dirty="0"/>
              <a:t>(5,565 taxable bond funds as of 8/12/16)</a:t>
            </a:r>
            <a:endParaRPr lang="en-US" altLang="en-US" dirty="0"/>
          </a:p>
          <a:p>
            <a:pPr lvl="1" eaLnBrk="1" hangingPunct="1"/>
            <a:r>
              <a:rPr lang="en-US" altLang="en-US" dirty="0"/>
              <a:t>These funds generally have a specific objective, i.e. “corporate,” “government”, “municipals,” “growth,”, etc. which relates to the types of bonds the mutual fund invests in</a:t>
            </a:r>
          </a:p>
          <a:p>
            <a:pPr eaLnBrk="1" hangingPunct="1"/>
            <a:r>
              <a:rPr lang="en-US" altLang="en-US" dirty="0"/>
              <a:t>Index funds </a:t>
            </a:r>
            <a:r>
              <a:rPr lang="en-US" altLang="en-US" sz="2000" dirty="0"/>
              <a:t>(1,065 as of 3/5/2019 – Morningstar)</a:t>
            </a:r>
            <a:endParaRPr lang="en-US" altLang="en-US" dirty="0"/>
          </a:p>
          <a:p>
            <a:pPr lvl="1" eaLnBrk="1" hangingPunct="1"/>
            <a:r>
              <a:rPr lang="en-US" altLang="en-US" dirty="0"/>
              <a:t>Index funds are mutual funds designed to match the returns of a specific index or benchmark </a:t>
            </a:r>
          </a:p>
          <a:p>
            <a:pPr lvl="1" eaLnBrk="1" hangingPunct="1"/>
            <a:r>
              <a:rPr lang="en-US" altLang="en-US" dirty="0"/>
              <a:t>Index funds can track different benchmarks, with their goal is to match the return of the benchmarks</a:t>
            </a:r>
          </a:p>
          <a:p>
            <a:pPr lvl="1" eaLnBrk="1" hangingPunct="1"/>
            <a:endParaRPr lang="en-US" altLang="en-US" dirty="0"/>
          </a:p>
          <a:p>
            <a:pPr lvl="1" eaLnBrk="1" hangingPunct="1"/>
            <a:endParaRPr lang="en-US" altLang="en-US" dirty="0"/>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48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dirty="0"/>
              <a:t>Types of Mutual Funds </a:t>
            </a:r>
            <a:r>
              <a:rPr lang="en-US" altLang="en-US" sz="2400" dirty="0"/>
              <a:t>(continued)</a:t>
            </a:r>
          </a:p>
        </p:txBody>
      </p:sp>
      <p:sp>
        <p:nvSpPr>
          <p:cNvPr id="22531" name="Rectangle 3"/>
          <p:cNvSpPr>
            <a:spLocks noGrp="1" noChangeArrowheads="1"/>
          </p:cNvSpPr>
          <p:nvPr>
            <p:ph idx="1"/>
          </p:nvPr>
        </p:nvSpPr>
        <p:spPr>
          <a:xfrm>
            <a:off x="914400" y="1600200"/>
            <a:ext cx="7315200" cy="5410200"/>
          </a:xfrm>
        </p:spPr>
        <p:txBody>
          <a:bodyPr/>
          <a:lstStyle/>
          <a:p>
            <a:pPr eaLnBrk="1" hangingPunct="1"/>
            <a:r>
              <a:rPr lang="en-US" altLang="en-US" dirty="0"/>
              <a:t>Exchange traded funds (ETFs)</a:t>
            </a:r>
          </a:p>
          <a:p>
            <a:pPr lvl="1" eaLnBrk="1" hangingPunct="1"/>
            <a:r>
              <a:rPr lang="en-US" altLang="en-US" dirty="0"/>
              <a:t>ETFs are portfolios of assets similar to mutual funds which trade on organized exchanges </a:t>
            </a:r>
            <a:r>
              <a:rPr lang="en-US" altLang="en-US" sz="2000" dirty="0"/>
              <a:t>(2,688 as of 3/5/2019 - Morningstar)</a:t>
            </a:r>
            <a:endParaRPr lang="en-US" altLang="en-US" dirty="0"/>
          </a:p>
          <a:p>
            <a:pPr lvl="1" eaLnBrk="1" hangingPunct="1"/>
            <a:r>
              <a:rPr lang="en-US" altLang="en-US" dirty="0"/>
              <a:t>ETF’s trade like stocks, purchased with  transaction and custody costs, and priced throughout the day</a:t>
            </a:r>
          </a:p>
          <a:p>
            <a:pPr eaLnBrk="1" hangingPunct="1"/>
            <a:r>
              <a:rPr lang="en-US" altLang="en-US" dirty="0"/>
              <a:t>Asset allocation/Balanced funds</a:t>
            </a:r>
          </a:p>
          <a:p>
            <a:pPr lvl="1" eaLnBrk="1" hangingPunct="1"/>
            <a:r>
              <a:rPr lang="en-US" altLang="en-US" dirty="0"/>
              <a:t>Mutual funds which rotate asset classes among stocks, bonds, and cash for the best return</a:t>
            </a:r>
          </a:p>
          <a:p>
            <a:pPr lvl="1" eaLnBrk="1" hangingPunct="1"/>
            <a:r>
              <a:rPr lang="en-US" altLang="en-US" dirty="0"/>
              <a:t>Asset allocation funds invest the fund’s assets in the asset classes expected to perform the best over the coming period of time</a:t>
            </a:r>
          </a:p>
          <a:p>
            <a:pPr lvl="1" eaLnBrk="1" hangingPunct="1"/>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en-US" dirty="0"/>
              <a:t>Types of Mutual Funds </a:t>
            </a:r>
            <a:r>
              <a:rPr lang="en-US" altLang="en-US" sz="2400" dirty="0"/>
              <a:t>(continued)</a:t>
            </a:r>
          </a:p>
        </p:txBody>
      </p:sp>
      <p:sp>
        <p:nvSpPr>
          <p:cNvPr id="25603" name="Rectangle 3"/>
          <p:cNvSpPr>
            <a:spLocks noGrp="1" noChangeArrowheads="1"/>
          </p:cNvSpPr>
          <p:nvPr>
            <p:ph idx="1"/>
          </p:nvPr>
        </p:nvSpPr>
        <p:spPr>
          <a:xfrm>
            <a:off x="914400" y="1600200"/>
            <a:ext cx="7239000" cy="5181600"/>
          </a:xfrm>
        </p:spPr>
        <p:txBody>
          <a:bodyPr/>
          <a:lstStyle/>
          <a:p>
            <a:pPr eaLnBrk="1" hangingPunct="1"/>
            <a:r>
              <a:rPr lang="en-US" altLang="en-US" dirty="0"/>
              <a:t>Life-cycle (or target date) funds</a:t>
            </a:r>
          </a:p>
          <a:p>
            <a:pPr lvl="1" eaLnBrk="1" hangingPunct="1"/>
            <a:r>
              <a:rPr lang="en-US" altLang="en-US" dirty="0"/>
              <a:t>Funds which change their allocation between stocks and bonds depending on investor age </a:t>
            </a:r>
            <a:r>
              <a:rPr lang="en-US" altLang="en-US" sz="1800" dirty="0"/>
              <a:t>(2,682 as of 3/5/19)</a:t>
            </a:r>
          </a:p>
          <a:p>
            <a:pPr eaLnBrk="1" hangingPunct="1"/>
            <a:r>
              <a:rPr lang="en-US" altLang="en-US" dirty="0"/>
              <a:t>Hedge funds</a:t>
            </a:r>
          </a:p>
          <a:p>
            <a:pPr lvl="1" eaLnBrk="1" hangingPunct="1"/>
            <a:r>
              <a:rPr lang="en-US" altLang="en-US" dirty="0"/>
              <a:t>Hedge funds are less-regulated mutual funds which take much more risk than normal with the expectation of much higher returns</a:t>
            </a:r>
          </a:p>
          <a:p>
            <a:pPr lvl="1" eaLnBrk="1" hangingPunct="1"/>
            <a:r>
              <a:rPr lang="en-US" altLang="en-US" dirty="0"/>
              <a:t>Generally they can take both long positions (where they buy assets) and short positions (where they short-sell assets, i.e., borrow assets and sell them).  They hope to later buy back the assets at a lower price before they must return them to the borrower</a:t>
            </a:r>
          </a:p>
          <a:p>
            <a:pPr lvl="1" eaLnBrk="1" hangingPunct="1"/>
            <a:endParaRPr lang="en-US" altLang="en-US" sz="1800" dirty="0"/>
          </a:p>
          <a:p>
            <a:pPr lvl="1" eaLnBrk="1" hangingPunct="1">
              <a:lnSpc>
                <a:spcPct val="90000"/>
              </a:lnSpc>
            </a:pPr>
            <a:endParaRPr lang="en-US" altLang="en-US" dirty="0"/>
          </a:p>
          <a:p>
            <a:pPr lvl="1" eaLnBrk="1" hangingPunct="1">
              <a:lnSpc>
                <a:spcPct val="90000"/>
              </a:lnSpc>
            </a:pP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Title 1"/>
          <p:cNvSpPr>
            <a:spLocks noGrp="1"/>
          </p:cNvSpPr>
          <p:nvPr>
            <p:ph type="title"/>
          </p:nvPr>
        </p:nvSpPr>
        <p:spPr>
          <a:xfrm>
            <a:off x="685800" y="642938"/>
            <a:ext cx="7772400" cy="944562"/>
          </a:xfrm>
        </p:spPr>
        <p:txBody>
          <a:bodyPr/>
          <a:lstStyle/>
          <a:p>
            <a:pPr eaLnBrk="1" hangingPunct="1"/>
            <a:r>
              <a:rPr lang="en-US" altLang="en-US" sz="3200" dirty="0"/>
              <a:t>Classes of Mutual Fund Shares?</a:t>
            </a:r>
          </a:p>
        </p:txBody>
      </p:sp>
      <p:sp>
        <p:nvSpPr>
          <p:cNvPr id="26627" name="Text Placeholder 2"/>
          <p:cNvSpPr>
            <a:spLocks noGrp="1"/>
          </p:cNvSpPr>
          <p:nvPr>
            <p:ph type="body" idx="4294967295"/>
          </p:nvPr>
        </p:nvSpPr>
        <p:spPr>
          <a:xfrm>
            <a:off x="942975" y="1600200"/>
            <a:ext cx="7286625" cy="4114800"/>
          </a:xfrm>
        </p:spPr>
        <p:txBody>
          <a:bodyPr/>
          <a:lstStyle/>
          <a:p>
            <a:pPr eaLnBrk="1" hangingPunct="1"/>
            <a:r>
              <a:rPr lang="en-US" altLang="en-US" dirty="0"/>
              <a:t>Mutual funds are divided into classes of shares</a:t>
            </a:r>
          </a:p>
          <a:p>
            <a:pPr lvl="1" eaLnBrk="1" hangingPunct="1"/>
            <a:r>
              <a:rPr lang="en-US" altLang="en-US" dirty="0"/>
              <a:t>These classes of shares vary depending on the loads and management fees paid </a:t>
            </a:r>
          </a:p>
          <a:p>
            <a:pPr lvl="1" eaLnBrk="1" hangingPunct="1"/>
            <a:r>
              <a:rPr lang="en-US" altLang="en-US" dirty="0"/>
              <a:t>Loads are sales charges to compensate the sales force for selling the fund.  Loads directly reduce the amount of money invested by the amount of the load</a:t>
            </a:r>
          </a:p>
          <a:p>
            <a:pPr lvl="2" eaLnBrk="1" hangingPunct="1"/>
            <a:r>
              <a:rPr lang="en-US" altLang="en-US" dirty="0"/>
              <a:t>Generally, research has found that the performance of load funds and no-load funds is identical.  When the sales charges are included, no-load funds significantly outperform load funds. </a:t>
            </a:r>
            <a:r>
              <a:rPr lang="en-US" altLang="en-US" sz="1400" dirty="0"/>
              <a:t>(Matthew R. Morley, “Should You Carry a Load? A Comprehensive Analysis of Load and No-Load Mutual Fund Out-of-Sample Performance,” </a:t>
            </a:r>
            <a:r>
              <a:rPr lang="en-US" altLang="en-US" sz="1400" i="1" u="sng" dirty="0"/>
              <a:t>Journal of Banking and Finance</a:t>
            </a:r>
            <a:r>
              <a:rPr lang="en-US" altLang="en-US" sz="1400" dirty="0"/>
              <a:t>, vol. 27, nu. 7 (2003), pp. 1245-71.) </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anim calcmode="lin" valueType="num">
                                      <p:cBhvr additive="base">
                                        <p:cTn id="17" dur="500" fill="hold"/>
                                        <p:tgtEl>
                                          <p:spTgt spid="266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6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6627">
                                            <p:txEl>
                                              <p:pRg st="3" end="3"/>
                                            </p:txEl>
                                          </p:spTgt>
                                        </p:tgtEl>
                                        <p:attrNameLst>
                                          <p:attrName>style.visibility</p:attrName>
                                        </p:attrNameLst>
                                      </p:cBhvr>
                                      <p:to>
                                        <p:strVal val="visible"/>
                                      </p:to>
                                    </p:set>
                                    <p:anim calcmode="lin" valueType="num">
                                      <p:cBhvr additive="base">
                                        <p:cTn id="21" dur="500" fill="hold"/>
                                        <p:tgtEl>
                                          <p:spTgt spid="266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62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uiExpand="1"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Title 1"/>
          <p:cNvSpPr>
            <a:spLocks noGrp="1"/>
          </p:cNvSpPr>
          <p:nvPr>
            <p:ph type="title"/>
          </p:nvPr>
        </p:nvSpPr>
        <p:spPr>
          <a:xfrm>
            <a:off x="685800" y="609600"/>
            <a:ext cx="7772400" cy="1143000"/>
          </a:xfrm>
        </p:spPr>
        <p:txBody>
          <a:bodyPr/>
          <a:lstStyle/>
          <a:p>
            <a:pPr eaLnBrk="1" hangingPunct="1"/>
            <a:r>
              <a:rPr lang="en-US" altLang="en-US" dirty="0"/>
              <a:t>Classes of Mutual Funds </a:t>
            </a:r>
            <a:r>
              <a:rPr lang="en-US" altLang="en-US" sz="2400" dirty="0"/>
              <a:t>(continued)</a:t>
            </a:r>
            <a:endParaRPr lang="en-US" altLang="en-US" dirty="0"/>
          </a:p>
        </p:txBody>
      </p:sp>
      <p:sp>
        <p:nvSpPr>
          <p:cNvPr id="27651" name="Text Placeholder 2"/>
          <p:cNvSpPr>
            <a:spLocks noGrp="1"/>
          </p:cNvSpPr>
          <p:nvPr>
            <p:ph type="body" idx="4294967295"/>
          </p:nvPr>
        </p:nvSpPr>
        <p:spPr>
          <a:xfrm>
            <a:off x="914400" y="1600200"/>
            <a:ext cx="7286625" cy="4114800"/>
          </a:xfrm>
        </p:spPr>
        <p:txBody>
          <a:bodyPr/>
          <a:lstStyle/>
          <a:p>
            <a:pPr eaLnBrk="1" hangingPunct="1"/>
            <a:r>
              <a:rPr lang="en-US" altLang="en-US" dirty="0"/>
              <a:t>While there are differences in classes of shares among investment management companies which charge loads, they generally are:</a:t>
            </a:r>
          </a:p>
          <a:p>
            <a:pPr lvl="1" eaLnBrk="1" hangingPunct="1"/>
            <a:r>
              <a:rPr lang="en-US" altLang="en-US" dirty="0"/>
              <a:t>Class A Shares:  These shares commonly have a front-end or back-end load to compensate for the sales person’s commissions.  Because of the front-end loads, they usually have lower management fees</a:t>
            </a:r>
          </a:p>
          <a:p>
            <a:pPr lvl="1" eaLnBrk="1" hangingPunct="1"/>
            <a:r>
              <a:rPr lang="en-US" altLang="en-US" dirty="0"/>
              <a:t>Class B Shares:  These  shares commonly only have a back-end load that is paid only when the shares are sold.    This load traditionally declines over time.  Class B shares generally have higher expense ratios when compared to Class A shares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51">
                                            <p:txEl>
                                              <p:pRg st="1" end="1"/>
                                            </p:txEl>
                                          </p:spTgt>
                                        </p:tgtEl>
                                        <p:attrNameLst>
                                          <p:attrName>style.visibility</p:attrName>
                                        </p:attrNameLst>
                                      </p:cBhvr>
                                      <p:to>
                                        <p:strVal val="visible"/>
                                      </p:to>
                                    </p:set>
                                    <p:anim calcmode="lin" valueType="num">
                                      <p:cBhvr additive="base">
                                        <p:cTn id="13" dur="500" fill="hold"/>
                                        <p:tgtEl>
                                          <p:spTgt spid="276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65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 calcmode="lin" valueType="num">
                                      <p:cBhvr additive="base">
                                        <p:cTn id="17" dur="500" fill="hold"/>
                                        <p:tgtEl>
                                          <p:spTgt spid="276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65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Title 1"/>
          <p:cNvSpPr>
            <a:spLocks noGrp="1"/>
          </p:cNvSpPr>
          <p:nvPr>
            <p:ph type="title"/>
          </p:nvPr>
        </p:nvSpPr>
        <p:spPr>
          <a:xfrm>
            <a:off x="609600" y="609600"/>
            <a:ext cx="7772400" cy="1143000"/>
          </a:xfrm>
        </p:spPr>
        <p:txBody>
          <a:bodyPr/>
          <a:lstStyle/>
          <a:p>
            <a:pPr eaLnBrk="1" hangingPunct="1"/>
            <a:r>
              <a:rPr lang="en-US" altLang="en-US" dirty="0"/>
              <a:t>Classes of Mutual Funds </a:t>
            </a:r>
            <a:r>
              <a:rPr lang="en-US" altLang="en-US" sz="2400" dirty="0"/>
              <a:t>(continued)</a:t>
            </a:r>
            <a:endParaRPr lang="en-US" altLang="en-US" dirty="0"/>
          </a:p>
        </p:txBody>
      </p:sp>
      <p:sp>
        <p:nvSpPr>
          <p:cNvPr id="28675" name="Text Placeholder 2"/>
          <p:cNvSpPr>
            <a:spLocks noGrp="1"/>
          </p:cNvSpPr>
          <p:nvPr>
            <p:ph type="body" idx="4294967295"/>
          </p:nvPr>
        </p:nvSpPr>
        <p:spPr>
          <a:xfrm>
            <a:off x="942975" y="1628775"/>
            <a:ext cx="7286625" cy="4114800"/>
          </a:xfrm>
        </p:spPr>
        <p:txBody>
          <a:bodyPr/>
          <a:lstStyle/>
          <a:p>
            <a:pPr lvl="1" eaLnBrk="1" hangingPunct="1"/>
            <a:r>
              <a:rPr lang="en-US" altLang="en-US" dirty="0"/>
              <a:t>Class C Shares:  These shares generally have a lower front- and back-end load fees, but higher management fees</a:t>
            </a:r>
          </a:p>
          <a:p>
            <a:pPr lvl="1" eaLnBrk="1" hangingPunct="1"/>
            <a:r>
              <a:rPr lang="en-US" altLang="en-US" dirty="0"/>
              <a:t>Class R Shares:  These shares are generally for retirement purposes.  Check the loads and management fees which may be substantial</a:t>
            </a:r>
          </a:p>
          <a:p>
            <a:pPr lvl="1" eaLnBrk="1" hangingPunct="1"/>
            <a:r>
              <a:rPr lang="en-US" altLang="en-US" dirty="0"/>
              <a:t>No-Load Shares:  These are shares sold without a  commission or sales charge.  Generally, these shares are distributed directly by the investment management company, instead of going through a sales channel.  They may have higher management fees to compensate for the lack of a front- or back-end load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xEl>
                                              <p:pRg st="1" end="1"/>
                                            </p:txEl>
                                          </p:spTgt>
                                        </p:tgtEl>
                                        <p:attrNameLst>
                                          <p:attrName>style.visibility</p:attrName>
                                        </p:attrNameLst>
                                      </p:cBhvr>
                                      <p:to>
                                        <p:strVal val="visible"/>
                                      </p:to>
                                    </p:set>
                                    <p:anim calcmode="lin" valueType="num">
                                      <p:cBhvr additive="base">
                                        <p:cTn id="13" dur="500" fill="hold"/>
                                        <p:tgtEl>
                                          <p:spTgt spid="28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 calcmode="lin" valueType="num">
                                      <p:cBhvr additive="base">
                                        <p:cTn id="17" dur="500" fill="hold"/>
                                        <p:tgtEl>
                                          <p:spTgt spid="286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867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uiExpand="1"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dirty="0"/>
              <a:t>Objectives</a:t>
            </a:r>
          </a:p>
        </p:txBody>
      </p:sp>
      <p:sp>
        <p:nvSpPr>
          <p:cNvPr id="113667" name="Rectangle 3"/>
          <p:cNvSpPr>
            <a:spLocks noGrp="1" noChangeArrowheads="1"/>
          </p:cNvSpPr>
          <p:nvPr>
            <p:ph idx="1"/>
          </p:nvPr>
        </p:nvSpPr>
        <p:spPr>
          <a:xfrm>
            <a:off x="914400" y="1600200"/>
            <a:ext cx="7315200" cy="4114800"/>
          </a:xfrm>
        </p:spPr>
        <p:txBody>
          <a:bodyPr/>
          <a:lstStyle/>
          <a:p>
            <a:pPr eaLnBrk="1" hangingPunct="1"/>
            <a:r>
              <a:rPr lang="en-US" altLang="en-US" sz="2400" dirty="0"/>
              <a:t>A. Understand the advantages, disadvantages, types and classes of mutual fund shares</a:t>
            </a:r>
          </a:p>
          <a:p>
            <a:pPr eaLnBrk="1" hangingPunct="1"/>
            <a:r>
              <a:rPr lang="en-US" altLang="en-US" sz="2400" dirty="0"/>
              <a:t>B. Understand how to calculate mutual fund returns</a:t>
            </a:r>
          </a:p>
          <a:p>
            <a:pPr eaLnBrk="1" hangingPunct="1"/>
            <a:r>
              <a:rPr lang="en-US" altLang="en-US" sz="2400" dirty="0"/>
              <a:t>C. Understand the costs of investing in mutual funds and how to buy a mutual fund</a:t>
            </a:r>
          </a:p>
          <a:p>
            <a:pPr eaLnBrk="1" hangingPunct="1"/>
            <a:r>
              <a:rPr lang="en-US" altLang="en-US" sz="2400" dirty="0"/>
              <a:t>D. Understand plans and strategies for mutual funds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 calcmode="lin" valueType="num">
                                      <p:cBhvr additive="base">
                                        <p:cTn id="7" dur="500" fill="hold"/>
                                        <p:tgtEl>
                                          <p:spTgt spid="1136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366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3667">
                                            <p:txEl>
                                              <p:pRg st="1" end="1"/>
                                            </p:txEl>
                                          </p:spTgt>
                                        </p:tgtEl>
                                        <p:attrNameLst>
                                          <p:attrName>style.visibility</p:attrName>
                                        </p:attrNameLst>
                                      </p:cBhvr>
                                      <p:to>
                                        <p:strVal val="visible"/>
                                      </p:to>
                                    </p:set>
                                    <p:anim calcmode="lin" valueType="num">
                                      <p:cBhvr additive="base">
                                        <p:cTn id="11" dur="500" fill="hold"/>
                                        <p:tgtEl>
                                          <p:spTgt spid="11366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1366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3667">
                                            <p:txEl>
                                              <p:pRg st="2" end="2"/>
                                            </p:txEl>
                                          </p:spTgt>
                                        </p:tgtEl>
                                        <p:attrNameLst>
                                          <p:attrName>style.visibility</p:attrName>
                                        </p:attrNameLst>
                                      </p:cBhvr>
                                      <p:to>
                                        <p:strVal val="visible"/>
                                      </p:to>
                                    </p:set>
                                    <p:anim calcmode="lin" valueType="num">
                                      <p:cBhvr additive="base">
                                        <p:cTn id="15" dur="500" fill="hold"/>
                                        <p:tgtEl>
                                          <p:spTgt spid="11366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1366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13667">
                                            <p:txEl>
                                              <p:pRg st="3" end="3"/>
                                            </p:txEl>
                                          </p:spTgt>
                                        </p:tgtEl>
                                        <p:attrNameLst>
                                          <p:attrName>style.visibility</p:attrName>
                                        </p:attrNameLst>
                                      </p:cBhvr>
                                      <p:to>
                                        <p:strVal val="visible"/>
                                      </p:to>
                                    </p:set>
                                    <p:anim calcmode="lin" valueType="num">
                                      <p:cBhvr additive="base">
                                        <p:cTn id="19" dur="500" fill="hold"/>
                                        <p:tgtEl>
                                          <p:spTgt spid="11366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366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uiExpand="1"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Title 1"/>
          <p:cNvSpPr>
            <a:spLocks noGrp="1"/>
          </p:cNvSpPr>
          <p:nvPr>
            <p:ph type="title"/>
          </p:nvPr>
        </p:nvSpPr>
        <p:spPr>
          <a:xfrm>
            <a:off x="685800" y="609600"/>
            <a:ext cx="7772400" cy="1143000"/>
          </a:xfrm>
        </p:spPr>
        <p:txBody>
          <a:bodyPr/>
          <a:lstStyle/>
          <a:p>
            <a:pPr eaLnBrk="1" hangingPunct="1"/>
            <a:r>
              <a:rPr lang="en-US" altLang="en-US" dirty="0"/>
              <a:t>Classes of Mutual Funds </a:t>
            </a:r>
            <a:r>
              <a:rPr lang="en-US" altLang="en-US" sz="2400" dirty="0"/>
              <a:t>(continued)</a:t>
            </a:r>
          </a:p>
        </p:txBody>
      </p:sp>
      <p:sp>
        <p:nvSpPr>
          <p:cNvPr id="29699" name="Text Placeholder 2"/>
          <p:cNvSpPr>
            <a:spLocks noGrp="1"/>
          </p:cNvSpPr>
          <p:nvPr>
            <p:ph type="body" idx="4294967295"/>
          </p:nvPr>
        </p:nvSpPr>
        <p:spPr>
          <a:xfrm>
            <a:off x="942975" y="1628775"/>
            <a:ext cx="7286625" cy="4114800"/>
          </a:xfrm>
        </p:spPr>
        <p:txBody>
          <a:bodyPr/>
          <a:lstStyle/>
          <a:p>
            <a:pPr lvl="1" eaLnBrk="1" hangingPunct="1"/>
            <a:r>
              <a:rPr lang="en-US" altLang="en-US" dirty="0"/>
              <a:t>Class Y Shares:  These are shares with very high minimum investments, i.e., $500,000, but which have lower management fees and waived or limited load charges.  These are generally for institutional investors</a:t>
            </a:r>
          </a:p>
          <a:p>
            <a:pPr lvl="1" eaLnBrk="1" hangingPunct="1"/>
            <a:r>
              <a:rPr lang="en-US" altLang="en-US" dirty="0"/>
              <a:t>Class Z Shares:  These are shares only available for employees of the fund management company</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anim calcmode="lin" valueType="num">
                                      <p:cBhvr additive="base">
                                        <p:cTn id="11" dur="500" fill="hold"/>
                                        <p:tgtEl>
                                          <p:spTgt spid="296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969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uiExpand="1"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Title 1"/>
          <p:cNvSpPr>
            <a:spLocks noGrp="1"/>
          </p:cNvSpPr>
          <p:nvPr>
            <p:ph type="title"/>
          </p:nvPr>
        </p:nvSpPr>
        <p:spPr>
          <a:xfrm>
            <a:off x="685800" y="609600"/>
            <a:ext cx="7772400" cy="1143000"/>
          </a:xfrm>
        </p:spPr>
        <p:txBody>
          <a:bodyPr/>
          <a:lstStyle/>
          <a:p>
            <a:pPr eaLnBrk="1" hangingPunct="1"/>
            <a:r>
              <a:rPr lang="en-US" altLang="en-US" dirty="0"/>
              <a:t>Questions</a:t>
            </a:r>
            <a:endParaRPr lang="en-US" altLang="en-US" sz="2400" dirty="0"/>
          </a:p>
        </p:txBody>
      </p:sp>
      <p:sp>
        <p:nvSpPr>
          <p:cNvPr id="29699" name="Text Placeholder 2"/>
          <p:cNvSpPr>
            <a:spLocks noGrp="1"/>
          </p:cNvSpPr>
          <p:nvPr>
            <p:ph type="body" idx="4294967295"/>
          </p:nvPr>
        </p:nvSpPr>
        <p:spPr>
          <a:xfrm>
            <a:off x="942975" y="1628775"/>
            <a:ext cx="7286625" cy="4114800"/>
          </a:xfrm>
        </p:spPr>
        <p:txBody>
          <a:bodyPr/>
          <a:lstStyle/>
          <a:p>
            <a:pPr eaLnBrk="1" hangingPunct="1"/>
            <a:r>
              <a:rPr lang="en-US" altLang="en-US" sz="2400" dirty="0"/>
              <a:t>Do you understand the advantages, disadvantages, types and classes of mutual fund shares?</a:t>
            </a:r>
          </a:p>
          <a:p>
            <a:pPr eaLnBrk="1" hangingPunct="1"/>
            <a:endParaRPr lang="en-US" altLang="en-US" dirty="0"/>
          </a:p>
        </p:txBody>
      </p:sp>
    </p:spTree>
    <p:extLst>
      <p:ext uri="{BB962C8B-B14F-4D97-AF65-F5344CB8AC3E}">
        <p14:creationId xmlns:p14="http://schemas.microsoft.com/office/powerpoint/2010/main" val="23772414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642938"/>
            <a:ext cx="9144000" cy="944562"/>
          </a:xfrm>
          <a:noFill/>
        </p:spPr>
        <p:txBody>
          <a:bodyPr lIns="90488" tIns="44450" rIns="90488" bIns="44450" anchor="ctr"/>
          <a:lstStyle/>
          <a:p>
            <a:pPr eaLnBrk="1" hangingPunct="1"/>
            <a:r>
              <a:rPr lang="en-US" altLang="en-US" sz="3200" dirty="0"/>
              <a:t>B.  Understand how to Calculate Mutual Fund Returns</a:t>
            </a:r>
            <a:endParaRPr lang="en-US" altLang="en-US" sz="1800" dirty="0"/>
          </a:p>
        </p:txBody>
      </p:sp>
      <p:sp>
        <p:nvSpPr>
          <p:cNvPr id="266243" name="Rectangle 3"/>
          <p:cNvSpPr>
            <a:spLocks noGrp="1" noChangeArrowheads="1"/>
          </p:cNvSpPr>
          <p:nvPr>
            <p:ph type="body" sz="half" idx="4294967295"/>
          </p:nvPr>
        </p:nvSpPr>
        <p:spPr>
          <a:xfrm>
            <a:off x="914400" y="1600200"/>
            <a:ext cx="7315200" cy="5029200"/>
          </a:xfrm>
          <a:noFill/>
        </p:spPr>
        <p:txBody>
          <a:bodyPr lIns="90488" tIns="44450" rIns="90488" bIns="44450"/>
          <a:lstStyle/>
          <a:p>
            <a:pPr eaLnBrk="1" hangingPunct="1">
              <a:spcBef>
                <a:spcPts val="600"/>
              </a:spcBef>
            </a:pPr>
            <a:r>
              <a:rPr lang="en-US" altLang="en-US" dirty="0"/>
              <a:t>How do you make money with mutual funds?</a:t>
            </a:r>
          </a:p>
          <a:p>
            <a:pPr lvl="1" eaLnBrk="1" hangingPunct="1">
              <a:spcBef>
                <a:spcPts val="600"/>
              </a:spcBef>
            </a:pPr>
            <a:r>
              <a:rPr lang="en-US" altLang="en-US" dirty="0"/>
              <a:t>Capital gains (i.e. appreciation market value)</a:t>
            </a:r>
          </a:p>
          <a:p>
            <a:pPr lvl="2" eaLnBrk="1" hangingPunct="1">
              <a:spcBef>
                <a:spcPts val="600"/>
              </a:spcBef>
            </a:pPr>
            <a:r>
              <a:rPr lang="en-US" altLang="en-US" dirty="0"/>
              <a:t>Capital gains are the best type of earnings as capital gains at the share level are not taxed until you sell your mutual fund shares.  You decide when to sell your shares and get taxed</a:t>
            </a:r>
          </a:p>
          <a:p>
            <a:pPr lvl="1" eaLnBrk="1" hangingPunct="1">
              <a:spcBef>
                <a:spcPts val="600"/>
              </a:spcBef>
            </a:pPr>
            <a:r>
              <a:rPr lang="en-US" altLang="en-US" dirty="0"/>
              <a:t>Distributions (i.e., interest, dividends, realized capital gains, etc.)</a:t>
            </a:r>
          </a:p>
          <a:p>
            <a:pPr lvl="2" eaLnBrk="1" hangingPunct="1">
              <a:spcBef>
                <a:spcPts val="600"/>
              </a:spcBef>
            </a:pPr>
            <a:r>
              <a:rPr lang="en-US" altLang="en-US" dirty="0"/>
              <a:t>This is a less attractive type of earnings.  Even though you do not sell any mutual fund shares and most investors reinvest earnings, you are still liable to pay taxes on all distributions that your mutual fund makes during the year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43">
                                            <p:txEl>
                                              <p:pRg st="0" end="0"/>
                                            </p:txEl>
                                          </p:spTgt>
                                        </p:tgtEl>
                                        <p:attrNameLst>
                                          <p:attrName>style.visibility</p:attrName>
                                        </p:attrNameLst>
                                      </p:cBhvr>
                                      <p:to>
                                        <p:strVal val="visible"/>
                                      </p:to>
                                    </p:set>
                                    <p:anim calcmode="lin" valueType="num">
                                      <p:cBhvr additive="base">
                                        <p:cTn id="7" dur="500" fill="hold"/>
                                        <p:tgtEl>
                                          <p:spTgt spid="266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43">
                                            <p:txEl>
                                              <p:pRg st="1" end="1"/>
                                            </p:txEl>
                                          </p:spTgt>
                                        </p:tgtEl>
                                        <p:attrNameLst>
                                          <p:attrName>style.visibility</p:attrName>
                                        </p:attrNameLst>
                                      </p:cBhvr>
                                      <p:to>
                                        <p:strVal val="visible"/>
                                      </p:to>
                                    </p:set>
                                    <p:anim calcmode="lin" valueType="num">
                                      <p:cBhvr additive="base">
                                        <p:cTn id="13" dur="500" fill="hold"/>
                                        <p:tgtEl>
                                          <p:spTgt spid="266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6243">
                                            <p:txEl>
                                              <p:pRg st="2" end="2"/>
                                            </p:txEl>
                                          </p:spTgt>
                                        </p:tgtEl>
                                        <p:attrNameLst>
                                          <p:attrName>style.visibility</p:attrName>
                                        </p:attrNameLst>
                                      </p:cBhvr>
                                      <p:to>
                                        <p:strVal val="visible"/>
                                      </p:to>
                                    </p:set>
                                    <p:anim calcmode="lin" valueType="num">
                                      <p:cBhvr additive="base">
                                        <p:cTn id="17" dur="500" fill="hold"/>
                                        <p:tgtEl>
                                          <p:spTgt spid="266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62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66243">
                                            <p:txEl>
                                              <p:pRg st="3" end="3"/>
                                            </p:txEl>
                                          </p:spTgt>
                                        </p:tgtEl>
                                        <p:attrNameLst>
                                          <p:attrName>style.visibility</p:attrName>
                                        </p:attrNameLst>
                                      </p:cBhvr>
                                      <p:to>
                                        <p:strVal val="visible"/>
                                      </p:to>
                                    </p:set>
                                    <p:anim calcmode="lin" valueType="num">
                                      <p:cBhvr additive="base">
                                        <p:cTn id="21" dur="500" fill="hold"/>
                                        <p:tgtEl>
                                          <p:spTgt spid="2662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62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66243">
                                            <p:txEl>
                                              <p:pRg st="4" end="4"/>
                                            </p:txEl>
                                          </p:spTgt>
                                        </p:tgtEl>
                                        <p:attrNameLst>
                                          <p:attrName>style.visibility</p:attrName>
                                        </p:attrNameLst>
                                      </p:cBhvr>
                                      <p:to>
                                        <p:strVal val="visible"/>
                                      </p:to>
                                    </p:set>
                                    <p:anim calcmode="lin" valueType="num">
                                      <p:cBhvr additive="base">
                                        <p:cTn id="25" dur="500" fill="hold"/>
                                        <p:tgtEl>
                                          <p:spTgt spid="266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3" grpId="0" uiExpand="1" build="p" bldLvl="3"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dirty="0"/>
              <a:t>Mutual Fund Returns</a:t>
            </a:r>
            <a:r>
              <a:rPr lang="en-US" altLang="en-US" sz="2000" dirty="0"/>
              <a:t> (continued)</a:t>
            </a:r>
          </a:p>
        </p:txBody>
      </p:sp>
      <p:sp>
        <p:nvSpPr>
          <p:cNvPr id="32771" name="Rectangle 3"/>
          <p:cNvSpPr>
            <a:spLocks noGrp="1" noChangeArrowheads="1"/>
          </p:cNvSpPr>
          <p:nvPr>
            <p:ph idx="1"/>
          </p:nvPr>
        </p:nvSpPr>
        <p:spPr>
          <a:xfrm>
            <a:off x="914400" y="1600200"/>
            <a:ext cx="7315200" cy="4800600"/>
          </a:xfrm>
        </p:spPr>
        <p:txBody>
          <a:bodyPr/>
          <a:lstStyle/>
          <a:p>
            <a:pPr eaLnBrk="1" hangingPunct="1"/>
            <a:r>
              <a:rPr lang="en-US" altLang="en-US" sz="2400" dirty="0"/>
              <a:t>Distributions are divided into 5 main types:</a:t>
            </a:r>
          </a:p>
          <a:p>
            <a:pPr lvl="1" eaLnBrk="1" hangingPunct="1"/>
            <a:r>
              <a:rPr lang="en-US" altLang="en-US" dirty="0"/>
              <a:t>1. Short-term capital gains</a:t>
            </a:r>
          </a:p>
          <a:p>
            <a:pPr lvl="2" eaLnBrk="1" hangingPunct="1"/>
            <a:r>
              <a:rPr lang="en-US" altLang="en-US" dirty="0"/>
              <a:t>Capital gains where the Fund has owned the assets for less than 12 months and which are taxed at your marginal tax rate”</a:t>
            </a:r>
          </a:p>
          <a:p>
            <a:pPr lvl="1" eaLnBrk="1" hangingPunct="1"/>
            <a:r>
              <a:rPr lang="en-US" altLang="en-US" dirty="0"/>
              <a:t>2. Long-term capital gains</a:t>
            </a:r>
          </a:p>
          <a:p>
            <a:pPr lvl="2" eaLnBrk="1" hangingPunct="1"/>
            <a:r>
              <a:rPr lang="en-US" altLang="en-US" dirty="0"/>
              <a:t>Capital gains where the Fund has owned the assets for more than a year (366 days) where are taxed at preferential rate dependent on your taxable income (See next slide)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dirty="0"/>
              <a:t>Mutual Fund Returns</a:t>
            </a:r>
            <a:r>
              <a:rPr lang="en-US" altLang="en-US" sz="2000" dirty="0"/>
              <a:t> (continued)</a:t>
            </a:r>
          </a:p>
        </p:txBody>
      </p:sp>
      <p:sp>
        <p:nvSpPr>
          <p:cNvPr id="32771" name="Rectangle 3"/>
          <p:cNvSpPr>
            <a:spLocks noGrp="1" noChangeArrowheads="1"/>
          </p:cNvSpPr>
          <p:nvPr>
            <p:ph idx="1"/>
          </p:nvPr>
        </p:nvSpPr>
        <p:spPr>
          <a:xfrm>
            <a:off x="914400" y="1600200"/>
            <a:ext cx="7315200" cy="5105400"/>
          </a:xfrm>
        </p:spPr>
        <p:txBody>
          <a:bodyPr/>
          <a:lstStyle/>
          <a:p>
            <a:pPr lvl="1" eaLnBrk="1" hangingPunct="1"/>
            <a:r>
              <a:rPr lang="en-US" altLang="en-US" dirty="0"/>
              <a:t>3. Qualified stock dividends</a:t>
            </a:r>
          </a:p>
          <a:p>
            <a:pPr lvl="2" eaLnBrk="1" hangingPunct="1"/>
            <a:r>
              <a:rPr lang="en-US" altLang="en-US" dirty="0"/>
              <a:t>Dividends by companies owned where the fund owned the shares for a specific length of time, and taxed at a preferential rate depending on taxable income</a:t>
            </a:r>
          </a:p>
          <a:p>
            <a:pPr lvl="1" eaLnBrk="1" hangingPunct="1"/>
            <a:r>
              <a:rPr lang="en-US" altLang="en-US" dirty="0"/>
              <a:t>4.  Ordinary (not-qualified) stock dividends</a:t>
            </a:r>
          </a:p>
          <a:p>
            <a:pPr lvl="2" eaLnBrk="1" hangingPunct="1"/>
            <a:r>
              <a:rPr lang="en-US" altLang="en-US" dirty="0"/>
              <a:t>Dividends by companies where the fund did not hold the stock for the required length of time, and taxed at your marginal tax rate</a:t>
            </a:r>
          </a:p>
          <a:p>
            <a:pPr lvl="1" eaLnBrk="1" hangingPunct="1"/>
            <a:r>
              <a:rPr lang="en-US" altLang="en-US" dirty="0"/>
              <a:t>5. Bond interest and bond fund distributions</a:t>
            </a:r>
          </a:p>
          <a:p>
            <a:pPr lvl="2" eaLnBrk="1" hangingPunct="1"/>
            <a:r>
              <a:rPr lang="en-US" altLang="en-US" dirty="0"/>
              <a:t>Bond distributions are taxed at your federal and state Marginal Tax Rate</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7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Title 1"/>
          <p:cNvSpPr>
            <a:spLocks noGrp="1"/>
          </p:cNvSpPr>
          <p:nvPr>
            <p:ph type="title"/>
          </p:nvPr>
        </p:nvSpPr>
        <p:spPr>
          <a:xfrm>
            <a:off x="685800" y="650875"/>
            <a:ext cx="7772400" cy="944563"/>
          </a:xfrm>
        </p:spPr>
        <p:txBody>
          <a:bodyPr/>
          <a:lstStyle/>
          <a:p>
            <a:r>
              <a:rPr lang="en-US" altLang="en-US" dirty="0"/>
              <a:t>Mutual Fund Returns </a:t>
            </a:r>
            <a:r>
              <a:rPr lang="en-US" altLang="en-US" sz="2400" dirty="0"/>
              <a:t>(continued)</a:t>
            </a:r>
          </a:p>
        </p:txBody>
      </p:sp>
      <p:pic>
        <p:nvPicPr>
          <p:cNvPr id="4" name="Picture 3"/>
          <p:cNvPicPr>
            <a:picLocks noChangeAspect="1"/>
          </p:cNvPicPr>
          <p:nvPr/>
        </p:nvPicPr>
        <p:blipFill>
          <a:blip r:embed="rId2"/>
          <a:stretch>
            <a:fillRect/>
          </a:stretch>
        </p:blipFill>
        <p:spPr>
          <a:xfrm>
            <a:off x="152399" y="1595438"/>
            <a:ext cx="8839201" cy="503396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609600"/>
            <a:ext cx="7772400" cy="1143000"/>
          </a:xfrm>
        </p:spPr>
        <p:txBody>
          <a:bodyPr/>
          <a:lstStyle/>
          <a:p>
            <a:pPr eaLnBrk="1" hangingPunct="1"/>
            <a:r>
              <a:rPr lang="en-US" altLang="en-US" dirty="0"/>
              <a:t>Mutual Fund Returns</a:t>
            </a:r>
            <a:r>
              <a:rPr lang="en-US" altLang="en-US" sz="2000" dirty="0"/>
              <a:t> (continued)</a:t>
            </a:r>
          </a:p>
        </p:txBody>
      </p:sp>
      <p:sp>
        <p:nvSpPr>
          <p:cNvPr id="33794" name="Text Placeholder 2"/>
          <p:cNvSpPr>
            <a:spLocks noGrp="1"/>
          </p:cNvSpPr>
          <p:nvPr>
            <p:ph type="body" idx="4294967295"/>
          </p:nvPr>
        </p:nvSpPr>
        <p:spPr>
          <a:xfrm>
            <a:off x="942975" y="1628775"/>
            <a:ext cx="7286625" cy="4114800"/>
          </a:xfrm>
        </p:spPr>
        <p:txBody>
          <a:bodyPr/>
          <a:lstStyle/>
          <a:p>
            <a:pPr eaLnBrk="1" hangingPunct="1"/>
            <a:r>
              <a:rPr lang="en-US" altLang="en-US" sz="2400" dirty="0"/>
              <a:t>The key to after-tax returns is to understand the investment policy of the mutual fund (i.e., loads, turnover and distributions), and to invest in funds which have the highest after-tax return after all fees</a:t>
            </a:r>
          </a:p>
          <a:p>
            <a:pPr lvl="1" eaLnBrk="1" hangingPunct="1"/>
            <a:r>
              <a:rPr lang="en-US" altLang="en-US" dirty="0"/>
              <a:t>By looking at a fund’s turnover, you can get an idea about how often the mutual funds’ managers turn over the portfolio, generating:</a:t>
            </a:r>
          </a:p>
          <a:p>
            <a:pPr lvl="2" eaLnBrk="1" hangingPunct="1"/>
            <a:r>
              <a:rPr lang="en-US" altLang="en-US" dirty="0"/>
              <a:t>Capital gains and losses</a:t>
            </a:r>
          </a:p>
          <a:p>
            <a:pPr lvl="2" eaLnBrk="1" hangingPunct="1"/>
            <a:r>
              <a:rPr lang="en-US" altLang="en-US" dirty="0"/>
              <a:t>Federal and state taxes, and </a:t>
            </a:r>
          </a:p>
          <a:p>
            <a:pPr lvl="2" eaLnBrk="1" hangingPunct="1"/>
            <a:r>
              <a:rPr lang="en-US" altLang="en-US" dirty="0"/>
              <a:t>Transactions costs</a:t>
            </a:r>
          </a:p>
          <a:p>
            <a:pPr lvl="1" eaLnBrk="1" hangingPunct="1"/>
            <a:r>
              <a:rPr lang="en-US" altLang="en-US" dirty="0"/>
              <a:t>These are all at the Fund level.  Remember that you are taxed on these each year, even when your Fund loses money and when you have not sold the Fund</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 calcmode="lin" valueType="num">
                                      <p:cBhvr additive="base">
                                        <p:cTn id="7" dur="500" fill="hold"/>
                                        <p:tgtEl>
                                          <p:spTgt spid="3379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4">
                                            <p:txEl>
                                              <p:pRg st="1" end="1"/>
                                            </p:txEl>
                                          </p:spTgt>
                                        </p:tgtEl>
                                        <p:attrNameLst>
                                          <p:attrName>style.visibility</p:attrName>
                                        </p:attrNameLst>
                                      </p:cBhvr>
                                      <p:to>
                                        <p:strVal val="visible"/>
                                      </p:to>
                                    </p:set>
                                    <p:anim calcmode="lin" valueType="num">
                                      <p:cBhvr additive="base">
                                        <p:cTn id="13" dur="500" fill="hold"/>
                                        <p:tgtEl>
                                          <p:spTgt spid="3379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794">
                                            <p:txEl>
                                              <p:pRg st="2" end="2"/>
                                            </p:txEl>
                                          </p:spTgt>
                                        </p:tgtEl>
                                        <p:attrNameLst>
                                          <p:attrName>style.visibility</p:attrName>
                                        </p:attrNameLst>
                                      </p:cBhvr>
                                      <p:to>
                                        <p:strVal val="visible"/>
                                      </p:to>
                                    </p:set>
                                    <p:anim calcmode="lin" valueType="num">
                                      <p:cBhvr additive="base">
                                        <p:cTn id="17" dur="500" fill="hold"/>
                                        <p:tgtEl>
                                          <p:spTgt spid="3379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794">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794">
                                            <p:txEl>
                                              <p:pRg st="3" end="3"/>
                                            </p:txEl>
                                          </p:spTgt>
                                        </p:tgtEl>
                                        <p:attrNameLst>
                                          <p:attrName>style.visibility</p:attrName>
                                        </p:attrNameLst>
                                      </p:cBhvr>
                                      <p:to>
                                        <p:strVal val="visible"/>
                                      </p:to>
                                    </p:set>
                                    <p:anim calcmode="lin" valueType="num">
                                      <p:cBhvr additive="base">
                                        <p:cTn id="21" dur="500" fill="hold"/>
                                        <p:tgtEl>
                                          <p:spTgt spid="3379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794">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794">
                                            <p:txEl>
                                              <p:pRg st="4" end="4"/>
                                            </p:txEl>
                                          </p:spTgt>
                                        </p:tgtEl>
                                        <p:attrNameLst>
                                          <p:attrName>style.visibility</p:attrName>
                                        </p:attrNameLst>
                                      </p:cBhvr>
                                      <p:to>
                                        <p:strVal val="visible"/>
                                      </p:to>
                                    </p:set>
                                    <p:anim calcmode="lin" valueType="num">
                                      <p:cBhvr additive="base">
                                        <p:cTn id="25" dur="500" fill="hold"/>
                                        <p:tgtEl>
                                          <p:spTgt spid="3379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4">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794">
                                            <p:txEl>
                                              <p:pRg st="5" end="5"/>
                                            </p:txEl>
                                          </p:spTgt>
                                        </p:tgtEl>
                                        <p:attrNameLst>
                                          <p:attrName>style.visibility</p:attrName>
                                        </p:attrNameLst>
                                      </p:cBhvr>
                                      <p:to>
                                        <p:strVal val="visible"/>
                                      </p:to>
                                    </p:set>
                                    <p:anim calcmode="lin" valueType="num">
                                      <p:cBhvr additive="base">
                                        <p:cTn id="29" dur="500" fill="hold"/>
                                        <p:tgtEl>
                                          <p:spTgt spid="33794">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794">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uiExpand="1"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42900" y="304800"/>
            <a:ext cx="8458200" cy="1206500"/>
          </a:xfrm>
          <a:noFill/>
        </p:spPr>
        <p:txBody>
          <a:bodyPr lIns="90488" tIns="44450" rIns="90488" bIns="44450" anchor="b"/>
          <a:lstStyle/>
          <a:p>
            <a:pPr marL="685800" indent="-685800" eaLnBrk="1" hangingPunct="1"/>
            <a:r>
              <a:rPr lang="en-US" altLang="en-US" dirty="0"/>
              <a:t>Mutual Fund Returns</a:t>
            </a:r>
            <a:r>
              <a:rPr lang="en-US" altLang="en-US" sz="2400" dirty="0"/>
              <a:t> (continued)</a:t>
            </a:r>
          </a:p>
        </p:txBody>
      </p:sp>
      <p:sp>
        <p:nvSpPr>
          <p:cNvPr id="270339" name="Rectangle 3"/>
          <p:cNvSpPr>
            <a:spLocks noGrp="1" noChangeArrowheads="1"/>
          </p:cNvSpPr>
          <p:nvPr>
            <p:ph idx="1"/>
          </p:nvPr>
        </p:nvSpPr>
        <p:spPr>
          <a:xfrm>
            <a:off x="914400" y="1600200"/>
            <a:ext cx="7315200" cy="4724400"/>
          </a:xfrm>
        </p:spPr>
        <p:txBody>
          <a:bodyPr lIns="90488" tIns="44450" rIns="90488" bIns="44450"/>
          <a:lstStyle/>
          <a:p>
            <a:pPr eaLnBrk="1" hangingPunct="1"/>
            <a:r>
              <a:rPr lang="en-US" altLang="en-US" dirty="0"/>
              <a:t>How do you calculate fund returns?</a:t>
            </a:r>
          </a:p>
          <a:p>
            <a:pPr lvl="1" eaLnBrk="1" hangingPunct="1"/>
            <a:r>
              <a:rPr lang="en-US" altLang="en-US" dirty="0"/>
              <a:t>Mutual fund returns include distributions of dividends, capital gains, and interest, and any NAV appreciation</a:t>
            </a:r>
          </a:p>
          <a:p>
            <a:pPr lvl="1" eaLnBrk="1" hangingPunct="1"/>
            <a:r>
              <a:rPr lang="en-US" altLang="en-US" dirty="0"/>
              <a:t>Total return: </a:t>
            </a:r>
          </a:p>
          <a:p>
            <a:pPr lvl="2" eaLnBrk="1" hangingPunct="1">
              <a:buFontTx/>
              <a:buNone/>
            </a:pPr>
            <a:r>
              <a:rPr lang="en-US" altLang="en-US" u="sng" dirty="0"/>
              <a:t>(ending NAV</a:t>
            </a:r>
            <a:r>
              <a:rPr lang="en-US" altLang="en-US" u="sng" dirty="0">
                <a:cs typeface="Arial" panose="020B0604020202020204" pitchFamily="34" charset="0"/>
              </a:rPr>
              <a:t>–beginning NAV)+ distributions</a:t>
            </a:r>
            <a:r>
              <a:rPr lang="en-US" altLang="en-US" dirty="0"/>
              <a:t> 		beginning NAV</a:t>
            </a:r>
          </a:p>
          <a:p>
            <a:pPr lvl="2" eaLnBrk="1" hangingPunct="1">
              <a:buFontTx/>
              <a:buNone/>
            </a:pPr>
            <a:endParaRPr lang="en-US" altLang="en-US" dirty="0"/>
          </a:p>
          <a:p>
            <a:pPr lvl="1" eaLnBrk="1" hangingPunct="1">
              <a:buFontTx/>
              <a:buNone/>
            </a:pPr>
            <a:r>
              <a:rPr lang="en-US" altLang="en-US" dirty="0"/>
              <a:t>Make sure you adjust your beginning and ending NAV’s to take into account the cost of both front-end and back-end loads!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0339">
                                            <p:txEl>
                                              <p:pRg st="0" end="0"/>
                                            </p:txEl>
                                          </p:spTgt>
                                        </p:tgtEl>
                                        <p:attrNameLst>
                                          <p:attrName>style.visibility</p:attrName>
                                        </p:attrNameLst>
                                      </p:cBhvr>
                                      <p:to>
                                        <p:strVal val="visible"/>
                                      </p:to>
                                    </p:set>
                                    <p:anim calcmode="lin" valueType="num">
                                      <p:cBhvr additive="base">
                                        <p:cTn id="7" dur="500" fill="hold"/>
                                        <p:tgtEl>
                                          <p:spTgt spid="270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0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0339">
                                            <p:txEl>
                                              <p:pRg st="1" end="1"/>
                                            </p:txEl>
                                          </p:spTgt>
                                        </p:tgtEl>
                                        <p:attrNameLst>
                                          <p:attrName>style.visibility</p:attrName>
                                        </p:attrNameLst>
                                      </p:cBhvr>
                                      <p:to>
                                        <p:strVal val="visible"/>
                                      </p:to>
                                    </p:set>
                                    <p:anim calcmode="lin" valueType="num">
                                      <p:cBhvr additive="base">
                                        <p:cTn id="13" dur="500" fill="hold"/>
                                        <p:tgtEl>
                                          <p:spTgt spid="270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03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0339">
                                            <p:txEl>
                                              <p:pRg st="2" end="2"/>
                                            </p:txEl>
                                          </p:spTgt>
                                        </p:tgtEl>
                                        <p:attrNameLst>
                                          <p:attrName>style.visibility</p:attrName>
                                        </p:attrNameLst>
                                      </p:cBhvr>
                                      <p:to>
                                        <p:strVal val="visible"/>
                                      </p:to>
                                    </p:set>
                                    <p:anim calcmode="lin" valueType="num">
                                      <p:cBhvr additive="base">
                                        <p:cTn id="17" dur="500" fill="hold"/>
                                        <p:tgtEl>
                                          <p:spTgt spid="2703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03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0339">
                                            <p:txEl>
                                              <p:pRg st="3" end="3"/>
                                            </p:txEl>
                                          </p:spTgt>
                                        </p:tgtEl>
                                        <p:attrNameLst>
                                          <p:attrName>style.visibility</p:attrName>
                                        </p:attrNameLst>
                                      </p:cBhvr>
                                      <p:to>
                                        <p:strVal val="visible"/>
                                      </p:to>
                                    </p:set>
                                    <p:anim calcmode="lin" valueType="num">
                                      <p:cBhvr additive="base">
                                        <p:cTn id="21" dur="500" fill="hold"/>
                                        <p:tgtEl>
                                          <p:spTgt spid="2703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03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0339">
                                            <p:txEl>
                                              <p:pRg st="5" end="5"/>
                                            </p:txEl>
                                          </p:spTgt>
                                        </p:tgtEl>
                                        <p:attrNameLst>
                                          <p:attrName>style.visibility</p:attrName>
                                        </p:attrNameLst>
                                      </p:cBhvr>
                                      <p:to>
                                        <p:strVal val="visible"/>
                                      </p:to>
                                    </p:set>
                                    <p:anim calcmode="lin" valueType="num">
                                      <p:cBhvr additive="base">
                                        <p:cTn id="25" dur="500" fill="hold"/>
                                        <p:tgtEl>
                                          <p:spTgt spid="270339">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033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39" grpId="0" uiExpand="1" build="p" bldLvl="3"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dirty="0"/>
              <a:t>Mutual Fund Returns</a:t>
            </a:r>
            <a:r>
              <a:rPr lang="en-US" altLang="en-US" sz="2400" dirty="0"/>
              <a:t> (continued)</a:t>
            </a:r>
          </a:p>
        </p:txBody>
      </p:sp>
      <p:sp>
        <p:nvSpPr>
          <p:cNvPr id="272387" name="Rectangle 3"/>
          <p:cNvSpPr>
            <a:spLocks noGrp="1" noChangeArrowheads="1"/>
          </p:cNvSpPr>
          <p:nvPr>
            <p:ph idx="1"/>
          </p:nvPr>
        </p:nvSpPr>
        <p:spPr>
          <a:xfrm>
            <a:off x="882650" y="1600200"/>
            <a:ext cx="7346950" cy="4572000"/>
          </a:xfrm>
        </p:spPr>
        <p:txBody>
          <a:bodyPr/>
          <a:lstStyle/>
          <a:p>
            <a:pPr eaLnBrk="1" hangingPunct="1"/>
            <a:r>
              <a:rPr lang="en-US" altLang="en-US" dirty="0"/>
              <a:t>Calculating before-tax returns</a:t>
            </a:r>
          </a:p>
          <a:p>
            <a:pPr lvl="1" eaLnBrk="1" hangingPunct="1"/>
            <a:r>
              <a:rPr lang="en-US" altLang="en-US" dirty="0"/>
              <a:t>With reinvestment of all distributions, total return includes the NAV share increase and the increased number of shares</a:t>
            </a:r>
          </a:p>
          <a:p>
            <a:pPr lvl="1" eaLnBrk="1" hangingPunct="1">
              <a:buFontTx/>
              <a:buNone/>
            </a:pPr>
            <a:r>
              <a:rPr lang="en-US" altLang="en-US" dirty="0"/>
              <a:t>Total return:</a:t>
            </a:r>
          </a:p>
          <a:p>
            <a:pPr lvl="1" eaLnBrk="1" hangingPunct="1">
              <a:buFontTx/>
              <a:buNone/>
            </a:pPr>
            <a:r>
              <a:rPr lang="en-US" altLang="en-US" dirty="0"/>
              <a:t> 	</a:t>
            </a:r>
            <a:r>
              <a:rPr lang="en-US" altLang="en-US" u="sng" dirty="0"/>
              <a:t>(#ES x EP)  </a:t>
            </a:r>
            <a:r>
              <a:rPr lang="en-US" altLang="en-US" u="sng" dirty="0">
                <a:cs typeface="Arial" panose="020B0604020202020204" pitchFamily="34" charset="0"/>
              </a:rPr>
              <a:t>– </a:t>
            </a:r>
            <a:r>
              <a:rPr lang="en-US" altLang="en-US" u="sng" dirty="0"/>
              <a:t>(#BS x BP) + Distributions</a:t>
            </a:r>
          </a:p>
          <a:p>
            <a:pPr lvl="1" eaLnBrk="1" hangingPunct="1">
              <a:buFontTx/>
              <a:buNone/>
            </a:pPr>
            <a:r>
              <a:rPr lang="en-US" altLang="en-US" dirty="0"/>
              <a:t>	 		(#BS x BP)</a:t>
            </a:r>
          </a:p>
          <a:p>
            <a:pPr lvl="1" eaLnBrk="1" hangingPunct="1">
              <a:buFontTx/>
              <a:buNone/>
            </a:pPr>
            <a:r>
              <a:rPr lang="en-US" altLang="en-US" dirty="0"/>
              <a:t>#BS = beginning shares owned  BP= beginning price</a:t>
            </a:r>
          </a:p>
          <a:p>
            <a:pPr lvl="1" eaLnBrk="1" hangingPunct="1">
              <a:buFontTx/>
              <a:buNone/>
            </a:pPr>
            <a:r>
              <a:rPr lang="en-US" altLang="en-US" dirty="0"/>
              <a:t>#ES = ending shares owned        EP = ending price</a:t>
            </a:r>
          </a:p>
          <a:p>
            <a:pPr eaLnBrk="1" hangingPunct="1">
              <a:lnSpc>
                <a:spcPct val="90000"/>
              </a:lnSpc>
            </a:pPr>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2387">
                                            <p:txEl>
                                              <p:pRg st="0" end="0"/>
                                            </p:txEl>
                                          </p:spTgt>
                                        </p:tgtEl>
                                        <p:attrNameLst>
                                          <p:attrName>style.visibility</p:attrName>
                                        </p:attrNameLst>
                                      </p:cBhvr>
                                      <p:to>
                                        <p:strVal val="visible"/>
                                      </p:to>
                                    </p:set>
                                    <p:anim calcmode="lin" valueType="num">
                                      <p:cBhvr additive="base">
                                        <p:cTn id="7" dur="500" fill="hold"/>
                                        <p:tgtEl>
                                          <p:spTgt spid="272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2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2387">
                                            <p:txEl>
                                              <p:pRg st="1" end="1"/>
                                            </p:txEl>
                                          </p:spTgt>
                                        </p:tgtEl>
                                        <p:attrNameLst>
                                          <p:attrName>style.visibility</p:attrName>
                                        </p:attrNameLst>
                                      </p:cBhvr>
                                      <p:to>
                                        <p:strVal val="visible"/>
                                      </p:to>
                                    </p:set>
                                    <p:anim calcmode="lin" valueType="num">
                                      <p:cBhvr additive="base">
                                        <p:cTn id="13" dur="500" fill="hold"/>
                                        <p:tgtEl>
                                          <p:spTgt spid="272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23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2387">
                                            <p:txEl>
                                              <p:pRg st="2" end="2"/>
                                            </p:txEl>
                                          </p:spTgt>
                                        </p:tgtEl>
                                        <p:attrNameLst>
                                          <p:attrName>style.visibility</p:attrName>
                                        </p:attrNameLst>
                                      </p:cBhvr>
                                      <p:to>
                                        <p:strVal val="visible"/>
                                      </p:to>
                                    </p:set>
                                    <p:anim calcmode="lin" valueType="num">
                                      <p:cBhvr additive="base">
                                        <p:cTn id="17" dur="500" fill="hold"/>
                                        <p:tgtEl>
                                          <p:spTgt spid="2723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23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2387">
                                            <p:txEl>
                                              <p:pRg st="3" end="3"/>
                                            </p:txEl>
                                          </p:spTgt>
                                        </p:tgtEl>
                                        <p:attrNameLst>
                                          <p:attrName>style.visibility</p:attrName>
                                        </p:attrNameLst>
                                      </p:cBhvr>
                                      <p:to>
                                        <p:strVal val="visible"/>
                                      </p:to>
                                    </p:set>
                                    <p:anim calcmode="lin" valueType="num">
                                      <p:cBhvr additive="base">
                                        <p:cTn id="21" dur="500" fill="hold"/>
                                        <p:tgtEl>
                                          <p:spTgt spid="2723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23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2387">
                                            <p:txEl>
                                              <p:pRg st="4" end="4"/>
                                            </p:txEl>
                                          </p:spTgt>
                                        </p:tgtEl>
                                        <p:attrNameLst>
                                          <p:attrName>style.visibility</p:attrName>
                                        </p:attrNameLst>
                                      </p:cBhvr>
                                      <p:to>
                                        <p:strVal val="visible"/>
                                      </p:to>
                                    </p:set>
                                    <p:anim calcmode="lin" valueType="num">
                                      <p:cBhvr additive="base">
                                        <p:cTn id="25" dur="500" fill="hold"/>
                                        <p:tgtEl>
                                          <p:spTgt spid="2723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23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2387">
                                            <p:txEl>
                                              <p:pRg st="5" end="5"/>
                                            </p:txEl>
                                          </p:spTgt>
                                        </p:tgtEl>
                                        <p:attrNameLst>
                                          <p:attrName>style.visibility</p:attrName>
                                        </p:attrNameLst>
                                      </p:cBhvr>
                                      <p:to>
                                        <p:strVal val="visible"/>
                                      </p:to>
                                    </p:set>
                                    <p:anim calcmode="lin" valueType="num">
                                      <p:cBhvr additive="base">
                                        <p:cTn id="29" dur="500" fill="hold"/>
                                        <p:tgtEl>
                                          <p:spTgt spid="2723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7238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2387">
                                            <p:txEl>
                                              <p:pRg st="6" end="6"/>
                                            </p:txEl>
                                          </p:spTgt>
                                        </p:tgtEl>
                                        <p:attrNameLst>
                                          <p:attrName>style.visibility</p:attrName>
                                        </p:attrNameLst>
                                      </p:cBhvr>
                                      <p:to>
                                        <p:strVal val="visible"/>
                                      </p:to>
                                    </p:set>
                                    <p:anim calcmode="lin" valueType="num">
                                      <p:cBhvr additive="base">
                                        <p:cTn id="33" dur="500" fill="hold"/>
                                        <p:tgtEl>
                                          <p:spTgt spid="27238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7238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7" grpId="0" uiExpand="1" build="p" bldLvl="3"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609600"/>
            <a:ext cx="7772400" cy="1143000"/>
          </a:xfrm>
        </p:spPr>
        <p:txBody>
          <a:bodyPr/>
          <a:lstStyle/>
          <a:p>
            <a:pPr eaLnBrk="1" hangingPunct="1">
              <a:lnSpc>
                <a:spcPct val="90000"/>
              </a:lnSpc>
            </a:pPr>
            <a:r>
              <a:rPr lang="en-US" altLang="en-US" dirty="0"/>
              <a:t>Mutual Fund Returns</a:t>
            </a:r>
            <a:r>
              <a:rPr lang="en-US" altLang="en-US" sz="2400" dirty="0"/>
              <a:t> (continued)</a:t>
            </a:r>
          </a:p>
        </p:txBody>
      </p:sp>
      <p:sp>
        <p:nvSpPr>
          <p:cNvPr id="273411" name="Rectangle 3"/>
          <p:cNvSpPr>
            <a:spLocks noGrp="1" noChangeArrowheads="1"/>
          </p:cNvSpPr>
          <p:nvPr>
            <p:ph idx="1"/>
          </p:nvPr>
        </p:nvSpPr>
        <p:spPr>
          <a:xfrm>
            <a:off x="914400" y="1600200"/>
            <a:ext cx="7315200" cy="5105400"/>
          </a:xfrm>
        </p:spPr>
        <p:txBody>
          <a:bodyPr/>
          <a:lstStyle/>
          <a:p>
            <a:pPr eaLnBrk="1" hangingPunct="1"/>
            <a:r>
              <a:rPr lang="en-US" altLang="en-US" dirty="0"/>
              <a:t>Calculating after-tax returns  </a:t>
            </a:r>
          </a:p>
          <a:p>
            <a:pPr lvl="1" eaLnBrk="1" hangingPunct="1"/>
            <a:r>
              <a:rPr lang="en-US" altLang="en-US" sz="2200" dirty="0"/>
              <a:t>With reinvestment of all distributions, total return includes the NAV share increase and the increased number of shares.  After-tax (AT) Total return is:</a:t>
            </a:r>
          </a:p>
          <a:p>
            <a:pPr lvl="1" algn="ctr" eaLnBrk="1" hangingPunct="1">
              <a:buFontTx/>
              <a:buNone/>
            </a:pPr>
            <a:r>
              <a:rPr lang="en-US" altLang="en-US" dirty="0"/>
              <a:t> </a:t>
            </a:r>
            <a:r>
              <a:rPr lang="en-US" altLang="en-US" u="sng" dirty="0"/>
              <a:t>(#Se x Pe) </a:t>
            </a:r>
            <a:r>
              <a:rPr lang="en-US" altLang="en-US" u="sng" dirty="0">
                <a:cs typeface="Arial" panose="020B0604020202020204" pitchFamily="34" charset="0"/>
              </a:rPr>
              <a:t>– </a:t>
            </a:r>
            <a:r>
              <a:rPr lang="en-US" altLang="en-US" u="sng" dirty="0"/>
              <a:t>(#Sb x Pb) + SD + LCG + SCG + BDI</a:t>
            </a:r>
          </a:p>
          <a:p>
            <a:pPr lvl="1" eaLnBrk="1" hangingPunct="1">
              <a:buFontTx/>
              <a:buNone/>
            </a:pPr>
            <a:r>
              <a:rPr lang="en-US" altLang="en-US" dirty="0"/>
              <a:t>	 		            (#Sb x Pb)</a:t>
            </a:r>
          </a:p>
          <a:p>
            <a:pPr eaLnBrk="1" hangingPunct="1">
              <a:buFont typeface="Wingdings" panose="05000000000000000000" pitchFamily="2" charset="2"/>
              <a:buNone/>
            </a:pPr>
            <a:r>
              <a:rPr lang="en-US" altLang="en-US" sz="2000" dirty="0"/>
              <a:t>	Se = Shares Ending , Pe = Price Ending, Sb = Shares beginning , Pb = Price beginning, SD = Stock dividends * (1-(Fed+State tax rate)), LCG = Long-term cap gains * (1-(Fed+State tax rate)), SCG = Short-term cap gains * (1-(Fed+State tax rate)), BDI = Bond dividends/interest * (1-(Fed+State tax rate))  </a:t>
            </a:r>
          </a:p>
          <a:p>
            <a:pPr eaLnBrk="1" hangingPunct="1">
              <a:buFont typeface="Wingdings" panose="05000000000000000000" pitchFamily="2" charset="2"/>
              <a:buNone/>
            </a:pPr>
            <a:r>
              <a:rPr lang="en-US" altLang="en-US" sz="2000" dirty="0"/>
              <a:t>Note:  If your state has state income tax, your state tax rate is included in the calculations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3411">
                                            <p:txEl>
                                              <p:pRg st="0" end="0"/>
                                            </p:txEl>
                                          </p:spTgt>
                                        </p:tgtEl>
                                        <p:attrNameLst>
                                          <p:attrName>style.visibility</p:attrName>
                                        </p:attrNameLst>
                                      </p:cBhvr>
                                      <p:to>
                                        <p:strVal val="visible"/>
                                      </p:to>
                                    </p:set>
                                    <p:anim calcmode="lin" valueType="num">
                                      <p:cBhvr additive="base">
                                        <p:cTn id="7" dur="500" fill="hold"/>
                                        <p:tgtEl>
                                          <p:spTgt spid="273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3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3411">
                                            <p:txEl>
                                              <p:pRg st="1" end="1"/>
                                            </p:txEl>
                                          </p:spTgt>
                                        </p:tgtEl>
                                        <p:attrNameLst>
                                          <p:attrName>style.visibility</p:attrName>
                                        </p:attrNameLst>
                                      </p:cBhvr>
                                      <p:to>
                                        <p:strVal val="visible"/>
                                      </p:to>
                                    </p:set>
                                    <p:anim calcmode="lin" valueType="num">
                                      <p:cBhvr additive="base">
                                        <p:cTn id="13" dur="500" fill="hold"/>
                                        <p:tgtEl>
                                          <p:spTgt spid="2734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341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3411">
                                            <p:txEl>
                                              <p:pRg st="2" end="2"/>
                                            </p:txEl>
                                          </p:spTgt>
                                        </p:tgtEl>
                                        <p:attrNameLst>
                                          <p:attrName>style.visibility</p:attrName>
                                        </p:attrNameLst>
                                      </p:cBhvr>
                                      <p:to>
                                        <p:strVal val="visible"/>
                                      </p:to>
                                    </p:set>
                                    <p:anim calcmode="lin" valueType="num">
                                      <p:cBhvr additive="base">
                                        <p:cTn id="17" dur="500" fill="hold"/>
                                        <p:tgtEl>
                                          <p:spTgt spid="2734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341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3411">
                                            <p:txEl>
                                              <p:pRg st="3" end="3"/>
                                            </p:txEl>
                                          </p:spTgt>
                                        </p:tgtEl>
                                        <p:attrNameLst>
                                          <p:attrName>style.visibility</p:attrName>
                                        </p:attrNameLst>
                                      </p:cBhvr>
                                      <p:to>
                                        <p:strVal val="visible"/>
                                      </p:to>
                                    </p:set>
                                    <p:anim calcmode="lin" valueType="num">
                                      <p:cBhvr additive="base">
                                        <p:cTn id="21" dur="500" fill="hold"/>
                                        <p:tgtEl>
                                          <p:spTgt spid="27341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341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3411">
                                            <p:txEl>
                                              <p:pRg st="4" end="4"/>
                                            </p:txEl>
                                          </p:spTgt>
                                        </p:tgtEl>
                                        <p:attrNameLst>
                                          <p:attrName>style.visibility</p:attrName>
                                        </p:attrNameLst>
                                      </p:cBhvr>
                                      <p:to>
                                        <p:strVal val="visible"/>
                                      </p:to>
                                    </p:set>
                                    <p:anim calcmode="lin" valueType="num">
                                      <p:cBhvr additive="base">
                                        <p:cTn id="25" dur="500" fill="hold"/>
                                        <p:tgtEl>
                                          <p:spTgt spid="27341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34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73411">
                                            <p:txEl>
                                              <p:pRg st="5" end="5"/>
                                            </p:txEl>
                                          </p:spTgt>
                                        </p:tgtEl>
                                        <p:attrNameLst>
                                          <p:attrName>style.visibility</p:attrName>
                                        </p:attrNameLst>
                                      </p:cBhvr>
                                      <p:to>
                                        <p:strVal val="visible"/>
                                      </p:to>
                                    </p:set>
                                    <p:anim calcmode="lin" valueType="num">
                                      <p:cBhvr additive="base">
                                        <p:cTn id="31" dur="500" fill="hold"/>
                                        <p:tgtEl>
                                          <p:spTgt spid="27341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7341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1" grpId="0" uiExpand="1" build="p" bldLvl="4"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dirty="0"/>
              <a:t>Investment Plan Assignments</a:t>
            </a:r>
          </a:p>
        </p:txBody>
      </p:sp>
      <p:sp>
        <p:nvSpPr>
          <p:cNvPr id="5123" name="Rectangle 3"/>
          <p:cNvSpPr>
            <a:spLocks noGrp="1" noChangeArrowheads="1"/>
          </p:cNvSpPr>
          <p:nvPr>
            <p:ph idx="1"/>
          </p:nvPr>
        </p:nvSpPr>
        <p:spPr>
          <a:xfrm>
            <a:off x="928688" y="1608138"/>
            <a:ext cx="7286625" cy="4419600"/>
          </a:xfrm>
        </p:spPr>
        <p:txBody>
          <a:bodyPr/>
          <a:lstStyle/>
          <a:p>
            <a:pPr eaLnBrk="1" hangingPunct="1"/>
            <a:r>
              <a:rPr lang="en-US" altLang="en-US" dirty="0"/>
              <a:t>Investments 6: Mutual Fund Basics</a:t>
            </a:r>
          </a:p>
          <a:p>
            <a:pPr lvl="1" eaLnBrk="1" hangingPunct="1">
              <a:spcBef>
                <a:spcPts val="576"/>
              </a:spcBef>
            </a:pPr>
            <a:r>
              <a:rPr lang="en-US" altLang="en-US" sz="2200" dirty="0"/>
              <a:t>1.  Develop criteria that you can use to select a good mutual fund, index fund, or ETF for your </a:t>
            </a:r>
            <a:r>
              <a:rPr lang="en-US" altLang="en-US" sz="2200" dirty="0" smtClean="0"/>
              <a:t>portfolio. Remember an index fund is a mutual fund that just purchases the specific index shares</a:t>
            </a:r>
            <a:endParaRPr lang="en-US" altLang="en-US" sz="2200" dirty="0"/>
          </a:p>
          <a:p>
            <a:pPr lvl="1" eaLnBrk="1" hangingPunct="1">
              <a:spcBef>
                <a:spcPts val="576"/>
              </a:spcBef>
            </a:pPr>
            <a:r>
              <a:rPr lang="en-US" altLang="en-US" sz="2200" dirty="0"/>
              <a:t>2.  Using that criteria and </a:t>
            </a:r>
            <a:r>
              <a:rPr lang="en-US" altLang="en-US" sz="2200" dirty="0">
                <a:hlinkClick r:id="rId2"/>
              </a:rPr>
              <a:t>Using Morningstar to Select Funds</a:t>
            </a:r>
            <a:r>
              <a:rPr lang="en-US" altLang="en-US" sz="2200" dirty="0"/>
              <a:t> (LT07) pick one mutual fund minimum for each of your 4 asset classes (I recommend you have at least 4 asset classes minimum for diversification purposes), i.e., Emergency Fund, Core, Diversify, etc. </a:t>
            </a:r>
          </a:p>
          <a:p>
            <a:pPr lvl="1" eaLnBrk="1" hangingPunct="1">
              <a:spcBef>
                <a:spcPts val="576"/>
              </a:spcBef>
            </a:pPr>
            <a:r>
              <a:rPr lang="en-US" altLang="en-US" sz="2200" dirty="0"/>
              <a:t>For a spreadsheet with some ideas and a way to record Fund criteria, see </a:t>
            </a:r>
            <a:r>
              <a:rPr lang="en-US" altLang="en-US" sz="2200" dirty="0">
                <a:hlinkClick r:id="rId3"/>
              </a:rPr>
              <a:t>Mutual Fund Selection </a:t>
            </a:r>
            <a:br>
              <a:rPr lang="en-US" altLang="en-US" sz="2200" dirty="0">
                <a:hlinkClick r:id="rId3"/>
              </a:rPr>
            </a:br>
            <a:r>
              <a:rPr lang="en-US" altLang="en-US" sz="2200" dirty="0">
                <a:hlinkClick r:id="rId3"/>
              </a:rPr>
              <a:t>Worksheet </a:t>
            </a:r>
            <a:r>
              <a:rPr lang="en-US" altLang="en-US" sz="2200" dirty="0"/>
              <a:t>(LT7B)</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919163"/>
            <a:ext cx="9144000" cy="709612"/>
          </a:xfrm>
          <a:noFill/>
        </p:spPr>
        <p:txBody>
          <a:bodyPr lIns="90488" tIns="44450" rIns="90488" bIns="44450" anchor="b"/>
          <a:lstStyle/>
          <a:p>
            <a:pPr eaLnBrk="1" hangingPunct="1"/>
            <a:r>
              <a:rPr lang="en-US" altLang="en-US" sz="3200" dirty="0"/>
              <a:t>How to Buy a Mutual </a:t>
            </a:r>
            <a:r>
              <a:rPr lang="en-US" altLang="en-US" sz="3200" dirty="0" smtClean="0"/>
              <a:t>Fund and the Costs of Investing in Mutual Funds</a:t>
            </a:r>
            <a:endParaRPr lang="en-US" altLang="en-US" sz="3200" dirty="0"/>
          </a:p>
        </p:txBody>
      </p:sp>
      <p:sp>
        <p:nvSpPr>
          <p:cNvPr id="63491" name="Rectangle 3"/>
          <p:cNvSpPr>
            <a:spLocks noGrp="1" noChangeArrowheads="1"/>
          </p:cNvSpPr>
          <p:nvPr>
            <p:ph type="body" sz="half" idx="4294967295"/>
          </p:nvPr>
        </p:nvSpPr>
        <p:spPr>
          <a:xfrm>
            <a:off x="1014413" y="1628775"/>
            <a:ext cx="7215187" cy="4114800"/>
          </a:xfrm>
          <a:noFill/>
        </p:spPr>
        <p:txBody>
          <a:bodyPr lIns="90488" tIns="44450" rIns="90488" bIns="44450"/>
          <a:lstStyle/>
          <a:p>
            <a:pPr eaLnBrk="1" hangingPunct="1"/>
            <a:r>
              <a:rPr lang="en-US" altLang="en-US" dirty="0"/>
              <a:t>What are the steps to buying a mutual fund?</a:t>
            </a:r>
          </a:p>
          <a:p>
            <a:pPr lvl="1" eaLnBrk="1" hangingPunct="1"/>
            <a:r>
              <a:rPr lang="en-US" altLang="en-US" dirty="0"/>
              <a:t>1. Determine your investment </a:t>
            </a:r>
            <a:r>
              <a:rPr lang="en-US" altLang="en-US" dirty="0" smtClean="0"/>
              <a:t>objectives, </a:t>
            </a:r>
            <a:r>
              <a:rPr lang="en-US" altLang="en-US" dirty="0"/>
              <a:t>goals and your key principles of successful investing</a:t>
            </a:r>
          </a:p>
          <a:p>
            <a:pPr lvl="1" eaLnBrk="1" hangingPunct="1"/>
            <a:r>
              <a:rPr lang="en-US" altLang="en-US" dirty="0"/>
              <a:t>2.  Select your risk level, asset classes, asset allocation, and investment benchmarks</a:t>
            </a:r>
          </a:p>
          <a:p>
            <a:pPr lvl="1" eaLnBrk="1" hangingPunct="1"/>
            <a:r>
              <a:rPr lang="en-US" altLang="en-US" dirty="0"/>
              <a:t>3.  Identify funds in each asset class that meet your objectives and benchmark subject to your investment principles</a:t>
            </a:r>
          </a:p>
          <a:p>
            <a:pPr lvl="1" eaLnBrk="1" hangingPunct="1"/>
            <a:r>
              <a:rPr lang="en-US" altLang="en-US" dirty="0"/>
              <a:t>4.  Evaluate the funds and choose wisely based on your key investment principles </a:t>
            </a:r>
          </a:p>
          <a:p>
            <a:pPr lvl="1" eaLnBrk="1" hangingPunct="1"/>
            <a:r>
              <a:rPr lang="en-US" altLang="en-US" dirty="0"/>
              <a:t>5.  Send money or purchase online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additive="base">
                                        <p:cTn id="7" dur="500" fill="hold"/>
                                        <p:tgtEl>
                                          <p:spTgt spid="63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34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3491">
                                            <p:txEl>
                                              <p:pRg st="1" end="1"/>
                                            </p:txEl>
                                          </p:spTgt>
                                        </p:tgtEl>
                                        <p:attrNameLst>
                                          <p:attrName>style.visibility</p:attrName>
                                        </p:attrNameLst>
                                      </p:cBhvr>
                                      <p:to>
                                        <p:strVal val="visible"/>
                                      </p:to>
                                    </p:set>
                                    <p:anim calcmode="lin" valueType="num">
                                      <p:cBhvr additive="base">
                                        <p:cTn id="13" dur="500" fill="hold"/>
                                        <p:tgtEl>
                                          <p:spTgt spid="634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34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3491">
                                            <p:txEl>
                                              <p:pRg st="2" end="2"/>
                                            </p:txEl>
                                          </p:spTgt>
                                        </p:tgtEl>
                                        <p:attrNameLst>
                                          <p:attrName>style.visibility</p:attrName>
                                        </p:attrNameLst>
                                      </p:cBhvr>
                                      <p:to>
                                        <p:strVal val="visible"/>
                                      </p:to>
                                    </p:set>
                                    <p:anim calcmode="lin" valueType="num">
                                      <p:cBhvr additive="base">
                                        <p:cTn id="17" dur="500" fill="hold"/>
                                        <p:tgtEl>
                                          <p:spTgt spid="634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34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3491">
                                            <p:txEl>
                                              <p:pRg st="3" end="3"/>
                                            </p:txEl>
                                          </p:spTgt>
                                        </p:tgtEl>
                                        <p:attrNameLst>
                                          <p:attrName>style.visibility</p:attrName>
                                        </p:attrNameLst>
                                      </p:cBhvr>
                                      <p:to>
                                        <p:strVal val="visible"/>
                                      </p:to>
                                    </p:set>
                                    <p:anim calcmode="lin" valueType="num">
                                      <p:cBhvr additive="base">
                                        <p:cTn id="21" dur="500" fill="hold"/>
                                        <p:tgtEl>
                                          <p:spTgt spid="634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34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3491">
                                            <p:txEl>
                                              <p:pRg st="4" end="4"/>
                                            </p:txEl>
                                          </p:spTgt>
                                        </p:tgtEl>
                                        <p:attrNameLst>
                                          <p:attrName>style.visibility</p:attrName>
                                        </p:attrNameLst>
                                      </p:cBhvr>
                                      <p:to>
                                        <p:strVal val="visible"/>
                                      </p:to>
                                    </p:set>
                                    <p:anim calcmode="lin" valueType="num">
                                      <p:cBhvr additive="base">
                                        <p:cTn id="25" dur="500" fill="hold"/>
                                        <p:tgtEl>
                                          <p:spTgt spid="634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34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63491">
                                            <p:txEl>
                                              <p:pRg st="5" end="5"/>
                                            </p:txEl>
                                          </p:spTgt>
                                        </p:tgtEl>
                                        <p:attrNameLst>
                                          <p:attrName>style.visibility</p:attrName>
                                        </p:attrNameLst>
                                      </p:cBhvr>
                                      <p:to>
                                        <p:strVal val="visible"/>
                                      </p:to>
                                    </p:set>
                                    <p:anim calcmode="lin" valueType="num">
                                      <p:cBhvr additive="base">
                                        <p:cTn id="29" dur="500" fill="hold"/>
                                        <p:tgtEl>
                                          <p:spTgt spid="634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6349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uiExpand="1" build="p" bldLvl="4"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1026"/>
          <p:cNvSpPr>
            <a:spLocks noGrp="1" noChangeArrowheads="1"/>
          </p:cNvSpPr>
          <p:nvPr>
            <p:ph type="title"/>
          </p:nvPr>
        </p:nvSpPr>
        <p:spPr>
          <a:xfrm>
            <a:off x="-206375" y="696913"/>
            <a:ext cx="9556750" cy="904875"/>
          </a:xfrm>
        </p:spPr>
        <p:txBody>
          <a:bodyPr/>
          <a:lstStyle/>
          <a:p>
            <a:pPr eaLnBrk="1" hangingPunct="1"/>
            <a:r>
              <a:rPr lang="en-US" altLang="en-US" dirty="0"/>
              <a:t>Step 1.  Determine your Investment Objectives</a:t>
            </a:r>
          </a:p>
        </p:txBody>
      </p:sp>
      <p:sp>
        <p:nvSpPr>
          <p:cNvPr id="33795" name="Rectangle 1027"/>
          <p:cNvSpPr>
            <a:spLocks noGrp="1" noChangeArrowheads="1"/>
          </p:cNvSpPr>
          <p:nvPr>
            <p:ph type="body" sz="half" idx="4294967295"/>
          </p:nvPr>
        </p:nvSpPr>
        <p:spPr>
          <a:xfrm>
            <a:off x="990600" y="1600200"/>
            <a:ext cx="7239000" cy="4876800"/>
          </a:xfrm>
        </p:spPr>
        <p:txBody>
          <a:bodyPr/>
          <a:lstStyle/>
          <a:p>
            <a:pPr eaLnBrk="1" hangingPunct="1"/>
            <a:r>
              <a:rPr lang="en-US" altLang="en-US" dirty="0"/>
              <a:t>What is the final purpose of the funds you will be investing?</a:t>
            </a:r>
          </a:p>
          <a:p>
            <a:pPr lvl="1" eaLnBrk="1" hangingPunct="1"/>
            <a:r>
              <a:rPr lang="en-US" altLang="en-US" dirty="0"/>
              <a:t>Know your personal goals and budget</a:t>
            </a:r>
          </a:p>
          <a:p>
            <a:pPr lvl="1" eaLnBrk="1" hangingPunct="1"/>
            <a:r>
              <a:rPr lang="en-US" altLang="en-US" dirty="0"/>
              <a:t>Determine your risk tolerance and return requirements for each goal</a:t>
            </a:r>
          </a:p>
          <a:p>
            <a:pPr lvl="1" eaLnBrk="1" hangingPunct="1"/>
            <a:r>
              <a:rPr lang="en-US" altLang="en-US" dirty="0"/>
              <a:t>Determine your investment constraints for each goal</a:t>
            </a:r>
          </a:p>
          <a:p>
            <a:pPr lvl="1" eaLnBrk="1" hangingPunct="1"/>
            <a:r>
              <a:rPr lang="en-US" altLang="en-US" dirty="0"/>
              <a:t>Determine where you are now in your investment program</a:t>
            </a:r>
          </a:p>
          <a:p>
            <a:pPr lvl="1" eaLnBrk="1" hangingPunct="1"/>
            <a:r>
              <a:rPr lang="en-US" altLang="en-US" dirty="0"/>
              <a:t>Determine which key principles are most important to this investment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 calcmode="lin" valueType="num">
                                      <p:cBhvr additive="base">
                                        <p:cTn id="7" dur="500" fill="hold"/>
                                        <p:tgtEl>
                                          <p:spTgt spid="337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5">
                                            <p:txEl>
                                              <p:pRg st="1" end="1"/>
                                            </p:txEl>
                                          </p:spTgt>
                                        </p:tgtEl>
                                        <p:attrNameLst>
                                          <p:attrName>style.visibility</p:attrName>
                                        </p:attrNameLst>
                                      </p:cBhvr>
                                      <p:to>
                                        <p:strVal val="visible"/>
                                      </p:to>
                                    </p:set>
                                    <p:anim calcmode="lin" valueType="num">
                                      <p:cBhvr additive="base">
                                        <p:cTn id="13" dur="500" fill="hold"/>
                                        <p:tgtEl>
                                          <p:spTgt spid="337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795">
                                            <p:txEl>
                                              <p:pRg st="2" end="2"/>
                                            </p:txEl>
                                          </p:spTgt>
                                        </p:tgtEl>
                                        <p:attrNameLst>
                                          <p:attrName>style.visibility</p:attrName>
                                        </p:attrNameLst>
                                      </p:cBhvr>
                                      <p:to>
                                        <p:strVal val="visible"/>
                                      </p:to>
                                    </p:set>
                                    <p:anim calcmode="lin" valueType="num">
                                      <p:cBhvr additive="base">
                                        <p:cTn id="17" dur="500" fill="hold"/>
                                        <p:tgtEl>
                                          <p:spTgt spid="337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7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795">
                                            <p:txEl>
                                              <p:pRg st="3" end="3"/>
                                            </p:txEl>
                                          </p:spTgt>
                                        </p:tgtEl>
                                        <p:attrNameLst>
                                          <p:attrName>style.visibility</p:attrName>
                                        </p:attrNameLst>
                                      </p:cBhvr>
                                      <p:to>
                                        <p:strVal val="visible"/>
                                      </p:to>
                                    </p:set>
                                    <p:anim calcmode="lin" valueType="num">
                                      <p:cBhvr additive="base">
                                        <p:cTn id="21" dur="500" fill="hold"/>
                                        <p:tgtEl>
                                          <p:spTgt spid="337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7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795">
                                            <p:txEl>
                                              <p:pRg st="4" end="4"/>
                                            </p:txEl>
                                          </p:spTgt>
                                        </p:tgtEl>
                                        <p:attrNameLst>
                                          <p:attrName>style.visibility</p:attrName>
                                        </p:attrNameLst>
                                      </p:cBhvr>
                                      <p:to>
                                        <p:strVal val="visible"/>
                                      </p:to>
                                    </p:set>
                                    <p:anim calcmode="lin" valueType="num">
                                      <p:cBhvr additive="base">
                                        <p:cTn id="25" dur="500" fill="hold"/>
                                        <p:tgtEl>
                                          <p:spTgt spid="337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795">
                                            <p:txEl>
                                              <p:pRg st="5" end="5"/>
                                            </p:txEl>
                                          </p:spTgt>
                                        </p:tgtEl>
                                        <p:attrNameLst>
                                          <p:attrName>style.visibility</p:attrName>
                                        </p:attrNameLst>
                                      </p:cBhvr>
                                      <p:to>
                                        <p:strVal val="visible"/>
                                      </p:to>
                                    </p:set>
                                    <p:anim calcmode="lin" valueType="num">
                                      <p:cBhvr additive="base">
                                        <p:cTn id="29" dur="500" fill="hold"/>
                                        <p:tgtEl>
                                          <p:spTgt spid="337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79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uiExpand="1"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685800"/>
            <a:ext cx="7772400" cy="944563"/>
          </a:xfrm>
          <a:noFill/>
        </p:spPr>
        <p:txBody>
          <a:bodyPr lIns="90488" tIns="44450" rIns="90488" bIns="44450"/>
          <a:lstStyle/>
          <a:p>
            <a:pPr eaLnBrk="1" hangingPunct="1"/>
            <a:r>
              <a:rPr lang="en-US" altLang="en-US" dirty="0"/>
              <a:t>Step 2: Choose Your Asset Classes</a:t>
            </a:r>
          </a:p>
        </p:txBody>
      </p:sp>
      <p:sp>
        <p:nvSpPr>
          <p:cNvPr id="67587" name="Rectangle 3"/>
          <p:cNvSpPr>
            <a:spLocks noGrp="1" noChangeArrowheads="1"/>
          </p:cNvSpPr>
          <p:nvPr>
            <p:ph idx="1"/>
          </p:nvPr>
        </p:nvSpPr>
        <p:spPr>
          <a:xfrm>
            <a:off x="914400" y="1600200"/>
            <a:ext cx="7239000" cy="4724400"/>
          </a:xfrm>
        </p:spPr>
        <p:txBody>
          <a:bodyPr lIns="90488" tIns="44450" rIns="90488" bIns="44450"/>
          <a:lstStyle/>
          <a:p>
            <a:pPr eaLnBrk="1" hangingPunct="1"/>
            <a:r>
              <a:rPr lang="en-US" altLang="en-US" dirty="0"/>
              <a:t>What are the asset classes you want to follow?</a:t>
            </a:r>
          </a:p>
          <a:p>
            <a:pPr lvl="1" eaLnBrk="1" hangingPunct="1"/>
            <a:r>
              <a:rPr lang="en-US" altLang="en-US" dirty="0"/>
              <a:t>Know your risk tolerance and asset allocation</a:t>
            </a:r>
          </a:p>
          <a:p>
            <a:pPr lvl="2" eaLnBrk="1" hangingPunct="1"/>
            <a:r>
              <a:rPr lang="en-US" altLang="en-US" dirty="0"/>
              <a:t>Invest at a risk level you are comfortable with</a:t>
            </a:r>
          </a:p>
          <a:p>
            <a:pPr lvl="1" eaLnBrk="1" hangingPunct="1"/>
            <a:r>
              <a:rPr lang="en-US" altLang="en-US" dirty="0"/>
              <a:t>Keep your performance broadly based</a:t>
            </a:r>
          </a:p>
          <a:p>
            <a:pPr lvl="2" eaLnBrk="1" hangingPunct="1"/>
            <a:r>
              <a:rPr lang="en-US" altLang="en-US" dirty="0"/>
              <a:t>Choose a benchmark with many constituents</a:t>
            </a:r>
          </a:p>
          <a:p>
            <a:pPr lvl="1" eaLnBrk="1" hangingPunct="1"/>
            <a:r>
              <a:rPr lang="en-US" altLang="en-US" dirty="0"/>
              <a:t>Choose the benchmark that most matches the performance you are seeking</a:t>
            </a:r>
          </a:p>
          <a:p>
            <a:pPr lvl="2" eaLnBrk="1" hangingPunct="1"/>
            <a:r>
              <a:rPr lang="en-US" altLang="en-US" dirty="0"/>
              <a:t>Benchmark choice is very important</a:t>
            </a:r>
          </a:p>
          <a:p>
            <a:pPr lvl="3" eaLnBrk="1" hangingPunct="1"/>
            <a:r>
              <a:rPr lang="en-US" altLang="en-US" dirty="0"/>
              <a:t>Tell me your risk level and your asset class benchmarks, and I will tell you what your portfolio should look like</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Effect transition="in" filter="checkerboard(across)">
                                      <p:cBhvr>
                                        <p:cTn id="7" dur="500"/>
                                        <p:tgtEl>
                                          <p:spTgt spid="675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7587">
                                            <p:txEl>
                                              <p:pRg st="1" end="1"/>
                                            </p:txEl>
                                          </p:spTgt>
                                        </p:tgtEl>
                                        <p:attrNameLst>
                                          <p:attrName>style.visibility</p:attrName>
                                        </p:attrNameLst>
                                      </p:cBhvr>
                                      <p:to>
                                        <p:strVal val="visible"/>
                                      </p:to>
                                    </p:set>
                                    <p:animEffect transition="in" filter="checkerboard(across)">
                                      <p:cBhvr>
                                        <p:cTn id="12" dur="500"/>
                                        <p:tgtEl>
                                          <p:spTgt spid="67587">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7587">
                                            <p:txEl>
                                              <p:pRg st="2" end="2"/>
                                            </p:txEl>
                                          </p:spTgt>
                                        </p:tgtEl>
                                        <p:attrNameLst>
                                          <p:attrName>style.visibility</p:attrName>
                                        </p:attrNameLst>
                                      </p:cBhvr>
                                      <p:to>
                                        <p:strVal val="visible"/>
                                      </p:to>
                                    </p:set>
                                    <p:animEffect transition="in" filter="checkerboard(across)">
                                      <p:cBhvr>
                                        <p:cTn id="15" dur="500"/>
                                        <p:tgtEl>
                                          <p:spTgt spid="67587">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7587">
                                            <p:txEl>
                                              <p:pRg st="3" end="3"/>
                                            </p:txEl>
                                          </p:spTgt>
                                        </p:tgtEl>
                                        <p:attrNameLst>
                                          <p:attrName>style.visibility</p:attrName>
                                        </p:attrNameLst>
                                      </p:cBhvr>
                                      <p:to>
                                        <p:strVal val="visible"/>
                                      </p:to>
                                    </p:set>
                                    <p:animEffect transition="in" filter="checkerboard(across)">
                                      <p:cBhvr>
                                        <p:cTn id="18" dur="500"/>
                                        <p:tgtEl>
                                          <p:spTgt spid="67587">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67587">
                                            <p:txEl>
                                              <p:pRg st="4" end="4"/>
                                            </p:txEl>
                                          </p:spTgt>
                                        </p:tgtEl>
                                        <p:attrNameLst>
                                          <p:attrName>style.visibility</p:attrName>
                                        </p:attrNameLst>
                                      </p:cBhvr>
                                      <p:to>
                                        <p:strVal val="visible"/>
                                      </p:to>
                                    </p:set>
                                    <p:animEffect transition="in" filter="checkerboard(across)">
                                      <p:cBhvr>
                                        <p:cTn id="21" dur="500"/>
                                        <p:tgtEl>
                                          <p:spTgt spid="67587">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7587">
                                            <p:txEl>
                                              <p:pRg st="5" end="5"/>
                                            </p:txEl>
                                          </p:spTgt>
                                        </p:tgtEl>
                                        <p:attrNameLst>
                                          <p:attrName>style.visibility</p:attrName>
                                        </p:attrNameLst>
                                      </p:cBhvr>
                                      <p:to>
                                        <p:strVal val="visible"/>
                                      </p:to>
                                    </p:set>
                                    <p:animEffect transition="in" filter="checkerboard(across)">
                                      <p:cBhvr>
                                        <p:cTn id="24" dur="500"/>
                                        <p:tgtEl>
                                          <p:spTgt spid="67587">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67587">
                                            <p:txEl>
                                              <p:pRg st="6" end="6"/>
                                            </p:txEl>
                                          </p:spTgt>
                                        </p:tgtEl>
                                        <p:attrNameLst>
                                          <p:attrName>style.visibility</p:attrName>
                                        </p:attrNameLst>
                                      </p:cBhvr>
                                      <p:to>
                                        <p:strVal val="visible"/>
                                      </p:to>
                                    </p:set>
                                    <p:animEffect transition="in" filter="checkerboard(across)">
                                      <p:cBhvr>
                                        <p:cTn id="27" dur="500"/>
                                        <p:tgtEl>
                                          <p:spTgt spid="67587">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67587">
                                            <p:txEl>
                                              <p:pRg st="7" end="7"/>
                                            </p:txEl>
                                          </p:spTgt>
                                        </p:tgtEl>
                                        <p:attrNameLst>
                                          <p:attrName>style.visibility</p:attrName>
                                        </p:attrNameLst>
                                      </p:cBhvr>
                                      <p:to>
                                        <p:strVal val="visible"/>
                                      </p:to>
                                    </p:set>
                                    <p:animEffect transition="in" filter="checkerboard(across)">
                                      <p:cBhvr>
                                        <p:cTn id="30" dur="500"/>
                                        <p:tgtEl>
                                          <p:spTgt spid="6758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uiExpand="1" build="p" bldLvl="3"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0" y="685800"/>
            <a:ext cx="9144000" cy="944563"/>
          </a:xfrm>
        </p:spPr>
        <p:txBody>
          <a:bodyPr/>
          <a:lstStyle/>
          <a:p>
            <a:pPr eaLnBrk="1" hangingPunct="1"/>
            <a:r>
              <a:rPr lang="en-US" altLang="en-US" dirty="0"/>
              <a:t>Step 3:  </a:t>
            </a:r>
            <a:r>
              <a:rPr lang="en-US" altLang="en-US" dirty="0" smtClean="0"/>
              <a:t>Use a Database </a:t>
            </a:r>
            <a:r>
              <a:rPr lang="en-US" altLang="en-US" dirty="0"/>
              <a:t>P</a:t>
            </a:r>
            <a:r>
              <a:rPr lang="en-US" altLang="en-US" dirty="0" smtClean="0"/>
              <a:t>rogram and Identify </a:t>
            </a:r>
            <a:r>
              <a:rPr lang="en-US" altLang="en-US" dirty="0"/>
              <a:t>Funds That </a:t>
            </a:r>
            <a:r>
              <a:rPr lang="en-US" altLang="en-US" dirty="0" smtClean="0"/>
              <a:t>Meet </a:t>
            </a:r>
            <a:r>
              <a:rPr lang="en-US" altLang="en-US" dirty="0"/>
              <a:t>Your Objectives</a:t>
            </a:r>
          </a:p>
        </p:txBody>
      </p:sp>
      <p:sp>
        <p:nvSpPr>
          <p:cNvPr id="41987" name="Rectangle 3"/>
          <p:cNvSpPr>
            <a:spLocks noGrp="1" noChangeArrowheads="1"/>
          </p:cNvSpPr>
          <p:nvPr>
            <p:ph idx="1"/>
          </p:nvPr>
        </p:nvSpPr>
        <p:spPr>
          <a:xfrm>
            <a:off x="914400" y="1600200"/>
            <a:ext cx="7239000" cy="5181600"/>
          </a:xfrm>
        </p:spPr>
        <p:txBody>
          <a:bodyPr/>
          <a:lstStyle/>
          <a:p>
            <a:pPr eaLnBrk="1" hangingPunct="1"/>
            <a:r>
              <a:rPr lang="en-US" altLang="en-US" dirty="0"/>
              <a:t>One of the easiest ways to identify funds is to use financial publications and services</a:t>
            </a:r>
          </a:p>
          <a:p>
            <a:pPr lvl="1" eaLnBrk="1" hangingPunct="1"/>
            <a:r>
              <a:rPr lang="en-US" altLang="en-US" dirty="0"/>
              <a:t>You can access databases from which you can input your objectives and which will give you lists of  possible funds.  Examples include:</a:t>
            </a:r>
          </a:p>
          <a:p>
            <a:pPr lvl="2" eaLnBrk="1" hangingPunct="1">
              <a:buSzPct val="75000"/>
            </a:pPr>
            <a:r>
              <a:rPr lang="en-US" altLang="en-US" dirty="0"/>
              <a:t>Morningstar Mutual Funds</a:t>
            </a:r>
          </a:p>
          <a:p>
            <a:pPr lvl="2" eaLnBrk="1" hangingPunct="1">
              <a:buSzPct val="75000"/>
            </a:pPr>
            <a:r>
              <a:rPr lang="en-US" altLang="en-US" dirty="0"/>
              <a:t>Schwab One Source</a:t>
            </a:r>
          </a:p>
          <a:p>
            <a:pPr lvl="2" eaLnBrk="1" hangingPunct="1">
              <a:buSzPct val="75000"/>
            </a:pPr>
            <a:r>
              <a:rPr lang="en-US" altLang="en-US" dirty="0"/>
              <a:t>Other fee based databases</a:t>
            </a:r>
          </a:p>
          <a:p>
            <a:pPr lvl="1" eaLnBrk="1" hangingPunct="1"/>
            <a:r>
              <a:rPr lang="en-US" altLang="en-US" dirty="0"/>
              <a:t>Determine the fund’s objective, asset class, and investment style</a:t>
            </a:r>
          </a:p>
          <a:p>
            <a:pPr lvl="2" eaLnBrk="1" hangingPunct="1"/>
            <a:r>
              <a:rPr lang="en-US" altLang="en-US" dirty="0"/>
              <a:t>Identify funds that meet your criteria for performance, size, fees, management, 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98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9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241300"/>
            <a:ext cx="7772400" cy="1206500"/>
          </a:xfrm>
          <a:noFill/>
        </p:spPr>
        <p:txBody>
          <a:bodyPr lIns="90488" tIns="44450" rIns="90488" bIns="44450" anchor="b"/>
          <a:lstStyle/>
          <a:p>
            <a:pPr eaLnBrk="1" hangingPunct="1"/>
            <a:r>
              <a:rPr lang="en-US" altLang="en-US" dirty="0"/>
              <a:t>Step 4: Evaluate the Funds</a:t>
            </a:r>
          </a:p>
        </p:txBody>
      </p:sp>
      <p:sp>
        <p:nvSpPr>
          <p:cNvPr id="73731" name="Rectangle 3"/>
          <p:cNvSpPr>
            <a:spLocks noGrp="1" noChangeArrowheads="1"/>
          </p:cNvSpPr>
          <p:nvPr>
            <p:ph idx="1"/>
          </p:nvPr>
        </p:nvSpPr>
        <p:spPr>
          <a:xfrm>
            <a:off x="914400" y="1600200"/>
            <a:ext cx="7239000" cy="5105400"/>
          </a:xfrm>
        </p:spPr>
        <p:txBody>
          <a:bodyPr lIns="90488" tIns="44450" rIns="90488" bIns="44450"/>
          <a:lstStyle/>
          <a:p>
            <a:pPr eaLnBrk="1" hangingPunct="1"/>
            <a:r>
              <a:rPr lang="en-US" altLang="en-US" dirty="0"/>
              <a:t>How do you evaluate funds (some advice from a fund manager in a previous career)?</a:t>
            </a:r>
          </a:p>
          <a:p>
            <a:pPr lvl="1" eaLnBrk="1" hangingPunct="1"/>
            <a:r>
              <a:rPr lang="en-US" altLang="en-US" dirty="0"/>
              <a:t>Always compare funds with the same objective</a:t>
            </a:r>
          </a:p>
          <a:p>
            <a:pPr lvl="2" eaLnBrk="1" hangingPunct="1"/>
            <a:r>
              <a:rPr lang="en-US" altLang="en-US" dirty="0"/>
              <a:t>Compare them to a relevant index</a:t>
            </a:r>
          </a:p>
          <a:p>
            <a:pPr lvl="2" eaLnBrk="1" hangingPunct="1"/>
            <a:r>
              <a:rPr lang="en-US" altLang="en-US" dirty="0"/>
              <a:t>Evaluate the fund’s long-term performance versus peers and the relevant index</a:t>
            </a:r>
          </a:p>
          <a:p>
            <a:pPr lvl="2" eaLnBrk="1" hangingPunct="1"/>
            <a:r>
              <a:rPr lang="en-US" altLang="en-US" dirty="0"/>
              <a:t>Make sure they haven’t inflated returns by buying outside their asset class. </a:t>
            </a:r>
          </a:p>
          <a:p>
            <a:pPr lvl="2" eaLnBrk="1" hangingPunct="1"/>
            <a:r>
              <a:rPr lang="en-US" altLang="en-US" dirty="0"/>
              <a:t>Look at returns in both up and down markets</a:t>
            </a:r>
          </a:p>
          <a:p>
            <a:pPr lvl="2" eaLnBrk="1" hangingPunct="1"/>
            <a:r>
              <a:rPr lang="en-US" altLang="en-US" dirty="0"/>
              <a:t>If they have historically under-performed peers and the index, avoid both and buy an index fund</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slide(fromBottom)">
                                      <p:cBhvr>
                                        <p:cTn id="7" dur="500"/>
                                        <p:tgtEl>
                                          <p:spTgt spid="737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3731">
                                            <p:txEl>
                                              <p:pRg st="1" end="1"/>
                                            </p:txEl>
                                          </p:spTgt>
                                        </p:tgtEl>
                                        <p:attrNameLst>
                                          <p:attrName>style.visibility</p:attrName>
                                        </p:attrNameLst>
                                      </p:cBhvr>
                                      <p:to>
                                        <p:strVal val="visible"/>
                                      </p:to>
                                    </p:set>
                                    <p:animEffect transition="in" filter="slide(fromBottom)">
                                      <p:cBhvr>
                                        <p:cTn id="12" dur="500"/>
                                        <p:tgtEl>
                                          <p:spTgt spid="73731">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73731">
                                            <p:txEl>
                                              <p:pRg st="2" end="2"/>
                                            </p:txEl>
                                          </p:spTgt>
                                        </p:tgtEl>
                                        <p:attrNameLst>
                                          <p:attrName>style.visibility</p:attrName>
                                        </p:attrNameLst>
                                      </p:cBhvr>
                                      <p:to>
                                        <p:strVal val="visible"/>
                                      </p:to>
                                    </p:set>
                                    <p:animEffect transition="in" filter="slide(fromBottom)">
                                      <p:cBhvr>
                                        <p:cTn id="15" dur="500"/>
                                        <p:tgtEl>
                                          <p:spTgt spid="73731">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73731">
                                            <p:txEl>
                                              <p:pRg st="3" end="3"/>
                                            </p:txEl>
                                          </p:spTgt>
                                        </p:tgtEl>
                                        <p:attrNameLst>
                                          <p:attrName>style.visibility</p:attrName>
                                        </p:attrNameLst>
                                      </p:cBhvr>
                                      <p:to>
                                        <p:strVal val="visible"/>
                                      </p:to>
                                    </p:set>
                                    <p:animEffect transition="in" filter="slide(fromBottom)">
                                      <p:cBhvr>
                                        <p:cTn id="18" dur="500"/>
                                        <p:tgtEl>
                                          <p:spTgt spid="73731">
                                            <p:txEl>
                                              <p:pRg st="3" end="3"/>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73731">
                                            <p:txEl>
                                              <p:pRg st="4" end="4"/>
                                            </p:txEl>
                                          </p:spTgt>
                                        </p:tgtEl>
                                        <p:attrNameLst>
                                          <p:attrName>style.visibility</p:attrName>
                                        </p:attrNameLst>
                                      </p:cBhvr>
                                      <p:to>
                                        <p:strVal val="visible"/>
                                      </p:to>
                                    </p:set>
                                    <p:animEffect transition="in" filter="slide(fromBottom)">
                                      <p:cBhvr>
                                        <p:cTn id="21" dur="500"/>
                                        <p:tgtEl>
                                          <p:spTgt spid="73731">
                                            <p:txEl>
                                              <p:pRg st="4" end="4"/>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73731">
                                            <p:txEl>
                                              <p:pRg st="5" end="5"/>
                                            </p:txEl>
                                          </p:spTgt>
                                        </p:tgtEl>
                                        <p:attrNameLst>
                                          <p:attrName>style.visibility</p:attrName>
                                        </p:attrNameLst>
                                      </p:cBhvr>
                                      <p:to>
                                        <p:strVal val="visible"/>
                                      </p:to>
                                    </p:set>
                                    <p:animEffect transition="in" filter="slide(fromBottom)">
                                      <p:cBhvr>
                                        <p:cTn id="24" dur="500"/>
                                        <p:tgtEl>
                                          <p:spTgt spid="73731">
                                            <p:txEl>
                                              <p:pRg st="5" end="5"/>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73731">
                                            <p:txEl>
                                              <p:pRg st="6" end="6"/>
                                            </p:txEl>
                                          </p:spTgt>
                                        </p:tgtEl>
                                        <p:attrNameLst>
                                          <p:attrName>style.visibility</p:attrName>
                                        </p:attrNameLst>
                                      </p:cBhvr>
                                      <p:to>
                                        <p:strVal val="visible"/>
                                      </p:to>
                                    </p:set>
                                    <p:animEffect transition="in" filter="slide(fromBottom)">
                                      <p:cBhvr>
                                        <p:cTn id="27" dur="500"/>
                                        <p:tgtEl>
                                          <p:spTgt spid="737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uiExpand="1" build="p" bldLvl="3"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altLang="en-US" dirty="0"/>
              <a:t>Evaluate the Funds</a:t>
            </a:r>
            <a:r>
              <a:rPr lang="en-US" altLang="en-US" sz="2000" dirty="0"/>
              <a:t> (continued)</a:t>
            </a:r>
          </a:p>
        </p:txBody>
      </p:sp>
      <p:sp>
        <p:nvSpPr>
          <p:cNvPr id="44035" name="Rectangle 3"/>
          <p:cNvSpPr>
            <a:spLocks noGrp="1" noChangeArrowheads="1"/>
          </p:cNvSpPr>
          <p:nvPr>
            <p:ph idx="1"/>
          </p:nvPr>
        </p:nvSpPr>
        <p:spPr>
          <a:xfrm>
            <a:off x="914399" y="1600200"/>
            <a:ext cx="7391401" cy="4953000"/>
          </a:xfrm>
        </p:spPr>
        <p:txBody>
          <a:bodyPr/>
          <a:lstStyle/>
          <a:p>
            <a:pPr eaLnBrk="1" hangingPunct="1"/>
            <a:r>
              <a:rPr lang="en-US" altLang="en-US" dirty="0"/>
              <a:t>Look to the managers</a:t>
            </a:r>
          </a:p>
          <a:p>
            <a:pPr lvl="1" eaLnBrk="1" hangingPunct="1"/>
            <a:r>
              <a:rPr lang="en-US" altLang="en-US" dirty="0"/>
              <a:t>How long have they been managing the fund, and were they managing during good performance periods?</a:t>
            </a:r>
          </a:p>
          <a:p>
            <a:pPr lvl="2" eaLnBrk="1" hangingPunct="1"/>
            <a:r>
              <a:rPr lang="en-US" altLang="en-US" dirty="0"/>
              <a:t>Often good managers will leave when performance has been good to start their own firm, and others will come in later</a:t>
            </a:r>
          </a:p>
          <a:p>
            <a:pPr eaLnBrk="1" hangingPunct="1"/>
            <a:r>
              <a:rPr lang="en-US" altLang="en-US" dirty="0"/>
              <a:t>Size</a:t>
            </a:r>
          </a:p>
          <a:p>
            <a:pPr lvl="1" eaLnBrk="1" hangingPunct="1"/>
            <a:r>
              <a:rPr lang="en-US" altLang="en-US" dirty="0"/>
              <a:t>How much has the fund grown or shrunk?  If a fund is losing assets, it generally sells its liquid assets first</a:t>
            </a:r>
          </a:p>
          <a:p>
            <a:pPr lvl="2" eaLnBrk="1" hangingPunct="1"/>
            <a:r>
              <a:rPr lang="en-US" altLang="en-US" dirty="0"/>
              <a:t>Often those left in a fund after liquidation are stuck with illiquid stocks that are harder to sell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03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03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1026"/>
          <p:cNvSpPr>
            <a:spLocks noGrp="1" noChangeArrowheads="1"/>
          </p:cNvSpPr>
          <p:nvPr>
            <p:ph type="title"/>
          </p:nvPr>
        </p:nvSpPr>
        <p:spPr/>
        <p:txBody>
          <a:bodyPr/>
          <a:lstStyle/>
          <a:p>
            <a:pPr eaLnBrk="1" hangingPunct="1"/>
            <a:r>
              <a:rPr lang="en-US" altLang="en-US" dirty="0"/>
              <a:t>Evaluate the Funds</a:t>
            </a:r>
            <a:r>
              <a:rPr lang="en-US" altLang="en-US" sz="2000" dirty="0"/>
              <a:t> (continued)</a:t>
            </a:r>
          </a:p>
        </p:txBody>
      </p:sp>
      <p:sp>
        <p:nvSpPr>
          <p:cNvPr id="45059" name="Rectangle 1027"/>
          <p:cNvSpPr>
            <a:spLocks noGrp="1" noChangeArrowheads="1"/>
          </p:cNvSpPr>
          <p:nvPr>
            <p:ph idx="1"/>
          </p:nvPr>
        </p:nvSpPr>
        <p:spPr>
          <a:xfrm>
            <a:off x="914400" y="1600200"/>
            <a:ext cx="7315200" cy="5029200"/>
          </a:xfrm>
        </p:spPr>
        <p:txBody>
          <a:bodyPr/>
          <a:lstStyle/>
          <a:p>
            <a:pPr eaLnBrk="1" hangingPunct="1"/>
            <a:r>
              <a:rPr lang="en-US" altLang="en-US" dirty="0"/>
              <a:t>History</a:t>
            </a:r>
          </a:p>
          <a:p>
            <a:pPr lvl="1" eaLnBrk="1" hangingPunct="1"/>
            <a:r>
              <a:rPr lang="en-US" altLang="en-US" dirty="0"/>
              <a:t>How long has the fund been around?  Has it changed its style?  How did it perform under previous names and managers?</a:t>
            </a:r>
          </a:p>
          <a:p>
            <a:pPr lvl="2" eaLnBrk="1" hangingPunct="1"/>
            <a:r>
              <a:rPr lang="en-US" altLang="en-US" dirty="0"/>
              <a:t>Often fund companies will rename poorly performing funds and change investment objectives to mask poor performance</a:t>
            </a:r>
          </a:p>
          <a:p>
            <a:pPr eaLnBrk="1" hangingPunct="1"/>
            <a:r>
              <a:rPr lang="en-US" altLang="en-US" dirty="0"/>
              <a:t>Fees	</a:t>
            </a:r>
          </a:p>
          <a:p>
            <a:pPr lvl="1" eaLnBrk="1" hangingPunct="1"/>
            <a:r>
              <a:rPr lang="en-US" altLang="en-US" dirty="0"/>
              <a:t>Watch the fee structures.  Sometimes funds will add additional fees, i.e. 12-b1 fees, or impose rear-end loads to help increase revenues to themselves</a:t>
            </a:r>
          </a:p>
          <a:p>
            <a:pPr lvl="2" eaLnBrk="1" hangingPunct="1"/>
            <a:r>
              <a:rPr lang="en-US" altLang="en-US" dirty="0"/>
              <a:t>12-b1 fees are paid by the shareholders and are just marketing fees.  Avoid them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05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05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241300"/>
            <a:ext cx="7772400" cy="1206500"/>
          </a:xfrm>
          <a:noFill/>
        </p:spPr>
        <p:txBody>
          <a:bodyPr lIns="90488" tIns="44450" rIns="90488" bIns="44450" anchor="b"/>
          <a:lstStyle/>
          <a:p>
            <a:pPr eaLnBrk="1" hangingPunct="1"/>
            <a:r>
              <a:rPr lang="en-US" altLang="en-US" dirty="0"/>
              <a:t>Evaluate the Funds</a:t>
            </a:r>
            <a:r>
              <a:rPr lang="en-US" altLang="en-US" sz="2000" dirty="0"/>
              <a:t> (continued)</a:t>
            </a:r>
          </a:p>
        </p:txBody>
      </p:sp>
      <p:sp>
        <p:nvSpPr>
          <p:cNvPr id="177155" name="Rectangle 3"/>
          <p:cNvSpPr>
            <a:spLocks noGrp="1" noChangeArrowheads="1"/>
          </p:cNvSpPr>
          <p:nvPr>
            <p:ph idx="1"/>
          </p:nvPr>
        </p:nvSpPr>
        <p:spPr>
          <a:xfrm>
            <a:off x="914400" y="1600200"/>
            <a:ext cx="7239000" cy="5105400"/>
          </a:xfrm>
        </p:spPr>
        <p:txBody>
          <a:bodyPr lIns="90488" tIns="44450" rIns="90488" bIns="44450"/>
          <a:lstStyle/>
          <a:p>
            <a:pPr eaLnBrk="1" hangingPunct="1">
              <a:lnSpc>
                <a:spcPct val="90000"/>
              </a:lnSpc>
            </a:pPr>
            <a:r>
              <a:rPr lang="en-US" altLang="en-US" dirty="0"/>
              <a:t>Once you have selected a few funds, read each prospectus carefully</a:t>
            </a:r>
          </a:p>
          <a:p>
            <a:pPr lvl="1" eaLnBrk="1" hangingPunct="1">
              <a:lnSpc>
                <a:spcPct val="90000"/>
              </a:lnSpc>
            </a:pPr>
            <a:r>
              <a:rPr lang="en-US" altLang="en-US" dirty="0"/>
              <a:t>Information in the Prospectus</a:t>
            </a:r>
          </a:p>
          <a:p>
            <a:pPr lvl="2" eaLnBrk="1" hangingPunct="1">
              <a:lnSpc>
                <a:spcPct val="90000"/>
              </a:lnSpc>
            </a:pPr>
            <a:r>
              <a:rPr lang="en-US" altLang="en-US" dirty="0"/>
              <a:t>Fund information</a:t>
            </a:r>
          </a:p>
          <a:p>
            <a:pPr lvl="3" eaLnBrk="1" hangingPunct="1">
              <a:lnSpc>
                <a:spcPct val="90000"/>
              </a:lnSpc>
            </a:pPr>
            <a:r>
              <a:rPr lang="en-US" altLang="en-US" dirty="0"/>
              <a:t>Goals and investment strategy</a:t>
            </a:r>
          </a:p>
          <a:p>
            <a:pPr lvl="3" eaLnBrk="1" hangingPunct="1">
              <a:lnSpc>
                <a:spcPct val="90000"/>
              </a:lnSpc>
            </a:pPr>
            <a:r>
              <a:rPr lang="en-US" altLang="en-US" dirty="0"/>
              <a:t>Any limitations on investments that the fund may have, i.e., asset class constraints</a:t>
            </a:r>
          </a:p>
          <a:p>
            <a:pPr lvl="3" eaLnBrk="1" hangingPunct="1">
              <a:lnSpc>
                <a:spcPct val="90000"/>
              </a:lnSpc>
            </a:pPr>
            <a:r>
              <a:rPr lang="en-US" altLang="en-US" dirty="0"/>
              <a:t>Any tax considerations of importance to the investors</a:t>
            </a:r>
          </a:p>
          <a:p>
            <a:pPr lvl="2" eaLnBrk="1" hangingPunct="1">
              <a:lnSpc>
                <a:spcPct val="90000"/>
              </a:lnSpc>
            </a:pPr>
            <a:r>
              <a:rPr lang="en-US" altLang="en-US" dirty="0"/>
              <a:t>Services provided by the fund family</a:t>
            </a:r>
          </a:p>
          <a:p>
            <a:pPr lvl="3" eaLnBrk="1" hangingPunct="1">
              <a:lnSpc>
                <a:spcPct val="90000"/>
              </a:lnSpc>
            </a:pPr>
            <a:r>
              <a:rPr lang="en-US" altLang="en-US" dirty="0"/>
              <a:t>The redemption and investment process for buying and selling shares in the fund</a:t>
            </a:r>
          </a:p>
          <a:p>
            <a:pPr lvl="3" eaLnBrk="1" hangingPunct="1">
              <a:lnSpc>
                <a:spcPct val="90000"/>
              </a:lnSpc>
            </a:pPr>
            <a:r>
              <a:rPr lang="en-US" altLang="en-US" dirty="0"/>
              <a:t>Services provided to investors</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7155">
                                            <p:txEl>
                                              <p:pRg st="0" end="0"/>
                                            </p:txEl>
                                          </p:spTgt>
                                        </p:tgtEl>
                                        <p:attrNameLst>
                                          <p:attrName>style.visibility</p:attrName>
                                        </p:attrNameLst>
                                      </p:cBhvr>
                                      <p:to>
                                        <p:strVal val="visible"/>
                                      </p:to>
                                    </p:set>
                                    <p:animEffect transition="in" filter="slide(fromBottom)">
                                      <p:cBhvr>
                                        <p:cTn id="7" dur="500"/>
                                        <p:tgtEl>
                                          <p:spTgt spid="1771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77155">
                                            <p:txEl>
                                              <p:pRg st="1" end="1"/>
                                            </p:txEl>
                                          </p:spTgt>
                                        </p:tgtEl>
                                        <p:attrNameLst>
                                          <p:attrName>style.visibility</p:attrName>
                                        </p:attrNameLst>
                                      </p:cBhvr>
                                      <p:to>
                                        <p:strVal val="visible"/>
                                      </p:to>
                                    </p:set>
                                    <p:animEffect transition="in" filter="slide(fromBottom)">
                                      <p:cBhvr>
                                        <p:cTn id="12" dur="500"/>
                                        <p:tgtEl>
                                          <p:spTgt spid="177155">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77155">
                                            <p:txEl>
                                              <p:pRg st="2" end="2"/>
                                            </p:txEl>
                                          </p:spTgt>
                                        </p:tgtEl>
                                        <p:attrNameLst>
                                          <p:attrName>style.visibility</p:attrName>
                                        </p:attrNameLst>
                                      </p:cBhvr>
                                      <p:to>
                                        <p:strVal val="visible"/>
                                      </p:to>
                                    </p:set>
                                    <p:animEffect transition="in" filter="slide(fromBottom)">
                                      <p:cBhvr>
                                        <p:cTn id="15" dur="500"/>
                                        <p:tgtEl>
                                          <p:spTgt spid="177155">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77155">
                                            <p:txEl>
                                              <p:pRg st="3" end="3"/>
                                            </p:txEl>
                                          </p:spTgt>
                                        </p:tgtEl>
                                        <p:attrNameLst>
                                          <p:attrName>style.visibility</p:attrName>
                                        </p:attrNameLst>
                                      </p:cBhvr>
                                      <p:to>
                                        <p:strVal val="visible"/>
                                      </p:to>
                                    </p:set>
                                    <p:animEffect transition="in" filter="slide(fromBottom)">
                                      <p:cBhvr>
                                        <p:cTn id="18" dur="500"/>
                                        <p:tgtEl>
                                          <p:spTgt spid="177155">
                                            <p:txEl>
                                              <p:pRg st="3" end="3"/>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77155">
                                            <p:txEl>
                                              <p:pRg st="4" end="4"/>
                                            </p:txEl>
                                          </p:spTgt>
                                        </p:tgtEl>
                                        <p:attrNameLst>
                                          <p:attrName>style.visibility</p:attrName>
                                        </p:attrNameLst>
                                      </p:cBhvr>
                                      <p:to>
                                        <p:strVal val="visible"/>
                                      </p:to>
                                    </p:set>
                                    <p:animEffect transition="in" filter="slide(fromBottom)">
                                      <p:cBhvr>
                                        <p:cTn id="21" dur="500"/>
                                        <p:tgtEl>
                                          <p:spTgt spid="177155">
                                            <p:txEl>
                                              <p:pRg st="4" end="4"/>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77155">
                                            <p:txEl>
                                              <p:pRg st="5" end="5"/>
                                            </p:txEl>
                                          </p:spTgt>
                                        </p:tgtEl>
                                        <p:attrNameLst>
                                          <p:attrName>style.visibility</p:attrName>
                                        </p:attrNameLst>
                                      </p:cBhvr>
                                      <p:to>
                                        <p:strVal val="visible"/>
                                      </p:to>
                                    </p:set>
                                    <p:animEffect transition="in" filter="slide(fromBottom)">
                                      <p:cBhvr>
                                        <p:cTn id="24" dur="500"/>
                                        <p:tgtEl>
                                          <p:spTgt spid="177155">
                                            <p:txEl>
                                              <p:pRg st="5" end="5"/>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77155">
                                            <p:txEl>
                                              <p:pRg st="6" end="6"/>
                                            </p:txEl>
                                          </p:spTgt>
                                        </p:tgtEl>
                                        <p:attrNameLst>
                                          <p:attrName>style.visibility</p:attrName>
                                        </p:attrNameLst>
                                      </p:cBhvr>
                                      <p:to>
                                        <p:strVal val="visible"/>
                                      </p:to>
                                    </p:set>
                                    <p:animEffect transition="in" filter="slide(fromBottom)">
                                      <p:cBhvr>
                                        <p:cTn id="27" dur="500"/>
                                        <p:tgtEl>
                                          <p:spTgt spid="177155">
                                            <p:txEl>
                                              <p:pRg st="6" end="6"/>
                                            </p:txEl>
                                          </p:spTgt>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77155">
                                            <p:txEl>
                                              <p:pRg st="7" end="7"/>
                                            </p:txEl>
                                          </p:spTgt>
                                        </p:tgtEl>
                                        <p:attrNameLst>
                                          <p:attrName>style.visibility</p:attrName>
                                        </p:attrNameLst>
                                      </p:cBhvr>
                                      <p:to>
                                        <p:strVal val="visible"/>
                                      </p:to>
                                    </p:set>
                                    <p:animEffect transition="in" filter="slide(fromBottom)">
                                      <p:cBhvr>
                                        <p:cTn id="30" dur="500"/>
                                        <p:tgtEl>
                                          <p:spTgt spid="177155">
                                            <p:txEl>
                                              <p:pRg st="7" end="7"/>
                                            </p:txEl>
                                          </p:spTgt>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177155">
                                            <p:txEl>
                                              <p:pRg st="8" end="8"/>
                                            </p:txEl>
                                          </p:spTgt>
                                        </p:tgtEl>
                                        <p:attrNameLst>
                                          <p:attrName>style.visibility</p:attrName>
                                        </p:attrNameLst>
                                      </p:cBhvr>
                                      <p:to>
                                        <p:strVal val="visible"/>
                                      </p:to>
                                    </p:set>
                                    <p:animEffect transition="in" filter="slide(fromBottom)">
                                      <p:cBhvr>
                                        <p:cTn id="33" dur="500"/>
                                        <p:tgtEl>
                                          <p:spTgt spid="17715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uiExpand="1" build="p" bldLvl="3"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dirty="0"/>
              <a:t>Evaluate the Funds</a:t>
            </a:r>
            <a:r>
              <a:rPr lang="en-US" altLang="en-US" sz="2000" dirty="0"/>
              <a:t> (continued)</a:t>
            </a:r>
            <a:r>
              <a:rPr lang="en-US" altLang="en-US" dirty="0"/>
              <a:t> </a:t>
            </a:r>
          </a:p>
        </p:txBody>
      </p:sp>
      <p:sp>
        <p:nvSpPr>
          <p:cNvPr id="47107" name="Rectangle 3"/>
          <p:cNvSpPr>
            <a:spLocks noGrp="1" noChangeArrowheads="1"/>
          </p:cNvSpPr>
          <p:nvPr>
            <p:ph idx="1"/>
          </p:nvPr>
        </p:nvSpPr>
        <p:spPr>
          <a:xfrm>
            <a:off x="914400" y="1600200"/>
            <a:ext cx="7315200" cy="4876800"/>
          </a:xfrm>
        </p:spPr>
        <p:txBody>
          <a:bodyPr/>
          <a:lstStyle/>
          <a:p>
            <a:pPr eaLnBrk="1" hangingPunct="1"/>
            <a:r>
              <a:rPr lang="en-US" altLang="en-US" dirty="0"/>
              <a:t>Information in the Prospectus</a:t>
            </a:r>
          </a:p>
          <a:p>
            <a:pPr lvl="1" eaLnBrk="1" hangingPunct="1">
              <a:spcBef>
                <a:spcPts val="350"/>
              </a:spcBef>
            </a:pPr>
            <a:r>
              <a:rPr lang="en-US" altLang="en-US" sz="2200" dirty="0"/>
              <a:t>Manager information</a:t>
            </a:r>
          </a:p>
          <a:p>
            <a:pPr lvl="2" eaLnBrk="1" hangingPunct="1">
              <a:spcBef>
                <a:spcPts val="350"/>
              </a:spcBef>
            </a:pPr>
            <a:r>
              <a:rPr lang="en-US" altLang="en-US" sz="2200" dirty="0"/>
              <a:t>The manager’s past experience and how long he/she has been managing the fund</a:t>
            </a:r>
          </a:p>
          <a:p>
            <a:pPr lvl="1" eaLnBrk="1" hangingPunct="1">
              <a:spcBef>
                <a:spcPts val="350"/>
              </a:spcBef>
            </a:pPr>
            <a:r>
              <a:rPr lang="en-US" altLang="en-US" sz="2200" dirty="0"/>
              <a:t>Performance and fees</a:t>
            </a:r>
          </a:p>
          <a:p>
            <a:pPr lvl="2" eaLnBrk="1" hangingPunct="1">
              <a:spcBef>
                <a:spcPts val="350"/>
              </a:spcBef>
            </a:pPr>
            <a:r>
              <a:rPr lang="en-US" altLang="en-US" sz="2200" dirty="0"/>
              <a:t>Performance over the past 10 years, since inception, fund fees and expenses, annual turnover ratio, and minimum account size</a:t>
            </a:r>
          </a:p>
          <a:p>
            <a:pPr lvl="1" eaLnBrk="1" hangingPunct="1">
              <a:lnSpc>
                <a:spcPct val="90000"/>
              </a:lnSpc>
              <a:spcBef>
                <a:spcPts val="350"/>
              </a:spcBef>
            </a:pPr>
            <a:r>
              <a:rPr lang="en-US" altLang="en-US" sz="2200" dirty="0"/>
              <a:t>Printed Sources of Information</a:t>
            </a:r>
          </a:p>
          <a:p>
            <a:pPr lvl="2" eaLnBrk="1" hangingPunct="1">
              <a:lnSpc>
                <a:spcPct val="90000"/>
              </a:lnSpc>
              <a:spcBef>
                <a:spcPts val="350"/>
              </a:spcBef>
            </a:pPr>
            <a:r>
              <a:rPr lang="en-US" altLang="en-US" sz="2200" i="1" dirty="0"/>
              <a:t>The Wall Street Journal, Morningstar Mutual Funds, Forbes </a:t>
            </a:r>
            <a:r>
              <a:rPr lang="en-US" altLang="en-US" sz="2200" dirty="0"/>
              <a:t>or </a:t>
            </a:r>
            <a:r>
              <a:rPr lang="en-US" altLang="en-US" sz="2200" i="1" dirty="0"/>
              <a:t>Business Week, Kiplinger’s Personal Finance, Smart Money </a:t>
            </a:r>
            <a:r>
              <a:rPr lang="en-US" altLang="en-US" sz="2200" dirty="0"/>
              <a:t>or</a:t>
            </a:r>
            <a:r>
              <a:rPr lang="en-US" altLang="en-US" sz="2200" i="1" dirty="0"/>
              <a:t> Consumer Reports</a:t>
            </a:r>
          </a:p>
          <a:p>
            <a:pPr lvl="1" eaLnBrk="1" hangingPunct="1">
              <a:lnSpc>
                <a:spcPct val="90000"/>
              </a:lnSpc>
              <a:spcBef>
                <a:spcPts val="350"/>
              </a:spcBef>
            </a:pPr>
            <a:r>
              <a:rPr lang="en-US" altLang="en-US" sz="2200" dirty="0"/>
              <a:t>Electronic Sources of Information</a:t>
            </a:r>
          </a:p>
          <a:p>
            <a:pPr lvl="2" eaLnBrk="1" hangingPunct="1">
              <a:lnSpc>
                <a:spcPct val="90000"/>
              </a:lnSpc>
              <a:spcBef>
                <a:spcPts val="350"/>
              </a:spcBef>
            </a:pPr>
            <a:r>
              <a:rPr lang="en-US" altLang="en-US" sz="2200" dirty="0">
                <a:hlinkClick r:id="rId2"/>
              </a:rPr>
              <a:t>www.fool.com</a:t>
            </a:r>
            <a:r>
              <a:rPr lang="en-US" altLang="en-US" sz="2200" dirty="0"/>
              <a:t>   Motley Fool</a:t>
            </a:r>
          </a:p>
          <a:p>
            <a:pPr lvl="2" eaLnBrk="1" hangingPunct="1">
              <a:lnSpc>
                <a:spcPct val="90000"/>
              </a:lnSpc>
              <a:spcBef>
                <a:spcPts val="350"/>
              </a:spcBef>
            </a:pPr>
            <a:r>
              <a:rPr lang="en-US" altLang="en-US" sz="2200" dirty="0">
                <a:hlinkClick r:id="rId3"/>
              </a:rPr>
              <a:t>www.morningstar.com</a:t>
            </a:r>
            <a:r>
              <a:rPr lang="en-US" altLang="en-US" sz="2200" dirty="0"/>
              <a:t>  Morningstar</a:t>
            </a:r>
          </a:p>
          <a:p>
            <a:pPr lvl="2" eaLnBrk="1" hangingPunct="1">
              <a:spcBef>
                <a:spcPts val="400"/>
              </a:spcBef>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0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0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10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10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107">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7107">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710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609600"/>
            <a:ext cx="7772400" cy="1143000"/>
          </a:xfrm>
        </p:spPr>
        <p:txBody>
          <a:bodyPr/>
          <a:lstStyle/>
          <a:p>
            <a:pPr eaLnBrk="1" hangingPunct="1"/>
            <a:r>
              <a:rPr lang="en-US" altLang="en-US" dirty="0"/>
              <a:t>Step 5:  Make the Purchase</a:t>
            </a:r>
          </a:p>
        </p:txBody>
      </p:sp>
      <p:sp>
        <p:nvSpPr>
          <p:cNvPr id="49155" name="Rectangle 3"/>
          <p:cNvSpPr>
            <a:spLocks noGrp="1" noChangeArrowheads="1"/>
          </p:cNvSpPr>
          <p:nvPr>
            <p:ph idx="1"/>
          </p:nvPr>
        </p:nvSpPr>
        <p:spPr>
          <a:xfrm>
            <a:off x="914400" y="1600200"/>
            <a:ext cx="7239000" cy="5181600"/>
          </a:xfrm>
        </p:spPr>
        <p:txBody>
          <a:bodyPr/>
          <a:lstStyle/>
          <a:p>
            <a:pPr eaLnBrk="1" hangingPunct="1"/>
            <a:r>
              <a:rPr lang="en-US" altLang="en-US" dirty="0"/>
              <a:t>If you are planning to buy the fund through a financial broker, banker, or planner:</a:t>
            </a:r>
          </a:p>
          <a:p>
            <a:pPr lvl="1" eaLnBrk="1" hangingPunct="1"/>
            <a:r>
              <a:rPr lang="en-US" altLang="en-US" dirty="0"/>
              <a:t>There is likely to be a load, or he will sell a class of share (i.e., R shares) which will rebate him a commission or charge an annual custody fee</a:t>
            </a:r>
          </a:p>
          <a:p>
            <a:pPr lvl="2" eaLnBrk="1" hangingPunct="1"/>
            <a:r>
              <a:rPr lang="en-US" altLang="en-US" dirty="0"/>
              <a:t>Watch clearly for the class of shares sold</a:t>
            </a:r>
          </a:p>
          <a:p>
            <a:pPr lvl="2" eaLnBrk="1" hangingPunct="1"/>
            <a:r>
              <a:rPr lang="en-US" altLang="en-US" dirty="0"/>
              <a:t>Research has shown, on average, that there is no statistical difference in performance between load and no-load mutual funds</a:t>
            </a:r>
          </a:p>
          <a:p>
            <a:pPr lvl="1" eaLnBrk="1" hangingPunct="1"/>
            <a:r>
              <a:rPr lang="en-US" altLang="en-US" dirty="0"/>
              <a:t>You will get all the services of the mutual fund company</a:t>
            </a:r>
          </a:p>
          <a:p>
            <a:pPr lvl="2" eaLnBrk="1" hangingPunct="1"/>
            <a:r>
              <a:rPr lang="en-US" altLang="en-US" dirty="0"/>
              <a:t>Ensure you can access your account through Quicken or other computer software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1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dirty="0"/>
              <a:t>Investment Plan Assignments </a:t>
            </a:r>
            <a:r>
              <a:rPr lang="en-US" altLang="en-US" sz="2400" dirty="0"/>
              <a:t>(continued)</a:t>
            </a:r>
          </a:p>
        </p:txBody>
      </p:sp>
      <p:sp>
        <p:nvSpPr>
          <p:cNvPr id="6147" name="Rectangle 3"/>
          <p:cNvSpPr>
            <a:spLocks noGrp="1" noChangeArrowheads="1"/>
          </p:cNvSpPr>
          <p:nvPr>
            <p:ph idx="1"/>
          </p:nvPr>
        </p:nvSpPr>
        <p:spPr>
          <a:xfrm>
            <a:off x="928688" y="1608138"/>
            <a:ext cx="7286625" cy="4419600"/>
          </a:xfrm>
        </p:spPr>
        <p:txBody>
          <a:bodyPr/>
          <a:lstStyle/>
          <a:p>
            <a:pPr eaLnBrk="1" hangingPunct="1"/>
            <a:r>
              <a:rPr lang="en-US" altLang="en-US" dirty="0"/>
              <a:t>Investments 8: Selecting Assets</a:t>
            </a:r>
          </a:p>
          <a:p>
            <a:pPr lvl="1" eaLnBrk="1" hangingPunct="1"/>
            <a:r>
              <a:rPr lang="en-US" altLang="en-US" dirty="0"/>
              <a:t>1.  Using your criteria for good </a:t>
            </a:r>
            <a:r>
              <a:rPr lang="en-US" altLang="en-US" dirty="0" smtClean="0"/>
              <a:t>mutual </a:t>
            </a:r>
            <a:r>
              <a:rPr lang="en-US" altLang="en-US" dirty="0"/>
              <a:t>funds, use Morningstar or other programs to select </a:t>
            </a:r>
            <a:r>
              <a:rPr lang="en-US" altLang="en-US" dirty="0" smtClean="0"/>
              <a:t>your mutual/index </a:t>
            </a:r>
            <a:r>
              <a:rPr lang="en-US" altLang="en-US" dirty="0"/>
              <a:t>funds for each of your asset classes</a:t>
            </a:r>
          </a:p>
          <a:p>
            <a:pPr lvl="1" eaLnBrk="1" hangingPunct="1"/>
            <a:r>
              <a:rPr lang="en-US" altLang="en-US" dirty="0"/>
              <a:t>2.  Print off the Snapshot page from Morningstar </a:t>
            </a:r>
            <a:r>
              <a:rPr lang="en-US" altLang="en-US" dirty="0" smtClean="0"/>
              <a:t>for </a:t>
            </a:r>
            <a:r>
              <a:rPr lang="en-US" altLang="en-US" dirty="0"/>
              <a:t>each of your chosen Funds or assets (as well as for any mutual funds you may already own)</a:t>
            </a:r>
          </a:p>
          <a:p>
            <a:pPr lvl="1" eaLnBrk="1" hangingPunct="1"/>
            <a:r>
              <a:rPr lang="en-US" altLang="en-US" dirty="0"/>
              <a:t>3.  Include the chosen Fund names in your Exhibit 2: </a:t>
            </a:r>
            <a:r>
              <a:rPr lang="en-US" altLang="en-US" dirty="0">
                <a:hlinkClick r:id="rId2"/>
              </a:rPr>
              <a:t>Investment Process Worksheet </a:t>
            </a:r>
            <a:r>
              <a:rPr lang="en-US" altLang="en-US" dirty="0"/>
              <a:t>(TT13) with your target allocations</a:t>
            </a:r>
          </a:p>
          <a:p>
            <a:pPr lvl="1" eaLnBrk="1" hangingPunct="1"/>
            <a:r>
              <a:rPr lang="en-US" altLang="en-US" dirty="0"/>
              <a:t>4.  Assemble your completed Investment Plan including Exhibit 1 (</a:t>
            </a:r>
            <a:r>
              <a:rPr lang="en-US" altLang="en-US" dirty="0">
                <a:hlinkClick r:id="rId3"/>
              </a:rPr>
              <a:t>LT23</a:t>
            </a:r>
            <a:r>
              <a:rPr lang="en-US" altLang="en-US" dirty="0"/>
              <a:t>) and Exhibit 2 (</a:t>
            </a:r>
            <a:r>
              <a:rPr lang="en-US" altLang="en-US" dirty="0">
                <a:hlinkClick r:id="rId2"/>
              </a:rPr>
              <a:t>LT13</a:t>
            </a:r>
            <a:r>
              <a:rPr lang="en-US" altLang="en-US" dirty="0"/>
              <a:t>)</a:t>
            </a:r>
          </a:p>
        </p:txBody>
      </p:sp>
      <p:pic>
        <p:nvPicPr>
          <p:cNvPr id="2" name="Picture 1"/>
          <p:cNvPicPr>
            <a:picLocks noChangeAspect="1"/>
          </p:cNvPicPr>
          <p:nvPr/>
        </p:nvPicPr>
        <p:blipFill>
          <a:blip r:embed="rId4"/>
          <a:stretch>
            <a:fillRect/>
          </a:stretch>
        </p:blipFill>
        <p:spPr>
          <a:xfrm>
            <a:off x="7239000" y="26895"/>
            <a:ext cx="1905000" cy="10985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4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dirty="0"/>
              <a:t>Make the Purchase </a:t>
            </a:r>
            <a:r>
              <a:rPr lang="en-US" altLang="en-US" sz="2000" dirty="0"/>
              <a:t>(continued)</a:t>
            </a:r>
          </a:p>
        </p:txBody>
      </p:sp>
      <p:sp>
        <p:nvSpPr>
          <p:cNvPr id="50179" name="Rectangle 3"/>
          <p:cNvSpPr>
            <a:spLocks noGrp="1" noChangeArrowheads="1"/>
          </p:cNvSpPr>
          <p:nvPr>
            <p:ph idx="1"/>
          </p:nvPr>
        </p:nvSpPr>
        <p:spPr>
          <a:xfrm>
            <a:off x="914400" y="1625600"/>
            <a:ext cx="7315200" cy="5105400"/>
          </a:xfrm>
        </p:spPr>
        <p:txBody>
          <a:bodyPr/>
          <a:lstStyle/>
          <a:p>
            <a:pPr eaLnBrk="1" hangingPunct="1"/>
            <a:r>
              <a:rPr lang="en-US" altLang="en-US" dirty="0"/>
              <a:t>If you plan to buy the fund directly from the mutual fund company: </a:t>
            </a:r>
          </a:p>
          <a:p>
            <a:pPr lvl="1" eaLnBrk="1" hangingPunct="1"/>
            <a:r>
              <a:rPr lang="en-US" altLang="en-US" dirty="0"/>
              <a:t>Most of the time they are no-load funds and have no custody </a:t>
            </a:r>
            <a:r>
              <a:rPr lang="en-US" altLang="en-US" dirty="0" smtClean="0"/>
              <a:t>costs</a:t>
            </a:r>
            <a:endParaRPr lang="en-US" altLang="en-US" dirty="0"/>
          </a:p>
          <a:p>
            <a:pPr lvl="1" eaLnBrk="1" hangingPunct="1"/>
            <a:r>
              <a:rPr lang="en-US" altLang="en-US" dirty="0"/>
              <a:t>You will get all the services of the mutual fund company, including an 800 number to call, internet access,  and internet account information and servicing </a:t>
            </a:r>
          </a:p>
          <a:p>
            <a:pPr lvl="2" eaLnBrk="1" hangingPunct="1"/>
            <a:r>
              <a:rPr lang="en-US" altLang="en-US" dirty="0"/>
              <a:t>Check to make sure you can access your account through Quicken or other computer software</a:t>
            </a:r>
          </a:p>
          <a:p>
            <a:pPr lvl="2" eaLnBrk="1" hangingPunct="1"/>
            <a:r>
              <a:rPr lang="en-US" altLang="en-US" dirty="0"/>
              <a:t>Make sure your assets to be invested are more than the minimum account size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dirty="0"/>
              <a:t>Make the Purchase </a:t>
            </a:r>
            <a:r>
              <a:rPr lang="en-US" altLang="en-US" sz="2000" dirty="0"/>
              <a:t>(continued)</a:t>
            </a:r>
          </a:p>
        </p:txBody>
      </p:sp>
      <p:sp>
        <p:nvSpPr>
          <p:cNvPr id="185347" name="Rectangle 3"/>
          <p:cNvSpPr>
            <a:spLocks noGrp="1" noChangeArrowheads="1"/>
          </p:cNvSpPr>
          <p:nvPr>
            <p:ph idx="1"/>
          </p:nvPr>
        </p:nvSpPr>
        <p:spPr>
          <a:xfrm>
            <a:off x="914400" y="1600200"/>
            <a:ext cx="7315200" cy="4953000"/>
          </a:xfrm>
        </p:spPr>
        <p:txBody>
          <a:bodyPr lIns="90488" tIns="44450" rIns="90488" bIns="44450"/>
          <a:lstStyle/>
          <a:p>
            <a:pPr eaLnBrk="1" hangingPunct="1"/>
            <a:r>
              <a:rPr lang="en-US" altLang="en-US" dirty="0"/>
              <a:t>If you plan to buy the fund through a “mutual fund supermarket” i.e., Fidelity Funds Network, Charles Schwab, or Jack White</a:t>
            </a:r>
          </a:p>
          <a:p>
            <a:pPr lvl="1" eaLnBrk="1" hangingPunct="1"/>
            <a:r>
              <a:rPr lang="en-US" altLang="en-US" dirty="0"/>
              <a:t>You get all the benefits of the mutual fund company, plus they are Quicken compatible</a:t>
            </a:r>
          </a:p>
          <a:p>
            <a:pPr lvl="2" eaLnBrk="1" hangingPunct="1"/>
            <a:r>
              <a:rPr lang="en-US" altLang="en-US" dirty="0"/>
              <a:t>You get access to a whole range of mutual fund companies (but not all of them)</a:t>
            </a:r>
          </a:p>
          <a:p>
            <a:pPr lvl="3" eaLnBrk="1" hangingPunct="1"/>
            <a:r>
              <a:rPr lang="en-US" altLang="en-US" dirty="0"/>
              <a:t>Mutual fund companies rebate part of their management fees back each month to the “mutual fund supermarkets”</a:t>
            </a:r>
          </a:p>
          <a:p>
            <a:pPr lvl="3" eaLnBrk="1" hangingPunct="1"/>
            <a:r>
              <a:rPr lang="en-US" altLang="en-US" dirty="0"/>
              <a:t>Minimum account balances vary</a:t>
            </a:r>
          </a:p>
          <a:p>
            <a:pPr lvl="3" eaLnBrk="1" hangingPunct="1"/>
            <a:r>
              <a:rPr lang="en-US" altLang="en-US" dirty="0"/>
              <a:t>Transaction fees vary, but generally no custody fee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5347">
                                            <p:txEl>
                                              <p:pRg st="0" end="0"/>
                                            </p:txEl>
                                          </p:spTgt>
                                        </p:tgtEl>
                                        <p:attrNameLst>
                                          <p:attrName>style.visibility</p:attrName>
                                        </p:attrNameLst>
                                      </p:cBhvr>
                                      <p:to>
                                        <p:strVal val="visible"/>
                                      </p:to>
                                    </p:set>
                                    <p:anim calcmode="lin" valueType="num">
                                      <p:cBhvr additive="base">
                                        <p:cTn id="7" dur="500" fill="hold"/>
                                        <p:tgtEl>
                                          <p:spTgt spid="1853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53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5347">
                                            <p:txEl>
                                              <p:pRg st="1" end="1"/>
                                            </p:txEl>
                                          </p:spTgt>
                                        </p:tgtEl>
                                        <p:attrNameLst>
                                          <p:attrName>style.visibility</p:attrName>
                                        </p:attrNameLst>
                                      </p:cBhvr>
                                      <p:to>
                                        <p:strVal val="visible"/>
                                      </p:to>
                                    </p:set>
                                    <p:anim calcmode="lin" valueType="num">
                                      <p:cBhvr additive="base">
                                        <p:cTn id="13" dur="500" fill="hold"/>
                                        <p:tgtEl>
                                          <p:spTgt spid="1853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53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5347">
                                            <p:txEl>
                                              <p:pRg st="2" end="2"/>
                                            </p:txEl>
                                          </p:spTgt>
                                        </p:tgtEl>
                                        <p:attrNameLst>
                                          <p:attrName>style.visibility</p:attrName>
                                        </p:attrNameLst>
                                      </p:cBhvr>
                                      <p:to>
                                        <p:strVal val="visible"/>
                                      </p:to>
                                    </p:set>
                                    <p:anim calcmode="lin" valueType="num">
                                      <p:cBhvr additive="base">
                                        <p:cTn id="17" dur="500" fill="hold"/>
                                        <p:tgtEl>
                                          <p:spTgt spid="1853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53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5347">
                                            <p:txEl>
                                              <p:pRg st="3" end="3"/>
                                            </p:txEl>
                                          </p:spTgt>
                                        </p:tgtEl>
                                        <p:attrNameLst>
                                          <p:attrName>style.visibility</p:attrName>
                                        </p:attrNameLst>
                                      </p:cBhvr>
                                      <p:to>
                                        <p:strVal val="visible"/>
                                      </p:to>
                                    </p:set>
                                    <p:anim calcmode="lin" valueType="num">
                                      <p:cBhvr additive="base">
                                        <p:cTn id="21" dur="500" fill="hold"/>
                                        <p:tgtEl>
                                          <p:spTgt spid="1853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53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5347">
                                            <p:txEl>
                                              <p:pRg st="4" end="4"/>
                                            </p:txEl>
                                          </p:spTgt>
                                        </p:tgtEl>
                                        <p:attrNameLst>
                                          <p:attrName>style.visibility</p:attrName>
                                        </p:attrNameLst>
                                      </p:cBhvr>
                                      <p:to>
                                        <p:strVal val="visible"/>
                                      </p:to>
                                    </p:set>
                                    <p:anim calcmode="lin" valueType="num">
                                      <p:cBhvr additive="base">
                                        <p:cTn id="25" dur="500" fill="hold"/>
                                        <p:tgtEl>
                                          <p:spTgt spid="1853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53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5347">
                                            <p:txEl>
                                              <p:pRg st="5" end="5"/>
                                            </p:txEl>
                                          </p:spTgt>
                                        </p:tgtEl>
                                        <p:attrNameLst>
                                          <p:attrName>style.visibility</p:attrName>
                                        </p:attrNameLst>
                                      </p:cBhvr>
                                      <p:to>
                                        <p:strVal val="visible"/>
                                      </p:to>
                                    </p:set>
                                    <p:anim calcmode="lin" valueType="num">
                                      <p:cBhvr additive="base">
                                        <p:cTn id="29" dur="500" fill="hold"/>
                                        <p:tgtEl>
                                          <p:spTgt spid="1853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534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7" grpId="0" uiExpand="1" build="p" bldLvl="3"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dirty="0"/>
              <a:t>Questions</a:t>
            </a:r>
          </a:p>
        </p:txBody>
      </p:sp>
      <p:sp>
        <p:nvSpPr>
          <p:cNvPr id="69635"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the costs of mutual funds and on purchasing a mutual fund?</a:t>
            </a:r>
          </a:p>
          <a:p>
            <a:pPr lvl="3" eaLnBrk="1" hangingPunct="1"/>
            <a:endParaRPr lang="en-US" altLang="en-US" dirty="0"/>
          </a:p>
        </p:txBody>
      </p:sp>
      <p:pic>
        <p:nvPicPr>
          <p:cNvPr id="2" name="Picture 1"/>
          <p:cNvPicPr>
            <a:picLocks noChangeAspect="1"/>
          </p:cNvPicPr>
          <p:nvPr/>
        </p:nvPicPr>
        <p:blipFill>
          <a:blip r:embed="rId2"/>
          <a:stretch>
            <a:fillRect/>
          </a:stretch>
        </p:blipFill>
        <p:spPr>
          <a:xfrm>
            <a:off x="2138362" y="3835867"/>
            <a:ext cx="4867275" cy="213360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152400" y="609600"/>
            <a:ext cx="8839200" cy="906463"/>
          </a:xfrm>
        </p:spPr>
        <p:txBody>
          <a:bodyPr/>
          <a:lstStyle/>
          <a:p>
            <a:pPr eaLnBrk="1" hangingPunct="1"/>
            <a:r>
              <a:rPr lang="en-US" altLang="en-US" dirty="0"/>
              <a:t>C. Understand the Costs of Mutual Funds</a:t>
            </a:r>
          </a:p>
        </p:txBody>
      </p:sp>
      <p:sp>
        <p:nvSpPr>
          <p:cNvPr id="164867" name="Rectangle 3"/>
          <p:cNvSpPr>
            <a:spLocks noGrp="1" noChangeArrowheads="1"/>
          </p:cNvSpPr>
          <p:nvPr>
            <p:ph type="body" sz="half" idx="4294967295"/>
          </p:nvPr>
        </p:nvSpPr>
        <p:spPr>
          <a:xfrm>
            <a:off x="914400" y="1600200"/>
            <a:ext cx="7315200" cy="5257800"/>
          </a:xfrm>
        </p:spPr>
        <p:txBody>
          <a:bodyPr/>
          <a:lstStyle/>
          <a:p>
            <a:pPr eaLnBrk="1" hangingPunct="1"/>
            <a:r>
              <a:rPr lang="en-US" altLang="en-US" dirty="0"/>
              <a:t>What are the costs of mutual funds?</a:t>
            </a:r>
          </a:p>
          <a:p>
            <a:pPr lvl="1" eaLnBrk="1" hangingPunct="1"/>
            <a:r>
              <a:rPr lang="en-US" altLang="en-US" dirty="0"/>
              <a:t>Explicit costs</a:t>
            </a:r>
          </a:p>
          <a:p>
            <a:pPr lvl="2" eaLnBrk="1" hangingPunct="1"/>
            <a:r>
              <a:rPr lang="en-US" altLang="en-US" dirty="0"/>
              <a:t>Front-end Loads </a:t>
            </a:r>
          </a:p>
          <a:p>
            <a:pPr lvl="3" eaLnBrk="1" hangingPunct="1"/>
            <a:r>
              <a:rPr lang="en-US" altLang="en-US" dirty="0"/>
              <a:t>Sales commissions charged to the investor when purchasing certain types of fund shares.</a:t>
            </a:r>
          </a:p>
          <a:p>
            <a:pPr lvl="2" eaLnBrk="1" hangingPunct="1"/>
            <a:r>
              <a:rPr lang="en-US" altLang="en-US" dirty="0"/>
              <a:t>Back-end load funds</a:t>
            </a:r>
          </a:p>
          <a:p>
            <a:pPr lvl="3" eaLnBrk="1" hangingPunct="1"/>
            <a:r>
              <a:rPr lang="en-US" altLang="en-US" dirty="0"/>
              <a:t>Commissions charged to the investor when selling certain types of shares.  This may be on a sliding scale</a:t>
            </a:r>
          </a:p>
          <a:p>
            <a:pPr lvl="2" eaLnBrk="1" hangingPunct="1"/>
            <a:r>
              <a:rPr lang="en-US" altLang="en-US" dirty="0"/>
              <a:t>No-load funds</a:t>
            </a:r>
          </a:p>
          <a:p>
            <a:pPr lvl="3" eaLnBrk="1" hangingPunct="1"/>
            <a:r>
              <a:rPr lang="en-US" altLang="en-US" dirty="0"/>
              <a:t>Funds where there are no commission charged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Effect transition="in" filter="checkerboard(across)">
                                      <p:cBhvr>
                                        <p:cTn id="7" dur="500"/>
                                        <p:tgtEl>
                                          <p:spTgt spid="1648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4867">
                                            <p:txEl>
                                              <p:pRg st="1" end="1"/>
                                            </p:txEl>
                                          </p:spTgt>
                                        </p:tgtEl>
                                        <p:attrNameLst>
                                          <p:attrName>style.visibility</p:attrName>
                                        </p:attrNameLst>
                                      </p:cBhvr>
                                      <p:to>
                                        <p:strVal val="visible"/>
                                      </p:to>
                                    </p:set>
                                    <p:animEffect transition="in" filter="checkerboard(across)">
                                      <p:cBhvr>
                                        <p:cTn id="12" dur="500"/>
                                        <p:tgtEl>
                                          <p:spTgt spid="164867">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64867">
                                            <p:txEl>
                                              <p:pRg st="2" end="2"/>
                                            </p:txEl>
                                          </p:spTgt>
                                        </p:tgtEl>
                                        <p:attrNameLst>
                                          <p:attrName>style.visibility</p:attrName>
                                        </p:attrNameLst>
                                      </p:cBhvr>
                                      <p:to>
                                        <p:strVal val="visible"/>
                                      </p:to>
                                    </p:set>
                                    <p:animEffect transition="in" filter="checkerboard(across)">
                                      <p:cBhvr>
                                        <p:cTn id="15" dur="500"/>
                                        <p:tgtEl>
                                          <p:spTgt spid="164867">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64867">
                                            <p:txEl>
                                              <p:pRg st="3" end="3"/>
                                            </p:txEl>
                                          </p:spTgt>
                                        </p:tgtEl>
                                        <p:attrNameLst>
                                          <p:attrName>style.visibility</p:attrName>
                                        </p:attrNameLst>
                                      </p:cBhvr>
                                      <p:to>
                                        <p:strVal val="visible"/>
                                      </p:to>
                                    </p:set>
                                    <p:animEffect transition="in" filter="checkerboard(across)">
                                      <p:cBhvr>
                                        <p:cTn id="18" dur="500"/>
                                        <p:tgtEl>
                                          <p:spTgt spid="164867">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64867">
                                            <p:txEl>
                                              <p:pRg st="4" end="4"/>
                                            </p:txEl>
                                          </p:spTgt>
                                        </p:tgtEl>
                                        <p:attrNameLst>
                                          <p:attrName>style.visibility</p:attrName>
                                        </p:attrNameLst>
                                      </p:cBhvr>
                                      <p:to>
                                        <p:strVal val="visible"/>
                                      </p:to>
                                    </p:set>
                                    <p:animEffect transition="in" filter="checkerboard(across)">
                                      <p:cBhvr>
                                        <p:cTn id="21" dur="500"/>
                                        <p:tgtEl>
                                          <p:spTgt spid="164867">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64867">
                                            <p:txEl>
                                              <p:pRg st="5" end="5"/>
                                            </p:txEl>
                                          </p:spTgt>
                                        </p:tgtEl>
                                        <p:attrNameLst>
                                          <p:attrName>style.visibility</p:attrName>
                                        </p:attrNameLst>
                                      </p:cBhvr>
                                      <p:to>
                                        <p:strVal val="visible"/>
                                      </p:to>
                                    </p:set>
                                    <p:animEffect transition="in" filter="checkerboard(across)">
                                      <p:cBhvr>
                                        <p:cTn id="24" dur="500"/>
                                        <p:tgtEl>
                                          <p:spTgt spid="164867">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64867">
                                            <p:txEl>
                                              <p:pRg st="6" end="6"/>
                                            </p:txEl>
                                          </p:spTgt>
                                        </p:tgtEl>
                                        <p:attrNameLst>
                                          <p:attrName>style.visibility</p:attrName>
                                        </p:attrNameLst>
                                      </p:cBhvr>
                                      <p:to>
                                        <p:strVal val="visible"/>
                                      </p:to>
                                    </p:set>
                                    <p:animEffect transition="in" filter="checkerboard(across)">
                                      <p:cBhvr>
                                        <p:cTn id="27" dur="500"/>
                                        <p:tgtEl>
                                          <p:spTgt spid="164867">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164867">
                                            <p:txEl>
                                              <p:pRg st="7" end="7"/>
                                            </p:txEl>
                                          </p:spTgt>
                                        </p:tgtEl>
                                        <p:attrNameLst>
                                          <p:attrName>style.visibility</p:attrName>
                                        </p:attrNameLst>
                                      </p:cBhvr>
                                      <p:to>
                                        <p:strVal val="visible"/>
                                      </p:to>
                                    </p:set>
                                    <p:animEffect transition="in" filter="checkerboard(across)">
                                      <p:cBhvr>
                                        <p:cTn id="30" dur="500"/>
                                        <p:tgtEl>
                                          <p:spTgt spid="16486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uiExpand="1" build="p" bldLvl="2"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altLang="en-US" dirty="0"/>
              <a:t>Costs of Mutual Funds</a:t>
            </a:r>
            <a:r>
              <a:rPr lang="en-US" altLang="en-US" sz="2000" dirty="0"/>
              <a:t> (continued)</a:t>
            </a:r>
          </a:p>
        </p:txBody>
      </p:sp>
      <p:sp>
        <p:nvSpPr>
          <p:cNvPr id="165891" name="Rectangle 3"/>
          <p:cNvSpPr>
            <a:spLocks noGrp="1" noChangeArrowheads="1"/>
          </p:cNvSpPr>
          <p:nvPr>
            <p:ph idx="1"/>
          </p:nvPr>
        </p:nvSpPr>
        <p:spPr>
          <a:xfrm>
            <a:off x="914400" y="1600200"/>
            <a:ext cx="7277100" cy="4876800"/>
          </a:xfrm>
        </p:spPr>
        <p:txBody>
          <a:bodyPr lIns="90488" tIns="44450" rIns="90488" bIns="44450"/>
          <a:lstStyle/>
          <a:p>
            <a:pPr eaLnBrk="1" hangingPunct="1"/>
            <a:r>
              <a:rPr lang="en-US" altLang="en-US" dirty="0"/>
              <a:t>Fees and expenses</a:t>
            </a:r>
          </a:p>
          <a:p>
            <a:pPr lvl="1" eaLnBrk="1" hangingPunct="1">
              <a:buSzPct val="75000"/>
            </a:pPr>
            <a:r>
              <a:rPr lang="en-US" altLang="en-US" dirty="0"/>
              <a:t>Management fees:  Fee charged by the advisor to a fund generally on the basis of a percentage of average assets, i.e. 75 basis points or .75%  a year</a:t>
            </a:r>
          </a:p>
          <a:p>
            <a:pPr lvl="1" eaLnBrk="1" hangingPunct="1"/>
            <a:r>
              <a:rPr lang="en-US" altLang="en-US" dirty="0"/>
              <a:t>12b-1 fees: Fees charged to cover the fund’s cost of advertising and marketing (why should you pay to market the funds to someone else?)</a:t>
            </a:r>
          </a:p>
          <a:p>
            <a:pPr lvl="1" eaLnBrk="1" hangingPunct="1">
              <a:buSzPct val="75000"/>
            </a:pPr>
            <a:r>
              <a:rPr lang="en-US" altLang="en-US" dirty="0"/>
              <a:t>Total expense ratio:  the total percentage of assets that are spent each year to manage the fund including management fee, overhead costs, and 12b-1 fees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anim calcmode="lin" valueType="num">
                                      <p:cBhvr additive="base">
                                        <p:cTn id="7" dur="500" fill="hold"/>
                                        <p:tgtEl>
                                          <p:spTgt spid="165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5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5891">
                                            <p:txEl>
                                              <p:pRg st="1" end="1"/>
                                            </p:txEl>
                                          </p:spTgt>
                                        </p:tgtEl>
                                        <p:attrNameLst>
                                          <p:attrName>style.visibility</p:attrName>
                                        </p:attrNameLst>
                                      </p:cBhvr>
                                      <p:to>
                                        <p:strVal val="visible"/>
                                      </p:to>
                                    </p:set>
                                    <p:anim calcmode="lin" valueType="num">
                                      <p:cBhvr additive="base">
                                        <p:cTn id="13" dur="500" fill="hold"/>
                                        <p:tgtEl>
                                          <p:spTgt spid="165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58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5891">
                                            <p:txEl>
                                              <p:pRg st="2" end="2"/>
                                            </p:txEl>
                                          </p:spTgt>
                                        </p:tgtEl>
                                        <p:attrNameLst>
                                          <p:attrName>style.visibility</p:attrName>
                                        </p:attrNameLst>
                                      </p:cBhvr>
                                      <p:to>
                                        <p:strVal val="visible"/>
                                      </p:to>
                                    </p:set>
                                    <p:anim calcmode="lin" valueType="num">
                                      <p:cBhvr additive="base">
                                        <p:cTn id="17" dur="500" fill="hold"/>
                                        <p:tgtEl>
                                          <p:spTgt spid="1658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58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5891">
                                            <p:txEl>
                                              <p:pRg st="3" end="3"/>
                                            </p:txEl>
                                          </p:spTgt>
                                        </p:tgtEl>
                                        <p:attrNameLst>
                                          <p:attrName>style.visibility</p:attrName>
                                        </p:attrNameLst>
                                      </p:cBhvr>
                                      <p:to>
                                        <p:strVal val="visible"/>
                                      </p:to>
                                    </p:set>
                                    <p:anim calcmode="lin" valueType="num">
                                      <p:cBhvr additive="base">
                                        <p:cTn id="21" dur="500" fill="hold"/>
                                        <p:tgtEl>
                                          <p:spTgt spid="1658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589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uiExpand="1" build="p" bldLvl="2"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en-US" dirty="0"/>
              <a:t>Costs of Mutual Funds</a:t>
            </a:r>
            <a:r>
              <a:rPr lang="en-US" altLang="en-US" sz="2000" dirty="0"/>
              <a:t> (continued)</a:t>
            </a:r>
          </a:p>
        </p:txBody>
      </p:sp>
      <p:sp>
        <p:nvSpPr>
          <p:cNvPr id="55299" name="Rectangle 3"/>
          <p:cNvSpPr>
            <a:spLocks noGrp="1" noChangeArrowheads="1"/>
          </p:cNvSpPr>
          <p:nvPr>
            <p:ph idx="1"/>
          </p:nvPr>
        </p:nvSpPr>
        <p:spPr>
          <a:xfrm>
            <a:off x="914400" y="1600200"/>
            <a:ext cx="7239000" cy="4114800"/>
          </a:xfrm>
        </p:spPr>
        <p:txBody>
          <a:bodyPr/>
          <a:lstStyle/>
          <a:p>
            <a:pPr eaLnBrk="1" hangingPunct="1"/>
            <a:r>
              <a:rPr lang="en-US" altLang="en-US" dirty="0"/>
              <a:t> Explicit costs (continued)</a:t>
            </a:r>
          </a:p>
          <a:p>
            <a:pPr lvl="1" eaLnBrk="1" hangingPunct="1"/>
            <a:r>
              <a:rPr lang="en-US" altLang="en-US" dirty="0"/>
              <a:t>Custody (or annual) fees</a:t>
            </a:r>
          </a:p>
          <a:p>
            <a:pPr lvl="2" eaLnBrk="1" hangingPunct="1"/>
            <a:r>
              <a:rPr lang="en-US" altLang="en-US" dirty="0"/>
              <a:t>These are fees the brokerage house charges to hold the mutual funds or ETFs in your account.</a:t>
            </a:r>
          </a:p>
          <a:p>
            <a:pPr lvl="3" eaLnBrk="1" hangingPunct="1"/>
            <a:r>
              <a:rPr lang="en-US" altLang="en-US" dirty="0"/>
              <a:t>May be a minimum amount for small accounts ($15 per year), a specific charge per holding (8 basis points per security), or a percentage of assets for large accounts (25 basis points on assets under management)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altLang="en-US" dirty="0"/>
              <a:t>Costs of Mutual Funds</a:t>
            </a:r>
            <a:r>
              <a:rPr lang="en-US" altLang="en-US" sz="2000" dirty="0"/>
              <a:t> (continued)</a:t>
            </a:r>
          </a:p>
        </p:txBody>
      </p:sp>
      <p:sp>
        <p:nvSpPr>
          <p:cNvPr id="56323" name="Rectangle 3"/>
          <p:cNvSpPr>
            <a:spLocks noGrp="1" noChangeArrowheads="1"/>
          </p:cNvSpPr>
          <p:nvPr>
            <p:ph idx="1"/>
          </p:nvPr>
        </p:nvSpPr>
        <p:spPr>
          <a:xfrm>
            <a:off x="914400" y="1600200"/>
            <a:ext cx="7239000" cy="5257800"/>
          </a:xfrm>
        </p:spPr>
        <p:txBody>
          <a:bodyPr/>
          <a:lstStyle/>
          <a:p>
            <a:pPr eaLnBrk="1" hangingPunct="1">
              <a:lnSpc>
                <a:spcPct val="90000"/>
              </a:lnSpc>
            </a:pPr>
            <a:r>
              <a:rPr lang="en-US" altLang="en-US" dirty="0"/>
              <a:t> Implicit costs</a:t>
            </a:r>
          </a:p>
          <a:p>
            <a:pPr lvl="1" eaLnBrk="1" hangingPunct="1">
              <a:lnSpc>
                <a:spcPct val="90000"/>
              </a:lnSpc>
            </a:pPr>
            <a:r>
              <a:rPr lang="en-US" altLang="en-US" dirty="0"/>
              <a:t>Taxes on Distributions:</a:t>
            </a:r>
          </a:p>
          <a:p>
            <a:pPr lvl="3" eaLnBrk="1" hangingPunct="1">
              <a:lnSpc>
                <a:spcPct val="90000"/>
              </a:lnSpc>
            </a:pPr>
            <a:r>
              <a:rPr lang="en-US" altLang="en-US" dirty="0"/>
              <a:t>Taxes must be taken into account to get the true return of your portfolio but which are not noted on your monthly reports</a:t>
            </a:r>
          </a:p>
          <a:p>
            <a:pPr lvl="2" eaLnBrk="1" hangingPunct="1">
              <a:lnSpc>
                <a:spcPct val="90000"/>
              </a:lnSpc>
            </a:pPr>
            <a:r>
              <a:rPr lang="en-US" altLang="en-US" dirty="0"/>
              <a:t>Bond dividends and interest</a:t>
            </a:r>
          </a:p>
          <a:p>
            <a:pPr lvl="3" eaLnBrk="1" hangingPunct="1">
              <a:lnSpc>
                <a:spcPct val="90000"/>
              </a:lnSpc>
            </a:pPr>
            <a:r>
              <a:rPr lang="en-US" altLang="en-US" dirty="0"/>
              <a:t>These are taxed at your marginal tax rate</a:t>
            </a:r>
          </a:p>
          <a:p>
            <a:pPr lvl="2" eaLnBrk="1" hangingPunct="1">
              <a:lnSpc>
                <a:spcPct val="90000"/>
              </a:lnSpc>
            </a:pPr>
            <a:r>
              <a:rPr lang="en-US" altLang="en-US" dirty="0"/>
              <a:t>Stock dividends</a:t>
            </a:r>
          </a:p>
          <a:p>
            <a:pPr lvl="3" eaLnBrk="1" hangingPunct="1">
              <a:lnSpc>
                <a:spcPct val="90000"/>
              </a:lnSpc>
            </a:pPr>
            <a:r>
              <a:rPr lang="en-US" altLang="en-US" dirty="0"/>
              <a:t>These are taxed at 15% or 0%</a:t>
            </a:r>
          </a:p>
          <a:p>
            <a:pPr lvl="2" eaLnBrk="1" hangingPunct="1">
              <a:lnSpc>
                <a:spcPct val="90000"/>
              </a:lnSpc>
            </a:pPr>
            <a:r>
              <a:rPr lang="en-US" altLang="en-US" dirty="0"/>
              <a:t>Short-term capital gains</a:t>
            </a:r>
          </a:p>
          <a:p>
            <a:pPr lvl="3" eaLnBrk="1" hangingPunct="1">
              <a:lnSpc>
                <a:spcPct val="90000"/>
              </a:lnSpc>
            </a:pPr>
            <a:r>
              <a:rPr lang="en-US" altLang="en-US" dirty="0"/>
              <a:t>These are taxed at your marginal tax rate</a:t>
            </a:r>
          </a:p>
          <a:p>
            <a:pPr lvl="2" eaLnBrk="1" hangingPunct="1">
              <a:lnSpc>
                <a:spcPct val="90000"/>
              </a:lnSpc>
            </a:pPr>
            <a:r>
              <a:rPr lang="en-US" altLang="en-US" dirty="0"/>
              <a:t>Long-term capital gains</a:t>
            </a:r>
          </a:p>
          <a:p>
            <a:pPr lvl="3" eaLnBrk="1" hangingPunct="1">
              <a:lnSpc>
                <a:spcPct val="90000"/>
              </a:lnSpc>
            </a:pPr>
            <a:r>
              <a:rPr lang="en-US" altLang="en-US" dirty="0"/>
              <a:t>These are taxed at 15% or 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32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32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32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32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32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32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632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632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32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632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altLang="en-US" dirty="0"/>
              <a:t>Costs of Mutual Funds</a:t>
            </a:r>
            <a:r>
              <a:rPr lang="en-US" altLang="en-US" sz="2000" dirty="0"/>
              <a:t> (continued)</a:t>
            </a:r>
          </a:p>
        </p:txBody>
      </p:sp>
      <p:sp>
        <p:nvSpPr>
          <p:cNvPr id="57347" name="Rectangle 3"/>
          <p:cNvSpPr>
            <a:spLocks noGrp="1" noChangeArrowheads="1"/>
          </p:cNvSpPr>
          <p:nvPr>
            <p:ph idx="1"/>
          </p:nvPr>
        </p:nvSpPr>
        <p:spPr>
          <a:xfrm>
            <a:off x="914400" y="1600200"/>
            <a:ext cx="7315200" cy="5257800"/>
          </a:xfrm>
        </p:spPr>
        <p:txBody>
          <a:bodyPr/>
          <a:lstStyle/>
          <a:p>
            <a:pPr eaLnBrk="1" hangingPunct="1"/>
            <a:r>
              <a:rPr lang="en-US" altLang="en-US" dirty="0"/>
              <a:t>Hidden costs</a:t>
            </a:r>
          </a:p>
          <a:p>
            <a:pPr lvl="1" eaLnBrk="1" hangingPunct="1"/>
            <a:r>
              <a:rPr lang="en-US" altLang="en-US" dirty="0"/>
              <a:t>Transactions costs</a:t>
            </a:r>
          </a:p>
          <a:p>
            <a:pPr lvl="2" eaLnBrk="1" hangingPunct="1"/>
            <a:r>
              <a:rPr lang="en-US" altLang="en-US" dirty="0"/>
              <a:t>These are costs of the fund buying and selling securities, which are not included in other costs</a:t>
            </a:r>
          </a:p>
          <a:p>
            <a:pPr lvl="2" eaLnBrk="1" hangingPunct="1"/>
            <a:r>
              <a:rPr lang="en-US" altLang="en-US" dirty="0"/>
              <a:t>A good proxy for this is the turnover ratio. Turnover costs money and incurs taxes</a:t>
            </a:r>
          </a:p>
          <a:p>
            <a:pPr eaLnBrk="1" hangingPunct="1"/>
            <a:r>
              <a:rPr lang="en-US" altLang="en-US" sz="2400" dirty="0"/>
              <a:t>Hidden Costs (at the account level)</a:t>
            </a:r>
            <a:endParaRPr lang="en-US" altLang="en-US" sz="2400" b="1" dirty="0"/>
          </a:p>
          <a:p>
            <a:pPr lvl="2" eaLnBrk="1" hangingPunct="1"/>
            <a:r>
              <a:rPr lang="en-US" altLang="en-US" sz="2200" dirty="0"/>
              <a:t>Account Transfer Fees - Charges for moving assets either into or out</a:t>
            </a:r>
          </a:p>
          <a:p>
            <a:pPr lvl="2" eaLnBrk="1" hangingPunct="1"/>
            <a:r>
              <a:rPr lang="en-US" altLang="en-US" sz="2200" dirty="0"/>
              <a:t>Account maintenance fees - Fees for maintaining your account</a:t>
            </a:r>
          </a:p>
          <a:p>
            <a:pPr lvl="2" eaLnBrk="1" hangingPunct="1"/>
            <a:r>
              <a:rPr lang="en-US" altLang="en-US" sz="2200" dirty="0"/>
              <a:t>Inactivity/Minimum balance fees - Fees because you had no activity or did not keep a minimum balance</a:t>
            </a:r>
          </a:p>
          <a:p>
            <a:pPr lvl="3"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3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3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3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34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34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73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D. Understanding Plans and Strategies for Mutual Funds</a:t>
            </a:r>
            <a:endParaRPr lang="en-US" altLang="en-US" sz="2000" dirty="0"/>
          </a:p>
        </p:txBody>
      </p:sp>
      <p:sp>
        <p:nvSpPr>
          <p:cNvPr id="55299" name="Rectangle 3"/>
          <p:cNvSpPr>
            <a:spLocks noGrp="1" noChangeArrowheads="1"/>
          </p:cNvSpPr>
          <p:nvPr>
            <p:ph idx="1"/>
          </p:nvPr>
        </p:nvSpPr>
        <p:spPr>
          <a:xfrm>
            <a:off x="914399" y="1600200"/>
            <a:ext cx="7466013" cy="5181600"/>
          </a:xfrm>
        </p:spPr>
        <p:txBody>
          <a:bodyPr/>
          <a:lstStyle/>
          <a:p>
            <a:pPr eaLnBrk="1" hangingPunct="1">
              <a:spcBef>
                <a:spcPts val="400"/>
              </a:spcBef>
            </a:pPr>
            <a:r>
              <a:rPr lang="en-US" altLang="en-US" dirty="0"/>
              <a:t>Following are a few ideas for your plans and strategies for mutual funds</a:t>
            </a:r>
          </a:p>
          <a:p>
            <a:pPr lvl="1" eaLnBrk="1" hangingPunct="1">
              <a:spcBef>
                <a:spcPts val="400"/>
              </a:spcBef>
            </a:pPr>
            <a:r>
              <a:rPr lang="en-US" altLang="en-US" dirty="0" smtClean="0"/>
              <a:t>Plans and Strategies</a:t>
            </a:r>
          </a:p>
          <a:p>
            <a:pPr marL="457200" lvl="1" indent="0" eaLnBrk="1" hangingPunct="1">
              <a:spcBef>
                <a:spcPts val="400"/>
              </a:spcBef>
              <a:buNone/>
            </a:pPr>
            <a:r>
              <a:rPr lang="en-US" altLang="en-US" i="1" dirty="0" smtClean="0"/>
              <a:t>     Overall</a:t>
            </a:r>
            <a:endParaRPr lang="en-US" altLang="en-US" i="1" dirty="0"/>
          </a:p>
          <a:p>
            <a:pPr lvl="2" eaLnBrk="1" hangingPunct="1">
              <a:spcBef>
                <a:spcPts val="400"/>
              </a:spcBef>
            </a:pPr>
            <a:r>
              <a:rPr lang="en-US" altLang="en-US" dirty="0"/>
              <a:t>What are acceptable investments? Mutual funds are good at doing what they do well, mitigating the risk of buying individual stocks and bonds by allowing the purchase of diversified portfolios of specific asset classes (IV.A-D.)</a:t>
            </a:r>
          </a:p>
          <a:p>
            <a:pPr lvl="2" eaLnBrk="1" hangingPunct="1">
              <a:spcBef>
                <a:spcPts val="400"/>
              </a:spcBef>
            </a:pPr>
            <a:r>
              <a:rPr lang="en-US" altLang="en-US" dirty="0"/>
              <a:t>Mutual/Index/Exchange Traded Funds are great alternatives to actively managed mutual funds, and offer cost, tax, and other advantages</a:t>
            </a:r>
          </a:p>
          <a:p>
            <a:pPr lvl="2" eaLnBrk="1" hangingPunct="1">
              <a:spcBef>
                <a:spcPts val="400"/>
              </a:spcBef>
            </a:pPr>
            <a:endParaRPr lang="en-US" altLang="en-US" dirty="0"/>
          </a:p>
        </p:txBody>
      </p:sp>
    </p:spTree>
    <p:extLst>
      <p:ext uri="{BB962C8B-B14F-4D97-AF65-F5344CB8AC3E}">
        <p14:creationId xmlns:p14="http://schemas.microsoft.com/office/powerpoint/2010/main" val="23063286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par>
                                <p:cTn id="9" presetID="1" presetClass="entr" presetSubtype="0" fill="hold" grpId="0" nodeType="withEffect">
                                  <p:stCondLst>
                                    <p:cond delay="200"/>
                                  </p:stCondLst>
                                  <p:childTnLst>
                                    <p:set>
                                      <p:cBhvr>
                                        <p:cTn id="10" dur="1" fill="hold">
                                          <p:stCondLst>
                                            <p:cond delay="0"/>
                                          </p:stCondLst>
                                        </p:cTn>
                                        <p:tgtEl>
                                          <p:spTgt spid="5529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685800"/>
            <a:ext cx="9143999" cy="914400"/>
          </a:xfrm>
        </p:spPr>
        <p:txBody>
          <a:bodyPr/>
          <a:lstStyle/>
          <a:p>
            <a:pPr eaLnBrk="1" hangingPunct="1"/>
            <a:r>
              <a:rPr lang="en-US" altLang="en-US" dirty="0"/>
              <a:t>Plans and Strategies for Mutual Funds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lvl="1" eaLnBrk="1" hangingPunct="1">
              <a:spcBef>
                <a:spcPts val="400"/>
              </a:spcBef>
            </a:pPr>
            <a:r>
              <a:rPr lang="en-US" altLang="en-US" sz="2800" dirty="0"/>
              <a:t>Plans and </a:t>
            </a:r>
            <a:r>
              <a:rPr lang="en-US" altLang="en-US" sz="2800" dirty="0" smtClean="0"/>
              <a:t>Strategies</a:t>
            </a:r>
          </a:p>
          <a:p>
            <a:pPr marL="457200" lvl="1" indent="0" eaLnBrk="1" hangingPunct="1">
              <a:spcBef>
                <a:spcPts val="400"/>
              </a:spcBef>
              <a:buNone/>
            </a:pPr>
            <a:r>
              <a:rPr lang="en-US" altLang="en-US" i="1" dirty="0" smtClean="0"/>
              <a:t>     General </a:t>
            </a:r>
            <a:r>
              <a:rPr lang="en-US" altLang="en-US" i="1" dirty="0"/>
              <a:t>Investing</a:t>
            </a:r>
          </a:p>
          <a:p>
            <a:pPr lvl="2" eaLnBrk="1" hangingPunct="1">
              <a:spcBef>
                <a:spcPts val="400"/>
              </a:spcBef>
            </a:pPr>
            <a:r>
              <a:rPr lang="en-US" altLang="en-US" dirty="0"/>
              <a:t>Due to the many different types of stocks and bond mutual funds, investors can invest at differing risk levels with mutual funds</a:t>
            </a:r>
          </a:p>
          <a:p>
            <a:pPr lvl="2" eaLnBrk="1" hangingPunct="1">
              <a:spcBef>
                <a:spcPts val="400"/>
              </a:spcBef>
            </a:pPr>
            <a:r>
              <a:rPr lang="en-US" altLang="en-US" dirty="0"/>
              <a:t>Index funds/ETFs are great alternatives to actively managed mutual funds, and offer cost, tax, and other advantages</a:t>
            </a:r>
          </a:p>
          <a:p>
            <a:pPr lvl="2" eaLnBrk="1" hangingPunct="1">
              <a:spcBef>
                <a:spcPts val="400"/>
              </a:spcBef>
            </a:pPr>
            <a:r>
              <a:rPr lang="en-US" altLang="en-US" dirty="0"/>
              <a:t>While risk of individual stocks and bonds can be high, buying mutual funds can reduce that risk considerably </a:t>
            </a:r>
          </a:p>
          <a:p>
            <a:pPr lvl="2" eaLnBrk="1" hangingPunct="1">
              <a:spcBef>
                <a:spcPts val="400"/>
              </a:spcBef>
            </a:pPr>
            <a:endParaRPr lang="en-US" altLang="en-US" dirty="0"/>
          </a:p>
        </p:txBody>
      </p:sp>
    </p:spTree>
    <p:extLst>
      <p:ext uri="{BB962C8B-B14F-4D97-AF65-F5344CB8AC3E}">
        <p14:creationId xmlns:p14="http://schemas.microsoft.com/office/powerpoint/2010/main" val="497528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642938"/>
            <a:ext cx="9144000" cy="944562"/>
          </a:xfrm>
          <a:noFill/>
        </p:spPr>
        <p:txBody>
          <a:bodyPr lIns="90488" tIns="44450" rIns="90488" bIns="44450" anchor="b"/>
          <a:lstStyle/>
          <a:p>
            <a:pPr marL="762000" indent="-762000" eaLnBrk="1" hangingPunct="1">
              <a:buFontTx/>
              <a:buAutoNum type="alphaUcPeriod"/>
            </a:pPr>
            <a:r>
              <a:rPr lang="en-US" altLang="en-US" sz="3200" dirty="0"/>
              <a:t>Understand the Advantages, Disadvantages, types and Classes of Mutual Funds</a:t>
            </a:r>
          </a:p>
        </p:txBody>
      </p:sp>
      <p:sp>
        <p:nvSpPr>
          <p:cNvPr id="6147" name="Rectangle 3"/>
          <p:cNvSpPr>
            <a:spLocks noGrp="1" noChangeArrowheads="1"/>
          </p:cNvSpPr>
          <p:nvPr>
            <p:ph type="body" sz="half" idx="4294967295"/>
          </p:nvPr>
        </p:nvSpPr>
        <p:spPr>
          <a:xfrm>
            <a:off x="927100" y="1600200"/>
            <a:ext cx="7302500" cy="5219700"/>
          </a:xfrm>
          <a:noFill/>
        </p:spPr>
        <p:txBody>
          <a:bodyPr lIns="90488" tIns="44450" rIns="90488" bIns="44450"/>
          <a:lstStyle/>
          <a:p>
            <a:pPr marL="457200" indent="-457200" eaLnBrk="1" hangingPunct="1"/>
            <a:r>
              <a:rPr lang="en-US" altLang="en-US" dirty="0"/>
              <a:t>What is a Mutual Fund?</a:t>
            </a:r>
          </a:p>
          <a:p>
            <a:pPr marL="838200" lvl="1" indent="-381000" eaLnBrk="1" hangingPunct="1"/>
            <a:r>
              <a:rPr lang="en-US" altLang="en-US" dirty="0"/>
              <a:t>A way of holding financial and real investments</a:t>
            </a:r>
          </a:p>
          <a:p>
            <a:pPr marL="838200" lvl="1" indent="-381000" eaLnBrk="1" hangingPunct="1"/>
            <a:r>
              <a:rPr lang="en-US" altLang="en-US" dirty="0"/>
              <a:t>An Investment company that pools money from investors to buy stocks, bonds, and other financial  investments </a:t>
            </a:r>
          </a:p>
          <a:p>
            <a:pPr marL="1295400" lvl="2" indent="-381000" eaLnBrk="1" hangingPunct="1"/>
            <a:r>
              <a:rPr lang="en-US" altLang="en-US" dirty="0"/>
              <a:t>Investors own a share of the fund proportionate to the amount of their investment divided by the total value of the fund</a:t>
            </a:r>
          </a:p>
          <a:p>
            <a:pPr marL="457200" indent="-457200" eaLnBrk="1" hangingPunct="1"/>
            <a:r>
              <a:rPr lang="en-US" altLang="en-US" dirty="0"/>
              <a:t>Why were they developed?</a:t>
            </a:r>
          </a:p>
          <a:p>
            <a:pPr marL="838200" lvl="1" indent="-381000" eaLnBrk="1" hangingPunct="1"/>
            <a:r>
              <a:rPr lang="en-US" altLang="en-US" dirty="0"/>
              <a:t>To give smaller investors access to professional management and to increase the assets of mutual fund companies</a:t>
            </a:r>
          </a:p>
          <a:p>
            <a:pPr marL="457200" indent="-457200" eaLnBrk="1" hangingPunct="1">
              <a:buFontTx/>
              <a:buAutoNum type="arabicPeriod"/>
            </a:pPr>
            <a:endParaRPr lang="en-US" alt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 calcmode="lin" valueType="num">
                                      <p:cBhvr additive="base">
                                        <p:cTn id="17"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1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147">
                                            <p:txEl>
                                              <p:pRg st="3" end="3"/>
                                            </p:txEl>
                                          </p:spTgt>
                                        </p:tgtEl>
                                        <p:attrNameLst>
                                          <p:attrName>style.visibility</p:attrName>
                                        </p:attrNameLst>
                                      </p:cBhvr>
                                      <p:to>
                                        <p:strVal val="visible"/>
                                      </p:to>
                                    </p:set>
                                    <p:anim calcmode="lin" valueType="num">
                                      <p:cBhvr additive="base">
                                        <p:cTn id="21"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1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147">
                                            <p:txEl>
                                              <p:pRg st="4" end="4"/>
                                            </p:txEl>
                                          </p:spTgt>
                                        </p:tgtEl>
                                        <p:attrNameLst>
                                          <p:attrName>style.visibility</p:attrName>
                                        </p:attrNameLst>
                                      </p:cBhvr>
                                      <p:to>
                                        <p:strVal val="visible"/>
                                      </p:to>
                                    </p:set>
                                    <p:anim calcmode="lin" valueType="num">
                                      <p:cBhvr additive="base">
                                        <p:cTn id="25"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6147">
                                            <p:txEl>
                                              <p:pRg st="5" end="5"/>
                                            </p:txEl>
                                          </p:spTgt>
                                        </p:tgtEl>
                                        <p:attrNameLst>
                                          <p:attrName>style.visibility</p:attrName>
                                        </p:attrNameLst>
                                      </p:cBhvr>
                                      <p:to>
                                        <p:strVal val="visible"/>
                                      </p:to>
                                    </p:set>
                                    <p:anim calcmode="lin" valueType="num">
                                      <p:cBhvr additive="base">
                                        <p:cTn id="29" dur="500" fill="hold"/>
                                        <p:tgtEl>
                                          <p:spTgt spid="61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614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bldLvl="2"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685800"/>
            <a:ext cx="9143999" cy="914400"/>
          </a:xfrm>
        </p:spPr>
        <p:txBody>
          <a:bodyPr/>
          <a:lstStyle/>
          <a:p>
            <a:pPr eaLnBrk="1" hangingPunct="1"/>
            <a:r>
              <a:rPr lang="en-US" altLang="en-US" dirty="0"/>
              <a:t>Plans and Strategies for Mutual Funds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lvl="1" eaLnBrk="1" hangingPunct="1">
              <a:spcBef>
                <a:spcPts val="400"/>
              </a:spcBef>
            </a:pPr>
            <a:r>
              <a:rPr lang="en-US" altLang="en-US" i="1" dirty="0" smtClean="0"/>
              <a:t>General Investing (continued)</a:t>
            </a:r>
            <a:endParaRPr lang="en-US" altLang="en-US" i="1" dirty="0"/>
          </a:p>
          <a:p>
            <a:pPr lvl="2" eaLnBrk="1" hangingPunct="1">
              <a:spcBef>
                <a:spcPts val="400"/>
              </a:spcBef>
            </a:pPr>
            <a:r>
              <a:rPr lang="en-US" altLang="en-US" dirty="0"/>
              <a:t>If you are choosing to put in a little each week or month, choose no-load mutual/index funds due to no transaction fee. </a:t>
            </a:r>
          </a:p>
          <a:p>
            <a:pPr lvl="2" eaLnBrk="1" hangingPunct="1">
              <a:spcBef>
                <a:spcPts val="400"/>
              </a:spcBef>
            </a:pPr>
            <a:r>
              <a:rPr lang="en-US" altLang="en-US" dirty="0"/>
              <a:t>If you are making one large purchase and holding it long-term, choose the ETF due to its slightly lower annual costs</a:t>
            </a:r>
          </a:p>
          <a:p>
            <a:pPr lvl="2" eaLnBrk="1" hangingPunct="1">
              <a:spcBef>
                <a:spcPts val="400"/>
              </a:spcBef>
            </a:pPr>
            <a:r>
              <a:rPr lang="en-US" altLang="en-US" dirty="0"/>
              <a:t>Remember that most actively managed funds fail to beat their benchmarks after all costs and fees, and most index funds return close to their benchmarks.</a:t>
            </a:r>
          </a:p>
          <a:p>
            <a:pPr lvl="1" eaLnBrk="1" hangingPunct="1">
              <a:spcBef>
                <a:spcPts val="400"/>
              </a:spcBef>
            </a:pPr>
            <a:endParaRPr lang="en-US" altLang="en-US" dirty="0"/>
          </a:p>
          <a:p>
            <a:pPr lvl="2" eaLnBrk="1" hangingPunct="1">
              <a:spcBef>
                <a:spcPts val="400"/>
              </a:spcBef>
            </a:pPr>
            <a:endParaRPr lang="en-US" altLang="en-US" dirty="0"/>
          </a:p>
        </p:txBody>
      </p:sp>
    </p:spTree>
    <p:extLst>
      <p:ext uri="{BB962C8B-B14F-4D97-AF65-F5344CB8AC3E}">
        <p14:creationId xmlns:p14="http://schemas.microsoft.com/office/powerpoint/2010/main" val="1862119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altLang="en-US" dirty="0"/>
              <a:t>Review of Objectives</a:t>
            </a:r>
          </a:p>
        </p:txBody>
      </p:sp>
      <p:sp>
        <p:nvSpPr>
          <p:cNvPr id="143363" name="Rectangle 3"/>
          <p:cNvSpPr>
            <a:spLocks noGrp="1" noChangeArrowheads="1"/>
          </p:cNvSpPr>
          <p:nvPr>
            <p:ph idx="1"/>
          </p:nvPr>
        </p:nvSpPr>
        <p:spPr>
          <a:xfrm>
            <a:off x="914400" y="1600200"/>
            <a:ext cx="7315200" cy="4572000"/>
          </a:xfrm>
        </p:spPr>
        <p:txBody>
          <a:bodyPr/>
          <a:lstStyle/>
          <a:p>
            <a:pPr eaLnBrk="1" hangingPunct="1"/>
            <a:r>
              <a:rPr lang="en-US" altLang="en-US" dirty="0"/>
              <a:t>A. Do you understand the advantages, disadvantages, and major types of mutual funds?</a:t>
            </a:r>
          </a:p>
          <a:p>
            <a:pPr eaLnBrk="1" hangingPunct="1"/>
            <a:r>
              <a:rPr lang="en-US" altLang="en-US" dirty="0"/>
              <a:t>B. Do you understand how to calculate mutual fund returns?</a:t>
            </a:r>
          </a:p>
          <a:p>
            <a:pPr eaLnBrk="1" hangingPunct="1"/>
            <a:r>
              <a:rPr lang="en-US" altLang="en-US" dirty="0"/>
              <a:t>C. Do you understand the process of how to buy a mutual fund?</a:t>
            </a:r>
          </a:p>
          <a:p>
            <a:pPr eaLnBrk="1" hangingPunct="1"/>
            <a:r>
              <a:rPr lang="en-US" altLang="en-US" dirty="0"/>
              <a:t>D. Do you understand the costs of investing in mutual funds?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anim calcmode="lin" valueType="num">
                                      <p:cBhvr additive="base">
                                        <p:cTn id="7" dur="500" fill="hold"/>
                                        <p:tgtEl>
                                          <p:spTgt spid="143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6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3363">
                                            <p:txEl>
                                              <p:pRg st="1" end="1"/>
                                            </p:txEl>
                                          </p:spTgt>
                                        </p:tgtEl>
                                        <p:attrNameLst>
                                          <p:attrName>style.visibility</p:attrName>
                                        </p:attrNameLst>
                                      </p:cBhvr>
                                      <p:to>
                                        <p:strVal val="visible"/>
                                      </p:to>
                                    </p:set>
                                    <p:anim calcmode="lin" valueType="num">
                                      <p:cBhvr additive="base">
                                        <p:cTn id="11" dur="500" fill="hold"/>
                                        <p:tgtEl>
                                          <p:spTgt spid="14336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336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3363">
                                            <p:txEl>
                                              <p:pRg st="2" end="2"/>
                                            </p:txEl>
                                          </p:spTgt>
                                        </p:tgtEl>
                                        <p:attrNameLst>
                                          <p:attrName>style.visibility</p:attrName>
                                        </p:attrNameLst>
                                      </p:cBhvr>
                                      <p:to>
                                        <p:strVal val="visible"/>
                                      </p:to>
                                    </p:set>
                                    <p:anim calcmode="lin" valueType="num">
                                      <p:cBhvr additive="base">
                                        <p:cTn id="15" dur="500" fill="hold"/>
                                        <p:tgtEl>
                                          <p:spTgt spid="14336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4336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43363">
                                            <p:txEl>
                                              <p:pRg st="3" end="3"/>
                                            </p:txEl>
                                          </p:spTgt>
                                        </p:tgtEl>
                                        <p:attrNameLst>
                                          <p:attrName>style.visibility</p:attrName>
                                        </p:attrNameLst>
                                      </p:cBhvr>
                                      <p:to>
                                        <p:strVal val="visible"/>
                                      </p:to>
                                    </p:set>
                                    <p:anim calcmode="lin" valueType="num">
                                      <p:cBhvr additive="base">
                                        <p:cTn id="19" dur="500" fill="hold"/>
                                        <p:tgtEl>
                                          <p:spTgt spid="14336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6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uiExpand="1"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altLang="en-US" dirty="0"/>
              <a:t>Case Study #1</a:t>
            </a:r>
          </a:p>
        </p:txBody>
      </p:sp>
      <p:sp>
        <p:nvSpPr>
          <p:cNvPr id="78851" name="Rectangle 3"/>
          <p:cNvSpPr>
            <a:spLocks noGrp="1" noChangeArrowheads="1"/>
          </p:cNvSpPr>
          <p:nvPr>
            <p:ph idx="1"/>
          </p:nvPr>
        </p:nvSpPr>
        <p:spPr>
          <a:xfrm>
            <a:off x="942975" y="1628775"/>
            <a:ext cx="7286625" cy="5229225"/>
          </a:xfrm>
        </p:spPr>
        <p:txBody>
          <a:bodyPr/>
          <a:lstStyle/>
          <a:p>
            <a:pPr eaLnBrk="1" hangingPunct="1">
              <a:lnSpc>
                <a:spcPct val="80000"/>
              </a:lnSpc>
              <a:buFont typeface="Wingdings" panose="05000000000000000000" pitchFamily="2" charset="2"/>
              <a:buNone/>
            </a:pPr>
            <a:r>
              <a:rPr lang="en-US" altLang="en-US" sz="2000" dirty="0"/>
              <a:t>Data</a:t>
            </a:r>
          </a:p>
          <a:p>
            <a:pPr eaLnBrk="1" hangingPunct="1">
              <a:lnSpc>
                <a:spcPct val="80000"/>
              </a:lnSpc>
            </a:pPr>
            <a:r>
              <a:rPr lang="en-US" altLang="en-US" sz="1800" dirty="0"/>
              <a:t>Bill and Sally invested in the following mutual funds in 2016.  They are in the 25% federal and 7% state marginal tax brackets.  (Remember in 2017 that qualified stock dividends and long-term capital gains are taxed Federally at 15% if your marginal tax rate is 25%). You can use </a:t>
            </a:r>
            <a:r>
              <a:rPr lang="en-US" altLang="en-US" sz="1800" dirty="0">
                <a:hlinkClick r:id="rId2"/>
              </a:rPr>
              <a:t>Calculating After-tax Security Returns </a:t>
            </a:r>
            <a:r>
              <a:rPr lang="en-US" altLang="en-US" sz="1800" dirty="0"/>
              <a:t>(LT33) to check your answers.</a:t>
            </a:r>
          </a:p>
          <a:p>
            <a:pPr eaLnBrk="1" hangingPunct="1">
              <a:lnSpc>
                <a:spcPct val="80000"/>
              </a:lnSpc>
              <a:buFont typeface="Wingdings" panose="05000000000000000000" pitchFamily="2" charset="2"/>
              <a:buNone/>
            </a:pPr>
            <a:r>
              <a:rPr lang="en-US" altLang="en-US" sz="2000" dirty="0"/>
              <a:t>Calculations</a:t>
            </a:r>
          </a:p>
          <a:p>
            <a:pPr lvl="1" eaLnBrk="1" hangingPunct="1">
              <a:lnSpc>
                <a:spcPct val="80000"/>
              </a:lnSpc>
              <a:buFontTx/>
              <a:buNone/>
            </a:pPr>
            <a:r>
              <a:rPr lang="en-US" altLang="en-US" sz="2000" dirty="0"/>
              <a:t>a. Calculate the before tax and after-tax return on each of the funds in their portfolio for 2016 </a:t>
            </a:r>
            <a:r>
              <a:rPr lang="en-US" altLang="en-US" sz="1800" dirty="0"/>
              <a:t>(from 12/31/15-12/31/16)</a:t>
            </a:r>
          </a:p>
          <a:p>
            <a:pPr lvl="1" eaLnBrk="1" hangingPunct="1">
              <a:lnSpc>
                <a:spcPct val="80000"/>
              </a:lnSpc>
              <a:buFontTx/>
              <a:buNone/>
            </a:pPr>
            <a:r>
              <a:rPr lang="en-US" altLang="en-US" sz="2000" dirty="0"/>
              <a:t>b. Calculate their overall portfolio before-tax and after-tax return.  Note that the first three funds are all taxable, the municipal bond fund is federal tax-free for interest only, and the Treasury bond fund is state tax-free for interest only.</a:t>
            </a:r>
          </a:p>
          <a:p>
            <a:pPr lvl="1" eaLnBrk="1" hangingPunct="1">
              <a:lnSpc>
                <a:spcPct val="80000"/>
              </a:lnSpc>
              <a:buFontTx/>
              <a:buNone/>
            </a:pPr>
            <a:endParaRPr lang="en-US" altLang="en-US" sz="2000" dirty="0"/>
          </a:p>
        </p:txBody>
      </p:sp>
      <p:pic>
        <p:nvPicPr>
          <p:cNvPr id="7885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5227637"/>
            <a:ext cx="6248400"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altLang="en-US" dirty="0"/>
              <a:t>Notes to Case Study #1</a:t>
            </a:r>
          </a:p>
        </p:txBody>
      </p:sp>
      <p:sp>
        <p:nvSpPr>
          <p:cNvPr id="61443" name="Rectangle 3"/>
          <p:cNvSpPr>
            <a:spLocks noGrp="1" noChangeArrowheads="1"/>
          </p:cNvSpPr>
          <p:nvPr>
            <p:ph idx="1"/>
          </p:nvPr>
        </p:nvSpPr>
        <p:spPr>
          <a:xfrm>
            <a:off x="457200" y="1628775"/>
            <a:ext cx="8153400" cy="5076825"/>
          </a:xfrm>
        </p:spPr>
        <p:txBody>
          <a:bodyPr/>
          <a:lstStyle/>
          <a:p>
            <a:pPr eaLnBrk="1" hangingPunct="1">
              <a:lnSpc>
                <a:spcPct val="90000"/>
              </a:lnSpc>
            </a:pPr>
            <a:r>
              <a:rPr lang="en-US" altLang="en-US" sz="2000" dirty="0"/>
              <a:t>Notes: ST = short-term distributions.  For bond funds, these are interest and short-term capital gains, for stock funds they are non-qualified dividends, interest, and short-term capital gains. LTCG Distr. = Long-term capital gains distributions. Qual. Stock Distr. = qualified stock dividend distributions. % Portfolio is the beginning weight of the assets in your portfolio.  Remember your overall portfolio return is your return of each asset times your beginning period weight</a:t>
            </a:r>
          </a:p>
          <a:p>
            <a:pPr eaLnBrk="1" hangingPunct="1">
              <a:lnSpc>
                <a:spcPct val="90000"/>
              </a:lnSpc>
            </a:pPr>
            <a:r>
              <a:rPr lang="en-US" altLang="en-US" sz="2000" dirty="0"/>
              <a:t>To calculate the after-tax return from each asset, determine the amount of taxes you will pay on each type of earning.  Since you have not sold the assets, the only taxes you will pay will be those on the distributions you have received.  Subtract out the taxes on distributions to give you the distributions you get to keep, and calculate your return</a:t>
            </a:r>
          </a:p>
          <a:p>
            <a:pPr lvl="1" eaLnBrk="1" hangingPunct="1">
              <a:lnSpc>
                <a:spcPct val="90000"/>
              </a:lnSpc>
            </a:pPr>
            <a:r>
              <a:rPr lang="en-US" altLang="en-US" sz="1800" dirty="0"/>
              <a:t>(NAV</a:t>
            </a:r>
            <a:r>
              <a:rPr lang="en-US" altLang="en-US" sz="1800" baseline="-25000" dirty="0"/>
              <a:t>Ending </a:t>
            </a:r>
            <a:r>
              <a:rPr lang="en-US" altLang="en-US" sz="1800" dirty="0"/>
              <a:t> – NAV</a:t>
            </a:r>
            <a:r>
              <a:rPr lang="en-US" altLang="en-US" sz="1800" baseline="-25000" dirty="0"/>
              <a:t>Beginning</a:t>
            </a:r>
            <a:r>
              <a:rPr lang="en-US" altLang="en-US" sz="1800" dirty="0"/>
              <a:t> + (Distributions*1- tax rate))/NAV</a:t>
            </a:r>
            <a:r>
              <a:rPr lang="en-US" altLang="en-US" sz="1800" baseline="-25000" dirty="0"/>
              <a:t>Beginning</a:t>
            </a:r>
          </a:p>
          <a:p>
            <a:pPr eaLnBrk="1" hangingPunct="1">
              <a:lnSpc>
                <a:spcPct val="90000"/>
              </a:lnSpc>
            </a:pPr>
            <a:r>
              <a:rPr lang="en-US" altLang="en-US" sz="2000" dirty="0"/>
              <a:t>Remember that the tax benefits on municipal and treasury bonds are only on the interest distributions.  You still must pay all taxes on the capital gains distributions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44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44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E375633-B546-4B67-9012-7297117B5F56}"/>
              </a:ext>
            </a:extLst>
          </p:cNvPr>
          <p:cNvPicPr>
            <a:picLocks noChangeAspect="1"/>
          </p:cNvPicPr>
          <p:nvPr/>
        </p:nvPicPr>
        <p:blipFill>
          <a:blip r:embed="rId3"/>
          <a:stretch>
            <a:fillRect/>
          </a:stretch>
        </p:blipFill>
        <p:spPr>
          <a:xfrm>
            <a:off x="561830" y="0"/>
            <a:ext cx="8020339" cy="6858000"/>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dirty="0"/>
              <a:t>Case Study #2</a:t>
            </a:r>
          </a:p>
        </p:txBody>
      </p:sp>
      <p:sp>
        <p:nvSpPr>
          <p:cNvPr id="82947" name="Rectangle 3"/>
          <p:cNvSpPr>
            <a:spLocks noGrp="1" noChangeArrowheads="1"/>
          </p:cNvSpPr>
          <p:nvPr>
            <p:ph idx="1"/>
          </p:nvPr>
        </p:nvSpPr>
        <p:spPr>
          <a:xfrm>
            <a:off x="942975" y="1628775"/>
            <a:ext cx="7286625" cy="5229225"/>
          </a:xfrm>
        </p:spPr>
        <p:txBody>
          <a:bodyPr/>
          <a:lstStyle/>
          <a:p>
            <a:pPr eaLnBrk="1" hangingPunct="1">
              <a:lnSpc>
                <a:spcPct val="90000"/>
              </a:lnSpc>
              <a:buFont typeface="Wingdings" panose="05000000000000000000" pitchFamily="2" charset="2"/>
              <a:buNone/>
            </a:pPr>
            <a:r>
              <a:rPr lang="en-US" altLang="en-US" sz="2400" dirty="0"/>
              <a:t>Background </a:t>
            </a:r>
          </a:p>
          <a:p>
            <a:pPr eaLnBrk="1" hangingPunct="1">
              <a:lnSpc>
                <a:spcPct val="90000"/>
              </a:lnSpc>
            </a:pPr>
            <a:r>
              <a:rPr lang="en-US" altLang="en-US" sz="2000" dirty="0"/>
              <a:t>Bill is concerned about turnover.  He knows that for financial assets, the turnover rate is a measure of the amount of trading activity completed during a year; the turnover rate is expressed as a percentage of the average amount of total assets in the fund. A turnover rate of 10 percent means that 10 percent of the average amount of total assets in the fund were bought and sold during the year. He also knows that as a mutual fund investor must pay taxes on any distributions received during the year, including distributions the investor reinvests in additional shares.  While high turnover </a:t>
            </a:r>
            <a:r>
              <a:rPr lang="en-US" altLang="en-US" sz="2000" i="1" dirty="0"/>
              <a:t>may</a:t>
            </a:r>
            <a:r>
              <a:rPr lang="en-US" altLang="en-US" sz="2000" dirty="0"/>
              <a:t> lead to higher returns, high turnover </a:t>
            </a:r>
            <a:r>
              <a:rPr lang="en-US" altLang="en-US" sz="2000" i="1" dirty="0"/>
              <a:t>always</a:t>
            </a:r>
            <a:r>
              <a:rPr lang="en-US" altLang="en-US" sz="2000" dirty="0"/>
              <a:t> leads to higher transactions costs as well as increased taxes if assets are held in taxable accounts</a:t>
            </a:r>
          </a:p>
          <a:p>
            <a:pPr eaLnBrk="1" hangingPunct="1">
              <a:lnSpc>
                <a:spcPct val="90000"/>
              </a:lnSpc>
            </a:pPr>
            <a:r>
              <a:rPr lang="en-US" altLang="en-US" sz="2000" dirty="0"/>
              <a:t>Bill’s marginal tax rate is 35 percent, and he lives in a state that does not have a state income taxes, so his short-term distributions will be taxed at 35 percent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ltLang="en-US" dirty="0"/>
              <a:t>Case Study #2 Answers</a:t>
            </a:r>
          </a:p>
        </p:txBody>
      </p:sp>
      <p:sp>
        <p:nvSpPr>
          <p:cNvPr id="64515" name="Rectangle 3"/>
          <p:cNvSpPr>
            <a:spLocks noGrp="1" noChangeArrowheads="1"/>
          </p:cNvSpPr>
          <p:nvPr>
            <p:ph idx="1"/>
          </p:nvPr>
        </p:nvSpPr>
        <p:spPr>
          <a:xfrm>
            <a:off x="942975" y="1628775"/>
            <a:ext cx="7286625" cy="5229225"/>
          </a:xfrm>
        </p:spPr>
        <p:txBody>
          <a:bodyPr/>
          <a:lstStyle/>
          <a:p>
            <a:pPr eaLnBrk="1" hangingPunct="1">
              <a:buFont typeface="Wingdings" panose="05000000000000000000" pitchFamily="2" charset="2"/>
              <a:buNone/>
            </a:pPr>
            <a:r>
              <a:rPr lang="en-US" altLang="en-US" sz="2200" dirty="0"/>
              <a:t>Data</a:t>
            </a:r>
          </a:p>
          <a:p>
            <a:pPr lvl="1" eaLnBrk="1" hangingPunct="1"/>
            <a:r>
              <a:rPr lang="en-US" altLang="en-US" sz="2200" dirty="0"/>
              <a:t>The following information is for two of Bill’s bond mutual funds:</a:t>
            </a:r>
          </a:p>
          <a:p>
            <a:pPr eaLnBrk="1" hangingPunct="1">
              <a:buFont typeface="Wingdings" panose="05000000000000000000" pitchFamily="2" charset="2"/>
              <a:buNone/>
            </a:pPr>
            <a:r>
              <a:rPr lang="en-US" altLang="en-US" sz="2200" dirty="0"/>
              <a:t>		Mutual funds 		Fund A 	Fund B</a:t>
            </a:r>
            <a:br>
              <a:rPr lang="en-US" altLang="en-US" sz="2200" dirty="0"/>
            </a:br>
            <a:r>
              <a:rPr lang="en-US" altLang="en-US" sz="2200" dirty="0"/>
              <a:t>	Beginning NAV 	$100.00 	$10.00</a:t>
            </a:r>
            <a:br>
              <a:rPr lang="en-US" altLang="en-US" sz="2200" dirty="0"/>
            </a:br>
            <a:r>
              <a:rPr lang="en-US" altLang="en-US" sz="2200" dirty="0"/>
              <a:t>	Short-term distrib.  	    $1.00 	  $0.90</a:t>
            </a:r>
          </a:p>
          <a:p>
            <a:pPr eaLnBrk="1" hangingPunct="1">
              <a:buFont typeface="Wingdings" panose="05000000000000000000" pitchFamily="2" charset="2"/>
              <a:buNone/>
            </a:pPr>
            <a:r>
              <a:rPr lang="en-US" altLang="en-US" sz="2200" dirty="0"/>
              <a:t>		Ending NAV 		$109.00 	$10.10</a:t>
            </a:r>
            <a:br>
              <a:rPr lang="en-US" altLang="en-US" sz="2200" dirty="0"/>
            </a:br>
            <a:r>
              <a:rPr lang="en-US" altLang="en-US" sz="2200" dirty="0"/>
              <a:t>Calculations</a:t>
            </a:r>
          </a:p>
          <a:p>
            <a:pPr lvl="1" eaLnBrk="1" hangingPunct="1"/>
            <a:r>
              <a:rPr lang="en-US" altLang="en-US" sz="2200" dirty="0"/>
              <a:t>A. Calculate Bill’s before tax and after-tax returns on Fund A and Fund B (his marginal tax rate is 35%)</a:t>
            </a:r>
          </a:p>
          <a:p>
            <a:pPr lvl="1" eaLnBrk="1" hangingPunct="1"/>
            <a:r>
              <a:rPr lang="en-US" altLang="en-US" sz="2200" dirty="0"/>
              <a:t>B. What would have changed had the mutual funds been stock mutual funds and the distributions were qualified stock dividend distributions instead of bond distributions?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5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451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51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51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45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Case Study #2</a:t>
            </a:r>
          </a:p>
        </p:txBody>
      </p:sp>
      <p:sp>
        <p:nvSpPr>
          <p:cNvPr id="65539"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2400" dirty="0"/>
              <a:t>A. Bill’s before-tax and after-tax returns are:</a:t>
            </a:r>
          </a:p>
          <a:p>
            <a:pPr eaLnBrk="1" hangingPunct="1">
              <a:buFont typeface="Wingdings" panose="05000000000000000000" pitchFamily="2" charset="2"/>
              <a:buNone/>
            </a:pPr>
            <a:r>
              <a:rPr lang="en-US" altLang="en-US" sz="2400" dirty="0"/>
              <a:t>					Fund A	Fund B	</a:t>
            </a:r>
          </a:p>
          <a:p>
            <a:pPr eaLnBrk="1" hangingPunct="1">
              <a:buFont typeface="Wingdings" panose="05000000000000000000" pitchFamily="2" charset="2"/>
              <a:buNone/>
            </a:pPr>
            <a:r>
              <a:rPr lang="en-US" altLang="en-US" sz="2400" dirty="0"/>
              <a:t>	YTD nominal returns 	10% (note 1) 	10%</a:t>
            </a:r>
          </a:p>
          <a:p>
            <a:pPr eaLnBrk="1" hangingPunct="1">
              <a:buFont typeface="Wingdings" panose="05000000000000000000" pitchFamily="2" charset="2"/>
              <a:buNone/>
            </a:pPr>
            <a:r>
              <a:rPr lang="en-US" altLang="en-US" sz="2400" dirty="0"/>
              <a:t/>
            </a:r>
            <a:br>
              <a:rPr lang="en-US" altLang="en-US" sz="2400" dirty="0"/>
            </a:br>
            <a:r>
              <a:rPr lang="en-US" altLang="en-US" sz="2400" dirty="0"/>
              <a:t>	Estimated Turnover 	10% 		90%</a:t>
            </a:r>
            <a:br>
              <a:rPr lang="en-US" altLang="en-US" sz="2400" dirty="0"/>
            </a:br>
            <a:r>
              <a:rPr lang="en-US" altLang="en-US" sz="2400" dirty="0"/>
              <a:t>	Taxes on short-term distributions 	</a:t>
            </a:r>
          </a:p>
          <a:p>
            <a:pPr eaLnBrk="1" hangingPunct="1">
              <a:buFont typeface="Wingdings" panose="05000000000000000000" pitchFamily="2" charset="2"/>
              <a:buNone/>
            </a:pPr>
            <a:r>
              <a:rPr lang="en-US" altLang="en-US" sz="2400" dirty="0"/>
              <a:t>					35%		35%</a:t>
            </a:r>
            <a:br>
              <a:rPr lang="en-US" altLang="en-US" sz="2400" dirty="0"/>
            </a:br>
            <a:r>
              <a:rPr lang="en-US" altLang="en-US" sz="2400" dirty="0"/>
              <a:t>	Taxes paid (on short-tern distributions)				           $.035	         $0.315</a:t>
            </a:r>
            <a:br>
              <a:rPr lang="en-US" altLang="en-US" sz="2400" dirty="0"/>
            </a:br>
            <a:r>
              <a:rPr lang="en-US" altLang="en-US" sz="2400" dirty="0"/>
              <a:t>	After-tax return 	9.65%(note 2)	6.85%</a:t>
            </a:r>
            <a:br>
              <a:rPr lang="en-US" altLang="en-US" sz="2400" dirty="0"/>
            </a:br>
            <a:r>
              <a:rPr lang="en-US" altLang="en-US" sz="2400" dirty="0"/>
              <a:t>	Loss from nominal return due to taxes 					0.35% 		3.15%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5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53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55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n-US" altLang="en-US" dirty="0"/>
              <a:t>Case Study #2 Answers</a:t>
            </a:r>
          </a:p>
        </p:txBody>
      </p:sp>
      <p:sp>
        <p:nvSpPr>
          <p:cNvPr id="66563" name="Rectangle 3"/>
          <p:cNvSpPr>
            <a:spLocks noGrp="1" noChangeArrowheads="1"/>
          </p:cNvSpPr>
          <p:nvPr>
            <p:ph idx="1"/>
          </p:nvPr>
        </p:nvSpPr>
        <p:spPr>
          <a:xfrm>
            <a:off x="942975" y="1628775"/>
            <a:ext cx="7667625" cy="4924425"/>
          </a:xfrm>
        </p:spPr>
        <p:txBody>
          <a:bodyPr/>
          <a:lstStyle/>
          <a:p>
            <a:pPr eaLnBrk="1" hangingPunct="1"/>
            <a:r>
              <a:rPr lang="en-US" altLang="en-US" sz="2400" dirty="0"/>
              <a:t>To calculate Bill’s before-tax return, the formula is (ending NAV + distributions – beginning NAV) / beginning NAV.</a:t>
            </a:r>
          </a:p>
          <a:p>
            <a:pPr lvl="1" eaLnBrk="1" hangingPunct="1"/>
            <a:r>
              <a:rPr lang="en-US" altLang="en-US" dirty="0"/>
              <a:t>Fund A: (109 + 1 – 100) / 100 = 10 percent. </a:t>
            </a:r>
          </a:p>
          <a:p>
            <a:pPr lvl="1" eaLnBrk="1" hangingPunct="1"/>
            <a:r>
              <a:rPr lang="en-US" altLang="en-US" dirty="0"/>
              <a:t>Fund B: (10.10 + 0.90 – 10.00) / 10.00 = 10 percent. </a:t>
            </a:r>
          </a:p>
          <a:p>
            <a:pPr eaLnBrk="1" hangingPunct="1"/>
            <a:r>
              <a:rPr lang="en-US" altLang="en-US" sz="2400" dirty="0"/>
              <a:t>The formula for finding the after-tax return is: </a:t>
            </a:r>
          </a:p>
          <a:p>
            <a:pPr eaLnBrk="1" hangingPunct="1"/>
            <a:r>
              <a:rPr lang="en-US" altLang="en-US" sz="2400" dirty="0"/>
              <a:t>[ending NAV + ((distributions – taxes paid) – beginning NAV)] / beginning NAV, or:</a:t>
            </a:r>
          </a:p>
          <a:p>
            <a:pPr lvl="1" eaLnBrk="1" hangingPunct="1"/>
            <a:r>
              <a:rPr lang="en-US" altLang="en-US" dirty="0"/>
              <a:t>Fund A: (109 + ((10 – 3.50) – 100) / 100 = 9.65%</a:t>
            </a:r>
          </a:p>
          <a:p>
            <a:pPr lvl="2" eaLnBrk="1" hangingPunct="1"/>
            <a:r>
              <a:rPr lang="en-US" altLang="en-US" dirty="0"/>
              <a:t>Bill pays taxes of $0.10*.35 and keeps $.10*(1-.35)</a:t>
            </a:r>
          </a:p>
          <a:p>
            <a:pPr lvl="1" eaLnBrk="1" hangingPunct="1"/>
            <a:r>
              <a:rPr lang="en-US" altLang="en-US" dirty="0"/>
              <a:t>Fund B: (10.10+((0.90–0.315)–10.00) / 10.00 = 6.85%</a:t>
            </a:r>
          </a:p>
          <a:p>
            <a:pPr lvl="2" eaLnBrk="1" hangingPunct="1"/>
            <a:r>
              <a:rPr lang="en-US" altLang="en-US" dirty="0"/>
              <a:t>Bill pays taxes of .90 * .35 and keeps .90 * (1-.35)</a:t>
            </a:r>
          </a:p>
          <a:p>
            <a:pPr lvl="2" eaLnBrk="1" hangingPunct="1"/>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56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656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656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656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6563">
                                            <p:txEl>
                                              <p:pRg st="6" end="6"/>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656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656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a:t>Case Study #2 Answers</a:t>
            </a:r>
          </a:p>
        </p:txBody>
      </p:sp>
      <p:sp>
        <p:nvSpPr>
          <p:cNvPr id="67587" name="Rectangle 3"/>
          <p:cNvSpPr>
            <a:spLocks noGrp="1" noChangeArrowheads="1"/>
          </p:cNvSpPr>
          <p:nvPr>
            <p:ph idx="1"/>
          </p:nvPr>
        </p:nvSpPr>
        <p:spPr>
          <a:xfrm>
            <a:off x="942975" y="1628775"/>
            <a:ext cx="7286625" cy="5229225"/>
          </a:xfrm>
        </p:spPr>
        <p:txBody>
          <a:bodyPr/>
          <a:lstStyle/>
          <a:p>
            <a:pPr eaLnBrk="1" hangingPunct="1"/>
            <a:r>
              <a:rPr lang="en-US" altLang="en-US" sz="2400" dirty="0"/>
              <a:t>Regarding fund A, Bill pays 35% or $3.50 in taxes on a $10.00 distribution. Thus, his nominal return is 10%, after-tax return is 9.65%, and he loses 0.35% to taxes. </a:t>
            </a:r>
          </a:p>
          <a:p>
            <a:pPr eaLnBrk="1" hangingPunct="1"/>
            <a:r>
              <a:rPr lang="en-US" altLang="en-US" sz="2400" dirty="0"/>
              <a:t>Regarding fund B, Bill pays 35% or 31.5¢ in taxes on a ninety-cent distribution. Thus, his nominal return is 10% but his after-tax return is 6.85%, and he loses 3.15% to taxes</a:t>
            </a:r>
          </a:p>
          <a:p>
            <a:pPr eaLnBrk="1" hangingPunct="1"/>
            <a:r>
              <a:rPr lang="en-US" altLang="en-US" sz="2400" dirty="0"/>
              <a:t>Although both funds have the same nominal return and the same tax rate, fund B’s return is 29% lower because of taxes related to higher turnover. Clearly, understanding taxes is very important. Know your tax-rate on each type of earnings</a:t>
            </a:r>
          </a:p>
          <a:p>
            <a:pPr eaLnBrk="1" hangingPunct="1"/>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5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5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1026"/>
          <p:cNvSpPr>
            <a:spLocks noGrp="1" noChangeArrowheads="1"/>
          </p:cNvSpPr>
          <p:nvPr>
            <p:ph type="title"/>
          </p:nvPr>
        </p:nvSpPr>
        <p:spPr>
          <a:xfrm>
            <a:off x="685800" y="609600"/>
            <a:ext cx="7772400" cy="1143000"/>
          </a:xfrm>
        </p:spPr>
        <p:txBody>
          <a:bodyPr/>
          <a:lstStyle/>
          <a:p>
            <a:pPr eaLnBrk="1" hangingPunct="1"/>
            <a:r>
              <a:rPr lang="en-US" altLang="en-US" dirty="0"/>
              <a:t>Mutual Funds</a:t>
            </a:r>
            <a:r>
              <a:rPr lang="en-US" altLang="en-US" sz="2000" dirty="0"/>
              <a:t> (continued)</a:t>
            </a:r>
          </a:p>
        </p:txBody>
      </p:sp>
      <p:sp>
        <p:nvSpPr>
          <p:cNvPr id="7171" name="Rectangle 1027"/>
          <p:cNvSpPr>
            <a:spLocks noGrp="1" noChangeArrowheads="1"/>
          </p:cNvSpPr>
          <p:nvPr>
            <p:ph type="body" sz="half" idx="4294967295"/>
          </p:nvPr>
        </p:nvSpPr>
        <p:spPr>
          <a:xfrm>
            <a:off x="914400" y="1625600"/>
            <a:ext cx="7289800" cy="5232400"/>
          </a:xfrm>
        </p:spPr>
        <p:txBody>
          <a:bodyPr/>
          <a:lstStyle/>
          <a:p>
            <a:pPr eaLnBrk="1" hangingPunct="1"/>
            <a:r>
              <a:rPr lang="en-US" altLang="en-US" dirty="0"/>
              <a:t>What are the advantages of Mutual Funds?</a:t>
            </a:r>
          </a:p>
          <a:p>
            <a:pPr lvl="1" eaLnBrk="1" hangingPunct="1">
              <a:spcBef>
                <a:spcPts val="400"/>
              </a:spcBef>
            </a:pPr>
            <a:r>
              <a:rPr lang="en-US" altLang="en-US" dirty="0"/>
              <a:t>Diversification </a:t>
            </a:r>
          </a:p>
          <a:p>
            <a:pPr lvl="2" eaLnBrk="1" hangingPunct="1">
              <a:spcBef>
                <a:spcPts val="400"/>
              </a:spcBef>
            </a:pPr>
            <a:r>
              <a:rPr lang="en-US" altLang="en-US" dirty="0"/>
              <a:t>Owning a mutual fund which holds numerous securities can reduce risk significantly</a:t>
            </a:r>
          </a:p>
          <a:p>
            <a:pPr lvl="1" eaLnBrk="1" hangingPunct="1">
              <a:spcBef>
                <a:spcPts val="400"/>
              </a:spcBef>
            </a:pPr>
            <a:r>
              <a:rPr lang="en-US" altLang="en-US" dirty="0"/>
              <a:t>Professional management</a:t>
            </a:r>
          </a:p>
          <a:p>
            <a:pPr lvl="2" eaLnBrk="1" hangingPunct="1">
              <a:spcBef>
                <a:spcPts val="400"/>
              </a:spcBef>
            </a:pPr>
            <a:r>
              <a:rPr lang="en-US" altLang="en-US" dirty="0"/>
              <a:t>Mutual funds are run by professional management who make the buy/sell decisions</a:t>
            </a:r>
          </a:p>
          <a:p>
            <a:pPr lvl="1" eaLnBrk="1" hangingPunct="1">
              <a:spcBef>
                <a:spcPts val="400"/>
              </a:spcBef>
            </a:pPr>
            <a:r>
              <a:rPr lang="en-US" altLang="en-US" dirty="0"/>
              <a:t>Minimal transaction costs</a:t>
            </a:r>
          </a:p>
          <a:p>
            <a:pPr lvl="2" eaLnBrk="1" hangingPunct="1">
              <a:spcBef>
                <a:spcPts val="400"/>
              </a:spcBef>
            </a:pPr>
            <a:r>
              <a:rPr lang="en-US" altLang="en-US" dirty="0"/>
              <a:t>Mutual funds enjoy economies of scale in purchases and sales due to size</a:t>
            </a:r>
          </a:p>
          <a:p>
            <a:pPr lvl="1" eaLnBrk="1" hangingPunct="1">
              <a:spcBef>
                <a:spcPts val="400"/>
              </a:spcBef>
            </a:pPr>
            <a:r>
              <a:rPr lang="en-US" altLang="en-US" dirty="0"/>
              <a:t>Liquidity</a:t>
            </a:r>
          </a:p>
          <a:p>
            <a:pPr lvl="2" eaLnBrk="1" hangingPunct="1">
              <a:spcBef>
                <a:spcPts val="400"/>
              </a:spcBef>
            </a:pPr>
            <a:r>
              <a:rPr lang="en-US" altLang="en-US" dirty="0"/>
              <a:t>Money from open-end mutual funds can be received in 2-3 business days</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 calcmode="lin" valueType="num">
                                      <p:cBhvr additive="base">
                                        <p:cTn id="17"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1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 calcmode="lin" valueType="num">
                                      <p:cBhvr additive="base">
                                        <p:cTn id="21"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1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7171">
                                            <p:txEl>
                                              <p:pRg st="5" end="5"/>
                                            </p:txEl>
                                          </p:spTgt>
                                        </p:tgtEl>
                                        <p:attrNameLst>
                                          <p:attrName>style.visibility</p:attrName>
                                        </p:attrNameLst>
                                      </p:cBhvr>
                                      <p:to>
                                        <p:strVal val="visible"/>
                                      </p:to>
                                    </p:set>
                                    <p:anim calcmode="lin" valueType="num">
                                      <p:cBhvr additive="base">
                                        <p:cTn id="29" dur="500" fill="hold"/>
                                        <p:tgtEl>
                                          <p:spTgt spid="71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1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7171">
                                            <p:txEl>
                                              <p:pRg st="6" end="6"/>
                                            </p:txEl>
                                          </p:spTgt>
                                        </p:tgtEl>
                                        <p:attrNameLst>
                                          <p:attrName>style.visibility</p:attrName>
                                        </p:attrNameLst>
                                      </p:cBhvr>
                                      <p:to>
                                        <p:strVal val="visible"/>
                                      </p:to>
                                    </p:set>
                                    <p:anim calcmode="lin" valueType="num">
                                      <p:cBhvr additive="base">
                                        <p:cTn id="33" dur="500" fill="hold"/>
                                        <p:tgtEl>
                                          <p:spTgt spid="71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71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7171">
                                            <p:txEl>
                                              <p:pRg st="7" end="7"/>
                                            </p:txEl>
                                          </p:spTgt>
                                        </p:tgtEl>
                                        <p:attrNameLst>
                                          <p:attrName>style.visibility</p:attrName>
                                        </p:attrNameLst>
                                      </p:cBhvr>
                                      <p:to>
                                        <p:strVal val="visible"/>
                                      </p:to>
                                    </p:set>
                                    <p:anim calcmode="lin" valueType="num">
                                      <p:cBhvr additive="base">
                                        <p:cTn id="37" dur="500" fill="hold"/>
                                        <p:tgtEl>
                                          <p:spTgt spid="71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17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7171">
                                            <p:txEl>
                                              <p:pRg st="8" end="8"/>
                                            </p:txEl>
                                          </p:spTgt>
                                        </p:tgtEl>
                                        <p:attrNameLst>
                                          <p:attrName>style.visibility</p:attrName>
                                        </p:attrNameLst>
                                      </p:cBhvr>
                                      <p:to>
                                        <p:strVal val="visible"/>
                                      </p:to>
                                    </p:set>
                                    <p:anim calcmode="lin" valueType="num">
                                      <p:cBhvr additive="base">
                                        <p:cTn id="41" dur="500" fill="hold"/>
                                        <p:tgtEl>
                                          <p:spTgt spid="717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717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bldLvl="2"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Case Study #2 Answers</a:t>
            </a:r>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sz="2400" dirty="0"/>
              <a:t>If the distributions would have been stock dividend distributions instead of short-term distributions, instead of paying taxes at 35% which is Bill’s ordinary income rate, he would pay a preferential tax rate of only 15% for both Fund A and Fund B.</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642938"/>
            <a:ext cx="7772400" cy="944562"/>
          </a:xfrm>
        </p:spPr>
        <p:txBody>
          <a:bodyPr/>
          <a:lstStyle/>
          <a:p>
            <a:pPr eaLnBrk="1" hangingPunct="1"/>
            <a:r>
              <a:rPr lang="en-US" altLang="en-US" dirty="0"/>
              <a:t>Mutual Funds</a:t>
            </a:r>
            <a:r>
              <a:rPr lang="en-US" altLang="en-US" sz="2000" dirty="0"/>
              <a:t> (continued)</a:t>
            </a:r>
          </a:p>
        </p:txBody>
      </p:sp>
      <p:sp>
        <p:nvSpPr>
          <p:cNvPr id="8195" name="Rectangle 3"/>
          <p:cNvSpPr>
            <a:spLocks noGrp="1" noChangeArrowheads="1"/>
          </p:cNvSpPr>
          <p:nvPr>
            <p:ph type="body" sz="half" idx="4294967295"/>
          </p:nvPr>
        </p:nvSpPr>
        <p:spPr>
          <a:xfrm>
            <a:off x="914400" y="1600200"/>
            <a:ext cx="7315200" cy="5257800"/>
          </a:xfrm>
        </p:spPr>
        <p:txBody>
          <a:bodyPr/>
          <a:lstStyle/>
          <a:p>
            <a:pPr eaLnBrk="1" hangingPunct="1"/>
            <a:r>
              <a:rPr lang="en-US" altLang="en-US" sz="2400" dirty="0"/>
              <a:t>Low cost</a:t>
            </a:r>
          </a:p>
          <a:p>
            <a:pPr lvl="1" eaLnBrk="1" hangingPunct="1"/>
            <a:r>
              <a:rPr lang="en-US" altLang="en-US" dirty="0"/>
              <a:t>“No-load” mutual funds are sold without a sales charge and are redeemed without a charge as well</a:t>
            </a:r>
          </a:p>
          <a:p>
            <a:pPr eaLnBrk="1" hangingPunct="1"/>
            <a:r>
              <a:rPr lang="en-US" altLang="en-US" sz="2400" dirty="0"/>
              <a:t>The ability to purchase and sell at Net Asset Value</a:t>
            </a:r>
          </a:p>
          <a:p>
            <a:pPr lvl="1" eaLnBrk="1" hangingPunct="1"/>
            <a:r>
              <a:rPr lang="en-US" altLang="en-US" dirty="0"/>
              <a:t>“Open-end” mutual funds can be purchased and sold each day at the fund’s Net Asset Value</a:t>
            </a:r>
          </a:p>
          <a:p>
            <a:pPr eaLnBrk="1" hangingPunct="1"/>
            <a:r>
              <a:rPr lang="en-US" altLang="en-US" sz="2400" dirty="0"/>
              <a:t>Service</a:t>
            </a:r>
          </a:p>
          <a:p>
            <a:pPr lvl="1" eaLnBrk="1" hangingPunct="1"/>
            <a:r>
              <a:rPr lang="en-US" altLang="en-US" dirty="0"/>
              <a:t>Mutual funds generally offer service to answer questions, help you open accounts, purchase and sell funds, and to transfer funds as well.</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 calcmode="lin" valueType="num">
                                      <p:cBhvr additive="base">
                                        <p:cTn id="17"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1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195">
                                            <p:txEl>
                                              <p:pRg st="3" end="3"/>
                                            </p:txEl>
                                          </p:spTgt>
                                        </p:tgtEl>
                                        <p:attrNameLst>
                                          <p:attrName>style.visibility</p:attrName>
                                        </p:attrNameLst>
                                      </p:cBhvr>
                                      <p:to>
                                        <p:strVal val="visible"/>
                                      </p:to>
                                    </p:set>
                                    <p:anim calcmode="lin" valueType="num">
                                      <p:cBhvr additive="base">
                                        <p:cTn id="21"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1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195">
                                            <p:txEl>
                                              <p:pRg st="4" end="4"/>
                                            </p:txEl>
                                          </p:spTgt>
                                        </p:tgtEl>
                                        <p:attrNameLst>
                                          <p:attrName>style.visibility</p:attrName>
                                        </p:attrNameLst>
                                      </p:cBhvr>
                                      <p:to>
                                        <p:strVal val="visible"/>
                                      </p:to>
                                    </p:set>
                                    <p:anim calcmode="lin" valueType="num">
                                      <p:cBhvr additive="base">
                                        <p:cTn id="25" dur="500" fill="hold"/>
                                        <p:tgtEl>
                                          <p:spTgt spid="81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195">
                                            <p:txEl>
                                              <p:pRg st="5" end="5"/>
                                            </p:txEl>
                                          </p:spTgt>
                                        </p:tgtEl>
                                        <p:attrNameLst>
                                          <p:attrName>style.visibility</p:attrName>
                                        </p:attrNameLst>
                                      </p:cBhvr>
                                      <p:to>
                                        <p:strVal val="visible"/>
                                      </p:to>
                                    </p:set>
                                    <p:anim calcmode="lin" valueType="num">
                                      <p:cBhvr additive="base">
                                        <p:cTn id="29" dur="500" fill="hold"/>
                                        <p:tgtEl>
                                          <p:spTgt spid="81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19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81000"/>
            <a:ext cx="7772400" cy="1143000"/>
          </a:xfrm>
          <a:noFill/>
        </p:spPr>
        <p:txBody>
          <a:bodyPr lIns="90488" tIns="44450" rIns="90488" bIns="44450" anchor="b"/>
          <a:lstStyle/>
          <a:p>
            <a:pPr eaLnBrk="1" hangingPunct="1"/>
            <a:r>
              <a:rPr lang="en-US" altLang="en-US" dirty="0"/>
              <a:t>Mutual Funds </a:t>
            </a:r>
            <a:r>
              <a:rPr lang="en-US" altLang="en-US" sz="2400" dirty="0"/>
              <a:t>(continued)</a:t>
            </a:r>
          </a:p>
        </p:txBody>
      </p:sp>
      <p:sp>
        <p:nvSpPr>
          <p:cNvPr id="230403" name="Rectangle 3"/>
          <p:cNvSpPr>
            <a:spLocks noGrp="1" noChangeArrowheads="1"/>
          </p:cNvSpPr>
          <p:nvPr>
            <p:ph idx="1"/>
          </p:nvPr>
        </p:nvSpPr>
        <p:spPr>
          <a:xfrm>
            <a:off x="928688" y="1600200"/>
            <a:ext cx="7224712" cy="4114800"/>
          </a:xfrm>
        </p:spPr>
        <p:txBody>
          <a:bodyPr lIns="90488" tIns="44450" rIns="90488" bIns="44450"/>
          <a:lstStyle/>
          <a:p>
            <a:pPr eaLnBrk="1" hangingPunct="1"/>
            <a:r>
              <a:rPr lang="en-US" altLang="en-US" dirty="0"/>
              <a:t>In addition, they may include:</a:t>
            </a:r>
          </a:p>
          <a:p>
            <a:pPr lvl="1" eaLnBrk="1" hangingPunct="1"/>
            <a:r>
              <a:rPr lang="en-US" altLang="en-US" dirty="0"/>
              <a:t>Automatic investment and withdrawal plans</a:t>
            </a:r>
          </a:p>
          <a:p>
            <a:pPr lvl="1" eaLnBrk="1" hangingPunct="1"/>
            <a:r>
              <a:rPr lang="en-US" altLang="en-US" dirty="0"/>
              <a:t>Automatic reinvestment of interest, dividends, and capital gains</a:t>
            </a:r>
          </a:p>
          <a:p>
            <a:pPr lvl="1" eaLnBrk="1" hangingPunct="1"/>
            <a:r>
              <a:rPr lang="en-US" altLang="en-US" dirty="0"/>
              <a:t>Wiring and funds express options</a:t>
            </a:r>
          </a:p>
          <a:p>
            <a:pPr lvl="1" eaLnBrk="1" hangingPunct="1"/>
            <a:r>
              <a:rPr lang="en-US" altLang="en-US" dirty="0"/>
              <a:t>Phone switching</a:t>
            </a:r>
          </a:p>
          <a:p>
            <a:pPr lvl="1" eaLnBrk="1" hangingPunct="1"/>
            <a:r>
              <a:rPr lang="en-US" altLang="en-US" dirty="0"/>
              <a:t>Easy establishment of retirement plans</a:t>
            </a:r>
          </a:p>
          <a:p>
            <a:pPr lvl="1" eaLnBrk="1" hangingPunct="1"/>
            <a:r>
              <a:rPr lang="en-US" altLang="en-US" dirty="0"/>
              <a:t>Check writing</a:t>
            </a:r>
          </a:p>
          <a:p>
            <a:pPr lvl="1" eaLnBrk="1" hangingPunct="1"/>
            <a:r>
              <a:rPr lang="en-US" altLang="en-US" dirty="0"/>
              <a:t>Bookkeeping and help with taxes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0403">
                                            <p:txEl>
                                              <p:pRg st="0" end="0"/>
                                            </p:txEl>
                                          </p:spTgt>
                                        </p:tgtEl>
                                        <p:attrNameLst>
                                          <p:attrName>style.visibility</p:attrName>
                                        </p:attrNameLst>
                                      </p:cBhvr>
                                      <p:to>
                                        <p:strVal val="visible"/>
                                      </p:to>
                                    </p:set>
                                    <p:anim calcmode="lin" valueType="num">
                                      <p:cBhvr additive="base">
                                        <p:cTn id="7" dur="500" fill="hold"/>
                                        <p:tgtEl>
                                          <p:spTgt spid="2304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04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0403">
                                            <p:txEl>
                                              <p:pRg st="1" end="1"/>
                                            </p:txEl>
                                          </p:spTgt>
                                        </p:tgtEl>
                                        <p:attrNameLst>
                                          <p:attrName>style.visibility</p:attrName>
                                        </p:attrNameLst>
                                      </p:cBhvr>
                                      <p:to>
                                        <p:strVal val="visible"/>
                                      </p:to>
                                    </p:set>
                                    <p:anim calcmode="lin" valueType="num">
                                      <p:cBhvr additive="base">
                                        <p:cTn id="13" dur="500" fill="hold"/>
                                        <p:tgtEl>
                                          <p:spTgt spid="2304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04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30403">
                                            <p:txEl>
                                              <p:pRg st="2" end="2"/>
                                            </p:txEl>
                                          </p:spTgt>
                                        </p:tgtEl>
                                        <p:attrNameLst>
                                          <p:attrName>style.visibility</p:attrName>
                                        </p:attrNameLst>
                                      </p:cBhvr>
                                      <p:to>
                                        <p:strVal val="visible"/>
                                      </p:to>
                                    </p:set>
                                    <p:anim calcmode="lin" valueType="num">
                                      <p:cBhvr additive="base">
                                        <p:cTn id="17" dur="500" fill="hold"/>
                                        <p:tgtEl>
                                          <p:spTgt spid="2304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04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30403">
                                            <p:txEl>
                                              <p:pRg st="3" end="3"/>
                                            </p:txEl>
                                          </p:spTgt>
                                        </p:tgtEl>
                                        <p:attrNameLst>
                                          <p:attrName>style.visibility</p:attrName>
                                        </p:attrNameLst>
                                      </p:cBhvr>
                                      <p:to>
                                        <p:strVal val="visible"/>
                                      </p:to>
                                    </p:set>
                                    <p:anim calcmode="lin" valueType="num">
                                      <p:cBhvr additive="base">
                                        <p:cTn id="21" dur="500" fill="hold"/>
                                        <p:tgtEl>
                                          <p:spTgt spid="2304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04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30403">
                                            <p:txEl>
                                              <p:pRg st="4" end="4"/>
                                            </p:txEl>
                                          </p:spTgt>
                                        </p:tgtEl>
                                        <p:attrNameLst>
                                          <p:attrName>style.visibility</p:attrName>
                                        </p:attrNameLst>
                                      </p:cBhvr>
                                      <p:to>
                                        <p:strVal val="visible"/>
                                      </p:to>
                                    </p:set>
                                    <p:anim calcmode="lin" valueType="num">
                                      <p:cBhvr additive="base">
                                        <p:cTn id="25" dur="500" fill="hold"/>
                                        <p:tgtEl>
                                          <p:spTgt spid="2304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04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30403">
                                            <p:txEl>
                                              <p:pRg st="5" end="5"/>
                                            </p:txEl>
                                          </p:spTgt>
                                        </p:tgtEl>
                                        <p:attrNameLst>
                                          <p:attrName>style.visibility</p:attrName>
                                        </p:attrNameLst>
                                      </p:cBhvr>
                                      <p:to>
                                        <p:strVal val="visible"/>
                                      </p:to>
                                    </p:set>
                                    <p:anim calcmode="lin" valueType="num">
                                      <p:cBhvr additive="base">
                                        <p:cTn id="29" dur="500" fill="hold"/>
                                        <p:tgtEl>
                                          <p:spTgt spid="2304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04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30403">
                                            <p:txEl>
                                              <p:pRg st="6" end="6"/>
                                            </p:txEl>
                                          </p:spTgt>
                                        </p:tgtEl>
                                        <p:attrNameLst>
                                          <p:attrName>style.visibility</p:attrName>
                                        </p:attrNameLst>
                                      </p:cBhvr>
                                      <p:to>
                                        <p:strVal val="visible"/>
                                      </p:to>
                                    </p:set>
                                    <p:anim calcmode="lin" valueType="num">
                                      <p:cBhvr additive="base">
                                        <p:cTn id="33" dur="500" fill="hold"/>
                                        <p:tgtEl>
                                          <p:spTgt spid="2304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3040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30403">
                                            <p:txEl>
                                              <p:pRg st="7" end="7"/>
                                            </p:txEl>
                                          </p:spTgt>
                                        </p:tgtEl>
                                        <p:attrNameLst>
                                          <p:attrName>style.visibility</p:attrName>
                                        </p:attrNameLst>
                                      </p:cBhvr>
                                      <p:to>
                                        <p:strVal val="visible"/>
                                      </p:to>
                                    </p:set>
                                    <p:anim calcmode="lin" valueType="num">
                                      <p:cBhvr additive="base">
                                        <p:cTn id="37" dur="500" fill="hold"/>
                                        <p:tgtEl>
                                          <p:spTgt spid="23040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3040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3" grpId="0" uiExpand="1"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381000"/>
            <a:ext cx="7772400" cy="1143000"/>
          </a:xfrm>
          <a:noFill/>
        </p:spPr>
        <p:txBody>
          <a:bodyPr lIns="90488" tIns="44450" rIns="90488" bIns="44450" anchor="b"/>
          <a:lstStyle/>
          <a:p>
            <a:pPr eaLnBrk="1" hangingPunct="1"/>
            <a:r>
              <a:rPr lang="en-US" altLang="en-US" dirty="0"/>
              <a:t>Mutual Funds</a:t>
            </a:r>
            <a:r>
              <a:rPr lang="en-US" altLang="en-US" sz="2000" dirty="0"/>
              <a:t> </a:t>
            </a:r>
            <a:r>
              <a:rPr lang="en-US" altLang="en-US" sz="2400" dirty="0"/>
              <a:t>(continued)</a:t>
            </a:r>
          </a:p>
        </p:txBody>
      </p:sp>
      <p:sp>
        <p:nvSpPr>
          <p:cNvPr id="1024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t>What are the disadvantages of Mutual Fund Investing?</a:t>
            </a:r>
          </a:p>
          <a:p>
            <a:pPr lvl="1" eaLnBrk="1" hangingPunct="1"/>
            <a:r>
              <a:rPr lang="en-US" altLang="en-US" dirty="0"/>
              <a:t>Lower-than-market performance </a:t>
            </a:r>
            <a:r>
              <a:rPr lang="en-US" altLang="en-US" dirty="0" smtClean="0"/>
              <a:t>(if actively </a:t>
            </a:r>
            <a:r>
              <a:rPr lang="en-US" altLang="en-US" dirty="0"/>
              <a:t>managed)</a:t>
            </a:r>
          </a:p>
          <a:p>
            <a:pPr lvl="2" eaLnBrk="1" hangingPunct="1"/>
            <a:r>
              <a:rPr lang="en-US" altLang="en-US" dirty="0"/>
              <a:t>From 1987-2019, most actively managed mutual funds underperformed their benchmarks (Dalbar QAIB 2018).</a:t>
            </a:r>
          </a:p>
          <a:p>
            <a:pPr lvl="1" eaLnBrk="1" hangingPunct="1"/>
            <a:r>
              <a:rPr lang="en-US" altLang="en-US" dirty="0"/>
              <a:t>High costs </a:t>
            </a:r>
          </a:p>
          <a:p>
            <a:pPr lvl="2" eaLnBrk="1" hangingPunct="1"/>
            <a:r>
              <a:rPr lang="en-US" altLang="en-US" dirty="0"/>
              <a:t>Unless analyzed, </a:t>
            </a:r>
            <a:r>
              <a:rPr lang="en-US" altLang="en-US" dirty="0" smtClean="0"/>
              <a:t>loads (sales charges), management </a:t>
            </a:r>
            <a:r>
              <a:rPr lang="en-US" altLang="en-US" dirty="0"/>
              <a:t>and other fees </a:t>
            </a:r>
            <a:r>
              <a:rPr lang="en-US" altLang="en-US" dirty="0" smtClean="0"/>
              <a:t>(12-b1 charges</a:t>
            </a:r>
            <a:r>
              <a:rPr lang="en-US" altLang="en-US" dirty="0" smtClean="0"/>
              <a:t>) </a:t>
            </a:r>
            <a:r>
              <a:rPr lang="en-US" altLang="en-US" dirty="0"/>
              <a:t>can be significant.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barn(outHorizontal)">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barn(outHorizontal)">
                                      <p:cBhvr>
                                        <p:cTn id="12" dur="500"/>
                                        <p:tgtEl>
                                          <p:spTgt spid="10243">
                                            <p:txEl>
                                              <p:pRg st="1" end="1"/>
                                            </p:txEl>
                                          </p:spTgt>
                                        </p:tgtEl>
                                      </p:cBhvr>
                                    </p:animEffect>
                                  </p:childTnLst>
                                </p:cTn>
                              </p:par>
                              <p:par>
                                <p:cTn id="13" presetID="16" presetClass="entr" presetSubtype="42"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barn(outHorizontal)">
                                      <p:cBhvr>
                                        <p:cTn id="15" dur="500"/>
                                        <p:tgtEl>
                                          <p:spTgt spid="10243">
                                            <p:txEl>
                                              <p:pRg st="2" end="2"/>
                                            </p:txEl>
                                          </p:spTgt>
                                        </p:tgtEl>
                                      </p:cBhvr>
                                    </p:animEffect>
                                  </p:childTnLst>
                                </p:cTn>
                              </p:par>
                              <p:par>
                                <p:cTn id="16" presetID="16" presetClass="entr" presetSubtype="42" fill="hold" grpId="0" nodeType="withEffect">
                                  <p:stCondLst>
                                    <p:cond delay="0"/>
                                  </p:stCondLst>
                                  <p:childTnLst>
                                    <p:set>
                                      <p:cBhvr>
                                        <p:cTn id="17" dur="1" fill="hold">
                                          <p:stCondLst>
                                            <p:cond delay="0"/>
                                          </p:stCondLst>
                                        </p:cTn>
                                        <p:tgtEl>
                                          <p:spTgt spid="10243">
                                            <p:txEl>
                                              <p:pRg st="3" end="3"/>
                                            </p:txEl>
                                          </p:spTgt>
                                        </p:tgtEl>
                                        <p:attrNameLst>
                                          <p:attrName>style.visibility</p:attrName>
                                        </p:attrNameLst>
                                      </p:cBhvr>
                                      <p:to>
                                        <p:strVal val="visible"/>
                                      </p:to>
                                    </p:set>
                                    <p:animEffect transition="in" filter="barn(outHorizontal)">
                                      <p:cBhvr>
                                        <p:cTn id="18" dur="500"/>
                                        <p:tgtEl>
                                          <p:spTgt spid="10243">
                                            <p:txEl>
                                              <p:pRg st="3" end="3"/>
                                            </p:txEl>
                                          </p:spTgt>
                                        </p:tgtEl>
                                      </p:cBhvr>
                                    </p:animEffect>
                                  </p:childTnLst>
                                </p:cTn>
                              </p:par>
                              <p:par>
                                <p:cTn id="19" presetID="16" presetClass="entr" presetSubtype="42" fill="hold" grpId="0" nodeType="withEffect">
                                  <p:stCondLst>
                                    <p:cond delay="0"/>
                                  </p:stCondLst>
                                  <p:childTnLst>
                                    <p:set>
                                      <p:cBhvr>
                                        <p:cTn id="20" dur="1" fill="hold">
                                          <p:stCondLst>
                                            <p:cond delay="0"/>
                                          </p:stCondLst>
                                        </p:cTn>
                                        <p:tgtEl>
                                          <p:spTgt spid="10243">
                                            <p:txEl>
                                              <p:pRg st="4" end="4"/>
                                            </p:txEl>
                                          </p:spTgt>
                                        </p:tgtEl>
                                        <p:attrNameLst>
                                          <p:attrName>style.visibility</p:attrName>
                                        </p:attrNameLst>
                                      </p:cBhvr>
                                      <p:to>
                                        <p:strVal val="visible"/>
                                      </p:to>
                                    </p:set>
                                    <p:animEffect transition="in" filter="barn(outHorizontal)">
                                      <p:cBhvr>
                                        <p:cTn id="21"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bldLvl="3" autoUpdateAnimBg="0"/>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7036</TotalTime>
  <Pages>43</Pages>
  <Words>5254</Words>
  <Application>Microsoft Office PowerPoint</Application>
  <PresentationFormat>On-screen Show (4:3)</PresentationFormat>
  <Paragraphs>379</Paragraphs>
  <Slides>60</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60</vt:i4>
      </vt:variant>
    </vt:vector>
  </HeadingPairs>
  <TitlesOfParts>
    <vt:vector size="64" baseType="lpstr">
      <vt:lpstr>Arial</vt:lpstr>
      <vt:lpstr>Times New Roman</vt:lpstr>
      <vt:lpstr>Wingdings</vt:lpstr>
      <vt:lpstr>BM418-Theme1</vt:lpstr>
      <vt:lpstr>Personal Finance: Another Perspective</vt:lpstr>
      <vt:lpstr>Objectives</vt:lpstr>
      <vt:lpstr>Investment Plan Assignments</vt:lpstr>
      <vt:lpstr>Investment Plan Assignments (continued)</vt:lpstr>
      <vt:lpstr>Understand the Advantages, Disadvantages, types and Classes of Mutual Funds</vt:lpstr>
      <vt:lpstr>Mutual Funds (continued)</vt:lpstr>
      <vt:lpstr>Mutual Funds (continued)</vt:lpstr>
      <vt:lpstr>Mutual Funds (continued)</vt:lpstr>
      <vt:lpstr>Mutual Funds (continued)</vt:lpstr>
      <vt:lpstr>Mutual Funds (continued)</vt:lpstr>
      <vt:lpstr>Mutual Funds (continued)</vt:lpstr>
      <vt:lpstr>Types of Mutual Funds</vt:lpstr>
      <vt:lpstr>Types of Mutual Funds (continued)</vt:lpstr>
      <vt:lpstr>Types of Mutual Funds (continued)</vt:lpstr>
      <vt:lpstr>Types of Mutual Funds (continued)</vt:lpstr>
      <vt:lpstr>Types of Mutual Funds (continued)</vt:lpstr>
      <vt:lpstr>Classes of Mutual Fund Shares?</vt:lpstr>
      <vt:lpstr>Classes of Mutual Funds (continued)</vt:lpstr>
      <vt:lpstr>Classes of Mutual Funds (continued)</vt:lpstr>
      <vt:lpstr>Classes of Mutual Funds (continued)</vt:lpstr>
      <vt:lpstr>Questions</vt:lpstr>
      <vt:lpstr>B.  Understand how to Calculate Mutual Fund Returns</vt:lpstr>
      <vt:lpstr>Mutual Fund Returns (continued)</vt:lpstr>
      <vt:lpstr>Mutual Fund Returns (continued)</vt:lpstr>
      <vt:lpstr>Mutual Fund Returns (continued)</vt:lpstr>
      <vt:lpstr>Mutual Fund Returns (continued)</vt:lpstr>
      <vt:lpstr>Mutual Fund Returns (continued)</vt:lpstr>
      <vt:lpstr>Mutual Fund Returns (continued)</vt:lpstr>
      <vt:lpstr>Mutual Fund Returns (continued)</vt:lpstr>
      <vt:lpstr>How to Buy a Mutual Fund and the Costs of Investing in Mutual Funds</vt:lpstr>
      <vt:lpstr>Step 1.  Determine your Investment Objectives</vt:lpstr>
      <vt:lpstr>Step 2: Choose Your Asset Classes</vt:lpstr>
      <vt:lpstr>Step 3:  Use a Database Program and Identify Funds That Meet Your Objectives</vt:lpstr>
      <vt:lpstr>Step 4: Evaluate the Funds</vt:lpstr>
      <vt:lpstr>Evaluate the Funds (continued)</vt:lpstr>
      <vt:lpstr>Evaluate the Funds (continued)</vt:lpstr>
      <vt:lpstr>Evaluate the Funds (continued)</vt:lpstr>
      <vt:lpstr>Evaluate the Funds (continued) </vt:lpstr>
      <vt:lpstr>Step 5:  Make the Purchase</vt:lpstr>
      <vt:lpstr>Make the Purchase (continued)</vt:lpstr>
      <vt:lpstr>Make the Purchase (continued)</vt:lpstr>
      <vt:lpstr>Questions</vt:lpstr>
      <vt:lpstr>C. Understand the Costs of Mutual Funds</vt:lpstr>
      <vt:lpstr>Costs of Mutual Funds (continued)</vt:lpstr>
      <vt:lpstr>Costs of Mutual Funds (continued)</vt:lpstr>
      <vt:lpstr>Costs of Mutual Funds (continued)</vt:lpstr>
      <vt:lpstr>Costs of Mutual Funds (continued)</vt:lpstr>
      <vt:lpstr>D. Understanding Plans and Strategies for Mutual Funds</vt:lpstr>
      <vt:lpstr>Plans and Strategies for Mutual Funds (continued)</vt:lpstr>
      <vt:lpstr>Plans and Strategies for Mutual Funds (continued)</vt:lpstr>
      <vt:lpstr>Review of Objectives</vt:lpstr>
      <vt:lpstr>Case Study #1</vt:lpstr>
      <vt:lpstr>Notes to Case Study #1</vt:lpstr>
      <vt:lpstr>PowerPoint Presentation</vt:lpstr>
      <vt:lpstr>Case Study #2</vt:lpstr>
      <vt:lpstr>Case Study #2 Answers</vt:lpstr>
      <vt:lpstr>Case Study #2</vt:lpstr>
      <vt:lpstr>Case Study #2 Answers</vt:lpstr>
      <vt:lpstr>Case Study #2 Answers</vt:lpstr>
      <vt:lpstr>Case Study #2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Mutal Funds</dc:title>
  <dc:creator>Bryan Sudweeks W2001</dc:creator>
  <cp:lastModifiedBy>Bryan Sudweeks</cp:lastModifiedBy>
  <cp:revision>252</cp:revision>
  <cp:lastPrinted>2020-03-03T16:15:56Z</cp:lastPrinted>
  <dcterms:created xsi:type="dcterms:W3CDTF">1998-03-11T19:22:26Z</dcterms:created>
  <dcterms:modified xsi:type="dcterms:W3CDTF">2020-03-03T16:23:42Z</dcterms:modified>
</cp:coreProperties>
</file>