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7" r:id="rId1"/>
  </p:sldMasterIdLst>
  <p:notesMasterIdLst>
    <p:notesMasterId r:id="rId75"/>
  </p:notesMasterIdLst>
  <p:handoutMasterIdLst>
    <p:handoutMasterId r:id="rId76"/>
  </p:handoutMasterIdLst>
  <p:sldIdLst>
    <p:sldId id="311" r:id="rId2"/>
    <p:sldId id="304" r:id="rId3"/>
    <p:sldId id="412" r:id="rId4"/>
    <p:sldId id="413" r:id="rId5"/>
    <p:sldId id="415" r:id="rId6"/>
    <p:sldId id="419" r:id="rId7"/>
    <p:sldId id="416" r:id="rId8"/>
    <p:sldId id="417" r:id="rId9"/>
    <p:sldId id="418" r:id="rId10"/>
    <p:sldId id="328" r:id="rId11"/>
    <p:sldId id="316" r:id="rId12"/>
    <p:sldId id="353" r:id="rId13"/>
    <p:sldId id="431" r:id="rId14"/>
    <p:sldId id="320" r:id="rId15"/>
    <p:sldId id="341" r:id="rId16"/>
    <p:sldId id="321" r:id="rId17"/>
    <p:sldId id="317" r:id="rId18"/>
    <p:sldId id="354" r:id="rId19"/>
    <p:sldId id="355" r:id="rId20"/>
    <p:sldId id="342" r:id="rId21"/>
    <p:sldId id="375" r:id="rId22"/>
    <p:sldId id="396" r:id="rId23"/>
    <p:sldId id="315" r:id="rId24"/>
    <p:sldId id="390" r:id="rId25"/>
    <p:sldId id="343" r:id="rId26"/>
    <p:sldId id="268" r:id="rId27"/>
    <p:sldId id="364" r:id="rId28"/>
    <p:sldId id="365" r:id="rId29"/>
    <p:sldId id="287" r:id="rId30"/>
    <p:sldId id="289" r:id="rId31"/>
    <p:sldId id="290" r:id="rId32"/>
    <p:sldId id="293" r:id="rId33"/>
    <p:sldId id="337" r:id="rId34"/>
    <p:sldId id="336" r:id="rId35"/>
    <p:sldId id="327" r:id="rId36"/>
    <p:sldId id="392" r:id="rId37"/>
    <p:sldId id="393" r:id="rId38"/>
    <p:sldId id="394" r:id="rId39"/>
    <p:sldId id="395" r:id="rId40"/>
    <p:sldId id="430" r:id="rId41"/>
    <p:sldId id="294" r:id="rId42"/>
    <p:sldId id="352" r:id="rId43"/>
    <p:sldId id="344" r:id="rId44"/>
    <p:sldId id="423" r:id="rId45"/>
    <p:sldId id="424" r:id="rId46"/>
    <p:sldId id="427" r:id="rId47"/>
    <p:sldId id="426" r:id="rId48"/>
    <p:sldId id="425" r:id="rId49"/>
    <p:sldId id="428" r:id="rId50"/>
    <p:sldId id="429" r:id="rId51"/>
    <p:sldId id="309" r:id="rId52"/>
    <p:sldId id="376" r:id="rId53"/>
    <p:sldId id="377" r:id="rId54"/>
    <p:sldId id="378" r:id="rId55"/>
    <p:sldId id="379" r:id="rId56"/>
    <p:sldId id="381" r:id="rId57"/>
    <p:sldId id="391" r:id="rId58"/>
    <p:sldId id="382" r:id="rId59"/>
    <p:sldId id="383" r:id="rId60"/>
    <p:sldId id="384" r:id="rId61"/>
    <p:sldId id="385" r:id="rId62"/>
    <p:sldId id="414" r:id="rId63"/>
    <p:sldId id="421" r:id="rId64"/>
    <p:sldId id="387" r:id="rId65"/>
    <p:sldId id="386" r:id="rId66"/>
    <p:sldId id="401" r:id="rId67"/>
    <p:sldId id="406" r:id="rId68"/>
    <p:sldId id="407" r:id="rId69"/>
    <p:sldId id="408" r:id="rId70"/>
    <p:sldId id="409" r:id="rId71"/>
    <p:sldId id="410" r:id="rId72"/>
    <p:sldId id="411" r:id="rId73"/>
    <p:sldId id="422" r:id="rId74"/>
  </p:sldIdLst>
  <p:sldSz cx="9144000" cy="6858000" type="screen4x3"/>
  <p:notesSz cx="7010400" cy="9296400"/>
  <p:defaultTextStyle>
    <a:defPPr>
      <a:defRPr lang="en-US"/>
    </a:defPPr>
    <a:lvl1pPr algn="l" rtl="0" eaLnBrk="0" fontAlgn="base" hangingPunct="0">
      <a:spcBef>
        <a:spcPct val="0"/>
      </a:spcBef>
      <a:spcAft>
        <a:spcPct val="0"/>
      </a:spcAft>
      <a:defRPr sz="4400" b="1" kern="1200">
        <a:solidFill>
          <a:schemeClr val="tx2"/>
        </a:solidFill>
        <a:latin typeface="Times New Roman" panose="02020603050405020304" pitchFamily="18" charset="0"/>
        <a:ea typeface="+mn-ea"/>
        <a:cs typeface="+mn-cs"/>
      </a:defRPr>
    </a:lvl1pPr>
    <a:lvl2pPr marL="457200" algn="l" rtl="0" eaLnBrk="0" fontAlgn="base" hangingPunct="0">
      <a:spcBef>
        <a:spcPct val="0"/>
      </a:spcBef>
      <a:spcAft>
        <a:spcPct val="0"/>
      </a:spcAft>
      <a:defRPr sz="4400" b="1" kern="1200">
        <a:solidFill>
          <a:schemeClr val="tx2"/>
        </a:solidFill>
        <a:latin typeface="Times New Roman" panose="02020603050405020304" pitchFamily="18" charset="0"/>
        <a:ea typeface="+mn-ea"/>
        <a:cs typeface="+mn-cs"/>
      </a:defRPr>
    </a:lvl2pPr>
    <a:lvl3pPr marL="914400" algn="l" rtl="0" eaLnBrk="0" fontAlgn="base" hangingPunct="0">
      <a:spcBef>
        <a:spcPct val="0"/>
      </a:spcBef>
      <a:spcAft>
        <a:spcPct val="0"/>
      </a:spcAft>
      <a:defRPr sz="4400" b="1" kern="1200">
        <a:solidFill>
          <a:schemeClr val="tx2"/>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4400" b="1" kern="1200">
        <a:solidFill>
          <a:schemeClr val="tx2"/>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4400" b="1" kern="1200">
        <a:solidFill>
          <a:schemeClr val="tx2"/>
        </a:solidFill>
        <a:latin typeface="Times New Roman" panose="02020603050405020304" pitchFamily="18" charset="0"/>
        <a:ea typeface="+mn-ea"/>
        <a:cs typeface="+mn-cs"/>
      </a:defRPr>
    </a:lvl5pPr>
    <a:lvl6pPr marL="2286000" algn="l" defTabSz="914400" rtl="0" eaLnBrk="1" latinLnBrk="0" hangingPunct="1">
      <a:defRPr sz="4400" b="1" kern="1200">
        <a:solidFill>
          <a:schemeClr val="tx2"/>
        </a:solidFill>
        <a:latin typeface="Times New Roman" panose="02020603050405020304" pitchFamily="18" charset="0"/>
        <a:ea typeface="+mn-ea"/>
        <a:cs typeface="+mn-cs"/>
      </a:defRPr>
    </a:lvl6pPr>
    <a:lvl7pPr marL="2743200" algn="l" defTabSz="914400" rtl="0" eaLnBrk="1" latinLnBrk="0" hangingPunct="1">
      <a:defRPr sz="4400" b="1" kern="1200">
        <a:solidFill>
          <a:schemeClr val="tx2"/>
        </a:solidFill>
        <a:latin typeface="Times New Roman" panose="02020603050405020304" pitchFamily="18" charset="0"/>
        <a:ea typeface="+mn-ea"/>
        <a:cs typeface="+mn-cs"/>
      </a:defRPr>
    </a:lvl7pPr>
    <a:lvl8pPr marL="3200400" algn="l" defTabSz="914400" rtl="0" eaLnBrk="1" latinLnBrk="0" hangingPunct="1">
      <a:defRPr sz="4400" b="1" kern="1200">
        <a:solidFill>
          <a:schemeClr val="tx2"/>
        </a:solidFill>
        <a:latin typeface="Times New Roman" panose="02020603050405020304" pitchFamily="18" charset="0"/>
        <a:ea typeface="+mn-ea"/>
        <a:cs typeface="+mn-cs"/>
      </a:defRPr>
    </a:lvl8pPr>
    <a:lvl9pPr marL="3657600" algn="l" defTabSz="914400" rtl="0" eaLnBrk="1" latinLnBrk="0" hangingPunct="1">
      <a:defRPr sz="4400" b="1" kern="1200">
        <a:solidFill>
          <a:schemeClr val="tx2"/>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F0000"/>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40094" autoAdjust="0"/>
    <p:restoredTop sz="86445" autoAdjust="0"/>
  </p:normalViewPr>
  <p:slideViewPr>
    <p:cSldViewPr>
      <p:cViewPr varScale="1">
        <p:scale>
          <a:sx n="73" d="100"/>
          <a:sy n="73" d="100"/>
        </p:scale>
        <p:origin x="78" y="266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79" d="100"/>
          <a:sy n="79" d="100"/>
        </p:scale>
        <p:origin x="1986" y="90"/>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handoutMaster" Target="handoutMasters/handoutMaster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22" name="Rectangle 2"/>
          <p:cNvSpPr>
            <a:spLocks noGrp="1" noChangeArrowheads="1"/>
          </p:cNvSpPr>
          <p:nvPr>
            <p:ph type="hdr" sz="quarter"/>
          </p:nvPr>
        </p:nvSpPr>
        <p:spPr bwMode="auto">
          <a:xfrm>
            <a:off x="1985963" y="233363"/>
            <a:ext cx="3038475" cy="46513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200" b="0">
                <a:solidFill>
                  <a:schemeClr val="tx1"/>
                </a:solidFill>
              </a:defRPr>
            </a:lvl1pPr>
          </a:lstStyle>
          <a:p>
            <a:pPr>
              <a:defRPr/>
            </a:pPr>
            <a:r>
              <a:rPr lang="en-US"/>
              <a:t>Investments 7: Building Your Portfolio</a:t>
            </a:r>
          </a:p>
          <a:p>
            <a:pPr>
              <a:defRPr/>
            </a:pPr>
            <a:r>
              <a:rPr lang="en-US"/>
              <a:t>Personal Finance:  Another  Perspective</a:t>
            </a:r>
          </a:p>
        </p:txBody>
      </p:sp>
      <p:sp>
        <p:nvSpPr>
          <p:cNvPr id="81925" name="Rectangle 5"/>
          <p:cNvSpPr>
            <a:spLocks noGrp="1" noChangeArrowheads="1"/>
          </p:cNvSpPr>
          <p:nvPr>
            <p:ph type="sldNum" sz="quarter" idx="3"/>
          </p:nvPr>
        </p:nvSpPr>
        <p:spPr bwMode="auto">
          <a:xfrm>
            <a:off x="1985963" y="8597900"/>
            <a:ext cx="3038475"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b="0">
                <a:solidFill>
                  <a:schemeClr val="tx1"/>
                </a:solidFill>
              </a:defRPr>
            </a:lvl1pPr>
          </a:lstStyle>
          <a:p>
            <a:pPr>
              <a:defRPr/>
            </a:pPr>
            <a:fld id="{6E684C1C-3D28-4963-97AA-92BA83A72660}"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986"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defRPr sz="1200" b="0">
                <a:solidFill>
                  <a:schemeClr val="tx1"/>
                </a:solidFill>
              </a:defRPr>
            </a:lvl1pPr>
          </a:lstStyle>
          <a:p>
            <a:pPr>
              <a:defRPr/>
            </a:pPr>
            <a:endParaRPr lang="en-US"/>
          </a:p>
        </p:txBody>
      </p:sp>
      <p:sp>
        <p:nvSpPr>
          <p:cNvPr id="41987" name="Rectangle 3"/>
          <p:cNvSpPr>
            <a:spLocks noGrp="1" noChangeArrowheads="1"/>
          </p:cNvSpPr>
          <p:nvPr>
            <p:ph type="dt" idx="1"/>
          </p:nvPr>
        </p:nvSpPr>
        <p:spPr bwMode="auto">
          <a:xfrm>
            <a:off x="3971925" y="0"/>
            <a:ext cx="3038475"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b="0">
                <a:solidFill>
                  <a:schemeClr val="tx1"/>
                </a:solidFill>
              </a:defRPr>
            </a:lvl1pPr>
          </a:lstStyle>
          <a:p>
            <a:pPr>
              <a:defRPr/>
            </a:pPr>
            <a:endParaRPr lang="en-US"/>
          </a:p>
        </p:txBody>
      </p:sp>
      <p:sp>
        <p:nvSpPr>
          <p:cNvPr id="3076" name="Rectangle 4"/>
          <p:cNvSpPr>
            <a:spLocks noGrp="1" noRot="1" noChangeAspect="1" noChangeArrowheads="1" noTextEdit="1"/>
          </p:cNvSpPr>
          <p:nvPr>
            <p:ph type="sldImg" idx="2"/>
          </p:nvPr>
        </p:nvSpPr>
        <p:spPr bwMode="auto">
          <a:xfrm>
            <a:off x="1182688" y="698500"/>
            <a:ext cx="4645025" cy="348456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9" name="Rectangle 5"/>
          <p:cNvSpPr>
            <a:spLocks noGrp="1" noChangeArrowheads="1"/>
          </p:cNvSpPr>
          <p:nvPr>
            <p:ph type="body" sz="quarter" idx="3"/>
          </p:nvPr>
        </p:nvSpPr>
        <p:spPr bwMode="auto">
          <a:xfrm>
            <a:off x="933450" y="4416425"/>
            <a:ext cx="5143500" cy="41814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990" name="Rectangle 6"/>
          <p:cNvSpPr>
            <a:spLocks noGrp="1" noChangeArrowheads="1"/>
          </p:cNvSpPr>
          <p:nvPr>
            <p:ph type="ftr" sz="quarter" idx="4"/>
          </p:nvPr>
        </p:nvSpPr>
        <p:spPr bwMode="auto">
          <a:xfrm>
            <a:off x="0" y="8831263"/>
            <a:ext cx="3038475" cy="46513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1" hangingPunct="1">
              <a:defRPr sz="1200" b="0">
                <a:solidFill>
                  <a:schemeClr val="tx1"/>
                </a:solidFill>
              </a:defRPr>
            </a:lvl1pPr>
          </a:lstStyle>
          <a:p>
            <a:pPr>
              <a:defRPr/>
            </a:pPr>
            <a:endParaRPr lang="en-US"/>
          </a:p>
        </p:txBody>
      </p:sp>
      <p:sp>
        <p:nvSpPr>
          <p:cNvPr id="41991" name="Rectangle 7"/>
          <p:cNvSpPr>
            <a:spLocks noGrp="1" noChangeArrowheads="1"/>
          </p:cNvSpPr>
          <p:nvPr>
            <p:ph type="sldNum" sz="quarter" idx="5"/>
          </p:nvPr>
        </p:nvSpPr>
        <p:spPr bwMode="auto">
          <a:xfrm>
            <a:off x="3971925" y="8831263"/>
            <a:ext cx="3038475" cy="46513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b="0">
                <a:solidFill>
                  <a:schemeClr val="tx1"/>
                </a:solidFill>
              </a:defRPr>
            </a:lvl1pPr>
          </a:lstStyle>
          <a:p>
            <a:pPr>
              <a:defRPr/>
            </a:pPr>
            <a:fld id="{5A79EC4D-5E77-44D4-9C48-53216E268E22}"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Times New Roman" panose="02020603050405020304" pitchFamily="18" charset="0"/>
              </a:defRPr>
            </a:lvl1pPr>
            <a:lvl2pPr marL="742950" indent="-285750">
              <a:spcBef>
                <a:spcPct val="30000"/>
              </a:spcBef>
              <a:defRPr kumimoji="1" sz="1200">
                <a:solidFill>
                  <a:schemeClr val="tx1"/>
                </a:solidFill>
                <a:latin typeface="Times New Roman" panose="02020603050405020304" pitchFamily="18" charset="0"/>
              </a:defRPr>
            </a:lvl2pPr>
            <a:lvl3pPr marL="1143000" indent="-228600">
              <a:spcBef>
                <a:spcPct val="30000"/>
              </a:spcBef>
              <a:defRPr kumimoji="1" sz="1200">
                <a:solidFill>
                  <a:schemeClr val="tx1"/>
                </a:solidFill>
                <a:latin typeface="Times New Roman" panose="02020603050405020304" pitchFamily="18" charset="0"/>
              </a:defRPr>
            </a:lvl3pPr>
            <a:lvl4pPr marL="1600200" indent="-228600">
              <a:spcBef>
                <a:spcPct val="30000"/>
              </a:spcBef>
              <a:defRPr kumimoji="1" sz="1200">
                <a:solidFill>
                  <a:schemeClr val="tx1"/>
                </a:solidFill>
                <a:latin typeface="Times New Roman" panose="02020603050405020304" pitchFamily="18" charset="0"/>
              </a:defRPr>
            </a:lvl4pPr>
            <a:lvl5pPr marL="2057400" indent="-228600">
              <a:spcBef>
                <a:spcPct val="30000"/>
              </a:spcBef>
              <a:defRPr kumimoji="1"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kumimoji="1"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kumimoji="1"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kumimoji="1"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kumimoji="1" sz="1200">
                <a:solidFill>
                  <a:schemeClr val="tx1"/>
                </a:solidFill>
                <a:latin typeface="Times New Roman" panose="02020603050405020304" pitchFamily="18" charset="0"/>
              </a:defRPr>
            </a:lvl9pPr>
          </a:lstStyle>
          <a:p>
            <a:pPr>
              <a:spcBef>
                <a:spcPct val="0"/>
              </a:spcBef>
            </a:pPr>
            <a:fld id="{5915BE8E-82F1-4F62-A7F7-EA9A22FD7A20}" type="slidenum">
              <a:rPr kumimoji="0" lang="en-US" altLang="en-US" smtClean="0"/>
              <a:pPr>
                <a:spcBef>
                  <a:spcPct val="0"/>
                </a:spcBef>
              </a:pPr>
              <a:t>11</a:t>
            </a:fld>
            <a:endParaRPr kumimoji="0" lang="en-US" altLang="en-US"/>
          </a:p>
        </p:txBody>
      </p:sp>
      <p:sp>
        <p:nvSpPr>
          <p:cNvPr id="15363" name="Rectangle 2"/>
          <p:cNvSpPr>
            <a:spLocks noGrp="1" noRot="1" noChangeAspect="1" noChangeArrowheads="1" noTextEdit="1"/>
          </p:cNvSpPr>
          <p:nvPr>
            <p:ph type="sldImg"/>
          </p:nvPr>
        </p:nvSpPr>
        <p:spPr>
          <a:xfrm>
            <a:off x="1190625" y="704850"/>
            <a:ext cx="4629150" cy="3471863"/>
          </a:xfrm>
          <a:ln w="12700" cap="flat">
            <a:solidFill>
              <a:schemeClr val="tx1"/>
            </a:solidFill>
          </a:ln>
        </p:spPr>
      </p:sp>
      <p:sp>
        <p:nvSpPr>
          <p:cNvPr id="153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88" tIns="44450" rIns="90488" bIns="44450"/>
          <a:lstStyle/>
          <a:p>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a:ln/>
        </p:spPr>
      </p:sp>
      <p:sp>
        <p:nvSpPr>
          <p:cNvPr id="184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
        <p:nvSpPr>
          <p:cNvPr id="184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400" b="1">
                <a:solidFill>
                  <a:schemeClr val="tx2"/>
                </a:solidFill>
                <a:latin typeface="Times New Roman" panose="02020603050405020304" pitchFamily="18" charset="0"/>
              </a:defRPr>
            </a:lvl1pPr>
            <a:lvl2pPr marL="742950" indent="-285750">
              <a:defRPr sz="4400" b="1">
                <a:solidFill>
                  <a:schemeClr val="tx2"/>
                </a:solidFill>
                <a:latin typeface="Times New Roman" panose="02020603050405020304" pitchFamily="18" charset="0"/>
              </a:defRPr>
            </a:lvl2pPr>
            <a:lvl3pPr marL="1143000" indent="-228600">
              <a:defRPr sz="4400" b="1">
                <a:solidFill>
                  <a:schemeClr val="tx2"/>
                </a:solidFill>
                <a:latin typeface="Times New Roman" panose="02020603050405020304" pitchFamily="18" charset="0"/>
              </a:defRPr>
            </a:lvl3pPr>
            <a:lvl4pPr marL="1600200" indent="-228600">
              <a:defRPr sz="4400" b="1">
                <a:solidFill>
                  <a:schemeClr val="tx2"/>
                </a:solidFill>
                <a:latin typeface="Times New Roman" panose="02020603050405020304" pitchFamily="18" charset="0"/>
              </a:defRPr>
            </a:lvl4pPr>
            <a:lvl5pPr marL="2057400" indent="-228600">
              <a:defRPr sz="4400" b="1">
                <a:solidFill>
                  <a:schemeClr val="tx2"/>
                </a:solidFill>
                <a:latin typeface="Times New Roman" panose="02020603050405020304" pitchFamily="18" charset="0"/>
              </a:defRPr>
            </a:lvl5pPr>
            <a:lvl6pPr marL="2514600" indent="-228600" eaLnBrk="0" fontAlgn="base" hangingPunct="0">
              <a:spcBef>
                <a:spcPct val="0"/>
              </a:spcBef>
              <a:spcAft>
                <a:spcPct val="0"/>
              </a:spcAft>
              <a:defRPr sz="4400" b="1">
                <a:solidFill>
                  <a:schemeClr val="tx2"/>
                </a:solidFill>
                <a:latin typeface="Times New Roman" panose="02020603050405020304" pitchFamily="18" charset="0"/>
              </a:defRPr>
            </a:lvl6pPr>
            <a:lvl7pPr marL="2971800" indent="-228600" eaLnBrk="0" fontAlgn="base" hangingPunct="0">
              <a:spcBef>
                <a:spcPct val="0"/>
              </a:spcBef>
              <a:spcAft>
                <a:spcPct val="0"/>
              </a:spcAft>
              <a:defRPr sz="4400" b="1">
                <a:solidFill>
                  <a:schemeClr val="tx2"/>
                </a:solidFill>
                <a:latin typeface="Times New Roman" panose="02020603050405020304" pitchFamily="18" charset="0"/>
              </a:defRPr>
            </a:lvl7pPr>
            <a:lvl8pPr marL="3429000" indent="-228600" eaLnBrk="0" fontAlgn="base" hangingPunct="0">
              <a:spcBef>
                <a:spcPct val="0"/>
              </a:spcBef>
              <a:spcAft>
                <a:spcPct val="0"/>
              </a:spcAft>
              <a:defRPr sz="4400" b="1">
                <a:solidFill>
                  <a:schemeClr val="tx2"/>
                </a:solidFill>
                <a:latin typeface="Times New Roman" panose="02020603050405020304" pitchFamily="18" charset="0"/>
              </a:defRPr>
            </a:lvl8pPr>
            <a:lvl9pPr marL="3886200" indent="-228600" eaLnBrk="0" fontAlgn="base" hangingPunct="0">
              <a:spcBef>
                <a:spcPct val="0"/>
              </a:spcBef>
              <a:spcAft>
                <a:spcPct val="0"/>
              </a:spcAft>
              <a:defRPr sz="4400" b="1">
                <a:solidFill>
                  <a:schemeClr val="tx2"/>
                </a:solidFill>
                <a:latin typeface="Times New Roman" panose="02020603050405020304" pitchFamily="18" charset="0"/>
              </a:defRPr>
            </a:lvl9pPr>
          </a:lstStyle>
          <a:p>
            <a:fld id="{598DE3A8-7B24-4E03-8FF7-8BF9C4A78E2B}" type="slidenum">
              <a:rPr lang="en-US" altLang="en-US" sz="1200" b="0" smtClean="0">
                <a:solidFill>
                  <a:schemeClr val="tx1"/>
                </a:solidFill>
              </a:rPr>
              <a:pPr/>
              <a:t>12</a:t>
            </a:fld>
            <a:endParaRPr lang="en-US" altLang="en-US" sz="1200" b="0">
              <a:solidFill>
                <a:schemeClr val="tx1"/>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a:ln/>
        </p:spPr>
      </p:sp>
      <p:sp>
        <p:nvSpPr>
          <p:cNvPr id="256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256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Times New Roman" panose="02020603050405020304" pitchFamily="18" charset="0"/>
              </a:defRPr>
            </a:lvl1pPr>
            <a:lvl2pPr marL="742950" indent="-285750">
              <a:spcBef>
                <a:spcPct val="30000"/>
              </a:spcBef>
              <a:defRPr kumimoji="1" sz="1200">
                <a:solidFill>
                  <a:schemeClr val="tx1"/>
                </a:solidFill>
                <a:latin typeface="Times New Roman" panose="02020603050405020304" pitchFamily="18" charset="0"/>
              </a:defRPr>
            </a:lvl2pPr>
            <a:lvl3pPr marL="1143000" indent="-228600">
              <a:spcBef>
                <a:spcPct val="30000"/>
              </a:spcBef>
              <a:defRPr kumimoji="1" sz="1200">
                <a:solidFill>
                  <a:schemeClr val="tx1"/>
                </a:solidFill>
                <a:latin typeface="Times New Roman" panose="02020603050405020304" pitchFamily="18" charset="0"/>
              </a:defRPr>
            </a:lvl3pPr>
            <a:lvl4pPr marL="1600200" indent="-228600">
              <a:spcBef>
                <a:spcPct val="30000"/>
              </a:spcBef>
              <a:defRPr kumimoji="1" sz="1200">
                <a:solidFill>
                  <a:schemeClr val="tx1"/>
                </a:solidFill>
                <a:latin typeface="Times New Roman" panose="02020603050405020304" pitchFamily="18" charset="0"/>
              </a:defRPr>
            </a:lvl4pPr>
            <a:lvl5pPr marL="2057400" indent="-228600">
              <a:spcBef>
                <a:spcPct val="30000"/>
              </a:spcBef>
              <a:defRPr kumimoji="1"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kumimoji="1"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kumimoji="1"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kumimoji="1"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kumimoji="1" sz="1200">
                <a:solidFill>
                  <a:schemeClr val="tx1"/>
                </a:solidFill>
                <a:latin typeface="Times New Roman" panose="02020603050405020304" pitchFamily="18" charset="0"/>
              </a:defRPr>
            </a:lvl9pPr>
          </a:lstStyle>
          <a:p>
            <a:pPr>
              <a:spcBef>
                <a:spcPct val="0"/>
              </a:spcBef>
            </a:pPr>
            <a:fld id="{CF69455A-7558-434F-BCF1-C9DA4F1F6E1E}" type="slidenum">
              <a:rPr kumimoji="0" lang="en-US" altLang="en-US" smtClean="0"/>
              <a:pPr>
                <a:spcBef>
                  <a:spcPct val="0"/>
                </a:spcBef>
              </a:pPr>
              <a:t>18</a:t>
            </a:fld>
            <a:endParaRPr kumimoji="0" lang="en-US"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3584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Times New Roman" panose="02020603050405020304" pitchFamily="18" charset="0"/>
              </a:defRPr>
            </a:lvl1pPr>
            <a:lvl2pPr marL="742950" indent="-285750">
              <a:spcBef>
                <a:spcPct val="30000"/>
              </a:spcBef>
              <a:defRPr kumimoji="1" sz="1200">
                <a:solidFill>
                  <a:schemeClr val="tx1"/>
                </a:solidFill>
                <a:latin typeface="Times New Roman" panose="02020603050405020304" pitchFamily="18" charset="0"/>
              </a:defRPr>
            </a:lvl2pPr>
            <a:lvl3pPr marL="1143000" indent="-228600">
              <a:spcBef>
                <a:spcPct val="30000"/>
              </a:spcBef>
              <a:defRPr kumimoji="1" sz="1200">
                <a:solidFill>
                  <a:schemeClr val="tx1"/>
                </a:solidFill>
                <a:latin typeface="Times New Roman" panose="02020603050405020304" pitchFamily="18" charset="0"/>
              </a:defRPr>
            </a:lvl3pPr>
            <a:lvl4pPr marL="1600200" indent="-228600">
              <a:spcBef>
                <a:spcPct val="30000"/>
              </a:spcBef>
              <a:defRPr kumimoji="1" sz="1200">
                <a:solidFill>
                  <a:schemeClr val="tx1"/>
                </a:solidFill>
                <a:latin typeface="Times New Roman" panose="02020603050405020304" pitchFamily="18" charset="0"/>
              </a:defRPr>
            </a:lvl4pPr>
            <a:lvl5pPr marL="2057400" indent="-228600">
              <a:spcBef>
                <a:spcPct val="30000"/>
              </a:spcBef>
              <a:defRPr kumimoji="1"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kumimoji="1"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kumimoji="1"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kumimoji="1"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kumimoji="1" sz="1200">
                <a:solidFill>
                  <a:schemeClr val="tx1"/>
                </a:solidFill>
                <a:latin typeface="Times New Roman" panose="02020603050405020304" pitchFamily="18" charset="0"/>
              </a:defRPr>
            </a:lvl9pPr>
          </a:lstStyle>
          <a:p>
            <a:pPr>
              <a:spcBef>
                <a:spcPct val="0"/>
              </a:spcBef>
            </a:pPr>
            <a:fld id="{27FD61FA-718C-444B-B920-5FB9FBEC6163}" type="slidenum">
              <a:rPr kumimoji="0" lang="en-US" altLang="en-US" smtClean="0"/>
              <a:pPr>
                <a:spcBef>
                  <a:spcPct val="0"/>
                </a:spcBef>
              </a:pPr>
              <a:t>27</a:t>
            </a:fld>
            <a:endParaRPr kumimoji="0" lang="en-US"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5A79EC4D-5E77-44D4-9C48-53216E268E22}" type="slidenum">
              <a:rPr lang="en-US" altLang="en-US" smtClean="0"/>
              <a:pPr>
                <a:defRPr/>
              </a:pPr>
              <a:t>62</a:t>
            </a:fld>
            <a:endParaRPr lang="en-US" altLang="en-US"/>
          </a:p>
        </p:txBody>
      </p:sp>
    </p:spTree>
    <p:extLst>
      <p:ext uri="{BB962C8B-B14F-4D97-AF65-F5344CB8AC3E}">
        <p14:creationId xmlns:p14="http://schemas.microsoft.com/office/powerpoint/2010/main" val="298926440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obj" preserve="1">
  <p:cSld name="Title and Content">
    <p:spTree>
      <p:nvGrpSpPr>
        <p:cNvPr id="1" name=""/>
        <p:cNvGrpSpPr/>
        <p:nvPr/>
      </p:nvGrpSpPr>
      <p:grpSpPr>
        <a:xfrm>
          <a:off x="0" y="0"/>
          <a:ext cx="0" cy="0"/>
          <a:chOff x="0" y="0"/>
          <a:chExt cx="0" cy="0"/>
        </a:xfrm>
      </p:grpSpPr>
      <p:pic>
        <p:nvPicPr>
          <p:cNvPr id="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sp>
        <p:nvSpPr>
          <p:cNvPr id="6"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pic>
        <p:nvPicPr>
          <p:cNvPr id="7"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sp>
        <p:nvSpPr>
          <p:cNvPr id="9" name="Slide Number Placeholder 3"/>
          <p:cNvSpPr txBox="1">
            <a:spLocks noGrp="1"/>
          </p:cNvSpPr>
          <p:nvPr/>
        </p:nvSpPr>
        <p:spPr bwMode="auto">
          <a:xfrm>
            <a:off x="8267700" y="6172200"/>
            <a:ext cx="533400" cy="457200"/>
          </a:xfrm>
          <a:prstGeom prst="rect">
            <a:avLst/>
          </a:prstGeom>
          <a:noFill/>
          <a:ln w="9525">
            <a:noFill/>
            <a:miter lim="800000"/>
            <a:headEnd/>
            <a:tailEnd/>
          </a:ln>
        </p:spPr>
        <p:txBody>
          <a:bodyPr/>
          <a:lstStyle>
            <a:lvl1pPr eaLnBrk="0" hangingPunct="0">
              <a:defRPr sz="4400" b="1">
                <a:solidFill>
                  <a:schemeClr val="tx2"/>
                </a:solidFill>
                <a:latin typeface="Times New Roman" panose="02020603050405020304" pitchFamily="18" charset="0"/>
              </a:defRPr>
            </a:lvl1pPr>
            <a:lvl2pPr marL="742950" indent="-285750" eaLnBrk="0" hangingPunct="0">
              <a:defRPr sz="4400" b="1">
                <a:solidFill>
                  <a:schemeClr val="tx2"/>
                </a:solidFill>
                <a:latin typeface="Times New Roman" panose="02020603050405020304" pitchFamily="18" charset="0"/>
              </a:defRPr>
            </a:lvl2pPr>
            <a:lvl3pPr marL="1143000" indent="-228600" eaLnBrk="0" hangingPunct="0">
              <a:defRPr sz="4400" b="1">
                <a:solidFill>
                  <a:schemeClr val="tx2"/>
                </a:solidFill>
                <a:latin typeface="Times New Roman" panose="02020603050405020304" pitchFamily="18" charset="0"/>
              </a:defRPr>
            </a:lvl3pPr>
            <a:lvl4pPr marL="1600200" indent="-228600" eaLnBrk="0" hangingPunct="0">
              <a:defRPr sz="4400" b="1">
                <a:solidFill>
                  <a:schemeClr val="tx2"/>
                </a:solidFill>
                <a:latin typeface="Times New Roman" panose="02020603050405020304" pitchFamily="18" charset="0"/>
              </a:defRPr>
            </a:lvl4pPr>
            <a:lvl5pPr marL="2057400" indent="-228600" eaLnBrk="0" hangingPunct="0">
              <a:defRPr sz="4400" b="1">
                <a:solidFill>
                  <a:schemeClr val="tx2"/>
                </a:solidFill>
                <a:latin typeface="Times New Roman" panose="02020603050405020304" pitchFamily="18" charset="0"/>
              </a:defRPr>
            </a:lvl5pPr>
            <a:lvl6pPr marL="2514600" indent="-228600" algn="ctr" eaLnBrk="0" fontAlgn="base" hangingPunct="0">
              <a:spcBef>
                <a:spcPct val="0"/>
              </a:spcBef>
              <a:spcAft>
                <a:spcPct val="0"/>
              </a:spcAft>
              <a:defRPr sz="4400" b="1">
                <a:solidFill>
                  <a:schemeClr val="tx2"/>
                </a:solidFill>
                <a:latin typeface="Times New Roman" panose="02020603050405020304" pitchFamily="18" charset="0"/>
              </a:defRPr>
            </a:lvl6pPr>
            <a:lvl7pPr marL="2971800" indent="-228600" algn="ctr" eaLnBrk="0" fontAlgn="base" hangingPunct="0">
              <a:spcBef>
                <a:spcPct val="0"/>
              </a:spcBef>
              <a:spcAft>
                <a:spcPct val="0"/>
              </a:spcAft>
              <a:defRPr sz="4400" b="1">
                <a:solidFill>
                  <a:schemeClr val="tx2"/>
                </a:solidFill>
                <a:latin typeface="Times New Roman" panose="02020603050405020304" pitchFamily="18" charset="0"/>
              </a:defRPr>
            </a:lvl7pPr>
            <a:lvl8pPr marL="3429000" indent="-228600" algn="ctr" eaLnBrk="0" fontAlgn="base" hangingPunct="0">
              <a:spcBef>
                <a:spcPct val="0"/>
              </a:spcBef>
              <a:spcAft>
                <a:spcPct val="0"/>
              </a:spcAft>
              <a:defRPr sz="4400" b="1">
                <a:solidFill>
                  <a:schemeClr val="tx2"/>
                </a:solidFill>
                <a:latin typeface="Times New Roman" panose="02020603050405020304" pitchFamily="18" charset="0"/>
              </a:defRPr>
            </a:lvl8pPr>
            <a:lvl9pPr marL="3886200" indent="-228600" algn="ctr" eaLnBrk="0" fontAlgn="base" hangingPunct="0">
              <a:spcBef>
                <a:spcPct val="0"/>
              </a:spcBef>
              <a:spcAft>
                <a:spcPct val="0"/>
              </a:spcAft>
              <a:defRPr sz="4400" b="1">
                <a:solidFill>
                  <a:schemeClr val="tx2"/>
                </a:solidFill>
                <a:latin typeface="Times New Roman" panose="02020603050405020304" pitchFamily="18" charset="0"/>
              </a:defRPr>
            </a:lvl9pPr>
          </a:lstStyle>
          <a:p>
            <a:pPr algn="ctr" eaLnBrk="1" hangingPunct="1">
              <a:defRPr/>
            </a:pPr>
            <a:fld id="{742AC0D0-0B1D-4F6D-A62D-2620A969700E}" type="slidenum">
              <a:rPr lang="en-US" altLang="en-US" sz="1400" smtClean="0">
                <a:solidFill>
                  <a:schemeClr val="bg1"/>
                </a:solidFill>
              </a:rPr>
              <a:pPr algn="ctr" eaLnBrk="1" hangingPunct="1">
                <a:defRPr/>
              </a:pPr>
              <a:t>‹#›</a:t>
            </a:fld>
            <a:endParaRPr lang="en-US" altLang="en-US" sz="1400" dirty="0">
              <a:solidFill>
                <a:schemeClr val="bg1"/>
              </a:solidFill>
            </a:endParaRPr>
          </a:p>
        </p:txBody>
      </p:sp>
      <p:sp>
        <p:nvSpPr>
          <p:cNvPr id="10"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sp>
        <p:nvSpPr>
          <p:cNvPr id="2" name="Title 1"/>
          <p:cNvSpPr>
            <a:spLocks noGrp="1"/>
          </p:cNvSpPr>
          <p:nvPr>
            <p:ph type="title"/>
          </p:nvPr>
        </p:nvSpPr>
        <p:spPr/>
        <p:txBody>
          <a:bodyPr/>
          <a:lstStyle>
            <a:lvl1pPr>
              <a:defRPr>
                <a:solidFill>
                  <a:schemeClr val="tx1"/>
                </a:solidFill>
              </a:defRPr>
            </a:lvl1pPr>
          </a:lstStyle>
          <a:p>
            <a:r>
              <a:rPr lang="en-US"/>
              <a:t>Click to edit Master title style</a:t>
            </a:r>
            <a:endParaRPr lang="en-US" dirty="0"/>
          </a:p>
        </p:txBody>
      </p:sp>
      <p:sp>
        <p:nvSpPr>
          <p:cNvPr id="3" name="Content Placeholder 2"/>
          <p:cNvSpPr>
            <a:spLocks noGrp="1"/>
          </p:cNvSpPr>
          <p:nvPr>
            <p:ph idx="1"/>
          </p:nvPr>
        </p:nvSpPr>
        <p:spPr>
          <a:xfrm>
            <a:off x="929040" y="1607520"/>
            <a:ext cx="7286625" cy="441960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Slide Number Placeholder 3"/>
          <p:cNvSpPr txBox="1">
            <a:spLocks noGrp="1"/>
          </p:cNvSpPr>
          <p:nvPr userDrawn="1"/>
        </p:nvSpPr>
        <p:spPr bwMode="auto">
          <a:xfrm>
            <a:off x="8305800" y="6172200"/>
            <a:ext cx="592138" cy="457200"/>
          </a:xfrm>
          <a:prstGeom prst="rect">
            <a:avLst/>
          </a:prstGeom>
          <a:noFill/>
          <a:ln w="9525">
            <a:noFill/>
            <a:miter lim="800000"/>
            <a:headEnd/>
            <a:tailEnd/>
          </a:ln>
        </p:spPr>
        <p:txBody>
          <a:bodyPr/>
          <a:lstStyle>
            <a:lvl1pPr eaLnBrk="0" hangingPunct="0">
              <a:defRPr sz="4400" b="1">
                <a:solidFill>
                  <a:schemeClr val="tx2"/>
                </a:solidFill>
                <a:latin typeface="Times New Roman" panose="02020603050405020304" pitchFamily="18" charset="0"/>
              </a:defRPr>
            </a:lvl1pPr>
            <a:lvl2pPr marL="742950" indent="-285750" eaLnBrk="0" hangingPunct="0">
              <a:defRPr sz="4400" b="1">
                <a:solidFill>
                  <a:schemeClr val="tx2"/>
                </a:solidFill>
                <a:latin typeface="Times New Roman" panose="02020603050405020304" pitchFamily="18" charset="0"/>
              </a:defRPr>
            </a:lvl2pPr>
            <a:lvl3pPr marL="1143000" indent="-228600" eaLnBrk="0" hangingPunct="0">
              <a:defRPr sz="4400" b="1">
                <a:solidFill>
                  <a:schemeClr val="tx2"/>
                </a:solidFill>
                <a:latin typeface="Times New Roman" panose="02020603050405020304" pitchFamily="18" charset="0"/>
              </a:defRPr>
            </a:lvl3pPr>
            <a:lvl4pPr marL="1600200" indent="-228600" eaLnBrk="0" hangingPunct="0">
              <a:defRPr sz="4400" b="1">
                <a:solidFill>
                  <a:schemeClr val="tx2"/>
                </a:solidFill>
                <a:latin typeface="Times New Roman" panose="02020603050405020304" pitchFamily="18" charset="0"/>
              </a:defRPr>
            </a:lvl4pPr>
            <a:lvl5pPr marL="2057400" indent="-228600" eaLnBrk="0" hangingPunct="0">
              <a:defRPr sz="4400" b="1">
                <a:solidFill>
                  <a:schemeClr val="tx2"/>
                </a:solidFill>
                <a:latin typeface="Times New Roman" panose="02020603050405020304" pitchFamily="18" charset="0"/>
              </a:defRPr>
            </a:lvl5pPr>
            <a:lvl6pPr marL="2514600" indent="-228600" algn="ctr" eaLnBrk="0" fontAlgn="base" hangingPunct="0">
              <a:spcBef>
                <a:spcPct val="0"/>
              </a:spcBef>
              <a:spcAft>
                <a:spcPct val="0"/>
              </a:spcAft>
              <a:defRPr sz="4400" b="1">
                <a:solidFill>
                  <a:schemeClr val="tx2"/>
                </a:solidFill>
                <a:latin typeface="Times New Roman" panose="02020603050405020304" pitchFamily="18" charset="0"/>
              </a:defRPr>
            </a:lvl6pPr>
            <a:lvl7pPr marL="2971800" indent="-228600" algn="ctr" eaLnBrk="0" fontAlgn="base" hangingPunct="0">
              <a:spcBef>
                <a:spcPct val="0"/>
              </a:spcBef>
              <a:spcAft>
                <a:spcPct val="0"/>
              </a:spcAft>
              <a:defRPr sz="4400" b="1">
                <a:solidFill>
                  <a:schemeClr val="tx2"/>
                </a:solidFill>
                <a:latin typeface="Times New Roman" panose="02020603050405020304" pitchFamily="18" charset="0"/>
              </a:defRPr>
            </a:lvl7pPr>
            <a:lvl8pPr marL="3429000" indent="-228600" algn="ctr" eaLnBrk="0" fontAlgn="base" hangingPunct="0">
              <a:spcBef>
                <a:spcPct val="0"/>
              </a:spcBef>
              <a:spcAft>
                <a:spcPct val="0"/>
              </a:spcAft>
              <a:defRPr sz="4400" b="1">
                <a:solidFill>
                  <a:schemeClr val="tx2"/>
                </a:solidFill>
                <a:latin typeface="Times New Roman" panose="02020603050405020304" pitchFamily="18" charset="0"/>
              </a:defRPr>
            </a:lvl8pPr>
            <a:lvl9pPr marL="3886200" indent="-228600" algn="ctr" eaLnBrk="0" fontAlgn="base" hangingPunct="0">
              <a:spcBef>
                <a:spcPct val="0"/>
              </a:spcBef>
              <a:spcAft>
                <a:spcPct val="0"/>
              </a:spcAft>
              <a:defRPr sz="4400" b="1">
                <a:solidFill>
                  <a:schemeClr val="tx2"/>
                </a:solidFill>
                <a:latin typeface="Times New Roman" panose="02020603050405020304" pitchFamily="18" charset="0"/>
              </a:defRPr>
            </a:lvl9pPr>
          </a:lstStyle>
          <a:p>
            <a:pPr algn="ctr" eaLnBrk="1" hangingPunct="1">
              <a:defRPr/>
            </a:pPr>
            <a:fld id="{B881420D-D56A-43E0-95A5-14ABEE683901}" type="slidenum">
              <a:rPr lang="en-US" altLang="en-US" sz="1200" b="0" smtClean="0">
                <a:solidFill>
                  <a:schemeClr val="tx1"/>
                </a:solidFill>
              </a:rPr>
              <a:pPr algn="ctr" eaLnBrk="1" hangingPunct="1">
                <a:defRPr/>
              </a:pPr>
              <a:t>‹#›</a:t>
            </a:fld>
            <a:endParaRPr lang="en-US" altLang="en-US" sz="1200" b="0" dirty="0">
              <a:solidFill>
                <a:schemeClr val="tx1"/>
              </a:solidFill>
            </a:endParaRPr>
          </a:p>
        </p:txBody>
      </p:sp>
    </p:spTree>
    <p:extLst>
      <p:ext uri="{BB962C8B-B14F-4D97-AF65-F5344CB8AC3E}">
        <p14:creationId xmlns:p14="http://schemas.microsoft.com/office/powerpoint/2010/main" val="19172733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276225"/>
            <a:ext cx="7772400" cy="914400"/>
          </a:xfrm>
        </p:spPr>
        <p:txBody>
          <a:bodyPr/>
          <a:lstStyle/>
          <a:p>
            <a:r>
              <a:rPr lang="en-US"/>
              <a:t>Click to edit Master title style</a:t>
            </a:r>
          </a:p>
        </p:txBody>
      </p:sp>
      <p:sp>
        <p:nvSpPr>
          <p:cNvPr id="3" name="Table Placeholder 2"/>
          <p:cNvSpPr>
            <a:spLocks noGrp="1"/>
          </p:cNvSpPr>
          <p:nvPr>
            <p:ph type="tbl" idx="1"/>
          </p:nvPr>
        </p:nvSpPr>
        <p:spPr>
          <a:xfrm>
            <a:off x="914400" y="1609725"/>
            <a:ext cx="7315200" cy="4114800"/>
          </a:xfrm>
        </p:spPr>
        <p:txBody>
          <a:bodyPr/>
          <a:lstStyle/>
          <a:p>
            <a:pPr lvl="0"/>
            <a:r>
              <a:rPr lang="en-US" noProof="0"/>
              <a:t>Click icon to add table</a:t>
            </a:r>
          </a:p>
        </p:txBody>
      </p:sp>
    </p:spTree>
    <p:extLst>
      <p:ext uri="{BB962C8B-B14F-4D97-AF65-F5344CB8AC3E}">
        <p14:creationId xmlns:p14="http://schemas.microsoft.com/office/powerpoint/2010/main" val="274314271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8013" y="685800"/>
            <a:ext cx="7772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91491" name="Rectangle 3"/>
          <p:cNvSpPr>
            <a:spLocks noGrp="1" noChangeArrowheads="1"/>
          </p:cNvSpPr>
          <p:nvPr>
            <p:ph type="body" idx="1"/>
          </p:nvPr>
        </p:nvSpPr>
        <p:spPr bwMode="auto">
          <a:xfrm>
            <a:off x="928688" y="1608138"/>
            <a:ext cx="7286625"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pic>
        <p:nvPicPr>
          <p:cNvPr id="1028"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9"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sp>
        <p:nvSpPr>
          <p:cNvPr id="1030" name="Slide Number Placeholder 3"/>
          <p:cNvSpPr txBox="1">
            <a:spLocks noGrp="1"/>
          </p:cNvSpPr>
          <p:nvPr userDrawn="1"/>
        </p:nvSpPr>
        <p:spPr bwMode="auto">
          <a:xfrm>
            <a:off x="8305800" y="6172200"/>
            <a:ext cx="592138" cy="457200"/>
          </a:xfrm>
          <a:prstGeom prst="rect">
            <a:avLst/>
          </a:prstGeom>
          <a:noFill/>
          <a:ln w="9525">
            <a:noFill/>
            <a:miter lim="800000"/>
            <a:headEnd/>
            <a:tailEnd/>
          </a:ln>
        </p:spPr>
        <p:txBody>
          <a:bodyPr/>
          <a:lstStyle>
            <a:lvl1pPr eaLnBrk="0" hangingPunct="0">
              <a:defRPr sz="4400" b="1">
                <a:solidFill>
                  <a:schemeClr val="tx2"/>
                </a:solidFill>
                <a:latin typeface="Times New Roman" panose="02020603050405020304" pitchFamily="18" charset="0"/>
              </a:defRPr>
            </a:lvl1pPr>
            <a:lvl2pPr marL="742950" indent="-285750" eaLnBrk="0" hangingPunct="0">
              <a:defRPr sz="4400" b="1">
                <a:solidFill>
                  <a:schemeClr val="tx2"/>
                </a:solidFill>
                <a:latin typeface="Times New Roman" panose="02020603050405020304" pitchFamily="18" charset="0"/>
              </a:defRPr>
            </a:lvl2pPr>
            <a:lvl3pPr marL="1143000" indent="-228600" eaLnBrk="0" hangingPunct="0">
              <a:defRPr sz="4400" b="1">
                <a:solidFill>
                  <a:schemeClr val="tx2"/>
                </a:solidFill>
                <a:latin typeface="Times New Roman" panose="02020603050405020304" pitchFamily="18" charset="0"/>
              </a:defRPr>
            </a:lvl3pPr>
            <a:lvl4pPr marL="1600200" indent="-228600" eaLnBrk="0" hangingPunct="0">
              <a:defRPr sz="4400" b="1">
                <a:solidFill>
                  <a:schemeClr val="tx2"/>
                </a:solidFill>
                <a:latin typeface="Times New Roman" panose="02020603050405020304" pitchFamily="18" charset="0"/>
              </a:defRPr>
            </a:lvl4pPr>
            <a:lvl5pPr marL="2057400" indent="-228600" eaLnBrk="0" hangingPunct="0">
              <a:defRPr sz="4400" b="1">
                <a:solidFill>
                  <a:schemeClr val="tx2"/>
                </a:solidFill>
                <a:latin typeface="Times New Roman" panose="02020603050405020304" pitchFamily="18" charset="0"/>
              </a:defRPr>
            </a:lvl5pPr>
            <a:lvl6pPr marL="2514600" indent="-228600" algn="ctr" eaLnBrk="0" fontAlgn="base" hangingPunct="0">
              <a:spcBef>
                <a:spcPct val="0"/>
              </a:spcBef>
              <a:spcAft>
                <a:spcPct val="0"/>
              </a:spcAft>
              <a:defRPr sz="4400" b="1">
                <a:solidFill>
                  <a:schemeClr val="tx2"/>
                </a:solidFill>
                <a:latin typeface="Times New Roman" panose="02020603050405020304" pitchFamily="18" charset="0"/>
              </a:defRPr>
            </a:lvl6pPr>
            <a:lvl7pPr marL="2971800" indent="-228600" algn="ctr" eaLnBrk="0" fontAlgn="base" hangingPunct="0">
              <a:spcBef>
                <a:spcPct val="0"/>
              </a:spcBef>
              <a:spcAft>
                <a:spcPct val="0"/>
              </a:spcAft>
              <a:defRPr sz="4400" b="1">
                <a:solidFill>
                  <a:schemeClr val="tx2"/>
                </a:solidFill>
                <a:latin typeface="Times New Roman" panose="02020603050405020304" pitchFamily="18" charset="0"/>
              </a:defRPr>
            </a:lvl7pPr>
            <a:lvl8pPr marL="3429000" indent="-228600" algn="ctr" eaLnBrk="0" fontAlgn="base" hangingPunct="0">
              <a:spcBef>
                <a:spcPct val="0"/>
              </a:spcBef>
              <a:spcAft>
                <a:spcPct val="0"/>
              </a:spcAft>
              <a:defRPr sz="4400" b="1">
                <a:solidFill>
                  <a:schemeClr val="tx2"/>
                </a:solidFill>
                <a:latin typeface="Times New Roman" panose="02020603050405020304" pitchFamily="18" charset="0"/>
              </a:defRPr>
            </a:lvl8pPr>
            <a:lvl9pPr marL="3886200" indent="-228600" algn="ctr" eaLnBrk="0" fontAlgn="base" hangingPunct="0">
              <a:spcBef>
                <a:spcPct val="0"/>
              </a:spcBef>
              <a:spcAft>
                <a:spcPct val="0"/>
              </a:spcAft>
              <a:defRPr sz="4400" b="1">
                <a:solidFill>
                  <a:schemeClr val="tx2"/>
                </a:solidFill>
                <a:latin typeface="Times New Roman" panose="02020603050405020304" pitchFamily="18" charset="0"/>
              </a:defRPr>
            </a:lvl9pPr>
          </a:lstStyle>
          <a:p>
            <a:pPr algn="ctr" eaLnBrk="1" hangingPunct="1">
              <a:defRPr/>
            </a:pPr>
            <a:fld id="{B881420D-D56A-43E0-95A5-14ABEE683901}" type="slidenum">
              <a:rPr lang="en-US" altLang="en-US" sz="1200" b="0" smtClean="0">
                <a:solidFill>
                  <a:schemeClr val="tx1"/>
                </a:solidFill>
              </a:rPr>
              <a:pPr algn="ctr" eaLnBrk="1" hangingPunct="1">
                <a:defRPr/>
              </a:pPr>
              <a:t>‹#›</a:t>
            </a:fld>
            <a:endParaRPr lang="en-US" altLang="en-US" sz="1200" b="0" dirty="0">
              <a:solidFill>
                <a:schemeClr val="tx1"/>
              </a:solidFill>
            </a:endParaRPr>
          </a:p>
        </p:txBody>
      </p:sp>
      <p:sp>
        <p:nvSpPr>
          <p:cNvPr id="1031"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spTree>
  </p:cSld>
  <p:clrMap bg1="lt1" tx1="dk1" bg2="lt2" tx2="dk2" accent1="accent1" accent2="accent2" accent3="accent3" accent4="accent4" accent5="accent5" accent6="accent6" hlink="hlink" folHlink="folHlink"/>
  <p:sldLayoutIdLst>
    <p:sldLayoutId id="2147483882" r:id="rId1"/>
    <p:sldLayoutId id="2147483881" r:id="rId2"/>
  </p:sldLayoutIdLs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149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1491">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1491">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1491">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9149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1491" grpId="0" build="p">
        <p:tmplLst>
          <p:tmpl lvl="1">
            <p:tnLst>
              <p:par>
                <p:cTn presetID="1" presetClass="entr" presetSubtype="0" fill="hold" nodeType="click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2">
            <p:tnLst>
              <p:par>
                <p:cTn presetID="1" presetClass="entr" presetSubtype="0" fill="hold" nodeType="click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3">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4">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5">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Lst>
      </p:bldP>
    </p:bldLst>
  </p:timing>
  <p:hf hdr="0" ftr="0" dt="0"/>
  <p:txStyles>
    <p:titleStyle>
      <a:lvl1pPr algn="ctr" rtl="0" eaLnBrk="0" fontAlgn="base" hangingPunct="0">
        <a:spcBef>
          <a:spcPct val="0"/>
        </a:spcBef>
        <a:spcAft>
          <a:spcPct val="0"/>
        </a:spcAft>
        <a:defRPr sz="3600">
          <a:solidFill>
            <a:schemeClr val="tx1"/>
          </a:solidFill>
          <a:latin typeface="+mj-lt"/>
          <a:ea typeface="+mj-ea"/>
          <a:cs typeface="+mj-cs"/>
        </a:defRPr>
      </a:lvl1pPr>
      <a:lvl2pPr algn="ctr" rtl="0" eaLnBrk="0" fontAlgn="base" hangingPunct="0">
        <a:spcBef>
          <a:spcPct val="0"/>
        </a:spcBef>
        <a:spcAft>
          <a:spcPct val="0"/>
        </a:spcAft>
        <a:defRPr sz="3600">
          <a:solidFill>
            <a:schemeClr val="tx1"/>
          </a:solidFill>
          <a:latin typeface="Times New Roman" pitchFamily="18" charset="0"/>
        </a:defRPr>
      </a:lvl2pPr>
      <a:lvl3pPr algn="ctr" rtl="0" eaLnBrk="0" fontAlgn="base" hangingPunct="0">
        <a:spcBef>
          <a:spcPct val="0"/>
        </a:spcBef>
        <a:spcAft>
          <a:spcPct val="0"/>
        </a:spcAft>
        <a:defRPr sz="3600">
          <a:solidFill>
            <a:schemeClr val="tx1"/>
          </a:solidFill>
          <a:latin typeface="Times New Roman" pitchFamily="18" charset="0"/>
        </a:defRPr>
      </a:lvl3pPr>
      <a:lvl4pPr algn="ctr" rtl="0" eaLnBrk="0" fontAlgn="base" hangingPunct="0">
        <a:spcBef>
          <a:spcPct val="0"/>
        </a:spcBef>
        <a:spcAft>
          <a:spcPct val="0"/>
        </a:spcAft>
        <a:defRPr sz="3600">
          <a:solidFill>
            <a:schemeClr val="tx1"/>
          </a:solidFill>
          <a:latin typeface="Times New Roman" pitchFamily="18" charset="0"/>
        </a:defRPr>
      </a:lvl4pPr>
      <a:lvl5pPr algn="ctr" rtl="0" eaLnBrk="0" fontAlgn="base" hangingPunct="0">
        <a:spcBef>
          <a:spcPct val="0"/>
        </a:spcBef>
        <a:spcAft>
          <a:spcPct val="0"/>
        </a:spcAft>
        <a:defRPr sz="3600">
          <a:solidFill>
            <a:schemeClr val="tx1"/>
          </a:solidFill>
          <a:latin typeface="Times New Roman" pitchFamily="18" charset="0"/>
        </a:defRPr>
      </a:lvl5pPr>
      <a:lvl6pPr marL="457200" algn="ctr" rtl="0" eaLnBrk="1" fontAlgn="base" hangingPunct="1">
        <a:spcBef>
          <a:spcPct val="0"/>
        </a:spcBef>
        <a:spcAft>
          <a:spcPct val="0"/>
        </a:spcAft>
        <a:defRPr sz="3600">
          <a:solidFill>
            <a:schemeClr val="bg1"/>
          </a:solidFill>
          <a:latin typeface="Times New Roman" pitchFamily="18" charset="0"/>
        </a:defRPr>
      </a:lvl6pPr>
      <a:lvl7pPr marL="914400" algn="ctr" rtl="0" eaLnBrk="1" fontAlgn="base" hangingPunct="1">
        <a:spcBef>
          <a:spcPct val="0"/>
        </a:spcBef>
        <a:spcAft>
          <a:spcPct val="0"/>
        </a:spcAft>
        <a:defRPr sz="3600">
          <a:solidFill>
            <a:schemeClr val="bg1"/>
          </a:solidFill>
          <a:latin typeface="Times New Roman" pitchFamily="18" charset="0"/>
        </a:defRPr>
      </a:lvl7pPr>
      <a:lvl8pPr marL="1371600" algn="ctr" rtl="0" eaLnBrk="1" fontAlgn="base" hangingPunct="1">
        <a:spcBef>
          <a:spcPct val="0"/>
        </a:spcBef>
        <a:spcAft>
          <a:spcPct val="0"/>
        </a:spcAft>
        <a:defRPr sz="3600">
          <a:solidFill>
            <a:schemeClr val="bg1"/>
          </a:solidFill>
          <a:latin typeface="Times New Roman" pitchFamily="18" charset="0"/>
        </a:defRPr>
      </a:lvl8pPr>
      <a:lvl9pPr marL="1828800" algn="ctr" rtl="0" eaLnBrk="1" fontAlgn="base" hangingPunct="1">
        <a:spcBef>
          <a:spcPct val="0"/>
        </a:spcBef>
        <a:spcAft>
          <a:spcPct val="0"/>
        </a:spcAft>
        <a:defRPr sz="3600">
          <a:solidFill>
            <a:schemeClr val="bg1"/>
          </a:solidFill>
          <a:latin typeface="Times New Roman" pitchFamily="18" charset="0"/>
        </a:defRPr>
      </a:lvl9pPr>
    </p:titleStyle>
    <p:body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400">
          <a:solidFill>
            <a:schemeClr val="tx1"/>
          </a:solidFill>
          <a:latin typeface="+mn-lt"/>
        </a:defRPr>
      </a:lvl4pPr>
      <a:lvl5pPr marL="2057400" indent="-228600" algn="l" rtl="0" eaLnBrk="0" fontAlgn="base" hangingPunct="0">
        <a:spcBef>
          <a:spcPct val="20000"/>
        </a:spcBef>
        <a:spcAft>
          <a:spcPct val="0"/>
        </a:spcAft>
        <a:buChar char="•"/>
        <a:defRPr sz="2400">
          <a:solidFill>
            <a:schemeClr val="tx1"/>
          </a:solidFill>
          <a:latin typeface="+mn-lt"/>
        </a:defRPr>
      </a:lvl5pPr>
      <a:lvl6pPr marL="2514600" indent="-228600" algn="l" rtl="0" eaLnBrk="1" fontAlgn="base" hangingPunct="1">
        <a:spcBef>
          <a:spcPct val="20000"/>
        </a:spcBef>
        <a:spcAft>
          <a:spcPct val="0"/>
        </a:spcAft>
        <a:buChar char="•"/>
        <a:defRPr sz="2400">
          <a:solidFill>
            <a:schemeClr val="bg1"/>
          </a:solidFill>
          <a:latin typeface="+mn-lt"/>
        </a:defRPr>
      </a:lvl6pPr>
      <a:lvl7pPr marL="2971800" indent="-228600" algn="l" rtl="0" eaLnBrk="1" fontAlgn="base" hangingPunct="1">
        <a:spcBef>
          <a:spcPct val="20000"/>
        </a:spcBef>
        <a:spcAft>
          <a:spcPct val="0"/>
        </a:spcAft>
        <a:buChar char="•"/>
        <a:defRPr sz="2400">
          <a:solidFill>
            <a:schemeClr val="bg1"/>
          </a:solidFill>
          <a:latin typeface="+mn-lt"/>
        </a:defRPr>
      </a:lvl7pPr>
      <a:lvl8pPr marL="3429000" indent="-228600" algn="l" rtl="0" eaLnBrk="1" fontAlgn="base" hangingPunct="1">
        <a:spcBef>
          <a:spcPct val="20000"/>
        </a:spcBef>
        <a:spcAft>
          <a:spcPct val="0"/>
        </a:spcAft>
        <a:buChar char="•"/>
        <a:defRPr sz="2400">
          <a:solidFill>
            <a:schemeClr val="bg1"/>
          </a:solidFill>
          <a:latin typeface="+mn-lt"/>
        </a:defRPr>
      </a:lvl8pPr>
      <a:lvl9pPr marL="3886200" indent="-228600" algn="l" rtl="0" eaLnBrk="1" fontAlgn="base" hangingPunct="1">
        <a:spcBef>
          <a:spcPct val="20000"/>
        </a:spcBef>
        <a:spcAft>
          <a:spcPct val="0"/>
        </a:spcAft>
        <a:buChar char="•"/>
        <a:defRPr sz="24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hyperlink" Target="https://www.dropbox.com/s/27fq3zcdakao36l/TT23%20-%20Return%20Simulation%20for%20Asset%20Classes.xlsx?dl=0" TargetMode="Externa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hyperlink" Target="https://www.dropbox.com/s/0d1kyjmg2caaorx/TT13%20-%20Investment%20Process%20Spreadsheet.xlsx?dl=0" TargetMode="Externa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www.dropbox.com/s/0d1kyjmg2caaorx/TT13%20-%20Investment%20Process%20Spreadsheet.xlsx?dl=0" TargetMode="Externa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690563" y="838200"/>
            <a:ext cx="7772400" cy="1143000"/>
          </a:xfrm>
          <a:noFill/>
          <a:extLst>
            <a:ext uri="{91240B29-F687-4F45-9708-019B960494DF}">
              <a14:hiddenLine xmlns:a14="http://schemas.microsoft.com/office/drawing/2010/main" w="9525">
                <a:solidFill>
                  <a:schemeClr val="bg1"/>
                </a:solidFill>
                <a:miter lim="800000"/>
                <a:headEnd/>
                <a:tailEnd/>
              </a14:hiddenLine>
            </a:ext>
          </a:extLst>
        </p:spPr>
        <p:txBody>
          <a:bodyPr/>
          <a:lstStyle/>
          <a:p>
            <a:pPr eaLnBrk="1" hangingPunct="1"/>
            <a:r>
              <a:rPr lang="en-US" altLang="en-US" sz="3200"/>
              <a:t>Personal Finance: Another Perspective</a:t>
            </a:r>
          </a:p>
        </p:txBody>
      </p:sp>
      <p:sp>
        <p:nvSpPr>
          <p:cNvPr id="5123" name="Rectangle 3"/>
          <p:cNvSpPr>
            <a:spLocks noGrp="1" noChangeArrowheads="1"/>
          </p:cNvSpPr>
          <p:nvPr>
            <p:ph idx="1"/>
          </p:nvPr>
        </p:nvSpPr>
        <p:spPr>
          <a:xfrm>
            <a:off x="919163" y="2971800"/>
            <a:ext cx="7315200" cy="2286000"/>
          </a:xfrm>
        </p:spPr>
        <p:txBody>
          <a:bodyPr/>
          <a:lstStyle/>
          <a:p>
            <a:pPr algn="ctr" eaLnBrk="1" hangingPunct="1">
              <a:lnSpc>
                <a:spcPct val="80000"/>
              </a:lnSpc>
              <a:spcBef>
                <a:spcPct val="50000"/>
              </a:spcBef>
              <a:buFont typeface="Wingdings" panose="05000000000000000000" pitchFamily="2" charset="2"/>
              <a:buNone/>
            </a:pPr>
            <a:r>
              <a:rPr lang="en-US" altLang="en-US" sz="4400" dirty="0"/>
              <a:t>Investing 7: </a:t>
            </a:r>
          </a:p>
          <a:p>
            <a:pPr algn="ctr" eaLnBrk="1" hangingPunct="1">
              <a:lnSpc>
                <a:spcPct val="80000"/>
              </a:lnSpc>
              <a:spcBef>
                <a:spcPct val="50000"/>
              </a:spcBef>
              <a:buFont typeface="Wingdings" panose="05000000000000000000" pitchFamily="2" charset="2"/>
              <a:buNone/>
            </a:pPr>
            <a:r>
              <a:rPr lang="en-US" altLang="en-US" sz="4400" dirty="0"/>
              <a:t>Building Your Investment Portfolio</a:t>
            </a:r>
          </a:p>
          <a:p>
            <a:pPr algn="ctr" eaLnBrk="1" hangingPunct="1">
              <a:lnSpc>
                <a:spcPct val="80000"/>
              </a:lnSpc>
              <a:spcBef>
                <a:spcPct val="50000"/>
              </a:spcBef>
              <a:buFont typeface="Wingdings" panose="05000000000000000000" pitchFamily="2" charset="2"/>
              <a:buNone/>
            </a:pPr>
            <a:endParaRPr lang="en-US" altLang="en-US" sz="2400" dirty="0"/>
          </a:p>
          <a:p>
            <a:pPr algn="ctr" eaLnBrk="1" hangingPunct="1">
              <a:lnSpc>
                <a:spcPct val="80000"/>
              </a:lnSpc>
              <a:spcBef>
                <a:spcPct val="50000"/>
              </a:spcBef>
              <a:buFont typeface="Wingdings" panose="05000000000000000000" pitchFamily="2" charset="2"/>
              <a:buNone/>
            </a:pPr>
            <a:r>
              <a:rPr lang="en-US" altLang="en-US" sz="2400" dirty="0"/>
              <a:t>Updated </a:t>
            </a:r>
            <a:r>
              <a:rPr lang="en-US" altLang="en-US" sz="2400" dirty="0" smtClean="0"/>
              <a:t>2020/02/26</a:t>
            </a:r>
            <a:endParaRPr lang="en-US" altLang="en-US" sz="24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04777" y="5134171"/>
            <a:ext cx="2428875" cy="1704975"/>
          </a:xfrm>
          <a:prstGeom prst="rect">
            <a:avLst/>
          </a:prstGeom>
        </p:spPr>
      </p:pic>
      <p:pic>
        <p:nvPicPr>
          <p:cNvPr id="2" name="Picture 1"/>
          <p:cNvPicPr>
            <a:picLocks noChangeAspect="1"/>
          </p:cNvPicPr>
          <p:nvPr/>
        </p:nvPicPr>
        <p:blipFill>
          <a:blip r:embed="rId3"/>
          <a:stretch>
            <a:fillRect/>
          </a:stretch>
        </p:blipFill>
        <p:spPr>
          <a:xfrm>
            <a:off x="7277335" y="698369"/>
            <a:ext cx="1761889" cy="1663831"/>
          </a:xfrm>
          <a:prstGeom prst="rect">
            <a:avLst/>
          </a:prstGeom>
        </p:spPr>
      </p:pic>
      <p:sp>
        <p:nvSpPr>
          <p:cNvPr id="16386" name="Rectangle 2"/>
          <p:cNvSpPr>
            <a:spLocks noGrp="1" noChangeArrowheads="1"/>
          </p:cNvSpPr>
          <p:nvPr>
            <p:ph type="title"/>
          </p:nvPr>
        </p:nvSpPr>
        <p:spPr/>
        <p:txBody>
          <a:bodyPr/>
          <a:lstStyle/>
          <a:p>
            <a:pPr eaLnBrk="1" hangingPunct="1"/>
            <a:r>
              <a:rPr lang="en-US" altLang="en-US" dirty="0"/>
              <a:t>Selecting Investment Vehicles</a:t>
            </a:r>
            <a:endParaRPr lang="en-US" altLang="en-US" sz="2400" dirty="0"/>
          </a:p>
        </p:txBody>
      </p:sp>
      <p:sp>
        <p:nvSpPr>
          <p:cNvPr id="13316" name="Rectangle 3"/>
          <p:cNvSpPr>
            <a:spLocks noGrp="1" noChangeArrowheads="1"/>
          </p:cNvSpPr>
          <p:nvPr>
            <p:ph idx="1"/>
          </p:nvPr>
        </p:nvSpPr>
        <p:spPr>
          <a:xfrm>
            <a:off x="928688" y="1608138"/>
            <a:ext cx="7286625" cy="4419600"/>
          </a:xfrm>
        </p:spPr>
        <p:txBody>
          <a:bodyPr/>
          <a:lstStyle/>
          <a:p>
            <a:pPr eaLnBrk="1" hangingPunct="1"/>
            <a:r>
              <a:rPr lang="en-US" altLang="en-US" dirty="0"/>
              <a:t>What is the difference between investment vehicles and financial or investment assets?</a:t>
            </a:r>
          </a:p>
          <a:p>
            <a:pPr lvl="1" eaLnBrk="1" hangingPunct="1"/>
            <a:r>
              <a:rPr lang="en-US" altLang="en-US" dirty="0"/>
              <a:t>The investment vehicle is the tax-law defined framework that has specific tax advantages, i.e., 401k, 403b, Individual Retirement Account (IRA), SEP IRA, Roth IRA, Roth 401k, etc.</a:t>
            </a:r>
          </a:p>
          <a:p>
            <a:pPr lvl="2" eaLnBrk="1" hangingPunct="1"/>
            <a:r>
              <a:rPr lang="en-US" altLang="en-US" dirty="0"/>
              <a:t>It is like the shopping cart in the grocery store</a:t>
            </a:r>
          </a:p>
          <a:p>
            <a:pPr lvl="1" eaLnBrk="1" hangingPunct="1"/>
            <a:r>
              <a:rPr lang="en-US" altLang="en-US" dirty="0"/>
              <a:t>The financial assets are the securities that are invested in by the vehicles, i.e., stocks, bonds, mutual funds, REITs, MMMFs, CDs, etc.</a:t>
            </a:r>
          </a:p>
          <a:p>
            <a:pPr lvl="2" eaLnBrk="1" hangingPunct="1"/>
            <a:r>
              <a:rPr lang="en-US" altLang="en-US" dirty="0"/>
              <a:t>It is like the groceries you put in your shopping cart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31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316">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316">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316">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3316">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6"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219075" y="685800"/>
            <a:ext cx="8550275" cy="914400"/>
          </a:xfrm>
          <a:noFill/>
          <a:extLst>
            <a:ext uri="{91240B29-F687-4F45-9708-019B960494DF}">
              <a14:hiddenLine xmlns:a14="http://schemas.microsoft.com/office/drawing/2010/main" w="9525">
                <a:solidFill>
                  <a:schemeClr val="bg1"/>
                </a:solidFill>
                <a:miter lim="800000"/>
                <a:headEnd/>
                <a:tailEnd/>
              </a14:hiddenLine>
            </a:ext>
          </a:extLst>
        </p:spPr>
        <p:txBody>
          <a:bodyPr lIns="90488" tIns="44450" rIns="90488" bIns="44450"/>
          <a:lstStyle/>
          <a:p>
            <a:pPr eaLnBrk="1" hangingPunct="1"/>
            <a:r>
              <a:rPr lang="en-US" altLang="en-US" dirty="0"/>
              <a:t>Investment Vehicles </a:t>
            </a:r>
            <a:r>
              <a:rPr lang="en-US" altLang="en-US" sz="2400" dirty="0"/>
              <a:t>(continued)</a:t>
            </a:r>
            <a:endParaRPr lang="en-US" altLang="en-US" sz="1800" dirty="0"/>
          </a:p>
        </p:txBody>
      </p:sp>
      <p:sp>
        <p:nvSpPr>
          <p:cNvPr id="12292" name="Rectangle 3"/>
          <p:cNvSpPr>
            <a:spLocks noGrp="1" noChangeArrowheads="1"/>
          </p:cNvSpPr>
          <p:nvPr>
            <p:ph idx="1"/>
          </p:nvPr>
        </p:nvSpPr>
        <p:spPr>
          <a:xfrm>
            <a:off x="914400" y="1628775"/>
            <a:ext cx="7172325" cy="4924425"/>
          </a:xfrm>
        </p:spPr>
        <p:txBody>
          <a:bodyPr lIns="90488" tIns="44450" rIns="90488" bIns="44450"/>
          <a:lstStyle/>
          <a:p>
            <a:pPr eaLnBrk="1" hangingPunct="1"/>
            <a:r>
              <a:rPr lang="en-US" altLang="en-US" sz="3000" dirty="0"/>
              <a:t>What is the process of selecting investment vehicles?</a:t>
            </a:r>
          </a:p>
          <a:p>
            <a:pPr lvl="1" eaLnBrk="1" hangingPunct="1"/>
            <a:r>
              <a:rPr lang="en-US" altLang="en-US" dirty="0"/>
              <a:t>It is the process of understanding and using the types of investment vehicles that will help you achieve your goals the fastest</a:t>
            </a:r>
          </a:p>
          <a:p>
            <a:pPr eaLnBrk="1" hangingPunct="1"/>
            <a:r>
              <a:rPr lang="en-US" altLang="en-US" dirty="0"/>
              <a:t>Why should we learn it?</a:t>
            </a:r>
          </a:p>
          <a:p>
            <a:pPr lvl="1" eaLnBrk="1" hangingPunct="1"/>
            <a:r>
              <a:rPr lang="en-US" altLang="en-US" dirty="0"/>
              <a:t>Investment vehicles have different benefits, i.e., due to matching (free money), tax elimination, tax deferral, or just tax-efficient and wise investing. </a:t>
            </a:r>
          </a:p>
          <a:p>
            <a:pPr lvl="1" eaLnBrk="1" hangingPunct="1"/>
            <a:r>
              <a:rPr lang="en-US" altLang="en-US" dirty="0"/>
              <a:t>The wise use of correct investment vehicles will help you save more money to help you reach your financial goals faster</a:t>
            </a:r>
          </a:p>
        </p:txBody>
      </p:sp>
      <p:sp>
        <p:nvSpPr>
          <p:cNvPr id="14340" name="Rectangle 4"/>
          <p:cNvSpPr>
            <a:spLocks noChangeArrowheads="1"/>
          </p:cNvSpPr>
          <p:nvPr/>
        </p:nvSpPr>
        <p:spPr bwMode="auto">
          <a:xfrm>
            <a:off x="457200" y="228600"/>
            <a:ext cx="8305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endParaRPr lang="en-US" altLang="en-US" sz="4400">
              <a:solidFill>
                <a:schemeClr val="tx2"/>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29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29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292">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292">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229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2" grpId="0" build="p"/>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685800" y="609600"/>
            <a:ext cx="7772400" cy="914400"/>
          </a:xfrm>
        </p:spPr>
        <p:txBody>
          <a:bodyPr/>
          <a:lstStyle/>
          <a:p>
            <a:pPr eaLnBrk="1" hangingPunct="1"/>
            <a:r>
              <a:rPr lang="en-US" altLang="en-US"/>
              <a:t>Selecting Investment Vehicles </a:t>
            </a:r>
            <a:r>
              <a:rPr lang="en-US" altLang="en-US" sz="2400"/>
              <a:t>(continued)</a:t>
            </a:r>
          </a:p>
        </p:txBody>
      </p:sp>
      <p:sp>
        <p:nvSpPr>
          <p:cNvPr id="17411" name="Rectangle 186"/>
          <p:cNvSpPr>
            <a:spLocks noGrp="1" noChangeArrowheads="1"/>
          </p:cNvSpPr>
          <p:nvPr>
            <p:ph type="body" idx="4294967295"/>
          </p:nvPr>
        </p:nvSpPr>
        <p:spPr>
          <a:xfrm>
            <a:off x="457200" y="1371600"/>
            <a:ext cx="8686800" cy="5257800"/>
          </a:xfrm>
        </p:spPr>
        <p:txBody>
          <a:bodyPr/>
          <a:lstStyle/>
          <a:p>
            <a:pPr algn="ctr" eaLnBrk="1" hangingPunct="1">
              <a:lnSpc>
                <a:spcPct val="80000"/>
              </a:lnSpc>
              <a:buFont typeface="Wingdings" panose="05000000000000000000" pitchFamily="2" charset="2"/>
              <a:buNone/>
            </a:pPr>
            <a:r>
              <a:rPr lang="en-US" altLang="en-US" sz="3200" dirty="0"/>
              <a:t>Select Investment Vehicles for </a:t>
            </a:r>
            <a:r>
              <a:rPr lang="en-US" altLang="en-US" sz="3200" dirty="0" smtClean="0"/>
              <a:t>2020 </a:t>
            </a:r>
            <a:r>
              <a:rPr lang="en-US" altLang="en-US" sz="2000" dirty="0"/>
              <a:t>(before catch-up)</a:t>
            </a:r>
          </a:p>
          <a:p>
            <a:pPr eaLnBrk="1" hangingPunct="1">
              <a:lnSpc>
                <a:spcPct val="80000"/>
              </a:lnSpc>
              <a:buFont typeface="Wingdings" panose="05000000000000000000" pitchFamily="2" charset="2"/>
              <a:buNone/>
            </a:pPr>
            <a:r>
              <a:rPr lang="en-US" altLang="en-US" sz="2400" dirty="0"/>
              <a:t>                  Tax-           Tax-     Maximum</a:t>
            </a:r>
          </a:p>
          <a:p>
            <a:pPr eaLnBrk="1" hangingPunct="1">
              <a:lnSpc>
                <a:spcPct val="80000"/>
              </a:lnSpc>
              <a:buFont typeface="Wingdings" panose="05000000000000000000" pitchFamily="2" charset="2"/>
              <a:buNone/>
            </a:pPr>
            <a:r>
              <a:rPr lang="en-US" altLang="en-US" sz="2400" u="sng" dirty="0"/>
              <a:t>Plan         deferred  eliminated Amount          For Employees of:</a:t>
            </a:r>
          </a:p>
          <a:p>
            <a:pPr eaLnBrk="1" hangingPunct="1">
              <a:lnSpc>
                <a:spcPct val="80000"/>
              </a:lnSpc>
              <a:buFont typeface="Wingdings" panose="05000000000000000000" pitchFamily="2" charset="2"/>
              <a:buNone/>
            </a:pPr>
            <a:r>
              <a:rPr lang="en-US" altLang="en-US" sz="2400" dirty="0"/>
              <a:t>401-k             Y                         </a:t>
            </a:r>
            <a:r>
              <a:rPr lang="en-US" altLang="en-US" sz="2400" dirty="0" smtClean="0"/>
              <a:t>$19,500           </a:t>
            </a:r>
            <a:r>
              <a:rPr lang="en-US" altLang="en-US" sz="2400" dirty="0"/>
              <a:t>Businesses w/plans</a:t>
            </a:r>
          </a:p>
          <a:p>
            <a:pPr eaLnBrk="1" hangingPunct="1">
              <a:lnSpc>
                <a:spcPct val="80000"/>
              </a:lnSpc>
              <a:buFont typeface="Wingdings" panose="05000000000000000000" pitchFamily="2" charset="2"/>
              <a:buNone/>
            </a:pPr>
            <a:r>
              <a:rPr lang="en-US" altLang="en-US" sz="2400" dirty="0"/>
              <a:t>Roth 401-k                   Y            </a:t>
            </a:r>
            <a:r>
              <a:rPr lang="en-US" altLang="en-US" sz="2400" dirty="0" smtClean="0"/>
              <a:t>19,500           </a:t>
            </a:r>
            <a:r>
              <a:rPr lang="en-US" altLang="en-US" sz="2400" dirty="0"/>
              <a:t>Businesses w/plans</a:t>
            </a:r>
          </a:p>
          <a:p>
            <a:pPr eaLnBrk="1" hangingPunct="1">
              <a:lnSpc>
                <a:spcPct val="80000"/>
              </a:lnSpc>
              <a:buFont typeface="Wingdings" panose="05000000000000000000" pitchFamily="2" charset="2"/>
              <a:buNone/>
            </a:pPr>
            <a:r>
              <a:rPr lang="en-US" altLang="en-US" sz="2400" dirty="0"/>
              <a:t>403-b             Y                           </a:t>
            </a:r>
            <a:r>
              <a:rPr lang="en-US" altLang="en-US" sz="2400" dirty="0" smtClean="0"/>
              <a:t>19,500           </a:t>
            </a:r>
            <a:r>
              <a:rPr lang="en-US" altLang="en-US" sz="2400" dirty="0"/>
              <a:t>Non-profit, tax-exempt</a:t>
            </a:r>
          </a:p>
          <a:p>
            <a:pPr eaLnBrk="1" hangingPunct="1">
              <a:lnSpc>
                <a:spcPct val="80000"/>
              </a:lnSpc>
              <a:buFont typeface="Wingdings" panose="05000000000000000000" pitchFamily="2" charset="2"/>
              <a:buNone/>
            </a:pPr>
            <a:r>
              <a:rPr lang="en-US" altLang="en-US" sz="2400" dirty="0"/>
              <a:t>Roth 403-b                   Y            </a:t>
            </a:r>
            <a:r>
              <a:rPr lang="en-US" altLang="en-US" sz="2400" dirty="0" smtClean="0"/>
              <a:t>19,500           </a:t>
            </a:r>
            <a:r>
              <a:rPr lang="en-US" altLang="en-US" sz="2400" dirty="0"/>
              <a:t>Non-profit, tax-exempt </a:t>
            </a:r>
          </a:p>
          <a:p>
            <a:pPr eaLnBrk="1" hangingPunct="1">
              <a:lnSpc>
                <a:spcPct val="80000"/>
              </a:lnSpc>
              <a:buFont typeface="Wingdings" panose="05000000000000000000" pitchFamily="2" charset="2"/>
              <a:buNone/>
            </a:pPr>
            <a:r>
              <a:rPr lang="en-US" altLang="en-US" sz="2400" dirty="0"/>
              <a:t>457                Y                           </a:t>
            </a:r>
            <a:r>
              <a:rPr lang="en-US" altLang="en-US" sz="2400" dirty="0" smtClean="0"/>
              <a:t>19,500           </a:t>
            </a:r>
            <a:r>
              <a:rPr lang="en-US" altLang="en-US" sz="2400" dirty="0"/>
              <a:t>State/municipalities</a:t>
            </a:r>
          </a:p>
          <a:p>
            <a:pPr eaLnBrk="1" hangingPunct="1">
              <a:lnSpc>
                <a:spcPct val="80000"/>
              </a:lnSpc>
              <a:buFont typeface="Wingdings" panose="05000000000000000000" pitchFamily="2" charset="2"/>
              <a:buNone/>
            </a:pPr>
            <a:r>
              <a:rPr lang="en-US" altLang="en-US" sz="2400" dirty="0"/>
              <a:t>SEP IRA        Y                           </a:t>
            </a:r>
            <a:r>
              <a:rPr lang="en-US" altLang="en-US" sz="2400" dirty="0" smtClean="0"/>
              <a:t>57,000          </a:t>
            </a:r>
            <a:r>
              <a:rPr lang="en-US" altLang="en-US" sz="2400" dirty="0"/>
              <a:t>Small businesses</a:t>
            </a:r>
          </a:p>
          <a:p>
            <a:pPr eaLnBrk="1" hangingPunct="1">
              <a:lnSpc>
                <a:spcPct val="80000"/>
              </a:lnSpc>
              <a:buFont typeface="Wingdings" panose="05000000000000000000" pitchFamily="2" charset="2"/>
              <a:buNone/>
            </a:pPr>
            <a:r>
              <a:rPr lang="en-US" altLang="en-US" sz="2400" dirty="0"/>
              <a:t>SIMPLE IRA Y                          </a:t>
            </a:r>
            <a:r>
              <a:rPr lang="en-US" altLang="en-US" sz="2400" dirty="0" smtClean="0"/>
              <a:t>13,500           </a:t>
            </a:r>
            <a:r>
              <a:rPr lang="en-US" altLang="en-US" sz="2400" dirty="0"/>
              <a:t>Small businesses</a:t>
            </a:r>
          </a:p>
          <a:p>
            <a:pPr eaLnBrk="1" hangingPunct="1">
              <a:lnSpc>
                <a:spcPct val="80000"/>
              </a:lnSpc>
              <a:buFont typeface="Wingdings" panose="05000000000000000000" pitchFamily="2" charset="2"/>
              <a:buNone/>
            </a:pPr>
            <a:r>
              <a:rPr lang="en-US" altLang="en-US" sz="2400" dirty="0"/>
              <a:t>IRA                Y                            6,000           Individuals</a:t>
            </a:r>
          </a:p>
          <a:p>
            <a:pPr eaLnBrk="1" hangingPunct="1">
              <a:lnSpc>
                <a:spcPct val="80000"/>
              </a:lnSpc>
              <a:buFont typeface="Wingdings" panose="05000000000000000000" pitchFamily="2" charset="2"/>
              <a:buNone/>
            </a:pPr>
            <a:r>
              <a:rPr lang="en-US" altLang="en-US" sz="2400" dirty="0"/>
              <a:t>Roth IRA                       Y            6,000           Individuals</a:t>
            </a:r>
          </a:p>
          <a:p>
            <a:pPr eaLnBrk="1" hangingPunct="1">
              <a:lnSpc>
                <a:spcPct val="80000"/>
              </a:lnSpc>
              <a:buFont typeface="Wingdings" panose="05000000000000000000" pitchFamily="2" charset="2"/>
              <a:buNone/>
            </a:pPr>
            <a:r>
              <a:rPr lang="en-US" altLang="en-US" sz="2400" dirty="0"/>
              <a:t>Education IRA               Y            2,000           Individual Education</a:t>
            </a:r>
          </a:p>
          <a:p>
            <a:pPr eaLnBrk="1" hangingPunct="1">
              <a:lnSpc>
                <a:spcPct val="80000"/>
              </a:lnSpc>
              <a:buFont typeface="Wingdings" panose="05000000000000000000" pitchFamily="2" charset="2"/>
              <a:buNone/>
            </a:pPr>
            <a:r>
              <a:rPr lang="en-US" altLang="en-US" sz="2400" dirty="0"/>
              <a:t>529 Plans                       Y      &gt;485,000 p.c.    Individual Education</a:t>
            </a:r>
          </a:p>
          <a:p>
            <a:pPr eaLnBrk="1" hangingPunct="1">
              <a:lnSpc>
                <a:spcPct val="80000"/>
              </a:lnSpc>
              <a:buFont typeface="Wingdings" panose="05000000000000000000" pitchFamily="2" charset="2"/>
              <a:buNone/>
            </a:pPr>
            <a:endParaRPr lang="en-US" alt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6324600" y="771525"/>
            <a:ext cx="2619375" cy="1743075"/>
          </a:xfrm>
          <a:prstGeom prst="rect">
            <a:avLst/>
          </a:prstGeom>
        </p:spPr>
      </p:pic>
      <p:sp>
        <p:nvSpPr>
          <p:cNvPr id="19458" name="Rectangle 2"/>
          <p:cNvSpPr>
            <a:spLocks noGrp="1" noChangeArrowheads="1"/>
          </p:cNvSpPr>
          <p:nvPr>
            <p:ph type="title"/>
          </p:nvPr>
        </p:nvSpPr>
        <p:spPr/>
        <p:txBody>
          <a:bodyPr/>
          <a:lstStyle/>
          <a:p>
            <a:pPr eaLnBrk="1" hangingPunct="1"/>
            <a:r>
              <a:rPr lang="en-US" altLang="en-US"/>
              <a:t>Selecting Investment Vehicles </a:t>
            </a:r>
            <a:r>
              <a:rPr lang="en-US" altLang="en-US" sz="2400"/>
              <a:t>(continued)</a:t>
            </a:r>
          </a:p>
        </p:txBody>
      </p:sp>
      <p:sp>
        <p:nvSpPr>
          <p:cNvPr id="162819" name="Rectangle 3"/>
          <p:cNvSpPr>
            <a:spLocks noGrp="1" noChangeArrowheads="1"/>
          </p:cNvSpPr>
          <p:nvPr>
            <p:ph idx="1"/>
          </p:nvPr>
        </p:nvSpPr>
        <p:spPr>
          <a:xfrm>
            <a:off x="914400" y="1600200"/>
            <a:ext cx="7315200" cy="5181600"/>
          </a:xfrm>
        </p:spPr>
        <p:txBody>
          <a:bodyPr/>
          <a:lstStyle/>
          <a:p>
            <a:pPr eaLnBrk="1" hangingPunct="1">
              <a:spcBef>
                <a:spcPts val="600"/>
              </a:spcBef>
            </a:pPr>
            <a:r>
              <a:rPr lang="en-US" altLang="en-US" dirty="0"/>
              <a:t>What is the “priority of money”?</a:t>
            </a:r>
          </a:p>
          <a:p>
            <a:pPr eaLnBrk="1" hangingPunct="1">
              <a:spcBef>
                <a:spcPts val="600"/>
              </a:spcBef>
              <a:buFont typeface="Wingdings" panose="05000000000000000000" pitchFamily="2" charset="2"/>
              <a:buNone/>
            </a:pPr>
            <a:r>
              <a:rPr lang="en-US" altLang="en-US" dirty="0"/>
              <a:t>1.  Free money</a:t>
            </a:r>
          </a:p>
          <a:p>
            <a:pPr lvl="1" eaLnBrk="1" hangingPunct="1">
              <a:spcBef>
                <a:spcPts val="600"/>
              </a:spcBef>
            </a:pPr>
            <a:r>
              <a:rPr lang="en-US" altLang="en-US" dirty="0"/>
              <a:t>Money made available by your company, on a matching basis, to encourage participation in retirement plans, i.e., 401k, Roth 403b, Keogh, etc.</a:t>
            </a:r>
          </a:p>
          <a:p>
            <a:pPr lvl="1" eaLnBrk="1" hangingPunct="1">
              <a:spcBef>
                <a:spcPts val="600"/>
              </a:spcBef>
            </a:pPr>
            <a:r>
              <a:rPr lang="en-US" altLang="en-US" dirty="0"/>
              <a:t>Money made available through tax benefits, i.e. 529 plan contributions deductible from state taxes</a:t>
            </a:r>
          </a:p>
          <a:p>
            <a:pPr lvl="1" eaLnBrk="1" hangingPunct="1">
              <a:spcBef>
                <a:spcPts val="600"/>
              </a:spcBef>
              <a:buFont typeface="Wingdings" panose="05000000000000000000" pitchFamily="2" charset="2"/>
              <a:buChar char="ü"/>
            </a:pPr>
            <a:r>
              <a:rPr lang="en-US" altLang="en-US" dirty="0"/>
              <a:t>What are the risks?</a:t>
            </a:r>
          </a:p>
          <a:p>
            <a:pPr lvl="2" eaLnBrk="1" hangingPunct="1">
              <a:spcBef>
                <a:spcPts val="600"/>
              </a:spcBef>
            </a:pPr>
            <a:r>
              <a:rPr lang="en-US" altLang="en-US" dirty="0"/>
              <a:t>You must stay at the company a certain number of years to become fully vested, i.e., to be able to take full ownership of these funds, or use the funds for education expenses for 529 plans</a:t>
            </a:r>
          </a:p>
        </p:txBody>
      </p:sp>
    </p:spTree>
    <p:extLst>
      <p:ext uri="{BB962C8B-B14F-4D97-AF65-F5344CB8AC3E}">
        <p14:creationId xmlns:p14="http://schemas.microsoft.com/office/powerpoint/2010/main" val="349257318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62819">
                                            <p:txEl>
                                              <p:pRg st="0" end="0"/>
                                            </p:txEl>
                                          </p:spTgt>
                                        </p:tgtEl>
                                        <p:attrNameLst>
                                          <p:attrName>style.visibility</p:attrName>
                                        </p:attrNameLst>
                                      </p:cBhvr>
                                      <p:to>
                                        <p:strVal val="visible"/>
                                      </p:to>
                                    </p:set>
                                    <p:anim calcmode="lin" valueType="num">
                                      <p:cBhvr additive="base">
                                        <p:cTn id="7" dur="500" fill="hold"/>
                                        <p:tgtEl>
                                          <p:spTgt spid="16281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6281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62819">
                                            <p:txEl>
                                              <p:pRg st="1" end="1"/>
                                            </p:txEl>
                                          </p:spTgt>
                                        </p:tgtEl>
                                        <p:attrNameLst>
                                          <p:attrName>style.visibility</p:attrName>
                                        </p:attrNameLst>
                                      </p:cBhvr>
                                      <p:to>
                                        <p:strVal val="visible"/>
                                      </p:to>
                                    </p:set>
                                    <p:anim calcmode="lin" valueType="num">
                                      <p:cBhvr additive="base">
                                        <p:cTn id="13" dur="500" fill="hold"/>
                                        <p:tgtEl>
                                          <p:spTgt spid="16281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62819">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62819">
                                            <p:txEl>
                                              <p:pRg st="2" end="2"/>
                                            </p:txEl>
                                          </p:spTgt>
                                        </p:tgtEl>
                                        <p:attrNameLst>
                                          <p:attrName>style.visibility</p:attrName>
                                        </p:attrNameLst>
                                      </p:cBhvr>
                                      <p:to>
                                        <p:strVal val="visible"/>
                                      </p:to>
                                    </p:set>
                                    <p:anim calcmode="lin" valueType="num">
                                      <p:cBhvr additive="base">
                                        <p:cTn id="17" dur="500" fill="hold"/>
                                        <p:tgtEl>
                                          <p:spTgt spid="162819">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62819">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62819">
                                            <p:txEl>
                                              <p:pRg st="3" end="3"/>
                                            </p:txEl>
                                          </p:spTgt>
                                        </p:tgtEl>
                                        <p:attrNameLst>
                                          <p:attrName>style.visibility</p:attrName>
                                        </p:attrNameLst>
                                      </p:cBhvr>
                                      <p:to>
                                        <p:strVal val="visible"/>
                                      </p:to>
                                    </p:set>
                                    <p:anim calcmode="lin" valueType="num">
                                      <p:cBhvr additive="base">
                                        <p:cTn id="21" dur="500" fill="hold"/>
                                        <p:tgtEl>
                                          <p:spTgt spid="162819">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62819">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62819">
                                            <p:txEl>
                                              <p:pRg st="4" end="4"/>
                                            </p:txEl>
                                          </p:spTgt>
                                        </p:tgtEl>
                                        <p:attrNameLst>
                                          <p:attrName>style.visibility</p:attrName>
                                        </p:attrNameLst>
                                      </p:cBhvr>
                                      <p:to>
                                        <p:strVal val="visible"/>
                                      </p:to>
                                    </p:set>
                                    <p:anim calcmode="lin" valueType="num">
                                      <p:cBhvr additive="base">
                                        <p:cTn id="25" dur="500" fill="hold"/>
                                        <p:tgtEl>
                                          <p:spTgt spid="162819">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62819">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62819">
                                            <p:txEl>
                                              <p:pRg st="5" end="5"/>
                                            </p:txEl>
                                          </p:spTgt>
                                        </p:tgtEl>
                                        <p:attrNameLst>
                                          <p:attrName>style.visibility</p:attrName>
                                        </p:attrNameLst>
                                      </p:cBhvr>
                                      <p:to>
                                        <p:strVal val="visible"/>
                                      </p:to>
                                    </p:set>
                                    <p:anim calcmode="lin" valueType="num">
                                      <p:cBhvr additive="base">
                                        <p:cTn id="29" dur="500" fill="hold"/>
                                        <p:tgtEl>
                                          <p:spTgt spid="162819">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62819">
                                            <p:txEl>
                                              <p:pRg st="5" end="5"/>
                                            </p:txEl>
                                          </p:spTgt>
                                        </p:tgtEl>
                                        <p:attrNameLst>
                                          <p:attrName>ppt_y</p:attrName>
                                        </p:attrNameLst>
                                      </p:cBhvr>
                                      <p:tavLst>
                                        <p:tav tm="0">
                                          <p:val>
                                            <p:strVal val="#ppt_y"/>
                                          </p:val>
                                        </p:tav>
                                        <p:tav tm="100000">
                                          <p:val>
                                            <p:strVal val="#ppt_y"/>
                                          </p:val>
                                        </p:tav>
                                      </p:tavLst>
                                    </p:anim>
                                  </p:childTnLst>
                                </p:cTn>
                              </p:par>
                              <p:par>
                                <p:cTn id="31" presetID="1" presetClass="entr" presetSubtype="0" fill="hold" nodeType="withEffect">
                                  <p:stCondLst>
                                    <p:cond delay="0"/>
                                  </p:stCondLst>
                                  <p:childTnLst>
                                    <p:set>
                                      <p:cBhvr>
                                        <p:cTn id="3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19" grpId="0" build="p"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52400" y="4876800"/>
            <a:ext cx="2619375" cy="1743075"/>
          </a:xfrm>
          <a:prstGeom prst="rect">
            <a:avLst/>
          </a:prstGeom>
        </p:spPr>
      </p:pic>
      <p:sp>
        <p:nvSpPr>
          <p:cNvPr id="20482" name="Rectangle 2"/>
          <p:cNvSpPr>
            <a:spLocks noGrp="1" noChangeArrowheads="1"/>
          </p:cNvSpPr>
          <p:nvPr>
            <p:ph type="title"/>
          </p:nvPr>
        </p:nvSpPr>
        <p:spPr/>
        <p:txBody>
          <a:bodyPr/>
          <a:lstStyle/>
          <a:p>
            <a:pPr eaLnBrk="1" hangingPunct="1"/>
            <a:r>
              <a:rPr lang="en-US" altLang="en-US"/>
              <a:t>Selecting Investment Vehicles </a:t>
            </a:r>
            <a:r>
              <a:rPr lang="en-US" altLang="en-US" sz="2400"/>
              <a:t>(continued)</a:t>
            </a:r>
          </a:p>
        </p:txBody>
      </p:sp>
      <p:sp>
        <p:nvSpPr>
          <p:cNvPr id="164867" name="Rectangle 3"/>
          <p:cNvSpPr>
            <a:spLocks noGrp="1" noChangeArrowheads="1"/>
          </p:cNvSpPr>
          <p:nvPr>
            <p:ph idx="1"/>
          </p:nvPr>
        </p:nvSpPr>
        <p:spPr>
          <a:xfrm>
            <a:off x="914400" y="1600200"/>
            <a:ext cx="7315200" cy="5181600"/>
          </a:xfrm>
        </p:spPr>
        <p:txBody>
          <a:bodyPr/>
          <a:lstStyle/>
          <a:p>
            <a:pPr eaLnBrk="1" hangingPunct="1">
              <a:spcBef>
                <a:spcPts val="600"/>
              </a:spcBef>
              <a:buFont typeface="Wingdings" panose="05000000000000000000" pitchFamily="2" charset="2"/>
              <a:buNone/>
            </a:pPr>
            <a:r>
              <a:rPr lang="en-US" altLang="en-US" dirty="0"/>
              <a:t>2.  Tax-advantaged money</a:t>
            </a:r>
          </a:p>
          <a:p>
            <a:pPr lvl="1" eaLnBrk="1" hangingPunct="1">
              <a:spcBef>
                <a:spcPts val="600"/>
              </a:spcBef>
            </a:pPr>
            <a:r>
              <a:rPr lang="en-US" altLang="en-US" sz="2800" dirty="0"/>
              <a:t>a.  Elimination of all future taxes</a:t>
            </a:r>
          </a:p>
          <a:p>
            <a:pPr lvl="2" eaLnBrk="1" hangingPunct="1">
              <a:spcBef>
                <a:spcPts val="600"/>
              </a:spcBef>
            </a:pPr>
            <a:r>
              <a:rPr lang="en-US" altLang="en-US" dirty="0"/>
              <a:t>This money can be used at retirement (or for education) without penalty and without taxes, i.e., a Roth IRA/410k/403b for retirement, and 529 Funds and Education IRA for education</a:t>
            </a:r>
          </a:p>
          <a:p>
            <a:pPr lvl="2" eaLnBrk="1" hangingPunct="1">
              <a:spcBef>
                <a:spcPts val="600"/>
              </a:spcBef>
              <a:buFont typeface="Wingdings" panose="05000000000000000000" pitchFamily="2" charset="2"/>
              <a:buChar char="ü"/>
            </a:pPr>
            <a:r>
              <a:rPr lang="en-US" altLang="en-US" dirty="0"/>
              <a:t>What are the risks?</a:t>
            </a:r>
          </a:p>
          <a:p>
            <a:pPr lvl="3" eaLnBrk="1" hangingPunct="1">
              <a:spcBef>
                <a:spcPts val="600"/>
              </a:spcBef>
            </a:pPr>
            <a:r>
              <a:rPr lang="en-US" altLang="en-US" dirty="0"/>
              <a:t>You must be 59½ to receive earnings</a:t>
            </a:r>
          </a:p>
          <a:p>
            <a:pPr lvl="3" eaLnBrk="1" hangingPunct="1">
              <a:spcBef>
                <a:spcPts val="600"/>
              </a:spcBef>
            </a:pPr>
            <a:r>
              <a:rPr lang="en-US" altLang="en-US" dirty="0"/>
              <a:t>Money from 529 Funds, Education IRA, and EE/I bonds must be for qualified educational expenses to be tax-free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64867">
                                            <p:txEl>
                                              <p:pRg st="0" end="0"/>
                                            </p:txEl>
                                          </p:spTgt>
                                        </p:tgtEl>
                                        <p:attrNameLst>
                                          <p:attrName>style.visibility</p:attrName>
                                        </p:attrNameLst>
                                      </p:cBhvr>
                                      <p:to>
                                        <p:strVal val="visible"/>
                                      </p:to>
                                    </p:set>
                                    <p:anim calcmode="lin" valueType="num">
                                      <p:cBhvr additive="base">
                                        <p:cTn id="7" dur="500" fill="hold"/>
                                        <p:tgtEl>
                                          <p:spTgt spid="16486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6486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64867">
                                            <p:txEl>
                                              <p:pRg st="1" end="1"/>
                                            </p:txEl>
                                          </p:spTgt>
                                        </p:tgtEl>
                                        <p:attrNameLst>
                                          <p:attrName>style.visibility</p:attrName>
                                        </p:attrNameLst>
                                      </p:cBhvr>
                                      <p:to>
                                        <p:strVal val="visible"/>
                                      </p:to>
                                    </p:set>
                                    <p:anim calcmode="lin" valueType="num">
                                      <p:cBhvr additive="base">
                                        <p:cTn id="13" dur="500" fill="hold"/>
                                        <p:tgtEl>
                                          <p:spTgt spid="16486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64867">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64867">
                                            <p:txEl>
                                              <p:pRg st="2" end="2"/>
                                            </p:txEl>
                                          </p:spTgt>
                                        </p:tgtEl>
                                        <p:attrNameLst>
                                          <p:attrName>style.visibility</p:attrName>
                                        </p:attrNameLst>
                                      </p:cBhvr>
                                      <p:to>
                                        <p:strVal val="visible"/>
                                      </p:to>
                                    </p:set>
                                    <p:anim calcmode="lin" valueType="num">
                                      <p:cBhvr additive="base">
                                        <p:cTn id="17" dur="500" fill="hold"/>
                                        <p:tgtEl>
                                          <p:spTgt spid="16486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64867">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64867">
                                            <p:txEl>
                                              <p:pRg st="3" end="3"/>
                                            </p:txEl>
                                          </p:spTgt>
                                        </p:tgtEl>
                                        <p:attrNameLst>
                                          <p:attrName>style.visibility</p:attrName>
                                        </p:attrNameLst>
                                      </p:cBhvr>
                                      <p:to>
                                        <p:strVal val="visible"/>
                                      </p:to>
                                    </p:set>
                                    <p:anim calcmode="lin" valueType="num">
                                      <p:cBhvr additive="base">
                                        <p:cTn id="21" dur="500" fill="hold"/>
                                        <p:tgtEl>
                                          <p:spTgt spid="164867">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64867">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64867">
                                            <p:txEl>
                                              <p:pRg st="4" end="4"/>
                                            </p:txEl>
                                          </p:spTgt>
                                        </p:tgtEl>
                                        <p:attrNameLst>
                                          <p:attrName>style.visibility</p:attrName>
                                        </p:attrNameLst>
                                      </p:cBhvr>
                                      <p:to>
                                        <p:strVal val="visible"/>
                                      </p:to>
                                    </p:set>
                                    <p:anim calcmode="lin" valueType="num">
                                      <p:cBhvr additive="base">
                                        <p:cTn id="25" dur="500" fill="hold"/>
                                        <p:tgtEl>
                                          <p:spTgt spid="164867">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64867">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64867">
                                            <p:txEl>
                                              <p:pRg st="5" end="5"/>
                                            </p:txEl>
                                          </p:spTgt>
                                        </p:tgtEl>
                                        <p:attrNameLst>
                                          <p:attrName>style.visibility</p:attrName>
                                        </p:attrNameLst>
                                      </p:cBhvr>
                                      <p:to>
                                        <p:strVal val="visible"/>
                                      </p:to>
                                    </p:set>
                                    <p:anim calcmode="lin" valueType="num">
                                      <p:cBhvr additive="base">
                                        <p:cTn id="29" dur="500" fill="hold"/>
                                        <p:tgtEl>
                                          <p:spTgt spid="164867">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64867">
                                            <p:txEl>
                                              <p:pRg st="5" end="5"/>
                                            </p:txEl>
                                          </p:spTgt>
                                        </p:tgtEl>
                                        <p:attrNameLst>
                                          <p:attrName>ppt_y</p:attrName>
                                        </p:attrNameLst>
                                      </p:cBhvr>
                                      <p:tavLst>
                                        <p:tav tm="0">
                                          <p:val>
                                            <p:strVal val="#ppt_y"/>
                                          </p:val>
                                        </p:tav>
                                        <p:tav tm="100000">
                                          <p:val>
                                            <p:strVal val="#ppt_y"/>
                                          </p:val>
                                        </p:tav>
                                      </p:tavLst>
                                    </p:anim>
                                  </p:childTnLst>
                                </p:cTn>
                              </p:par>
                              <p:par>
                                <p:cTn id="31" presetID="1" presetClass="entr" presetSubtype="0" fill="hold" nodeType="withEffect">
                                  <p:stCondLst>
                                    <p:cond delay="0"/>
                                  </p:stCondLst>
                                  <p:childTnLst>
                                    <p:set>
                                      <p:cBhvr>
                                        <p:cTn id="3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4867" grpId="0" build="p" bldLvl="2"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n-US" altLang="en-US"/>
              <a:t>Selecting Investment Vehicles </a:t>
            </a:r>
            <a:r>
              <a:rPr lang="en-US" altLang="en-US" sz="2400"/>
              <a:t>(continued)</a:t>
            </a:r>
          </a:p>
        </p:txBody>
      </p:sp>
      <p:sp>
        <p:nvSpPr>
          <p:cNvPr id="214019" name="Rectangle 3"/>
          <p:cNvSpPr>
            <a:spLocks noGrp="1" noChangeArrowheads="1"/>
          </p:cNvSpPr>
          <p:nvPr>
            <p:ph idx="1"/>
          </p:nvPr>
        </p:nvSpPr>
        <p:spPr>
          <a:xfrm>
            <a:off x="914400" y="1600200"/>
            <a:ext cx="7391400" cy="5257800"/>
          </a:xfrm>
        </p:spPr>
        <p:txBody>
          <a:bodyPr/>
          <a:lstStyle/>
          <a:p>
            <a:pPr eaLnBrk="1" hangingPunct="1">
              <a:spcBef>
                <a:spcPts val="600"/>
              </a:spcBef>
              <a:buFont typeface="Wingdings" panose="05000000000000000000" pitchFamily="2" charset="2"/>
              <a:buNone/>
            </a:pPr>
            <a:r>
              <a:rPr lang="en-US" altLang="en-US" dirty="0"/>
              <a:t>	b. Tax-deferred money</a:t>
            </a:r>
          </a:p>
          <a:p>
            <a:pPr lvl="2" eaLnBrk="1" hangingPunct="1">
              <a:spcBef>
                <a:spcPts val="600"/>
              </a:spcBef>
            </a:pPr>
            <a:r>
              <a:rPr lang="en-US" altLang="en-US" dirty="0"/>
              <a:t>This money has the ability to be invested before-tax, with principle and earnings taxed only at retirement (IRA, SEP IRA, etc.)</a:t>
            </a:r>
          </a:p>
          <a:p>
            <a:pPr lvl="1" eaLnBrk="1" hangingPunct="1">
              <a:spcBef>
                <a:spcPts val="600"/>
              </a:spcBef>
              <a:buFont typeface="Wingdings" panose="05000000000000000000" pitchFamily="2" charset="2"/>
              <a:buChar char="ü"/>
            </a:pPr>
            <a:r>
              <a:rPr lang="en-US" altLang="en-US" dirty="0"/>
              <a:t>What are the risks?</a:t>
            </a:r>
          </a:p>
          <a:p>
            <a:pPr lvl="2" eaLnBrk="1" hangingPunct="1">
              <a:spcBef>
                <a:spcPts val="600"/>
              </a:spcBef>
            </a:pPr>
            <a:r>
              <a:rPr lang="en-US" altLang="en-US" dirty="0"/>
              <a:t>You must be 59½ to take distributions.  If you take the funds out before retirement, there is a 10% penalty and funds are taxed at your ordinary income tax rate for both federal and state</a:t>
            </a:r>
          </a:p>
          <a:p>
            <a:pPr lvl="2" eaLnBrk="1" hangingPunct="1">
              <a:spcBef>
                <a:spcPts val="600"/>
              </a:spcBef>
            </a:pPr>
            <a:r>
              <a:rPr lang="en-US" altLang="en-US" dirty="0"/>
              <a:t>This money converts long-term capital gains into short-term income for tax purposes</a:t>
            </a:r>
          </a:p>
        </p:txBody>
      </p:sp>
    </p:spTree>
  </p:cSld>
  <p:clrMapOvr>
    <a:masterClrMapping/>
  </p:clrMapOvr>
  <p:transition advClick="0"/>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214019">
                                            <p:txEl>
                                              <p:pRg st="0" end="0"/>
                                            </p:txEl>
                                          </p:spTgt>
                                        </p:tgtEl>
                                        <p:attrNameLst>
                                          <p:attrName>style.visibility</p:attrName>
                                        </p:attrNameLst>
                                      </p:cBhvr>
                                      <p:to>
                                        <p:strVal val="visible"/>
                                      </p:to>
                                    </p:set>
                                    <p:animEffect transition="in" filter="blinds(horizontal)">
                                      <p:cBhvr>
                                        <p:cTn id="7" dur="500"/>
                                        <p:tgtEl>
                                          <p:spTgt spid="21401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214019">
                                            <p:txEl>
                                              <p:pRg st="1" end="1"/>
                                            </p:txEl>
                                          </p:spTgt>
                                        </p:tgtEl>
                                        <p:attrNameLst>
                                          <p:attrName>style.visibility</p:attrName>
                                        </p:attrNameLst>
                                      </p:cBhvr>
                                      <p:to>
                                        <p:strVal val="visible"/>
                                      </p:to>
                                    </p:set>
                                    <p:animEffect transition="in" filter="blinds(horizontal)">
                                      <p:cBhvr>
                                        <p:cTn id="12" dur="500"/>
                                        <p:tgtEl>
                                          <p:spTgt spid="214019">
                                            <p:txEl>
                                              <p:pRg st="1" end="1"/>
                                            </p:txEl>
                                          </p:spTgt>
                                        </p:tgtEl>
                                      </p:cBhvr>
                                    </p:animEffect>
                                  </p:childTnLst>
                                </p:cTn>
                              </p:par>
                              <p:par>
                                <p:cTn id="13" presetID="3" presetClass="entr" presetSubtype="10" fill="hold" nodeType="withEffect">
                                  <p:stCondLst>
                                    <p:cond delay="0"/>
                                  </p:stCondLst>
                                  <p:childTnLst>
                                    <p:set>
                                      <p:cBhvr>
                                        <p:cTn id="14" dur="1" fill="hold">
                                          <p:stCondLst>
                                            <p:cond delay="0"/>
                                          </p:stCondLst>
                                        </p:cTn>
                                        <p:tgtEl>
                                          <p:spTgt spid="214019">
                                            <p:txEl>
                                              <p:pRg st="2" end="2"/>
                                            </p:txEl>
                                          </p:spTgt>
                                        </p:tgtEl>
                                        <p:attrNameLst>
                                          <p:attrName>style.visibility</p:attrName>
                                        </p:attrNameLst>
                                      </p:cBhvr>
                                      <p:to>
                                        <p:strVal val="visible"/>
                                      </p:to>
                                    </p:set>
                                    <p:animEffect transition="in" filter="blinds(horizontal)">
                                      <p:cBhvr>
                                        <p:cTn id="15" dur="500"/>
                                        <p:tgtEl>
                                          <p:spTgt spid="214019">
                                            <p:txEl>
                                              <p:pRg st="2" end="2"/>
                                            </p:txEl>
                                          </p:spTgt>
                                        </p:tgtEl>
                                      </p:cBhvr>
                                    </p:animEffect>
                                  </p:childTnLst>
                                </p:cTn>
                              </p:par>
                              <p:par>
                                <p:cTn id="16" presetID="3" presetClass="entr" presetSubtype="10" fill="hold" nodeType="withEffect">
                                  <p:stCondLst>
                                    <p:cond delay="0"/>
                                  </p:stCondLst>
                                  <p:childTnLst>
                                    <p:set>
                                      <p:cBhvr>
                                        <p:cTn id="17" dur="1" fill="hold">
                                          <p:stCondLst>
                                            <p:cond delay="0"/>
                                          </p:stCondLst>
                                        </p:cTn>
                                        <p:tgtEl>
                                          <p:spTgt spid="214019">
                                            <p:txEl>
                                              <p:pRg st="3" end="3"/>
                                            </p:txEl>
                                          </p:spTgt>
                                        </p:tgtEl>
                                        <p:attrNameLst>
                                          <p:attrName>style.visibility</p:attrName>
                                        </p:attrNameLst>
                                      </p:cBhvr>
                                      <p:to>
                                        <p:strVal val="visible"/>
                                      </p:to>
                                    </p:set>
                                    <p:animEffect transition="in" filter="blinds(horizontal)">
                                      <p:cBhvr>
                                        <p:cTn id="18" dur="500"/>
                                        <p:tgtEl>
                                          <p:spTgt spid="214019">
                                            <p:txEl>
                                              <p:pRg st="3" end="3"/>
                                            </p:txEl>
                                          </p:spTgt>
                                        </p:tgtEl>
                                      </p:cBhvr>
                                    </p:animEffect>
                                  </p:childTnLst>
                                </p:cTn>
                              </p:par>
                              <p:par>
                                <p:cTn id="19" presetID="3" presetClass="entr" presetSubtype="10" fill="hold" nodeType="withEffect">
                                  <p:stCondLst>
                                    <p:cond delay="0"/>
                                  </p:stCondLst>
                                  <p:childTnLst>
                                    <p:set>
                                      <p:cBhvr>
                                        <p:cTn id="20" dur="1" fill="hold">
                                          <p:stCondLst>
                                            <p:cond delay="0"/>
                                          </p:stCondLst>
                                        </p:cTn>
                                        <p:tgtEl>
                                          <p:spTgt spid="214019">
                                            <p:txEl>
                                              <p:pRg st="4" end="4"/>
                                            </p:txEl>
                                          </p:spTgt>
                                        </p:tgtEl>
                                        <p:attrNameLst>
                                          <p:attrName>style.visibility</p:attrName>
                                        </p:attrNameLst>
                                      </p:cBhvr>
                                      <p:to>
                                        <p:strVal val="visible"/>
                                      </p:to>
                                    </p:set>
                                    <p:animEffect transition="in" filter="blinds(horizontal)">
                                      <p:cBhvr>
                                        <p:cTn id="21" dur="500"/>
                                        <p:tgtEl>
                                          <p:spTgt spid="21401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en-US" altLang="en-US"/>
              <a:t>Selecting Investment Vehicles </a:t>
            </a:r>
            <a:r>
              <a:rPr lang="en-US" altLang="en-US" sz="2400"/>
              <a:t>(continued)</a:t>
            </a:r>
          </a:p>
        </p:txBody>
      </p:sp>
      <p:sp>
        <p:nvSpPr>
          <p:cNvPr id="165891" name="Rectangle 3"/>
          <p:cNvSpPr>
            <a:spLocks noGrp="1" noChangeArrowheads="1"/>
          </p:cNvSpPr>
          <p:nvPr>
            <p:ph idx="1"/>
          </p:nvPr>
        </p:nvSpPr>
        <p:spPr>
          <a:xfrm>
            <a:off x="914400" y="1600200"/>
            <a:ext cx="7315200" cy="4848225"/>
          </a:xfrm>
        </p:spPr>
        <p:txBody>
          <a:bodyPr/>
          <a:lstStyle/>
          <a:p>
            <a:pPr eaLnBrk="1" hangingPunct="1">
              <a:buFont typeface="Wingdings" panose="05000000000000000000" pitchFamily="2" charset="2"/>
              <a:buNone/>
            </a:pPr>
            <a:r>
              <a:rPr lang="en-US" altLang="en-US" dirty="0"/>
              <a:t>3.  Tax-efficient and wise investments</a:t>
            </a:r>
          </a:p>
          <a:p>
            <a:pPr lvl="1" eaLnBrk="1" hangingPunct="1"/>
            <a:r>
              <a:rPr lang="en-US" altLang="en-US" dirty="0"/>
              <a:t>This is money that is invested tax-efficiently and wisely, consistent with the investment principles discussed earlier</a:t>
            </a:r>
          </a:p>
          <a:p>
            <a:pPr lvl="1" eaLnBrk="1" hangingPunct="1"/>
            <a:r>
              <a:rPr lang="en-US" altLang="en-US" dirty="0"/>
              <a:t>What are the risks?</a:t>
            </a:r>
          </a:p>
          <a:p>
            <a:pPr lvl="2" eaLnBrk="1" hangingPunct="1"/>
            <a:r>
              <a:rPr lang="en-US" altLang="en-US" dirty="0"/>
              <a:t>Earnings are taxed consistent with the assets invested in</a:t>
            </a:r>
          </a:p>
          <a:p>
            <a:pPr lvl="2" eaLnBrk="1" hangingPunct="1"/>
            <a:r>
              <a:rPr lang="en-US" altLang="en-US" dirty="0"/>
              <a:t>You need to take into account the tax and transaction cost implications of whatever you invest in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65891">
                                            <p:txEl>
                                              <p:pRg st="0" end="0"/>
                                            </p:txEl>
                                          </p:spTgt>
                                        </p:tgtEl>
                                        <p:attrNameLst>
                                          <p:attrName>style.visibility</p:attrName>
                                        </p:attrNameLst>
                                      </p:cBhvr>
                                      <p:to>
                                        <p:strVal val="visible"/>
                                      </p:to>
                                    </p:set>
                                    <p:animEffect transition="in" filter="blinds(horizontal)">
                                      <p:cBhvr>
                                        <p:cTn id="7" dur="500"/>
                                        <p:tgtEl>
                                          <p:spTgt spid="16589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65891">
                                            <p:txEl>
                                              <p:pRg st="1" end="1"/>
                                            </p:txEl>
                                          </p:spTgt>
                                        </p:tgtEl>
                                        <p:attrNameLst>
                                          <p:attrName>style.visibility</p:attrName>
                                        </p:attrNameLst>
                                      </p:cBhvr>
                                      <p:to>
                                        <p:strVal val="visible"/>
                                      </p:to>
                                    </p:set>
                                    <p:animEffect transition="in" filter="blinds(horizontal)">
                                      <p:cBhvr>
                                        <p:cTn id="12" dur="500"/>
                                        <p:tgtEl>
                                          <p:spTgt spid="165891">
                                            <p:txEl>
                                              <p:pRg st="1" end="1"/>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165891">
                                            <p:txEl>
                                              <p:pRg st="2" end="2"/>
                                            </p:txEl>
                                          </p:spTgt>
                                        </p:tgtEl>
                                        <p:attrNameLst>
                                          <p:attrName>style.visibility</p:attrName>
                                        </p:attrNameLst>
                                      </p:cBhvr>
                                      <p:to>
                                        <p:strVal val="visible"/>
                                      </p:to>
                                    </p:set>
                                    <p:animEffect transition="in" filter="blinds(horizontal)">
                                      <p:cBhvr>
                                        <p:cTn id="15" dur="500"/>
                                        <p:tgtEl>
                                          <p:spTgt spid="165891">
                                            <p:txEl>
                                              <p:pRg st="2" end="2"/>
                                            </p:txEl>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165891">
                                            <p:txEl>
                                              <p:pRg st="3" end="3"/>
                                            </p:txEl>
                                          </p:spTgt>
                                        </p:tgtEl>
                                        <p:attrNameLst>
                                          <p:attrName>style.visibility</p:attrName>
                                        </p:attrNameLst>
                                      </p:cBhvr>
                                      <p:to>
                                        <p:strVal val="visible"/>
                                      </p:to>
                                    </p:set>
                                    <p:animEffect transition="in" filter="blinds(horizontal)">
                                      <p:cBhvr>
                                        <p:cTn id="18" dur="500"/>
                                        <p:tgtEl>
                                          <p:spTgt spid="165891">
                                            <p:txEl>
                                              <p:pRg st="3" end="3"/>
                                            </p:txEl>
                                          </p:spTgt>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165891">
                                            <p:txEl>
                                              <p:pRg st="4" end="4"/>
                                            </p:txEl>
                                          </p:spTgt>
                                        </p:tgtEl>
                                        <p:attrNameLst>
                                          <p:attrName>style.visibility</p:attrName>
                                        </p:attrNameLst>
                                      </p:cBhvr>
                                      <p:to>
                                        <p:strVal val="visible"/>
                                      </p:to>
                                    </p:set>
                                    <p:animEffect transition="in" filter="blinds(horizontal)">
                                      <p:cBhvr>
                                        <p:cTn id="21" dur="500"/>
                                        <p:tgtEl>
                                          <p:spTgt spid="16589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5891" grpId="0" build="p" bldLvl="2"/>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n-US" altLang="en-US"/>
              <a:t>Selecting Investment Vehicles </a:t>
            </a:r>
            <a:r>
              <a:rPr lang="en-US" altLang="en-US" sz="2400"/>
              <a:t>(continued)</a:t>
            </a:r>
            <a:endParaRPr lang="en-US" altLang="en-US" sz="3200"/>
          </a:p>
        </p:txBody>
      </p:sp>
      <p:sp>
        <p:nvSpPr>
          <p:cNvPr id="19460" name="Rectangle 3"/>
          <p:cNvSpPr>
            <a:spLocks noGrp="1" noChangeArrowheads="1"/>
          </p:cNvSpPr>
          <p:nvPr>
            <p:ph idx="1"/>
          </p:nvPr>
        </p:nvSpPr>
        <p:spPr>
          <a:xfrm>
            <a:off x="914400" y="1600200"/>
            <a:ext cx="7258050" cy="5186363"/>
          </a:xfrm>
        </p:spPr>
        <p:txBody>
          <a:bodyPr/>
          <a:lstStyle/>
          <a:p>
            <a:pPr eaLnBrk="1" hangingPunct="1"/>
            <a:r>
              <a:rPr lang="en-US" altLang="en-US" dirty="0"/>
              <a:t>How do you invest tax efficiently?</a:t>
            </a:r>
          </a:p>
          <a:p>
            <a:pPr lvl="1" eaLnBrk="1" hangingPunct="1">
              <a:buFontTx/>
              <a:buNone/>
            </a:pPr>
            <a:r>
              <a:rPr lang="en-US" altLang="en-US" sz="2800" i="1" dirty="0"/>
              <a:t>1. Know the impact of taxes</a:t>
            </a:r>
          </a:p>
          <a:p>
            <a:pPr lvl="2" eaLnBrk="1" hangingPunct="1"/>
            <a:r>
              <a:rPr lang="en-US" altLang="en-US" dirty="0"/>
              <a:t>After-tax return = Before-Tax * (1 – Marginal Tax Rate)  </a:t>
            </a:r>
          </a:p>
          <a:p>
            <a:pPr lvl="3" eaLnBrk="1" hangingPunct="1"/>
            <a:r>
              <a:rPr lang="en-US" altLang="en-US" dirty="0"/>
              <a:t>Your marginal rate includes both your federal,  state and local (if any) taxes</a:t>
            </a:r>
          </a:p>
          <a:p>
            <a:pPr lvl="2" eaLnBrk="1" hangingPunct="1"/>
            <a:r>
              <a:rPr lang="en-US" altLang="en-US" dirty="0"/>
              <a:t>Remember, investment earnings from assets not in retirement vehicles are not all created equal   </a:t>
            </a:r>
          </a:p>
          <a:p>
            <a:pPr lvl="2" eaLnBrk="1" hangingPunct="1"/>
            <a:r>
              <a:rPr lang="en-US" altLang="en-US" dirty="0"/>
              <a:t>Know your tax rate on each type of earnings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46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460">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460">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460">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9460">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9460">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60" grpId="0" build="p"/>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n-US" altLang="en-US"/>
              <a:t>Selecting Investment Vehicles </a:t>
            </a:r>
            <a:r>
              <a:rPr lang="en-US" altLang="en-US" sz="2400"/>
              <a:t>(continued)</a:t>
            </a:r>
          </a:p>
        </p:txBody>
      </p:sp>
      <p:sp>
        <p:nvSpPr>
          <p:cNvPr id="264195" name="Rectangle 3"/>
          <p:cNvSpPr>
            <a:spLocks noGrp="1" noChangeArrowheads="1"/>
          </p:cNvSpPr>
          <p:nvPr>
            <p:ph idx="1"/>
          </p:nvPr>
        </p:nvSpPr>
        <p:spPr>
          <a:xfrm>
            <a:off x="914400" y="1600200"/>
            <a:ext cx="7167563" cy="5257800"/>
          </a:xfrm>
        </p:spPr>
        <p:txBody>
          <a:bodyPr/>
          <a:lstStyle/>
          <a:p>
            <a:pPr eaLnBrk="1" hangingPunct="1">
              <a:buFont typeface="Wingdings" panose="05000000000000000000" pitchFamily="2" charset="2"/>
              <a:buNone/>
            </a:pPr>
            <a:r>
              <a:rPr lang="en-US" altLang="en-US" i="1" dirty="0"/>
              <a:t>2.  Reduce taxes and defer earnings to the future</a:t>
            </a:r>
          </a:p>
          <a:p>
            <a:pPr lvl="1" eaLnBrk="1" hangingPunct="1"/>
            <a:r>
              <a:rPr lang="en-US" altLang="en-US" dirty="0"/>
              <a:t>Long-term capital gains are taxed at a preferential rate (Federal), whereas earnings from interest and short-term capital gains (assets held one year or less) are taxed at ordinary income rates, up to 35%</a:t>
            </a:r>
          </a:p>
          <a:p>
            <a:pPr lvl="1" eaLnBrk="1" hangingPunct="1"/>
            <a:r>
              <a:rPr lang="en-US" altLang="en-US" dirty="0"/>
              <a:t>Contribute to your qualified retirement plans</a:t>
            </a:r>
          </a:p>
          <a:p>
            <a:pPr eaLnBrk="1" hangingPunct="1"/>
            <a:r>
              <a:rPr lang="en-US" altLang="en-US" sz="2400" dirty="0"/>
              <a:t>How do you do this?</a:t>
            </a:r>
          </a:p>
          <a:p>
            <a:pPr lvl="1" eaLnBrk="1" hangingPunct="1"/>
            <a:r>
              <a:rPr lang="en-US" altLang="en-US" dirty="0"/>
              <a:t>Get earnings in the form of long-term capital gains  </a:t>
            </a:r>
          </a:p>
          <a:p>
            <a:pPr lvl="1" eaLnBrk="1" hangingPunct="1"/>
            <a:r>
              <a:rPr lang="en-US" altLang="en-US" dirty="0"/>
              <a:t>Invest with a buy and hold strategy, don’t trade in  taxable accounts, and hold assets for a long time.</a:t>
            </a:r>
          </a:p>
          <a:p>
            <a:pPr lvl="1" eaLnBrk="1" hangingPunct="1"/>
            <a:r>
              <a:rPr lang="en-US" altLang="en-US" dirty="0"/>
              <a:t>Invest in your 401k and other retirement plans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64195">
                                            <p:txEl>
                                              <p:pRg st="0" end="0"/>
                                            </p:txEl>
                                          </p:spTgt>
                                        </p:tgtEl>
                                        <p:attrNameLst>
                                          <p:attrName>style.visibility</p:attrName>
                                        </p:attrNameLst>
                                      </p:cBhvr>
                                      <p:to>
                                        <p:strVal val="visible"/>
                                      </p:to>
                                    </p:set>
                                    <p:animEffect transition="in" filter="blinds(horizontal)">
                                      <p:cBhvr>
                                        <p:cTn id="7" dur="500"/>
                                        <p:tgtEl>
                                          <p:spTgt spid="26419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64195">
                                            <p:txEl>
                                              <p:pRg st="1" end="1"/>
                                            </p:txEl>
                                          </p:spTgt>
                                        </p:tgtEl>
                                        <p:attrNameLst>
                                          <p:attrName>style.visibility</p:attrName>
                                        </p:attrNameLst>
                                      </p:cBhvr>
                                      <p:to>
                                        <p:strVal val="visible"/>
                                      </p:to>
                                    </p:set>
                                    <p:animEffect transition="in" filter="blinds(horizontal)">
                                      <p:cBhvr>
                                        <p:cTn id="12" dur="500"/>
                                        <p:tgtEl>
                                          <p:spTgt spid="264195">
                                            <p:txEl>
                                              <p:pRg st="1" end="1"/>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264195">
                                            <p:txEl>
                                              <p:pRg st="2" end="2"/>
                                            </p:txEl>
                                          </p:spTgt>
                                        </p:tgtEl>
                                        <p:attrNameLst>
                                          <p:attrName>style.visibility</p:attrName>
                                        </p:attrNameLst>
                                      </p:cBhvr>
                                      <p:to>
                                        <p:strVal val="visible"/>
                                      </p:to>
                                    </p:set>
                                    <p:animEffect transition="in" filter="blinds(horizontal)">
                                      <p:cBhvr>
                                        <p:cTn id="15" dur="500"/>
                                        <p:tgtEl>
                                          <p:spTgt spid="264195">
                                            <p:txEl>
                                              <p:pRg st="2" end="2"/>
                                            </p:txEl>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264195">
                                            <p:txEl>
                                              <p:pRg st="3" end="3"/>
                                            </p:txEl>
                                          </p:spTgt>
                                        </p:tgtEl>
                                        <p:attrNameLst>
                                          <p:attrName>style.visibility</p:attrName>
                                        </p:attrNameLst>
                                      </p:cBhvr>
                                      <p:to>
                                        <p:strVal val="visible"/>
                                      </p:to>
                                    </p:set>
                                    <p:animEffect transition="in" filter="blinds(horizontal)">
                                      <p:cBhvr>
                                        <p:cTn id="18" dur="500"/>
                                        <p:tgtEl>
                                          <p:spTgt spid="264195">
                                            <p:txEl>
                                              <p:pRg st="3" end="3"/>
                                            </p:txEl>
                                          </p:spTgt>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264195">
                                            <p:txEl>
                                              <p:pRg st="4" end="4"/>
                                            </p:txEl>
                                          </p:spTgt>
                                        </p:tgtEl>
                                        <p:attrNameLst>
                                          <p:attrName>style.visibility</p:attrName>
                                        </p:attrNameLst>
                                      </p:cBhvr>
                                      <p:to>
                                        <p:strVal val="visible"/>
                                      </p:to>
                                    </p:set>
                                    <p:animEffect transition="in" filter="blinds(horizontal)">
                                      <p:cBhvr>
                                        <p:cTn id="21" dur="500"/>
                                        <p:tgtEl>
                                          <p:spTgt spid="264195">
                                            <p:txEl>
                                              <p:pRg st="4" end="4"/>
                                            </p:txEl>
                                          </p:spTgt>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264195">
                                            <p:txEl>
                                              <p:pRg st="5" end="5"/>
                                            </p:txEl>
                                          </p:spTgt>
                                        </p:tgtEl>
                                        <p:attrNameLst>
                                          <p:attrName>style.visibility</p:attrName>
                                        </p:attrNameLst>
                                      </p:cBhvr>
                                      <p:to>
                                        <p:strVal val="visible"/>
                                      </p:to>
                                    </p:set>
                                    <p:animEffect transition="in" filter="blinds(horizontal)">
                                      <p:cBhvr>
                                        <p:cTn id="24" dur="500"/>
                                        <p:tgtEl>
                                          <p:spTgt spid="264195">
                                            <p:txEl>
                                              <p:pRg st="5" end="5"/>
                                            </p:txEl>
                                          </p:spTgt>
                                        </p:tgtEl>
                                      </p:cBhvr>
                                    </p:animEffect>
                                  </p:childTnLst>
                                </p:cTn>
                              </p:par>
                              <p:par>
                                <p:cTn id="25" presetID="3" presetClass="entr" presetSubtype="10" fill="hold" grpId="0" nodeType="withEffect">
                                  <p:stCondLst>
                                    <p:cond delay="0"/>
                                  </p:stCondLst>
                                  <p:childTnLst>
                                    <p:set>
                                      <p:cBhvr>
                                        <p:cTn id="26" dur="1" fill="hold">
                                          <p:stCondLst>
                                            <p:cond delay="0"/>
                                          </p:stCondLst>
                                        </p:cTn>
                                        <p:tgtEl>
                                          <p:spTgt spid="264195">
                                            <p:txEl>
                                              <p:pRg st="6" end="6"/>
                                            </p:txEl>
                                          </p:spTgt>
                                        </p:tgtEl>
                                        <p:attrNameLst>
                                          <p:attrName>style.visibility</p:attrName>
                                        </p:attrNameLst>
                                      </p:cBhvr>
                                      <p:to>
                                        <p:strVal val="visible"/>
                                      </p:to>
                                    </p:set>
                                    <p:animEffect transition="in" filter="blinds(horizontal)">
                                      <p:cBhvr>
                                        <p:cTn id="27" dur="500"/>
                                        <p:tgtEl>
                                          <p:spTgt spid="26419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4195" grpId="0" build="p"/>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en-US" altLang="en-US"/>
              <a:t>Selecting Investment Vehicles </a:t>
            </a:r>
            <a:r>
              <a:rPr lang="en-US" altLang="en-US" sz="2400"/>
              <a:t>(continued)</a:t>
            </a:r>
          </a:p>
        </p:txBody>
      </p:sp>
      <p:sp>
        <p:nvSpPr>
          <p:cNvPr id="266243" name="Rectangle 3"/>
          <p:cNvSpPr>
            <a:spLocks noGrp="1" noChangeArrowheads="1"/>
          </p:cNvSpPr>
          <p:nvPr>
            <p:ph idx="1"/>
          </p:nvPr>
        </p:nvSpPr>
        <p:spPr>
          <a:xfrm>
            <a:off x="914400" y="1600200"/>
            <a:ext cx="7315200" cy="5229225"/>
          </a:xfrm>
        </p:spPr>
        <p:txBody>
          <a:bodyPr/>
          <a:lstStyle/>
          <a:p>
            <a:pPr eaLnBrk="1" hangingPunct="1">
              <a:spcBef>
                <a:spcPts val="600"/>
              </a:spcBef>
              <a:buFont typeface="Wingdings" panose="05000000000000000000" pitchFamily="2" charset="2"/>
              <a:buNone/>
            </a:pPr>
            <a:r>
              <a:rPr lang="en-US" altLang="en-US" i="1" dirty="0"/>
              <a:t>3.  Minimize Turnover and Taxable Distributions</a:t>
            </a:r>
          </a:p>
          <a:p>
            <a:pPr lvl="1" eaLnBrk="1" hangingPunct="1">
              <a:spcBef>
                <a:spcPts val="600"/>
              </a:spcBef>
            </a:pPr>
            <a:r>
              <a:rPr lang="en-US" altLang="en-US" dirty="0"/>
              <a:t>Minimize turnover.  Turnover leads to higher transactions costs and taxes</a:t>
            </a:r>
          </a:p>
          <a:p>
            <a:pPr lvl="1" eaLnBrk="1" hangingPunct="1">
              <a:spcBef>
                <a:spcPts val="600"/>
              </a:spcBef>
            </a:pPr>
            <a:r>
              <a:rPr lang="en-US" altLang="en-US" dirty="0"/>
              <a:t>Minimize distributions (from mutual funds).  They are required by law to distribute 90% of realized capital gains, dividends and interest annually to the shareholders in the fund, which are taxed at the shareholder level </a:t>
            </a:r>
          </a:p>
          <a:p>
            <a:pPr eaLnBrk="1" hangingPunct="1">
              <a:spcBef>
                <a:spcPts val="600"/>
              </a:spcBef>
            </a:pPr>
            <a:r>
              <a:rPr lang="en-US" altLang="en-US" sz="2400" dirty="0"/>
              <a:t>How do you do this?</a:t>
            </a:r>
          </a:p>
          <a:p>
            <a:pPr lvl="1" eaLnBrk="1" hangingPunct="1">
              <a:spcBef>
                <a:spcPts val="600"/>
              </a:spcBef>
            </a:pPr>
            <a:r>
              <a:rPr lang="en-US" altLang="en-US" dirty="0"/>
              <a:t>Utilize a buy and hold strategy</a:t>
            </a:r>
          </a:p>
          <a:p>
            <a:pPr lvl="1" eaLnBrk="1" hangingPunct="1">
              <a:spcBef>
                <a:spcPts val="600"/>
              </a:spcBef>
            </a:pPr>
            <a:r>
              <a:rPr lang="en-US" altLang="en-US" dirty="0"/>
              <a:t>Do your research and invest in mutual funds that limit trading and minimize distributions</a:t>
            </a:r>
          </a:p>
          <a:p>
            <a:pPr lvl="1" eaLnBrk="1" hangingPunct="1">
              <a:lnSpc>
                <a:spcPct val="90000"/>
              </a:lnSpc>
            </a:pPr>
            <a:endParaRPr lang="en-US" altLang="en-US" dirty="0"/>
          </a:p>
          <a:p>
            <a:pPr lvl="1" eaLnBrk="1" hangingPunct="1">
              <a:lnSpc>
                <a:spcPct val="90000"/>
              </a:lnSpc>
            </a:pPr>
            <a:endParaRPr lang="en-US" altLang="en-US" sz="28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66243">
                                            <p:txEl>
                                              <p:pRg st="0" end="0"/>
                                            </p:txEl>
                                          </p:spTgt>
                                        </p:tgtEl>
                                        <p:attrNameLst>
                                          <p:attrName>style.visibility</p:attrName>
                                        </p:attrNameLst>
                                      </p:cBhvr>
                                      <p:to>
                                        <p:strVal val="visible"/>
                                      </p:to>
                                    </p:set>
                                    <p:animEffect transition="in" filter="blinds(horizontal)">
                                      <p:cBhvr>
                                        <p:cTn id="7" dur="500"/>
                                        <p:tgtEl>
                                          <p:spTgt spid="26624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66243">
                                            <p:txEl>
                                              <p:pRg st="1" end="1"/>
                                            </p:txEl>
                                          </p:spTgt>
                                        </p:tgtEl>
                                        <p:attrNameLst>
                                          <p:attrName>style.visibility</p:attrName>
                                        </p:attrNameLst>
                                      </p:cBhvr>
                                      <p:to>
                                        <p:strVal val="visible"/>
                                      </p:to>
                                    </p:set>
                                    <p:animEffect transition="in" filter="blinds(horizontal)">
                                      <p:cBhvr>
                                        <p:cTn id="12" dur="500"/>
                                        <p:tgtEl>
                                          <p:spTgt spid="266243">
                                            <p:txEl>
                                              <p:pRg st="1" end="1"/>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266243">
                                            <p:txEl>
                                              <p:pRg st="2" end="2"/>
                                            </p:txEl>
                                          </p:spTgt>
                                        </p:tgtEl>
                                        <p:attrNameLst>
                                          <p:attrName>style.visibility</p:attrName>
                                        </p:attrNameLst>
                                      </p:cBhvr>
                                      <p:to>
                                        <p:strVal val="visible"/>
                                      </p:to>
                                    </p:set>
                                    <p:animEffect transition="in" filter="blinds(horizontal)">
                                      <p:cBhvr>
                                        <p:cTn id="15" dur="500"/>
                                        <p:tgtEl>
                                          <p:spTgt spid="266243">
                                            <p:txEl>
                                              <p:pRg st="2" end="2"/>
                                            </p:txEl>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266243">
                                            <p:txEl>
                                              <p:pRg st="3" end="3"/>
                                            </p:txEl>
                                          </p:spTgt>
                                        </p:tgtEl>
                                        <p:attrNameLst>
                                          <p:attrName>style.visibility</p:attrName>
                                        </p:attrNameLst>
                                      </p:cBhvr>
                                      <p:to>
                                        <p:strVal val="visible"/>
                                      </p:to>
                                    </p:set>
                                    <p:animEffect transition="in" filter="blinds(horizontal)">
                                      <p:cBhvr>
                                        <p:cTn id="18" dur="500"/>
                                        <p:tgtEl>
                                          <p:spTgt spid="266243">
                                            <p:txEl>
                                              <p:pRg st="3" end="3"/>
                                            </p:txEl>
                                          </p:spTgt>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266243">
                                            <p:txEl>
                                              <p:pRg st="4" end="4"/>
                                            </p:txEl>
                                          </p:spTgt>
                                        </p:tgtEl>
                                        <p:attrNameLst>
                                          <p:attrName>style.visibility</p:attrName>
                                        </p:attrNameLst>
                                      </p:cBhvr>
                                      <p:to>
                                        <p:strVal val="visible"/>
                                      </p:to>
                                    </p:set>
                                    <p:animEffect transition="in" filter="blinds(horizontal)">
                                      <p:cBhvr>
                                        <p:cTn id="21" dur="500"/>
                                        <p:tgtEl>
                                          <p:spTgt spid="266243">
                                            <p:txEl>
                                              <p:pRg st="4" end="4"/>
                                            </p:txEl>
                                          </p:spTgt>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266243">
                                            <p:txEl>
                                              <p:pRg st="5" end="5"/>
                                            </p:txEl>
                                          </p:spTgt>
                                        </p:tgtEl>
                                        <p:attrNameLst>
                                          <p:attrName>style.visibility</p:attrName>
                                        </p:attrNameLst>
                                      </p:cBhvr>
                                      <p:to>
                                        <p:strVal val="visible"/>
                                      </p:to>
                                    </p:set>
                                    <p:animEffect transition="in" filter="blinds(horizontal)">
                                      <p:cBhvr>
                                        <p:cTn id="24" dur="500"/>
                                        <p:tgtEl>
                                          <p:spTgt spid="26624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43" grpId="0" build="p"/>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n-US" altLang="en-US"/>
              <a:t>Objectives</a:t>
            </a:r>
          </a:p>
        </p:txBody>
      </p:sp>
      <p:sp>
        <p:nvSpPr>
          <p:cNvPr id="4100" name="Rectangle 3"/>
          <p:cNvSpPr>
            <a:spLocks noGrp="1" noChangeArrowheads="1"/>
          </p:cNvSpPr>
          <p:nvPr>
            <p:ph idx="1"/>
          </p:nvPr>
        </p:nvSpPr>
        <p:spPr>
          <a:xfrm>
            <a:off x="914400" y="1600200"/>
            <a:ext cx="7239000" cy="4648200"/>
          </a:xfrm>
        </p:spPr>
        <p:txBody>
          <a:bodyPr/>
          <a:lstStyle/>
          <a:p>
            <a:pPr marL="0" indent="0" eaLnBrk="1" hangingPunct="1">
              <a:buFontTx/>
              <a:buNone/>
            </a:pPr>
            <a:r>
              <a:rPr lang="en-US" altLang="en-US" dirty="0"/>
              <a:t>A. Understand Which Factors Control Investment Returns and the “Priority of Money”</a:t>
            </a:r>
          </a:p>
          <a:p>
            <a:pPr marL="0" indent="0" eaLnBrk="1" hangingPunct="1">
              <a:buFontTx/>
              <a:buNone/>
            </a:pPr>
            <a:r>
              <a:rPr lang="en-US" altLang="en-US" dirty="0"/>
              <a:t>B. Understand the “Elements” of a successful Investment Portfolio</a:t>
            </a:r>
          </a:p>
          <a:p>
            <a:pPr marL="0" indent="0" eaLnBrk="1" hangingPunct="1">
              <a:buFontTx/>
              <a:buNone/>
            </a:pPr>
            <a:r>
              <a:rPr lang="en-US" altLang="en-US" dirty="0"/>
              <a:t>C. Understand the “Investment Process” and how to build a successful portfolio</a:t>
            </a:r>
          </a:p>
          <a:p>
            <a:pPr marL="0" indent="0" eaLnBrk="1" hangingPunct="1">
              <a:buFontTx/>
              <a:buNone/>
            </a:pPr>
            <a:r>
              <a:rPr lang="en-US" altLang="en-US" dirty="0"/>
              <a:t>D. Understand plans and strategies for building your portfolio</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100">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100">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100">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100">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0" grpId="0" build="p"/>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en-US" altLang="en-US"/>
              <a:t>Selecting Investment Vehicles </a:t>
            </a:r>
            <a:r>
              <a:rPr lang="en-US" altLang="en-US" sz="2400"/>
              <a:t>(continued)</a:t>
            </a:r>
          </a:p>
        </p:txBody>
      </p:sp>
      <p:sp>
        <p:nvSpPr>
          <p:cNvPr id="216067" name="Rectangle 3"/>
          <p:cNvSpPr>
            <a:spLocks noGrp="1" noChangeArrowheads="1"/>
          </p:cNvSpPr>
          <p:nvPr>
            <p:ph idx="1"/>
          </p:nvPr>
        </p:nvSpPr>
        <p:spPr>
          <a:xfrm>
            <a:off x="914400" y="1600200"/>
            <a:ext cx="8229600" cy="5257800"/>
          </a:xfrm>
        </p:spPr>
        <p:txBody>
          <a:bodyPr/>
          <a:lstStyle/>
          <a:p>
            <a:pPr eaLnBrk="1" hangingPunct="1"/>
            <a:r>
              <a:rPr lang="en-US" altLang="en-US" sz="2400" dirty="0"/>
              <a:t>What is the impact of taxes on these two bond funds?</a:t>
            </a:r>
          </a:p>
          <a:p>
            <a:pPr lvl="1" eaLnBrk="1" hangingPunct="1">
              <a:buFontTx/>
              <a:buNone/>
            </a:pPr>
            <a:r>
              <a:rPr lang="en-US" altLang="en-US" sz="2000" b="1" dirty="0"/>
              <a:t>Mutual Funds		Fund A	  	Fund B</a:t>
            </a:r>
            <a:endParaRPr lang="en-US" altLang="en-US" sz="2000" dirty="0"/>
          </a:p>
          <a:p>
            <a:pPr lvl="1" eaLnBrk="1" hangingPunct="1">
              <a:buFontTx/>
              <a:buNone/>
            </a:pPr>
            <a:r>
              <a:rPr lang="en-US" altLang="en-US" sz="2000" dirty="0"/>
              <a:t>	Beginning Net Asset Value	$10.00		  $10.00</a:t>
            </a:r>
          </a:p>
          <a:p>
            <a:pPr lvl="1" eaLnBrk="1" hangingPunct="1">
              <a:buFontTx/>
              <a:buNone/>
            </a:pPr>
            <a:r>
              <a:rPr lang="en-US" altLang="en-US" sz="2000" dirty="0"/>
              <a:t>	Short-term distributions	      .10		        .90	</a:t>
            </a:r>
          </a:p>
          <a:p>
            <a:pPr lvl="1" eaLnBrk="1" hangingPunct="1">
              <a:buFontTx/>
              <a:buNone/>
            </a:pPr>
            <a:r>
              <a:rPr lang="en-US" altLang="en-US" sz="2000" dirty="0"/>
              <a:t>	Ending NAV		  10.90		    10.10</a:t>
            </a:r>
          </a:p>
          <a:p>
            <a:pPr lvl="1" eaLnBrk="1" hangingPunct="1">
              <a:buFontTx/>
              <a:buNone/>
            </a:pPr>
            <a:r>
              <a:rPr lang="en-US" altLang="en-US" sz="2000" dirty="0"/>
              <a:t>	YTD Nominal returns	     10% (.10+.90)/10  10% (.90+.10)/10</a:t>
            </a:r>
          </a:p>
          <a:p>
            <a:pPr lvl="1" eaLnBrk="1" hangingPunct="1">
              <a:buFontTx/>
              <a:buNone/>
            </a:pPr>
            <a:r>
              <a:rPr lang="en-US" altLang="en-US" sz="2000" dirty="0"/>
              <a:t>	Turnover			     10%	(estimate)      90%  (estimate)</a:t>
            </a:r>
          </a:p>
          <a:p>
            <a:pPr lvl="1" eaLnBrk="1" hangingPunct="1">
              <a:buFontTx/>
              <a:buNone/>
            </a:pPr>
            <a:r>
              <a:rPr lang="en-US" altLang="en-US" sz="2000" dirty="0"/>
              <a:t>	</a:t>
            </a:r>
            <a:r>
              <a:rPr lang="en-US" altLang="en-US" sz="2000" u="sng" dirty="0"/>
              <a:t>Fed tax rate on ST distributions 35%                        35%</a:t>
            </a:r>
          </a:p>
          <a:p>
            <a:pPr lvl="1" eaLnBrk="1" hangingPunct="1">
              <a:buFontTx/>
              <a:buNone/>
            </a:pPr>
            <a:r>
              <a:rPr lang="en-US" altLang="en-US" sz="2000" dirty="0"/>
              <a:t>	Taxes paid (without selling)     .035 (.10 * 35%)   .315 (.90 * 35%)</a:t>
            </a:r>
          </a:p>
          <a:p>
            <a:pPr lvl="1" eaLnBrk="1" hangingPunct="1">
              <a:buFontTx/>
              <a:buNone/>
            </a:pPr>
            <a:r>
              <a:rPr lang="en-US" altLang="en-US" sz="2000" dirty="0"/>
              <a:t>    After-tax return                      9.65% (.90+.065)/10 6.85% (.10+.585)/10</a:t>
            </a:r>
          </a:p>
          <a:p>
            <a:pPr eaLnBrk="1" hangingPunct="1">
              <a:buFont typeface="Wingdings" panose="05000000000000000000" pitchFamily="2" charset="2"/>
              <a:buNone/>
            </a:pPr>
            <a:r>
              <a:rPr lang="en-US" altLang="en-US" sz="2000" dirty="0"/>
              <a:t>Loss from return due to taxes     	      .35%                     3.15%</a:t>
            </a:r>
          </a:p>
          <a:p>
            <a:pPr eaLnBrk="1" hangingPunct="1">
              <a:buFont typeface="Wingdings" panose="05000000000000000000" pitchFamily="2" charset="2"/>
              <a:buNone/>
            </a:pPr>
            <a:r>
              <a:rPr lang="en-US" altLang="en-US" sz="2400" dirty="0"/>
              <a:t>Although both have the same nominal return, fund B had a 29% lower return due to taxes, even though both had the same before-tax return (and this doesn’t include state taxes!)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216067">
                                            <p:txEl>
                                              <p:pRg st="0" end="0"/>
                                            </p:txEl>
                                          </p:spTgt>
                                        </p:tgtEl>
                                        <p:attrNameLst>
                                          <p:attrName>style.visibility</p:attrName>
                                        </p:attrNameLst>
                                      </p:cBhvr>
                                      <p:to>
                                        <p:strVal val="visible"/>
                                      </p:to>
                                    </p:set>
                                    <p:animEffect transition="in" filter="checkerboard(across)">
                                      <p:cBhvr>
                                        <p:cTn id="7" dur="500"/>
                                        <p:tgtEl>
                                          <p:spTgt spid="216067">
                                            <p:txEl>
                                              <p:pRg st="0" end="0"/>
                                            </p:txEl>
                                          </p:spTgt>
                                        </p:tgtEl>
                                      </p:cBhvr>
                                    </p:animEffect>
                                  </p:childTnLst>
                                </p:cTn>
                              </p:par>
                              <p:par>
                                <p:cTn id="8" presetID="5" presetClass="entr" presetSubtype="10" fill="hold" nodeType="withEffect">
                                  <p:stCondLst>
                                    <p:cond delay="0"/>
                                  </p:stCondLst>
                                  <p:childTnLst>
                                    <p:set>
                                      <p:cBhvr>
                                        <p:cTn id="9" dur="1" fill="hold">
                                          <p:stCondLst>
                                            <p:cond delay="0"/>
                                          </p:stCondLst>
                                        </p:cTn>
                                        <p:tgtEl>
                                          <p:spTgt spid="216067">
                                            <p:txEl>
                                              <p:pRg st="1" end="1"/>
                                            </p:txEl>
                                          </p:spTgt>
                                        </p:tgtEl>
                                        <p:attrNameLst>
                                          <p:attrName>style.visibility</p:attrName>
                                        </p:attrNameLst>
                                      </p:cBhvr>
                                      <p:to>
                                        <p:strVal val="visible"/>
                                      </p:to>
                                    </p:set>
                                    <p:animEffect transition="in" filter="checkerboard(across)">
                                      <p:cBhvr>
                                        <p:cTn id="10" dur="500"/>
                                        <p:tgtEl>
                                          <p:spTgt spid="216067">
                                            <p:txEl>
                                              <p:pRg st="1" end="1"/>
                                            </p:txEl>
                                          </p:spTgt>
                                        </p:tgtEl>
                                      </p:cBhvr>
                                    </p:animEffect>
                                  </p:childTnLst>
                                </p:cTn>
                              </p:par>
                              <p:par>
                                <p:cTn id="11" presetID="5" presetClass="entr" presetSubtype="10" fill="hold" nodeType="withEffect">
                                  <p:stCondLst>
                                    <p:cond delay="0"/>
                                  </p:stCondLst>
                                  <p:childTnLst>
                                    <p:set>
                                      <p:cBhvr>
                                        <p:cTn id="12" dur="1" fill="hold">
                                          <p:stCondLst>
                                            <p:cond delay="0"/>
                                          </p:stCondLst>
                                        </p:cTn>
                                        <p:tgtEl>
                                          <p:spTgt spid="216067">
                                            <p:txEl>
                                              <p:pRg st="2" end="2"/>
                                            </p:txEl>
                                          </p:spTgt>
                                        </p:tgtEl>
                                        <p:attrNameLst>
                                          <p:attrName>style.visibility</p:attrName>
                                        </p:attrNameLst>
                                      </p:cBhvr>
                                      <p:to>
                                        <p:strVal val="visible"/>
                                      </p:to>
                                    </p:set>
                                    <p:animEffect transition="in" filter="checkerboard(across)">
                                      <p:cBhvr>
                                        <p:cTn id="13" dur="500"/>
                                        <p:tgtEl>
                                          <p:spTgt spid="216067">
                                            <p:txEl>
                                              <p:pRg st="2" end="2"/>
                                            </p:txEl>
                                          </p:spTgt>
                                        </p:tgtEl>
                                      </p:cBhvr>
                                    </p:animEffect>
                                  </p:childTnLst>
                                </p:cTn>
                              </p:par>
                              <p:par>
                                <p:cTn id="14" presetID="5" presetClass="entr" presetSubtype="10" fill="hold" nodeType="withEffect">
                                  <p:stCondLst>
                                    <p:cond delay="0"/>
                                  </p:stCondLst>
                                  <p:childTnLst>
                                    <p:set>
                                      <p:cBhvr>
                                        <p:cTn id="15" dur="1" fill="hold">
                                          <p:stCondLst>
                                            <p:cond delay="0"/>
                                          </p:stCondLst>
                                        </p:cTn>
                                        <p:tgtEl>
                                          <p:spTgt spid="216067">
                                            <p:txEl>
                                              <p:pRg st="3" end="3"/>
                                            </p:txEl>
                                          </p:spTgt>
                                        </p:tgtEl>
                                        <p:attrNameLst>
                                          <p:attrName>style.visibility</p:attrName>
                                        </p:attrNameLst>
                                      </p:cBhvr>
                                      <p:to>
                                        <p:strVal val="visible"/>
                                      </p:to>
                                    </p:set>
                                    <p:animEffect transition="in" filter="checkerboard(across)">
                                      <p:cBhvr>
                                        <p:cTn id="16" dur="500"/>
                                        <p:tgtEl>
                                          <p:spTgt spid="216067">
                                            <p:txEl>
                                              <p:pRg st="3" end="3"/>
                                            </p:txEl>
                                          </p:spTgt>
                                        </p:tgtEl>
                                      </p:cBhvr>
                                    </p:animEffect>
                                  </p:childTnLst>
                                </p:cTn>
                              </p:par>
                              <p:par>
                                <p:cTn id="17" presetID="5" presetClass="entr" presetSubtype="10" fill="hold" nodeType="withEffect">
                                  <p:stCondLst>
                                    <p:cond delay="0"/>
                                  </p:stCondLst>
                                  <p:childTnLst>
                                    <p:set>
                                      <p:cBhvr>
                                        <p:cTn id="18" dur="1" fill="hold">
                                          <p:stCondLst>
                                            <p:cond delay="0"/>
                                          </p:stCondLst>
                                        </p:cTn>
                                        <p:tgtEl>
                                          <p:spTgt spid="216067">
                                            <p:txEl>
                                              <p:pRg st="4" end="4"/>
                                            </p:txEl>
                                          </p:spTgt>
                                        </p:tgtEl>
                                        <p:attrNameLst>
                                          <p:attrName>style.visibility</p:attrName>
                                        </p:attrNameLst>
                                      </p:cBhvr>
                                      <p:to>
                                        <p:strVal val="visible"/>
                                      </p:to>
                                    </p:set>
                                    <p:animEffect transition="in" filter="checkerboard(across)">
                                      <p:cBhvr>
                                        <p:cTn id="19" dur="500"/>
                                        <p:tgtEl>
                                          <p:spTgt spid="216067">
                                            <p:txEl>
                                              <p:pRg st="4" end="4"/>
                                            </p:txEl>
                                          </p:spTgt>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5" presetClass="entr" presetSubtype="10" fill="hold" nodeType="clickEffect">
                                  <p:stCondLst>
                                    <p:cond delay="0"/>
                                  </p:stCondLst>
                                  <p:childTnLst>
                                    <p:set>
                                      <p:cBhvr>
                                        <p:cTn id="23" dur="1" fill="hold">
                                          <p:stCondLst>
                                            <p:cond delay="0"/>
                                          </p:stCondLst>
                                        </p:cTn>
                                        <p:tgtEl>
                                          <p:spTgt spid="216067">
                                            <p:txEl>
                                              <p:pRg st="5" end="5"/>
                                            </p:txEl>
                                          </p:spTgt>
                                        </p:tgtEl>
                                        <p:attrNameLst>
                                          <p:attrName>style.visibility</p:attrName>
                                        </p:attrNameLst>
                                      </p:cBhvr>
                                      <p:to>
                                        <p:strVal val="visible"/>
                                      </p:to>
                                    </p:set>
                                    <p:animEffect transition="in" filter="checkerboard(across)">
                                      <p:cBhvr>
                                        <p:cTn id="24" dur="500"/>
                                        <p:tgtEl>
                                          <p:spTgt spid="216067">
                                            <p:txEl>
                                              <p:pRg st="5" end="5"/>
                                            </p:txEl>
                                          </p:spTgt>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5" presetClass="entr" presetSubtype="10" fill="hold" nodeType="clickEffect">
                                  <p:stCondLst>
                                    <p:cond delay="0"/>
                                  </p:stCondLst>
                                  <p:childTnLst>
                                    <p:set>
                                      <p:cBhvr>
                                        <p:cTn id="28" dur="1" fill="hold">
                                          <p:stCondLst>
                                            <p:cond delay="0"/>
                                          </p:stCondLst>
                                        </p:cTn>
                                        <p:tgtEl>
                                          <p:spTgt spid="216067">
                                            <p:txEl>
                                              <p:pRg st="6" end="6"/>
                                            </p:txEl>
                                          </p:spTgt>
                                        </p:tgtEl>
                                        <p:attrNameLst>
                                          <p:attrName>style.visibility</p:attrName>
                                        </p:attrNameLst>
                                      </p:cBhvr>
                                      <p:to>
                                        <p:strVal val="visible"/>
                                      </p:to>
                                    </p:set>
                                    <p:animEffect transition="in" filter="checkerboard(across)">
                                      <p:cBhvr>
                                        <p:cTn id="29" dur="500"/>
                                        <p:tgtEl>
                                          <p:spTgt spid="216067">
                                            <p:txEl>
                                              <p:pRg st="6" end="6"/>
                                            </p:txEl>
                                          </p:spTgt>
                                        </p:tgtEl>
                                      </p:cBhvr>
                                    </p:animEffect>
                                  </p:childTnLst>
                                </p:cTn>
                              </p:par>
                              <p:par>
                                <p:cTn id="30" presetID="5" presetClass="entr" presetSubtype="10" fill="hold" nodeType="withEffect">
                                  <p:stCondLst>
                                    <p:cond delay="0"/>
                                  </p:stCondLst>
                                  <p:childTnLst>
                                    <p:set>
                                      <p:cBhvr>
                                        <p:cTn id="31" dur="1" fill="hold">
                                          <p:stCondLst>
                                            <p:cond delay="0"/>
                                          </p:stCondLst>
                                        </p:cTn>
                                        <p:tgtEl>
                                          <p:spTgt spid="216067">
                                            <p:txEl>
                                              <p:pRg st="7" end="7"/>
                                            </p:txEl>
                                          </p:spTgt>
                                        </p:tgtEl>
                                        <p:attrNameLst>
                                          <p:attrName>style.visibility</p:attrName>
                                        </p:attrNameLst>
                                      </p:cBhvr>
                                      <p:to>
                                        <p:strVal val="visible"/>
                                      </p:to>
                                    </p:set>
                                    <p:animEffect transition="in" filter="checkerboard(across)">
                                      <p:cBhvr>
                                        <p:cTn id="32" dur="500"/>
                                        <p:tgtEl>
                                          <p:spTgt spid="216067">
                                            <p:txEl>
                                              <p:pRg st="7" end="7"/>
                                            </p:txEl>
                                          </p:spTgt>
                                        </p:tgtEl>
                                      </p:cBhvr>
                                    </p:animEffect>
                                  </p:childTnLst>
                                </p:cTn>
                              </p:par>
                              <p:par>
                                <p:cTn id="33" presetID="5" presetClass="entr" presetSubtype="10" fill="hold" nodeType="withEffect">
                                  <p:stCondLst>
                                    <p:cond delay="0"/>
                                  </p:stCondLst>
                                  <p:childTnLst>
                                    <p:set>
                                      <p:cBhvr>
                                        <p:cTn id="34" dur="1" fill="hold">
                                          <p:stCondLst>
                                            <p:cond delay="0"/>
                                          </p:stCondLst>
                                        </p:cTn>
                                        <p:tgtEl>
                                          <p:spTgt spid="216067">
                                            <p:txEl>
                                              <p:pRg st="8" end="8"/>
                                            </p:txEl>
                                          </p:spTgt>
                                        </p:tgtEl>
                                        <p:attrNameLst>
                                          <p:attrName>style.visibility</p:attrName>
                                        </p:attrNameLst>
                                      </p:cBhvr>
                                      <p:to>
                                        <p:strVal val="visible"/>
                                      </p:to>
                                    </p:set>
                                    <p:animEffect transition="in" filter="checkerboard(across)">
                                      <p:cBhvr>
                                        <p:cTn id="35" dur="500"/>
                                        <p:tgtEl>
                                          <p:spTgt spid="216067">
                                            <p:txEl>
                                              <p:pRg st="8" end="8"/>
                                            </p:txEl>
                                          </p:spTgt>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5" presetClass="entr" presetSubtype="10" fill="hold" nodeType="clickEffect">
                                  <p:stCondLst>
                                    <p:cond delay="0"/>
                                  </p:stCondLst>
                                  <p:childTnLst>
                                    <p:set>
                                      <p:cBhvr>
                                        <p:cTn id="39" dur="1" fill="hold">
                                          <p:stCondLst>
                                            <p:cond delay="0"/>
                                          </p:stCondLst>
                                        </p:cTn>
                                        <p:tgtEl>
                                          <p:spTgt spid="216067">
                                            <p:txEl>
                                              <p:pRg st="9" end="9"/>
                                            </p:txEl>
                                          </p:spTgt>
                                        </p:tgtEl>
                                        <p:attrNameLst>
                                          <p:attrName>style.visibility</p:attrName>
                                        </p:attrNameLst>
                                      </p:cBhvr>
                                      <p:to>
                                        <p:strVal val="visible"/>
                                      </p:to>
                                    </p:set>
                                    <p:animEffect transition="in" filter="checkerboard(across)">
                                      <p:cBhvr>
                                        <p:cTn id="40" dur="500"/>
                                        <p:tgtEl>
                                          <p:spTgt spid="216067">
                                            <p:txEl>
                                              <p:pRg st="9" end="9"/>
                                            </p:txEl>
                                          </p:spTgt>
                                        </p:tgtEl>
                                      </p:cBhvr>
                                    </p:animEffect>
                                  </p:childTnLst>
                                </p:cTn>
                              </p:par>
                            </p:childTnLst>
                          </p:cTn>
                        </p:par>
                      </p:childTnLst>
                    </p:cTn>
                  </p:par>
                  <p:par>
                    <p:cTn id="41" fill="hold" nodeType="clickPar">
                      <p:stCondLst>
                        <p:cond delay="indefinite"/>
                      </p:stCondLst>
                      <p:childTnLst>
                        <p:par>
                          <p:cTn id="42" fill="hold" nodeType="withGroup">
                            <p:stCondLst>
                              <p:cond delay="0"/>
                            </p:stCondLst>
                            <p:childTnLst>
                              <p:par>
                                <p:cTn id="43" presetID="5" presetClass="entr" presetSubtype="10" fill="hold" nodeType="clickEffect">
                                  <p:stCondLst>
                                    <p:cond delay="0"/>
                                  </p:stCondLst>
                                  <p:childTnLst>
                                    <p:set>
                                      <p:cBhvr>
                                        <p:cTn id="44" dur="1" fill="hold">
                                          <p:stCondLst>
                                            <p:cond delay="0"/>
                                          </p:stCondLst>
                                        </p:cTn>
                                        <p:tgtEl>
                                          <p:spTgt spid="216067">
                                            <p:txEl>
                                              <p:pRg st="10" end="10"/>
                                            </p:txEl>
                                          </p:spTgt>
                                        </p:tgtEl>
                                        <p:attrNameLst>
                                          <p:attrName>style.visibility</p:attrName>
                                        </p:attrNameLst>
                                      </p:cBhvr>
                                      <p:to>
                                        <p:strVal val="visible"/>
                                      </p:to>
                                    </p:set>
                                    <p:animEffect transition="in" filter="checkerboard(across)">
                                      <p:cBhvr>
                                        <p:cTn id="45" dur="500"/>
                                        <p:tgtEl>
                                          <p:spTgt spid="216067">
                                            <p:txEl>
                                              <p:pRg st="10" end="10"/>
                                            </p:txEl>
                                          </p:spTgt>
                                        </p:tgtEl>
                                      </p:cBhvr>
                                    </p:animEffect>
                                  </p:childTnLst>
                                </p:cTn>
                              </p:par>
                              <p:par>
                                <p:cTn id="46" presetID="5" presetClass="entr" presetSubtype="10" fill="hold" nodeType="withEffect">
                                  <p:stCondLst>
                                    <p:cond delay="0"/>
                                  </p:stCondLst>
                                  <p:childTnLst>
                                    <p:set>
                                      <p:cBhvr>
                                        <p:cTn id="47" dur="1" fill="hold">
                                          <p:stCondLst>
                                            <p:cond delay="0"/>
                                          </p:stCondLst>
                                        </p:cTn>
                                        <p:tgtEl>
                                          <p:spTgt spid="216067">
                                            <p:txEl>
                                              <p:pRg st="11" end="11"/>
                                            </p:txEl>
                                          </p:spTgt>
                                        </p:tgtEl>
                                        <p:attrNameLst>
                                          <p:attrName>style.visibility</p:attrName>
                                        </p:attrNameLst>
                                      </p:cBhvr>
                                      <p:to>
                                        <p:strVal val="visible"/>
                                      </p:to>
                                    </p:set>
                                    <p:animEffect transition="in" filter="checkerboard(across)">
                                      <p:cBhvr>
                                        <p:cTn id="48" dur="500"/>
                                        <p:tgtEl>
                                          <p:spTgt spid="216067">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en-US" altLang="en-US"/>
              <a:t>Selecting Investment Vehicles </a:t>
            </a:r>
            <a:r>
              <a:rPr lang="en-US" altLang="en-US" sz="2400"/>
              <a:t>(continued)</a:t>
            </a:r>
          </a:p>
        </p:txBody>
      </p:sp>
      <p:sp>
        <p:nvSpPr>
          <p:cNvPr id="307203" name="Rectangle 3"/>
          <p:cNvSpPr>
            <a:spLocks noGrp="1" noChangeArrowheads="1"/>
          </p:cNvSpPr>
          <p:nvPr>
            <p:ph idx="1"/>
          </p:nvPr>
        </p:nvSpPr>
        <p:spPr>
          <a:xfrm>
            <a:off x="914400" y="1628775"/>
            <a:ext cx="7315200" cy="5229225"/>
          </a:xfrm>
        </p:spPr>
        <p:txBody>
          <a:bodyPr/>
          <a:lstStyle/>
          <a:p>
            <a:pPr eaLnBrk="1" hangingPunct="1">
              <a:spcBef>
                <a:spcPts val="600"/>
              </a:spcBef>
              <a:buFont typeface="Wingdings" panose="05000000000000000000" pitchFamily="2" charset="2"/>
              <a:buNone/>
            </a:pPr>
            <a:r>
              <a:rPr lang="en-US" altLang="en-US" i="1"/>
              <a:t>4.  Replace interest income with qualified stock dividends</a:t>
            </a:r>
          </a:p>
          <a:p>
            <a:pPr lvl="1" eaLnBrk="1" hangingPunct="1">
              <a:spcBef>
                <a:spcPts val="600"/>
              </a:spcBef>
            </a:pPr>
            <a:r>
              <a:rPr lang="en-US" altLang="en-US"/>
              <a:t>If you can handle the increased risk, you can replace interest income, which is taxed at your ordinary income tax rate (which is usually higher), with qualified stock dividend income, which is taxed at a preferred rate of 15%</a:t>
            </a:r>
          </a:p>
          <a:p>
            <a:pPr eaLnBrk="1" hangingPunct="1">
              <a:spcBef>
                <a:spcPts val="600"/>
              </a:spcBef>
            </a:pPr>
            <a:r>
              <a:rPr lang="en-US" altLang="en-US" sz="2400"/>
              <a:t>How do you do this?</a:t>
            </a:r>
          </a:p>
          <a:p>
            <a:pPr lvl="1" eaLnBrk="1" hangingPunct="1">
              <a:spcBef>
                <a:spcPts val="600"/>
              </a:spcBef>
            </a:pPr>
            <a:r>
              <a:rPr lang="en-US" altLang="en-US"/>
              <a:t>Invest a slightly higher percentage of your assets in stocks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07203">
                                            <p:txEl>
                                              <p:pRg st="0" end="0"/>
                                            </p:txEl>
                                          </p:spTgt>
                                        </p:tgtEl>
                                        <p:attrNameLst>
                                          <p:attrName>style.visibility</p:attrName>
                                        </p:attrNameLst>
                                      </p:cBhvr>
                                      <p:to>
                                        <p:strVal val="visible"/>
                                      </p:to>
                                    </p:set>
                                    <p:animEffect transition="in" filter="blinds(horizontal)">
                                      <p:cBhvr>
                                        <p:cTn id="7" dur="500"/>
                                        <p:tgtEl>
                                          <p:spTgt spid="30720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07203">
                                            <p:txEl>
                                              <p:pRg st="1" end="1"/>
                                            </p:txEl>
                                          </p:spTgt>
                                        </p:tgtEl>
                                        <p:attrNameLst>
                                          <p:attrName>style.visibility</p:attrName>
                                        </p:attrNameLst>
                                      </p:cBhvr>
                                      <p:to>
                                        <p:strVal val="visible"/>
                                      </p:to>
                                    </p:set>
                                    <p:animEffect transition="in" filter="blinds(horizontal)">
                                      <p:cBhvr>
                                        <p:cTn id="12" dur="500"/>
                                        <p:tgtEl>
                                          <p:spTgt spid="307203">
                                            <p:txEl>
                                              <p:pRg st="1" end="1"/>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307203">
                                            <p:txEl>
                                              <p:pRg st="2" end="2"/>
                                            </p:txEl>
                                          </p:spTgt>
                                        </p:tgtEl>
                                        <p:attrNameLst>
                                          <p:attrName>style.visibility</p:attrName>
                                        </p:attrNameLst>
                                      </p:cBhvr>
                                      <p:to>
                                        <p:strVal val="visible"/>
                                      </p:to>
                                    </p:set>
                                    <p:animEffect transition="in" filter="blinds(horizontal)">
                                      <p:cBhvr>
                                        <p:cTn id="15" dur="500"/>
                                        <p:tgtEl>
                                          <p:spTgt spid="307203">
                                            <p:txEl>
                                              <p:pRg st="2" end="2"/>
                                            </p:txEl>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307203">
                                            <p:txEl>
                                              <p:pRg st="3" end="3"/>
                                            </p:txEl>
                                          </p:spTgt>
                                        </p:tgtEl>
                                        <p:attrNameLst>
                                          <p:attrName>style.visibility</p:attrName>
                                        </p:attrNameLst>
                                      </p:cBhvr>
                                      <p:to>
                                        <p:strVal val="visible"/>
                                      </p:to>
                                    </p:set>
                                    <p:animEffect transition="in" filter="blinds(horizontal)">
                                      <p:cBhvr>
                                        <p:cTn id="18" dur="500"/>
                                        <p:tgtEl>
                                          <p:spTgt spid="30720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03" grpId="0" build="p"/>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en-US" altLang="en-US"/>
              <a:t>Selecting Investment Vehicles </a:t>
            </a:r>
            <a:r>
              <a:rPr lang="en-US" altLang="en-US" sz="2400"/>
              <a:t>(continued)</a:t>
            </a:r>
          </a:p>
        </p:txBody>
      </p:sp>
      <p:sp>
        <p:nvSpPr>
          <p:cNvPr id="333827" name="Rectangle 3"/>
          <p:cNvSpPr>
            <a:spLocks noGrp="1" noChangeArrowheads="1"/>
          </p:cNvSpPr>
          <p:nvPr>
            <p:ph idx="1"/>
          </p:nvPr>
        </p:nvSpPr>
        <p:spPr>
          <a:xfrm>
            <a:off x="914400" y="1600200"/>
            <a:ext cx="7315200" cy="5229225"/>
          </a:xfrm>
        </p:spPr>
        <p:txBody>
          <a:bodyPr/>
          <a:lstStyle/>
          <a:p>
            <a:pPr eaLnBrk="1" hangingPunct="1">
              <a:spcBef>
                <a:spcPts val="600"/>
              </a:spcBef>
              <a:buFont typeface="Wingdings" panose="05000000000000000000" pitchFamily="2" charset="2"/>
              <a:buNone/>
            </a:pPr>
            <a:r>
              <a:rPr lang="en-US" altLang="en-US" i="1" dirty="0"/>
              <a:t>5.  Invest tax-free</a:t>
            </a:r>
          </a:p>
          <a:p>
            <a:pPr lvl="1" eaLnBrk="1" hangingPunct="1">
              <a:spcBef>
                <a:spcPts val="600"/>
              </a:spcBef>
            </a:pPr>
            <a:r>
              <a:rPr lang="en-US" altLang="en-US" dirty="0"/>
              <a:t>If you are in a high marginal tax bracket, you can invest tax-free by investing in assets which require you to pay no or minimal taxes on earnings or capital gains</a:t>
            </a:r>
          </a:p>
          <a:p>
            <a:pPr eaLnBrk="1" hangingPunct="1">
              <a:spcBef>
                <a:spcPts val="600"/>
              </a:spcBef>
            </a:pPr>
            <a:r>
              <a:rPr lang="en-US" altLang="en-US" sz="2400" dirty="0"/>
              <a:t>How do you do this?</a:t>
            </a:r>
          </a:p>
          <a:p>
            <a:pPr lvl="1" eaLnBrk="1" hangingPunct="1">
              <a:spcBef>
                <a:spcPts val="600"/>
              </a:spcBef>
            </a:pPr>
            <a:r>
              <a:rPr lang="en-US" altLang="en-US" dirty="0"/>
              <a:t>Invest in municipal bonds from your state which may be both federal and state tax-free</a:t>
            </a:r>
          </a:p>
          <a:p>
            <a:pPr lvl="1" eaLnBrk="1" hangingPunct="1">
              <a:spcBef>
                <a:spcPts val="600"/>
              </a:spcBef>
            </a:pPr>
            <a:r>
              <a:rPr lang="en-US" altLang="en-US" dirty="0"/>
              <a:t>Invest in treasury bonds which are state tax-free</a:t>
            </a:r>
          </a:p>
          <a:p>
            <a:pPr lvl="1" eaLnBrk="1" hangingPunct="1">
              <a:spcBef>
                <a:spcPts val="600"/>
              </a:spcBef>
            </a:pPr>
            <a:r>
              <a:rPr lang="en-US" altLang="en-US" dirty="0"/>
              <a:t>Invest in government EE/I savings bonds and use the proceeds for your children’s tuition expenses, and hence these investments are federal and state tax free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33827">
                                            <p:txEl>
                                              <p:pRg st="0" end="0"/>
                                            </p:txEl>
                                          </p:spTgt>
                                        </p:tgtEl>
                                        <p:attrNameLst>
                                          <p:attrName>style.visibility</p:attrName>
                                        </p:attrNameLst>
                                      </p:cBhvr>
                                      <p:to>
                                        <p:strVal val="visible"/>
                                      </p:to>
                                    </p:set>
                                    <p:animEffect transition="in" filter="blinds(horizontal)">
                                      <p:cBhvr>
                                        <p:cTn id="7" dur="500"/>
                                        <p:tgtEl>
                                          <p:spTgt spid="33382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33827">
                                            <p:txEl>
                                              <p:pRg st="1" end="1"/>
                                            </p:txEl>
                                          </p:spTgt>
                                        </p:tgtEl>
                                        <p:attrNameLst>
                                          <p:attrName>style.visibility</p:attrName>
                                        </p:attrNameLst>
                                      </p:cBhvr>
                                      <p:to>
                                        <p:strVal val="visible"/>
                                      </p:to>
                                    </p:set>
                                    <p:animEffect transition="in" filter="blinds(horizontal)">
                                      <p:cBhvr>
                                        <p:cTn id="12" dur="500"/>
                                        <p:tgtEl>
                                          <p:spTgt spid="333827">
                                            <p:txEl>
                                              <p:pRg st="1" end="1"/>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333827">
                                            <p:txEl>
                                              <p:pRg st="2" end="2"/>
                                            </p:txEl>
                                          </p:spTgt>
                                        </p:tgtEl>
                                        <p:attrNameLst>
                                          <p:attrName>style.visibility</p:attrName>
                                        </p:attrNameLst>
                                      </p:cBhvr>
                                      <p:to>
                                        <p:strVal val="visible"/>
                                      </p:to>
                                    </p:set>
                                    <p:animEffect transition="in" filter="blinds(horizontal)">
                                      <p:cBhvr>
                                        <p:cTn id="15" dur="1100"/>
                                        <p:tgtEl>
                                          <p:spTgt spid="333827">
                                            <p:txEl>
                                              <p:pRg st="2" end="2"/>
                                            </p:txEl>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333827">
                                            <p:txEl>
                                              <p:pRg st="3" end="3"/>
                                            </p:txEl>
                                          </p:spTgt>
                                        </p:tgtEl>
                                        <p:attrNameLst>
                                          <p:attrName>style.visibility</p:attrName>
                                        </p:attrNameLst>
                                      </p:cBhvr>
                                      <p:to>
                                        <p:strVal val="visible"/>
                                      </p:to>
                                    </p:set>
                                    <p:animEffect transition="in" filter="blinds(horizontal)">
                                      <p:cBhvr>
                                        <p:cTn id="18" dur="500"/>
                                        <p:tgtEl>
                                          <p:spTgt spid="333827">
                                            <p:txEl>
                                              <p:pRg st="3" end="3"/>
                                            </p:txEl>
                                          </p:spTgt>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333827">
                                            <p:txEl>
                                              <p:pRg st="4" end="4"/>
                                            </p:txEl>
                                          </p:spTgt>
                                        </p:tgtEl>
                                        <p:attrNameLst>
                                          <p:attrName>style.visibility</p:attrName>
                                        </p:attrNameLst>
                                      </p:cBhvr>
                                      <p:to>
                                        <p:strVal val="visible"/>
                                      </p:to>
                                    </p:set>
                                    <p:animEffect transition="in" filter="blinds(horizontal)">
                                      <p:cBhvr>
                                        <p:cTn id="21" dur="500"/>
                                        <p:tgtEl>
                                          <p:spTgt spid="333827">
                                            <p:txEl>
                                              <p:pRg st="4" end="4"/>
                                            </p:txEl>
                                          </p:spTgt>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333827">
                                            <p:txEl>
                                              <p:pRg st="5" end="5"/>
                                            </p:txEl>
                                          </p:spTgt>
                                        </p:tgtEl>
                                        <p:attrNameLst>
                                          <p:attrName>style.visibility</p:attrName>
                                        </p:attrNameLst>
                                      </p:cBhvr>
                                      <p:to>
                                        <p:strVal val="visible"/>
                                      </p:to>
                                    </p:set>
                                    <p:animEffect transition="in" filter="blinds(horizontal)">
                                      <p:cBhvr>
                                        <p:cTn id="24" dur="500"/>
                                        <p:tgtEl>
                                          <p:spTgt spid="33382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3827" grpId="0" build="p"/>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en-US" altLang="en-US"/>
              <a:t>Selecting Investment Vehicles </a:t>
            </a:r>
            <a:r>
              <a:rPr lang="en-US" altLang="en-US" sz="2000"/>
              <a:t>(continued)</a:t>
            </a:r>
          </a:p>
        </p:txBody>
      </p:sp>
      <p:sp>
        <p:nvSpPr>
          <p:cNvPr id="25604" name="Rectangle 3"/>
          <p:cNvSpPr>
            <a:spLocks noGrp="1" noChangeArrowheads="1"/>
          </p:cNvSpPr>
          <p:nvPr>
            <p:ph idx="1"/>
          </p:nvPr>
        </p:nvSpPr>
        <p:spPr>
          <a:xfrm>
            <a:off x="914400" y="1600200"/>
            <a:ext cx="7239000" cy="4800600"/>
          </a:xfrm>
        </p:spPr>
        <p:txBody>
          <a:bodyPr/>
          <a:lstStyle/>
          <a:p>
            <a:pPr eaLnBrk="1" hangingPunct="1"/>
            <a:r>
              <a:rPr lang="en-US" altLang="en-US" dirty="0"/>
              <a:t>How do you prioritize investment vehicle choice?</a:t>
            </a:r>
          </a:p>
          <a:p>
            <a:pPr lvl="1" eaLnBrk="1" hangingPunct="1"/>
            <a:r>
              <a:rPr lang="en-US" altLang="en-US" dirty="0"/>
              <a:t>Some investment vehicles are higher on the priority list than others, but they also have lower contribution amounts (i.e., $6,000 for the Roth in </a:t>
            </a:r>
            <a:r>
              <a:rPr lang="en-US" altLang="en-US" dirty="0" smtClean="0"/>
              <a:t>2020).  </a:t>
            </a:r>
            <a:r>
              <a:rPr lang="en-US" altLang="en-US" dirty="0"/>
              <a:t>What should you do?</a:t>
            </a:r>
          </a:p>
          <a:p>
            <a:pPr lvl="2" eaLnBrk="1" hangingPunct="1"/>
            <a:r>
              <a:rPr lang="en-US" altLang="en-US" dirty="0"/>
              <a:t>Use the highest priority money first, and then next highest, etc. until you have utilized all your available investment funds</a:t>
            </a:r>
          </a:p>
          <a:p>
            <a:pPr lvl="1" eaLnBrk="1" hangingPunct="1">
              <a:buFontTx/>
              <a:buNone/>
            </a:pPr>
            <a:endParaRPr lang="en-US" altLang="en-US" dirty="0"/>
          </a:p>
          <a:p>
            <a:pPr lvl="2" eaLnBrk="1" hangingPunct="1">
              <a:buFontTx/>
              <a:buNone/>
            </a:pPr>
            <a:endParaRPr lang="en-US" altLang="en-US" sz="28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60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5604">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560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4" grpId="0" build="p"/>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lnSpc>
                <a:spcPct val="90000"/>
              </a:lnSpc>
            </a:pPr>
            <a:r>
              <a:rPr lang="en-US" altLang="en-US"/>
              <a:t>Selecting Investment Vehicles </a:t>
            </a:r>
            <a:r>
              <a:rPr lang="en-US" altLang="en-US" sz="2000"/>
              <a:t>(continued)</a:t>
            </a:r>
          </a:p>
        </p:txBody>
      </p:sp>
      <p:sp>
        <p:nvSpPr>
          <p:cNvPr id="26628" name="Rectangle 3"/>
          <p:cNvSpPr>
            <a:spLocks noGrp="1" noChangeArrowheads="1"/>
          </p:cNvSpPr>
          <p:nvPr>
            <p:ph idx="1"/>
          </p:nvPr>
        </p:nvSpPr>
        <p:spPr>
          <a:xfrm>
            <a:off x="914400" y="1600200"/>
            <a:ext cx="7239000" cy="5181600"/>
          </a:xfrm>
        </p:spPr>
        <p:txBody>
          <a:bodyPr/>
          <a:lstStyle/>
          <a:p>
            <a:pPr eaLnBrk="1" hangingPunct="1">
              <a:lnSpc>
                <a:spcPct val="90000"/>
              </a:lnSpc>
            </a:pPr>
            <a:r>
              <a:rPr lang="en-US" altLang="en-US" dirty="0"/>
              <a:t>Where should you put different types of financial assets?</a:t>
            </a:r>
          </a:p>
          <a:p>
            <a:pPr lvl="1" eaLnBrk="1" hangingPunct="1">
              <a:lnSpc>
                <a:spcPct val="90000"/>
              </a:lnSpc>
            </a:pPr>
            <a:r>
              <a:rPr lang="en-US" altLang="en-US" dirty="0"/>
              <a:t>Retirement Accounts: 401k, IRA’s, 529 Funds, etc.</a:t>
            </a:r>
          </a:p>
          <a:p>
            <a:pPr lvl="2" eaLnBrk="1" hangingPunct="1">
              <a:lnSpc>
                <a:spcPct val="90000"/>
              </a:lnSpc>
            </a:pPr>
            <a:r>
              <a:rPr lang="en-US" altLang="en-US" dirty="0"/>
              <a:t>Financial assets in which you trade actively</a:t>
            </a:r>
          </a:p>
          <a:p>
            <a:pPr lvl="2" eaLnBrk="1" hangingPunct="1">
              <a:lnSpc>
                <a:spcPct val="90000"/>
              </a:lnSpc>
            </a:pPr>
            <a:r>
              <a:rPr lang="en-US" altLang="en-US" dirty="0"/>
              <a:t>Taxable bonds and high turnover mutual funds</a:t>
            </a:r>
          </a:p>
          <a:p>
            <a:pPr lvl="3" eaLnBrk="1" hangingPunct="1">
              <a:lnSpc>
                <a:spcPct val="90000"/>
              </a:lnSpc>
            </a:pPr>
            <a:r>
              <a:rPr lang="en-US" altLang="en-US" dirty="0"/>
              <a:t>You do not pay taxes until you take out funds</a:t>
            </a:r>
          </a:p>
          <a:p>
            <a:pPr lvl="1" eaLnBrk="1" hangingPunct="1">
              <a:lnSpc>
                <a:spcPct val="90000"/>
              </a:lnSpc>
            </a:pPr>
            <a:r>
              <a:rPr lang="en-US" altLang="en-US" dirty="0"/>
              <a:t>Taxable Accounts: Investment portfolios</a:t>
            </a:r>
          </a:p>
          <a:p>
            <a:pPr lvl="2" eaLnBrk="1" hangingPunct="1">
              <a:lnSpc>
                <a:spcPct val="90000"/>
              </a:lnSpc>
            </a:pPr>
            <a:r>
              <a:rPr lang="en-US" altLang="en-US" dirty="0"/>
              <a:t>Stocks and mutual funds with a buy and hold strategy</a:t>
            </a:r>
          </a:p>
          <a:p>
            <a:pPr lvl="2" eaLnBrk="1" hangingPunct="1">
              <a:lnSpc>
                <a:spcPct val="90000"/>
              </a:lnSpc>
            </a:pPr>
            <a:r>
              <a:rPr lang="en-US" altLang="en-US" dirty="0"/>
              <a:t>Tax-free bonds and tax-efficient index funds</a:t>
            </a:r>
          </a:p>
          <a:p>
            <a:pPr lvl="3" eaLnBrk="1" hangingPunct="1">
              <a:lnSpc>
                <a:spcPct val="90000"/>
              </a:lnSpc>
            </a:pPr>
            <a:r>
              <a:rPr lang="en-US" altLang="en-US" dirty="0"/>
              <a:t>You pay taxes on fund distributions yearly</a:t>
            </a:r>
          </a:p>
          <a:p>
            <a:pPr lvl="3" eaLnBrk="1" hangingPunct="1">
              <a:lnSpc>
                <a:spcPct val="90000"/>
              </a:lnSpc>
            </a:pPr>
            <a:endParaRPr lang="en-US" altLang="en-US" dirty="0"/>
          </a:p>
          <a:p>
            <a:pPr lvl="3" eaLnBrk="1" hangingPunct="1">
              <a:lnSpc>
                <a:spcPct val="90000"/>
              </a:lnSpc>
            </a:pPr>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62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6628">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6628">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6628">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6628">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6628">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6628">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6628">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6628">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8"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0" y="0"/>
            <a:ext cx="9144000" cy="685800"/>
          </a:xfrm>
          <a:solidFill>
            <a:schemeClr val="bg1"/>
          </a:solidFill>
        </p:spPr>
        <p:txBody>
          <a:bodyPr/>
          <a:lstStyle/>
          <a:p>
            <a:pPr eaLnBrk="1" hangingPunct="1"/>
            <a:r>
              <a:rPr lang="en-US" altLang="en-US" dirty="0"/>
              <a:t>Questions</a:t>
            </a:r>
          </a:p>
        </p:txBody>
      </p:sp>
      <p:sp>
        <p:nvSpPr>
          <p:cNvPr id="32771" name="Rectangle 3"/>
          <p:cNvSpPr>
            <a:spLocks noGrp="1" noChangeArrowheads="1"/>
          </p:cNvSpPr>
          <p:nvPr>
            <p:ph idx="1"/>
          </p:nvPr>
        </p:nvSpPr>
        <p:spPr>
          <a:xfrm>
            <a:off x="928688" y="1608138"/>
            <a:ext cx="7286625" cy="4419600"/>
          </a:xfrm>
        </p:spPr>
        <p:txBody>
          <a:bodyPr/>
          <a:lstStyle/>
          <a:p>
            <a:pPr eaLnBrk="1" hangingPunct="1"/>
            <a:r>
              <a:rPr lang="en-US" altLang="en-US"/>
              <a:t>Any questions on the Selecting Investment Vehicles and how it should impact your portfolio?</a:t>
            </a:r>
          </a:p>
        </p:txBody>
      </p:sp>
      <p:pic>
        <p:nvPicPr>
          <p:cNvPr id="3" name="Picture 2"/>
          <p:cNvPicPr>
            <a:picLocks noChangeAspect="1"/>
          </p:cNvPicPr>
          <p:nvPr/>
        </p:nvPicPr>
        <p:blipFill>
          <a:blip r:embed="rId2"/>
          <a:stretch>
            <a:fillRect/>
          </a:stretch>
        </p:blipFill>
        <p:spPr>
          <a:xfrm>
            <a:off x="152400" y="685800"/>
            <a:ext cx="8839200" cy="6051597"/>
          </a:xfrm>
          <a:prstGeom prst="rect">
            <a:avLst/>
          </a:prstGeo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971550" y="533400"/>
            <a:ext cx="7172325" cy="1143000"/>
          </a:xfrm>
        </p:spPr>
        <p:txBody>
          <a:bodyPr/>
          <a:lstStyle/>
          <a:p>
            <a:pPr marL="838200" indent="-838200" eaLnBrk="1" hangingPunct="1"/>
            <a:r>
              <a:rPr lang="en-US" altLang="en-US" sz="3200" dirty="0"/>
              <a:t>B. Understand the Elements of a Successful Investment Portfolio</a:t>
            </a:r>
          </a:p>
        </p:txBody>
      </p:sp>
      <p:sp>
        <p:nvSpPr>
          <p:cNvPr id="64515" name="Rectangle 3"/>
          <p:cNvSpPr>
            <a:spLocks noGrp="1" noChangeArrowheads="1"/>
          </p:cNvSpPr>
          <p:nvPr>
            <p:ph idx="1"/>
          </p:nvPr>
        </p:nvSpPr>
        <p:spPr>
          <a:xfrm>
            <a:off x="914400" y="1600200"/>
            <a:ext cx="7391400" cy="5181600"/>
          </a:xfrm>
        </p:spPr>
        <p:txBody>
          <a:bodyPr/>
          <a:lstStyle/>
          <a:p>
            <a:pPr eaLnBrk="1" hangingPunct="1">
              <a:spcBef>
                <a:spcPts val="600"/>
              </a:spcBef>
            </a:pPr>
            <a:r>
              <a:rPr lang="en-US" altLang="en-US" dirty="0"/>
              <a:t>Portfolio selection strategies will differ by individual, portfolio manager, institution and view of the market</a:t>
            </a:r>
          </a:p>
          <a:p>
            <a:pPr lvl="1" eaLnBrk="1" hangingPunct="1">
              <a:spcBef>
                <a:spcPts val="600"/>
              </a:spcBef>
            </a:pPr>
            <a:r>
              <a:rPr lang="en-US" altLang="en-US" dirty="0"/>
              <a:t>It is impossible to discuss how every portfolio manager builds every portfolio</a:t>
            </a:r>
          </a:p>
          <a:p>
            <a:pPr lvl="2" eaLnBrk="1" hangingPunct="1">
              <a:spcBef>
                <a:spcPts val="600"/>
              </a:spcBef>
            </a:pPr>
            <a:r>
              <a:rPr lang="en-US" altLang="en-US" dirty="0"/>
              <a:t>But general concepts and principles are applicable to everyone</a:t>
            </a:r>
          </a:p>
          <a:p>
            <a:pPr lvl="1" eaLnBrk="1" hangingPunct="1">
              <a:spcBef>
                <a:spcPts val="600"/>
              </a:spcBef>
            </a:pPr>
            <a:r>
              <a:rPr lang="en-US" altLang="en-US" dirty="0"/>
              <a:t>As I review the principles of successful investing and the successful portfolios of the past, there appears to be a pattern.  I call it the bottom of the Investment Hourglass</a:t>
            </a:r>
          </a:p>
          <a:p>
            <a:pPr lvl="1" eaLnBrk="1" hangingPunct="1">
              <a:buFontTx/>
              <a:buNone/>
            </a:pPr>
            <a:endParaRPr lang="en-US" altLang="en-US" dirty="0"/>
          </a:p>
          <a:p>
            <a:pPr lvl="2" eaLnBrk="1" hangingPunct="1">
              <a:buFontTx/>
              <a:buNone/>
            </a:pPr>
            <a:endParaRPr lang="en-US" altLang="en-US" dirty="0"/>
          </a:p>
          <a:p>
            <a:pPr lvl="1" eaLnBrk="1" hangingPunct="1">
              <a:lnSpc>
                <a:spcPct val="70000"/>
              </a:lnSpc>
              <a:spcBef>
                <a:spcPct val="70000"/>
              </a:spcBef>
            </a:pPr>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4515">
                                            <p:txEl>
                                              <p:pRg st="0" end="0"/>
                                            </p:txEl>
                                          </p:spTgt>
                                        </p:tgtEl>
                                        <p:attrNameLst>
                                          <p:attrName>style.visibility</p:attrName>
                                        </p:attrNameLst>
                                      </p:cBhvr>
                                      <p:to>
                                        <p:strVal val="visible"/>
                                      </p:to>
                                    </p:set>
                                    <p:animEffect transition="in" filter="blinds(horizontal)">
                                      <p:cBhvr>
                                        <p:cTn id="7" dur="500"/>
                                        <p:tgtEl>
                                          <p:spTgt spid="6451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4515">
                                            <p:txEl>
                                              <p:pRg st="1" end="1"/>
                                            </p:txEl>
                                          </p:spTgt>
                                        </p:tgtEl>
                                        <p:attrNameLst>
                                          <p:attrName>style.visibility</p:attrName>
                                        </p:attrNameLst>
                                      </p:cBhvr>
                                      <p:to>
                                        <p:strVal val="visible"/>
                                      </p:to>
                                    </p:set>
                                    <p:animEffect transition="in" filter="blinds(horizontal)">
                                      <p:cBhvr>
                                        <p:cTn id="12" dur="500"/>
                                        <p:tgtEl>
                                          <p:spTgt spid="64515">
                                            <p:txEl>
                                              <p:pRg st="1" end="1"/>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64515">
                                            <p:txEl>
                                              <p:pRg st="2" end="2"/>
                                            </p:txEl>
                                          </p:spTgt>
                                        </p:tgtEl>
                                        <p:attrNameLst>
                                          <p:attrName>style.visibility</p:attrName>
                                        </p:attrNameLst>
                                      </p:cBhvr>
                                      <p:to>
                                        <p:strVal val="visible"/>
                                      </p:to>
                                    </p:set>
                                    <p:animEffect transition="in" filter="blinds(horizontal)">
                                      <p:cBhvr>
                                        <p:cTn id="15" dur="500"/>
                                        <p:tgtEl>
                                          <p:spTgt spid="64515">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grpId="0" nodeType="clickEffect">
                                  <p:stCondLst>
                                    <p:cond delay="0"/>
                                  </p:stCondLst>
                                  <p:childTnLst>
                                    <p:set>
                                      <p:cBhvr>
                                        <p:cTn id="19" dur="1" fill="hold">
                                          <p:stCondLst>
                                            <p:cond delay="0"/>
                                          </p:stCondLst>
                                        </p:cTn>
                                        <p:tgtEl>
                                          <p:spTgt spid="64515">
                                            <p:txEl>
                                              <p:pRg st="3" end="3"/>
                                            </p:txEl>
                                          </p:spTgt>
                                        </p:tgtEl>
                                        <p:attrNameLst>
                                          <p:attrName>style.visibility</p:attrName>
                                        </p:attrNameLst>
                                      </p:cBhvr>
                                      <p:to>
                                        <p:strVal val="visible"/>
                                      </p:to>
                                    </p:set>
                                    <p:animEffect transition="in" filter="blinds(horizontal)">
                                      <p:cBhvr>
                                        <p:cTn id="20" dur="500"/>
                                        <p:tgtEl>
                                          <p:spTgt spid="6451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15" grpId="0" build="p" bldLvl="2"/>
    </p:bld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2"/>
          <p:cNvSpPr>
            <a:spLocks noGrp="1" noChangeArrowheads="1"/>
          </p:cNvSpPr>
          <p:nvPr>
            <p:ph type="title"/>
          </p:nvPr>
        </p:nvSpPr>
        <p:spPr>
          <a:xfrm>
            <a:off x="457200" y="457200"/>
            <a:ext cx="8229600" cy="1143000"/>
          </a:xfrm>
          <a:noFill/>
        </p:spPr>
        <p:txBody>
          <a:bodyPr/>
          <a:lstStyle/>
          <a:p>
            <a:pPr eaLnBrk="1" hangingPunct="1"/>
            <a:r>
              <a:rPr lang="en-US" altLang="en-US"/>
              <a:t>Investing:  The Hourglass Bottom</a:t>
            </a:r>
          </a:p>
        </p:txBody>
      </p:sp>
      <p:sp>
        <p:nvSpPr>
          <p:cNvPr id="290819" name="Text Box 3"/>
          <p:cNvSpPr txBox="1">
            <a:spLocks noChangeArrowheads="1"/>
          </p:cNvSpPr>
          <p:nvPr/>
        </p:nvSpPr>
        <p:spPr bwMode="auto">
          <a:xfrm>
            <a:off x="885825" y="1527175"/>
            <a:ext cx="25146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eaLnBrk="1" hangingPunct="1">
              <a:spcBef>
                <a:spcPct val="50000"/>
              </a:spcBef>
              <a:buFontTx/>
              <a:buNone/>
            </a:pPr>
            <a:r>
              <a:rPr lang="en-US" altLang="en-US" b="0"/>
              <a:t>Taxable Assets</a:t>
            </a:r>
          </a:p>
        </p:txBody>
      </p:sp>
      <p:sp>
        <p:nvSpPr>
          <p:cNvPr id="290820" name="Text Box 4"/>
          <p:cNvSpPr txBox="1">
            <a:spLocks noChangeArrowheads="1"/>
          </p:cNvSpPr>
          <p:nvPr/>
        </p:nvSpPr>
        <p:spPr bwMode="auto">
          <a:xfrm>
            <a:off x="5486400" y="1524000"/>
            <a:ext cx="30480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eaLnBrk="1" hangingPunct="1">
              <a:spcBef>
                <a:spcPct val="50000"/>
              </a:spcBef>
              <a:buFontTx/>
              <a:buNone/>
            </a:pPr>
            <a:r>
              <a:rPr lang="en-US" altLang="en-US" b="0"/>
              <a:t>Retirement Assets</a:t>
            </a:r>
          </a:p>
        </p:txBody>
      </p:sp>
      <p:sp>
        <p:nvSpPr>
          <p:cNvPr id="290821" name="Rectangle 5"/>
          <p:cNvSpPr>
            <a:spLocks noChangeArrowheads="1"/>
          </p:cNvSpPr>
          <p:nvPr/>
        </p:nvSpPr>
        <p:spPr bwMode="auto">
          <a:xfrm>
            <a:off x="885825" y="1585913"/>
            <a:ext cx="2286000" cy="381000"/>
          </a:xfrm>
          <a:prstGeom prst="rect">
            <a:avLst/>
          </a:prstGeom>
          <a:noFill/>
          <a:ln w="9525">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endParaRPr lang="en-US" altLang="en-US" sz="4400">
              <a:solidFill>
                <a:schemeClr val="tx2"/>
              </a:solidFill>
            </a:endParaRPr>
          </a:p>
        </p:txBody>
      </p:sp>
      <p:sp>
        <p:nvSpPr>
          <p:cNvPr id="290822" name="Rectangle 6"/>
          <p:cNvSpPr>
            <a:spLocks noChangeArrowheads="1"/>
          </p:cNvSpPr>
          <p:nvPr/>
        </p:nvSpPr>
        <p:spPr bwMode="auto">
          <a:xfrm>
            <a:off x="5562600" y="1600200"/>
            <a:ext cx="2667000" cy="381000"/>
          </a:xfrm>
          <a:prstGeom prst="rect">
            <a:avLst/>
          </a:prstGeom>
          <a:noFill/>
          <a:ln w="9525">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endParaRPr lang="en-US" altLang="en-US" sz="4400">
              <a:solidFill>
                <a:schemeClr val="tx2"/>
              </a:solidFill>
            </a:endParaRPr>
          </a:p>
        </p:txBody>
      </p:sp>
      <p:sp>
        <p:nvSpPr>
          <p:cNvPr id="290824" name="Text Box 8"/>
          <p:cNvSpPr txBox="1">
            <a:spLocks noChangeArrowheads="1"/>
          </p:cNvSpPr>
          <p:nvPr/>
        </p:nvSpPr>
        <p:spPr bwMode="auto">
          <a:xfrm>
            <a:off x="1214438" y="5483225"/>
            <a:ext cx="670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50000"/>
              </a:spcBef>
              <a:buFontTx/>
              <a:buNone/>
            </a:pPr>
            <a:r>
              <a:rPr lang="en-US" altLang="en-US" sz="2400" b="0"/>
              <a:t>1. Basics: Emergency Fund and Food Storage</a:t>
            </a:r>
          </a:p>
        </p:txBody>
      </p:sp>
      <p:sp>
        <p:nvSpPr>
          <p:cNvPr id="290825" name="Line 9"/>
          <p:cNvSpPr>
            <a:spLocks noChangeShapeType="1"/>
          </p:cNvSpPr>
          <p:nvPr/>
        </p:nvSpPr>
        <p:spPr bwMode="auto">
          <a:xfrm flipH="1">
            <a:off x="914400" y="6172200"/>
            <a:ext cx="7315200" cy="0"/>
          </a:xfrm>
          <a:prstGeom prst="line">
            <a:avLst/>
          </a:prstGeom>
          <a:noFill/>
          <a:ln w="38100">
            <a:solidFill>
              <a:srgbClr val="0070C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90826" name="Line 10"/>
          <p:cNvSpPr>
            <a:spLocks noChangeShapeType="1"/>
          </p:cNvSpPr>
          <p:nvPr/>
        </p:nvSpPr>
        <p:spPr bwMode="auto">
          <a:xfrm>
            <a:off x="1600200" y="5257800"/>
            <a:ext cx="5867400" cy="0"/>
          </a:xfrm>
          <a:prstGeom prst="line">
            <a:avLst/>
          </a:prstGeom>
          <a:noFill/>
          <a:ln w="38100">
            <a:solidFill>
              <a:srgbClr val="0070C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90827" name="Line 11"/>
          <p:cNvSpPr>
            <a:spLocks noChangeShapeType="1"/>
          </p:cNvSpPr>
          <p:nvPr/>
        </p:nvSpPr>
        <p:spPr bwMode="auto">
          <a:xfrm flipV="1">
            <a:off x="914400" y="5257800"/>
            <a:ext cx="685800" cy="914400"/>
          </a:xfrm>
          <a:prstGeom prst="line">
            <a:avLst/>
          </a:prstGeom>
          <a:noFill/>
          <a:ln w="38100">
            <a:solidFill>
              <a:srgbClr val="0070C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90828" name="Line 12"/>
          <p:cNvSpPr>
            <a:spLocks noChangeShapeType="1"/>
          </p:cNvSpPr>
          <p:nvPr/>
        </p:nvSpPr>
        <p:spPr bwMode="auto">
          <a:xfrm flipH="1" flipV="1">
            <a:off x="7467600" y="5257800"/>
            <a:ext cx="762000" cy="914400"/>
          </a:xfrm>
          <a:prstGeom prst="line">
            <a:avLst/>
          </a:prstGeom>
          <a:noFill/>
          <a:ln w="38100">
            <a:solidFill>
              <a:srgbClr val="0070C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90829" name="Line 13"/>
          <p:cNvSpPr>
            <a:spLocks noChangeShapeType="1"/>
          </p:cNvSpPr>
          <p:nvPr/>
        </p:nvSpPr>
        <p:spPr bwMode="auto">
          <a:xfrm flipV="1">
            <a:off x="1600200" y="4343400"/>
            <a:ext cx="762000" cy="914400"/>
          </a:xfrm>
          <a:prstGeom prst="line">
            <a:avLst/>
          </a:prstGeom>
          <a:noFill/>
          <a:ln w="38100">
            <a:solidFill>
              <a:srgbClr val="0070C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90830" name="Line 14"/>
          <p:cNvSpPr>
            <a:spLocks noChangeShapeType="1"/>
          </p:cNvSpPr>
          <p:nvPr/>
        </p:nvSpPr>
        <p:spPr bwMode="auto">
          <a:xfrm flipH="1" flipV="1">
            <a:off x="6781800" y="4343400"/>
            <a:ext cx="685800" cy="914400"/>
          </a:xfrm>
          <a:prstGeom prst="line">
            <a:avLst/>
          </a:prstGeom>
          <a:noFill/>
          <a:ln w="38100">
            <a:solidFill>
              <a:srgbClr val="0070C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90831" name="Line 15"/>
          <p:cNvSpPr>
            <a:spLocks noChangeShapeType="1"/>
          </p:cNvSpPr>
          <p:nvPr/>
        </p:nvSpPr>
        <p:spPr bwMode="auto">
          <a:xfrm flipV="1">
            <a:off x="2362200" y="3429000"/>
            <a:ext cx="762000" cy="914400"/>
          </a:xfrm>
          <a:prstGeom prst="line">
            <a:avLst/>
          </a:prstGeom>
          <a:noFill/>
          <a:ln w="38100">
            <a:solidFill>
              <a:srgbClr val="0070C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90832" name="Line 16"/>
          <p:cNvSpPr>
            <a:spLocks noChangeShapeType="1"/>
          </p:cNvSpPr>
          <p:nvPr/>
        </p:nvSpPr>
        <p:spPr bwMode="auto">
          <a:xfrm flipH="1" flipV="1">
            <a:off x="6019800" y="3429000"/>
            <a:ext cx="762000" cy="914400"/>
          </a:xfrm>
          <a:prstGeom prst="line">
            <a:avLst/>
          </a:prstGeom>
          <a:noFill/>
          <a:ln w="38100">
            <a:solidFill>
              <a:srgbClr val="0070C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90833" name="Line 17"/>
          <p:cNvSpPr>
            <a:spLocks noChangeShapeType="1"/>
          </p:cNvSpPr>
          <p:nvPr/>
        </p:nvSpPr>
        <p:spPr bwMode="auto">
          <a:xfrm flipV="1">
            <a:off x="3124200" y="1600200"/>
            <a:ext cx="1447800" cy="1828800"/>
          </a:xfrm>
          <a:prstGeom prst="line">
            <a:avLst/>
          </a:prstGeom>
          <a:noFill/>
          <a:ln w="38100">
            <a:solidFill>
              <a:srgbClr val="0070C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90834" name="Line 18"/>
          <p:cNvSpPr>
            <a:spLocks noChangeShapeType="1"/>
          </p:cNvSpPr>
          <p:nvPr/>
        </p:nvSpPr>
        <p:spPr bwMode="auto">
          <a:xfrm flipH="1" flipV="1">
            <a:off x="4572000" y="1600200"/>
            <a:ext cx="1447800" cy="1828800"/>
          </a:xfrm>
          <a:prstGeom prst="line">
            <a:avLst/>
          </a:prstGeom>
          <a:noFill/>
          <a:ln w="38100">
            <a:solidFill>
              <a:srgbClr val="0070C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90835" name="Line 19"/>
          <p:cNvSpPr>
            <a:spLocks noChangeShapeType="1"/>
          </p:cNvSpPr>
          <p:nvPr/>
        </p:nvSpPr>
        <p:spPr bwMode="auto">
          <a:xfrm flipV="1">
            <a:off x="4572000" y="4343400"/>
            <a:ext cx="0" cy="914400"/>
          </a:xfrm>
          <a:prstGeom prst="line">
            <a:avLst/>
          </a:prstGeom>
          <a:noFill/>
          <a:ln w="38100">
            <a:solidFill>
              <a:srgbClr val="0070C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90836" name="Line 20"/>
          <p:cNvSpPr>
            <a:spLocks noChangeShapeType="1"/>
          </p:cNvSpPr>
          <p:nvPr/>
        </p:nvSpPr>
        <p:spPr bwMode="auto">
          <a:xfrm flipV="1">
            <a:off x="4572000" y="3429000"/>
            <a:ext cx="0" cy="914400"/>
          </a:xfrm>
          <a:prstGeom prst="line">
            <a:avLst/>
          </a:prstGeom>
          <a:noFill/>
          <a:ln w="38100">
            <a:solidFill>
              <a:srgbClr val="0070C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90837" name="Line 21"/>
          <p:cNvSpPr>
            <a:spLocks noChangeShapeType="1"/>
          </p:cNvSpPr>
          <p:nvPr/>
        </p:nvSpPr>
        <p:spPr bwMode="auto">
          <a:xfrm flipV="1">
            <a:off x="4572000" y="1600200"/>
            <a:ext cx="0" cy="1828800"/>
          </a:xfrm>
          <a:prstGeom prst="line">
            <a:avLst/>
          </a:prstGeom>
          <a:noFill/>
          <a:ln w="38100">
            <a:solidFill>
              <a:srgbClr val="0070C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90839" name="Line 23"/>
          <p:cNvSpPr>
            <a:spLocks noChangeShapeType="1"/>
          </p:cNvSpPr>
          <p:nvPr/>
        </p:nvSpPr>
        <p:spPr bwMode="auto">
          <a:xfrm flipH="1">
            <a:off x="2362200" y="4343400"/>
            <a:ext cx="2209800" cy="0"/>
          </a:xfrm>
          <a:prstGeom prst="line">
            <a:avLst/>
          </a:prstGeom>
          <a:noFill/>
          <a:ln w="38100">
            <a:solidFill>
              <a:srgbClr val="0070C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90840" name="Line 24"/>
          <p:cNvSpPr>
            <a:spLocks noChangeShapeType="1"/>
          </p:cNvSpPr>
          <p:nvPr/>
        </p:nvSpPr>
        <p:spPr bwMode="auto">
          <a:xfrm>
            <a:off x="4572000" y="4343400"/>
            <a:ext cx="2209800" cy="0"/>
          </a:xfrm>
          <a:prstGeom prst="line">
            <a:avLst/>
          </a:prstGeom>
          <a:noFill/>
          <a:ln w="38100">
            <a:solidFill>
              <a:srgbClr val="0070C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90841" name="Line 25"/>
          <p:cNvSpPr>
            <a:spLocks noChangeShapeType="1"/>
          </p:cNvSpPr>
          <p:nvPr/>
        </p:nvSpPr>
        <p:spPr bwMode="auto">
          <a:xfrm flipH="1">
            <a:off x="3124200" y="3429000"/>
            <a:ext cx="1447800" cy="0"/>
          </a:xfrm>
          <a:prstGeom prst="line">
            <a:avLst/>
          </a:prstGeom>
          <a:noFill/>
          <a:ln w="38100">
            <a:solidFill>
              <a:srgbClr val="0070C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90842" name="Line 26"/>
          <p:cNvSpPr>
            <a:spLocks noChangeShapeType="1"/>
          </p:cNvSpPr>
          <p:nvPr/>
        </p:nvSpPr>
        <p:spPr bwMode="auto">
          <a:xfrm>
            <a:off x="4572000" y="3429000"/>
            <a:ext cx="1447800" cy="0"/>
          </a:xfrm>
          <a:prstGeom prst="line">
            <a:avLst/>
          </a:prstGeom>
          <a:noFill/>
          <a:ln w="38100">
            <a:solidFill>
              <a:srgbClr val="0070C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90843" name="Text Box 27"/>
          <p:cNvSpPr txBox="1">
            <a:spLocks noChangeArrowheads="1"/>
          </p:cNvSpPr>
          <p:nvPr/>
        </p:nvSpPr>
        <p:spPr bwMode="auto">
          <a:xfrm>
            <a:off x="228600" y="4364182"/>
            <a:ext cx="86868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50000"/>
              </a:spcBef>
              <a:buFontTx/>
              <a:buNone/>
            </a:pPr>
            <a:r>
              <a:rPr lang="en-US" altLang="en-US" sz="2400" b="0" dirty="0"/>
              <a:t>2. Core: Broad Market (Large Cap) Index Funds/ETFs, or Core Mutual Funds</a:t>
            </a:r>
          </a:p>
        </p:txBody>
      </p:sp>
      <p:sp>
        <p:nvSpPr>
          <p:cNvPr id="290844" name="Text Box 28"/>
          <p:cNvSpPr txBox="1">
            <a:spLocks noChangeArrowheads="1"/>
          </p:cNvSpPr>
          <p:nvPr/>
        </p:nvSpPr>
        <p:spPr bwMode="auto">
          <a:xfrm>
            <a:off x="885825" y="3461759"/>
            <a:ext cx="737235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50000"/>
              </a:spcBef>
              <a:buFontTx/>
              <a:buNone/>
            </a:pPr>
            <a:r>
              <a:rPr lang="en-US" altLang="en-US" sz="2400" b="0" dirty="0"/>
              <a:t>3. Diversify: Broaden and Deepen your Asset Classes</a:t>
            </a:r>
          </a:p>
        </p:txBody>
      </p:sp>
      <p:sp>
        <p:nvSpPr>
          <p:cNvPr id="290845" name="Text Box 29"/>
          <p:cNvSpPr txBox="1">
            <a:spLocks noChangeArrowheads="1"/>
          </p:cNvSpPr>
          <p:nvPr/>
        </p:nvSpPr>
        <p:spPr bwMode="auto">
          <a:xfrm>
            <a:off x="457200" y="2482272"/>
            <a:ext cx="822959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50000"/>
              </a:spcBef>
              <a:buFontTx/>
              <a:buNone/>
            </a:pPr>
            <a:r>
              <a:rPr lang="en-US" altLang="en-US" sz="2400" b="0" dirty="0"/>
              <a:t>4. Opportunistic:  Individual Stocks, Bonds and Sector Funds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290827"/>
                                        </p:tgtEl>
                                        <p:attrNameLst>
                                          <p:attrName>style.visibility</p:attrName>
                                        </p:attrNameLst>
                                      </p:cBhvr>
                                      <p:to>
                                        <p:strVal val="visible"/>
                                      </p:to>
                                    </p:set>
                                    <p:animEffect transition="in" filter="checkerboard(across)">
                                      <p:cBhvr>
                                        <p:cTn id="7" dur="500"/>
                                        <p:tgtEl>
                                          <p:spTgt spid="290827"/>
                                        </p:tgtEl>
                                      </p:cBhvr>
                                    </p:animEffect>
                                  </p:childTnLst>
                                </p:cTn>
                              </p:par>
                              <p:par>
                                <p:cTn id="8" presetID="5" presetClass="entr" presetSubtype="10" fill="hold" nodeType="withEffect">
                                  <p:stCondLst>
                                    <p:cond delay="0"/>
                                  </p:stCondLst>
                                  <p:childTnLst>
                                    <p:set>
                                      <p:cBhvr>
                                        <p:cTn id="9" dur="1" fill="hold">
                                          <p:stCondLst>
                                            <p:cond delay="0"/>
                                          </p:stCondLst>
                                        </p:cTn>
                                        <p:tgtEl>
                                          <p:spTgt spid="290828"/>
                                        </p:tgtEl>
                                        <p:attrNameLst>
                                          <p:attrName>style.visibility</p:attrName>
                                        </p:attrNameLst>
                                      </p:cBhvr>
                                      <p:to>
                                        <p:strVal val="visible"/>
                                      </p:to>
                                    </p:set>
                                    <p:animEffect transition="in" filter="checkerboard(across)">
                                      <p:cBhvr>
                                        <p:cTn id="10" dur="500"/>
                                        <p:tgtEl>
                                          <p:spTgt spid="290828"/>
                                        </p:tgtEl>
                                      </p:cBhvr>
                                    </p:animEffect>
                                  </p:childTnLst>
                                </p:cTn>
                              </p:par>
                              <p:par>
                                <p:cTn id="11" presetID="5" presetClass="entr" presetSubtype="10" fill="hold" nodeType="withEffect">
                                  <p:stCondLst>
                                    <p:cond delay="0"/>
                                  </p:stCondLst>
                                  <p:childTnLst>
                                    <p:set>
                                      <p:cBhvr>
                                        <p:cTn id="12" dur="1" fill="hold">
                                          <p:stCondLst>
                                            <p:cond delay="0"/>
                                          </p:stCondLst>
                                        </p:cTn>
                                        <p:tgtEl>
                                          <p:spTgt spid="290825"/>
                                        </p:tgtEl>
                                        <p:attrNameLst>
                                          <p:attrName>style.visibility</p:attrName>
                                        </p:attrNameLst>
                                      </p:cBhvr>
                                      <p:to>
                                        <p:strVal val="visible"/>
                                      </p:to>
                                    </p:set>
                                    <p:animEffect transition="in" filter="checkerboard(across)">
                                      <p:cBhvr>
                                        <p:cTn id="13" dur="500"/>
                                        <p:tgtEl>
                                          <p:spTgt spid="290825"/>
                                        </p:tgtEl>
                                      </p:cBhvr>
                                    </p:animEffect>
                                  </p:childTnLst>
                                </p:cTn>
                              </p:par>
                              <p:par>
                                <p:cTn id="14" presetID="5" presetClass="entr" presetSubtype="10" fill="hold" nodeType="withEffect">
                                  <p:stCondLst>
                                    <p:cond delay="0"/>
                                  </p:stCondLst>
                                  <p:childTnLst>
                                    <p:set>
                                      <p:cBhvr>
                                        <p:cTn id="15" dur="1" fill="hold">
                                          <p:stCondLst>
                                            <p:cond delay="0"/>
                                          </p:stCondLst>
                                        </p:cTn>
                                        <p:tgtEl>
                                          <p:spTgt spid="290826"/>
                                        </p:tgtEl>
                                        <p:attrNameLst>
                                          <p:attrName>style.visibility</p:attrName>
                                        </p:attrNameLst>
                                      </p:cBhvr>
                                      <p:to>
                                        <p:strVal val="visible"/>
                                      </p:to>
                                    </p:set>
                                    <p:animEffect transition="in" filter="checkerboard(across)">
                                      <p:cBhvr>
                                        <p:cTn id="16" dur="500"/>
                                        <p:tgtEl>
                                          <p:spTgt spid="290826"/>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0" presetClass="entr" presetSubtype="0" fill="hold" grpId="0" nodeType="clickEffect">
                                  <p:stCondLst>
                                    <p:cond delay="0"/>
                                  </p:stCondLst>
                                  <p:childTnLst>
                                    <p:set>
                                      <p:cBhvr>
                                        <p:cTn id="20" dur="1" fill="hold">
                                          <p:stCondLst>
                                            <p:cond delay="0"/>
                                          </p:stCondLst>
                                        </p:cTn>
                                        <p:tgtEl>
                                          <p:spTgt spid="290824"/>
                                        </p:tgtEl>
                                        <p:attrNameLst>
                                          <p:attrName>style.visibility</p:attrName>
                                        </p:attrNameLst>
                                      </p:cBhvr>
                                      <p:to>
                                        <p:strVal val="visible"/>
                                      </p:to>
                                    </p:set>
                                    <p:animEffect transition="in" filter="wedge">
                                      <p:cBhvr>
                                        <p:cTn id="21" dur="2000"/>
                                        <p:tgtEl>
                                          <p:spTgt spid="290824"/>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5" presetClass="entr" presetSubtype="10" fill="hold" nodeType="clickEffect">
                                  <p:stCondLst>
                                    <p:cond delay="0"/>
                                  </p:stCondLst>
                                  <p:childTnLst>
                                    <p:set>
                                      <p:cBhvr>
                                        <p:cTn id="25" dur="1" fill="hold">
                                          <p:stCondLst>
                                            <p:cond delay="0"/>
                                          </p:stCondLst>
                                        </p:cTn>
                                        <p:tgtEl>
                                          <p:spTgt spid="290835"/>
                                        </p:tgtEl>
                                        <p:attrNameLst>
                                          <p:attrName>style.visibility</p:attrName>
                                        </p:attrNameLst>
                                      </p:cBhvr>
                                      <p:to>
                                        <p:strVal val="visible"/>
                                      </p:to>
                                    </p:set>
                                    <p:animEffect transition="in" filter="checkerboard(across)">
                                      <p:cBhvr>
                                        <p:cTn id="26" dur="500"/>
                                        <p:tgtEl>
                                          <p:spTgt spid="290835"/>
                                        </p:tgtEl>
                                      </p:cBhvr>
                                    </p:animEffect>
                                  </p:childTnLst>
                                </p:cTn>
                              </p:par>
                              <p:par>
                                <p:cTn id="27" presetID="5" presetClass="entr" presetSubtype="10" fill="hold" nodeType="withEffect">
                                  <p:stCondLst>
                                    <p:cond delay="0"/>
                                  </p:stCondLst>
                                  <p:childTnLst>
                                    <p:set>
                                      <p:cBhvr>
                                        <p:cTn id="28" dur="1" fill="hold">
                                          <p:stCondLst>
                                            <p:cond delay="0"/>
                                          </p:stCondLst>
                                        </p:cTn>
                                        <p:tgtEl>
                                          <p:spTgt spid="290829"/>
                                        </p:tgtEl>
                                        <p:attrNameLst>
                                          <p:attrName>style.visibility</p:attrName>
                                        </p:attrNameLst>
                                      </p:cBhvr>
                                      <p:to>
                                        <p:strVal val="visible"/>
                                      </p:to>
                                    </p:set>
                                    <p:animEffect transition="in" filter="checkerboard(across)">
                                      <p:cBhvr>
                                        <p:cTn id="29" dur="500"/>
                                        <p:tgtEl>
                                          <p:spTgt spid="290829"/>
                                        </p:tgtEl>
                                      </p:cBhvr>
                                    </p:animEffect>
                                  </p:childTnLst>
                                </p:cTn>
                              </p:par>
                              <p:par>
                                <p:cTn id="30" presetID="5" presetClass="entr" presetSubtype="10" fill="hold" nodeType="withEffect">
                                  <p:stCondLst>
                                    <p:cond delay="0"/>
                                  </p:stCondLst>
                                  <p:childTnLst>
                                    <p:set>
                                      <p:cBhvr>
                                        <p:cTn id="31" dur="1" fill="hold">
                                          <p:stCondLst>
                                            <p:cond delay="0"/>
                                          </p:stCondLst>
                                        </p:cTn>
                                        <p:tgtEl>
                                          <p:spTgt spid="290839"/>
                                        </p:tgtEl>
                                        <p:attrNameLst>
                                          <p:attrName>style.visibility</p:attrName>
                                        </p:attrNameLst>
                                      </p:cBhvr>
                                      <p:to>
                                        <p:strVal val="visible"/>
                                      </p:to>
                                    </p:set>
                                    <p:animEffect transition="in" filter="checkerboard(across)">
                                      <p:cBhvr>
                                        <p:cTn id="32" dur="500"/>
                                        <p:tgtEl>
                                          <p:spTgt spid="290839"/>
                                        </p:tgtEl>
                                      </p:cBhvr>
                                    </p:animEffect>
                                  </p:childTnLst>
                                </p:cTn>
                              </p:par>
                              <p:par>
                                <p:cTn id="33" presetID="5" presetClass="entr" presetSubtype="10" fill="hold" grpId="0" nodeType="withEffect">
                                  <p:stCondLst>
                                    <p:cond delay="0"/>
                                  </p:stCondLst>
                                  <p:childTnLst>
                                    <p:set>
                                      <p:cBhvr>
                                        <p:cTn id="34" dur="1" fill="hold">
                                          <p:stCondLst>
                                            <p:cond delay="0"/>
                                          </p:stCondLst>
                                        </p:cTn>
                                        <p:tgtEl>
                                          <p:spTgt spid="290821"/>
                                        </p:tgtEl>
                                        <p:attrNameLst>
                                          <p:attrName>style.visibility</p:attrName>
                                        </p:attrNameLst>
                                      </p:cBhvr>
                                      <p:to>
                                        <p:strVal val="visible"/>
                                      </p:to>
                                    </p:set>
                                    <p:animEffect transition="in" filter="checkerboard(across)">
                                      <p:cBhvr>
                                        <p:cTn id="35" dur="500"/>
                                        <p:tgtEl>
                                          <p:spTgt spid="290821"/>
                                        </p:tgtEl>
                                      </p:cBhvr>
                                    </p:animEffect>
                                  </p:childTnLst>
                                </p:cTn>
                              </p:par>
                              <p:par>
                                <p:cTn id="36" presetID="5" presetClass="entr" presetSubtype="10" fill="hold" grpId="0" nodeType="withEffect">
                                  <p:stCondLst>
                                    <p:cond delay="0"/>
                                  </p:stCondLst>
                                  <p:childTnLst>
                                    <p:set>
                                      <p:cBhvr>
                                        <p:cTn id="37" dur="1" fill="hold">
                                          <p:stCondLst>
                                            <p:cond delay="0"/>
                                          </p:stCondLst>
                                        </p:cTn>
                                        <p:tgtEl>
                                          <p:spTgt spid="290819"/>
                                        </p:tgtEl>
                                        <p:attrNameLst>
                                          <p:attrName>style.visibility</p:attrName>
                                        </p:attrNameLst>
                                      </p:cBhvr>
                                      <p:to>
                                        <p:strVal val="visible"/>
                                      </p:to>
                                    </p:set>
                                    <p:animEffect transition="in" filter="checkerboard(across)">
                                      <p:cBhvr>
                                        <p:cTn id="38" dur="500"/>
                                        <p:tgtEl>
                                          <p:spTgt spid="290819"/>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5" presetClass="entr" presetSubtype="10" fill="hold" nodeType="clickEffect">
                                  <p:stCondLst>
                                    <p:cond delay="0"/>
                                  </p:stCondLst>
                                  <p:childTnLst>
                                    <p:set>
                                      <p:cBhvr>
                                        <p:cTn id="42" dur="1" fill="hold">
                                          <p:stCondLst>
                                            <p:cond delay="0"/>
                                          </p:stCondLst>
                                        </p:cTn>
                                        <p:tgtEl>
                                          <p:spTgt spid="290830"/>
                                        </p:tgtEl>
                                        <p:attrNameLst>
                                          <p:attrName>style.visibility</p:attrName>
                                        </p:attrNameLst>
                                      </p:cBhvr>
                                      <p:to>
                                        <p:strVal val="visible"/>
                                      </p:to>
                                    </p:set>
                                    <p:animEffect transition="in" filter="checkerboard(across)">
                                      <p:cBhvr>
                                        <p:cTn id="43" dur="500"/>
                                        <p:tgtEl>
                                          <p:spTgt spid="290830"/>
                                        </p:tgtEl>
                                      </p:cBhvr>
                                    </p:animEffect>
                                  </p:childTnLst>
                                </p:cTn>
                              </p:par>
                              <p:par>
                                <p:cTn id="44" presetID="5" presetClass="entr" presetSubtype="10" fill="hold" nodeType="withEffect">
                                  <p:stCondLst>
                                    <p:cond delay="0"/>
                                  </p:stCondLst>
                                  <p:childTnLst>
                                    <p:set>
                                      <p:cBhvr>
                                        <p:cTn id="45" dur="1" fill="hold">
                                          <p:stCondLst>
                                            <p:cond delay="0"/>
                                          </p:stCondLst>
                                        </p:cTn>
                                        <p:tgtEl>
                                          <p:spTgt spid="290840"/>
                                        </p:tgtEl>
                                        <p:attrNameLst>
                                          <p:attrName>style.visibility</p:attrName>
                                        </p:attrNameLst>
                                      </p:cBhvr>
                                      <p:to>
                                        <p:strVal val="visible"/>
                                      </p:to>
                                    </p:set>
                                    <p:animEffect transition="in" filter="checkerboard(across)">
                                      <p:cBhvr>
                                        <p:cTn id="46" dur="500"/>
                                        <p:tgtEl>
                                          <p:spTgt spid="290840"/>
                                        </p:tgtEl>
                                      </p:cBhvr>
                                    </p:animEffect>
                                  </p:childTnLst>
                                </p:cTn>
                              </p:par>
                              <p:par>
                                <p:cTn id="47" presetID="5" presetClass="entr" presetSubtype="10" fill="hold" grpId="0" nodeType="withEffect">
                                  <p:stCondLst>
                                    <p:cond delay="0"/>
                                  </p:stCondLst>
                                  <p:childTnLst>
                                    <p:set>
                                      <p:cBhvr>
                                        <p:cTn id="48" dur="1" fill="hold">
                                          <p:stCondLst>
                                            <p:cond delay="0"/>
                                          </p:stCondLst>
                                        </p:cTn>
                                        <p:tgtEl>
                                          <p:spTgt spid="290822"/>
                                        </p:tgtEl>
                                        <p:attrNameLst>
                                          <p:attrName>style.visibility</p:attrName>
                                        </p:attrNameLst>
                                      </p:cBhvr>
                                      <p:to>
                                        <p:strVal val="visible"/>
                                      </p:to>
                                    </p:set>
                                    <p:animEffect transition="in" filter="checkerboard(across)">
                                      <p:cBhvr>
                                        <p:cTn id="49" dur="500"/>
                                        <p:tgtEl>
                                          <p:spTgt spid="290822"/>
                                        </p:tgtEl>
                                      </p:cBhvr>
                                    </p:animEffect>
                                  </p:childTnLst>
                                </p:cTn>
                              </p:par>
                              <p:par>
                                <p:cTn id="50" presetID="5" presetClass="entr" presetSubtype="10" fill="hold" nodeType="withEffect">
                                  <p:stCondLst>
                                    <p:cond delay="0"/>
                                  </p:stCondLst>
                                  <p:childTnLst>
                                    <p:set>
                                      <p:cBhvr>
                                        <p:cTn id="51" dur="1" fill="hold">
                                          <p:stCondLst>
                                            <p:cond delay="0"/>
                                          </p:stCondLst>
                                        </p:cTn>
                                        <p:tgtEl>
                                          <p:spTgt spid="290820"/>
                                        </p:tgtEl>
                                        <p:attrNameLst>
                                          <p:attrName>style.visibility</p:attrName>
                                        </p:attrNameLst>
                                      </p:cBhvr>
                                      <p:to>
                                        <p:strVal val="visible"/>
                                      </p:to>
                                    </p:set>
                                    <p:animEffect transition="in" filter="checkerboard(across)">
                                      <p:cBhvr>
                                        <p:cTn id="52" dur="500"/>
                                        <p:tgtEl>
                                          <p:spTgt spid="290820"/>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20" presetClass="entr" presetSubtype="0" fill="hold" grpId="0" nodeType="clickEffect">
                                  <p:stCondLst>
                                    <p:cond delay="0"/>
                                  </p:stCondLst>
                                  <p:childTnLst>
                                    <p:set>
                                      <p:cBhvr>
                                        <p:cTn id="56" dur="1" fill="hold">
                                          <p:stCondLst>
                                            <p:cond delay="0"/>
                                          </p:stCondLst>
                                        </p:cTn>
                                        <p:tgtEl>
                                          <p:spTgt spid="290843"/>
                                        </p:tgtEl>
                                        <p:attrNameLst>
                                          <p:attrName>style.visibility</p:attrName>
                                        </p:attrNameLst>
                                      </p:cBhvr>
                                      <p:to>
                                        <p:strVal val="visible"/>
                                      </p:to>
                                    </p:set>
                                    <p:animEffect transition="in" filter="wedge">
                                      <p:cBhvr>
                                        <p:cTn id="57" dur="2000"/>
                                        <p:tgtEl>
                                          <p:spTgt spid="290843"/>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5" presetClass="entr" presetSubtype="10" fill="hold" nodeType="clickEffect">
                                  <p:stCondLst>
                                    <p:cond delay="0"/>
                                  </p:stCondLst>
                                  <p:childTnLst>
                                    <p:set>
                                      <p:cBhvr>
                                        <p:cTn id="61" dur="1" fill="hold">
                                          <p:stCondLst>
                                            <p:cond delay="0"/>
                                          </p:stCondLst>
                                        </p:cTn>
                                        <p:tgtEl>
                                          <p:spTgt spid="290841"/>
                                        </p:tgtEl>
                                        <p:attrNameLst>
                                          <p:attrName>style.visibility</p:attrName>
                                        </p:attrNameLst>
                                      </p:cBhvr>
                                      <p:to>
                                        <p:strVal val="visible"/>
                                      </p:to>
                                    </p:set>
                                    <p:animEffect transition="in" filter="checkerboard(across)">
                                      <p:cBhvr>
                                        <p:cTn id="62" dur="500"/>
                                        <p:tgtEl>
                                          <p:spTgt spid="290841"/>
                                        </p:tgtEl>
                                      </p:cBhvr>
                                    </p:animEffect>
                                  </p:childTnLst>
                                </p:cTn>
                              </p:par>
                              <p:par>
                                <p:cTn id="63" presetID="5" presetClass="entr" presetSubtype="10" fill="hold" nodeType="withEffect">
                                  <p:stCondLst>
                                    <p:cond delay="0"/>
                                  </p:stCondLst>
                                  <p:childTnLst>
                                    <p:set>
                                      <p:cBhvr>
                                        <p:cTn id="64" dur="1" fill="hold">
                                          <p:stCondLst>
                                            <p:cond delay="0"/>
                                          </p:stCondLst>
                                        </p:cTn>
                                        <p:tgtEl>
                                          <p:spTgt spid="290831"/>
                                        </p:tgtEl>
                                        <p:attrNameLst>
                                          <p:attrName>style.visibility</p:attrName>
                                        </p:attrNameLst>
                                      </p:cBhvr>
                                      <p:to>
                                        <p:strVal val="visible"/>
                                      </p:to>
                                    </p:set>
                                    <p:animEffect transition="in" filter="checkerboard(across)">
                                      <p:cBhvr>
                                        <p:cTn id="65" dur="500"/>
                                        <p:tgtEl>
                                          <p:spTgt spid="290831"/>
                                        </p:tgtEl>
                                      </p:cBhvr>
                                    </p:animEffect>
                                  </p:childTnLst>
                                </p:cTn>
                              </p:par>
                              <p:par>
                                <p:cTn id="66" presetID="5" presetClass="entr" presetSubtype="10" fill="hold" nodeType="withEffect">
                                  <p:stCondLst>
                                    <p:cond delay="0"/>
                                  </p:stCondLst>
                                  <p:childTnLst>
                                    <p:set>
                                      <p:cBhvr>
                                        <p:cTn id="67" dur="1" fill="hold">
                                          <p:stCondLst>
                                            <p:cond delay="0"/>
                                          </p:stCondLst>
                                        </p:cTn>
                                        <p:tgtEl>
                                          <p:spTgt spid="290836"/>
                                        </p:tgtEl>
                                        <p:attrNameLst>
                                          <p:attrName>style.visibility</p:attrName>
                                        </p:attrNameLst>
                                      </p:cBhvr>
                                      <p:to>
                                        <p:strVal val="visible"/>
                                      </p:to>
                                    </p:set>
                                    <p:animEffect transition="in" filter="checkerboard(across)">
                                      <p:cBhvr>
                                        <p:cTn id="68" dur="500"/>
                                        <p:tgtEl>
                                          <p:spTgt spid="290836"/>
                                        </p:tgtEl>
                                      </p:cBhvr>
                                    </p:animEffect>
                                  </p:childTnLst>
                                </p:cTn>
                              </p:par>
                            </p:childTnLst>
                          </p:cTn>
                        </p:par>
                      </p:childTnLst>
                    </p:cTn>
                  </p:par>
                  <p:par>
                    <p:cTn id="69" fill="hold" nodeType="clickPar">
                      <p:stCondLst>
                        <p:cond delay="indefinite"/>
                      </p:stCondLst>
                      <p:childTnLst>
                        <p:par>
                          <p:cTn id="70" fill="hold" nodeType="withGroup">
                            <p:stCondLst>
                              <p:cond delay="0"/>
                            </p:stCondLst>
                            <p:childTnLst>
                              <p:par>
                                <p:cTn id="71" presetID="5" presetClass="entr" presetSubtype="10" fill="hold" nodeType="clickEffect">
                                  <p:stCondLst>
                                    <p:cond delay="0"/>
                                  </p:stCondLst>
                                  <p:childTnLst>
                                    <p:set>
                                      <p:cBhvr>
                                        <p:cTn id="72" dur="1" fill="hold">
                                          <p:stCondLst>
                                            <p:cond delay="0"/>
                                          </p:stCondLst>
                                        </p:cTn>
                                        <p:tgtEl>
                                          <p:spTgt spid="290832"/>
                                        </p:tgtEl>
                                        <p:attrNameLst>
                                          <p:attrName>style.visibility</p:attrName>
                                        </p:attrNameLst>
                                      </p:cBhvr>
                                      <p:to>
                                        <p:strVal val="visible"/>
                                      </p:to>
                                    </p:set>
                                    <p:animEffect transition="in" filter="checkerboard(across)">
                                      <p:cBhvr>
                                        <p:cTn id="73" dur="500"/>
                                        <p:tgtEl>
                                          <p:spTgt spid="290832"/>
                                        </p:tgtEl>
                                      </p:cBhvr>
                                    </p:animEffect>
                                  </p:childTnLst>
                                </p:cTn>
                              </p:par>
                              <p:par>
                                <p:cTn id="74" presetID="5" presetClass="entr" presetSubtype="10" fill="hold" nodeType="withEffect">
                                  <p:stCondLst>
                                    <p:cond delay="0"/>
                                  </p:stCondLst>
                                  <p:childTnLst>
                                    <p:set>
                                      <p:cBhvr>
                                        <p:cTn id="75" dur="1" fill="hold">
                                          <p:stCondLst>
                                            <p:cond delay="0"/>
                                          </p:stCondLst>
                                        </p:cTn>
                                        <p:tgtEl>
                                          <p:spTgt spid="290842"/>
                                        </p:tgtEl>
                                        <p:attrNameLst>
                                          <p:attrName>style.visibility</p:attrName>
                                        </p:attrNameLst>
                                      </p:cBhvr>
                                      <p:to>
                                        <p:strVal val="visible"/>
                                      </p:to>
                                    </p:set>
                                    <p:animEffect transition="in" filter="checkerboard(across)">
                                      <p:cBhvr>
                                        <p:cTn id="76" dur="500"/>
                                        <p:tgtEl>
                                          <p:spTgt spid="290842"/>
                                        </p:tgtEl>
                                      </p:cBhvr>
                                    </p:animEffect>
                                  </p:childTnLst>
                                </p:cTn>
                              </p:par>
                            </p:childTnLst>
                          </p:cTn>
                        </p:par>
                      </p:childTnLst>
                    </p:cTn>
                  </p:par>
                  <p:par>
                    <p:cTn id="77" fill="hold" nodeType="clickPar">
                      <p:stCondLst>
                        <p:cond delay="indefinite"/>
                      </p:stCondLst>
                      <p:childTnLst>
                        <p:par>
                          <p:cTn id="78" fill="hold" nodeType="withGroup">
                            <p:stCondLst>
                              <p:cond delay="0"/>
                            </p:stCondLst>
                            <p:childTnLst>
                              <p:par>
                                <p:cTn id="79" presetID="20" presetClass="entr" presetSubtype="0" fill="hold" grpId="0" nodeType="clickEffect">
                                  <p:stCondLst>
                                    <p:cond delay="0"/>
                                  </p:stCondLst>
                                  <p:childTnLst>
                                    <p:set>
                                      <p:cBhvr>
                                        <p:cTn id="80" dur="1" fill="hold">
                                          <p:stCondLst>
                                            <p:cond delay="0"/>
                                          </p:stCondLst>
                                        </p:cTn>
                                        <p:tgtEl>
                                          <p:spTgt spid="290844"/>
                                        </p:tgtEl>
                                        <p:attrNameLst>
                                          <p:attrName>style.visibility</p:attrName>
                                        </p:attrNameLst>
                                      </p:cBhvr>
                                      <p:to>
                                        <p:strVal val="visible"/>
                                      </p:to>
                                    </p:set>
                                    <p:animEffect transition="in" filter="wedge">
                                      <p:cBhvr>
                                        <p:cTn id="81" dur="2000"/>
                                        <p:tgtEl>
                                          <p:spTgt spid="290844"/>
                                        </p:tgtEl>
                                      </p:cBhvr>
                                    </p:animEffect>
                                  </p:childTnLst>
                                </p:cTn>
                              </p:par>
                            </p:childTnLst>
                          </p:cTn>
                        </p:par>
                      </p:childTnLst>
                    </p:cTn>
                  </p:par>
                  <p:par>
                    <p:cTn id="82" fill="hold" nodeType="clickPar">
                      <p:stCondLst>
                        <p:cond delay="indefinite"/>
                      </p:stCondLst>
                      <p:childTnLst>
                        <p:par>
                          <p:cTn id="83" fill="hold" nodeType="withGroup">
                            <p:stCondLst>
                              <p:cond delay="0"/>
                            </p:stCondLst>
                            <p:childTnLst>
                              <p:par>
                                <p:cTn id="84" presetID="5" presetClass="entr" presetSubtype="10" fill="hold" nodeType="clickEffect">
                                  <p:stCondLst>
                                    <p:cond delay="0"/>
                                  </p:stCondLst>
                                  <p:childTnLst>
                                    <p:set>
                                      <p:cBhvr>
                                        <p:cTn id="85" dur="1" fill="hold">
                                          <p:stCondLst>
                                            <p:cond delay="0"/>
                                          </p:stCondLst>
                                        </p:cTn>
                                        <p:tgtEl>
                                          <p:spTgt spid="290837"/>
                                        </p:tgtEl>
                                        <p:attrNameLst>
                                          <p:attrName>style.visibility</p:attrName>
                                        </p:attrNameLst>
                                      </p:cBhvr>
                                      <p:to>
                                        <p:strVal val="visible"/>
                                      </p:to>
                                    </p:set>
                                    <p:animEffect transition="in" filter="checkerboard(across)">
                                      <p:cBhvr>
                                        <p:cTn id="86" dur="500"/>
                                        <p:tgtEl>
                                          <p:spTgt spid="290837"/>
                                        </p:tgtEl>
                                      </p:cBhvr>
                                    </p:animEffect>
                                  </p:childTnLst>
                                </p:cTn>
                              </p:par>
                              <p:par>
                                <p:cTn id="87" presetID="5" presetClass="entr" presetSubtype="10" fill="hold" nodeType="withEffect">
                                  <p:stCondLst>
                                    <p:cond delay="0"/>
                                  </p:stCondLst>
                                  <p:childTnLst>
                                    <p:set>
                                      <p:cBhvr>
                                        <p:cTn id="88" dur="1" fill="hold">
                                          <p:stCondLst>
                                            <p:cond delay="0"/>
                                          </p:stCondLst>
                                        </p:cTn>
                                        <p:tgtEl>
                                          <p:spTgt spid="290833"/>
                                        </p:tgtEl>
                                        <p:attrNameLst>
                                          <p:attrName>style.visibility</p:attrName>
                                        </p:attrNameLst>
                                      </p:cBhvr>
                                      <p:to>
                                        <p:strVal val="visible"/>
                                      </p:to>
                                    </p:set>
                                    <p:animEffect transition="in" filter="checkerboard(across)">
                                      <p:cBhvr>
                                        <p:cTn id="89" dur="500"/>
                                        <p:tgtEl>
                                          <p:spTgt spid="290833"/>
                                        </p:tgtEl>
                                      </p:cBhvr>
                                    </p:animEffect>
                                  </p:childTnLst>
                                </p:cTn>
                              </p:par>
                            </p:childTnLst>
                          </p:cTn>
                        </p:par>
                      </p:childTnLst>
                    </p:cTn>
                  </p:par>
                  <p:par>
                    <p:cTn id="90" fill="hold" nodeType="clickPar">
                      <p:stCondLst>
                        <p:cond delay="indefinite"/>
                      </p:stCondLst>
                      <p:childTnLst>
                        <p:par>
                          <p:cTn id="91" fill="hold" nodeType="withGroup">
                            <p:stCondLst>
                              <p:cond delay="0"/>
                            </p:stCondLst>
                            <p:childTnLst>
                              <p:par>
                                <p:cTn id="92" presetID="5" presetClass="entr" presetSubtype="10" fill="hold" nodeType="clickEffect">
                                  <p:stCondLst>
                                    <p:cond delay="0"/>
                                  </p:stCondLst>
                                  <p:childTnLst>
                                    <p:set>
                                      <p:cBhvr>
                                        <p:cTn id="93" dur="1" fill="hold">
                                          <p:stCondLst>
                                            <p:cond delay="0"/>
                                          </p:stCondLst>
                                        </p:cTn>
                                        <p:tgtEl>
                                          <p:spTgt spid="290834"/>
                                        </p:tgtEl>
                                        <p:attrNameLst>
                                          <p:attrName>style.visibility</p:attrName>
                                        </p:attrNameLst>
                                      </p:cBhvr>
                                      <p:to>
                                        <p:strVal val="visible"/>
                                      </p:to>
                                    </p:set>
                                    <p:animEffect transition="in" filter="checkerboard(across)">
                                      <p:cBhvr>
                                        <p:cTn id="94" dur="500"/>
                                        <p:tgtEl>
                                          <p:spTgt spid="290834"/>
                                        </p:tgtEl>
                                      </p:cBhvr>
                                    </p:animEffect>
                                  </p:childTnLst>
                                </p:cTn>
                              </p:par>
                            </p:childTnLst>
                          </p:cTn>
                        </p:par>
                      </p:childTnLst>
                    </p:cTn>
                  </p:par>
                  <p:par>
                    <p:cTn id="95" fill="hold" nodeType="clickPar">
                      <p:stCondLst>
                        <p:cond delay="indefinite"/>
                      </p:stCondLst>
                      <p:childTnLst>
                        <p:par>
                          <p:cTn id="96" fill="hold" nodeType="withGroup">
                            <p:stCondLst>
                              <p:cond delay="0"/>
                            </p:stCondLst>
                            <p:childTnLst>
                              <p:par>
                                <p:cTn id="97" presetID="20" presetClass="entr" presetSubtype="0" fill="hold" grpId="0" nodeType="clickEffect">
                                  <p:stCondLst>
                                    <p:cond delay="0"/>
                                  </p:stCondLst>
                                  <p:childTnLst>
                                    <p:set>
                                      <p:cBhvr>
                                        <p:cTn id="98" dur="1" fill="hold">
                                          <p:stCondLst>
                                            <p:cond delay="0"/>
                                          </p:stCondLst>
                                        </p:cTn>
                                        <p:tgtEl>
                                          <p:spTgt spid="290845"/>
                                        </p:tgtEl>
                                        <p:attrNameLst>
                                          <p:attrName>style.visibility</p:attrName>
                                        </p:attrNameLst>
                                      </p:cBhvr>
                                      <p:to>
                                        <p:strVal val="visible"/>
                                      </p:to>
                                    </p:set>
                                    <p:animEffect transition="in" filter="wedge">
                                      <p:cBhvr>
                                        <p:cTn id="99" dur="2000"/>
                                        <p:tgtEl>
                                          <p:spTgt spid="2908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0819" grpId="0"/>
      <p:bldP spid="290821" grpId="0" animBg="1"/>
      <p:bldP spid="290822" grpId="0" animBg="1"/>
      <p:bldP spid="290824" grpId="0"/>
      <p:bldP spid="290843" grpId="0"/>
      <p:bldP spid="290844" grpId="0"/>
      <p:bldP spid="290845" grpId="0"/>
    </p:bld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r>
              <a:rPr lang="en-US" altLang="en-US"/>
              <a:t>The Investment Hourglass </a:t>
            </a:r>
            <a:r>
              <a:rPr lang="en-US" altLang="en-US" sz="2000"/>
              <a:t>(continued)</a:t>
            </a:r>
          </a:p>
        </p:txBody>
      </p:sp>
      <p:sp>
        <p:nvSpPr>
          <p:cNvPr id="291843" name="Rectangle 3"/>
          <p:cNvSpPr>
            <a:spLocks noGrp="1" noChangeArrowheads="1"/>
          </p:cNvSpPr>
          <p:nvPr>
            <p:ph idx="1"/>
          </p:nvPr>
        </p:nvSpPr>
        <p:spPr>
          <a:xfrm>
            <a:off x="914400" y="1600200"/>
            <a:ext cx="7315200" cy="5257800"/>
          </a:xfrm>
        </p:spPr>
        <p:txBody>
          <a:bodyPr/>
          <a:lstStyle/>
          <a:p>
            <a:pPr eaLnBrk="1" hangingPunct="1"/>
            <a:r>
              <a:rPr lang="en-US" altLang="en-US" dirty="0"/>
              <a:t>The hourglass bottom teaches 3 important lessons:</a:t>
            </a:r>
          </a:p>
          <a:p>
            <a:pPr lvl="1" eaLnBrk="1" hangingPunct="1"/>
            <a:r>
              <a:rPr lang="en-US" altLang="en-US" dirty="0"/>
              <a:t>It helps keep risk in perspective</a:t>
            </a:r>
          </a:p>
          <a:p>
            <a:pPr lvl="2" eaLnBrk="1" hangingPunct="1"/>
            <a:r>
              <a:rPr lang="en-US" altLang="en-US" dirty="0"/>
              <a:t>It starts from lowest risk to highest risk</a:t>
            </a:r>
          </a:p>
          <a:p>
            <a:pPr lvl="1" eaLnBrk="1" hangingPunct="1"/>
            <a:r>
              <a:rPr lang="en-US" altLang="en-US" dirty="0"/>
              <a:t>It teaches the “how to” about investing?</a:t>
            </a:r>
          </a:p>
          <a:p>
            <a:pPr lvl="2" eaLnBrk="1" hangingPunct="1"/>
            <a:r>
              <a:rPr lang="en-US" altLang="en-US" dirty="0"/>
              <a:t>You invest first in lower-risk assets, and then move up to more risk as your assets (and investment experience) increase</a:t>
            </a:r>
          </a:p>
          <a:p>
            <a:pPr lvl="1" eaLnBrk="1" hangingPunct="1"/>
            <a:r>
              <a:rPr lang="en-US" altLang="en-US" dirty="0"/>
              <a:t>It separates out taxable and retirement assets</a:t>
            </a:r>
          </a:p>
          <a:p>
            <a:pPr lvl="2" eaLnBrk="1" hangingPunct="1"/>
            <a:r>
              <a:rPr lang="en-US" altLang="en-US" dirty="0"/>
              <a:t>Retirement and taxable assets should be managed differently due to taxes and time horizon</a:t>
            </a:r>
          </a:p>
          <a:p>
            <a:pPr eaLnBrk="1" hangingPunct="1"/>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91843">
                                            <p:txEl>
                                              <p:pRg st="0" end="0"/>
                                            </p:txEl>
                                          </p:spTgt>
                                        </p:tgtEl>
                                        <p:attrNameLst>
                                          <p:attrName>style.visibility</p:attrName>
                                        </p:attrNameLst>
                                      </p:cBhvr>
                                      <p:to>
                                        <p:strVal val="visible"/>
                                      </p:to>
                                    </p:set>
                                    <p:anim calcmode="lin" valueType="num">
                                      <p:cBhvr additive="base">
                                        <p:cTn id="7" dur="500" fill="hold"/>
                                        <p:tgtEl>
                                          <p:spTgt spid="2918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918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91843">
                                            <p:txEl>
                                              <p:pRg st="1" end="1"/>
                                            </p:txEl>
                                          </p:spTgt>
                                        </p:tgtEl>
                                        <p:attrNameLst>
                                          <p:attrName>style.visibility</p:attrName>
                                        </p:attrNameLst>
                                      </p:cBhvr>
                                      <p:to>
                                        <p:strVal val="visible"/>
                                      </p:to>
                                    </p:set>
                                    <p:anim calcmode="lin" valueType="num">
                                      <p:cBhvr additive="base">
                                        <p:cTn id="13" dur="500" fill="hold"/>
                                        <p:tgtEl>
                                          <p:spTgt spid="2918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91843">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91843">
                                            <p:txEl>
                                              <p:pRg st="2" end="2"/>
                                            </p:txEl>
                                          </p:spTgt>
                                        </p:tgtEl>
                                        <p:attrNameLst>
                                          <p:attrName>style.visibility</p:attrName>
                                        </p:attrNameLst>
                                      </p:cBhvr>
                                      <p:to>
                                        <p:strVal val="visible"/>
                                      </p:to>
                                    </p:set>
                                    <p:anim calcmode="lin" valueType="num">
                                      <p:cBhvr additive="base">
                                        <p:cTn id="17" dur="500" fill="hold"/>
                                        <p:tgtEl>
                                          <p:spTgt spid="29184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91843">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91843">
                                            <p:txEl>
                                              <p:pRg st="3" end="3"/>
                                            </p:txEl>
                                          </p:spTgt>
                                        </p:tgtEl>
                                        <p:attrNameLst>
                                          <p:attrName>style.visibility</p:attrName>
                                        </p:attrNameLst>
                                      </p:cBhvr>
                                      <p:to>
                                        <p:strVal val="visible"/>
                                      </p:to>
                                    </p:set>
                                    <p:anim calcmode="lin" valueType="num">
                                      <p:cBhvr additive="base">
                                        <p:cTn id="21" dur="500" fill="hold"/>
                                        <p:tgtEl>
                                          <p:spTgt spid="29184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91843">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91843">
                                            <p:txEl>
                                              <p:pRg st="4" end="4"/>
                                            </p:txEl>
                                          </p:spTgt>
                                        </p:tgtEl>
                                        <p:attrNameLst>
                                          <p:attrName>style.visibility</p:attrName>
                                        </p:attrNameLst>
                                      </p:cBhvr>
                                      <p:to>
                                        <p:strVal val="visible"/>
                                      </p:to>
                                    </p:set>
                                    <p:anim calcmode="lin" valueType="num">
                                      <p:cBhvr additive="base">
                                        <p:cTn id="25" dur="500" fill="hold"/>
                                        <p:tgtEl>
                                          <p:spTgt spid="29184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91843">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291843">
                                            <p:txEl>
                                              <p:pRg st="5" end="5"/>
                                            </p:txEl>
                                          </p:spTgt>
                                        </p:tgtEl>
                                        <p:attrNameLst>
                                          <p:attrName>style.visibility</p:attrName>
                                        </p:attrNameLst>
                                      </p:cBhvr>
                                      <p:to>
                                        <p:strVal val="visible"/>
                                      </p:to>
                                    </p:set>
                                    <p:anim calcmode="lin" valueType="num">
                                      <p:cBhvr additive="base">
                                        <p:cTn id="29" dur="500" fill="hold"/>
                                        <p:tgtEl>
                                          <p:spTgt spid="291843">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291843">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291843">
                                            <p:txEl>
                                              <p:pRg st="6" end="6"/>
                                            </p:txEl>
                                          </p:spTgt>
                                        </p:tgtEl>
                                        <p:attrNameLst>
                                          <p:attrName>style.visibility</p:attrName>
                                        </p:attrNameLst>
                                      </p:cBhvr>
                                      <p:to>
                                        <p:strVal val="visible"/>
                                      </p:to>
                                    </p:set>
                                    <p:anim calcmode="lin" valueType="num">
                                      <p:cBhvr additive="base">
                                        <p:cTn id="33" dur="500" fill="hold"/>
                                        <p:tgtEl>
                                          <p:spTgt spid="291843">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291843">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1843" grpId="0" build="p" bldLvl="2"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914400" y="609600"/>
            <a:ext cx="7315200" cy="944563"/>
          </a:xfrm>
        </p:spPr>
        <p:txBody>
          <a:bodyPr/>
          <a:lstStyle/>
          <a:p>
            <a:pPr eaLnBrk="1" hangingPunct="1"/>
            <a:r>
              <a:rPr lang="en-US" altLang="en-US" sz="3200"/>
              <a:t>Level 1:  Basics: Your Emergency </a:t>
            </a:r>
            <a:br>
              <a:rPr lang="en-US" altLang="en-US" sz="3200"/>
            </a:br>
            <a:r>
              <a:rPr lang="en-US" altLang="en-US" sz="3200"/>
              <a:t>Fund and Food Storage</a:t>
            </a:r>
          </a:p>
        </p:txBody>
      </p:sp>
      <p:sp>
        <p:nvSpPr>
          <p:cNvPr id="100355" name="Rectangle 3"/>
          <p:cNvSpPr>
            <a:spLocks noGrp="1" noChangeArrowheads="1"/>
          </p:cNvSpPr>
          <p:nvPr>
            <p:ph idx="1"/>
          </p:nvPr>
        </p:nvSpPr>
        <p:spPr>
          <a:xfrm>
            <a:off x="914400" y="1600200"/>
            <a:ext cx="7162800" cy="5029200"/>
          </a:xfrm>
        </p:spPr>
        <p:txBody>
          <a:bodyPr/>
          <a:lstStyle/>
          <a:p>
            <a:pPr eaLnBrk="1" hangingPunct="1">
              <a:buFont typeface="Wingdings" panose="05000000000000000000" pitchFamily="2" charset="2"/>
              <a:buNone/>
            </a:pPr>
            <a:r>
              <a:rPr lang="en-US" altLang="en-US" sz="2400" dirty="0"/>
              <a:t>Key Objectives:</a:t>
            </a:r>
          </a:p>
          <a:p>
            <a:pPr lvl="1" eaLnBrk="1" hangingPunct="1"/>
            <a:r>
              <a:rPr lang="en-US" altLang="en-US" dirty="0"/>
              <a:t>Liquidity, safety, and preservation of principle</a:t>
            </a:r>
          </a:p>
          <a:p>
            <a:pPr eaLnBrk="1" hangingPunct="1"/>
            <a:r>
              <a:rPr lang="en-US" altLang="en-US" sz="2400" dirty="0"/>
              <a:t>New Assets to Purchase</a:t>
            </a:r>
          </a:p>
          <a:p>
            <a:pPr lvl="1" eaLnBrk="1" hangingPunct="1"/>
            <a:r>
              <a:rPr lang="en-US" altLang="en-US" dirty="0"/>
              <a:t>Taxable</a:t>
            </a:r>
          </a:p>
          <a:p>
            <a:pPr lvl="2" eaLnBrk="1" hangingPunct="1"/>
            <a:r>
              <a:rPr lang="en-US" altLang="en-US" dirty="0"/>
              <a:t>1a.  Low cost, high liquidity money market mutual fund or other savings vehicle (savings account, MMDA, short-term T-bills , CDs, MMMFs and short-tern bond funds, etc.)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0355">
                                            <p:txEl>
                                              <p:pRg st="0" end="0"/>
                                            </p:txEl>
                                          </p:spTgt>
                                        </p:tgtEl>
                                        <p:attrNameLst>
                                          <p:attrName>style.visibility</p:attrName>
                                        </p:attrNameLst>
                                      </p:cBhvr>
                                      <p:to>
                                        <p:strVal val="visible"/>
                                      </p:to>
                                    </p:set>
                                    <p:animEffect transition="in" filter="blinds(horizontal)">
                                      <p:cBhvr>
                                        <p:cTn id="7" dur="500"/>
                                        <p:tgtEl>
                                          <p:spTgt spid="10035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00355">
                                            <p:txEl>
                                              <p:pRg st="1" end="1"/>
                                            </p:txEl>
                                          </p:spTgt>
                                        </p:tgtEl>
                                        <p:attrNameLst>
                                          <p:attrName>style.visibility</p:attrName>
                                        </p:attrNameLst>
                                      </p:cBhvr>
                                      <p:to>
                                        <p:strVal val="visible"/>
                                      </p:to>
                                    </p:set>
                                    <p:animEffect transition="in" filter="blinds(horizontal)">
                                      <p:cBhvr>
                                        <p:cTn id="12" dur="500"/>
                                        <p:tgtEl>
                                          <p:spTgt spid="100355">
                                            <p:txEl>
                                              <p:pRg st="1" end="1"/>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100355">
                                            <p:txEl>
                                              <p:pRg st="2" end="2"/>
                                            </p:txEl>
                                          </p:spTgt>
                                        </p:tgtEl>
                                        <p:attrNameLst>
                                          <p:attrName>style.visibility</p:attrName>
                                        </p:attrNameLst>
                                      </p:cBhvr>
                                      <p:to>
                                        <p:strVal val="visible"/>
                                      </p:to>
                                    </p:set>
                                    <p:animEffect transition="in" filter="blinds(horizontal)">
                                      <p:cBhvr>
                                        <p:cTn id="15" dur="500"/>
                                        <p:tgtEl>
                                          <p:spTgt spid="100355">
                                            <p:txEl>
                                              <p:pRg st="2" end="2"/>
                                            </p:txEl>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100355">
                                            <p:txEl>
                                              <p:pRg st="3" end="3"/>
                                            </p:txEl>
                                          </p:spTgt>
                                        </p:tgtEl>
                                        <p:attrNameLst>
                                          <p:attrName>style.visibility</p:attrName>
                                        </p:attrNameLst>
                                      </p:cBhvr>
                                      <p:to>
                                        <p:strVal val="visible"/>
                                      </p:to>
                                    </p:set>
                                    <p:animEffect transition="in" filter="blinds(horizontal)">
                                      <p:cBhvr>
                                        <p:cTn id="18" dur="500"/>
                                        <p:tgtEl>
                                          <p:spTgt spid="100355">
                                            <p:txEl>
                                              <p:pRg st="3" end="3"/>
                                            </p:txEl>
                                          </p:spTgt>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100355">
                                            <p:txEl>
                                              <p:pRg st="4" end="4"/>
                                            </p:txEl>
                                          </p:spTgt>
                                        </p:tgtEl>
                                        <p:attrNameLst>
                                          <p:attrName>style.visibility</p:attrName>
                                        </p:attrNameLst>
                                      </p:cBhvr>
                                      <p:to>
                                        <p:strVal val="visible"/>
                                      </p:to>
                                    </p:set>
                                    <p:animEffect transition="in" filter="blinds(horizontal)">
                                      <p:cBhvr>
                                        <p:cTn id="21" dur="500"/>
                                        <p:tgtEl>
                                          <p:spTgt spid="10035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55" grpId="0" build="p"/>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altLang="en-US"/>
              <a:t>Investment Plan Assignments</a:t>
            </a:r>
          </a:p>
        </p:txBody>
      </p:sp>
      <p:sp>
        <p:nvSpPr>
          <p:cNvPr id="5124" name="Rectangle 3"/>
          <p:cNvSpPr>
            <a:spLocks noGrp="1" noChangeArrowheads="1"/>
          </p:cNvSpPr>
          <p:nvPr>
            <p:ph idx="1"/>
          </p:nvPr>
        </p:nvSpPr>
        <p:spPr>
          <a:xfrm>
            <a:off x="914400" y="1600200"/>
            <a:ext cx="7315200" cy="5029200"/>
          </a:xfrm>
        </p:spPr>
        <p:txBody>
          <a:bodyPr/>
          <a:lstStyle/>
          <a:p>
            <a:pPr marL="533400" indent="-533400" eaLnBrk="1" hangingPunct="1">
              <a:buFont typeface="Wingdings" panose="05000000000000000000" pitchFamily="2" charset="2"/>
              <a:buNone/>
            </a:pPr>
            <a:r>
              <a:rPr lang="en-US" altLang="en-US" dirty="0"/>
              <a:t>Investments 5:  Stock Basics</a:t>
            </a:r>
          </a:p>
          <a:p>
            <a:pPr marL="914400" lvl="1" indent="-457200" eaLnBrk="1" hangingPunct="1">
              <a:buFontTx/>
              <a:buNone/>
            </a:pPr>
            <a:r>
              <a:rPr lang="en-US" altLang="en-US" dirty="0"/>
              <a:t>1.  Review the risk and return history for stocks from the  Investments 1: Before You Invest PowerPoints.  Review </a:t>
            </a:r>
            <a:r>
              <a:rPr lang="en-US" altLang="en-US" dirty="0">
                <a:hlinkClick r:id="rId2"/>
              </a:rPr>
              <a:t>Return Simulation for Asset Classes </a:t>
            </a:r>
            <a:r>
              <a:rPr lang="en-US" altLang="en-US" dirty="0"/>
              <a:t>(LT23) to understand the volatility of the equity asset classes</a:t>
            </a:r>
          </a:p>
          <a:p>
            <a:pPr marL="914400" lvl="1" indent="-457200" eaLnBrk="1" hangingPunct="1">
              <a:buFontTx/>
              <a:buNone/>
            </a:pPr>
            <a:r>
              <a:rPr lang="en-US" altLang="en-US" dirty="0"/>
              <a:t>2.  Finalize your  preferred asset classes and allocations within each of the broader asset classes, i.e. within stocks, what are your allocations to large cap, small cap, international, emerging markets, REIT etc. assets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12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124">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12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4" grpId="0" build="p"/>
    </p:bld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900113" y="609600"/>
            <a:ext cx="7315200" cy="944563"/>
          </a:xfrm>
        </p:spPr>
        <p:txBody>
          <a:bodyPr/>
          <a:lstStyle/>
          <a:p>
            <a:pPr eaLnBrk="1" hangingPunct="1"/>
            <a:r>
              <a:rPr lang="en-US" altLang="en-US" sz="3200" dirty="0"/>
              <a:t>Level II:  Core: Broad Market </a:t>
            </a:r>
            <a:br>
              <a:rPr lang="en-US" altLang="en-US" sz="3200" dirty="0"/>
            </a:br>
            <a:r>
              <a:rPr lang="en-US" altLang="en-US" sz="3200" dirty="0"/>
              <a:t>Index or Mutual Funds</a:t>
            </a:r>
          </a:p>
        </p:txBody>
      </p:sp>
      <p:sp>
        <p:nvSpPr>
          <p:cNvPr id="103427" name="Rectangle 3"/>
          <p:cNvSpPr>
            <a:spLocks noGrp="1" noChangeArrowheads="1"/>
          </p:cNvSpPr>
          <p:nvPr>
            <p:ph idx="1"/>
          </p:nvPr>
        </p:nvSpPr>
        <p:spPr>
          <a:xfrm>
            <a:off x="914400" y="1600200"/>
            <a:ext cx="7291388" cy="5105400"/>
          </a:xfrm>
        </p:spPr>
        <p:txBody>
          <a:bodyPr/>
          <a:lstStyle/>
          <a:p>
            <a:pPr eaLnBrk="1" hangingPunct="1">
              <a:buFont typeface="Wingdings" panose="05000000000000000000" pitchFamily="2" charset="2"/>
              <a:buNone/>
            </a:pPr>
            <a:r>
              <a:rPr lang="en-US" altLang="en-US" sz="2400" dirty="0"/>
              <a:t>Key Objectives:</a:t>
            </a:r>
          </a:p>
          <a:p>
            <a:pPr lvl="1" eaLnBrk="1" hangingPunct="1"/>
            <a:r>
              <a:rPr lang="en-US" altLang="en-US" dirty="0"/>
              <a:t>Broad exposure to your main equity markets </a:t>
            </a:r>
          </a:p>
          <a:p>
            <a:pPr lvl="2" eaLnBrk="1" hangingPunct="1"/>
            <a:r>
              <a:rPr lang="en-US" altLang="en-US" dirty="0"/>
              <a:t>Assets Owned:  Your Emergency Fund</a:t>
            </a:r>
          </a:p>
          <a:p>
            <a:pPr eaLnBrk="1" hangingPunct="1"/>
            <a:r>
              <a:rPr lang="en-US" altLang="en-US" sz="2400" dirty="0"/>
              <a:t>New Assets to Purchase </a:t>
            </a:r>
          </a:p>
          <a:p>
            <a:pPr lvl="1" eaLnBrk="1" hangingPunct="1"/>
            <a:r>
              <a:rPr lang="en-US" altLang="en-US" dirty="0"/>
              <a:t>Taxable</a:t>
            </a:r>
          </a:p>
          <a:p>
            <a:pPr lvl="2" eaLnBrk="1" hangingPunct="1">
              <a:buFontTx/>
              <a:buNone/>
            </a:pPr>
            <a:r>
              <a:rPr lang="en-US" altLang="en-US" dirty="0"/>
              <a:t>2a.  Broad market index fund or core mutual fund</a:t>
            </a:r>
          </a:p>
          <a:p>
            <a:pPr lvl="3" eaLnBrk="1" hangingPunct="1"/>
            <a:r>
              <a:rPr lang="en-US" altLang="en-US" dirty="0"/>
              <a:t>Any low fee fund </a:t>
            </a:r>
            <a:r>
              <a:rPr lang="en-US" altLang="en-US" sz="2000" dirty="0"/>
              <a:t>(under 25 basis points or .25%) </a:t>
            </a:r>
            <a:endParaRPr lang="en-US" altLang="en-US" dirty="0"/>
          </a:p>
          <a:p>
            <a:pPr lvl="3" eaLnBrk="1" hangingPunct="1"/>
            <a:r>
              <a:rPr lang="en-US" altLang="en-US" dirty="0"/>
              <a:t>Invest </a:t>
            </a:r>
            <a:r>
              <a:rPr lang="en-US" altLang="en-US" b="1" i="1" u="sng" dirty="0"/>
              <a:t>new</a:t>
            </a:r>
            <a:r>
              <a:rPr lang="en-US" altLang="en-US" dirty="0"/>
              <a:t> assets in this broad market fund </a:t>
            </a:r>
          </a:p>
          <a:p>
            <a:pPr lvl="1" eaLnBrk="1" hangingPunct="1"/>
            <a:r>
              <a:rPr lang="en-US" altLang="en-US" dirty="0"/>
              <a:t>Retirement</a:t>
            </a:r>
          </a:p>
          <a:p>
            <a:pPr lvl="2" eaLnBrk="1" hangingPunct="1">
              <a:buFontTx/>
              <a:buNone/>
            </a:pPr>
            <a:r>
              <a:rPr lang="en-US" altLang="en-US" dirty="0"/>
              <a:t>2b.  Broad market index or core mutual fund for your retirement accounts (i.e., through your 401k, IRA, etc.)</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3427">
                                            <p:txEl>
                                              <p:pRg st="0" end="0"/>
                                            </p:txEl>
                                          </p:spTgt>
                                        </p:tgtEl>
                                        <p:attrNameLst>
                                          <p:attrName>style.visibility</p:attrName>
                                        </p:attrNameLst>
                                      </p:cBhvr>
                                      <p:to>
                                        <p:strVal val="visible"/>
                                      </p:to>
                                    </p:set>
                                    <p:animEffect transition="in" filter="blinds(horizontal)">
                                      <p:cBhvr>
                                        <p:cTn id="7" dur="500"/>
                                        <p:tgtEl>
                                          <p:spTgt spid="103427">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03427">
                                            <p:txEl>
                                              <p:pRg st="1" end="1"/>
                                            </p:txEl>
                                          </p:spTgt>
                                        </p:tgtEl>
                                        <p:attrNameLst>
                                          <p:attrName>style.visibility</p:attrName>
                                        </p:attrNameLst>
                                      </p:cBhvr>
                                      <p:to>
                                        <p:strVal val="visible"/>
                                      </p:to>
                                    </p:set>
                                    <p:animEffect transition="in" filter="blinds(horizontal)">
                                      <p:cBhvr>
                                        <p:cTn id="10" dur="500"/>
                                        <p:tgtEl>
                                          <p:spTgt spid="103427">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103427">
                                            <p:txEl>
                                              <p:pRg st="2" end="2"/>
                                            </p:txEl>
                                          </p:spTgt>
                                        </p:tgtEl>
                                        <p:attrNameLst>
                                          <p:attrName>style.visibility</p:attrName>
                                        </p:attrNameLst>
                                      </p:cBhvr>
                                      <p:to>
                                        <p:strVal val="visible"/>
                                      </p:to>
                                    </p:set>
                                    <p:animEffect transition="in" filter="blinds(horizontal)">
                                      <p:cBhvr>
                                        <p:cTn id="13" dur="500"/>
                                        <p:tgtEl>
                                          <p:spTgt spid="103427">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103427">
                                            <p:txEl>
                                              <p:pRg st="3" end="3"/>
                                            </p:txEl>
                                          </p:spTgt>
                                        </p:tgtEl>
                                        <p:attrNameLst>
                                          <p:attrName>style.visibility</p:attrName>
                                        </p:attrNameLst>
                                      </p:cBhvr>
                                      <p:to>
                                        <p:strVal val="visible"/>
                                      </p:to>
                                    </p:set>
                                    <p:animEffect transition="in" filter="blinds(horizontal)">
                                      <p:cBhvr>
                                        <p:cTn id="18" dur="500"/>
                                        <p:tgtEl>
                                          <p:spTgt spid="103427">
                                            <p:txEl>
                                              <p:pRg st="3" end="3"/>
                                            </p:txEl>
                                          </p:spTgt>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103427">
                                            <p:txEl>
                                              <p:pRg st="4" end="4"/>
                                            </p:txEl>
                                          </p:spTgt>
                                        </p:tgtEl>
                                        <p:attrNameLst>
                                          <p:attrName>style.visibility</p:attrName>
                                        </p:attrNameLst>
                                      </p:cBhvr>
                                      <p:to>
                                        <p:strVal val="visible"/>
                                      </p:to>
                                    </p:set>
                                    <p:animEffect transition="in" filter="blinds(horizontal)">
                                      <p:cBhvr>
                                        <p:cTn id="21" dur="500"/>
                                        <p:tgtEl>
                                          <p:spTgt spid="103427">
                                            <p:txEl>
                                              <p:pRg st="4" end="4"/>
                                            </p:txEl>
                                          </p:spTgt>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103427">
                                            <p:txEl>
                                              <p:pRg st="5" end="5"/>
                                            </p:txEl>
                                          </p:spTgt>
                                        </p:tgtEl>
                                        <p:attrNameLst>
                                          <p:attrName>style.visibility</p:attrName>
                                        </p:attrNameLst>
                                      </p:cBhvr>
                                      <p:to>
                                        <p:strVal val="visible"/>
                                      </p:to>
                                    </p:set>
                                    <p:animEffect transition="in" filter="blinds(horizontal)">
                                      <p:cBhvr>
                                        <p:cTn id="24" dur="500"/>
                                        <p:tgtEl>
                                          <p:spTgt spid="103427">
                                            <p:txEl>
                                              <p:pRg st="5" end="5"/>
                                            </p:txEl>
                                          </p:spTgt>
                                        </p:tgtEl>
                                      </p:cBhvr>
                                    </p:animEffect>
                                  </p:childTnLst>
                                </p:cTn>
                              </p:par>
                              <p:par>
                                <p:cTn id="25" presetID="3" presetClass="entr" presetSubtype="10" fill="hold" grpId="0" nodeType="withEffect">
                                  <p:stCondLst>
                                    <p:cond delay="0"/>
                                  </p:stCondLst>
                                  <p:childTnLst>
                                    <p:set>
                                      <p:cBhvr>
                                        <p:cTn id="26" dur="1" fill="hold">
                                          <p:stCondLst>
                                            <p:cond delay="0"/>
                                          </p:stCondLst>
                                        </p:cTn>
                                        <p:tgtEl>
                                          <p:spTgt spid="103427">
                                            <p:txEl>
                                              <p:pRg st="6" end="6"/>
                                            </p:txEl>
                                          </p:spTgt>
                                        </p:tgtEl>
                                        <p:attrNameLst>
                                          <p:attrName>style.visibility</p:attrName>
                                        </p:attrNameLst>
                                      </p:cBhvr>
                                      <p:to>
                                        <p:strVal val="visible"/>
                                      </p:to>
                                    </p:set>
                                    <p:animEffect transition="in" filter="blinds(horizontal)">
                                      <p:cBhvr>
                                        <p:cTn id="27" dur="500"/>
                                        <p:tgtEl>
                                          <p:spTgt spid="103427">
                                            <p:txEl>
                                              <p:pRg st="6" end="6"/>
                                            </p:txEl>
                                          </p:spTgt>
                                        </p:tgtEl>
                                      </p:cBhvr>
                                    </p:animEffect>
                                  </p:childTnLst>
                                </p:cTn>
                              </p:par>
                              <p:par>
                                <p:cTn id="28" presetID="3" presetClass="entr" presetSubtype="10" fill="hold" grpId="0" nodeType="withEffect">
                                  <p:stCondLst>
                                    <p:cond delay="0"/>
                                  </p:stCondLst>
                                  <p:childTnLst>
                                    <p:set>
                                      <p:cBhvr>
                                        <p:cTn id="29" dur="1" fill="hold">
                                          <p:stCondLst>
                                            <p:cond delay="0"/>
                                          </p:stCondLst>
                                        </p:cTn>
                                        <p:tgtEl>
                                          <p:spTgt spid="103427">
                                            <p:txEl>
                                              <p:pRg st="7" end="7"/>
                                            </p:txEl>
                                          </p:spTgt>
                                        </p:tgtEl>
                                        <p:attrNameLst>
                                          <p:attrName>style.visibility</p:attrName>
                                        </p:attrNameLst>
                                      </p:cBhvr>
                                      <p:to>
                                        <p:strVal val="visible"/>
                                      </p:to>
                                    </p:set>
                                    <p:animEffect transition="in" filter="blinds(horizontal)">
                                      <p:cBhvr>
                                        <p:cTn id="30" dur="500"/>
                                        <p:tgtEl>
                                          <p:spTgt spid="103427">
                                            <p:txEl>
                                              <p:pRg st="7" end="7"/>
                                            </p:txEl>
                                          </p:spTgt>
                                        </p:tgtEl>
                                      </p:cBhvr>
                                    </p:animEffect>
                                  </p:childTnLst>
                                </p:cTn>
                              </p:par>
                              <p:par>
                                <p:cTn id="31" presetID="3" presetClass="entr" presetSubtype="10" fill="hold" grpId="0" nodeType="withEffect">
                                  <p:stCondLst>
                                    <p:cond delay="0"/>
                                  </p:stCondLst>
                                  <p:childTnLst>
                                    <p:set>
                                      <p:cBhvr>
                                        <p:cTn id="32" dur="1" fill="hold">
                                          <p:stCondLst>
                                            <p:cond delay="0"/>
                                          </p:stCondLst>
                                        </p:cTn>
                                        <p:tgtEl>
                                          <p:spTgt spid="103427">
                                            <p:txEl>
                                              <p:pRg st="8" end="8"/>
                                            </p:txEl>
                                          </p:spTgt>
                                        </p:tgtEl>
                                        <p:attrNameLst>
                                          <p:attrName>style.visibility</p:attrName>
                                        </p:attrNameLst>
                                      </p:cBhvr>
                                      <p:to>
                                        <p:strVal val="visible"/>
                                      </p:to>
                                    </p:set>
                                    <p:animEffect transition="in" filter="blinds(horizontal)">
                                      <p:cBhvr>
                                        <p:cTn id="33" dur="500"/>
                                        <p:tgtEl>
                                          <p:spTgt spid="103427">
                                            <p:txEl>
                                              <p:pRg st="8" end="8"/>
                                            </p:txEl>
                                          </p:spTgt>
                                        </p:tgtEl>
                                      </p:cBhvr>
                                    </p:animEffect>
                                  </p:childTnLst>
                                </p:cTn>
                              </p:par>
                              <p:par>
                                <p:cTn id="34" presetID="3" presetClass="entr" presetSubtype="10" fill="hold" grpId="0" nodeType="withEffect">
                                  <p:stCondLst>
                                    <p:cond delay="0"/>
                                  </p:stCondLst>
                                  <p:childTnLst>
                                    <p:set>
                                      <p:cBhvr>
                                        <p:cTn id="35" dur="1" fill="hold">
                                          <p:stCondLst>
                                            <p:cond delay="0"/>
                                          </p:stCondLst>
                                        </p:cTn>
                                        <p:tgtEl>
                                          <p:spTgt spid="103427">
                                            <p:txEl>
                                              <p:pRg st="9" end="9"/>
                                            </p:txEl>
                                          </p:spTgt>
                                        </p:tgtEl>
                                        <p:attrNameLst>
                                          <p:attrName>style.visibility</p:attrName>
                                        </p:attrNameLst>
                                      </p:cBhvr>
                                      <p:to>
                                        <p:strVal val="visible"/>
                                      </p:to>
                                    </p:set>
                                    <p:animEffect transition="in" filter="blinds(horizontal)">
                                      <p:cBhvr>
                                        <p:cTn id="36" dur="500"/>
                                        <p:tgtEl>
                                          <p:spTgt spid="103427">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427" grpId="0" build="p"/>
    </p:bld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838200" y="684213"/>
            <a:ext cx="7543800" cy="915987"/>
          </a:xfrm>
        </p:spPr>
        <p:txBody>
          <a:bodyPr/>
          <a:lstStyle/>
          <a:p>
            <a:pPr eaLnBrk="1" hangingPunct="1"/>
            <a:r>
              <a:rPr lang="en-US" altLang="en-US" sz="3200"/>
              <a:t>Level III:  Diversify: Broaden and Deepen your Asset Classes</a:t>
            </a:r>
          </a:p>
        </p:txBody>
      </p:sp>
      <p:sp>
        <p:nvSpPr>
          <p:cNvPr id="104451" name="Rectangle 3"/>
          <p:cNvSpPr>
            <a:spLocks noGrp="1" noChangeArrowheads="1"/>
          </p:cNvSpPr>
          <p:nvPr>
            <p:ph idx="1"/>
          </p:nvPr>
        </p:nvSpPr>
        <p:spPr>
          <a:xfrm>
            <a:off x="914400" y="1600200"/>
            <a:ext cx="7315200" cy="5257800"/>
          </a:xfrm>
        </p:spPr>
        <p:txBody>
          <a:bodyPr/>
          <a:lstStyle/>
          <a:p>
            <a:pPr eaLnBrk="1" hangingPunct="1">
              <a:spcBef>
                <a:spcPts val="600"/>
              </a:spcBef>
              <a:buFont typeface="Wingdings" panose="05000000000000000000" pitchFamily="2" charset="2"/>
              <a:buNone/>
            </a:pPr>
            <a:r>
              <a:rPr lang="en-US" altLang="en-US" sz="2400" dirty="0"/>
              <a:t>Key Objectives:</a:t>
            </a:r>
          </a:p>
          <a:p>
            <a:pPr lvl="1" eaLnBrk="1" hangingPunct="1">
              <a:spcBef>
                <a:spcPts val="600"/>
              </a:spcBef>
            </a:pPr>
            <a:r>
              <a:rPr lang="en-US" altLang="en-US" dirty="0"/>
              <a:t>Additional diversification beyond core market exposure</a:t>
            </a:r>
          </a:p>
          <a:p>
            <a:pPr lvl="2" eaLnBrk="1" hangingPunct="1">
              <a:spcBef>
                <a:spcPts val="600"/>
              </a:spcBef>
            </a:pPr>
            <a:r>
              <a:rPr lang="en-US" altLang="en-US" dirty="0"/>
              <a:t>Assets Owned: Emergency and core index funds</a:t>
            </a:r>
          </a:p>
          <a:p>
            <a:pPr eaLnBrk="1" hangingPunct="1">
              <a:spcBef>
                <a:spcPts val="600"/>
              </a:spcBef>
            </a:pPr>
            <a:r>
              <a:rPr lang="en-US" altLang="en-US" sz="2400" dirty="0"/>
              <a:t>New Assets to Purchase (Taxable and Retirement)</a:t>
            </a:r>
          </a:p>
          <a:p>
            <a:pPr lvl="2" eaLnBrk="1" hangingPunct="1"/>
            <a:r>
              <a:rPr lang="en-US" altLang="en-US" dirty="0"/>
              <a:t>3a.  Broaden</a:t>
            </a:r>
          </a:p>
          <a:p>
            <a:pPr lvl="3" eaLnBrk="1" hangingPunct="1"/>
            <a:r>
              <a:rPr lang="en-US" altLang="en-US" dirty="0"/>
              <a:t>Funds to “broaden” your asset classes, such as international equity and bonds, emerging markets, real estate, etc.  </a:t>
            </a:r>
          </a:p>
          <a:p>
            <a:pPr lvl="2" eaLnBrk="1" hangingPunct="1"/>
            <a:r>
              <a:rPr lang="en-US" altLang="en-US" dirty="0"/>
              <a:t>3b.  Deepen</a:t>
            </a:r>
          </a:p>
          <a:p>
            <a:pPr lvl="3" eaLnBrk="1" hangingPunct="1"/>
            <a:r>
              <a:rPr lang="en-US" altLang="en-US" dirty="0"/>
              <a:t>Funds to “deepen” your asset classes, such as small-cap, mid-cap, value, growth, etc.</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4451">
                                            <p:txEl>
                                              <p:pRg st="0" end="0"/>
                                            </p:txEl>
                                          </p:spTgt>
                                        </p:tgtEl>
                                        <p:attrNameLst>
                                          <p:attrName>style.visibility</p:attrName>
                                        </p:attrNameLst>
                                      </p:cBhvr>
                                      <p:to>
                                        <p:strVal val="visible"/>
                                      </p:to>
                                    </p:set>
                                    <p:animEffect transition="in" filter="blinds(horizontal)">
                                      <p:cBhvr>
                                        <p:cTn id="7" dur="500"/>
                                        <p:tgtEl>
                                          <p:spTgt spid="10445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04451">
                                            <p:txEl>
                                              <p:pRg st="1" end="1"/>
                                            </p:txEl>
                                          </p:spTgt>
                                        </p:tgtEl>
                                        <p:attrNameLst>
                                          <p:attrName>style.visibility</p:attrName>
                                        </p:attrNameLst>
                                      </p:cBhvr>
                                      <p:to>
                                        <p:strVal val="visible"/>
                                      </p:to>
                                    </p:set>
                                    <p:animEffect transition="in" filter="blinds(horizontal)">
                                      <p:cBhvr>
                                        <p:cTn id="12" dur="500"/>
                                        <p:tgtEl>
                                          <p:spTgt spid="104451">
                                            <p:txEl>
                                              <p:pRg st="1" end="1"/>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104451">
                                            <p:txEl>
                                              <p:pRg st="2" end="2"/>
                                            </p:txEl>
                                          </p:spTgt>
                                        </p:tgtEl>
                                        <p:attrNameLst>
                                          <p:attrName>style.visibility</p:attrName>
                                        </p:attrNameLst>
                                      </p:cBhvr>
                                      <p:to>
                                        <p:strVal val="visible"/>
                                      </p:to>
                                    </p:set>
                                    <p:animEffect transition="in" filter="blinds(horizontal)">
                                      <p:cBhvr>
                                        <p:cTn id="15" dur="500"/>
                                        <p:tgtEl>
                                          <p:spTgt spid="104451">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grpId="0" nodeType="clickEffect">
                                  <p:stCondLst>
                                    <p:cond delay="0"/>
                                  </p:stCondLst>
                                  <p:childTnLst>
                                    <p:set>
                                      <p:cBhvr>
                                        <p:cTn id="19" dur="1" fill="hold">
                                          <p:stCondLst>
                                            <p:cond delay="0"/>
                                          </p:stCondLst>
                                        </p:cTn>
                                        <p:tgtEl>
                                          <p:spTgt spid="104451">
                                            <p:txEl>
                                              <p:pRg st="3" end="3"/>
                                            </p:txEl>
                                          </p:spTgt>
                                        </p:tgtEl>
                                        <p:attrNameLst>
                                          <p:attrName>style.visibility</p:attrName>
                                        </p:attrNameLst>
                                      </p:cBhvr>
                                      <p:to>
                                        <p:strVal val="visible"/>
                                      </p:to>
                                    </p:set>
                                    <p:animEffect transition="in" filter="blinds(horizontal)">
                                      <p:cBhvr>
                                        <p:cTn id="20" dur="500"/>
                                        <p:tgtEl>
                                          <p:spTgt spid="10445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451" grpId="0" build="p"/>
    </p:bld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900113" y="609600"/>
            <a:ext cx="7315200" cy="944563"/>
          </a:xfrm>
        </p:spPr>
        <p:txBody>
          <a:bodyPr/>
          <a:lstStyle/>
          <a:p>
            <a:pPr eaLnBrk="1" hangingPunct="1"/>
            <a:r>
              <a:rPr lang="en-US" altLang="en-US" sz="3200" dirty="0"/>
              <a:t>Level IV:  Opportunistic: Individual Stocks Bonds and Sector Funds</a:t>
            </a:r>
          </a:p>
        </p:txBody>
      </p:sp>
      <p:sp>
        <p:nvSpPr>
          <p:cNvPr id="35844" name="Rectangle 3"/>
          <p:cNvSpPr>
            <a:spLocks noGrp="1" noChangeArrowheads="1"/>
          </p:cNvSpPr>
          <p:nvPr>
            <p:ph idx="1"/>
          </p:nvPr>
        </p:nvSpPr>
        <p:spPr>
          <a:xfrm>
            <a:off x="914400" y="1600200"/>
            <a:ext cx="7620000" cy="5257800"/>
          </a:xfrm>
        </p:spPr>
        <p:txBody>
          <a:bodyPr/>
          <a:lstStyle/>
          <a:p>
            <a:pPr eaLnBrk="1" hangingPunct="1">
              <a:buFont typeface="Wingdings" panose="05000000000000000000" pitchFamily="2" charset="2"/>
              <a:buNone/>
            </a:pPr>
            <a:r>
              <a:rPr lang="en-US" altLang="en-US" sz="2400" dirty="0"/>
              <a:t>Key Objectives:</a:t>
            </a:r>
          </a:p>
          <a:p>
            <a:pPr lvl="1" eaLnBrk="1" hangingPunct="1"/>
            <a:r>
              <a:rPr lang="en-US" altLang="en-US" dirty="0"/>
              <a:t>Opportunistic return (this is purely optional)</a:t>
            </a:r>
          </a:p>
          <a:p>
            <a:pPr lvl="2" eaLnBrk="1" hangingPunct="1"/>
            <a:r>
              <a:rPr lang="en-US" altLang="en-US" dirty="0"/>
              <a:t>Assets owned – Emergency and core market index funds, as well as funds to broaden and deepen your exposure, i.e., international, small-cap, real estate, and narrower index funds, etc.</a:t>
            </a:r>
          </a:p>
          <a:p>
            <a:pPr lvl="1" eaLnBrk="1" hangingPunct="1"/>
            <a:r>
              <a:rPr lang="en-US" altLang="en-US" dirty="0"/>
              <a:t> Optional New Assets to Purchase (not recommended)</a:t>
            </a:r>
          </a:p>
          <a:p>
            <a:pPr lvl="2" eaLnBrk="1" hangingPunct="1"/>
            <a:r>
              <a:rPr lang="en-US" altLang="en-US" dirty="0"/>
              <a:t>Taxable and retirement</a:t>
            </a:r>
          </a:p>
          <a:p>
            <a:pPr lvl="3" eaLnBrk="1" hangingPunct="1"/>
            <a:r>
              <a:rPr lang="en-US" altLang="en-US" dirty="0"/>
              <a:t>4a &amp; 4b. Individual stocks or sector funds</a:t>
            </a:r>
            <a:r>
              <a:rPr lang="en-US" altLang="en-US" sz="2000" dirty="0"/>
              <a:t>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584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5844">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5844">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5844">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5844">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584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4" grpId="0" build="p"/>
    </p:bld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eaLnBrk="1" hangingPunct="1"/>
            <a:r>
              <a:rPr lang="en-US" altLang="en-US"/>
              <a:t>Final Thoughts</a:t>
            </a:r>
          </a:p>
        </p:txBody>
      </p:sp>
      <p:sp>
        <p:nvSpPr>
          <p:cNvPr id="36868" name="Rectangle 3"/>
          <p:cNvSpPr>
            <a:spLocks noGrp="1" noChangeArrowheads="1"/>
          </p:cNvSpPr>
          <p:nvPr>
            <p:ph idx="1"/>
          </p:nvPr>
        </p:nvSpPr>
        <p:spPr>
          <a:xfrm>
            <a:off x="928688" y="1608138"/>
            <a:ext cx="7286625" cy="4419600"/>
          </a:xfrm>
        </p:spPr>
        <p:txBody>
          <a:bodyPr/>
          <a:lstStyle/>
          <a:p>
            <a:pPr eaLnBrk="1" hangingPunct="1"/>
            <a:r>
              <a:rPr lang="en-US" altLang="en-US" dirty="0"/>
              <a:t>Once you have your triangle filled, you can continue to diversify through additional funds and individual assets, all consistent with the principles and priorities discussed</a:t>
            </a:r>
          </a:p>
          <a:p>
            <a:pPr lvl="1" eaLnBrk="1" hangingPunct="1"/>
            <a:r>
              <a:rPr lang="en-US" altLang="en-US" dirty="0"/>
              <a:t>The goal is a well diversified, low cost, low turnover, and low cash portfolio</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6868">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6868">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8"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eaLnBrk="1" hangingPunct="1"/>
            <a:r>
              <a:rPr lang="en-US" altLang="en-US"/>
              <a:t>Questions</a:t>
            </a:r>
          </a:p>
        </p:txBody>
      </p:sp>
      <p:sp>
        <p:nvSpPr>
          <p:cNvPr id="44035" name="Rectangle 3"/>
          <p:cNvSpPr>
            <a:spLocks noGrp="1" noChangeArrowheads="1"/>
          </p:cNvSpPr>
          <p:nvPr>
            <p:ph idx="1"/>
          </p:nvPr>
        </p:nvSpPr>
        <p:spPr>
          <a:xfrm>
            <a:off x="928688" y="1608138"/>
            <a:ext cx="7286625" cy="4419600"/>
          </a:xfrm>
        </p:spPr>
        <p:txBody>
          <a:bodyPr/>
          <a:lstStyle/>
          <a:p>
            <a:pPr eaLnBrk="1" hangingPunct="1"/>
            <a:r>
              <a:rPr lang="en-US" altLang="en-US"/>
              <a:t>Any questions on building a successful investment portfolio and the bottom of the Investment Hourglass?</a:t>
            </a:r>
          </a:p>
          <a:p>
            <a:pPr eaLnBrk="1" hangingPunct="1"/>
            <a:endParaRPr lang="en-US" altLang="en-US" sz="320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381000" y="609600"/>
            <a:ext cx="8382000" cy="1143000"/>
          </a:xfrm>
        </p:spPr>
        <p:txBody>
          <a:bodyPr/>
          <a:lstStyle/>
          <a:p>
            <a:pPr marL="609600" indent="-609600" eaLnBrk="1" hangingPunct="1"/>
            <a:r>
              <a:rPr lang="en-US" altLang="en-US" dirty="0"/>
              <a:t>C. Understand the Investment Process</a:t>
            </a:r>
            <a:endParaRPr lang="en-US" altLang="en-US" sz="2400" dirty="0"/>
          </a:p>
        </p:txBody>
      </p:sp>
      <p:sp>
        <p:nvSpPr>
          <p:cNvPr id="38916" name="Rectangle 3"/>
          <p:cNvSpPr>
            <a:spLocks noGrp="1" noChangeArrowheads="1"/>
          </p:cNvSpPr>
          <p:nvPr>
            <p:ph idx="1"/>
          </p:nvPr>
        </p:nvSpPr>
        <p:spPr>
          <a:xfrm>
            <a:off x="914400" y="1600200"/>
            <a:ext cx="7315200" cy="4876800"/>
          </a:xfrm>
        </p:spPr>
        <p:txBody>
          <a:bodyPr/>
          <a:lstStyle/>
          <a:p>
            <a:pPr eaLnBrk="1" hangingPunct="1"/>
            <a:r>
              <a:rPr lang="en-US" altLang="en-US"/>
              <a:t>What is the process of investing, i.e., of going from the theory of the investment hourglass to the practice of buying the securities?</a:t>
            </a:r>
            <a:r>
              <a:rPr lang="en-US" altLang="en-US" sz="3200"/>
              <a:t>  </a:t>
            </a:r>
          </a:p>
          <a:p>
            <a:pPr lvl="1" eaLnBrk="1" hangingPunct="1"/>
            <a:r>
              <a:rPr lang="en-US" altLang="en-US"/>
              <a:t>There is a disciplined, consistent approach to building a portfolio</a:t>
            </a:r>
          </a:p>
          <a:p>
            <a:pPr lvl="2" eaLnBrk="1" hangingPunct="1"/>
            <a:r>
              <a:rPr lang="en-US" altLang="en-US"/>
              <a:t>It includes a process of minimizing transaction costs and taxes</a:t>
            </a:r>
          </a:p>
          <a:p>
            <a:pPr lvl="2" eaLnBrk="1" hangingPunct="1"/>
            <a:r>
              <a:rPr lang="en-US" altLang="en-US"/>
              <a:t>It includes an order to buying securities for your account</a:t>
            </a:r>
          </a:p>
          <a:p>
            <a:pPr eaLnBrk="1" hangingPunct="1"/>
            <a:r>
              <a:rPr lang="en-US" altLang="en-US" sz="2400"/>
              <a:t>What is that approach?</a:t>
            </a:r>
          </a:p>
          <a:p>
            <a:pPr lvl="1" eaLnBrk="1" hangingPunct="1"/>
            <a:r>
              <a:rPr lang="en-US" altLang="en-US"/>
              <a:t>It is a five-step process</a:t>
            </a:r>
          </a:p>
          <a:p>
            <a:pPr lvl="1" eaLnBrk="1" hangingPunct="1"/>
            <a:endParaRPr lang="en-US" altLang="en-US" sz="3200"/>
          </a:p>
          <a:p>
            <a:pPr eaLnBrk="1" hangingPunct="1">
              <a:buFont typeface="Wingdings" panose="05000000000000000000" pitchFamily="2" charset="2"/>
              <a:buNone/>
            </a:pPr>
            <a:endParaRPr lang="en-US" altLang="en-US"/>
          </a:p>
          <a:p>
            <a:pPr lvl="2" eaLnBrk="1" hangingPunct="1"/>
            <a:endParaRPr lang="en-US" altLang="en-US" sz="28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891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8916">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8916">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8916">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8916">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8916">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6" grpId="0" build="p"/>
    </p:bld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eaLnBrk="1" hangingPunct="1"/>
            <a:r>
              <a:rPr lang="en-US" altLang="en-US"/>
              <a:t>The Investment Process</a:t>
            </a:r>
            <a:r>
              <a:rPr lang="en-US" altLang="en-US" sz="4000"/>
              <a:t> </a:t>
            </a:r>
            <a:r>
              <a:rPr lang="en-US" altLang="en-US" sz="2400"/>
              <a:t>(continued)</a:t>
            </a:r>
          </a:p>
        </p:txBody>
      </p:sp>
      <p:sp>
        <p:nvSpPr>
          <p:cNvPr id="39940" name="Rectangle 3"/>
          <p:cNvSpPr>
            <a:spLocks noGrp="1" noChangeArrowheads="1"/>
          </p:cNvSpPr>
          <p:nvPr>
            <p:ph idx="1"/>
          </p:nvPr>
        </p:nvSpPr>
        <p:spPr>
          <a:xfrm>
            <a:off x="914400" y="1600200"/>
            <a:ext cx="7315200" cy="5410200"/>
          </a:xfrm>
        </p:spPr>
        <p:txBody>
          <a:bodyPr/>
          <a:lstStyle/>
          <a:p>
            <a:pPr eaLnBrk="1" hangingPunct="1">
              <a:spcBef>
                <a:spcPts val="600"/>
              </a:spcBef>
              <a:buFont typeface="Wingdings" panose="05000000000000000000" pitchFamily="2" charset="2"/>
              <a:buNone/>
            </a:pPr>
            <a:r>
              <a:rPr lang="en-US" altLang="en-US"/>
              <a:t>Step 1. Determine your initial target portfolio monetary goal</a:t>
            </a:r>
          </a:p>
          <a:p>
            <a:pPr lvl="1" eaLnBrk="1" hangingPunct="1">
              <a:spcBef>
                <a:spcPts val="600"/>
              </a:spcBef>
            </a:pPr>
            <a:r>
              <a:rPr lang="en-US" altLang="en-US"/>
              <a:t>An easy method is to take your Emergency Fund goal and divide it by the percentage of assets in cash and bonds (which are generally used for your Emergency Fund)</a:t>
            </a:r>
          </a:p>
          <a:p>
            <a:pPr lvl="2" eaLnBrk="1" hangingPunct="1">
              <a:spcBef>
                <a:spcPts val="600"/>
              </a:spcBef>
            </a:pPr>
            <a:r>
              <a:rPr lang="en-US" altLang="en-US"/>
              <a:t>If your goal is 3 months income of $20,000 and your target allocation for cash and bonds is 20%, your target fund size would be ($20,000/.20) or $100,000</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994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9940">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994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40" grpId="0" build="p"/>
    </p:bld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pPr eaLnBrk="1" hangingPunct="1"/>
            <a:r>
              <a:rPr lang="en-US" altLang="en-US"/>
              <a:t>The Investment Process</a:t>
            </a:r>
            <a:r>
              <a:rPr lang="en-US" altLang="en-US" sz="4000"/>
              <a:t> </a:t>
            </a:r>
            <a:r>
              <a:rPr lang="en-US" altLang="en-US" sz="2400"/>
              <a:t>(continued)</a:t>
            </a:r>
          </a:p>
        </p:txBody>
      </p:sp>
      <p:sp>
        <p:nvSpPr>
          <p:cNvPr id="40964" name="Rectangle 3"/>
          <p:cNvSpPr>
            <a:spLocks noGrp="1" noChangeArrowheads="1"/>
          </p:cNvSpPr>
          <p:nvPr>
            <p:ph idx="1"/>
          </p:nvPr>
        </p:nvSpPr>
        <p:spPr>
          <a:xfrm>
            <a:off x="914400" y="1600200"/>
            <a:ext cx="7391400" cy="5229225"/>
          </a:xfrm>
        </p:spPr>
        <p:txBody>
          <a:bodyPr/>
          <a:lstStyle/>
          <a:p>
            <a:pPr eaLnBrk="1" hangingPunct="1">
              <a:buFont typeface="Wingdings" panose="05000000000000000000" pitchFamily="2" charset="2"/>
              <a:buNone/>
            </a:pPr>
            <a:r>
              <a:rPr lang="en-US" altLang="en-US"/>
              <a:t>Step 2. Determine asset classes and target percentages</a:t>
            </a:r>
          </a:p>
          <a:p>
            <a:pPr lvl="1" eaLnBrk="1" hangingPunct="1"/>
            <a:r>
              <a:rPr lang="en-US" altLang="en-US"/>
              <a:t>Multiply your asset class percentages by your initial target portfolio size to get your asset allocation targets by asset class.  For example: </a:t>
            </a:r>
          </a:p>
          <a:p>
            <a:pPr lvl="2" eaLnBrk="1" hangingPunct="1"/>
            <a:r>
              <a:rPr lang="en-US" altLang="en-US"/>
              <a:t>Emergency Fund (20% * $100,000)      $20,000</a:t>
            </a:r>
          </a:p>
          <a:p>
            <a:pPr lvl="3" eaLnBrk="1" hangingPunct="1"/>
            <a:r>
              <a:rPr lang="en-US" altLang="en-US"/>
              <a:t>Note: Your first allocation should exactly produce your Emergency Fund target</a:t>
            </a:r>
          </a:p>
          <a:p>
            <a:pPr lvl="2" eaLnBrk="1" hangingPunct="1"/>
            <a:r>
              <a:rPr lang="en-US" altLang="en-US"/>
              <a:t>U.S.  (60% * $100,000)                           60,000</a:t>
            </a:r>
          </a:p>
          <a:p>
            <a:pPr lvl="2" eaLnBrk="1" hangingPunct="1"/>
            <a:r>
              <a:rPr lang="en-US" altLang="en-US"/>
              <a:t>International (10% * 100,000)                 10,000</a:t>
            </a:r>
          </a:p>
          <a:p>
            <a:pPr lvl="2" eaLnBrk="1" hangingPunct="1"/>
            <a:r>
              <a:rPr lang="en-US" altLang="en-US"/>
              <a:t>Small cap (10% * 100,000)                     </a:t>
            </a:r>
            <a:r>
              <a:rPr lang="en-US" altLang="en-US" u="sng"/>
              <a:t>10,000</a:t>
            </a:r>
          </a:p>
          <a:p>
            <a:pPr lvl="2" eaLnBrk="1" hangingPunct="1"/>
            <a:r>
              <a:rPr lang="en-US" altLang="en-US"/>
              <a:t>Total Portfolio target                           $100,000</a:t>
            </a:r>
          </a:p>
          <a:p>
            <a:pPr lvl="2" eaLnBrk="1" hangingPunct="1"/>
            <a:endParaRPr lang="en-US" altLang="en-US" sz="28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096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0964">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0964">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0964">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0964">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0964">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0964">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096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4" grpId="0" build="p"/>
    </p:bld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pPr eaLnBrk="1" hangingPunct="1"/>
            <a:r>
              <a:rPr lang="en-US" altLang="en-US"/>
              <a:t>The Investment Process</a:t>
            </a:r>
            <a:r>
              <a:rPr lang="en-US" altLang="en-US" sz="4000"/>
              <a:t> </a:t>
            </a:r>
            <a:r>
              <a:rPr lang="en-US" altLang="en-US" sz="2400"/>
              <a:t>(continued)</a:t>
            </a:r>
          </a:p>
        </p:txBody>
      </p:sp>
      <p:sp>
        <p:nvSpPr>
          <p:cNvPr id="41988" name="Rectangle 3"/>
          <p:cNvSpPr>
            <a:spLocks noGrp="1" noChangeArrowheads="1"/>
          </p:cNvSpPr>
          <p:nvPr>
            <p:ph idx="1"/>
          </p:nvPr>
        </p:nvSpPr>
        <p:spPr>
          <a:xfrm>
            <a:off x="914400" y="1600200"/>
            <a:ext cx="7239000" cy="5181600"/>
          </a:xfrm>
        </p:spPr>
        <p:txBody>
          <a:bodyPr/>
          <a:lstStyle/>
          <a:p>
            <a:pPr marL="533400" indent="-533400" eaLnBrk="1" hangingPunct="1">
              <a:lnSpc>
                <a:spcPct val="90000"/>
              </a:lnSpc>
              <a:buFont typeface="Wingdings" panose="05000000000000000000" pitchFamily="2" charset="2"/>
              <a:buNone/>
            </a:pPr>
            <a:r>
              <a:rPr lang="en-US" altLang="en-US" dirty="0"/>
              <a:t>Step 3. Calculate the target amount for each asset class in both taxable and retirement accounts</a:t>
            </a:r>
          </a:p>
          <a:p>
            <a:pPr marL="914400" lvl="1" indent="-457200" eaLnBrk="1" hangingPunct="1"/>
            <a:r>
              <a:rPr lang="en-US" altLang="en-US" dirty="0"/>
              <a:t>Take the target weight of each asset in both the taxable and retirement side multiplied by the target portfolio size to get the target asset size</a:t>
            </a:r>
          </a:p>
          <a:p>
            <a:pPr marL="914400" lvl="1" indent="-457200" eaLnBrk="1" hangingPunct="1"/>
            <a:r>
              <a:rPr lang="en-US" altLang="en-US" dirty="0"/>
              <a:t>For example, if you decided that 4% of their small cap allocation of 10% is in the taxable accounts, with the remaining 6% in their retirement accounts.  Their dollar allocations would be:</a:t>
            </a:r>
          </a:p>
          <a:p>
            <a:pPr marL="1371600" lvl="2" indent="-457200" eaLnBrk="1" hangingPunct="1"/>
            <a:r>
              <a:rPr lang="en-US" altLang="en-US" dirty="0"/>
              <a:t>Taxable:       4% * $100,000   =  $4,000</a:t>
            </a:r>
          </a:p>
          <a:p>
            <a:pPr marL="1371600" lvl="2" indent="-457200" eaLnBrk="1" hangingPunct="1"/>
            <a:r>
              <a:rPr lang="en-US" altLang="en-US" dirty="0"/>
              <a:t>Retirement:  6% * $100,000   =  $6,000</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198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1988">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1988">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1988">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198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8" grpId="0" build="p"/>
    </p:bld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pPr eaLnBrk="1" hangingPunct="1"/>
            <a:r>
              <a:rPr lang="en-US" altLang="en-US"/>
              <a:t>The Investment Process</a:t>
            </a:r>
            <a:r>
              <a:rPr lang="en-US" altLang="en-US" sz="4000"/>
              <a:t> </a:t>
            </a:r>
            <a:r>
              <a:rPr lang="en-US" altLang="en-US" sz="2400"/>
              <a:t>(continued)</a:t>
            </a:r>
          </a:p>
        </p:txBody>
      </p:sp>
      <p:sp>
        <p:nvSpPr>
          <p:cNvPr id="43012" name="Rectangle 3"/>
          <p:cNvSpPr>
            <a:spLocks noGrp="1" noChangeArrowheads="1"/>
          </p:cNvSpPr>
          <p:nvPr>
            <p:ph idx="1"/>
          </p:nvPr>
        </p:nvSpPr>
        <p:spPr>
          <a:xfrm>
            <a:off x="928688" y="1608138"/>
            <a:ext cx="7286625" cy="4419600"/>
          </a:xfrm>
        </p:spPr>
        <p:txBody>
          <a:bodyPr/>
          <a:lstStyle/>
          <a:p>
            <a:pPr eaLnBrk="1" hangingPunct="1">
              <a:spcBef>
                <a:spcPts val="600"/>
              </a:spcBef>
            </a:pPr>
            <a:r>
              <a:rPr lang="en-US" altLang="en-US" dirty="0"/>
              <a:t>Step 4.  Determine most appropriate assets for your portfolio through research of potential funds</a:t>
            </a:r>
          </a:p>
          <a:p>
            <a:pPr lvl="1" eaLnBrk="1" hangingPunct="1">
              <a:spcBef>
                <a:spcPts val="600"/>
              </a:spcBef>
            </a:pPr>
            <a:r>
              <a:rPr lang="en-US" altLang="en-US" dirty="0"/>
              <a:t>Research potential funds using available tools and resources</a:t>
            </a:r>
          </a:p>
          <a:p>
            <a:pPr lvl="2" eaLnBrk="1" hangingPunct="1">
              <a:spcBef>
                <a:spcPts val="600"/>
              </a:spcBef>
            </a:pPr>
            <a:r>
              <a:rPr lang="en-US" altLang="en-US" dirty="0"/>
              <a:t>We will share later about using Morningstar Investment Research to select mutual/index funds and ETFs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301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301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301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2" grpId="0" build="p"/>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pPr eaLnBrk="1" hangingPunct="1"/>
            <a:r>
              <a:rPr lang="en-US" altLang="en-US"/>
              <a:t>Investment Plan Assignments </a:t>
            </a:r>
            <a:r>
              <a:rPr lang="en-US" altLang="en-US" sz="2400"/>
              <a:t>(continued)</a:t>
            </a:r>
            <a:endParaRPr lang="en-US" altLang="en-US"/>
          </a:p>
        </p:txBody>
      </p:sp>
      <p:sp>
        <p:nvSpPr>
          <p:cNvPr id="6147" name="Content Placeholder 2"/>
          <p:cNvSpPr>
            <a:spLocks noGrp="1"/>
          </p:cNvSpPr>
          <p:nvPr>
            <p:ph idx="1"/>
          </p:nvPr>
        </p:nvSpPr>
        <p:spPr>
          <a:xfrm>
            <a:off x="914400" y="1600200"/>
            <a:ext cx="7315200" cy="4772025"/>
          </a:xfrm>
        </p:spPr>
        <p:txBody>
          <a:bodyPr/>
          <a:lstStyle/>
          <a:p>
            <a:pPr marL="533400" indent="-533400" eaLnBrk="1" hangingPunct="1">
              <a:buFontTx/>
              <a:buNone/>
            </a:pPr>
            <a:r>
              <a:rPr lang="en-US" altLang="en-US" dirty="0"/>
              <a:t>Investments 7: Building Your Portfolio</a:t>
            </a:r>
          </a:p>
          <a:p>
            <a:pPr marL="914400" lvl="1" indent="-457200" eaLnBrk="1" hangingPunct="1">
              <a:buFontTx/>
              <a:buNone/>
            </a:pPr>
            <a:r>
              <a:rPr lang="en-US" altLang="en-US" dirty="0"/>
              <a:t>1. Know how to build your portfolio and the difference between investment assets and vehicles</a:t>
            </a:r>
          </a:p>
          <a:p>
            <a:pPr marL="914400" lvl="1" indent="-457200" eaLnBrk="1" hangingPunct="1">
              <a:buFontTx/>
              <a:buNone/>
            </a:pPr>
            <a:r>
              <a:rPr lang="en-US" altLang="en-US" dirty="0"/>
              <a:t>2. Determine the size of your Emergency Fund in dollars</a:t>
            </a:r>
          </a:p>
          <a:p>
            <a:pPr marL="914400" lvl="1" indent="-457200" eaLnBrk="1" hangingPunct="1">
              <a:buFontTx/>
              <a:buNone/>
            </a:pPr>
            <a:r>
              <a:rPr lang="en-US" altLang="en-US" dirty="0"/>
              <a:t>3. Divide asset allocation percentages between taxable and retirement accounts</a:t>
            </a:r>
          </a:p>
          <a:p>
            <a:pPr marL="914400" lvl="1" indent="-457200" eaLnBrk="1" hangingPunct="1">
              <a:buFontTx/>
              <a:buNone/>
            </a:pPr>
            <a:r>
              <a:rPr lang="en-US" altLang="en-US" dirty="0"/>
              <a:t>4. Calculate your allocations to each of your individual asset classes</a:t>
            </a:r>
          </a:p>
          <a:p>
            <a:pPr marL="914400" lvl="1" indent="-457200" eaLnBrk="1" hangingPunct="1">
              <a:buFontTx/>
              <a:buNone/>
            </a:pPr>
            <a:r>
              <a:rPr lang="en-US" altLang="en-US" dirty="0"/>
              <a:t>5.  Transfer this data to </a:t>
            </a:r>
            <a:r>
              <a:rPr lang="en-US" altLang="en-US" dirty="0">
                <a:hlinkClick r:id="rId2"/>
              </a:rPr>
              <a:t>Investment Process Worksheet</a:t>
            </a:r>
            <a:r>
              <a:rPr lang="en-US" altLang="en-US" dirty="0"/>
              <a:t> (LT13)</a:t>
            </a:r>
          </a:p>
          <a:p>
            <a:pPr marL="914400" lvl="1" indent="-457200" eaLnBrk="1" hangingPunct="1">
              <a:buFontTx/>
              <a:buAutoNum type="arabicPeriod" startAt="2"/>
            </a:pPr>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6147">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147">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147">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147">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14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pPr eaLnBrk="1" hangingPunct="1"/>
            <a:r>
              <a:rPr lang="en-US" altLang="en-US"/>
              <a:t>The Investment Process</a:t>
            </a:r>
            <a:r>
              <a:rPr lang="en-US" altLang="en-US" sz="4000"/>
              <a:t> </a:t>
            </a:r>
            <a:r>
              <a:rPr lang="en-US" altLang="en-US" sz="2400"/>
              <a:t>(continued)</a:t>
            </a:r>
          </a:p>
        </p:txBody>
      </p:sp>
      <p:sp>
        <p:nvSpPr>
          <p:cNvPr id="43012" name="Rectangle 3"/>
          <p:cNvSpPr>
            <a:spLocks noGrp="1" noChangeArrowheads="1"/>
          </p:cNvSpPr>
          <p:nvPr>
            <p:ph idx="1"/>
          </p:nvPr>
        </p:nvSpPr>
        <p:spPr>
          <a:xfrm>
            <a:off x="928688" y="1608138"/>
            <a:ext cx="7286625" cy="4419600"/>
          </a:xfrm>
        </p:spPr>
        <p:txBody>
          <a:bodyPr/>
          <a:lstStyle/>
          <a:p>
            <a:pPr eaLnBrk="1" hangingPunct="1">
              <a:spcBef>
                <a:spcPts val="600"/>
              </a:spcBef>
            </a:pPr>
            <a:r>
              <a:rPr lang="en-US" altLang="en-US" dirty="0"/>
              <a:t>Step 5.  Purchase the assets</a:t>
            </a:r>
          </a:p>
          <a:p>
            <a:pPr lvl="1" eaLnBrk="1" hangingPunct="1">
              <a:spcBef>
                <a:spcPts val="600"/>
              </a:spcBef>
            </a:pPr>
            <a:r>
              <a:rPr lang="en-US" altLang="en-US" dirty="0"/>
              <a:t>Follow the investment hourglass to build your portfolio</a:t>
            </a:r>
          </a:p>
          <a:p>
            <a:pPr lvl="2" eaLnBrk="1" hangingPunct="1">
              <a:spcBef>
                <a:spcPts val="600"/>
              </a:spcBef>
            </a:pPr>
            <a:r>
              <a:rPr lang="en-US" altLang="en-US" dirty="0"/>
              <a:t>Purchase low-cost, tax-efficient and diversified assets (mutual/index funds) and hold them for 40 years (meaning along time)</a:t>
            </a:r>
          </a:p>
          <a:p>
            <a:pPr lvl="2" eaLnBrk="1" hangingPunct="1">
              <a:spcBef>
                <a:spcPts val="600"/>
              </a:spcBef>
            </a:pPr>
            <a:r>
              <a:rPr lang="en-US" altLang="en-US" dirty="0"/>
              <a:t>Rebalance tax-efficiently</a:t>
            </a:r>
          </a:p>
        </p:txBody>
      </p:sp>
    </p:spTree>
    <p:extLst>
      <p:ext uri="{BB962C8B-B14F-4D97-AF65-F5344CB8AC3E}">
        <p14:creationId xmlns:p14="http://schemas.microsoft.com/office/powerpoint/2010/main" val="2945872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301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3012">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3012">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301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2" grpId="0" build="p"/>
    </p:bld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a:xfrm>
            <a:off x="838200" y="609600"/>
            <a:ext cx="7391400" cy="1143000"/>
          </a:xfrm>
        </p:spPr>
        <p:txBody>
          <a:bodyPr/>
          <a:lstStyle/>
          <a:p>
            <a:pPr eaLnBrk="1" hangingPunct="1"/>
            <a:r>
              <a:rPr lang="en-US" altLang="en-US"/>
              <a:t>The Investment Process</a:t>
            </a:r>
            <a:r>
              <a:rPr lang="en-US" altLang="en-US" sz="4000"/>
              <a:t> </a:t>
            </a:r>
            <a:r>
              <a:rPr lang="en-US" altLang="en-US" sz="2400"/>
              <a:t>(continued)</a:t>
            </a:r>
          </a:p>
        </p:txBody>
      </p:sp>
      <p:sp>
        <p:nvSpPr>
          <p:cNvPr id="48132" name="Rectangle 3"/>
          <p:cNvSpPr>
            <a:spLocks noGrp="1" noChangeArrowheads="1"/>
          </p:cNvSpPr>
          <p:nvPr>
            <p:ph idx="1"/>
          </p:nvPr>
        </p:nvSpPr>
        <p:spPr>
          <a:xfrm>
            <a:off x="914400" y="1600200"/>
            <a:ext cx="7239000" cy="4953000"/>
          </a:xfrm>
        </p:spPr>
        <p:txBody>
          <a:bodyPr/>
          <a:lstStyle/>
          <a:p>
            <a:pPr eaLnBrk="1" hangingPunct="1"/>
            <a:r>
              <a:rPr lang="en-US" altLang="en-US" dirty="0"/>
              <a:t>Investments Process Summary</a:t>
            </a:r>
          </a:p>
          <a:p>
            <a:pPr lvl="1" eaLnBrk="1" hangingPunct="1"/>
            <a:r>
              <a:rPr lang="en-US" altLang="en-US" dirty="0"/>
              <a:t>Once you have the targets, the rest is easy:</a:t>
            </a:r>
          </a:p>
          <a:p>
            <a:pPr lvl="2" eaLnBrk="1" hangingPunct="1"/>
            <a:r>
              <a:rPr lang="en-US" altLang="en-US" dirty="0"/>
              <a:t>Purchase the assets for your Emergency Fund Level I until you reach targets</a:t>
            </a:r>
          </a:p>
          <a:p>
            <a:pPr lvl="3" eaLnBrk="1" hangingPunct="1"/>
            <a:r>
              <a:rPr lang="en-US" altLang="en-US" dirty="0"/>
              <a:t>Then put all new money into Level II</a:t>
            </a:r>
          </a:p>
          <a:p>
            <a:pPr lvl="2" eaLnBrk="1" hangingPunct="1"/>
            <a:r>
              <a:rPr lang="en-US" altLang="en-US" dirty="0"/>
              <a:t>Purchase core assets for Level II until you reach your target asset allocation</a:t>
            </a:r>
          </a:p>
          <a:p>
            <a:pPr lvl="3" eaLnBrk="1" hangingPunct="1"/>
            <a:r>
              <a:rPr lang="en-US" altLang="en-US" dirty="0"/>
              <a:t>Then put all new money into Level III</a:t>
            </a:r>
          </a:p>
          <a:p>
            <a:pPr lvl="2" eaLnBrk="1" hangingPunct="1"/>
            <a:r>
              <a:rPr lang="en-US" altLang="en-US" dirty="0"/>
              <a:t>Purchase broaden and deepen assets for Level III until you reach your target asset allocation</a:t>
            </a:r>
          </a:p>
          <a:p>
            <a:pPr lvl="3" eaLnBrk="1" hangingPunct="1"/>
            <a:r>
              <a:rPr lang="en-US" altLang="en-US" dirty="0"/>
              <a:t>Once you have reached this, put all new money in consistent with your allocations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813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813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8132">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8132">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8132">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8132">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8132">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813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2" grpId="0" build="p"/>
    </p:bldLst>
  </p:timing>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pPr eaLnBrk="1" hangingPunct="1"/>
            <a:r>
              <a:rPr lang="en-US" altLang="en-US"/>
              <a:t>The Investment Process</a:t>
            </a:r>
            <a:r>
              <a:rPr lang="en-US" altLang="en-US" sz="4000"/>
              <a:t> </a:t>
            </a:r>
            <a:r>
              <a:rPr lang="en-US" altLang="en-US" sz="2400"/>
              <a:t>(continued)</a:t>
            </a:r>
          </a:p>
        </p:txBody>
      </p:sp>
      <p:sp>
        <p:nvSpPr>
          <p:cNvPr id="49156" name="Rectangle 3"/>
          <p:cNvSpPr>
            <a:spLocks noGrp="1" noChangeArrowheads="1"/>
          </p:cNvSpPr>
          <p:nvPr>
            <p:ph idx="1"/>
          </p:nvPr>
        </p:nvSpPr>
        <p:spPr>
          <a:xfrm>
            <a:off x="914400" y="1600200"/>
            <a:ext cx="7239000" cy="4876800"/>
          </a:xfrm>
        </p:spPr>
        <p:txBody>
          <a:bodyPr/>
          <a:lstStyle/>
          <a:p>
            <a:pPr eaLnBrk="1" hangingPunct="1">
              <a:spcBef>
                <a:spcPts val="600"/>
              </a:spcBef>
            </a:pPr>
            <a:r>
              <a:rPr lang="en-US" altLang="en-US" dirty="0"/>
              <a:t>Investments Process Summary </a:t>
            </a:r>
            <a:r>
              <a:rPr lang="en-US" altLang="en-US" sz="1800" dirty="0"/>
              <a:t>(continued)</a:t>
            </a:r>
          </a:p>
          <a:p>
            <a:pPr lvl="1" eaLnBrk="1" hangingPunct="1">
              <a:spcBef>
                <a:spcPts val="600"/>
              </a:spcBef>
            </a:pPr>
            <a:r>
              <a:rPr lang="en-US" altLang="en-US" dirty="0"/>
              <a:t>Purchase opportunistic assets for Level IV (if desired) to reach your target allocation </a:t>
            </a:r>
          </a:p>
          <a:p>
            <a:pPr lvl="2" eaLnBrk="1" hangingPunct="1">
              <a:spcBef>
                <a:spcPts val="600"/>
              </a:spcBef>
            </a:pPr>
            <a:r>
              <a:rPr lang="en-US" altLang="en-US" dirty="0"/>
              <a:t>This is an optional phase.  I do not recommend you purchase individual stocks and bonds</a:t>
            </a:r>
          </a:p>
          <a:p>
            <a:pPr lvl="1" eaLnBrk="1" hangingPunct="1">
              <a:spcBef>
                <a:spcPts val="600"/>
              </a:spcBef>
            </a:pPr>
            <a:r>
              <a:rPr lang="en-US" altLang="en-US" dirty="0"/>
              <a:t>At this point, you will have achieved your initial target portfolio size.  </a:t>
            </a:r>
          </a:p>
          <a:p>
            <a:pPr lvl="2" eaLnBrk="1" hangingPunct="1">
              <a:spcBef>
                <a:spcPts val="600"/>
              </a:spcBef>
            </a:pPr>
            <a:r>
              <a:rPr lang="en-US" altLang="en-US" dirty="0"/>
              <a:t>To reach your next goal, readjust your portfolio size upward, i.e. add $200,000 to your first goals of $100,000 (it is now $300,000), and repeat the process again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915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9156">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9156">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9156">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915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6"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pPr eaLnBrk="1" hangingPunct="1"/>
            <a:r>
              <a:rPr lang="en-US" altLang="en-US"/>
              <a:t>Questions</a:t>
            </a:r>
          </a:p>
        </p:txBody>
      </p:sp>
      <p:sp>
        <p:nvSpPr>
          <p:cNvPr id="57347" name="Rectangle 3"/>
          <p:cNvSpPr>
            <a:spLocks noGrp="1" noChangeArrowheads="1"/>
          </p:cNvSpPr>
          <p:nvPr>
            <p:ph idx="1"/>
          </p:nvPr>
        </p:nvSpPr>
        <p:spPr>
          <a:xfrm>
            <a:off x="928688" y="1608138"/>
            <a:ext cx="7286625" cy="4419600"/>
          </a:xfrm>
        </p:spPr>
        <p:txBody>
          <a:bodyPr/>
          <a:lstStyle/>
          <a:p>
            <a:pPr eaLnBrk="1" hangingPunct="1"/>
            <a:r>
              <a:rPr lang="en-US" altLang="en-US"/>
              <a:t>Any questions on the process of building your portfolio?</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pPr eaLnBrk="1" hangingPunct="1"/>
            <a:r>
              <a:rPr lang="en-US" altLang="en-US" dirty="0"/>
              <a:t>G. Understanding Plans and Strategies for Building Your Portfolio</a:t>
            </a:r>
            <a:endParaRPr lang="en-US" altLang="en-US" sz="2000" dirty="0"/>
          </a:p>
        </p:txBody>
      </p:sp>
      <p:sp>
        <p:nvSpPr>
          <p:cNvPr id="55299" name="Rectangle 3"/>
          <p:cNvSpPr>
            <a:spLocks noGrp="1" noChangeArrowheads="1"/>
          </p:cNvSpPr>
          <p:nvPr>
            <p:ph idx="1"/>
          </p:nvPr>
        </p:nvSpPr>
        <p:spPr>
          <a:xfrm>
            <a:off x="914399" y="1600200"/>
            <a:ext cx="7466013" cy="5181600"/>
          </a:xfrm>
        </p:spPr>
        <p:txBody>
          <a:bodyPr/>
          <a:lstStyle/>
          <a:p>
            <a:pPr eaLnBrk="1" hangingPunct="1">
              <a:spcBef>
                <a:spcPts val="400"/>
              </a:spcBef>
            </a:pPr>
            <a:r>
              <a:rPr lang="en-US" altLang="en-US" dirty="0"/>
              <a:t>Following are a few ideas for your plans and strategies for building your portfolio</a:t>
            </a:r>
          </a:p>
          <a:p>
            <a:pPr eaLnBrk="1" hangingPunct="1">
              <a:spcBef>
                <a:spcPts val="400"/>
              </a:spcBef>
            </a:pPr>
            <a:r>
              <a:rPr lang="en-US" altLang="en-US" sz="3200" dirty="0"/>
              <a:t>Plans and Strategies</a:t>
            </a:r>
          </a:p>
          <a:p>
            <a:pPr marL="0" indent="0" eaLnBrk="1" hangingPunct="1">
              <a:spcBef>
                <a:spcPts val="400"/>
              </a:spcBef>
              <a:buNone/>
            </a:pPr>
            <a:r>
              <a:rPr lang="en-US" altLang="en-US" sz="3200" i="1" dirty="0"/>
              <a:t>     </a:t>
            </a:r>
            <a:r>
              <a:rPr lang="en-US" altLang="en-US" sz="2800" i="1" dirty="0"/>
              <a:t>Finalize your Introduction and Purpose</a:t>
            </a:r>
          </a:p>
          <a:p>
            <a:pPr lvl="2" eaLnBrk="1" hangingPunct="1">
              <a:spcBef>
                <a:spcPts val="400"/>
              </a:spcBef>
            </a:pPr>
            <a:r>
              <a:rPr lang="en-US" altLang="en-US" dirty="0"/>
              <a:t>Who is this plan for? (I.A.)</a:t>
            </a:r>
          </a:p>
          <a:p>
            <a:pPr lvl="2" eaLnBrk="1" hangingPunct="1">
              <a:spcBef>
                <a:spcPts val="400"/>
              </a:spcBef>
            </a:pPr>
            <a:r>
              <a:rPr lang="en-US" altLang="en-US" dirty="0"/>
              <a:t>What is the purpose of this plan? (I.B.)</a:t>
            </a:r>
          </a:p>
          <a:p>
            <a:pPr lvl="2" eaLnBrk="1" hangingPunct="1">
              <a:spcBef>
                <a:spcPts val="400"/>
              </a:spcBef>
            </a:pPr>
            <a:r>
              <a:rPr lang="en-US" altLang="en-US" dirty="0"/>
              <a:t>What are the investment principles you will use to develop your investment plan? (I.C.)</a:t>
            </a:r>
          </a:p>
          <a:p>
            <a:pPr lvl="2" eaLnBrk="1" hangingPunct="1">
              <a:spcBef>
                <a:spcPts val="400"/>
              </a:spcBef>
            </a:pPr>
            <a:endParaRPr lang="en-US" altLang="en-US" dirty="0"/>
          </a:p>
          <a:p>
            <a:pPr lvl="1" eaLnBrk="1" hangingPunct="1">
              <a:spcBef>
                <a:spcPts val="400"/>
              </a:spcBef>
            </a:pPr>
            <a:r>
              <a:rPr lang="en-US" altLang="en-US" dirty="0"/>
              <a:t>Note: the letters in parenthesis refers to the section in the Investment Plan where you respond to this question, i.e., I.A. refers to Introduction</a:t>
            </a:r>
          </a:p>
        </p:txBody>
      </p:sp>
    </p:spTree>
    <p:extLst>
      <p:ext uri="{BB962C8B-B14F-4D97-AF65-F5344CB8AC3E}">
        <p14:creationId xmlns:p14="http://schemas.microsoft.com/office/powerpoint/2010/main" val="182096104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200"/>
                                  </p:stCondLst>
                                  <p:childTnLst>
                                    <p:set>
                                      <p:cBhvr>
                                        <p:cTn id="6" dur="1" fill="hold">
                                          <p:stCondLst>
                                            <p:cond delay="0"/>
                                          </p:stCondLst>
                                        </p:cTn>
                                        <p:tgtEl>
                                          <p:spTgt spid="55299">
                                            <p:txEl>
                                              <p:pRg st="0" end="0"/>
                                            </p:txEl>
                                          </p:spTgt>
                                        </p:tgtEl>
                                        <p:attrNameLst>
                                          <p:attrName>style.visibility</p:attrName>
                                        </p:attrNameLst>
                                      </p:cBhvr>
                                      <p:to>
                                        <p:strVal val="visible"/>
                                      </p:to>
                                    </p:set>
                                  </p:childTnLst>
                                </p:cTn>
                              </p:par>
                              <p:par>
                                <p:cTn id="7" presetID="1" presetClass="entr" presetSubtype="0" fill="hold" grpId="0" nodeType="withEffect">
                                  <p:stCondLst>
                                    <p:cond delay="200"/>
                                  </p:stCondLst>
                                  <p:childTnLst>
                                    <p:set>
                                      <p:cBhvr>
                                        <p:cTn id="8" dur="1" fill="hold">
                                          <p:stCondLst>
                                            <p:cond delay="0"/>
                                          </p:stCondLst>
                                        </p:cTn>
                                        <p:tgtEl>
                                          <p:spTgt spid="55299">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200"/>
                                  </p:stCondLst>
                                  <p:childTnLst>
                                    <p:set>
                                      <p:cBhvr>
                                        <p:cTn id="12" dur="1" fill="hold">
                                          <p:stCondLst>
                                            <p:cond delay="0"/>
                                          </p:stCondLst>
                                        </p:cTn>
                                        <p:tgtEl>
                                          <p:spTgt spid="55299">
                                            <p:txEl>
                                              <p:pRg st="2" end="2"/>
                                            </p:txEl>
                                          </p:spTgt>
                                        </p:tgtEl>
                                        <p:attrNameLst>
                                          <p:attrName>style.visibility</p:attrName>
                                        </p:attrNameLst>
                                      </p:cBhvr>
                                      <p:to>
                                        <p:strVal val="visible"/>
                                      </p:to>
                                    </p:set>
                                  </p:childTnLst>
                                </p:cTn>
                              </p:par>
                              <p:par>
                                <p:cTn id="13" presetID="1" presetClass="entr" presetSubtype="0" fill="hold" grpId="0" nodeType="withEffect">
                                  <p:stCondLst>
                                    <p:cond delay="200"/>
                                  </p:stCondLst>
                                  <p:childTnLst>
                                    <p:set>
                                      <p:cBhvr>
                                        <p:cTn id="14" dur="1" fill="hold">
                                          <p:stCondLst>
                                            <p:cond delay="0"/>
                                          </p:stCondLst>
                                        </p:cTn>
                                        <p:tgtEl>
                                          <p:spTgt spid="55299">
                                            <p:txEl>
                                              <p:pRg st="3" end="3"/>
                                            </p:txEl>
                                          </p:spTgt>
                                        </p:tgtEl>
                                        <p:attrNameLst>
                                          <p:attrName>style.visibility</p:attrName>
                                        </p:attrNameLst>
                                      </p:cBhvr>
                                      <p:to>
                                        <p:strVal val="visible"/>
                                      </p:to>
                                    </p:set>
                                  </p:childTnLst>
                                </p:cTn>
                              </p:par>
                              <p:par>
                                <p:cTn id="15" presetID="1" presetClass="entr" presetSubtype="0" fill="hold" grpId="0" nodeType="withEffect">
                                  <p:stCondLst>
                                    <p:cond delay="200"/>
                                  </p:stCondLst>
                                  <p:childTnLst>
                                    <p:set>
                                      <p:cBhvr>
                                        <p:cTn id="16" dur="1" fill="hold">
                                          <p:stCondLst>
                                            <p:cond delay="0"/>
                                          </p:stCondLst>
                                        </p:cTn>
                                        <p:tgtEl>
                                          <p:spTgt spid="55299">
                                            <p:txEl>
                                              <p:pRg st="4" end="4"/>
                                            </p:txEl>
                                          </p:spTgt>
                                        </p:tgtEl>
                                        <p:attrNameLst>
                                          <p:attrName>style.visibility</p:attrName>
                                        </p:attrNameLst>
                                      </p:cBhvr>
                                      <p:to>
                                        <p:strVal val="visible"/>
                                      </p:to>
                                    </p:set>
                                  </p:childTnLst>
                                </p:cTn>
                              </p:par>
                              <p:par>
                                <p:cTn id="17" presetID="1" presetClass="entr" presetSubtype="0" fill="hold" grpId="0" nodeType="withEffect">
                                  <p:stCondLst>
                                    <p:cond delay="200"/>
                                  </p:stCondLst>
                                  <p:childTnLst>
                                    <p:set>
                                      <p:cBhvr>
                                        <p:cTn id="18" dur="1" fill="hold">
                                          <p:stCondLst>
                                            <p:cond delay="0"/>
                                          </p:stCondLst>
                                        </p:cTn>
                                        <p:tgtEl>
                                          <p:spTgt spid="55299">
                                            <p:txEl>
                                              <p:pRg st="5" end="5"/>
                                            </p:txEl>
                                          </p:spTgt>
                                        </p:tgtEl>
                                        <p:attrNameLst>
                                          <p:attrName>style.visibility</p:attrName>
                                        </p:attrNameLst>
                                      </p:cBhvr>
                                      <p:to>
                                        <p:strVal val="visible"/>
                                      </p:to>
                                    </p:set>
                                  </p:childTnLst>
                                </p:cTn>
                              </p:par>
                              <p:par>
                                <p:cTn id="19" presetID="1" presetClass="entr" presetSubtype="0" fill="hold" grpId="0" nodeType="withEffect">
                                  <p:stCondLst>
                                    <p:cond delay="200"/>
                                  </p:stCondLst>
                                  <p:childTnLst>
                                    <p:set>
                                      <p:cBhvr>
                                        <p:cTn id="20" dur="1" fill="hold">
                                          <p:stCondLst>
                                            <p:cond delay="0"/>
                                          </p:stCondLst>
                                        </p:cTn>
                                        <p:tgtEl>
                                          <p:spTgt spid="55299">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9" grpId="0" uiExpand="1" build="p"/>
    </p:bldLst>
  </p:timing>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a:xfrm>
            <a:off x="0" y="685800"/>
            <a:ext cx="9143999" cy="914400"/>
          </a:xfrm>
        </p:spPr>
        <p:txBody>
          <a:bodyPr/>
          <a:lstStyle/>
          <a:p>
            <a:pPr eaLnBrk="1" hangingPunct="1"/>
            <a:r>
              <a:rPr lang="en-US" altLang="en-US" dirty="0"/>
              <a:t>Portfolio Plans and Strategies </a:t>
            </a:r>
            <a:r>
              <a:rPr lang="en-US" altLang="en-US" sz="2000" dirty="0"/>
              <a:t>(continued)</a:t>
            </a:r>
          </a:p>
        </p:txBody>
      </p:sp>
      <p:sp>
        <p:nvSpPr>
          <p:cNvPr id="55299" name="Rectangle 3"/>
          <p:cNvSpPr>
            <a:spLocks noGrp="1" noChangeArrowheads="1"/>
          </p:cNvSpPr>
          <p:nvPr>
            <p:ph idx="1"/>
          </p:nvPr>
        </p:nvSpPr>
        <p:spPr>
          <a:xfrm>
            <a:off x="914400" y="1600200"/>
            <a:ext cx="7239000" cy="5181600"/>
          </a:xfrm>
        </p:spPr>
        <p:txBody>
          <a:bodyPr/>
          <a:lstStyle/>
          <a:p>
            <a:pPr eaLnBrk="1" hangingPunct="1">
              <a:spcBef>
                <a:spcPts val="400"/>
              </a:spcBef>
            </a:pPr>
            <a:r>
              <a:rPr lang="en-US" altLang="en-US" dirty="0"/>
              <a:t>Plans and Strategies</a:t>
            </a:r>
          </a:p>
          <a:p>
            <a:pPr marL="0" indent="0" eaLnBrk="1" hangingPunct="1">
              <a:spcBef>
                <a:spcPts val="400"/>
              </a:spcBef>
              <a:buNone/>
            </a:pPr>
            <a:r>
              <a:rPr lang="en-US" altLang="en-US" sz="2400" i="1" dirty="0"/>
              <a:t>     Finalize your investment goals and objectives</a:t>
            </a:r>
          </a:p>
          <a:p>
            <a:pPr lvl="1" eaLnBrk="1" hangingPunct="1">
              <a:spcBef>
                <a:spcPts val="400"/>
              </a:spcBef>
            </a:pPr>
            <a:r>
              <a:rPr lang="en-US" altLang="en-US" dirty="0"/>
              <a:t>What are your objectives? (II.A.)</a:t>
            </a:r>
          </a:p>
          <a:p>
            <a:pPr lvl="1" eaLnBrk="1" hangingPunct="1">
              <a:spcBef>
                <a:spcPts val="400"/>
              </a:spcBef>
            </a:pPr>
            <a:r>
              <a:rPr lang="en-US" altLang="en-US" dirty="0"/>
              <a:t>Which investment vehicles will you use? (II.B.)</a:t>
            </a:r>
          </a:p>
          <a:p>
            <a:pPr lvl="1" eaLnBrk="1" hangingPunct="1">
              <a:spcBef>
                <a:spcPts val="400"/>
              </a:spcBef>
            </a:pPr>
            <a:r>
              <a:rPr lang="en-US" altLang="en-US" dirty="0"/>
              <a:t>What are your time frames for these investments? (II.C.)</a:t>
            </a:r>
          </a:p>
          <a:p>
            <a:pPr lvl="1" eaLnBrk="1" hangingPunct="1">
              <a:spcBef>
                <a:spcPts val="400"/>
              </a:spcBef>
            </a:pPr>
            <a:r>
              <a:rPr lang="en-US" altLang="en-US" dirty="0"/>
              <a:t>What is your expected return for your portfolio for each time frame? (II.D.)</a:t>
            </a:r>
          </a:p>
          <a:p>
            <a:pPr lvl="1" eaLnBrk="1" hangingPunct="1">
              <a:spcBef>
                <a:spcPts val="400"/>
              </a:spcBef>
            </a:pPr>
            <a:r>
              <a:rPr lang="en-US" altLang="en-US" dirty="0"/>
              <a:t>What risk-type of investor are you? What is your expected risk for your portfolio for each time frame? (II.E).)</a:t>
            </a:r>
          </a:p>
          <a:p>
            <a:pPr lvl="1" eaLnBrk="1" hangingPunct="1">
              <a:spcBef>
                <a:spcPts val="400"/>
              </a:spcBef>
            </a:pPr>
            <a:endParaRPr lang="en-US" altLang="en-US" dirty="0"/>
          </a:p>
          <a:p>
            <a:pPr lvl="1" eaLnBrk="1" hangingPunct="1">
              <a:spcBef>
                <a:spcPts val="400"/>
              </a:spcBef>
            </a:pPr>
            <a:endParaRPr lang="en-US" altLang="en-US" dirty="0"/>
          </a:p>
          <a:p>
            <a:pPr lvl="2" eaLnBrk="1" hangingPunct="1">
              <a:spcBef>
                <a:spcPts val="400"/>
              </a:spcBef>
            </a:pPr>
            <a:endParaRPr lang="en-US" altLang="en-US" dirty="0"/>
          </a:p>
        </p:txBody>
      </p:sp>
    </p:spTree>
    <p:extLst>
      <p:ext uri="{BB962C8B-B14F-4D97-AF65-F5344CB8AC3E}">
        <p14:creationId xmlns:p14="http://schemas.microsoft.com/office/powerpoint/2010/main" val="14672376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200"/>
                                  </p:stCondLst>
                                  <p:childTnLst>
                                    <p:set>
                                      <p:cBhvr>
                                        <p:cTn id="6" dur="1" fill="hold">
                                          <p:stCondLst>
                                            <p:cond delay="0"/>
                                          </p:stCondLst>
                                        </p:cTn>
                                        <p:tgtEl>
                                          <p:spTgt spid="55299">
                                            <p:txEl>
                                              <p:pRg st="0" end="0"/>
                                            </p:txEl>
                                          </p:spTgt>
                                        </p:tgtEl>
                                        <p:attrNameLst>
                                          <p:attrName>style.visibility</p:attrName>
                                        </p:attrNameLst>
                                      </p:cBhvr>
                                      <p:to>
                                        <p:strVal val="visible"/>
                                      </p:to>
                                    </p:set>
                                  </p:childTnLst>
                                </p:cTn>
                              </p:par>
                              <p:par>
                                <p:cTn id="7" presetID="1" presetClass="entr" presetSubtype="0" fill="hold" grpId="0" nodeType="withEffect">
                                  <p:stCondLst>
                                    <p:cond delay="200"/>
                                  </p:stCondLst>
                                  <p:childTnLst>
                                    <p:set>
                                      <p:cBhvr>
                                        <p:cTn id="8" dur="1" fill="hold">
                                          <p:stCondLst>
                                            <p:cond delay="0"/>
                                          </p:stCondLst>
                                        </p:cTn>
                                        <p:tgtEl>
                                          <p:spTgt spid="55299">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5299">
                                            <p:txEl>
                                              <p:pRg st="2" end="2"/>
                                            </p:txEl>
                                          </p:spTgt>
                                        </p:tgtEl>
                                        <p:attrNameLst>
                                          <p:attrName>style.visibility</p:attrName>
                                        </p:attrNameLst>
                                      </p:cBhvr>
                                      <p:to>
                                        <p:strVal val="visible"/>
                                      </p:to>
                                    </p:set>
                                  </p:childTnLst>
                                </p:cTn>
                              </p:par>
                              <p:par>
                                <p:cTn id="13" presetID="1" presetClass="entr" presetSubtype="0" fill="hold" grpId="0" nodeType="withEffect">
                                  <p:stCondLst>
                                    <p:cond delay="200"/>
                                  </p:stCondLst>
                                  <p:childTnLst>
                                    <p:set>
                                      <p:cBhvr>
                                        <p:cTn id="14" dur="1" fill="hold">
                                          <p:stCondLst>
                                            <p:cond delay="0"/>
                                          </p:stCondLst>
                                        </p:cTn>
                                        <p:tgtEl>
                                          <p:spTgt spid="55299">
                                            <p:txEl>
                                              <p:pRg st="3" end="3"/>
                                            </p:txEl>
                                          </p:spTgt>
                                        </p:tgtEl>
                                        <p:attrNameLst>
                                          <p:attrName>style.visibility</p:attrName>
                                        </p:attrNameLst>
                                      </p:cBhvr>
                                      <p:to>
                                        <p:strVal val="visible"/>
                                      </p:to>
                                    </p:set>
                                  </p:childTnLst>
                                </p:cTn>
                              </p:par>
                              <p:par>
                                <p:cTn id="15" presetID="1" presetClass="entr" presetSubtype="0" fill="hold" grpId="0" nodeType="withEffect">
                                  <p:stCondLst>
                                    <p:cond delay="200"/>
                                  </p:stCondLst>
                                  <p:childTnLst>
                                    <p:set>
                                      <p:cBhvr>
                                        <p:cTn id="16" dur="1" fill="hold">
                                          <p:stCondLst>
                                            <p:cond delay="0"/>
                                          </p:stCondLst>
                                        </p:cTn>
                                        <p:tgtEl>
                                          <p:spTgt spid="55299">
                                            <p:txEl>
                                              <p:pRg st="4" end="4"/>
                                            </p:txEl>
                                          </p:spTgt>
                                        </p:tgtEl>
                                        <p:attrNameLst>
                                          <p:attrName>style.visibility</p:attrName>
                                        </p:attrNameLst>
                                      </p:cBhvr>
                                      <p:to>
                                        <p:strVal val="visible"/>
                                      </p:to>
                                    </p:set>
                                  </p:childTnLst>
                                </p:cTn>
                              </p:par>
                              <p:par>
                                <p:cTn id="17" presetID="1" presetClass="entr" presetSubtype="0" fill="hold" grpId="0" nodeType="withEffect">
                                  <p:stCondLst>
                                    <p:cond delay="200"/>
                                  </p:stCondLst>
                                  <p:childTnLst>
                                    <p:set>
                                      <p:cBhvr>
                                        <p:cTn id="18" dur="1" fill="hold">
                                          <p:stCondLst>
                                            <p:cond delay="0"/>
                                          </p:stCondLst>
                                        </p:cTn>
                                        <p:tgtEl>
                                          <p:spTgt spid="55299">
                                            <p:txEl>
                                              <p:pRg st="5" end="5"/>
                                            </p:txEl>
                                          </p:spTgt>
                                        </p:tgtEl>
                                        <p:attrNameLst>
                                          <p:attrName>style.visibility</p:attrName>
                                        </p:attrNameLst>
                                      </p:cBhvr>
                                      <p:to>
                                        <p:strVal val="visible"/>
                                      </p:to>
                                    </p:set>
                                  </p:childTnLst>
                                </p:cTn>
                              </p:par>
                              <p:par>
                                <p:cTn id="19" presetID="1" presetClass="entr" presetSubtype="0" fill="hold" grpId="0" nodeType="withEffect">
                                  <p:stCondLst>
                                    <p:cond delay="200"/>
                                  </p:stCondLst>
                                  <p:childTnLst>
                                    <p:set>
                                      <p:cBhvr>
                                        <p:cTn id="20" dur="1" fill="hold">
                                          <p:stCondLst>
                                            <p:cond delay="0"/>
                                          </p:stCondLst>
                                        </p:cTn>
                                        <p:tgtEl>
                                          <p:spTgt spid="5529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9" grpId="0" uiExpand="1" build="p"/>
    </p:bldLst>
  </p:timing>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a:xfrm>
            <a:off x="0" y="685800"/>
            <a:ext cx="9143999" cy="914400"/>
          </a:xfrm>
        </p:spPr>
        <p:txBody>
          <a:bodyPr/>
          <a:lstStyle/>
          <a:p>
            <a:pPr eaLnBrk="1" hangingPunct="1"/>
            <a:r>
              <a:rPr lang="en-US" altLang="en-US" dirty="0"/>
              <a:t>Portfolio Plans and Strategies </a:t>
            </a:r>
            <a:r>
              <a:rPr lang="en-US" altLang="en-US" sz="2000" dirty="0"/>
              <a:t>(continued)</a:t>
            </a:r>
          </a:p>
        </p:txBody>
      </p:sp>
      <p:sp>
        <p:nvSpPr>
          <p:cNvPr id="55299" name="Rectangle 3"/>
          <p:cNvSpPr>
            <a:spLocks noGrp="1" noChangeArrowheads="1"/>
          </p:cNvSpPr>
          <p:nvPr>
            <p:ph idx="1"/>
          </p:nvPr>
        </p:nvSpPr>
        <p:spPr>
          <a:xfrm>
            <a:off x="914400" y="1600200"/>
            <a:ext cx="7239000" cy="5181600"/>
          </a:xfrm>
        </p:spPr>
        <p:txBody>
          <a:bodyPr/>
          <a:lstStyle/>
          <a:p>
            <a:pPr eaLnBrk="1" hangingPunct="1">
              <a:spcBef>
                <a:spcPts val="400"/>
              </a:spcBef>
            </a:pPr>
            <a:r>
              <a:rPr lang="en-US" altLang="en-US" dirty="0"/>
              <a:t>Plans and Strategies</a:t>
            </a:r>
          </a:p>
          <a:p>
            <a:pPr marL="0" indent="0" eaLnBrk="1" hangingPunct="1">
              <a:spcBef>
                <a:spcPts val="400"/>
              </a:spcBef>
              <a:buNone/>
            </a:pPr>
            <a:r>
              <a:rPr lang="en-US" altLang="en-US" sz="2400" i="1" dirty="0"/>
              <a:t>     Finalize your investment guidelines and constraints</a:t>
            </a:r>
          </a:p>
          <a:p>
            <a:pPr lvl="1" eaLnBrk="1" hangingPunct="1">
              <a:spcBef>
                <a:spcPts val="400"/>
              </a:spcBef>
            </a:pPr>
            <a:r>
              <a:rPr lang="en-US" altLang="en-US" dirty="0"/>
              <a:t>What are your investment guidelines before retirement and after retirement? (III.A.)</a:t>
            </a:r>
          </a:p>
          <a:p>
            <a:pPr lvl="1" eaLnBrk="1" hangingPunct="1">
              <a:spcBef>
                <a:spcPts val="400"/>
              </a:spcBef>
            </a:pPr>
            <a:r>
              <a:rPr lang="en-US" altLang="en-US" dirty="0"/>
              <a:t>What are your investment constraints (liquidity, time horizon, taxes and unique needs)? (III.B.)</a:t>
            </a:r>
          </a:p>
          <a:p>
            <a:pPr lvl="1" eaLnBrk="1" hangingPunct="1">
              <a:spcBef>
                <a:spcPts val="400"/>
              </a:spcBef>
            </a:pPr>
            <a:endParaRPr lang="en-US" altLang="en-US" dirty="0"/>
          </a:p>
          <a:p>
            <a:pPr lvl="1" eaLnBrk="1" hangingPunct="1">
              <a:spcBef>
                <a:spcPts val="400"/>
              </a:spcBef>
            </a:pPr>
            <a:endParaRPr lang="en-US" altLang="en-US" dirty="0"/>
          </a:p>
          <a:p>
            <a:pPr lvl="1" eaLnBrk="1" hangingPunct="1">
              <a:spcBef>
                <a:spcPts val="400"/>
              </a:spcBef>
            </a:pPr>
            <a:endParaRPr lang="en-US" altLang="en-US" dirty="0"/>
          </a:p>
          <a:p>
            <a:pPr lvl="2" eaLnBrk="1" hangingPunct="1">
              <a:spcBef>
                <a:spcPts val="400"/>
              </a:spcBef>
            </a:pPr>
            <a:endParaRPr lang="en-US" altLang="en-US" dirty="0"/>
          </a:p>
        </p:txBody>
      </p:sp>
    </p:spTree>
    <p:extLst>
      <p:ext uri="{BB962C8B-B14F-4D97-AF65-F5344CB8AC3E}">
        <p14:creationId xmlns:p14="http://schemas.microsoft.com/office/powerpoint/2010/main" val="28184557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200"/>
                                  </p:stCondLst>
                                  <p:childTnLst>
                                    <p:set>
                                      <p:cBhvr>
                                        <p:cTn id="6" dur="1" fill="hold">
                                          <p:stCondLst>
                                            <p:cond delay="0"/>
                                          </p:stCondLst>
                                        </p:cTn>
                                        <p:tgtEl>
                                          <p:spTgt spid="55299">
                                            <p:txEl>
                                              <p:pRg st="0" end="0"/>
                                            </p:txEl>
                                          </p:spTgt>
                                        </p:tgtEl>
                                        <p:attrNameLst>
                                          <p:attrName>style.visibility</p:attrName>
                                        </p:attrNameLst>
                                      </p:cBhvr>
                                      <p:to>
                                        <p:strVal val="visible"/>
                                      </p:to>
                                    </p:set>
                                  </p:childTnLst>
                                </p:cTn>
                              </p:par>
                              <p:par>
                                <p:cTn id="7" presetID="1" presetClass="entr" presetSubtype="0" fill="hold" grpId="0" nodeType="withEffect">
                                  <p:stCondLst>
                                    <p:cond delay="200"/>
                                  </p:stCondLst>
                                  <p:childTnLst>
                                    <p:set>
                                      <p:cBhvr>
                                        <p:cTn id="8" dur="1" fill="hold">
                                          <p:stCondLst>
                                            <p:cond delay="0"/>
                                          </p:stCondLst>
                                        </p:cTn>
                                        <p:tgtEl>
                                          <p:spTgt spid="55299">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5299">
                                            <p:txEl>
                                              <p:pRg st="2" end="2"/>
                                            </p:txEl>
                                          </p:spTgt>
                                        </p:tgtEl>
                                        <p:attrNameLst>
                                          <p:attrName>style.visibility</p:attrName>
                                        </p:attrNameLst>
                                      </p:cBhvr>
                                      <p:to>
                                        <p:strVal val="visible"/>
                                      </p:to>
                                    </p:set>
                                  </p:childTnLst>
                                </p:cTn>
                              </p:par>
                              <p:par>
                                <p:cTn id="13" presetID="1" presetClass="entr" presetSubtype="0" fill="hold" grpId="0" nodeType="withEffect">
                                  <p:stCondLst>
                                    <p:cond delay="200"/>
                                  </p:stCondLst>
                                  <p:childTnLst>
                                    <p:set>
                                      <p:cBhvr>
                                        <p:cTn id="14" dur="1" fill="hold">
                                          <p:stCondLst>
                                            <p:cond delay="0"/>
                                          </p:stCondLst>
                                        </p:cTn>
                                        <p:tgtEl>
                                          <p:spTgt spid="5529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9" grpId="0" uiExpand="1" build="p"/>
    </p:bldLst>
  </p:timing>
</p:sld>
</file>

<file path=ppt/slides/slide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a:xfrm>
            <a:off x="0" y="685800"/>
            <a:ext cx="9143999" cy="914400"/>
          </a:xfrm>
        </p:spPr>
        <p:txBody>
          <a:bodyPr/>
          <a:lstStyle/>
          <a:p>
            <a:pPr eaLnBrk="1" hangingPunct="1"/>
            <a:r>
              <a:rPr lang="en-US" altLang="en-US" dirty="0"/>
              <a:t>Portfolio Plans and Strategies </a:t>
            </a:r>
            <a:r>
              <a:rPr lang="en-US" altLang="en-US" sz="2000" dirty="0"/>
              <a:t>(continued)</a:t>
            </a:r>
          </a:p>
        </p:txBody>
      </p:sp>
      <p:sp>
        <p:nvSpPr>
          <p:cNvPr id="55299" name="Rectangle 3"/>
          <p:cNvSpPr>
            <a:spLocks noGrp="1" noChangeArrowheads="1"/>
          </p:cNvSpPr>
          <p:nvPr>
            <p:ph idx="1"/>
          </p:nvPr>
        </p:nvSpPr>
        <p:spPr>
          <a:xfrm>
            <a:off x="914400" y="1600200"/>
            <a:ext cx="7239000" cy="5181600"/>
          </a:xfrm>
        </p:spPr>
        <p:txBody>
          <a:bodyPr/>
          <a:lstStyle/>
          <a:p>
            <a:pPr eaLnBrk="1" hangingPunct="1">
              <a:spcBef>
                <a:spcPts val="400"/>
              </a:spcBef>
            </a:pPr>
            <a:r>
              <a:rPr lang="en-US" altLang="en-US" dirty="0"/>
              <a:t>Plans and Strategies</a:t>
            </a:r>
          </a:p>
          <a:p>
            <a:pPr marL="0" indent="0" eaLnBrk="1" hangingPunct="1">
              <a:spcBef>
                <a:spcPts val="400"/>
              </a:spcBef>
              <a:buNone/>
            </a:pPr>
            <a:r>
              <a:rPr lang="en-US" altLang="en-US" sz="2400" i="1" dirty="0"/>
              <a:t>     Finalize your investment policies</a:t>
            </a:r>
          </a:p>
          <a:p>
            <a:pPr lvl="1" eaLnBrk="1" hangingPunct="1">
              <a:spcBef>
                <a:spcPts val="400"/>
              </a:spcBef>
            </a:pPr>
            <a:r>
              <a:rPr lang="en-US" altLang="en-US" dirty="0"/>
              <a:t>What are your acceptable asset classes? Unacceptable? Will you use debt to invest (buy on margin or sell short – I recommend no)? (IV.A.)</a:t>
            </a:r>
          </a:p>
          <a:p>
            <a:pPr lvl="1" eaLnBrk="1" hangingPunct="1">
              <a:spcBef>
                <a:spcPts val="400"/>
              </a:spcBef>
            </a:pPr>
            <a:r>
              <a:rPr lang="en-US" altLang="en-US" dirty="0"/>
              <a:t>What investment benchmarks will you use for each asset class? (IV.B.)</a:t>
            </a:r>
          </a:p>
          <a:p>
            <a:pPr lvl="1" eaLnBrk="1" hangingPunct="1">
              <a:spcBef>
                <a:spcPts val="400"/>
              </a:spcBef>
            </a:pPr>
            <a:r>
              <a:rPr lang="en-US" altLang="en-US" dirty="0"/>
              <a:t>What is your target asset allocation strategy both before and during retirement? (IV.C.)</a:t>
            </a:r>
          </a:p>
          <a:p>
            <a:pPr lvl="1" eaLnBrk="1" hangingPunct="1">
              <a:spcBef>
                <a:spcPts val="400"/>
              </a:spcBef>
            </a:pPr>
            <a:endParaRPr lang="en-US" altLang="en-US" dirty="0"/>
          </a:p>
          <a:p>
            <a:pPr lvl="1" eaLnBrk="1" hangingPunct="1">
              <a:spcBef>
                <a:spcPts val="400"/>
              </a:spcBef>
            </a:pPr>
            <a:endParaRPr lang="en-US" altLang="en-US" dirty="0"/>
          </a:p>
          <a:p>
            <a:pPr lvl="1" eaLnBrk="1" hangingPunct="1">
              <a:spcBef>
                <a:spcPts val="400"/>
              </a:spcBef>
            </a:pPr>
            <a:endParaRPr lang="en-US" altLang="en-US" dirty="0"/>
          </a:p>
          <a:p>
            <a:pPr lvl="1" eaLnBrk="1" hangingPunct="1">
              <a:spcBef>
                <a:spcPts val="400"/>
              </a:spcBef>
            </a:pPr>
            <a:endParaRPr lang="en-US" altLang="en-US" dirty="0"/>
          </a:p>
          <a:p>
            <a:pPr lvl="2" eaLnBrk="1" hangingPunct="1">
              <a:spcBef>
                <a:spcPts val="400"/>
              </a:spcBef>
            </a:pPr>
            <a:endParaRPr lang="en-US" altLang="en-US" dirty="0"/>
          </a:p>
        </p:txBody>
      </p:sp>
    </p:spTree>
    <p:extLst>
      <p:ext uri="{BB962C8B-B14F-4D97-AF65-F5344CB8AC3E}">
        <p14:creationId xmlns:p14="http://schemas.microsoft.com/office/powerpoint/2010/main" val="18307459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5299">
                                            <p:txEl>
                                              <p:pRg st="0" end="0"/>
                                            </p:txEl>
                                          </p:spTgt>
                                        </p:tgtEl>
                                        <p:attrNameLst>
                                          <p:attrName>style.visibility</p:attrName>
                                        </p:attrNameLst>
                                      </p:cBhvr>
                                      <p:to>
                                        <p:strVal val="visible"/>
                                      </p:to>
                                    </p:set>
                                  </p:childTnLst>
                                </p:cTn>
                              </p:par>
                              <p:par>
                                <p:cTn id="7" presetID="1" presetClass="entr" presetSubtype="0" fill="hold" grpId="0" nodeType="withEffect">
                                  <p:stCondLst>
                                    <p:cond delay="200"/>
                                  </p:stCondLst>
                                  <p:childTnLst>
                                    <p:set>
                                      <p:cBhvr>
                                        <p:cTn id="8" dur="1" fill="hold">
                                          <p:stCondLst>
                                            <p:cond delay="0"/>
                                          </p:stCondLst>
                                        </p:cTn>
                                        <p:tgtEl>
                                          <p:spTgt spid="55299">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5299">
                                            <p:txEl>
                                              <p:pRg st="2" end="2"/>
                                            </p:txEl>
                                          </p:spTgt>
                                        </p:tgtEl>
                                        <p:attrNameLst>
                                          <p:attrName>style.visibility</p:attrName>
                                        </p:attrNameLst>
                                      </p:cBhvr>
                                      <p:to>
                                        <p:strVal val="visible"/>
                                      </p:to>
                                    </p:set>
                                  </p:childTnLst>
                                </p:cTn>
                              </p:par>
                              <p:par>
                                <p:cTn id="13" presetID="1" presetClass="entr" presetSubtype="0" fill="hold" grpId="0" nodeType="withEffect">
                                  <p:stCondLst>
                                    <p:cond delay="200"/>
                                  </p:stCondLst>
                                  <p:childTnLst>
                                    <p:set>
                                      <p:cBhvr>
                                        <p:cTn id="14" dur="1" fill="hold">
                                          <p:stCondLst>
                                            <p:cond delay="0"/>
                                          </p:stCondLst>
                                        </p:cTn>
                                        <p:tgtEl>
                                          <p:spTgt spid="55299">
                                            <p:txEl>
                                              <p:pRg st="3" end="3"/>
                                            </p:txEl>
                                          </p:spTgt>
                                        </p:tgtEl>
                                        <p:attrNameLst>
                                          <p:attrName>style.visibility</p:attrName>
                                        </p:attrNameLst>
                                      </p:cBhvr>
                                      <p:to>
                                        <p:strVal val="visible"/>
                                      </p:to>
                                    </p:set>
                                  </p:childTnLst>
                                </p:cTn>
                              </p:par>
                              <p:par>
                                <p:cTn id="15" presetID="1" presetClass="entr" presetSubtype="0" fill="hold" grpId="0" nodeType="withEffect">
                                  <p:stCondLst>
                                    <p:cond delay="200"/>
                                  </p:stCondLst>
                                  <p:childTnLst>
                                    <p:set>
                                      <p:cBhvr>
                                        <p:cTn id="16" dur="1" fill="hold">
                                          <p:stCondLst>
                                            <p:cond delay="0"/>
                                          </p:stCondLst>
                                        </p:cTn>
                                        <p:tgtEl>
                                          <p:spTgt spid="5529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9" grpId="0" uiExpand="1" build="p"/>
    </p:bldLst>
  </p:timing>
</p:sld>
</file>

<file path=ppt/slides/slide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a:xfrm>
            <a:off x="0" y="685800"/>
            <a:ext cx="9143999" cy="914400"/>
          </a:xfrm>
        </p:spPr>
        <p:txBody>
          <a:bodyPr/>
          <a:lstStyle/>
          <a:p>
            <a:pPr eaLnBrk="1" hangingPunct="1"/>
            <a:r>
              <a:rPr lang="en-US" altLang="en-US" dirty="0"/>
              <a:t>Portfolio Plans and Strategies </a:t>
            </a:r>
            <a:r>
              <a:rPr lang="en-US" altLang="en-US" sz="2000" dirty="0"/>
              <a:t>(continued)</a:t>
            </a:r>
          </a:p>
        </p:txBody>
      </p:sp>
      <p:sp>
        <p:nvSpPr>
          <p:cNvPr id="55299" name="Rectangle 3"/>
          <p:cNvSpPr>
            <a:spLocks noGrp="1" noChangeArrowheads="1"/>
          </p:cNvSpPr>
          <p:nvPr>
            <p:ph idx="1"/>
          </p:nvPr>
        </p:nvSpPr>
        <p:spPr>
          <a:xfrm>
            <a:off x="914400" y="1600200"/>
            <a:ext cx="7239000" cy="5181600"/>
          </a:xfrm>
        </p:spPr>
        <p:txBody>
          <a:bodyPr/>
          <a:lstStyle/>
          <a:p>
            <a:pPr eaLnBrk="1" hangingPunct="1">
              <a:spcBef>
                <a:spcPts val="400"/>
              </a:spcBef>
            </a:pPr>
            <a:r>
              <a:rPr lang="en-US" altLang="en-US" dirty="0"/>
              <a:t>Plans and Strategies</a:t>
            </a:r>
          </a:p>
          <a:p>
            <a:pPr marL="0" indent="0" eaLnBrk="1" hangingPunct="1">
              <a:spcBef>
                <a:spcPts val="400"/>
              </a:spcBef>
              <a:buNone/>
            </a:pPr>
            <a:r>
              <a:rPr lang="en-US" altLang="en-US" sz="2400" i="1" dirty="0"/>
              <a:t>     Decide your investment and funding strategies (IV.D.)</a:t>
            </a:r>
          </a:p>
          <a:p>
            <a:pPr lvl="1" eaLnBrk="1" hangingPunct="1">
              <a:spcBef>
                <a:spcPts val="400"/>
              </a:spcBef>
            </a:pPr>
            <a:r>
              <a:rPr lang="en-US" altLang="en-US" dirty="0"/>
              <a:t>Will you invest active, passive or both?</a:t>
            </a:r>
          </a:p>
          <a:p>
            <a:pPr lvl="2" eaLnBrk="1" hangingPunct="1">
              <a:spcBef>
                <a:spcPts val="400"/>
              </a:spcBef>
            </a:pPr>
            <a:r>
              <a:rPr lang="en-US" altLang="en-US" dirty="0"/>
              <a:t>What is the maximum you will invest in any individual asset, i.e., company stock, in any single investment, or in any single sector?</a:t>
            </a:r>
          </a:p>
          <a:p>
            <a:pPr lvl="2" eaLnBrk="1" hangingPunct="1">
              <a:spcBef>
                <a:spcPts val="400"/>
              </a:spcBef>
            </a:pPr>
            <a:r>
              <a:rPr lang="en-US" altLang="en-US" dirty="0"/>
              <a:t>What is the maximum you will invest in any new investment (except broad mutual funds)?</a:t>
            </a:r>
          </a:p>
          <a:p>
            <a:pPr lvl="2" eaLnBrk="1" hangingPunct="1">
              <a:spcBef>
                <a:spcPts val="400"/>
              </a:spcBef>
            </a:pPr>
            <a:r>
              <a:rPr lang="en-US" altLang="en-US" dirty="0"/>
              <a:t>How much will you invest in company stock?</a:t>
            </a:r>
          </a:p>
          <a:p>
            <a:pPr lvl="2" eaLnBrk="1" hangingPunct="1">
              <a:spcBef>
                <a:spcPts val="400"/>
              </a:spcBef>
            </a:pPr>
            <a:r>
              <a:rPr lang="en-US" altLang="en-US" dirty="0"/>
              <a:t>Will you invest in unlisted securities? (NO)</a:t>
            </a:r>
          </a:p>
          <a:p>
            <a:pPr lvl="2" eaLnBrk="1" hangingPunct="1">
              <a:spcBef>
                <a:spcPts val="400"/>
              </a:spcBef>
            </a:pPr>
            <a:r>
              <a:rPr lang="en-US" altLang="en-US" dirty="0"/>
              <a:t>What is your current investment strategy?</a:t>
            </a:r>
          </a:p>
          <a:p>
            <a:pPr lvl="2" eaLnBrk="1" hangingPunct="1">
              <a:spcBef>
                <a:spcPts val="400"/>
              </a:spcBef>
            </a:pPr>
            <a:r>
              <a:rPr lang="en-US" altLang="en-US" dirty="0"/>
              <a:t>What is your tax strategy and what different types of investment vehicles will you use?</a:t>
            </a:r>
          </a:p>
          <a:p>
            <a:pPr lvl="1" eaLnBrk="1" hangingPunct="1">
              <a:spcBef>
                <a:spcPts val="400"/>
              </a:spcBef>
            </a:pPr>
            <a:endParaRPr lang="en-US" altLang="en-US" dirty="0"/>
          </a:p>
          <a:p>
            <a:pPr lvl="1" eaLnBrk="1" hangingPunct="1">
              <a:spcBef>
                <a:spcPts val="400"/>
              </a:spcBef>
            </a:pPr>
            <a:endParaRPr lang="en-US" altLang="en-US" dirty="0"/>
          </a:p>
          <a:p>
            <a:pPr lvl="1" eaLnBrk="1" hangingPunct="1">
              <a:spcBef>
                <a:spcPts val="400"/>
              </a:spcBef>
            </a:pPr>
            <a:endParaRPr lang="en-US" altLang="en-US" dirty="0"/>
          </a:p>
          <a:p>
            <a:pPr lvl="2" eaLnBrk="1" hangingPunct="1">
              <a:spcBef>
                <a:spcPts val="400"/>
              </a:spcBef>
            </a:pPr>
            <a:endParaRPr lang="en-US" altLang="en-US" dirty="0"/>
          </a:p>
        </p:txBody>
      </p:sp>
    </p:spTree>
    <p:extLst>
      <p:ext uri="{BB962C8B-B14F-4D97-AF65-F5344CB8AC3E}">
        <p14:creationId xmlns:p14="http://schemas.microsoft.com/office/powerpoint/2010/main" val="2816671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5299">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5299">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5299">
                                            <p:txEl>
                                              <p:pRg st="2" end="2"/>
                                            </p:txEl>
                                          </p:spTgt>
                                        </p:tgtEl>
                                        <p:attrNameLst>
                                          <p:attrName>style.visibility</p:attrName>
                                        </p:attrNameLst>
                                      </p:cBhvr>
                                      <p:to>
                                        <p:strVal val="visible"/>
                                      </p:to>
                                    </p:set>
                                  </p:childTnLst>
                                </p:cTn>
                              </p:par>
                              <p:par>
                                <p:cTn id="13" presetID="1" presetClass="entr" presetSubtype="0" fill="hold" grpId="0" nodeType="withEffect">
                                  <p:stCondLst>
                                    <p:cond delay="200"/>
                                  </p:stCondLst>
                                  <p:childTnLst>
                                    <p:set>
                                      <p:cBhvr>
                                        <p:cTn id="14" dur="1" fill="hold">
                                          <p:stCondLst>
                                            <p:cond delay="0"/>
                                          </p:stCondLst>
                                        </p:cTn>
                                        <p:tgtEl>
                                          <p:spTgt spid="55299">
                                            <p:txEl>
                                              <p:pRg st="3" end="3"/>
                                            </p:txEl>
                                          </p:spTgt>
                                        </p:tgtEl>
                                        <p:attrNameLst>
                                          <p:attrName>style.visibility</p:attrName>
                                        </p:attrNameLst>
                                      </p:cBhvr>
                                      <p:to>
                                        <p:strVal val="visible"/>
                                      </p:to>
                                    </p:set>
                                  </p:childTnLst>
                                </p:cTn>
                              </p:par>
                              <p:par>
                                <p:cTn id="15" presetID="1" presetClass="entr" presetSubtype="0" fill="hold" grpId="0" nodeType="withEffect">
                                  <p:stCondLst>
                                    <p:cond delay="200"/>
                                  </p:stCondLst>
                                  <p:childTnLst>
                                    <p:set>
                                      <p:cBhvr>
                                        <p:cTn id="16" dur="1" fill="hold">
                                          <p:stCondLst>
                                            <p:cond delay="0"/>
                                          </p:stCondLst>
                                        </p:cTn>
                                        <p:tgtEl>
                                          <p:spTgt spid="55299">
                                            <p:txEl>
                                              <p:pRg st="4" end="4"/>
                                            </p:txEl>
                                          </p:spTgt>
                                        </p:tgtEl>
                                        <p:attrNameLst>
                                          <p:attrName>style.visibility</p:attrName>
                                        </p:attrNameLst>
                                      </p:cBhvr>
                                      <p:to>
                                        <p:strVal val="visible"/>
                                      </p:to>
                                    </p:set>
                                  </p:childTnLst>
                                </p:cTn>
                              </p:par>
                              <p:par>
                                <p:cTn id="17" presetID="1" presetClass="entr" presetSubtype="0" fill="hold" grpId="0" nodeType="withEffect">
                                  <p:stCondLst>
                                    <p:cond delay="200"/>
                                  </p:stCondLst>
                                  <p:childTnLst>
                                    <p:set>
                                      <p:cBhvr>
                                        <p:cTn id="18" dur="1" fill="hold">
                                          <p:stCondLst>
                                            <p:cond delay="0"/>
                                          </p:stCondLst>
                                        </p:cTn>
                                        <p:tgtEl>
                                          <p:spTgt spid="55299">
                                            <p:txEl>
                                              <p:pRg st="5" end="5"/>
                                            </p:txEl>
                                          </p:spTgt>
                                        </p:tgtEl>
                                        <p:attrNameLst>
                                          <p:attrName>style.visibility</p:attrName>
                                        </p:attrNameLst>
                                      </p:cBhvr>
                                      <p:to>
                                        <p:strVal val="visible"/>
                                      </p:to>
                                    </p:set>
                                  </p:childTnLst>
                                </p:cTn>
                              </p:par>
                              <p:par>
                                <p:cTn id="19" presetID="1" presetClass="entr" presetSubtype="0" fill="hold" grpId="0" nodeType="withEffect">
                                  <p:stCondLst>
                                    <p:cond delay="200"/>
                                  </p:stCondLst>
                                  <p:childTnLst>
                                    <p:set>
                                      <p:cBhvr>
                                        <p:cTn id="20" dur="1" fill="hold">
                                          <p:stCondLst>
                                            <p:cond delay="0"/>
                                          </p:stCondLst>
                                        </p:cTn>
                                        <p:tgtEl>
                                          <p:spTgt spid="55299">
                                            <p:txEl>
                                              <p:pRg st="6" end="6"/>
                                            </p:txEl>
                                          </p:spTgt>
                                        </p:tgtEl>
                                        <p:attrNameLst>
                                          <p:attrName>style.visibility</p:attrName>
                                        </p:attrNameLst>
                                      </p:cBhvr>
                                      <p:to>
                                        <p:strVal val="visible"/>
                                      </p:to>
                                    </p:set>
                                  </p:childTnLst>
                                </p:cTn>
                              </p:par>
                              <p:par>
                                <p:cTn id="21" presetID="1" presetClass="entr" presetSubtype="0" fill="hold" grpId="0" nodeType="withEffect">
                                  <p:stCondLst>
                                    <p:cond delay="200"/>
                                  </p:stCondLst>
                                  <p:childTnLst>
                                    <p:set>
                                      <p:cBhvr>
                                        <p:cTn id="22" dur="1" fill="hold">
                                          <p:stCondLst>
                                            <p:cond delay="0"/>
                                          </p:stCondLst>
                                        </p:cTn>
                                        <p:tgtEl>
                                          <p:spTgt spid="55299">
                                            <p:txEl>
                                              <p:pRg st="7" end="7"/>
                                            </p:txEl>
                                          </p:spTgt>
                                        </p:tgtEl>
                                        <p:attrNameLst>
                                          <p:attrName>style.visibility</p:attrName>
                                        </p:attrNameLst>
                                      </p:cBhvr>
                                      <p:to>
                                        <p:strVal val="visible"/>
                                      </p:to>
                                    </p:set>
                                  </p:childTnLst>
                                </p:cTn>
                              </p:par>
                              <p:par>
                                <p:cTn id="23" presetID="1" presetClass="entr" presetSubtype="0" fill="hold" grpId="0" nodeType="withEffect">
                                  <p:stCondLst>
                                    <p:cond delay="200"/>
                                  </p:stCondLst>
                                  <p:childTnLst>
                                    <p:set>
                                      <p:cBhvr>
                                        <p:cTn id="24" dur="1" fill="hold">
                                          <p:stCondLst>
                                            <p:cond delay="0"/>
                                          </p:stCondLst>
                                        </p:cTn>
                                        <p:tgtEl>
                                          <p:spTgt spid="55299">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9" grpId="0" uiExpand="1" build="p"/>
    </p:bldLst>
  </p:timing>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a:xfrm>
            <a:off x="0" y="685800"/>
            <a:ext cx="9143999" cy="914400"/>
          </a:xfrm>
        </p:spPr>
        <p:txBody>
          <a:bodyPr/>
          <a:lstStyle/>
          <a:p>
            <a:pPr eaLnBrk="1" hangingPunct="1"/>
            <a:r>
              <a:rPr lang="en-US" altLang="en-US" dirty="0"/>
              <a:t>Portfolio Plans and Strategies </a:t>
            </a:r>
            <a:r>
              <a:rPr lang="en-US" altLang="en-US" sz="2000" dirty="0"/>
              <a:t>(continued)</a:t>
            </a:r>
          </a:p>
        </p:txBody>
      </p:sp>
      <p:sp>
        <p:nvSpPr>
          <p:cNvPr id="55299" name="Rectangle 3"/>
          <p:cNvSpPr>
            <a:spLocks noGrp="1" noChangeArrowheads="1"/>
          </p:cNvSpPr>
          <p:nvPr>
            <p:ph idx="1"/>
          </p:nvPr>
        </p:nvSpPr>
        <p:spPr>
          <a:xfrm>
            <a:off x="914400" y="1600200"/>
            <a:ext cx="7239000" cy="5181600"/>
          </a:xfrm>
        </p:spPr>
        <p:txBody>
          <a:bodyPr/>
          <a:lstStyle/>
          <a:p>
            <a:pPr eaLnBrk="1" hangingPunct="1">
              <a:spcBef>
                <a:spcPts val="400"/>
              </a:spcBef>
            </a:pPr>
            <a:r>
              <a:rPr lang="en-US" altLang="en-US" dirty="0"/>
              <a:t>Plans and Strategies</a:t>
            </a:r>
          </a:p>
          <a:p>
            <a:pPr marL="0" indent="0" eaLnBrk="1" hangingPunct="1">
              <a:spcBef>
                <a:spcPts val="400"/>
              </a:spcBef>
              <a:buNone/>
            </a:pPr>
            <a:r>
              <a:rPr lang="en-US" altLang="en-US" sz="2400" i="1" dirty="0"/>
              <a:t>     Finalize your monitoring and evaluation strategies</a:t>
            </a:r>
          </a:p>
          <a:p>
            <a:pPr lvl="1" eaLnBrk="1" hangingPunct="1">
              <a:spcBef>
                <a:spcPts val="400"/>
              </a:spcBef>
            </a:pPr>
            <a:r>
              <a:rPr lang="en-US" altLang="en-US" dirty="0"/>
              <a:t>How will you monitor your portfolio? (V.A.)</a:t>
            </a:r>
          </a:p>
          <a:p>
            <a:pPr lvl="1" eaLnBrk="1" hangingPunct="1">
              <a:spcBef>
                <a:spcPts val="400"/>
              </a:spcBef>
            </a:pPr>
            <a:r>
              <a:rPr lang="en-US" altLang="en-US" dirty="0"/>
              <a:t>How and how often will you rebalance your portfolio and what rebalancing method will you use? (V.B.)</a:t>
            </a:r>
          </a:p>
          <a:p>
            <a:pPr lvl="1" eaLnBrk="1" hangingPunct="1">
              <a:spcBef>
                <a:spcPts val="400"/>
              </a:spcBef>
            </a:pPr>
            <a:r>
              <a:rPr lang="en-US" altLang="en-US" dirty="0"/>
              <a:t>How often will you communicate results to your spouse? (V.C.)</a:t>
            </a:r>
          </a:p>
          <a:p>
            <a:pPr lvl="1" eaLnBrk="1" hangingPunct="1">
              <a:spcBef>
                <a:spcPts val="400"/>
              </a:spcBef>
            </a:pPr>
            <a:r>
              <a:rPr lang="en-US" altLang="en-US" dirty="0"/>
              <a:t>How and how often will you revise your Investment Plan? (V.D.)</a:t>
            </a:r>
          </a:p>
          <a:p>
            <a:pPr lvl="1" eaLnBrk="1" hangingPunct="1">
              <a:spcBef>
                <a:spcPts val="400"/>
              </a:spcBef>
            </a:pPr>
            <a:r>
              <a:rPr lang="en-US" altLang="en-US" dirty="0"/>
              <a:t>Who will be following and following up on this Plan? (V.E.)</a:t>
            </a:r>
          </a:p>
          <a:p>
            <a:pPr lvl="1" eaLnBrk="1" hangingPunct="1">
              <a:spcBef>
                <a:spcPts val="400"/>
              </a:spcBef>
            </a:pPr>
            <a:endParaRPr lang="en-US" altLang="en-US" dirty="0"/>
          </a:p>
          <a:p>
            <a:pPr lvl="1" eaLnBrk="1" hangingPunct="1">
              <a:spcBef>
                <a:spcPts val="400"/>
              </a:spcBef>
            </a:pPr>
            <a:endParaRPr lang="en-US" altLang="en-US" dirty="0"/>
          </a:p>
          <a:p>
            <a:pPr lvl="2" eaLnBrk="1" hangingPunct="1">
              <a:spcBef>
                <a:spcPts val="400"/>
              </a:spcBef>
            </a:pPr>
            <a:endParaRPr lang="en-US" altLang="en-US" dirty="0"/>
          </a:p>
        </p:txBody>
      </p:sp>
    </p:spTree>
    <p:extLst>
      <p:ext uri="{BB962C8B-B14F-4D97-AF65-F5344CB8AC3E}">
        <p14:creationId xmlns:p14="http://schemas.microsoft.com/office/powerpoint/2010/main" val="32260241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5299">
                                            <p:txEl>
                                              <p:pRg st="0" end="0"/>
                                            </p:txEl>
                                          </p:spTgt>
                                        </p:tgtEl>
                                        <p:attrNameLst>
                                          <p:attrName>style.visibility</p:attrName>
                                        </p:attrNameLst>
                                      </p:cBhvr>
                                      <p:to>
                                        <p:strVal val="visible"/>
                                      </p:to>
                                    </p:set>
                                  </p:childTnLst>
                                </p:cTn>
                              </p:par>
                              <p:par>
                                <p:cTn id="7" presetID="1" presetClass="entr" presetSubtype="0" fill="hold" grpId="0" nodeType="withEffect">
                                  <p:stCondLst>
                                    <p:cond delay="200"/>
                                  </p:stCondLst>
                                  <p:childTnLst>
                                    <p:set>
                                      <p:cBhvr>
                                        <p:cTn id="8" dur="1" fill="hold">
                                          <p:stCondLst>
                                            <p:cond delay="0"/>
                                          </p:stCondLst>
                                        </p:cTn>
                                        <p:tgtEl>
                                          <p:spTgt spid="55299">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5299">
                                            <p:txEl>
                                              <p:pRg st="2" end="2"/>
                                            </p:txEl>
                                          </p:spTgt>
                                        </p:tgtEl>
                                        <p:attrNameLst>
                                          <p:attrName>style.visibility</p:attrName>
                                        </p:attrNameLst>
                                      </p:cBhvr>
                                      <p:to>
                                        <p:strVal val="visible"/>
                                      </p:to>
                                    </p:set>
                                  </p:childTnLst>
                                </p:cTn>
                              </p:par>
                              <p:par>
                                <p:cTn id="13" presetID="1" presetClass="entr" presetSubtype="0" fill="hold" grpId="0" nodeType="withEffect">
                                  <p:stCondLst>
                                    <p:cond delay="200"/>
                                  </p:stCondLst>
                                  <p:childTnLst>
                                    <p:set>
                                      <p:cBhvr>
                                        <p:cTn id="14" dur="1" fill="hold">
                                          <p:stCondLst>
                                            <p:cond delay="0"/>
                                          </p:stCondLst>
                                        </p:cTn>
                                        <p:tgtEl>
                                          <p:spTgt spid="55299">
                                            <p:txEl>
                                              <p:pRg st="3" end="3"/>
                                            </p:txEl>
                                          </p:spTgt>
                                        </p:tgtEl>
                                        <p:attrNameLst>
                                          <p:attrName>style.visibility</p:attrName>
                                        </p:attrNameLst>
                                      </p:cBhvr>
                                      <p:to>
                                        <p:strVal val="visible"/>
                                      </p:to>
                                    </p:set>
                                  </p:childTnLst>
                                </p:cTn>
                              </p:par>
                              <p:par>
                                <p:cTn id="15" presetID="1" presetClass="entr" presetSubtype="0" fill="hold" grpId="0" nodeType="withEffect">
                                  <p:stCondLst>
                                    <p:cond delay="200"/>
                                  </p:stCondLst>
                                  <p:childTnLst>
                                    <p:set>
                                      <p:cBhvr>
                                        <p:cTn id="16" dur="1" fill="hold">
                                          <p:stCondLst>
                                            <p:cond delay="0"/>
                                          </p:stCondLst>
                                        </p:cTn>
                                        <p:tgtEl>
                                          <p:spTgt spid="55299">
                                            <p:txEl>
                                              <p:pRg st="4" end="4"/>
                                            </p:txEl>
                                          </p:spTgt>
                                        </p:tgtEl>
                                        <p:attrNameLst>
                                          <p:attrName>style.visibility</p:attrName>
                                        </p:attrNameLst>
                                      </p:cBhvr>
                                      <p:to>
                                        <p:strVal val="visible"/>
                                      </p:to>
                                    </p:set>
                                  </p:childTnLst>
                                </p:cTn>
                              </p:par>
                              <p:par>
                                <p:cTn id="17" presetID="1" presetClass="entr" presetSubtype="0" fill="hold" grpId="0" nodeType="withEffect">
                                  <p:stCondLst>
                                    <p:cond delay="200"/>
                                  </p:stCondLst>
                                  <p:childTnLst>
                                    <p:set>
                                      <p:cBhvr>
                                        <p:cTn id="18" dur="1" fill="hold">
                                          <p:stCondLst>
                                            <p:cond delay="0"/>
                                          </p:stCondLst>
                                        </p:cTn>
                                        <p:tgtEl>
                                          <p:spTgt spid="55299">
                                            <p:txEl>
                                              <p:pRg st="5" end="5"/>
                                            </p:txEl>
                                          </p:spTgt>
                                        </p:tgtEl>
                                        <p:attrNameLst>
                                          <p:attrName>style.visibility</p:attrName>
                                        </p:attrNameLst>
                                      </p:cBhvr>
                                      <p:to>
                                        <p:strVal val="visible"/>
                                      </p:to>
                                    </p:set>
                                  </p:childTnLst>
                                </p:cTn>
                              </p:par>
                              <p:par>
                                <p:cTn id="19" presetID="1" presetClass="entr" presetSubtype="0" fill="hold" grpId="0" nodeType="withEffect">
                                  <p:stCondLst>
                                    <p:cond delay="200"/>
                                  </p:stCondLst>
                                  <p:childTnLst>
                                    <p:set>
                                      <p:cBhvr>
                                        <p:cTn id="20" dur="1" fill="hold">
                                          <p:stCondLst>
                                            <p:cond delay="0"/>
                                          </p:stCondLst>
                                        </p:cTn>
                                        <p:tgtEl>
                                          <p:spTgt spid="5529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9"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pPr marL="742950" indent="-742950" eaLnBrk="1" hangingPunct="1">
              <a:buFontTx/>
              <a:buAutoNum type="alphaUcPeriod"/>
            </a:pPr>
            <a:r>
              <a:rPr lang="en-US" altLang="en-US" sz="3200"/>
              <a:t>Understand Which Factors Control Investment Returns</a:t>
            </a:r>
          </a:p>
        </p:txBody>
      </p:sp>
      <p:pic>
        <p:nvPicPr>
          <p:cNvPr id="9219" name="Content Placeholder 4" descr="Sch 018.jpg"/>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1204913" y="1684338"/>
            <a:ext cx="6796087" cy="5097462"/>
          </a:xfrm>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a:xfrm>
            <a:off x="0" y="685800"/>
            <a:ext cx="9143999" cy="914400"/>
          </a:xfrm>
        </p:spPr>
        <p:txBody>
          <a:bodyPr/>
          <a:lstStyle/>
          <a:p>
            <a:pPr eaLnBrk="1" hangingPunct="1"/>
            <a:r>
              <a:rPr lang="en-US" altLang="en-US" dirty="0"/>
              <a:t>Questions</a:t>
            </a:r>
            <a:endParaRPr lang="en-US" altLang="en-US" sz="2000" dirty="0"/>
          </a:p>
        </p:txBody>
      </p:sp>
      <p:sp>
        <p:nvSpPr>
          <p:cNvPr id="55299" name="Rectangle 3"/>
          <p:cNvSpPr>
            <a:spLocks noGrp="1" noChangeArrowheads="1"/>
          </p:cNvSpPr>
          <p:nvPr>
            <p:ph idx="1"/>
          </p:nvPr>
        </p:nvSpPr>
        <p:spPr>
          <a:xfrm>
            <a:off x="914400" y="1600200"/>
            <a:ext cx="7239000" cy="5181600"/>
          </a:xfrm>
        </p:spPr>
        <p:txBody>
          <a:bodyPr/>
          <a:lstStyle/>
          <a:p>
            <a:pPr eaLnBrk="1" hangingPunct="1">
              <a:spcBef>
                <a:spcPts val="400"/>
              </a:spcBef>
            </a:pPr>
            <a:r>
              <a:rPr lang="en-US" altLang="en-US" dirty="0"/>
              <a:t>Any questions on strategies for building your portfolio?</a:t>
            </a:r>
          </a:p>
        </p:txBody>
      </p:sp>
    </p:spTree>
    <p:extLst>
      <p:ext uri="{BB962C8B-B14F-4D97-AF65-F5344CB8AC3E}">
        <p14:creationId xmlns:p14="http://schemas.microsoft.com/office/powerpoint/2010/main" val="36031741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200"/>
                                  </p:stCondLst>
                                  <p:childTnLst>
                                    <p:set>
                                      <p:cBhvr>
                                        <p:cTn id="6" dur="1" fill="hold">
                                          <p:stCondLst>
                                            <p:cond delay="0"/>
                                          </p:stCondLst>
                                        </p:cTn>
                                        <p:tgtEl>
                                          <p:spTgt spid="5529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9" grpId="0"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050"/>
          <p:cNvSpPr>
            <a:spLocks noGrp="1" noChangeArrowheads="1"/>
          </p:cNvSpPr>
          <p:nvPr>
            <p:ph type="title"/>
          </p:nvPr>
        </p:nvSpPr>
        <p:spPr>
          <a:xfrm>
            <a:off x="900113" y="609600"/>
            <a:ext cx="7391400" cy="990600"/>
          </a:xfrm>
        </p:spPr>
        <p:txBody>
          <a:bodyPr/>
          <a:lstStyle/>
          <a:p>
            <a:pPr eaLnBrk="1" hangingPunct="1"/>
            <a:r>
              <a:rPr lang="en-US" altLang="en-US"/>
              <a:t>Review of Objectives</a:t>
            </a:r>
          </a:p>
        </p:txBody>
      </p:sp>
      <p:sp>
        <p:nvSpPr>
          <p:cNvPr id="57347" name="Rectangle 2051"/>
          <p:cNvSpPr>
            <a:spLocks noGrp="1" noChangeArrowheads="1"/>
          </p:cNvSpPr>
          <p:nvPr>
            <p:ph idx="1"/>
          </p:nvPr>
        </p:nvSpPr>
        <p:spPr>
          <a:xfrm>
            <a:off x="914400" y="1600200"/>
            <a:ext cx="7162800" cy="4419600"/>
          </a:xfrm>
        </p:spPr>
        <p:txBody>
          <a:bodyPr/>
          <a:lstStyle/>
          <a:p>
            <a:pPr marL="0" indent="0" eaLnBrk="1" hangingPunct="1">
              <a:buFontTx/>
              <a:buNone/>
              <a:defRPr/>
            </a:pPr>
            <a:r>
              <a:rPr lang="en-US" altLang="en-US" dirty="0"/>
              <a:t>A. Do you understand the factors which control investment returns?</a:t>
            </a:r>
          </a:p>
          <a:p>
            <a:pPr marL="0" indent="0" eaLnBrk="1" hangingPunct="1">
              <a:buFontTx/>
              <a:buNone/>
              <a:defRPr/>
            </a:pPr>
            <a:r>
              <a:rPr lang="en-US" altLang="en-US" dirty="0"/>
              <a:t>B. Do you understand the “Priority of Money”?</a:t>
            </a:r>
          </a:p>
          <a:p>
            <a:pPr marL="0" indent="0" eaLnBrk="1" hangingPunct="1">
              <a:buFontTx/>
              <a:buNone/>
              <a:defRPr/>
            </a:pPr>
            <a:r>
              <a:rPr lang="en-US" altLang="en-US" dirty="0"/>
              <a:t>C. Do you understand the elements of a successful investment portfolio?</a:t>
            </a:r>
          </a:p>
          <a:p>
            <a:pPr marL="0" indent="0" eaLnBrk="1" hangingPunct="1">
              <a:buFontTx/>
              <a:buNone/>
              <a:defRPr/>
            </a:pPr>
            <a:r>
              <a:rPr lang="en-US" altLang="en-US" dirty="0"/>
              <a:t>D. Do you understand the investment process and how to build your portfolio?</a:t>
            </a:r>
          </a:p>
          <a:p>
            <a:pPr marL="0" indent="0" eaLnBrk="1" hangingPunct="1">
              <a:buFontTx/>
              <a:buNone/>
              <a:defRPr/>
            </a:pPr>
            <a:r>
              <a:rPr lang="en-US" altLang="en-US" dirty="0"/>
              <a:t>E. Do you understand plans and strategies for building your portfolio?</a:t>
            </a:r>
          </a:p>
          <a:p>
            <a:pPr marL="457200" indent="-457200" eaLnBrk="1" hangingPunct="1">
              <a:defRPr/>
            </a:pPr>
            <a:endParaRPr lang="en-US" altLang="en-US" sz="3600" dirty="0"/>
          </a:p>
          <a:p>
            <a:pPr marL="457200" indent="-457200" eaLnBrk="1" hangingPunct="1">
              <a:defRPr/>
            </a:pPr>
            <a:endParaRPr lang="en-US" altLang="en-US" sz="3600"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pPr eaLnBrk="1" hangingPunct="1"/>
            <a:r>
              <a:rPr lang="en-US" altLang="en-US"/>
              <a:t>Case Study #1</a:t>
            </a:r>
          </a:p>
        </p:txBody>
      </p:sp>
      <p:sp>
        <p:nvSpPr>
          <p:cNvPr id="53252" name="Rectangle 3"/>
          <p:cNvSpPr>
            <a:spLocks noGrp="1" noChangeArrowheads="1"/>
          </p:cNvSpPr>
          <p:nvPr>
            <p:ph idx="1"/>
          </p:nvPr>
        </p:nvSpPr>
        <p:spPr>
          <a:xfrm>
            <a:off x="928688" y="1600200"/>
            <a:ext cx="7453312" cy="5229225"/>
          </a:xfrm>
        </p:spPr>
        <p:txBody>
          <a:bodyPr/>
          <a:lstStyle/>
          <a:p>
            <a:pPr eaLnBrk="1" hangingPunct="1">
              <a:lnSpc>
                <a:spcPct val="90000"/>
              </a:lnSpc>
              <a:buFont typeface="Wingdings" pitchFamily="2" charset="2"/>
              <a:buNone/>
              <a:defRPr/>
            </a:pPr>
            <a:r>
              <a:rPr lang="en-US" sz="2400" dirty="0"/>
              <a:t>Data</a:t>
            </a:r>
          </a:p>
          <a:p>
            <a:pPr eaLnBrk="1" hangingPunct="1">
              <a:lnSpc>
                <a:spcPct val="90000"/>
              </a:lnSpc>
              <a:defRPr/>
            </a:pPr>
            <a:r>
              <a:rPr lang="en-US" sz="2400" dirty="0"/>
              <a:t>Suzie is 25, single, and makes $50,000 per year at her current job in </a:t>
            </a:r>
            <a:r>
              <a:rPr lang="en-US" sz="2400" dirty="0" smtClean="0"/>
              <a:t>2020. </a:t>
            </a:r>
            <a:r>
              <a:rPr lang="en-US" sz="2400" dirty="0"/>
              <a:t>She is in the 12% federal and 5% state marginal tax bracket, </a:t>
            </a:r>
            <a:r>
              <a:rPr lang="en-US" sz="2400" i="1" dirty="0"/>
              <a:t>and expects her tax rates to increase at retirement.  </a:t>
            </a:r>
            <a:r>
              <a:rPr lang="en-US" sz="2400" dirty="0"/>
              <a:t>Her company has a 401(k) plan (but no Roth 401k) that matches 50 percent of her contributions up to 3 percent of her salary. She determined that she can save 20% of her salary every year, and will put all 20% or $10,000 away for retirement.  </a:t>
            </a:r>
            <a:endParaRPr lang="en-US" sz="2400" i="1" dirty="0"/>
          </a:p>
          <a:p>
            <a:pPr marL="0" indent="0" eaLnBrk="1" hangingPunct="1">
              <a:lnSpc>
                <a:spcPct val="90000"/>
              </a:lnSpc>
              <a:buFont typeface="Wingdings" pitchFamily="2" charset="2"/>
              <a:buNone/>
              <a:defRPr/>
            </a:pPr>
            <a:r>
              <a:rPr lang="en-US" sz="2400" dirty="0"/>
              <a:t>Application</a:t>
            </a:r>
          </a:p>
          <a:p>
            <a:pPr eaLnBrk="1" hangingPunct="1">
              <a:lnSpc>
                <a:spcPct val="90000"/>
              </a:lnSpc>
              <a:defRPr/>
            </a:pPr>
            <a:r>
              <a:rPr lang="en-US" sz="2400" dirty="0"/>
              <a:t>A. Which investment vehicles should she use and why? </a:t>
            </a:r>
          </a:p>
          <a:p>
            <a:pPr eaLnBrk="1" hangingPunct="1">
              <a:lnSpc>
                <a:spcPct val="90000"/>
              </a:lnSpc>
              <a:defRPr/>
            </a:pPr>
            <a:r>
              <a:rPr lang="en-US" sz="2400" dirty="0"/>
              <a:t>B. How much did she save considering her savings, company match, and tax saving?</a:t>
            </a:r>
          </a:p>
          <a:p>
            <a:pPr eaLnBrk="1" hangingPunct="1">
              <a:lnSpc>
                <a:spcPct val="90000"/>
              </a:lnSpc>
              <a:defRPr/>
            </a:pPr>
            <a:endParaRPr lang="en-US" sz="24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325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3252">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3252">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3252">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325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2" grpId="0" build="p"/>
    </p:bldLst>
  </p:timing>
</p:sld>
</file>

<file path=ppt/slides/slide5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pPr eaLnBrk="1" hangingPunct="1"/>
            <a:r>
              <a:rPr lang="en-US" altLang="en-US"/>
              <a:t>Case Study #1 Answers</a:t>
            </a:r>
          </a:p>
        </p:txBody>
      </p:sp>
      <p:sp>
        <p:nvSpPr>
          <p:cNvPr id="55300" name="Rectangle 3"/>
          <p:cNvSpPr>
            <a:spLocks noGrp="1" noChangeArrowheads="1"/>
          </p:cNvSpPr>
          <p:nvPr>
            <p:ph idx="1"/>
          </p:nvPr>
        </p:nvSpPr>
        <p:spPr>
          <a:xfrm>
            <a:off x="914400" y="1600200"/>
            <a:ext cx="7239000" cy="5181600"/>
          </a:xfrm>
        </p:spPr>
        <p:txBody>
          <a:bodyPr/>
          <a:lstStyle/>
          <a:p>
            <a:pPr eaLnBrk="1" hangingPunct="1"/>
            <a:r>
              <a:rPr lang="en-US" altLang="en-US" dirty="0"/>
              <a:t>First, look to free money</a:t>
            </a:r>
          </a:p>
          <a:p>
            <a:pPr lvl="1" eaLnBrk="1" hangingPunct="1"/>
            <a:r>
              <a:rPr lang="en-US" altLang="en-US" dirty="0"/>
              <a:t>If Suzanne will save 3 percent of her salary, or $1,500 per year, her company will match that with 50 percent of that amount, or $750 </a:t>
            </a:r>
          </a:p>
          <a:p>
            <a:pPr lvl="2" eaLnBrk="1" hangingPunct="1"/>
            <a:r>
              <a:rPr lang="en-US" altLang="en-US" dirty="0"/>
              <a:t>Note that this is tax-deferred money, or money that has not been taxed yet.  The maximum contribution for </a:t>
            </a:r>
            <a:r>
              <a:rPr lang="en-US" altLang="en-US" dirty="0" smtClean="0"/>
              <a:t>2020 </a:t>
            </a:r>
            <a:r>
              <a:rPr lang="en-US" altLang="en-US" dirty="0"/>
              <a:t>in a 401(k) account is </a:t>
            </a:r>
            <a:r>
              <a:rPr lang="en-US" altLang="en-US" dirty="0" smtClean="0"/>
              <a:t>$19,500 </a:t>
            </a:r>
            <a:r>
              <a:rPr lang="en-US" altLang="en-US" dirty="0"/>
              <a:t>(if under age 50) </a:t>
            </a:r>
          </a:p>
          <a:p>
            <a:pPr lvl="1" eaLnBrk="1" hangingPunct="1"/>
            <a:r>
              <a:rPr lang="en-US" altLang="en-US" dirty="0"/>
              <a:t>Since her first “Priority of Money” is free money, she should invest $1,500 here first</a:t>
            </a:r>
          </a:p>
          <a:p>
            <a:pPr lvl="2" eaLnBrk="1" hangingPunct="1"/>
            <a:r>
              <a:rPr lang="en-US" altLang="en-US" dirty="0"/>
              <a:t>Note that there is also a tax saving here, as investments reduce her adjusted gross income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530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5300">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5300">
                                            <p:txEl>
                                              <p:pRg st="2" end="2"/>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5300">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5300">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300" grpId="0" uiExpand="1" build="p"/>
    </p:bldLst>
  </p:timing>
</p:sld>
</file>

<file path=ppt/slides/slide5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pPr eaLnBrk="1" hangingPunct="1"/>
            <a:r>
              <a:rPr lang="en-US" altLang="en-US"/>
              <a:t>Application #1 Answers </a:t>
            </a:r>
            <a:r>
              <a:rPr lang="en-US" altLang="en-US" sz="2400"/>
              <a:t>(continued)</a:t>
            </a:r>
          </a:p>
        </p:txBody>
      </p:sp>
      <p:sp>
        <p:nvSpPr>
          <p:cNvPr id="56324" name="Rectangle 3"/>
          <p:cNvSpPr>
            <a:spLocks noGrp="1" noChangeArrowheads="1"/>
          </p:cNvSpPr>
          <p:nvPr>
            <p:ph idx="1"/>
          </p:nvPr>
        </p:nvSpPr>
        <p:spPr>
          <a:xfrm>
            <a:off x="914400" y="1600200"/>
            <a:ext cx="7239000" cy="5257800"/>
          </a:xfrm>
        </p:spPr>
        <p:txBody>
          <a:bodyPr/>
          <a:lstStyle/>
          <a:p>
            <a:pPr eaLnBrk="1" hangingPunct="1"/>
            <a:r>
              <a:rPr lang="en-US" altLang="en-US" dirty="0"/>
              <a:t>Second, look to tax-advantaged money.  </a:t>
            </a:r>
          </a:p>
          <a:p>
            <a:pPr lvl="1" eaLnBrk="1" hangingPunct="1"/>
            <a:r>
              <a:rPr lang="en-US" altLang="en-US" dirty="0"/>
              <a:t>A Roth IRA would likely be her second choice as she expects taxes to rise in the future</a:t>
            </a:r>
          </a:p>
          <a:p>
            <a:pPr lvl="2" eaLnBrk="1" hangingPunct="1"/>
            <a:r>
              <a:rPr lang="en-US" altLang="en-US" dirty="0"/>
              <a:t>A Roth IRA not only offers total elimination of future taxes, it also has an additional benefit: should she need funds in the future, she can withdraw the principle without penalty as it has already been taxed </a:t>
            </a:r>
          </a:p>
          <a:p>
            <a:pPr lvl="3" eaLnBrk="1" hangingPunct="1"/>
            <a:r>
              <a:rPr lang="en-US" altLang="en-US" dirty="0"/>
              <a:t>She can invest up to $6,000 per person in </a:t>
            </a:r>
            <a:r>
              <a:rPr lang="en-US" altLang="en-US" dirty="0" smtClean="0"/>
              <a:t>2020 </a:t>
            </a:r>
            <a:r>
              <a:rPr lang="en-US" altLang="en-US" dirty="0"/>
              <a:t>in a Roth or Traditional IRA  </a:t>
            </a:r>
          </a:p>
          <a:p>
            <a:pPr lvl="2" eaLnBrk="1" hangingPunct="1"/>
            <a:r>
              <a:rPr lang="en-US" altLang="en-US" dirty="0"/>
              <a:t>She invested $1,500 in her 401(k) plan and $6,000 for herself in a Roth IRA</a:t>
            </a:r>
          </a:p>
          <a:p>
            <a:pPr lvl="3" eaLnBrk="1" hangingPunct="1"/>
            <a:r>
              <a:rPr lang="en-US" altLang="en-US" dirty="0"/>
              <a:t>What about the remaining $2,500?</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632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6324">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6324">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6324">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6324">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632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4" grpId="0" uiExpand="1" build="p"/>
    </p:bldLst>
  </p:timing>
</p:sld>
</file>

<file path=ppt/slides/slide5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pPr eaLnBrk="1" hangingPunct="1"/>
            <a:r>
              <a:rPr lang="en-US" altLang="en-US"/>
              <a:t>Application #1 Answers </a:t>
            </a:r>
            <a:r>
              <a:rPr lang="en-US" altLang="en-US" sz="2400"/>
              <a:t>(continued)</a:t>
            </a:r>
          </a:p>
        </p:txBody>
      </p:sp>
      <p:sp>
        <p:nvSpPr>
          <p:cNvPr id="57348" name="Rectangle 3"/>
          <p:cNvSpPr>
            <a:spLocks noGrp="1" noChangeArrowheads="1"/>
          </p:cNvSpPr>
          <p:nvPr>
            <p:ph idx="1"/>
          </p:nvPr>
        </p:nvSpPr>
        <p:spPr>
          <a:xfrm>
            <a:off x="914400" y="1600200"/>
            <a:ext cx="7315200" cy="5257800"/>
          </a:xfrm>
        </p:spPr>
        <p:txBody>
          <a:bodyPr/>
          <a:lstStyle/>
          <a:p>
            <a:pPr eaLnBrk="1" hangingPunct="1">
              <a:lnSpc>
                <a:spcPct val="90000"/>
              </a:lnSpc>
            </a:pPr>
            <a:r>
              <a:rPr lang="en-US" altLang="en-US" dirty="0"/>
              <a:t>Third, look to tax-deferred money.  </a:t>
            </a:r>
          </a:p>
          <a:p>
            <a:pPr lvl="1" eaLnBrk="1" hangingPunct="1">
              <a:lnSpc>
                <a:spcPct val="90000"/>
              </a:lnSpc>
            </a:pPr>
            <a:r>
              <a:rPr lang="en-US" altLang="en-US" dirty="0"/>
              <a:t>With the remaining $2,500, she could invest that in her 401(k), even though there is no additional match.   She could not invest in an IRA as she has already invested the maximum in the Roth IRA</a:t>
            </a:r>
          </a:p>
          <a:p>
            <a:pPr lvl="2" eaLnBrk="1" hangingPunct="1">
              <a:lnSpc>
                <a:spcPct val="90000"/>
              </a:lnSpc>
            </a:pPr>
            <a:r>
              <a:rPr lang="en-US" altLang="en-US" dirty="0"/>
              <a:t>Note that her goal was to invest $10,000 for retirement.  In reality, she:</a:t>
            </a:r>
          </a:p>
          <a:p>
            <a:pPr lvl="3" eaLnBrk="1" hangingPunct="1">
              <a:lnSpc>
                <a:spcPct val="90000"/>
              </a:lnSpc>
            </a:pPr>
            <a:r>
              <a:rPr lang="en-US" altLang="en-US" dirty="0"/>
              <a:t>Invested $10,000 of her own money</a:t>
            </a:r>
          </a:p>
          <a:p>
            <a:pPr lvl="3" eaLnBrk="1" hangingPunct="1">
              <a:lnSpc>
                <a:spcPct val="90000"/>
              </a:lnSpc>
            </a:pPr>
            <a:r>
              <a:rPr lang="en-US" altLang="en-US" dirty="0"/>
              <a:t>Got a free $750 match from the company</a:t>
            </a:r>
          </a:p>
          <a:p>
            <a:pPr lvl="3" eaLnBrk="1" hangingPunct="1">
              <a:lnSpc>
                <a:spcPct val="90000"/>
              </a:lnSpc>
            </a:pPr>
            <a:r>
              <a:rPr lang="en-US" altLang="en-US" dirty="0"/>
              <a:t>And saved taxes on the $4,000 in her 401k ($1,500 + $2,500).  At a 12% federal and 5% state rate, that 401k tax deferral saved her $680 ($4,000 * .17)  in next years taxes</a:t>
            </a:r>
          </a:p>
          <a:p>
            <a:pPr lvl="3" eaLnBrk="1" hangingPunct="1">
              <a:lnSpc>
                <a:spcPct val="90000"/>
              </a:lnSpc>
            </a:pPr>
            <a:r>
              <a:rPr lang="en-US" altLang="en-US" dirty="0"/>
              <a:t>Total savings of  $11,430</a:t>
            </a:r>
          </a:p>
          <a:p>
            <a:pPr lvl="3" eaLnBrk="1" hangingPunct="1">
              <a:lnSpc>
                <a:spcPct val="90000"/>
              </a:lnSpc>
            </a:pPr>
            <a:endParaRPr lang="en-US" altLang="en-US" dirty="0"/>
          </a:p>
          <a:p>
            <a:pPr lvl="3" eaLnBrk="1" hangingPunct="1">
              <a:lnSpc>
                <a:spcPct val="90000"/>
              </a:lnSpc>
            </a:pPr>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734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734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7348">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7348">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7348">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7348">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7348">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8" grpId="0" uiExpand="1"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pPr eaLnBrk="1" hangingPunct="1"/>
            <a:r>
              <a:rPr lang="en-US" altLang="en-US"/>
              <a:t>Case Study #2</a:t>
            </a:r>
          </a:p>
        </p:txBody>
      </p:sp>
      <p:sp>
        <p:nvSpPr>
          <p:cNvPr id="64515" name="Rectangle 3"/>
          <p:cNvSpPr>
            <a:spLocks noGrp="1" noChangeArrowheads="1"/>
          </p:cNvSpPr>
          <p:nvPr>
            <p:ph idx="1"/>
          </p:nvPr>
        </p:nvSpPr>
        <p:spPr>
          <a:xfrm>
            <a:off x="914400" y="1600200"/>
            <a:ext cx="7315200" cy="5229225"/>
          </a:xfrm>
        </p:spPr>
        <p:txBody>
          <a:bodyPr/>
          <a:lstStyle/>
          <a:p>
            <a:pPr eaLnBrk="1" hangingPunct="1">
              <a:lnSpc>
                <a:spcPct val="90000"/>
              </a:lnSpc>
              <a:buFont typeface="Wingdings" panose="05000000000000000000" pitchFamily="2" charset="2"/>
              <a:buNone/>
            </a:pPr>
            <a:r>
              <a:rPr lang="en-US" altLang="en-US" sz="2400"/>
              <a:t>Data</a:t>
            </a:r>
          </a:p>
          <a:p>
            <a:pPr eaLnBrk="1" hangingPunct="1">
              <a:lnSpc>
                <a:spcPct val="90000"/>
              </a:lnSpc>
            </a:pPr>
            <a:r>
              <a:rPr lang="en-US" altLang="en-US" sz="2400"/>
              <a:t>Suzie married, and her husband Bill just graduated from BYU.  They are square with the Lord, have adequate insurance, are out of credit card debt (except some student loan debt), and they know their goals but have not yet written their investment plan.  They have agreed to save 20% to pay themselves.  Bill starts his first job soon and will be making $45,000 per year, and Suzie is now making $55,000 per year.  They will be investing 20% or $20,000 each year. </a:t>
            </a:r>
          </a:p>
          <a:p>
            <a:pPr eaLnBrk="1" hangingPunct="1">
              <a:lnSpc>
                <a:spcPct val="90000"/>
              </a:lnSpc>
              <a:buFont typeface="Wingdings" panose="05000000000000000000" pitchFamily="2" charset="2"/>
              <a:buNone/>
            </a:pPr>
            <a:r>
              <a:rPr lang="en-US" altLang="en-US" sz="2400"/>
              <a:t>Application</a:t>
            </a:r>
          </a:p>
          <a:p>
            <a:pPr eaLnBrk="1" hangingPunct="1">
              <a:lnSpc>
                <a:spcPct val="90000"/>
              </a:lnSpc>
            </a:pPr>
            <a:r>
              <a:rPr lang="en-US" altLang="en-US" sz="2400"/>
              <a:t>How should they build their investment portfolio?  Which assets should they invest in first?  Second?  Third?  How about amounts?  How should they invest?</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pPr eaLnBrk="1" hangingPunct="1"/>
            <a:r>
              <a:rPr lang="en-US" altLang="en-US"/>
              <a:t>Case Study #2 Answers </a:t>
            </a:r>
            <a:endParaRPr lang="en-US" altLang="en-US" sz="2400"/>
          </a:p>
        </p:txBody>
      </p:sp>
      <p:sp>
        <p:nvSpPr>
          <p:cNvPr id="60420" name="Rectangle 3"/>
          <p:cNvSpPr>
            <a:spLocks noGrp="1" noChangeArrowheads="1"/>
          </p:cNvSpPr>
          <p:nvPr>
            <p:ph idx="1"/>
          </p:nvPr>
        </p:nvSpPr>
        <p:spPr>
          <a:xfrm>
            <a:off x="928688" y="1608138"/>
            <a:ext cx="7286625" cy="4419600"/>
          </a:xfrm>
        </p:spPr>
        <p:txBody>
          <a:bodyPr/>
          <a:lstStyle/>
          <a:p>
            <a:pPr eaLnBrk="1" hangingPunct="1"/>
            <a:r>
              <a:rPr lang="en-US" altLang="en-US" sz="2400" dirty="0"/>
              <a:t>Bill and Suzie should follow the bottom of the investment hourglass to build their investment portfolio.  </a:t>
            </a:r>
          </a:p>
          <a:p>
            <a:pPr lvl="1" eaLnBrk="1" hangingPunct="1"/>
            <a:r>
              <a:rPr lang="en-US" altLang="en-US" dirty="0"/>
              <a:t>While we do not have enough information to give allocations and amounts, we can give guidelines:</a:t>
            </a:r>
          </a:p>
          <a:p>
            <a:pPr lvl="2" eaLnBrk="1" hangingPunct="1"/>
            <a:r>
              <a:rPr lang="en-US" altLang="en-US" dirty="0"/>
              <a:t>1. Invest in their Emergency Fund and food storage. Once filled, go on to their core assets</a:t>
            </a:r>
          </a:p>
          <a:p>
            <a:pPr lvl="2" eaLnBrk="1" hangingPunct="1"/>
            <a:r>
              <a:rPr lang="en-US" altLang="en-US" dirty="0"/>
              <a:t>2. Invest in their core assets.  Once this is filled, go on to their “diversify” assets</a:t>
            </a:r>
          </a:p>
          <a:p>
            <a:pPr lvl="2" eaLnBrk="1" hangingPunct="1"/>
            <a:r>
              <a:rPr lang="en-US" altLang="en-US" dirty="0"/>
              <a:t>3.  Invest in their diversify assets</a:t>
            </a:r>
          </a:p>
          <a:p>
            <a:pPr lvl="1" eaLnBrk="1" hangingPunct="1">
              <a:buFontTx/>
              <a:buNone/>
            </a:pPr>
            <a:endParaRPr lang="en-US" altLang="en-US" sz="16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042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0420">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0420">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0420">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0420">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20" grpId="0" uiExpand="1"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pPr eaLnBrk="1" hangingPunct="1"/>
            <a:r>
              <a:rPr lang="en-US" altLang="en-US"/>
              <a:t>Case Study #3</a:t>
            </a:r>
            <a:endParaRPr lang="en-US" altLang="en-US" sz="2400"/>
          </a:p>
        </p:txBody>
      </p:sp>
      <p:sp>
        <p:nvSpPr>
          <p:cNvPr id="67587" name="Rectangle 3"/>
          <p:cNvSpPr>
            <a:spLocks noGrp="1" noChangeArrowheads="1"/>
          </p:cNvSpPr>
          <p:nvPr>
            <p:ph idx="1"/>
          </p:nvPr>
        </p:nvSpPr>
        <p:spPr>
          <a:xfrm>
            <a:off x="914400" y="1600200"/>
            <a:ext cx="7391400" cy="5257800"/>
          </a:xfrm>
        </p:spPr>
        <p:txBody>
          <a:bodyPr/>
          <a:lstStyle/>
          <a:p>
            <a:pPr eaLnBrk="1" hangingPunct="1">
              <a:lnSpc>
                <a:spcPct val="90000"/>
              </a:lnSpc>
              <a:buFont typeface="Wingdings" panose="05000000000000000000" pitchFamily="2" charset="2"/>
              <a:buNone/>
            </a:pPr>
            <a:r>
              <a:rPr lang="en-US" altLang="en-US" sz="2400" dirty="0"/>
              <a:t>Data</a:t>
            </a:r>
          </a:p>
          <a:p>
            <a:pPr eaLnBrk="1" hangingPunct="1">
              <a:lnSpc>
                <a:spcPct val="90000"/>
              </a:lnSpc>
            </a:pPr>
            <a:r>
              <a:rPr lang="en-US" altLang="en-US" sz="2400" dirty="0"/>
              <a:t>Bill and Suzie are now both 30, married with one child. They are earning $60,000 per year, are full tithe payers, have adequate health and life insurance, are out of credit card and consumer debt, and have an investment plan.  They are aggressive investors, want 3 months income as an emergency fund, and have determined their asset classes and investment benchmarks as 75% equities and 25% bonds and cash with targets:</a:t>
            </a:r>
          </a:p>
          <a:p>
            <a:pPr lvl="1" eaLnBrk="1" hangingPunct="1">
              <a:lnSpc>
                <a:spcPct val="90000"/>
              </a:lnSpc>
            </a:pPr>
            <a:r>
              <a:rPr lang="en-US" altLang="en-US" sz="2000" dirty="0"/>
              <a:t>25% bonds/cash (Lehman Aggregate) 25% T</a:t>
            </a:r>
            <a:r>
              <a:rPr lang="en-US" altLang="en-US" sz="1200" dirty="0"/>
              <a:t>axable</a:t>
            </a:r>
            <a:r>
              <a:rPr lang="en-US" altLang="en-US" sz="2000" dirty="0"/>
              <a:t>,  0% R</a:t>
            </a:r>
            <a:r>
              <a:rPr lang="en-US" altLang="en-US" sz="1200" dirty="0"/>
              <a:t>etirement</a:t>
            </a:r>
            <a:endParaRPr lang="en-US" altLang="en-US" sz="1400" dirty="0"/>
          </a:p>
          <a:p>
            <a:pPr lvl="1" eaLnBrk="1" hangingPunct="1">
              <a:lnSpc>
                <a:spcPct val="90000"/>
              </a:lnSpc>
            </a:pPr>
            <a:r>
              <a:rPr lang="en-US" altLang="en-US" sz="2000" dirty="0"/>
              <a:t>55% U.S. large cap (S&amp;P 500 Index)   35% T, 20% R</a:t>
            </a:r>
          </a:p>
          <a:p>
            <a:pPr lvl="1" eaLnBrk="1" hangingPunct="1">
              <a:lnSpc>
                <a:spcPct val="90000"/>
              </a:lnSpc>
            </a:pPr>
            <a:r>
              <a:rPr lang="en-US" altLang="en-US" sz="2000" dirty="0"/>
              <a:t>10% small cap (Russell 5000 Index)      4% T, 6% R</a:t>
            </a:r>
          </a:p>
          <a:p>
            <a:pPr lvl="1" eaLnBrk="1" hangingPunct="1">
              <a:lnSpc>
                <a:spcPct val="90000"/>
              </a:lnSpc>
            </a:pPr>
            <a:r>
              <a:rPr lang="en-US" altLang="en-US" sz="2000" dirty="0"/>
              <a:t>10% international (MSCI EAFE Index) 4% T, 6% R</a:t>
            </a:r>
          </a:p>
          <a:p>
            <a:pPr eaLnBrk="1" hangingPunct="1">
              <a:lnSpc>
                <a:spcPct val="90000"/>
              </a:lnSpc>
            </a:pPr>
            <a:r>
              <a:rPr lang="en-US" altLang="en-US" sz="2400" dirty="0"/>
              <a:t>How should Bill and Suzie build their investment portfolio using the bottom of the investment hourglass?</a:t>
            </a:r>
          </a:p>
          <a:p>
            <a:pPr eaLnBrk="1" hangingPunct="1">
              <a:lnSpc>
                <a:spcPct val="90000"/>
              </a:lnSpc>
            </a:pPr>
            <a:endParaRPr lang="en-US" altLang="en-US" sz="2400"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pPr eaLnBrk="1" hangingPunct="1"/>
            <a:r>
              <a:rPr lang="en-US" altLang="en-US"/>
              <a:t>Case Study #3 Answers</a:t>
            </a:r>
            <a:endParaRPr lang="en-US" altLang="en-US" sz="2000"/>
          </a:p>
        </p:txBody>
      </p:sp>
      <p:sp>
        <p:nvSpPr>
          <p:cNvPr id="63492" name="Rectangle 3"/>
          <p:cNvSpPr>
            <a:spLocks noGrp="1" noChangeArrowheads="1"/>
          </p:cNvSpPr>
          <p:nvPr>
            <p:ph idx="1"/>
          </p:nvPr>
        </p:nvSpPr>
        <p:spPr>
          <a:xfrm>
            <a:off x="914400" y="1600200"/>
            <a:ext cx="7315200" cy="5410200"/>
          </a:xfrm>
        </p:spPr>
        <p:txBody>
          <a:bodyPr/>
          <a:lstStyle/>
          <a:p>
            <a:pPr eaLnBrk="1" hangingPunct="1">
              <a:buFont typeface="Wingdings" panose="05000000000000000000" pitchFamily="2" charset="2"/>
              <a:buNone/>
            </a:pPr>
            <a:r>
              <a:rPr lang="en-US" altLang="en-US" dirty="0"/>
              <a:t>1. Determine their initial target portfolio size goal</a:t>
            </a:r>
          </a:p>
          <a:p>
            <a:pPr lvl="1" eaLnBrk="1" hangingPunct="1"/>
            <a:r>
              <a:rPr lang="en-US" altLang="en-US" dirty="0"/>
              <a:t>An easy method is to take their Emergency Fund goal and divide it by the percentage of assets in cash and bonds (which are generally used for your Emergency Fund)</a:t>
            </a:r>
          </a:p>
          <a:p>
            <a:pPr lvl="1" eaLnBrk="1" hangingPunct="1"/>
            <a:r>
              <a:rPr lang="en-US" altLang="en-US" dirty="0"/>
              <a:t>If their goal is 3 months income ($15,000) and their target allocation for cash and bonds is 25%, their target fund size would be ($15,000/.25) or $60,000 (see </a:t>
            </a:r>
            <a:r>
              <a:rPr lang="en-US" altLang="en-US" dirty="0">
                <a:hlinkClick r:id="rId2"/>
              </a:rPr>
              <a:t>Investment Process </a:t>
            </a:r>
            <a:r>
              <a:rPr lang="en-US" altLang="en-US" dirty="0"/>
              <a:t>(LT13)</a:t>
            </a:r>
          </a:p>
        </p:txBody>
      </p:sp>
      <p:pic>
        <p:nvPicPr>
          <p:cNvPr id="3" name="Picture 2"/>
          <p:cNvPicPr>
            <a:picLocks noChangeAspect="1"/>
          </p:cNvPicPr>
          <p:nvPr/>
        </p:nvPicPr>
        <p:blipFill>
          <a:blip r:embed="rId3"/>
          <a:stretch>
            <a:fillRect/>
          </a:stretch>
        </p:blipFill>
        <p:spPr>
          <a:xfrm>
            <a:off x="1752600" y="5257800"/>
            <a:ext cx="6608554" cy="90487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349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349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3492">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492"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Title 1"/>
          <p:cNvSpPr>
            <a:spLocks noGrp="1"/>
          </p:cNvSpPr>
          <p:nvPr>
            <p:ph type="title"/>
          </p:nvPr>
        </p:nvSpPr>
        <p:spPr>
          <a:xfrm>
            <a:off x="685800" y="762000"/>
            <a:ext cx="7772400" cy="914400"/>
          </a:xfrm>
        </p:spPr>
        <p:txBody>
          <a:bodyPr/>
          <a:lstStyle/>
          <a:p>
            <a:pPr eaLnBrk="1" hangingPunct="1"/>
            <a:r>
              <a:rPr lang="en-US" altLang="en-US"/>
              <a:t>Factors Which Control Returns </a:t>
            </a:r>
            <a:r>
              <a:rPr lang="en-US" altLang="en-US" sz="2400"/>
              <a:t>(continued)</a:t>
            </a:r>
            <a:endParaRPr lang="en-US" altLang="en-US"/>
          </a:p>
        </p:txBody>
      </p:sp>
      <p:sp>
        <p:nvSpPr>
          <p:cNvPr id="8196" name="Text Placeholder 4"/>
          <p:cNvSpPr>
            <a:spLocks noGrp="1"/>
          </p:cNvSpPr>
          <p:nvPr>
            <p:ph type="body" idx="4294967295"/>
          </p:nvPr>
        </p:nvSpPr>
        <p:spPr>
          <a:xfrm>
            <a:off x="914400" y="1600200"/>
            <a:ext cx="7315200" cy="4114800"/>
          </a:xfrm>
        </p:spPr>
        <p:txBody>
          <a:bodyPr/>
          <a:lstStyle/>
          <a:p>
            <a:pPr eaLnBrk="1" hangingPunct="1"/>
            <a:r>
              <a:rPr lang="en-US" altLang="en-US" dirty="0"/>
              <a:t>Reinhold Niebuhr  in the </a:t>
            </a:r>
            <a:r>
              <a:rPr lang="en-US" altLang="en-US" i="1" dirty="0"/>
              <a:t>Serenity Prayer</a:t>
            </a:r>
            <a:r>
              <a:rPr lang="en-US" altLang="en-US" dirty="0"/>
              <a:t> wrote:</a:t>
            </a:r>
          </a:p>
          <a:p>
            <a:pPr lvl="1" eaLnBrk="1" hangingPunct="1"/>
            <a:r>
              <a:rPr lang="en-US" altLang="en-US" dirty="0"/>
              <a:t>God grant me the serenity to accept the things I cannot change; courage to change the things I can; and wisdom to know the difference.” (</a:t>
            </a:r>
            <a:r>
              <a:rPr lang="en-US" altLang="en-US" sz="1800" dirty="0"/>
              <a:t>Fred R. Shapiro, “Who Wrote the Serenity Prayer,” </a:t>
            </a:r>
            <a:r>
              <a:rPr lang="en-US" altLang="en-US" sz="1600" i="1" dirty="0"/>
              <a:t>Yale Alumni Magazine </a:t>
            </a:r>
            <a:r>
              <a:rPr lang="en-US" altLang="en-US" sz="1600" dirty="0"/>
              <a:t>(July/Aug. 2008). </a:t>
            </a:r>
            <a:endParaRPr lang="en-US" altLang="en-US" dirty="0"/>
          </a:p>
          <a:p>
            <a:pPr eaLnBrk="1" hangingPunct="1"/>
            <a:r>
              <a:rPr lang="en-US" altLang="en-US" dirty="0"/>
              <a:t>Jim Seaberg reminds of the six factors which control investment returns.  </a:t>
            </a:r>
          </a:p>
          <a:p>
            <a:pPr lvl="1" eaLnBrk="1" hangingPunct="1"/>
            <a:r>
              <a:rPr lang="en-US" altLang="en-US" dirty="0"/>
              <a:t>Five of those factors are within your control</a:t>
            </a:r>
          </a:p>
          <a:p>
            <a:pPr lvl="1" eaLnBrk="1" hangingPunct="1"/>
            <a:r>
              <a:rPr lang="en-US" altLang="en-US" dirty="0"/>
              <a:t>Only one is outside your personal control</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animEffect transition="in" filter="blinds(horizontal)">
                                      <p:cBhvr>
                                        <p:cTn id="7" dur="500"/>
                                        <p:tgtEl>
                                          <p:spTgt spid="8196">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8196">
                                            <p:txEl>
                                              <p:pRg st="1" end="1"/>
                                            </p:txEl>
                                          </p:spTgt>
                                        </p:tgtEl>
                                        <p:attrNameLst>
                                          <p:attrName>style.visibility</p:attrName>
                                        </p:attrNameLst>
                                      </p:cBhvr>
                                      <p:to>
                                        <p:strVal val="visible"/>
                                      </p:to>
                                    </p:set>
                                    <p:animEffect transition="in" filter="blinds(horizontal)">
                                      <p:cBhvr>
                                        <p:cTn id="12" dur="500"/>
                                        <p:tgtEl>
                                          <p:spTgt spid="8196">
                                            <p:txEl>
                                              <p:pRg st="1" end="1"/>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8196">
                                            <p:txEl>
                                              <p:pRg st="2" end="2"/>
                                            </p:txEl>
                                          </p:spTgt>
                                        </p:tgtEl>
                                        <p:attrNameLst>
                                          <p:attrName>style.visibility</p:attrName>
                                        </p:attrNameLst>
                                      </p:cBhvr>
                                      <p:to>
                                        <p:strVal val="visible"/>
                                      </p:to>
                                    </p:set>
                                    <p:animEffect transition="in" filter="blinds(horizontal)">
                                      <p:cBhvr>
                                        <p:cTn id="15" dur="500"/>
                                        <p:tgtEl>
                                          <p:spTgt spid="8196">
                                            <p:txEl>
                                              <p:pRg st="2" end="2"/>
                                            </p:txEl>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8196">
                                            <p:txEl>
                                              <p:pRg st="3" end="3"/>
                                            </p:txEl>
                                          </p:spTgt>
                                        </p:tgtEl>
                                        <p:attrNameLst>
                                          <p:attrName>style.visibility</p:attrName>
                                        </p:attrNameLst>
                                      </p:cBhvr>
                                      <p:to>
                                        <p:strVal val="visible"/>
                                      </p:to>
                                    </p:set>
                                    <p:animEffect transition="in" filter="blinds(horizontal)">
                                      <p:cBhvr>
                                        <p:cTn id="18" dur="500"/>
                                        <p:tgtEl>
                                          <p:spTgt spid="8196">
                                            <p:txEl>
                                              <p:pRg st="3" end="3"/>
                                            </p:txEl>
                                          </p:spTgt>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8196">
                                            <p:txEl>
                                              <p:pRg st="4" end="4"/>
                                            </p:txEl>
                                          </p:spTgt>
                                        </p:tgtEl>
                                        <p:attrNameLst>
                                          <p:attrName>style.visibility</p:attrName>
                                        </p:attrNameLst>
                                      </p:cBhvr>
                                      <p:to>
                                        <p:strVal val="visible"/>
                                      </p:to>
                                    </p:set>
                                    <p:animEffect transition="in" filter="blinds(horizontal)">
                                      <p:cBhvr>
                                        <p:cTn id="21" dur="500"/>
                                        <p:tgtEl>
                                          <p:spTgt spid="819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bldLvl="2"/>
    </p:bldLst>
  </p:timing>
</p:sld>
</file>

<file path=ppt/slides/slide6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pPr eaLnBrk="1" hangingPunct="1"/>
            <a:r>
              <a:rPr lang="en-US" altLang="en-US"/>
              <a:t>Case Study #3 Answers </a:t>
            </a:r>
            <a:r>
              <a:rPr lang="en-US" altLang="en-US" sz="2400"/>
              <a:t>(continued)</a:t>
            </a:r>
          </a:p>
        </p:txBody>
      </p:sp>
      <p:sp>
        <p:nvSpPr>
          <p:cNvPr id="64516" name="Rectangle 3"/>
          <p:cNvSpPr>
            <a:spLocks noGrp="1" noChangeArrowheads="1"/>
          </p:cNvSpPr>
          <p:nvPr>
            <p:ph idx="1"/>
          </p:nvPr>
        </p:nvSpPr>
        <p:spPr>
          <a:xfrm>
            <a:off x="914400" y="1600200"/>
            <a:ext cx="7315200" cy="4924425"/>
          </a:xfrm>
        </p:spPr>
        <p:txBody>
          <a:bodyPr/>
          <a:lstStyle/>
          <a:p>
            <a:pPr eaLnBrk="1" hangingPunct="1">
              <a:lnSpc>
                <a:spcPct val="90000"/>
              </a:lnSpc>
              <a:buFont typeface="Wingdings" panose="05000000000000000000" pitchFamily="2" charset="2"/>
              <a:buNone/>
            </a:pPr>
            <a:r>
              <a:rPr lang="en-US" altLang="en-US" dirty="0"/>
              <a:t>2. Determine asset classes and target percentages</a:t>
            </a:r>
          </a:p>
          <a:p>
            <a:pPr lvl="1" eaLnBrk="1" hangingPunct="1">
              <a:lnSpc>
                <a:spcPct val="90000"/>
              </a:lnSpc>
            </a:pPr>
            <a:r>
              <a:rPr lang="en-US" altLang="en-US" dirty="0"/>
              <a:t>Multiply their asset class percentages by their initial target portfolio size to get their asset allocation targets</a:t>
            </a:r>
          </a:p>
          <a:p>
            <a:pPr lvl="2" eaLnBrk="1" hangingPunct="1">
              <a:lnSpc>
                <a:spcPct val="90000"/>
              </a:lnSpc>
            </a:pPr>
            <a:r>
              <a:rPr lang="en-US" altLang="en-US" dirty="0"/>
              <a:t>Emergency Fund (25% * $60,000)          $15,000</a:t>
            </a:r>
          </a:p>
          <a:p>
            <a:pPr lvl="3" eaLnBrk="1" hangingPunct="1">
              <a:lnSpc>
                <a:spcPct val="90000"/>
              </a:lnSpc>
            </a:pPr>
            <a:r>
              <a:rPr lang="en-US" altLang="en-US" dirty="0"/>
              <a:t>Note that your first allocation will always produce your target Emergency Fund amount</a:t>
            </a:r>
          </a:p>
          <a:p>
            <a:pPr lvl="2" eaLnBrk="1" hangingPunct="1">
              <a:lnSpc>
                <a:spcPct val="90000"/>
              </a:lnSpc>
            </a:pPr>
            <a:r>
              <a:rPr lang="en-US" altLang="en-US" dirty="0"/>
              <a:t>Core:  U.S. Large cap  (55% * $60,000)   33,000</a:t>
            </a:r>
          </a:p>
          <a:p>
            <a:pPr lvl="2" eaLnBrk="1" hangingPunct="1">
              <a:lnSpc>
                <a:spcPct val="90000"/>
              </a:lnSpc>
            </a:pPr>
            <a:r>
              <a:rPr lang="en-US" altLang="en-US" dirty="0"/>
              <a:t>Diversify: International (10% * 60,000)     6,000</a:t>
            </a:r>
          </a:p>
          <a:p>
            <a:pPr lvl="2" eaLnBrk="1" hangingPunct="1">
              <a:lnSpc>
                <a:spcPct val="90000"/>
              </a:lnSpc>
            </a:pPr>
            <a:r>
              <a:rPr lang="en-US" altLang="en-US" dirty="0"/>
              <a:t>Diversify: US Small cap (10% * 60,000)    6</a:t>
            </a:r>
            <a:r>
              <a:rPr lang="en-US" altLang="en-US" u="sng" dirty="0"/>
              <a:t>,000</a:t>
            </a:r>
          </a:p>
          <a:p>
            <a:pPr lvl="2" eaLnBrk="1" hangingPunct="1">
              <a:lnSpc>
                <a:spcPct val="90000"/>
              </a:lnSpc>
            </a:pPr>
            <a:r>
              <a:rPr lang="en-US" altLang="en-US" dirty="0"/>
              <a:t>Total Portfolio target                               $60,000</a:t>
            </a:r>
          </a:p>
          <a:p>
            <a:pPr lvl="2" eaLnBrk="1" hangingPunct="1">
              <a:lnSpc>
                <a:spcPct val="90000"/>
              </a:lnSpc>
            </a:pPr>
            <a:endParaRPr lang="en-US" altLang="en-US" sz="28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451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4516">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4516">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4516">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4516">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64516">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4516">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64516">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16" grpId="0" uiExpand="1" build="p"/>
    </p:bldLst>
  </p:timing>
</p:sld>
</file>

<file path=ppt/slides/slide6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pPr eaLnBrk="1" hangingPunct="1"/>
            <a:r>
              <a:rPr lang="en-US" altLang="en-US"/>
              <a:t>Case Study #3 Answers </a:t>
            </a:r>
            <a:r>
              <a:rPr lang="en-US" altLang="en-US" sz="2400"/>
              <a:t>(continued)</a:t>
            </a:r>
          </a:p>
        </p:txBody>
      </p:sp>
      <p:sp>
        <p:nvSpPr>
          <p:cNvPr id="65540" name="Rectangle 3"/>
          <p:cNvSpPr>
            <a:spLocks noGrp="1" noChangeArrowheads="1"/>
          </p:cNvSpPr>
          <p:nvPr>
            <p:ph idx="1"/>
          </p:nvPr>
        </p:nvSpPr>
        <p:spPr>
          <a:xfrm>
            <a:off x="914400" y="1600200"/>
            <a:ext cx="7239000" cy="5181600"/>
          </a:xfrm>
        </p:spPr>
        <p:txBody>
          <a:bodyPr/>
          <a:lstStyle/>
          <a:p>
            <a:pPr marL="533400" indent="-533400" eaLnBrk="1" hangingPunct="1">
              <a:lnSpc>
                <a:spcPct val="90000"/>
              </a:lnSpc>
              <a:buFont typeface="Wingdings" panose="05000000000000000000" pitchFamily="2" charset="2"/>
              <a:buNone/>
            </a:pPr>
            <a:r>
              <a:rPr lang="en-US" altLang="en-US"/>
              <a:t>3. Calculate target amounts for each asset class in both the taxable and retirement accounts</a:t>
            </a:r>
          </a:p>
          <a:p>
            <a:pPr marL="914400" lvl="1" indent="-457200" eaLnBrk="1" hangingPunct="1"/>
            <a:r>
              <a:rPr lang="en-US" altLang="en-US"/>
              <a:t>Take the target weight of each asset in both the taxable and retirement side multiplied by the target portfolio size to get the target asset size</a:t>
            </a:r>
          </a:p>
          <a:p>
            <a:pPr marL="914400" lvl="1" indent="-457200" eaLnBrk="1" hangingPunct="1"/>
            <a:r>
              <a:rPr lang="en-US" altLang="en-US"/>
              <a:t>For example, Bill and Suzie decided that 4% of their small cap allocation of 10% is in the taxable accounts, with the remaining 6% in their retirement accounts.  Their dollar allocations would be:</a:t>
            </a:r>
          </a:p>
          <a:p>
            <a:pPr marL="1371600" lvl="2" indent="-457200" eaLnBrk="1" hangingPunct="1"/>
            <a:r>
              <a:rPr lang="en-US" altLang="en-US"/>
              <a:t>Taxable:       4% * $60,000   =  $2,400</a:t>
            </a:r>
          </a:p>
          <a:p>
            <a:pPr marL="1371600" lvl="2" indent="-457200" eaLnBrk="1" hangingPunct="1"/>
            <a:r>
              <a:rPr lang="en-US" altLang="en-US"/>
              <a:t>Retirement:  6% *   60,000   =  $3,600</a:t>
            </a:r>
          </a:p>
          <a:p>
            <a:pPr marL="1371600" lvl="2" indent="-457200" eaLnBrk="1" hangingPunct="1"/>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554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5540">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5540">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5540">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5540">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40" grpId="0" uiExpand="1" build="p"/>
    </p:bldLst>
  </p:timing>
</p:sld>
</file>

<file path=ppt/slides/slide6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2706" name="Rectangle 22"/>
          <p:cNvSpPr>
            <a:spLocks noGrp="1" noChangeArrowheads="1"/>
          </p:cNvSpPr>
          <p:nvPr>
            <p:ph type="title"/>
          </p:nvPr>
        </p:nvSpPr>
        <p:spPr>
          <a:xfrm>
            <a:off x="457200" y="457200"/>
            <a:ext cx="8229600" cy="1143000"/>
          </a:xfrm>
          <a:noFill/>
        </p:spPr>
        <p:txBody>
          <a:bodyPr/>
          <a:lstStyle/>
          <a:p>
            <a:pPr eaLnBrk="1" hangingPunct="1"/>
            <a:r>
              <a:rPr lang="en-US" altLang="en-US"/>
              <a:t>Case Study #3 Answers </a:t>
            </a:r>
            <a:r>
              <a:rPr lang="en-US" altLang="en-US" sz="2400"/>
              <a:t>(continued)</a:t>
            </a:r>
            <a:r>
              <a:rPr lang="en-US" altLang="en-US"/>
              <a:t>  </a:t>
            </a:r>
          </a:p>
        </p:txBody>
      </p:sp>
      <p:sp>
        <p:nvSpPr>
          <p:cNvPr id="63516" name="Rectangle 31"/>
          <p:cNvSpPr>
            <a:spLocks noGrp="1" noChangeArrowheads="1"/>
          </p:cNvSpPr>
          <p:nvPr>
            <p:ph idx="1"/>
          </p:nvPr>
        </p:nvSpPr>
        <p:spPr>
          <a:xfrm>
            <a:off x="761999" y="1990725"/>
            <a:ext cx="7467585" cy="4114800"/>
          </a:xfrm>
        </p:spPr>
        <p:txBody>
          <a:bodyPr/>
          <a:lstStyle/>
          <a:p>
            <a:pPr eaLnBrk="1" hangingPunct="1">
              <a:lnSpc>
                <a:spcPct val="90000"/>
              </a:lnSpc>
              <a:buFont typeface="Wingdings" panose="05000000000000000000" pitchFamily="2" charset="2"/>
              <a:buNone/>
            </a:pPr>
            <a:r>
              <a:rPr lang="en-US" altLang="en-US" sz="2400" dirty="0">
                <a:solidFill>
                  <a:schemeClr val="tx2"/>
                </a:solidFill>
              </a:rPr>
              <a:t>4. Opportunistic:  Individual Stocks and Sector Funds</a:t>
            </a:r>
          </a:p>
          <a:p>
            <a:pPr eaLnBrk="1" hangingPunct="1">
              <a:lnSpc>
                <a:spcPct val="90000"/>
              </a:lnSpc>
              <a:buFont typeface="Wingdings" panose="05000000000000000000" pitchFamily="2" charset="2"/>
              <a:buNone/>
            </a:pPr>
            <a:r>
              <a:rPr lang="en-US" altLang="en-US" sz="2400" dirty="0">
                <a:solidFill>
                  <a:schemeClr val="tx2"/>
                </a:solidFill>
              </a:rPr>
              <a:t>                                          0%    0%</a:t>
            </a:r>
          </a:p>
          <a:p>
            <a:pPr eaLnBrk="1" hangingPunct="1">
              <a:lnSpc>
                <a:spcPct val="90000"/>
              </a:lnSpc>
              <a:buFont typeface="Wingdings" panose="05000000000000000000" pitchFamily="2" charset="2"/>
              <a:buNone/>
            </a:pPr>
            <a:r>
              <a:rPr lang="en-US" altLang="en-US" sz="2400" dirty="0"/>
              <a:t>3. Diversify: Small Cap, Vanguard </a:t>
            </a:r>
            <a:r>
              <a:rPr lang="en-US" altLang="en-US" sz="2400" dirty="0" err="1"/>
              <a:t>SmCap</a:t>
            </a:r>
            <a:r>
              <a:rPr lang="en-US" altLang="en-US" sz="2400" dirty="0"/>
              <a:t>, Russell 2000</a:t>
            </a:r>
          </a:p>
          <a:p>
            <a:pPr eaLnBrk="1" hangingPunct="1">
              <a:lnSpc>
                <a:spcPct val="90000"/>
              </a:lnSpc>
              <a:buFont typeface="Wingdings" panose="05000000000000000000" pitchFamily="2" charset="2"/>
              <a:buNone/>
            </a:pPr>
            <a:r>
              <a:rPr lang="en-US" altLang="en-US" sz="2400" dirty="0"/>
              <a:t>                               4% $2,400  6% $3,600                   </a:t>
            </a:r>
            <a:r>
              <a:rPr lang="en-US" altLang="en-US" sz="1800" dirty="0"/>
              <a:t>$6,000</a:t>
            </a:r>
            <a:endParaRPr lang="en-US" altLang="en-US" sz="2400" dirty="0"/>
          </a:p>
          <a:p>
            <a:pPr eaLnBrk="1" hangingPunct="1">
              <a:lnSpc>
                <a:spcPct val="90000"/>
              </a:lnSpc>
              <a:buFont typeface="Wingdings" panose="05000000000000000000" pitchFamily="2" charset="2"/>
              <a:buNone/>
            </a:pPr>
            <a:r>
              <a:rPr lang="en-US" altLang="en-US" sz="2400" dirty="0"/>
              <a:t>     International, Northern Foreign: MSCI EAFE </a:t>
            </a:r>
          </a:p>
          <a:p>
            <a:pPr eaLnBrk="1" hangingPunct="1">
              <a:lnSpc>
                <a:spcPct val="90000"/>
              </a:lnSpc>
              <a:buFont typeface="Wingdings" panose="05000000000000000000" pitchFamily="2" charset="2"/>
              <a:buNone/>
            </a:pPr>
            <a:r>
              <a:rPr lang="en-US" altLang="en-US" sz="2400" dirty="0"/>
              <a:t>                          4%      $2,400  6%        $3,600            </a:t>
            </a:r>
            <a:r>
              <a:rPr lang="en-US" altLang="en-US" sz="1800" dirty="0"/>
              <a:t>$6,000</a:t>
            </a:r>
            <a:endParaRPr lang="en-US" altLang="en-US" sz="2400" dirty="0"/>
          </a:p>
          <a:p>
            <a:pPr eaLnBrk="1" hangingPunct="1">
              <a:lnSpc>
                <a:spcPct val="90000"/>
              </a:lnSpc>
              <a:buFont typeface="Wingdings" panose="05000000000000000000" pitchFamily="2" charset="2"/>
              <a:buNone/>
            </a:pPr>
            <a:r>
              <a:rPr lang="en-US" altLang="en-US" sz="2400" dirty="0"/>
              <a:t>2. Core: </a:t>
            </a:r>
            <a:r>
              <a:rPr lang="en-US" altLang="en-US" sz="2400" dirty="0" err="1"/>
              <a:t>LgCap</a:t>
            </a:r>
            <a:r>
              <a:rPr lang="en-US" altLang="en-US" sz="2400" dirty="0"/>
              <a:t>, Schwab S&amp;P 500: S&amp;P 500 Index</a:t>
            </a:r>
          </a:p>
          <a:p>
            <a:pPr eaLnBrk="1" hangingPunct="1">
              <a:lnSpc>
                <a:spcPct val="90000"/>
              </a:lnSpc>
              <a:buFont typeface="Wingdings" panose="05000000000000000000" pitchFamily="2" charset="2"/>
              <a:buNone/>
            </a:pPr>
            <a:r>
              <a:rPr lang="en-US" altLang="en-US" sz="2400" dirty="0"/>
              <a:t>                  35%          $21,000    20%      $12,000       </a:t>
            </a:r>
            <a:r>
              <a:rPr lang="en-US" altLang="en-US" sz="1800" dirty="0"/>
              <a:t>$33,000</a:t>
            </a:r>
            <a:endParaRPr lang="en-US" altLang="en-US" sz="2400" dirty="0"/>
          </a:p>
          <a:p>
            <a:pPr eaLnBrk="1" hangingPunct="1">
              <a:lnSpc>
                <a:spcPct val="90000"/>
              </a:lnSpc>
              <a:buFont typeface="Wingdings" panose="05000000000000000000" pitchFamily="2" charset="2"/>
              <a:buNone/>
            </a:pPr>
            <a:r>
              <a:rPr lang="en-US" altLang="en-US" sz="2400" dirty="0"/>
              <a:t>1. </a:t>
            </a:r>
            <a:r>
              <a:rPr lang="en-US" altLang="en-US" sz="2400" dirty="0" err="1"/>
              <a:t>EmFund</a:t>
            </a:r>
            <a:r>
              <a:rPr lang="en-US" altLang="en-US" sz="2400" dirty="0"/>
              <a:t>: Bonds/, Schwab ST Bond, 1-mon. T-Bill Index</a:t>
            </a:r>
          </a:p>
          <a:p>
            <a:pPr eaLnBrk="1" hangingPunct="1">
              <a:lnSpc>
                <a:spcPct val="90000"/>
              </a:lnSpc>
              <a:buFont typeface="Wingdings" panose="05000000000000000000" pitchFamily="2" charset="2"/>
              <a:buNone/>
            </a:pPr>
            <a:r>
              <a:rPr lang="en-US" altLang="en-US" sz="2400" dirty="0"/>
              <a:t>                 25%           $15,000                                     </a:t>
            </a:r>
            <a:r>
              <a:rPr lang="en-US" altLang="en-US" sz="1800" dirty="0"/>
              <a:t>$15,000</a:t>
            </a:r>
          </a:p>
          <a:p>
            <a:pPr eaLnBrk="1" hangingPunct="1">
              <a:lnSpc>
                <a:spcPct val="90000"/>
              </a:lnSpc>
              <a:buFont typeface="Wingdings" panose="05000000000000000000" pitchFamily="2" charset="2"/>
              <a:buNone/>
            </a:pPr>
            <a:endParaRPr lang="en-US" altLang="en-US" sz="1800" dirty="0"/>
          </a:p>
          <a:p>
            <a:pPr eaLnBrk="1" hangingPunct="1">
              <a:lnSpc>
                <a:spcPct val="90000"/>
              </a:lnSpc>
              <a:buFont typeface="Wingdings" panose="05000000000000000000" pitchFamily="2" charset="2"/>
              <a:buNone/>
            </a:pPr>
            <a:r>
              <a:rPr lang="en-US" altLang="en-US" sz="1800" dirty="0"/>
              <a:t>                                                                                                       Total: $60,000</a:t>
            </a:r>
            <a:endParaRPr lang="en-US" altLang="en-US" sz="2400" dirty="0"/>
          </a:p>
          <a:p>
            <a:pPr eaLnBrk="1" hangingPunct="1">
              <a:lnSpc>
                <a:spcPct val="90000"/>
              </a:lnSpc>
            </a:pPr>
            <a:endParaRPr lang="en-US" altLang="en-US" sz="2000" dirty="0"/>
          </a:p>
        </p:txBody>
      </p:sp>
      <p:sp>
        <p:nvSpPr>
          <p:cNvPr id="321539" name="Text Box 3"/>
          <p:cNvSpPr txBox="1">
            <a:spLocks noChangeArrowheads="1"/>
          </p:cNvSpPr>
          <p:nvPr/>
        </p:nvSpPr>
        <p:spPr bwMode="auto">
          <a:xfrm>
            <a:off x="885825" y="1176338"/>
            <a:ext cx="251460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eaLnBrk="1" hangingPunct="1">
              <a:spcBef>
                <a:spcPct val="50000"/>
              </a:spcBef>
              <a:buFontTx/>
              <a:buNone/>
            </a:pPr>
            <a:r>
              <a:rPr lang="en-US" altLang="en-US" b="0">
                <a:solidFill>
                  <a:schemeClr val="tx2"/>
                </a:solidFill>
              </a:rPr>
              <a:t>Taxable Assets</a:t>
            </a:r>
          </a:p>
        </p:txBody>
      </p:sp>
      <p:sp>
        <p:nvSpPr>
          <p:cNvPr id="321540" name="Text Box 4"/>
          <p:cNvSpPr txBox="1">
            <a:spLocks noChangeArrowheads="1"/>
          </p:cNvSpPr>
          <p:nvPr/>
        </p:nvSpPr>
        <p:spPr bwMode="auto">
          <a:xfrm>
            <a:off x="5500688" y="1157288"/>
            <a:ext cx="304800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eaLnBrk="1" hangingPunct="1">
              <a:spcBef>
                <a:spcPct val="50000"/>
              </a:spcBef>
              <a:buFontTx/>
              <a:buNone/>
            </a:pPr>
            <a:r>
              <a:rPr lang="en-US" altLang="en-US" b="0">
                <a:solidFill>
                  <a:schemeClr val="tx2"/>
                </a:solidFill>
              </a:rPr>
              <a:t>Retirement Assets</a:t>
            </a:r>
          </a:p>
        </p:txBody>
      </p:sp>
      <p:sp>
        <p:nvSpPr>
          <p:cNvPr id="321541" name="Rectangle 5"/>
          <p:cNvSpPr>
            <a:spLocks noChangeArrowheads="1"/>
          </p:cNvSpPr>
          <p:nvPr/>
        </p:nvSpPr>
        <p:spPr bwMode="auto">
          <a:xfrm>
            <a:off x="914400" y="1262063"/>
            <a:ext cx="2286000" cy="381000"/>
          </a:xfrm>
          <a:prstGeom prst="rect">
            <a:avLst/>
          </a:prstGeom>
          <a:noFill/>
          <a:ln w="9525">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endParaRPr lang="en-US" altLang="en-US" sz="4400">
              <a:solidFill>
                <a:schemeClr val="tx2"/>
              </a:solidFill>
            </a:endParaRPr>
          </a:p>
        </p:txBody>
      </p:sp>
      <p:sp>
        <p:nvSpPr>
          <p:cNvPr id="321542" name="Rectangle 6"/>
          <p:cNvSpPr>
            <a:spLocks noChangeArrowheads="1"/>
          </p:cNvSpPr>
          <p:nvPr/>
        </p:nvSpPr>
        <p:spPr bwMode="auto">
          <a:xfrm>
            <a:off x="5562600" y="1262063"/>
            <a:ext cx="2667000" cy="381000"/>
          </a:xfrm>
          <a:prstGeom prst="rect">
            <a:avLst/>
          </a:prstGeom>
          <a:noFill/>
          <a:ln w="9525">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endParaRPr lang="en-US" altLang="en-US" sz="4400">
              <a:solidFill>
                <a:schemeClr val="tx2"/>
              </a:solidFill>
            </a:endParaRPr>
          </a:p>
        </p:txBody>
      </p:sp>
      <p:sp>
        <p:nvSpPr>
          <p:cNvPr id="321545" name="Line 9"/>
          <p:cNvSpPr>
            <a:spLocks noChangeShapeType="1"/>
          </p:cNvSpPr>
          <p:nvPr/>
        </p:nvSpPr>
        <p:spPr bwMode="auto">
          <a:xfrm flipH="1">
            <a:off x="914400" y="6172200"/>
            <a:ext cx="7315200" cy="0"/>
          </a:xfrm>
          <a:prstGeom prst="line">
            <a:avLst/>
          </a:prstGeom>
          <a:noFill/>
          <a:ln w="38100">
            <a:solidFill>
              <a:srgbClr val="0070C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1546" name="Line 10"/>
          <p:cNvSpPr>
            <a:spLocks noChangeShapeType="1"/>
          </p:cNvSpPr>
          <p:nvPr/>
        </p:nvSpPr>
        <p:spPr bwMode="auto">
          <a:xfrm>
            <a:off x="1600200" y="5257800"/>
            <a:ext cx="5867400" cy="0"/>
          </a:xfrm>
          <a:prstGeom prst="line">
            <a:avLst/>
          </a:prstGeom>
          <a:noFill/>
          <a:ln w="38100">
            <a:solidFill>
              <a:srgbClr val="0070C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1547" name="Line 11"/>
          <p:cNvSpPr>
            <a:spLocks noChangeShapeType="1"/>
          </p:cNvSpPr>
          <p:nvPr/>
        </p:nvSpPr>
        <p:spPr bwMode="auto">
          <a:xfrm flipV="1">
            <a:off x="914400" y="5257800"/>
            <a:ext cx="685800" cy="914400"/>
          </a:xfrm>
          <a:prstGeom prst="line">
            <a:avLst/>
          </a:prstGeom>
          <a:noFill/>
          <a:ln w="38100">
            <a:solidFill>
              <a:srgbClr val="0070C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1548" name="Line 12"/>
          <p:cNvSpPr>
            <a:spLocks noChangeShapeType="1"/>
          </p:cNvSpPr>
          <p:nvPr/>
        </p:nvSpPr>
        <p:spPr bwMode="auto">
          <a:xfrm flipH="1" flipV="1">
            <a:off x="7467600" y="5257800"/>
            <a:ext cx="762000" cy="914400"/>
          </a:xfrm>
          <a:prstGeom prst="line">
            <a:avLst/>
          </a:prstGeom>
          <a:noFill/>
          <a:ln w="38100">
            <a:solidFill>
              <a:srgbClr val="0070C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1549" name="Line 13"/>
          <p:cNvSpPr>
            <a:spLocks noChangeShapeType="1"/>
          </p:cNvSpPr>
          <p:nvPr/>
        </p:nvSpPr>
        <p:spPr bwMode="auto">
          <a:xfrm flipV="1">
            <a:off x="1600200" y="4343400"/>
            <a:ext cx="762000" cy="914400"/>
          </a:xfrm>
          <a:prstGeom prst="line">
            <a:avLst/>
          </a:prstGeom>
          <a:noFill/>
          <a:ln w="38100">
            <a:solidFill>
              <a:srgbClr val="0070C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1550" name="Line 14"/>
          <p:cNvSpPr>
            <a:spLocks noChangeShapeType="1"/>
          </p:cNvSpPr>
          <p:nvPr/>
        </p:nvSpPr>
        <p:spPr bwMode="auto">
          <a:xfrm flipH="1" flipV="1">
            <a:off x="6781800" y="4343400"/>
            <a:ext cx="685800" cy="914400"/>
          </a:xfrm>
          <a:prstGeom prst="line">
            <a:avLst/>
          </a:prstGeom>
          <a:noFill/>
          <a:ln w="38100">
            <a:solidFill>
              <a:srgbClr val="0070C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1551" name="Line 15"/>
          <p:cNvSpPr>
            <a:spLocks noChangeShapeType="1"/>
          </p:cNvSpPr>
          <p:nvPr/>
        </p:nvSpPr>
        <p:spPr bwMode="auto">
          <a:xfrm flipV="1">
            <a:off x="2362200" y="2743200"/>
            <a:ext cx="1295400" cy="1600200"/>
          </a:xfrm>
          <a:prstGeom prst="line">
            <a:avLst/>
          </a:prstGeom>
          <a:noFill/>
          <a:ln w="38100">
            <a:solidFill>
              <a:srgbClr val="0070C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1552" name="Line 16"/>
          <p:cNvSpPr>
            <a:spLocks noChangeShapeType="1"/>
          </p:cNvSpPr>
          <p:nvPr/>
        </p:nvSpPr>
        <p:spPr bwMode="auto">
          <a:xfrm flipH="1" flipV="1">
            <a:off x="5486400" y="2743200"/>
            <a:ext cx="1295400" cy="1600200"/>
          </a:xfrm>
          <a:prstGeom prst="line">
            <a:avLst/>
          </a:prstGeom>
          <a:noFill/>
          <a:ln w="38100">
            <a:solidFill>
              <a:srgbClr val="0070C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1553" name="Line 17"/>
          <p:cNvSpPr>
            <a:spLocks noChangeShapeType="1"/>
          </p:cNvSpPr>
          <p:nvPr/>
        </p:nvSpPr>
        <p:spPr bwMode="auto">
          <a:xfrm flipV="1">
            <a:off x="3657600" y="1600200"/>
            <a:ext cx="914400" cy="1143000"/>
          </a:xfrm>
          <a:prstGeom prst="line">
            <a:avLst/>
          </a:prstGeom>
          <a:noFill/>
          <a:ln w="38100">
            <a:solidFill>
              <a:srgbClr val="0070C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1554" name="Line 18"/>
          <p:cNvSpPr>
            <a:spLocks noChangeShapeType="1"/>
          </p:cNvSpPr>
          <p:nvPr/>
        </p:nvSpPr>
        <p:spPr bwMode="auto">
          <a:xfrm flipH="1" flipV="1">
            <a:off x="4572000" y="1600200"/>
            <a:ext cx="1447800" cy="1828800"/>
          </a:xfrm>
          <a:prstGeom prst="line">
            <a:avLst/>
          </a:prstGeom>
          <a:noFill/>
          <a:ln w="38100">
            <a:solidFill>
              <a:srgbClr val="0070C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1555" name="Line 19"/>
          <p:cNvSpPr>
            <a:spLocks noChangeShapeType="1"/>
          </p:cNvSpPr>
          <p:nvPr/>
        </p:nvSpPr>
        <p:spPr bwMode="auto">
          <a:xfrm flipV="1">
            <a:off x="4572000" y="4343400"/>
            <a:ext cx="0" cy="914400"/>
          </a:xfrm>
          <a:prstGeom prst="line">
            <a:avLst/>
          </a:prstGeom>
          <a:noFill/>
          <a:ln w="38100">
            <a:solidFill>
              <a:srgbClr val="0070C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1556" name="Line 20"/>
          <p:cNvSpPr>
            <a:spLocks noChangeShapeType="1"/>
          </p:cNvSpPr>
          <p:nvPr/>
        </p:nvSpPr>
        <p:spPr bwMode="auto">
          <a:xfrm flipV="1">
            <a:off x="4572000" y="2743200"/>
            <a:ext cx="0" cy="1600200"/>
          </a:xfrm>
          <a:prstGeom prst="line">
            <a:avLst/>
          </a:prstGeom>
          <a:noFill/>
          <a:ln w="38100">
            <a:solidFill>
              <a:srgbClr val="0070C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1557" name="Line 21"/>
          <p:cNvSpPr>
            <a:spLocks noChangeShapeType="1"/>
          </p:cNvSpPr>
          <p:nvPr/>
        </p:nvSpPr>
        <p:spPr bwMode="auto">
          <a:xfrm flipV="1">
            <a:off x="4572000" y="1600200"/>
            <a:ext cx="0" cy="1219200"/>
          </a:xfrm>
          <a:prstGeom prst="line">
            <a:avLst/>
          </a:prstGeom>
          <a:noFill/>
          <a:ln w="38100">
            <a:solidFill>
              <a:srgbClr val="0070C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1559" name="Line 23"/>
          <p:cNvSpPr>
            <a:spLocks noChangeShapeType="1"/>
          </p:cNvSpPr>
          <p:nvPr/>
        </p:nvSpPr>
        <p:spPr bwMode="auto">
          <a:xfrm flipH="1">
            <a:off x="2362200" y="4343400"/>
            <a:ext cx="2209800" cy="0"/>
          </a:xfrm>
          <a:prstGeom prst="line">
            <a:avLst/>
          </a:prstGeom>
          <a:noFill/>
          <a:ln w="38100">
            <a:solidFill>
              <a:srgbClr val="0070C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1560" name="Line 24"/>
          <p:cNvSpPr>
            <a:spLocks noChangeShapeType="1"/>
          </p:cNvSpPr>
          <p:nvPr/>
        </p:nvSpPr>
        <p:spPr bwMode="auto">
          <a:xfrm>
            <a:off x="4572000" y="4343400"/>
            <a:ext cx="2209800" cy="0"/>
          </a:xfrm>
          <a:prstGeom prst="line">
            <a:avLst/>
          </a:prstGeom>
          <a:noFill/>
          <a:ln w="38100">
            <a:solidFill>
              <a:srgbClr val="0070C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1561" name="Line 25"/>
          <p:cNvSpPr>
            <a:spLocks noChangeShapeType="1"/>
          </p:cNvSpPr>
          <p:nvPr/>
        </p:nvSpPr>
        <p:spPr bwMode="auto">
          <a:xfrm flipH="1">
            <a:off x="3657600" y="2743200"/>
            <a:ext cx="914400" cy="0"/>
          </a:xfrm>
          <a:prstGeom prst="line">
            <a:avLst/>
          </a:prstGeom>
          <a:noFill/>
          <a:ln w="38100">
            <a:solidFill>
              <a:srgbClr val="0070C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1562" name="Line 26"/>
          <p:cNvSpPr>
            <a:spLocks noChangeShapeType="1"/>
          </p:cNvSpPr>
          <p:nvPr/>
        </p:nvSpPr>
        <p:spPr bwMode="auto">
          <a:xfrm>
            <a:off x="4572000" y="2743200"/>
            <a:ext cx="914400" cy="0"/>
          </a:xfrm>
          <a:prstGeom prst="line">
            <a:avLst/>
          </a:prstGeom>
          <a:noFill/>
          <a:ln w="38100">
            <a:solidFill>
              <a:srgbClr val="0070C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731" name="Rectangle 30"/>
          <p:cNvSpPr>
            <a:spLocks noChangeArrowheads="1"/>
          </p:cNvSpPr>
          <p:nvPr/>
        </p:nvSpPr>
        <p:spPr bwMode="auto">
          <a:xfrm>
            <a:off x="990600" y="304800"/>
            <a:ext cx="7162800" cy="762000"/>
          </a:xfrm>
          <a:prstGeom prst="rect">
            <a:avLst/>
          </a:prstGeom>
          <a:noFill/>
          <a:ln>
            <a:noFill/>
          </a:ln>
          <a:effectLst>
            <a:outerShdw dist="107763" dir="2700000" algn="ctr" rotWithShape="0">
              <a:srgbClr val="808080"/>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endParaRPr lang="en-US" altLang="en-US" sz="4400">
              <a:solidFill>
                <a:schemeClr val="tx2"/>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21541"/>
                                        </p:tgtEl>
                                        <p:attrNameLst>
                                          <p:attrName>style.visibility</p:attrName>
                                        </p:attrNameLst>
                                      </p:cBhvr>
                                      <p:to>
                                        <p:strVal val="visible"/>
                                      </p:to>
                                    </p:set>
                                    <p:animEffect transition="in" filter="checkerboard(across)">
                                      <p:cBhvr>
                                        <p:cTn id="7" dur="500"/>
                                        <p:tgtEl>
                                          <p:spTgt spid="321541"/>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321539"/>
                                        </p:tgtEl>
                                        <p:attrNameLst>
                                          <p:attrName>style.visibility</p:attrName>
                                        </p:attrNameLst>
                                      </p:cBhvr>
                                      <p:to>
                                        <p:strVal val="visible"/>
                                      </p:to>
                                    </p:set>
                                    <p:animEffect transition="in" filter="checkerboard(across)">
                                      <p:cBhvr>
                                        <p:cTn id="10" dur="500"/>
                                        <p:tgtEl>
                                          <p:spTgt spid="321539"/>
                                        </p:tgtEl>
                                      </p:cBhvr>
                                    </p:animEffect>
                                  </p:childTnLst>
                                </p:cTn>
                              </p:par>
                              <p:par>
                                <p:cTn id="11" presetID="5" presetClass="entr" presetSubtype="10" fill="hold" grpId="0" nodeType="withEffect">
                                  <p:stCondLst>
                                    <p:cond delay="0"/>
                                  </p:stCondLst>
                                  <p:childTnLst>
                                    <p:set>
                                      <p:cBhvr>
                                        <p:cTn id="12" dur="1" fill="hold">
                                          <p:stCondLst>
                                            <p:cond delay="0"/>
                                          </p:stCondLst>
                                        </p:cTn>
                                        <p:tgtEl>
                                          <p:spTgt spid="321542"/>
                                        </p:tgtEl>
                                        <p:attrNameLst>
                                          <p:attrName>style.visibility</p:attrName>
                                        </p:attrNameLst>
                                      </p:cBhvr>
                                      <p:to>
                                        <p:strVal val="visible"/>
                                      </p:to>
                                    </p:set>
                                    <p:animEffect transition="in" filter="checkerboard(across)">
                                      <p:cBhvr>
                                        <p:cTn id="13" dur="500"/>
                                        <p:tgtEl>
                                          <p:spTgt spid="321542"/>
                                        </p:tgtEl>
                                      </p:cBhvr>
                                    </p:animEffect>
                                  </p:childTnLst>
                                </p:cTn>
                              </p:par>
                              <p:par>
                                <p:cTn id="14" presetID="5" presetClass="entr" presetSubtype="10" fill="hold" nodeType="withEffect">
                                  <p:stCondLst>
                                    <p:cond delay="0"/>
                                  </p:stCondLst>
                                  <p:childTnLst>
                                    <p:set>
                                      <p:cBhvr>
                                        <p:cTn id="15" dur="1" fill="hold">
                                          <p:stCondLst>
                                            <p:cond delay="0"/>
                                          </p:stCondLst>
                                        </p:cTn>
                                        <p:tgtEl>
                                          <p:spTgt spid="321540"/>
                                        </p:tgtEl>
                                        <p:attrNameLst>
                                          <p:attrName>style.visibility</p:attrName>
                                        </p:attrNameLst>
                                      </p:cBhvr>
                                      <p:to>
                                        <p:strVal val="visible"/>
                                      </p:to>
                                    </p:set>
                                    <p:animEffect transition="in" filter="checkerboard(across)">
                                      <p:cBhvr>
                                        <p:cTn id="16" dur="500"/>
                                        <p:tgtEl>
                                          <p:spTgt spid="321540"/>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 presetClass="entr" presetSubtype="10" fill="hold" nodeType="clickEffect">
                                  <p:stCondLst>
                                    <p:cond delay="0"/>
                                  </p:stCondLst>
                                  <p:childTnLst>
                                    <p:set>
                                      <p:cBhvr>
                                        <p:cTn id="20" dur="1" fill="hold">
                                          <p:stCondLst>
                                            <p:cond delay="0"/>
                                          </p:stCondLst>
                                        </p:cTn>
                                        <p:tgtEl>
                                          <p:spTgt spid="321547"/>
                                        </p:tgtEl>
                                        <p:attrNameLst>
                                          <p:attrName>style.visibility</p:attrName>
                                        </p:attrNameLst>
                                      </p:cBhvr>
                                      <p:to>
                                        <p:strVal val="visible"/>
                                      </p:to>
                                    </p:set>
                                    <p:animEffect transition="in" filter="checkerboard(across)">
                                      <p:cBhvr>
                                        <p:cTn id="21" dur="500"/>
                                        <p:tgtEl>
                                          <p:spTgt spid="321547"/>
                                        </p:tgtEl>
                                      </p:cBhvr>
                                    </p:animEffect>
                                  </p:childTnLst>
                                </p:cTn>
                              </p:par>
                              <p:par>
                                <p:cTn id="22" presetID="5" presetClass="entr" presetSubtype="10" fill="hold" nodeType="withEffect">
                                  <p:stCondLst>
                                    <p:cond delay="0"/>
                                  </p:stCondLst>
                                  <p:childTnLst>
                                    <p:set>
                                      <p:cBhvr>
                                        <p:cTn id="23" dur="1" fill="hold">
                                          <p:stCondLst>
                                            <p:cond delay="0"/>
                                          </p:stCondLst>
                                        </p:cTn>
                                        <p:tgtEl>
                                          <p:spTgt spid="321548"/>
                                        </p:tgtEl>
                                        <p:attrNameLst>
                                          <p:attrName>style.visibility</p:attrName>
                                        </p:attrNameLst>
                                      </p:cBhvr>
                                      <p:to>
                                        <p:strVal val="visible"/>
                                      </p:to>
                                    </p:set>
                                    <p:animEffect transition="in" filter="checkerboard(across)">
                                      <p:cBhvr>
                                        <p:cTn id="24" dur="500"/>
                                        <p:tgtEl>
                                          <p:spTgt spid="321548"/>
                                        </p:tgtEl>
                                      </p:cBhvr>
                                    </p:animEffect>
                                  </p:childTnLst>
                                </p:cTn>
                              </p:par>
                              <p:par>
                                <p:cTn id="25" presetID="5" presetClass="entr" presetSubtype="10" fill="hold" nodeType="withEffect">
                                  <p:stCondLst>
                                    <p:cond delay="0"/>
                                  </p:stCondLst>
                                  <p:childTnLst>
                                    <p:set>
                                      <p:cBhvr>
                                        <p:cTn id="26" dur="1" fill="hold">
                                          <p:stCondLst>
                                            <p:cond delay="0"/>
                                          </p:stCondLst>
                                        </p:cTn>
                                        <p:tgtEl>
                                          <p:spTgt spid="321545"/>
                                        </p:tgtEl>
                                        <p:attrNameLst>
                                          <p:attrName>style.visibility</p:attrName>
                                        </p:attrNameLst>
                                      </p:cBhvr>
                                      <p:to>
                                        <p:strVal val="visible"/>
                                      </p:to>
                                    </p:set>
                                    <p:animEffect transition="in" filter="checkerboard(across)">
                                      <p:cBhvr>
                                        <p:cTn id="27" dur="500"/>
                                        <p:tgtEl>
                                          <p:spTgt spid="321545"/>
                                        </p:tgtEl>
                                      </p:cBhvr>
                                    </p:animEffect>
                                  </p:childTnLst>
                                </p:cTn>
                              </p:par>
                              <p:par>
                                <p:cTn id="28" presetID="5" presetClass="entr" presetSubtype="10" fill="hold" nodeType="withEffect">
                                  <p:stCondLst>
                                    <p:cond delay="0"/>
                                  </p:stCondLst>
                                  <p:childTnLst>
                                    <p:set>
                                      <p:cBhvr>
                                        <p:cTn id="29" dur="1" fill="hold">
                                          <p:stCondLst>
                                            <p:cond delay="0"/>
                                          </p:stCondLst>
                                        </p:cTn>
                                        <p:tgtEl>
                                          <p:spTgt spid="321546"/>
                                        </p:tgtEl>
                                        <p:attrNameLst>
                                          <p:attrName>style.visibility</p:attrName>
                                        </p:attrNameLst>
                                      </p:cBhvr>
                                      <p:to>
                                        <p:strVal val="visible"/>
                                      </p:to>
                                    </p:set>
                                    <p:animEffect transition="in" filter="checkerboard(across)">
                                      <p:cBhvr>
                                        <p:cTn id="30" dur="500"/>
                                        <p:tgtEl>
                                          <p:spTgt spid="321546"/>
                                        </p:tgtEl>
                                      </p:cBhvr>
                                    </p:animEffect>
                                  </p:childTnLst>
                                </p:cTn>
                              </p:par>
                              <p:par>
                                <p:cTn id="31" presetID="3" presetClass="entr" presetSubtype="10" fill="hold" grpId="0" nodeType="withEffect">
                                  <p:stCondLst>
                                    <p:cond delay="0"/>
                                  </p:stCondLst>
                                  <p:childTnLst>
                                    <p:set>
                                      <p:cBhvr>
                                        <p:cTn id="32" dur="1" fill="hold">
                                          <p:stCondLst>
                                            <p:cond delay="0"/>
                                          </p:stCondLst>
                                        </p:cTn>
                                        <p:tgtEl>
                                          <p:spTgt spid="63516">
                                            <p:txEl>
                                              <p:pRg st="8" end="8"/>
                                            </p:txEl>
                                          </p:spTgt>
                                        </p:tgtEl>
                                        <p:attrNameLst>
                                          <p:attrName>style.visibility</p:attrName>
                                        </p:attrNameLst>
                                      </p:cBhvr>
                                      <p:to>
                                        <p:strVal val="visible"/>
                                      </p:to>
                                    </p:set>
                                    <p:animEffect transition="in" filter="blinds(horizontal)">
                                      <p:cBhvr>
                                        <p:cTn id="33" dur="500"/>
                                        <p:tgtEl>
                                          <p:spTgt spid="63516">
                                            <p:txEl>
                                              <p:pRg st="8" end="8"/>
                                            </p:txEl>
                                          </p:spTgt>
                                        </p:tgtEl>
                                      </p:cBhvr>
                                    </p:animEffect>
                                  </p:childTnLst>
                                </p:cTn>
                              </p:par>
                              <p:par>
                                <p:cTn id="34" presetID="3" presetClass="entr" presetSubtype="10" fill="hold" grpId="0" nodeType="withEffect">
                                  <p:stCondLst>
                                    <p:cond delay="0"/>
                                  </p:stCondLst>
                                  <p:childTnLst>
                                    <p:set>
                                      <p:cBhvr>
                                        <p:cTn id="35" dur="1" fill="hold">
                                          <p:stCondLst>
                                            <p:cond delay="0"/>
                                          </p:stCondLst>
                                        </p:cTn>
                                        <p:tgtEl>
                                          <p:spTgt spid="63516">
                                            <p:txEl>
                                              <p:pRg st="9" end="9"/>
                                            </p:txEl>
                                          </p:spTgt>
                                        </p:tgtEl>
                                        <p:attrNameLst>
                                          <p:attrName>style.visibility</p:attrName>
                                        </p:attrNameLst>
                                      </p:cBhvr>
                                      <p:to>
                                        <p:strVal val="visible"/>
                                      </p:to>
                                    </p:set>
                                    <p:animEffect transition="in" filter="blinds(horizontal)">
                                      <p:cBhvr>
                                        <p:cTn id="36" dur="500"/>
                                        <p:tgtEl>
                                          <p:spTgt spid="63516">
                                            <p:txEl>
                                              <p:pRg st="9" end="9"/>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5" presetClass="entr" presetSubtype="10" fill="hold" nodeType="clickEffect">
                                  <p:stCondLst>
                                    <p:cond delay="0"/>
                                  </p:stCondLst>
                                  <p:childTnLst>
                                    <p:set>
                                      <p:cBhvr>
                                        <p:cTn id="40" dur="1" fill="hold">
                                          <p:stCondLst>
                                            <p:cond delay="0"/>
                                          </p:stCondLst>
                                        </p:cTn>
                                        <p:tgtEl>
                                          <p:spTgt spid="321555"/>
                                        </p:tgtEl>
                                        <p:attrNameLst>
                                          <p:attrName>style.visibility</p:attrName>
                                        </p:attrNameLst>
                                      </p:cBhvr>
                                      <p:to>
                                        <p:strVal val="visible"/>
                                      </p:to>
                                    </p:set>
                                    <p:animEffect transition="in" filter="checkerboard(across)">
                                      <p:cBhvr>
                                        <p:cTn id="41" dur="500"/>
                                        <p:tgtEl>
                                          <p:spTgt spid="321555"/>
                                        </p:tgtEl>
                                      </p:cBhvr>
                                    </p:animEffect>
                                  </p:childTnLst>
                                </p:cTn>
                              </p:par>
                              <p:par>
                                <p:cTn id="42" presetID="5" presetClass="entr" presetSubtype="10" fill="hold" nodeType="withEffect">
                                  <p:stCondLst>
                                    <p:cond delay="0"/>
                                  </p:stCondLst>
                                  <p:childTnLst>
                                    <p:set>
                                      <p:cBhvr>
                                        <p:cTn id="43" dur="1" fill="hold">
                                          <p:stCondLst>
                                            <p:cond delay="0"/>
                                          </p:stCondLst>
                                        </p:cTn>
                                        <p:tgtEl>
                                          <p:spTgt spid="321549"/>
                                        </p:tgtEl>
                                        <p:attrNameLst>
                                          <p:attrName>style.visibility</p:attrName>
                                        </p:attrNameLst>
                                      </p:cBhvr>
                                      <p:to>
                                        <p:strVal val="visible"/>
                                      </p:to>
                                    </p:set>
                                    <p:animEffect transition="in" filter="checkerboard(across)">
                                      <p:cBhvr>
                                        <p:cTn id="44" dur="500"/>
                                        <p:tgtEl>
                                          <p:spTgt spid="321549"/>
                                        </p:tgtEl>
                                      </p:cBhvr>
                                    </p:animEffect>
                                  </p:childTnLst>
                                </p:cTn>
                              </p:par>
                              <p:par>
                                <p:cTn id="45" presetID="5" presetClass="entr" presetSubtype="10" fill="hold" nodeType="withEffect">
                                  <p:stCondLst>
                                    <p:cond delay="0"/>
                                  </p:stCondLst>
                                  <p:childTnLst>
                                    <p:set>
                                      <p:cBhvr>
                                        <p:cTn id="46" dur="1" fill="hold">
                                          <p:stCondLst>
                                            <p:cond delay="0"/>
                                          </p:stCondLst>
                                        </p:cTn>
                                        <p:tgtEl>
                                          <p:spTgt spid="321559"/>
                                        </p:tgtEl>
                                        <p:attrNameLst>
                                          <p:attrName>style.visibility</p:attrName>
                                        </p:attrNameLst>
                                      </p:cBhvr>
                                      <p:to>
                                        <p:strVal val="visible"/>
                                      </p:to>
                                    </p:set>
                                    <p:animEffect transition="in" filter="checkerboard(across)">
                                      <p:cBhvr>
                                        <p:cTn id="47" dur="500"/>
                                        <p:tgtEl>
                                          <p:spTgt spid="321559"/>
                                        </p:tgtEl>
                                      </p:cBhvr>
                                    </p:animEffect>
                                  </p:childTnLst>
                                </p:cTn>
                              </p:par>
                              <p:par>
                                <p:cTn id="48" presetID="5" presetClass="entr" presetSubtype="10" fill="hold" nodeType="withEffect">
                                  <p:stCondLst>
                                    <p:cond delay="0"/>
                                  </p:stCondLst>
                                  <p:childTnLst>
                                    <p:set>
                                      <p:cBhvr>
                                        <p:cTn id="49" dur="1" fill="hold">
                                          <p:stCondLst>
                                            <p:cond delay="0"/>
                                          </p:stCondLst>
                                        </p:cTn>
                                        <p:tgtEl>
                                          <p:spTgt spid="321550"/>
                                        </p:tgtEl>
                                        <p:attrNameLst>
                                          <p:attrName>style.visibility</p:attrName>
                                        </p:attrNameLst>
                                      </p:cBhvr>
                                      <p:to>
                                        <p:strVal val="visible"/>
                                      </p:to>
                                    </p:set>
                                    <p:animEffect transition="in" filter="checkerboard(across)">
                                      <p:cBhvr>
                                        <p:cTn id="50" dur="500"/>
                                        <p:tgtEl>
                                          <p:spTgt spid="321550"/>
                                        </p:tgtEl>
                                      </p:cBhvr>
                                    </p:animEffect>
                                  </p:childTnLst>
                                </p:cTn>
                              </p:par>
                              <p:par>
                                <p:cTn id="51" presetID="5" presetClass="entr" presetSubtype="10" fill="hold" nodeType="withEffect">
                                  <p:stCondLst>
                                    <p:cond delay="0"/>
                                  </p:stCondLst>
                                  <p:childTnLst>
                                    <p:set>
                                      <p:cBhvr>
                                        <p:cTn id="52" dur="1" fill="hold">
                                          <p:stCondLst>
                                            <p:cond delay="0"/>
                                          </p:stCondLst>
                                        </p:cTn>
                                        <p:tgtEl>
                                          <p:spTgt spid="321560"/>
                                        </p:tgtEl>
                                        <p:attrNameLst>
                                          <p:attrName>style.visibility</p:attrName>
                                        </p:attrNameLst>
                                      </p:cBhvr>
                                      <p:to>
                                        <p:strVal val="visible"/>
                                      </p:to>
                                    </p:set>
                                    <p:animEffect transition="in" filter="checkerboard(across)">
                                      <p:cBhvr>
                                        <p:cTn id="53" dur="500"/>
                                        <p:tgtEl>
                                          <p:spTgt spid="321560"/>
                                        </p:tgtEl>
                                      </p:cBhvr>
                                    </p:animEffect>
                                  </p:childTnLst>
                                </p:cTn>
                              </p:par>
                              <p:par>
                                <p:cTn id="54" presetID="3" presetClass="entr" presetSubtype="10" fill="hold" grpId="0" nodeType="withEffect">
                                  <p:stCondLst>
                                    <p:cond delay="0"/>
                                  </p:stCondLst>
                                  <p:childTnLst>
                                    <p:set>
                                      <p:cBhvr>
                                        <p:cTn id="55" dur="1" fill="hold">
                                          <p:stCondLst>
                                            <p:cond delay="0"/>
                                          </p:stCondLst>
                                        </p:cTn>
                                        <p:tgtEl>
                                          <p:spTgt spid="63516">
                                            <p:txEl>
                                              <p:pRg st="6" end="6"/>
                                            </p:txEl>
                                          </p:spTgt>
                                        </p:tgtEl>
                                        <p:attrNameLst>
                                          <p:attrName>style.visibility</p:attrName>
                                        </p:attrNameLst>
                                      </p:cBhvr>
                                      <p:to>
                                        <p:strVal val="visible"/>
                                      </p:to>
                                    </p:set>
                                    <p:animEffect transition="in" filter="blinds(horizontal)">
                                      <p:cBhvr>
                                        <p:cTn id="56" dur="500"/>
                                        <p:tgtEl>
                                          <p:spTgt spid="63516">
                                            <p:txEl>
                                              <p:pRg st="6" end="6"/>
                                            </p:txEl>
                                          </p:spTgt>
                                        </p:tgtEl>
                                      </p:cBhvr>
                                    </p:animEffect>
                                  </p:childTnLst>
                                </p:cTn>
                              </p:par>
                              <p:par>
                                <p:cTn id="57" presetID="3" presetClass="entr" presetSubtype="10" fill="hold" grpId="0" nodeType="withEffect">
                                  <p:stCondLst>
                                    <p:cond delay="0"/>
                                  </p:stCondLst>
                                  <p:childTnLst>
                                    <p:set>
                                      <p:cBhvr>
                                        <p:cTn id="58" dur="1" fill="hold">
                                          <p:stCondLst>
                                            <p:cond delay="0"/>
                                          </p:stCondLst>
                                        </p:cTn>
                                        <p:tgtEl>
                                          <p:spTgt spid="63516">
                                            <p:txEl>
                                              <p:pRg st="7" end="7"/>
                                            </p:txEl>
                                          </p:spTgt>
                                        </p:tgtEl>
                                        <p:attrNameLst>
                                          <p:attrName>style.visibility</p:attrName>
                                        </p:attrNameLst>
                                      </p:cBhvr>
                                      <p:to>
                                        <p:strVal val="visible"/>
                                      </p:to>
                                    </p:set>
                                    <p:animEffect transition="in" filter="blinds(horizontal)">
                                      <p:cBhvr>
                                        <p:cTn id="59" dur="500"/>
                                        <p:tgtEl>
                                          <p:spTgt spid="63516">
                                            <p:txEl>
                                              <p:pRg st="7" end="7"/>
                                            </p:txEl>
                                          </p:spTgt>
                                        </p:tgtEl>
                                      </p:cBhvr>
                                    </p:animEffect>
                                  </p:childTnLst>
                                </p:cTn>
                              </p:par>
                            </p:childTnLst>
                          </p:cTn>
                        </p:par>
                      </p:childTnLst>
                    </p:cTn>
                  </p:par>
                  <p:par>
                    <p:cTn id="60" fill="hold">
                      <p:stCondLst>
                        <p:cond delay="indefinite"/>
                      </p:stCondLst>
                      <p:childTnLst>
                        <p:par>
                          <p:cTn id="61" fill="hold">
                            <p:stCondLst>
                              <p:cond delay="0"/>
                            </p:stCondLst>
                            <p:childTnLst>
                              <p:par>
                                <p:cTn id="62" presetID="5" presetClass="entr" presetSubtype="10" fill="hold" nodeType="clickEffect">
                                  <p:stCondLst>
                                    <p:cond delay="0"/>
                                  </p:stCondLst>
                                  <p:childTnLst>
                                    <p:set>
                                      <p:cBhvr>
                                        <p:cTn id="63" dur="1" fill="hold">
                                          <p:stCondLst>
                                            <p:cond delay="0"/>
                                          </p:stCondLst>
                                        </p:cTn>
                                        <p:tgtEl>
                                          <p:spTgt spid="321561"/>
                                        </p:tgtEl>
                                        <p:attrNameLst>
                                          <p:attrName>style.visibility</p:attrName>
                                        </p:attrNameLst>
                                      </p:cBhvr>
                                      <p:to>
                                        <p:strVal val="visible"/>
                                      </p:to>
                                    </p:set>
                                    <p:animEffect transition="in" filter="checkerboard(across)">
                                      <p:cBhvr>
                                        <p:cTn id="64" dur="500"/>
                                        <p:tgtEl>
                                          <p:spTgt spid="321561"/>
                                        </p:tgtEl>
                                      </p:cBhvr>
                                    </p:animEffect>
                                  </p:childTnLst>
                                </p:cTn>
                              </p:par>
                              <p:par>
                                <p:cTn id="65" presetID="5" presetClass="entr" presetSubtype="10" fill="hold" nodeType="withEffect">
                                  <p:stCondLst>
                                    <p:cond delay="0"/>
                                  </p:stCondLst>
                                  <p:childTnLst>
                                    <p:set>
                                      <p:cBhvr>
                                        <p:cTn id="66" dur="1" fill="hold">
                                          <p:stCondLst>
                                            <p:cond delay="0"/>
                                          </p:stCondLst>
                                        </p:cTn>
                                        <p:tgtEl>
                                          <p:spTgt spid="321551"/>
                                        </p:tgtEl>
                                        <p:attrNameLst>
                                          <p:attrName>style.visibility</p:attrName>
                                        </p:attrNameLst>
                                      </p:cBhvr>
                                      <p:to>
                                        <p:strVal val="visible"/>
                                      </p:to>
                                    </p:set>
                                    <p:animEffect transition="in" filter="checkerboard(across)">
                                      <p:cBhvr>
                                        <p:cTn id="67" dur="500"/>
                                        <p:tgtEl>
                                          <p:spTgt spid="321551"/>
                                        </p:tgtEl>
                                      </p:cBhvr>
                                    </p:animEffect>
                                  </p:childTnLst>
                                </p:cTn>
                              </p:par>
                              <p:par>
                                <p:cTn id="68" presetID="5" presetClass="entr" presetSubtype="10" fill="hold" nodeType="withEffect">
                                  <p:stCondLst>
                                    <p:cond delay="0"/>
                                  </p:stCondLst>
                                  <p:childTnLst>
                                    <p:set>
                                      <p:cBhvr>
                                        <p:cTn id="69" dur="1" fill="hold">
                                          <p:stCondLst>
                                            <p:cond delay="0"/>
                                          </p:stCondLst>
                                        </p:cTn>
                                        <p:tgtEl>
                                          <p:spTgt spid="321556"/>
                                        </p:tgtEl>
                                        <p:attrNameLst>
                                          <p:attrName>style.visibility</p:attrName>
                                        </p:attrNameLst>
                                      </p:cBhvr>
                                      <p:to>
                                        <p:strVal val="visible"/>
                                      </p:to>
                                    </p:set>
                                    <p:animEffect transition="in" filter="checkerboard(across)">
                                      <p:cBhvr>
                                        <p:cTn id="70" dur="500"/>
                                        <p:tgtEl>
                                          <p:spTgt spid="321556"/>
                                        </p:tgtEl>
                                      </p:cBhvr>
                                    </p:animEffect>
                                  </p:childTnLst>
                                </p:cTn>
                              </p:par>
                              <p:par>
                                <p:cTn id="71" presetID="5" presetClass="entr" presetSubtype="10" fill="hold" nodeType="withEffect">
                                  <p:stCondLst>
                                    <p:cond delay="0"/>
                                  </p:stCondLst>
                                  <p:childTnLst>
                                    <p:set>
                                      <p:cBhvr>
                                        <p:cTn id="72" dur="1" fill="hold">
                                          <p:stCondLst>
                                            <p:cond delay="0"/>
                                          </p:stCondLst>
                                        </p:cTn>
                                        <p:tgtEl>
                                          <p:spTgt spid="321552"/>
                                        </p:tgtEl>
                                        <p:attrNameLst>
                                          <p:attrName>style.visibility</p:attrName>
                                        </p:attrNameLst>
                                      </p:cBhvr>
                                      <p:to>
                                        <p:strVal val="visible"/>
                                      </p:to>
                                    </p:set>
                                    <p:animEffect transition="in" filter="checkerboard(across)">
                                      <p:cBhvr>
                                        <p:cTn id="73" dur="500"/>
                                        <p:tgtEl>
                                          <p:spTgt spid="321552"/>
                                        </p:tgtEl>
                                      </p:cBhvr>
                                    </p:animEffect>
                                  </p:childTnLst>
                                </p:cTn>
                              </p:par>
                              <p:par>
                                <p:cTn id="74" presetID="5" presetClass="entr" presetSubtype="10" fill="hold" nodeType="withEffect">
                                  <p:stCondLst>
                                    <p:cond delay="0"/>
                                  </p:stCondLst>
                                  <p:childTnLst>
                                    <p:set>
                                      <p:cBhvr>
                                        <p:cTn id="75" dur="1" fill="hold">
                                          <p:stCondLst>
                                            <p:cond delay="0"/>
                                          </p:stCondLst>
                                        </p:cTn>
                                        <p:tgtEl>
                                          <p:spTgt spid="321562"/>
                                        </p:tgtEl>
                                        <p:attrNameLst>
                                          <p:attrName>style.visibility</p:attrName>
                                        </p:attrNameLst>
                                      </p:cBhvr>
                                      <p:to>
                                        <p:strVal val="visible"/>
                                      </p:to>
                                    </p:set>
                                    <p:animEffect transition="in" filter="checkerboard(across)">
                                      <p:cBhvr>
                                        <p:cTn id="76" dur="500"/>
                                        <p:tgtEl>
                                          <p:spTgt spid="321562"/>
                                        </p:tgtEl>
                                      </p:cBhvr>
                                    </p:animEffect>
                                  </p:childTnLst>
                                </p:cTn>
                              </p:par>
                              <p:par>
                                <p:cTn id="77" presetID="3" presetClass="entr" presetSubtype="10" fill="hold" grpId="0" nodeType="withEffect">
                                  <p:stCondLst>
                                    <p:cond delay="0"/>
                                  </p:stCondLst>
                                  <p:childTnLst>
                                    <p:set>
                                      <p:cBhvr>
                                        <p:cTn id="78" dur="1" fill="hold">
                                          <p:stCondLst>
                                            <p:cond delay="0"/>
                                          </p:stCondLst>
                                        </p:cTn>
                                        <p:tgtEl>
                                          <p:spTgt spid="63516">
                                            <p:txEl>
                                              <p:pRg st="2" end="2"/>
                                            </p:txEl>
                                          </p:spTgt>
                                        </p:tgtEl>
                                        <p:attrNameLst>
                                          <p:attrName>style.visibility</p:attrName>
                                        </p:attrNameLst>
                                      </p:cBhvr>
                                      <p:to>
                                        <p:strVal val="visible"/>
                                      </p:to>
                                    </p:set>
                                    <p:animEffect transition="in" filter="blinds(horizontal)">
                                      <p:cBhvr>
                                        <p:cTn id="79" dur="500"/>
                                        <p:tgtEl>
                                          <p:spTgt spid="63516">
                                            <p:txEl>
                                              <p:pRg st="2" end="2"/>
                                            </p:txEl>
                                          </p:spTgt>
                                        </p:tgtEl>
                                      </p:cBhvr>
                                    </p:animEffect>
                                  </p:childTnLst>
                                </p:cTn>
                              </p:par>
                              <p:par>
                                <p:cTn id="80" presetID="3" presetClass="entr" presetSubtype="10" fill="hold" grpId="0" nodeType="withEffect">
                                  <p:stCondLst>
                                    <p:cond delay="0"/>
                                  </p:stCondLst>
                                  <p:childTnLst>
                                    <p:set>
                                      <p:cBhvr>
                                        <p:cTn id="81" dur="1" fill="hold">
                                          <p:stCondLst>
                                            <p:cond delay="0"/>
                                          </p:stCondLst>
                                        </p:cTn>
                                        <p:tgtEl>
                                          <p:spTgt spid="63516">
                                            <p:txEl>
                                              <p:pRg st="3" end="3"/>
                                            </p:txEl>
                                          </p:spTgt>
                                        </p:tgtEl>
                                        <p:attrNameLst>
                                          <p:attrName>style.visibility</p:attrName>
                                        </p:attrNameLst>
                                      </p:cBhvr>
                                      <p:to>
                                        <p:strVal val="visible"/>
                                      </p:to>
                                    </p:set>
                                    <p:animEffect transition="in" filter="blinds(horizontal)">
                                      <p:cBhvr>
                                        <p:cTn id="82" dur="500"/>
                                        <p:tgtEl>
                                          <p:spTgt spid="63516">
                                            <p:txEl>
                                              <p:pRg st="3" end="3"/>
                                            </p:txEl>
                                          </p:spTgt>
                                        </p:tgtEl>
                                      </p:cBhvr>
                                    </p:animEffect>
                                  </p:childTnLst>
                                </p:cTn>
                              </p:par>
                              <p:par>
                                <p:cTn id="83" presetID="3" presetClass="entr" presetSubtype="10" fill="hold" grpId="0" nodeType="withEffect">
                                  <p:stCondLst>
                                    <p:cond delay="0"/>
                                  </p:stCondLst>
                                  <p:childTnLst>
                                    <p:set>
                                      <p:cBhvr>
                                        <p:cTn id="84" dur="1" fill="hold">
                                          <p:stCondLst>
                                            <p:cond delay="0"/>
                                          </p:stCondLst>
                                        </p:cTn>
                                        <p:tgtEl>
                                          <p:spTgt spid="63516">
                                            <p:txEl>
                                              <p:pRg st="4" end="4"/>
                                            </p:txEl>
                                          </p:spTgt>
                                        </p:tgtEl>
                                        <p:attrNameLst>
                                          <p:attrName>style.visibility</p:attrName>
                                        </p:attrNameLst>
                                      </p:cBhvr>
                                      <p:to>
                                        <p:strVal val="visible"/>
                                      </p:to>
                                    </p:set>
                                    <p:animEffect transition="in" filter="blinds(horizontal)">
                                      <p:cBhvr>
                                        <p:cTn id="85" dur="500"/>
                                        <p:tgtEl>
                                          <p:spTgt spid="63516">
                                            <p:txEl>
                                              <p:pRg st="4" end="4"/>
                                            </p:txEl>
                                          </p:spTgt>
                                        </p:tgtEl>
                                      </p:cBhvr>
                                    </p:animEffect>
                                  </p:childTnLst>
                                </p:cTn>
                              </p:par>
                              <p:par>
                                <p:cTn id="86" presetID="3" presetClass="entr" presetSubtype="10" fill="hold" grpId="0" nodeType="withEffect">
                                  <p:stCondLst>
                                    <p:cond delay="0"/>
                                  </p:stCondLst>
                                  <p:childTnLst>
                                    <p:set>
                                      <p:cBhvr>
                                        <p:cTn id="87" dur="1" fill="hold">
                                          <p:stCondLst>
                                            <p:cond delay="0"/>
                                          </p:stCondLst>
                                        </p:cTn>
                                        <p:tgtEl>
                                          <p:spTgt spid="63516">
                                            <p:txEl>
                                              <p:pRg st="5" end="5"/>
                                            </p:txEl>
                                          </p:spTgt>
                                        </p:tgtEl>
                                        <p:attrNameLst>
                                          <p:attrName>style.visibility</p:attrName>
                                        </p:attrNameLst>
                                      </p:cBhvr>
                                      <p:to>
                                        <p:strVal val="visible"/>
                                      </p:to>
                                    </p:set>
                                    <p:animEffect transition="in" filter="blinds(horizontal)">
                                      <p:cBhvr>
                                        <p:cTn id="88" dur="500"/>
                                        <p:tgtEl>
                                          <p:spTgt spid="63516">
                                            <p:txEl>
                                              <p:pRg st="5" end="5"/>
                                            </p:txEl>
                                          </p:spTgt>
                                        </p:tgtEl>
                                      </p:cBhvr>
                                    </p:animEffect>
                                  </p:childTnLst>
                                </p:cTn>
                              </p:par>
                            </p:childTnLst>
                          </p:cTn>
                        </p:par>
                      </p:childTnLst>
                    </p:cTn>
                  </p:par>
                  <p:par>
                    <p:cTn id="89" fill="hold">
                      <p:stCondLst>
                        <p:cond delay="indefinite"/>
                      </p:stCondLst>
                      <p:childTnLst>
                        <p:par>
                          <p:cTn id="90" fill="hold">
                            <p:stCondLst>
                              <p:cond delay="0"/>
                            </p:stCondLst>
                            <p:childTnLst>
                              <p:par>
                                <p:cTn id="91" presetID="5" presetClass="entr" presetSubtype="10" fill="hold" nodeType="clickEffect">
                                  <p:stCondLst>
                                    <p:cond delay="0"/>
                                  </p:stCondLst>
                                  <p:childTnLst>
                                    <p:set>
                                      <p:cBhvr>
                                        <p:cTn id="92" dur="1" fill="hold">
                                          <p:stCondLst>
                                            <p:cond delay="0"/>
                                          </p:stCondLst>
                                        </p:cTn>
                                        <p:tgtEl>
                                          <p:spTgt spid="321557"/>
                                        </p:tgtEl>
                                        <p:attrNameLst>
                                          <p:attrName>style.visibility</p:attrName>
                                        </p:attrNameLst>
                                      </p:cBhvr>
                                      <p:to>
                                        <p:strVal val="visible"/>
                                      </p:to>
                                    </p:set>
                                    <p:animEffect transition="in" filter="checkerboard(across)">
                                      <p:cBhvr>
                                        <p:cTn id="93" dur="500"/>
                                        <p:tgtEl>
                                          <p:spTgt spid="321557"/>
                                        </p:tgtEl>
                                      </p:cBhvr>
                                    </p:animEffect>
                                  </p:childTnLst>
                                </p:cTn>
                              </p:par>
                              <p:par>
                                <p:cTn id="94" presetID="5" presetClass="entr" presetSubtype="10" fill="hold" nodeType="withEffect">
                                  <p:stCondLst>
                                    <p:cond delay="0"/>
                                  </p:stCondLst>
                                  <p:childTnLst>
                                    <p:set>
                                      <p:cBhvr>
                                        <p:cTn id="95" dur="1" fill="hold">
                                          <p:stCondLst>
                                            <p:cond delay="0"/>
                                          </p:stCondLst>
                                        </p:cTn>
                                        <p:tgtEl>
                                          <p:spTgt spid="321553"/>
                                        </p:tgtEl>
                                        <p:attrNameLst>
                                          <p:attrName>style.visibility</p:attrName>
                                        </p:attrNameLst>
                                      </p:cBhvr>
                                      <p:to>
                                        <p:strVal val="visible"/>
                                      </p:to>
                                    </p:set>
                                    <p:animEffect transition="in" filter="checkerboard(across)">
                                      <p:cBhvr>
                                        <p:cTn id="96" dur="500"/>
                                        <p:tgtEl>
                                          <p:spTgt spid="321553"/>
                                        </p:tgtEl>
                                      </p:cBhvr>
                                    </p:animEffect>
                                  </p:childTnLst>
                                </p:cTn>
                              </p:par>
                              <p:par>
                                <p:cTn id="97" presetID="3" presetClass="entr" presetSubtype="10" fill="hold" grpId="0" nodeType="withEffect">
                                  <p:stCondLst>
                                    <p:cond delay="0"/>
                                  </p:stCondLst>
                                  <p:childTnLst>
                                    <p:set>
                                      <p:cBhvr>
                                        <p:cTn id="98" dur="1" fill="hold">
                                          <p:stCondLst>
                                            <p:cond delay="0"/>
                                          </p:stCondLst>
                                        </p:cTn>
                                        <p:tgtEl>
                                          <p:spTgt spid="63516">
                                            <p:txEl>
                                              <p:pRg st="0" end="0"/>
                                            </p:txEl>
                                          </p:spTgt>
                                        </p:tgtEl>
                                        <p:attrNameLst>
                                          <p:attrName>style.visibility</p:attrName>
                                        </p:attrNameLst>
                                      </p:cBhvr>
                                      <p:to>
                                        <p:strVal val="visible"/>
                                      </p:to>
                                    </p:set>
                                    <p:animEffect transition="in" filter="blinds(horizontal)">
                                      <p:cBhvr>
                                        <p:cTn id="99" dur="500"/>
                                        <p:tgtEl>
                                          <p:spTgt spid="63516">
                                            <p:txEl>
                                              <p:pRg st="0" end="0"/>
                                            </p:txEl>
                                          </p:spTgt>
                                        </p:tgtEl>
                                      </p:cBhvr>
                                    </p:animEffect>
                                  </p:childTnLst>
                                </p:cTn>
                              </p:par>
                              <p:par>
                                <p:cTn id="100" presetID="5" presetClass="entr" presetSubtype="10" fill="hold" nodeType="withEffect">
                                  <p:stCondLst>
                                    <p:cond delay="0"/>
                                  </p:stCondLst>
                                  <p:childTnLst>
                                    <p:set>
                                      <p:cBhvr>
                                        <p:cTn id="101" dur="1" fill="hold">
                                          <p:stCondLst>
                                            <p:cond delay="0"/>
                                          </p:stCondLst>
                                        </p:cTn>
                                        <p:tgtEl>
                                          <p:spTgt spid="321554"/>
                                        </p:tgtEl>
                                        <p:attrNameLst>
                                          <p:attrName>style.visibility</p:attrName>
                                        </p:attrNameLst>
                                      </p:cBhvr>
                                      <p:to>
                                        <p:strVal val="visible"/>
                                      </p:to>
                                    </p:set>
                                    <p:animEffect transition="in" filter="checkerboard(across)">
                                      <p:cBhvr>
                                        <p:cTn id="102" dur="500"/>
                                        <p:tgtEl>
                                          <p:spTgt spid="321554"/>
                                        </p:tgtEl>
                                      </p:cBhvr>
                                    </p:animEffect>
                                  </p:childTnLst>
                                </p:cTn>
                              </p:par>
                              <p:par>
                                <p:cTn id="103" presetID="3" presetClass="entr" presetSubtype="10" fill="hold" grpId="0" nodeType="withEffect">
                                  <p:stCondLst>
                                    <p:cond delay="0"/>
                                  </p:stCondLst>
                                  <p:childTnLst>
                                    <p:set>
                                      <p:cBhvr>
                                        <p:cTn id="104" dur="1" fill="hold">
                                          <p:stCondLst>
                                            <p:cond delay="0"/>
                                          </p:stCondLst>
                                        </p:cTn>
                                        <p:tgtEl>
                                          <p:spTgt spid="63516">
                                            <p:txEl>
                                              <p:pRg st="1" end="1"/>
                                            </p:txEl>
                                          </p:spTgt>
                                        </p:tgtEl>
                                        <p:attrNameLst>
                                          <p:attrName>style.visibility</p:attrName>
                                        </p:attrNameLst>
                                      </p:cBhvr>
                                      <p:to>
                                        <p:strVal val="visible"/>
                                      </p:to>
                                    </p:set>
                                    <p:animEffect transition="in" filter="blinds(horizontal)">
                                      <p:cBhvr>
                                        <p:cTn id="105" dur="500"/>
                                        <p:tgtEl>
                                          <p:spTgt spid="63516">
                                            <p:txEl>
                                              <p:pRg st="1" end="1"/>
                                            </p:txEl>
                                          </p:spTgt>
                                        </p:tgtEl>
                                      </p:cBhvr>
                                    </p:animEffect>
                                  </p:childTnLst>
                                </p:cTn>
                              </p:par>
                              <p:par>
                                <p:cTn id="106" presetID="3" presetClass="entr" presetSubtype="10" fill="hold" grpId="0" nodeType="withEffect">
                                  <p:stCondLst>
                                    <p:cond delay="0"/>
                                  </p:stCondLst>
                                  <p:childTnLst>
                                    <p:set>
                                      <p:cBhvr>
                                        <p:cTn id="107" dur="1" fill="hold">
                                          <p:stCondLst>
                                            <p:cond delay="0"/>
                                          </p:stCondLst>
                                        </p:cTn>
                                        <p:tgtEl>
                                          <p:spTgt spid="63516">
                                            <p:txEl>
                                              <p:pRg st="11" end="11"/>
                                            </p:txEl>
                                          </p:spTgt>
                                        </p:tgtEl>
                                        <p:attrNameLst>
                                          <p:attrName>style.visibility</p:attrName>
                                        </p:attrNameLst>
                                      </p:cBhvr>
                                      <p:to>
                                        <p:strVal val="visible"/>
                                      </p:to>
                                    </p:set>
                                    <p:animEffect transition="in" filter="blinds(horizontal)">
                                      <p:cBhvr>
                                        <p:cTn id="108" dur="500"/>
                                        <p:tgtEl>
                                          <p:spTgt spid="63516">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516" grpId="0" uiExpand="1" build="p" bldLvl="2"/>
      <p:bldP spid="321539" grpId="0"/>
      <p:bldP spid="321541" grpId="0" animBg="1"/>
      <p:bldP spid="321542" grpId="0" animBg="1"/>
    </p:bldLst>
  </p:timing>
</p:sld>
</file>

<file path=ppt/slides/slide6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a:xfrm>
            <a:off x="900113" y="609600"/>
            <a:ext cx="7315200" cy="1143000"/>
          </a:xfrm>
        </p:spPr>
        <p:txBody>
          <a:bodyPr/>
          <a:lstStyle/>
          <a:p>
            <a:pPr eaLnBrk="1" hangingPunct="1"/>
            <a:r>
              <a:rPr lang="en-US" altLang="en-US"/>
              <a:t>Case Study #3 Answers </a:t>
            </a:r>
            <a:r>
              <a:rPr lang="en-US" altLang="en-US" sz="2400"/>
              <a:t>(continued)</a:t>
            </a:r>
          </a:p>
        </p:txBody>
      </p:sp>
      <p:sp>
        <p:nvSpPr>
          <p:cNvPr id="67588" name="Rectangle 3"/>
          <p:cNvSpPr>
            <a:spLocks noGrp="1" noChangeArrowheads="1"/>
          </p:cNvSpPr>
          <p:nvPr>
            <p:ph idx="1"/>
          </p:nvPr>
        </p:nvSpPr>
        <p:spPr>
          <a:xfrm>
            <a:off x="914400" y="1600200"/>
            <a:ext cx="7239000" cy="5181600"/>
          </a:xfrm>
        </p:spPr>
        <p:txBody>
          <a:bodyPr/>
          <a:lstStyle/>
          <a:p>
            <a:pPr marL="533400" indent="-533400" eaLnBrk="1" hangingPunct="1">
              <a:buFont typeface="Wingdings" panose="05000000000000000000" pitchFamily="2" charset="2"/>
              <a:buNone/>
            </a:pPr>
            <a:r>
              <a:rPr lang="en-US" altLang="en-US"/>
              <a:t>4. Research potential candidates for financial assets and select the assets most likely to deliver the return you need</a:t>
            </a:r>
          </a:p>
          <a:p>
            <a:pPr marL="914400" lvl="1" indent="-457200" eaLnBrk="1" hangingPunct="1"/>
            <a:r>
              <a:rPr lang="en-US" altLang="en-US"/>
              <a:t>Using the principles discussed earlier, Bill and Suzie would select the assets they would purchase to gain exposure to their chosen asset classes</a:t>
            </a:r>
          </a:p>
          <a:p>
            <a:pPr marL="914400" lvl="1" indent="-457200" eaLnBrk="1" hangingPunct="1"/>
            <a:r>
              <a:rPr lang="en-US" altLang="en-US"/>
              <a:t>For example, if Suzie and Bill decided that their Core U.S. allocation was to be via the Vanguard S&amp;P 500 Index fund, their dollar allocations to Vanguard would be:</a:t>
            </a:r>
          </a:p>
          <a:p>
            <a:pPr marL="1371600" lvl="2" indent="-457200" eaLnBrk="1" hangingPunct="1"/>
            <a:r>
              <a:rPr lang="en-US" altLang="en-US"/>
              <a:t>Taxable:       35% * $60,000   =  $21,000</a:t>
            </a:r>
          </a:p>
          <a:p>
            <a:pPr marL="1371600" lvl="2" indent="-457200" eaLnBrk="1" hangingPunct="1"/>
            <a:r>
              <a:rPr lang="en-US" altLang="en-US"/>
              <a:t>Retirement:  20% *   60,000   =  $12,000</a:t>
            </a:r>
          </a:p>
        </p:txBody>
      </p:sp>
    </p:spTree>
    <p:extLst>
      <p:ext uri="{BB962C8B-B14F-4D97-AF65-F5344CB8AC3E}">
        <p14:creationId xmlns:p14="http://schemas.microsoft.com/office/powerpoint/2010/main" val="156649286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758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7588">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7588">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7588">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758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588" grpId="0" uiExpand="1" build="p"/>
    </p:bldLst>
  </p:timing>
</p:sld>
</file>

<file path=ppt/slides/slide6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p:txBody>
          <a:bodyPr/>
          <a:lstStyle/>
          <a:p>
            <a:pPr eaLnBrk="1" hangingPunct="1"/>
            <a:r>
              <a:rPr lang="en-US" altLang="en-US"/>
              <a:t>Case Study #3 Answers </a:t>
            </a:r>
            <a:r>
              <a:rPr lang="en-US" altLang="en-US" sz="2400"/>
              <a:t>(continued)</a:t>
            </a:r>
          </a:p>
        </p:txBody>
      </p:sp>
      <p:sp>
        <p:nvSpPr>
          <p:cNvPr id="68612" name="Rectangle 3"/>
          <p:cNvSpPr>
            <a:spLocks noGrp="1" noChangeArrowheads="1"/>
          </p:cNvSpPr>
          <p:nvPr>
            <p:ph idx="1"/>
          </p:nvPr>
        </p:nvSpPr>
        <p:spPr>
          <a:xfrm>
            <a:off x="914400" y="1600200"/>
            <a:ext cx="7315200" cy="5076825"/>
          </a:xfrm>
        </p:spPr>
        <p:txBody>
          <a:bodyPr/>
          <a:lstStyle/>
          <a:p>
            <a:pPr eaLnBrk="1" hangingPunct="1"/>
            <a:r>
              <a:rPr lang="en-US" altLang="en-US"/>
              <a:t>5.  Purchase the assets and compare the actual portfolio against the target portfolio</a:t>
            </a:r>
          </a:p>
          <a:p>
            <a:pPr lvl="1" eaLnBrk="1" hangingPunct="1"/>
            <a:r>
              <a:rPr lang="en-US" altLang="en-US"/>
              <a:t>1. Purchase the Emergency Fund and food storage</a:t>
            </a:r>
          </a:p>
          <a:p>
            <a:pPr lvl="1" eaLnBrk="1" hangingPunct="1"/>
            <a:r>
              <a:rPr lang="en-US" altLang="en-US"/>
              <a:t>2. Purchase Core assets next</a:t>
            </a:r>
          </a:p>
          <a:p>
            <a:pPr lvl="2" eaLnBrk="1" hangingPunct="1"/>
            <a:r>
              <a:rPr lang="en-US" altLang="en-US"/>
              <a:t>You can purchase either your taxable assets first, your retirement assets first, or purchase both at the same time</a:t>
            </a:r>
          </a:p>
          <a:p>
            <a:pPr lvl="1" eaLnBrk="1" hangingPunct="1"/>
            <a:r>
              <a:rPr lang="en-US" altLang="en-US"/>
              <a:t>3. Then purchase Diversify assets</a:t>
            </a:r>
          </a:p>
          <a:p>
            <a:pPr lvl="1" eaLnBrk="1" hangingPunct="1"/>
            <a:r>
              <a:rPr lang="en-US" altLang="en-US"/>
              <a:t>4. Then purchase Opportunistic assets (optional)</a:t>
            </a:r>
          </a:p>
          <a:p>
            <a:pPr eaLnBrk="1" hangingPunct="1"/>
            <a:r>
              <a:rPr lang="en-US" altLang="en-US" sz="2400"/>
              <a:t>Assuming you were Bill and Suzie, your portfolio would be:</a:t>
            </a:r>
          </a:p>
          <a:p>
            <a:pPr algn="ctr" eaLnBrk="1" hangingPunct="1">
              <a:buFont typeface="Wingdings" panose="05000000000000000000" pitchFamily="2" charset="2"/>
              <a:buNone/>
            </a:pPr>
            <a:endParaRPr lang="en-US" altLang="en-US" sz="24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861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861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8612">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8612">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8612">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68612">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861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612" grpId="0" uiExpand="1" build="p"/>
    </p:bldLst>
  </p:timing>
</p:sld>
</file>

<file path=ppt/slides/slide6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a:xfrm>
            <a:off x="900113" y="609600"/>
            <a:ext cx="7315200" cy="1143000"/>
          </a:xfrm>
        </p:spPr>
        <p:txBody>
          <a:bodyPr/>
          <a:lstStyle/>
          <a:p>
            <a:pPr eaLnBrk="1" hangingPunct="1"/>
            <a:r>
              <a:rPr lang="en-US" altLang="en-US"/>
              <a:t>Case Study #3 Answers </a:t>
            </a:r>
            <a:r>
              <a:rPr lang="en-US" altLang="en-US" sz="2400"/>
              <a:t>(continued)</a:t>
            </a:r>
          </a:p>
        </p:txBody>
      </p:sp>
      <p:pic>
        <p:nvPicPr>
          <p:cNvPr id="14" name="Content Placeholder 13">
            <a:extLst>
              <a:ext uri="{FF2B5EF4-FFF2-40B4-BE49-F238E27FC236}">
                <a16:creationId xmlns:a16="http://schemas.microsoft.com/office/drawing/2014/main" id="{B5FAC600-21AE-4C9C-9930-90F0DD143AB3}"/>
              </a:ext>
            </a:extLst>
          </p:cNvPr>
          <p:cNvPicPr>
            <a:picLocks noGrp="1" noChangeAspect="1"/>
          </p:cNvPicPr>
          <p:nvPr>
            <p:ph idx="1"/>
          </p:nvPr>
        </p:nvPicPr>
        <p:blipFill>
          <a:blip r:embed="rId2"/>
          <a:stretch>
            <a:fillRect/>
          </a:stretch>
        </p:blipFill>
        <p:spPr>
          <a:xfrm>
            <a:off x="304800" y="1600200"/>
            <a:ext cx="8701947" cy="5153579"/>
          </a:xfrm>
          <a:prstGeom prst="rect">
            <a:avLst/>
          </a:prstGeom>
        </p:spPr>
      </p:pic>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p:txBody>
          <a:bodyPr/>
          <a:lstStyle/>
          <a:p>
            <a:pPr eaLnBrk="1" hangingPunct="1"/>
            <a:r>
              <a:rPr lang="en-US" altLang="en-US"/>
              <a:t>Case Study #4</a:t>
            </a:r>
            <a:endParaRPr lang="en-US" altLang="en-US" sz="2400"/>
          </a:p>
        </p:txBody>
      </p:sp>
      <p:sp>
        <p:nvSpPr>
          <p:cNvPr id="70660" name="Rectangle 3"/>
          <p:cNvSpPr>
            <a:spLocks noGrp="1" noChangeArrowheads="1"/>
          </p:cNvSpPr>
          <p:nvPr>
            <p:ph idx="1"/>
          </p:nvPr>
        </p:nvSpPr>
        <p:spPr>
          <a:xfrm>
            <a:off x="914400" y="1600200"/>
            <a:ext cx="7391400" cy="5257800"/>
          </a:xfrm>
        </p:spPr>
        <p:txBody>
          <a:bodyPr/>
          <a:lstStyle/>
          <a:p>
            <a:pPr eaLnBrk="1" hangingPunct="1">
              <a:lnSpc>
                <a:spcPct val="90000"/>
              </a:lnSpc>
              <a:buFont typeface="Wingdings" panose="05000000000000000000" pitchFamily="2" charset="2"/>
              <a:buNone/>
            </a:pPr>
            <a:r>
              <a:rPr lang="en-US" altLang="en-US" sz="2400" dirty="0"/>
              <a:t>Data</a:t>
            </a:r>
          </a:p>
          <a:p>
            <a:pPr eaLnBrk="1" hangingPunct="1">
              <a:lnSpc>
                <a:spcPct val="90000"/>
              </a:lnSpc>
            </a:pPr>
            <a:r>
              <a:rPr lang="en-US" altLang="en-US" sz="2400" dirty="0"/>
              <a:t>Bill and Suzie (from the previous case study) are now both 40, parents of four children.  They are earning $80,000 per year and have achieved their initial target portfolio size goal. Their financial house is in order, they have 3 months income in their Emergency Fund, and have determined the same asset classes and investment benchmarks as they did before.  Their holdings and allocations are:</a:t>
            </a:r>
          </a:p>
          <a:p>
            <a:pPr lvl="1" eaLnBrk="1" hangingPunct="1">
              <a:lnSpc>
                <a:spcPct val="90000"/>
              </a:lnSpc>
            </a:pPr>
            <a:r>
              <a:rPr lang="en-US" altLang="en-US" sz="2000" dirty="0"/>
              <a:t>Schwab ST Bond Fund                           $20,000     25% </a:t>
            </a:r>
          </a:p>
          <a:p>
            <a:pPr lvl="1" eaLnBrk="1" hangingPunct="1">
              <a:lnSpc>
                <a:spcPct val="90000"/>
              </a:lnSpc>
            </a:pPr>
            <a:r>
              <a:rPr lang="en-US" altLang="en-US" sz="2000" dirty="0"/>
              <a:t>Schwab S&amp;P 500 Fund  (lg cap)             $35,000     55%</a:t>
            </a:r>
          </a:p>
          <a:p>
            <a:pPr lvl="1" eaLnBrk="1" hangingPunct="1">
              <a:lnSpc>
                <a:spcPct val="90000"/>
              </a:lnSpc>
            </a:pPr>
            <a:r>
              <a:rPr lang="en-US" altLang="en-US" sz="2000" dirty="0"/>
              <a:t>Vanguard Small Cap Fund                      $10,000    10%</a:t>
            </a:r>
          </a:p>
          <a:p>
            <a:pPr lvl="1" eaLnBrk="1" hangingPunct="1">
              <a:lnSpc>
                <a:spcPct val="90000"/>
              </a:lnSpc>
            </a:pPr>
            <a:r>
              <a:rPr lang="en-US" altLang="en-US" sz="2000" dirty="0"/>
              <a:t>Northern International Fund                    $10,000    10%</a:t>
            </a:r>
          </a:p>
          <a:p>
            <a:pPr eaLnBrk="1" hangingPunct="1">
              <a:lnSpc>
                <a:spcPct val="90000"/>
              </a:lnSpc>
            </a:pPr>
            <a:r>
              <a:rPr lang="en-US" altLang="en-US" sz="2400" dirty="0"/>
              <a:t>How should they adjust their portfolio now that they have surpassed their initial target portfolio size?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066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0660">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0660">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0660">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0660">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0660">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0660">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660" grpId="0" build="p"/>
    </p:bldLst>
  </p:timing>
</p:sld>
</file>

<file path=ppt/slides/slide6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p:txBody>
          <a:bodyPr/>
          <a:lstStyle/>
          <a:p>
            <a:pPr eaLnBrk="1" hangingPunct="1"/>
            <a:r>
              <a:rPr lang="en-US" altLang="en-US"/>
              <a:t>Case Study #4 Answers</a:t>
            </a:r>
            <a:endParaRPr lang="en-US" altLang="en-US" sz="2000"/>
          </a:p>
        </p:txBody>
      </p:sp>
      <p:sp>
        <p:nvSpPr>
          <p:cNvPr id="71684" name="Rectangle 3"/>
          <p:cNvSpPr>
            <a:spLocks noGrp="1" noChangeArrowheads="1"/>
          </p:cNvSpPr>
          <p:nvPr>
            <p:ph idx="1"/>
          </p:nvPr>
        </p:nvSpPr>
        <p:spPr>
          <a:xfrm>
            <a:off x="914400" y="1600200"/>
            <a:ext cx="7315200" cy="5410200"/>
          </a:xfrm>
        </p:spPr>
        <p:txBody>
          <a:bodyPr/>
          <a:lstStyle/>
          <a:p>
            <a:pPr eaLnBrk="1" hangingPunct="1">
              <a:buFont typeface="Wingdings" panose="05000000000000000000" pitchFamily="2" charset="2"/>
              <a:buNone/>
            </a:pPr>
            <a:r>
              <a:rPr lang="en-US" altLang="en-US" dirty="0"/>
              <a:t>1. Determine their next target portfolio goal</a:t>
            </a:r>
          </a:p>
          <a:p>
            <a:pPr lvl="1" eaLnBrk="1" hangingPunct="1"/>
            <a:r>
              <a:rPr lang="en-US" altLang="en-US" dirty="0"/>
              <a:t>For example, Bill and Suzy could add $140,000 to their initial portfolio size goal of $60,000.   Their next goal is $200,000.  They will need to readjust their target allocations consistent with this goal.</a:t>
            </a:r>
          </a:p>
          <a:p>
            <a:pPr lvl="1" eaLnBrk="1" hangingPunct="1"/>
            <a:r>
              <a:rPr lang="en-US" altLang="en-US" dirty="0"/>
              <a:t>With their current salary of $80,000, their three month Emergency Fund value should be $20,000, which they have</a:t>
            </a:r>
          </a:p>
          <a:p>
            <a:pPr lvl="2" eaLnBrk="1" hangingPunct="1"/>
            <a:r>
              <a:rPr lang="en-US" altLang="en-US" dirty="0"/>
              <a:t>Their allocation to bonds and cash, however, is now 25% * $200,000 or $50,000.  Since their Emergency Fund is filled, they now can purchase additional fixed income securities to fill this gap, i.e., bond funds, MM Funds, etc.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168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1684">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1684">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168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684" grpId="0" build="p"/>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p:txBody>
          <a:bodyPr/>
          <a:lstStyle/>
          <a:p>
            <a:pPr eaLnBrk="1" hangingPunct="1"/>
            <a:r>
              <a:rPr lang="en-US" altLang="en-US"/>
              <a:t>Case Study #4 Answers </a:t>
            </a:r>
            <a:r>
              <a:rPr lang="en-US" altLang="en-US" sz="2400"/>
              <a:t>(continued)</a:t>
            </a:r>
          </a:p>
        </p:txBody>
      </p:sp>
      <p:sp>
        <p:nvSpPr>
          <p:cNvPr id="72707" name="Rectangle 3"/>
          <p:cNvSpPr>
            <a:spLocks noGrp="1" noChangeArrowheads="1"/>
          </p:cNvSpPr>
          <p:nvPr>
            <p:ph idx="1"/>
          </p:nvPr>
        </p:nvSpPr>
        <p:spPr>
          <a:xfrm>
            <a:off x="914400" y="1628775"/>
            <a:ext cx="7315200" cy="5229225"/>
          </a:xfrm>
        </p:spPr>
        <p:txBody>
          <a:bodyPr/>
          <a:lstStyle/>
          <a:p>
            <a:pPr eaLnBrk="1" hangingPunct="1">
              <a:buFont typeface="Wingdings" panose="05000000000000000000" pitchFamily="2" charset="2"/>
              <a:buNone/>
            </a:pPr>
            <a:r>
              <a:rPr lang="en-US" altLang="en-US"/>
              <a:t>2. Determine asset classes and target percentages</a:t>
            </a:r>
          </a:p>
          <a:p>
            <a:pPr lvl="1" eaLnBrk="1" hangingPunct="1"/>
            <a:r>
              <a:rPr lang="en-US" altLang="en-US" sz="2800"/>
              <a:t>Multiply their asset class percentages by their next target portfolio size to get their asset allocation targets</a:t>
            </a:r>
          </a:p>
          <a:p>
            <a:pPr lvl="2" eaLnBrk="1" hangingPunct="1"/>
            <a:r>
              <a:rPr lang="en-US" altLang="en-US"/>
              <a:t>EF: Bonds/Cash (25% * $200,000)        $50,000</a:t>
            </a:r>
          </a:p>
          <a:p>
            <a:pPr lvl="2" eaLnBrk="1" hangingPunct="1"/>
            <a:r>
              <a:rPr lang="en-US" altLang="en-US"/>
              <a:t>Core: U.S. Large Cap (55%*$200,000) 110,000</a:t>
            </a:r>
          </a:p>
          <a:p>
            <a:pPr lvl="2" eaLnBrk="1" hangingPunct="1"/>
            <a:r>
              <a:rPr lang="en-US" altLang="en-US"/>
              <a:t>Div. 1: International (10% * 200,000)     20,000</a:t>
            </a:r>
          </a:p>
          <a:p>
            <a:pPr lvl="2" eaLnBrk="1" hangingPunct="1"/>
            <a:r>
              <a:rPr lang="en-US" altLang="en-US"/>
              <a:t>Div. 2: U.S. Small cap (10% *200,000)   </a:t>
            </a:r>
            <a:r>
              <a:rPr lang="en-US" altLang="en-US" u="sng"/>
              <a:t>20,000</a:t>
            </a:r>
          </a:p>
          <a:p>
            <a:pPr lvl="2" eaLnBrk="1" hangingPunct="1"/>
            <a:r>
              <a:rPr lang="en-US" altLang="en-US"/>
              <a:t>Total Portfolio target                            $200,000</a:t>
            </a:r>
          </a:p>
          <a:p>
            <a:pPr lvl="2" eaLnBrk="1" hangingPunct="1"/>
            <a:endParaRPr lang="en-US" altLang="en-US" sz="28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270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72707">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72707">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2707">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72707">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2707">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270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p:txBody>
          <a:bodyPr/>
          <a:lstStyle/>
          <a:p>
            <a:pPr eaLnBrk="1" hangingPunct="1"/>
            <a:r>
              <a:rPr lang="en-US" altLang="en-US"/>
              <a:t>Case Study #4 Answers </a:t>
            </a:r>
            <a:r>
              <a:rPr lang="en-US" altLang="en-US" sz="2400"/>
              <a:t>(continued)</a:t>
            </a:r>
          </a:p>
        </p:txBody>
      </p:sp>
      <p:sp>
        <p:nvSpPr>
          <p:cNvPr id="73731" name="Rectangle 3"/>
          <p:cNvSpPr>
            <a:spLocks noGrp="1" noChangeArrowheads="1"/>
          </p:cNvSpPr>
          <p:nvPr>
            <p:ph idx="1"/>
          </p:nvPr>
        </p:nvSpPr>
        <p:spPr>
          <a:xfrm>
            <a:off x="914400" y="1600200"/>
            <a:ext cx="7239000" cy="5181600"/>
          </a:xfrm>
        </p:spPr>
        <p:txBody>
          <a:bodyPr/>
          <a:lstStyle/>
          <a:p>
            <a:pPr marL="533400" indent="-533400" eaLnBrk="1" hangingPunct="1">
              <a:lnSpc>
                <a:spcPct val="90000"/>
              </a:lnSpc>
              <a:buFont typeface="Wingdings" panose="05000000000000000000" pitchFamily="2" charset="2"/>
              <a:buNone/>
            </a:pPr>
            <a:r>
              <a:rPr lang="en-US" altLang="en-US"/>
              <a:t>3. Calculate the target amount for each asset class in both the taxable and retirement accounts</a:t>
            </a:r>
          </a:p>
          <a:p>
            <a:pPr marL="914400" lvl="1" indent="-457200" eaLnBrk="1" hangingPunct="1"/>
            <a:r>
              <a:rPr lang="en-US" altLang="en-US"/>
              <a:t>Take the target weight of each asset in both the taxable and retirement side multiplied by the target portfolio size to get the target asset size</a:t>
            </a:r>
          </a:p>
          <a:p>
            <a:pPr marL="914400" lvl="1" indent="-457200" eaLnBrk="1" hangingPunct="1"/>
            <a:r>
              <a:rPr lang="en-US" altLang="en-US"/>
              <a:t>For example, Bill and Suzie decided that 4% of their small cap allocation of 10% is in the taxable accounts, with the remaining 6% in their retirement accounts.  Their dollar allocations would be:</a:t>
            </a:r>
          </a:p>
          <a:p>
            <a:pPr marL="1371600" lvl="2" indent="-457200" eaLnBrk="1" hangingPunct="1"/>
            <a:r>
              <a:rPr lang="en-US" altLang="en-US"/>
              <a:t>Taxable:       4% * $200,000   =  $8,000</a:t>
            </a:r>
          </a:p>
          <a:p>
            <a:pPr marL="1371600" lvl="2" indent="-457200" eaLnBrk="1" hangingPunct="1"/>
            <a:r>
              <a:rPr lang="en-US" altLang="en-US"/>
              <a:t>Retirement:  6% *   200,000   =  $12,000</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373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73731">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73731">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3731">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7373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eaLnBrk="1" hangingPunct="1"/>
            <a:r>
              <a:rPr lang="en-US" altLang="en-US"/>
              <a:t>Factors Which Control Returns </a:t>
            </a:r>
            <a:r>
              <a:rPr lang="en-US" altLang="en-US" sz="2400"/>
              <a:t>(continued)</a:t>
            </a:r>
            <a:endParaRPr lang="en-US" altLang="en-US"/>
          </a:p>
        </p:txBody>
      </p:sp>
      <p:sp>
        <p:nvSpPr>
          <p:cNvPr id="9219" name="Content Placeholder 2"/>
          <p:cNvSpPr>
            <a:spLocks noGrp="1"/>
          </p:cNvSpPr>
          <p:nvPr>
            <p:ph idx="1"/>
          </p:nvPr>
        </p:nvSpPr>
        <p:spPr>
          <a:xfrm>
            <a:off x="928688" y="1608138"/>
            <a:ext cx="7286625" cy="4419600"/>
          </a:xfrm>
        </p:spPr>
        <p:txBody>
          <a:bodyPr/>
          <a:lstStyle/>
          <a:p>
            <a:pPr eaLnBrk="1" hangingPunct="1">
              <a:buFont typeface="Wingdings" panose="05000000000000000000" pitchFamily="2" charset="2"/>
              <a:buNone/>
            </a:pPr>
            <a:r>
              <a:rPr lang="en-US" altLang="en-US"/>
              <a:t>These six factors affect investment returns:</a:t>
            </a:r>
          </a:p>
          <a:p>
            <a:pPr eaLnBrk="1" hangingPunct="1">
              <a:buFont typeface="Wingdings" panose="05000000000000000000" pitchFamily="2" charset="2"/>
              <a:buNone/>
            </a:pPr>
            <a:r>
              <a:rPr lang="en-US" altLang="en-US"/>
              <a:t>	The factors you control:</a:t>
            </a:r>
          </a:p>
          <a:p>
            <a:pPr lvl="1" eaLnBrk="1" hangingPunct="1"/>
            <a:r>
              <a:rPr lang="en-US" altLang="en-US"/>
              <a:t>1.  How much you save</a:t>
            </a:r>
          </a:p>
          <a:p>
            <a:pPr lvl="1" eaLnBrk="1" hangingPunct="1"/>
            <a:r>
              <a:rPr lang="en-US" altLang="en-US"/>
              <a:t>2.  How long your investments grow</a:t>
            </a:r>
          </a:p>
          <a:p>
            <a:pPr lvl="1" eaLnBrk="1" hangingPunct="1"/>
            <a:r>
              <a:rPr lang="en-US" altLang="en-US"/>
              <a:t>3.  Your mix of investments, i.e., your asset allocation</a:t>
            </a:r>
          </a:p>
          <a:p>
            <a:pPr lvl="1" eaLnBrk="1" hangingPunct="1"/>
            <a:r>
              <a:rPr lang="en-US" altLang="en-US"/>
              <a:t>4.  How much you pay in expenses</a:t>
            </a:r>
          </a:p>
          <a:p>
            <a:pPr lvl="1" eaLnBrk="1" hangingPunct="1"/>
            <a:r>
              <a:rPr lang="en-US" altLang="en-US"/>
              <a:t>5.  How much you pay in taxes</a:t>
            </a:r>
          </a:p>
          <a:p>
            <a:pPr lvl="1" eaLnBrk="1" hangingPunct="1">
              <a:buFontTx/>
              <a:buNone/>
            </a:pPr>
            <a:r>
              <a:rPr lang="en-US" altLang="en-US" sz="2800"/>
              <a:t>The factor you do not control:</a:t>
            </a:r>
          </a:p>
          <a:p>
            <a:pPr lvl="1" eaLnBrk="1" hangingPunct="1"/>
            <a:r>
              <a:rPr lang="en-US" altLang="en-US"/>
              <a:t>6.  Your investment returns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9219">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219">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219">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219">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9219">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9219">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9219">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9219">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p:txBody>
          <a:bodyPr/>
          <a:lstStyle/>
          <a:p>
            <a:pPr eaLnBrk="1" hangingPunct="1"/>
            <a:r>
              <a:rPr lang="en-US" altLang="en-US"/>
              <a:t>Case Study #4 Answers </a:t>
            </a:r>
            <a:r>
              <a:rPr lang="en-US" altLang="en-US" sz="2400"/>
              <a:t>(continued)</a:t>
            </a:r>
          </a:p>
        </p:txBody>
      </p:sp>
      <p:sp>
        <p:nvSpPr>
          <p:cNvPr id="74755" name="Rectangle 3"/>
          <p:cNvSpPr>
            <a:spLocks noGrp="1" noChangeArrowheads="1"/>
          </p:cNvSpPr>
          <p:nvPr>
            <p:ph idx="1"/>
          </p:nvPr>
        </p:nvSpPr>
        <p:spPr>
          <a:xfrm>
            <a:off x="914400" y="1600200"/>
            <a:ext cx="7239000" cy="5181600"/>
          </a:xfrm>
        </p:spPr>
        <p:txBody>
          <a:bodyPr/>
          <a:lstStyle/>
          <a:p>
            <a:pPr marL="533400" indent="-533400" eaLnBrk="1" hangingPunct="1">
              <a:buFont typeface="Wingdings" panose="05000000000000000000" pitchFamily="2" charset="2"/>
              <a:buNone/>
            </a:pPr>
            <a:r>
              <a:rPr lang="en-US" altLang="en-US"/>
              <a:t>4. Research additional candidates</a:t>
            </a:r>
          </a:p>
          <a:p>
            <a:pPr marL="914400" lvl="1" indent="-457200" eaLnBrk="1" hangingPunct="1"/>
            <a:r>
              <a:rPr lang="en-US" altLang="en-US"/>
              <a:t>Bob and Suzie’s Emergency Fund is completed.  But they still have allocation in the Bonds/Cash asset class of $30,000.  Using the principles discussed earlier, Bill and Suzie could then select another asset to gain exposure to their chosen asset classes</a:t>
            </a:r>
          </a:p>
          <a:p>
            <a:pPr marL="914400" lvl="1" indent="-457200" eaLnBrk="1" hangingPunct="1"/>
            <a:r>
              <a:rPr lang="en-US" altLang="en-US"/>
              <a:t>Suppose they decided to add the Charles Schwab Intermediate Term Bond Fund to their portfolio.  Their Bonds/Cash allocation would be:</a:t>
            </a:r>
          </a:p>
          <a:p>
            <a:pPr marL="914400" lvl="1" indent="-457200" eaLnBrk="1" hangingPunct="1"/>
            <a:r>
              <a:rPr lang="en-US" altLang="en-US"/>
              <a:t>Bonds/Cash allocation 25%*$200,000 = $50,000</a:t>
            </a:r>
          </a:p>
          <a:p>
            <a:pPr marL="914400" lvl="1" indent="-457200" eaLnBrk="1" hangingPunct="1"/>
            <a:r>
              <a:rPr lang="en-US" altLang="en-US"/>
              <a:t>Emergency Fund = (20/200)  = 10% or   </a:t>
            </a:r>
            <a:r>
              <a:rPr lang="en-US" altLang="en-US" u="sng"/>
              <a:t>  20,000 </a:t>
            </a:r>
            <a:r>
              <a:rPr lang="en-US" altLang="en-US"/>
              <a:t>                              </a:t>
            </a:r>
          </a:p>
          <a:p>
            <a:pPr marL="914400" lvl="1" indent="-457200" eaLnBrk="1" hangingPunct="1"/>
            <a:r>
              <a:rPr lang="en-US" altLang="en-US"/>
              <a:t>Remainder for other bond funds              $30,000</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475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74755">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74755">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4755">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74755">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475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p:txBody>
          <a:bodyPr/>
          <a:lstStyle/>
          <a:p>
            <a:pPr eaLnBrk="1" hangingPunct="1"/>
            <a:r>
              <a:rPr lang="en-US" altLang="en-US"/>
              <a:t>Case Study #4 Answers </a:t>
            </a:r>
            <a:r>
              <a:rPr lang="en-US" altLang="en-US" sz="2400"/>
              <a:t>(continued)</a:t>
            </a:r>
          </a:p>
        </p:txBody>
      </p:sp>
      <p:sp>
        <p:nvSpPr>
          <p:cNvPr id="75779" name="Rectangle 3"/>
          <p:cNvSpPr>
            <a:spLocks noGrp="1" noChangeArrowheads="1"/>
          </p:cNvSpPr>
          <p:nvPr>
            <p:ph idx="1"/>
          </p:nvPr>
        </p:nvSpPr>
        <p:spPr>
          <a:xfrm>
            <a:off x="914400" y="1600200"/>
            <a:ext cx="7315200" cy="5076825"/>
          </a:xfrm>
        </p:spPr>
        <p:txBody>
          <a:bodyPr/>
          <a:lstStyle/>
          <a:p>
            <a:pPr eaLnBrk="1" hangingPunct="1"/>
            <a:r>
              <a:rPr lang="en-US" altLang="en-US"/>
              <a:t>5.  Purchase the new assets and compare the actual portfolio against the target portfolio</a:t>
            </a:r>
          </a:p>
          <a:p>
            <a:pPr lvl="1" eaLnBrk="1" hangingPunct="1"/>
            <a:r>
              <a:rPr lang="en-US" altLang="en-US"/>
              <a:t>1. Since their Emergency Fund is full, they could begin purchasing the Schwab Intermediate Bond Fund, a municipal bond fund, or a high-yield fund depending on their risk tolerance</a:t>
            </a:r>
          </a:p>
          <a:p>
            <a:pPr lvl="1" eaLnBrk="1" hangingPunct="1"/>
            <a:r>
              <a:rPr lang="en-US" altLang="en-US"/>
              <a:t>2. Purchase Core assets next</a:t>
            </a:r>
          </a:p>
          <a:p>
            <a:pPr lvl="1" eaLnBrk="1" hangingPunct="1"/>
            <a:r>
              <a:rPr lang="en-US" altLang="en-US"/>
              <a:t>3. Then purchase Diversify assets</a:t>
            </a:r>
          </a:p>
          <a:p>
            <a:pPr lvl="1" eaLnBrk="1" hangingPunct="1"/>
            <a:r>
              <a:rPr lang="en-US" altLang="en-US"/>
              <a:t>4. Then purchase Opportunistic assets (optional)</a:t>
            </a:r>
          </a:p>
          <a:p>
            <a:pPr eaLnBrk="1" hangingPunct="1"/>
            <a:r>
              <a:rPr lang="en-US" altLang="en-US" sz="2400"/>
              <a:t>For Bill and Suzie, their portfolio would be:</a:t>
            </a:r>
          </a:p>
          <a:p>
            <a:pPr algn="ctr" eaLnBrk="1" hangingPunct="1">
              <a:buFont typeface="Wingdings" panose="05000000000000000000" pitchFamily="2" charset="2"/>
              <a:buNone/>
            </a:pPr>
            <a:endParaRPr lang="en-US" altLang="en-US" sz="24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577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75779">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75779">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5779">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75779">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577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2946" name="Rectangle 21"/>
          <p:cNvSpPr>
            <a:spLocks noGrp="1" noChangeArrowheads="1"/>
          </p:cNvSpPr>
          <p:nvPr>
            <p:ph type="title"/>
          </p:nvPr>
        </p:nvSpPr>
        <p:spPr>
          <a:xfrm>
            <a:off x="457200" y="512763"/>
            <a:ext cx="8229600" cy="858837"/>
          </a:xfrm>
          <a:noFill/>
        </p:spPr>
        <p:txBody>
          <a:bodyPr/>
          <a:lstStyle/>
          <a:p>
            <a:pPr eaLnBrk="1" hangingPunct="1"/>
            <a:r>
              <a:rPr lang="en-US" altLang="en-US" sz="3200"/>
              <a:t>Case Study #4 Answers </a:t>
            </a:r>
            <a:r>
              <a:rPr lang="en-US" altLang="en-US" sz="2000"/>
              <a:t>(continued)</a:t>
            </a:r>
            <a:r>
              <a:rPr lang="en-US" altLang="en-US" sz="3200"/>
              <a:t> </a:t>
            </a:r>
          </a:p>
        </p:txBody>
      </p:sp>
      <p:sp>
        <p:nvSpPr>
          <p:cNvPr id="71708" name="Rectangle 27"/>
          <p:cNvSpPr>
            <a:spLocks noGrp="1" noChangeArrowheads="1"/>
          </p:cNvSpPr>
          <p:nvPr>
            <p:ph idx="1"/>
          </p:nvPr>
        </p:nvSpPr>
        <p:spPr>
          <a:xfrm>
            <a:off x="762000" y="1990725"/>
            <a:ext cx="7848600" cy="4114800"/>
          </a:xfrm>
        </p:spPr>
        <p:txBody>
          <a:bodyPr/>
          <a:lstStyle/>
          <a:p>
            <a:pPr marL="533400" indent="-533400" eaLnBrk="1" hangingPunct="1">
              <a:lnSpc>
                <a:spcPct val="90000"/>
              </a:lnSpc>
              <a:buFont typeface="Wingdings" panose="05000000000000000000" pitchFamily="2" charset="2"/>
              <a:buNone/>
            </a:pPr>
            <a:r>
              <a:rPr lang="en-US" altLang="en-US" sz="2400" dirty="0">
                <a:solidFill>
                  <a:schemeClr val="tx2"/>
                </a:solidFill>
              </a:rPr>
              <a:t>4. Opportunistic:  Individual Stocks and Sector Funds</a:t>
            </a:r>
          </a:p>
          <a:p>
            <a:pPr marL="533400" indent="-533400" eaLnBrk="1" hangingPunct="1">
              <a:lnSpc>
                <a:spcPct val="90000"/>
              </a:lnSpc>
              <a:buFont typeface="Wingdings" panose="05000000000000000000" pitchFamily="2" charset="2"/>
              <a:buNone/>
            </a:pPr>
            <a:r>
              <a:rPr lang="en-US" altLang="en-US" sz="2400" dirty="0">
                <a:solidFill>
                  <a:schemeClr val="tx2"/>
                </a:solidFill>
              </a:rPr>
              <a:t>                                          0%    0%</a:t>
            </a:r>
          </a:p>
          <a:p>
            <a:pPr marL="533400" indent="-533400" eaLnBrk="1" hangingPunct="1">
              <a:lnSpc>
                <a:spcPct val="90000"/>
              </a:lnSpc>
              <a:buFont typeface="Wingdings" panose="05000000000000000000" pitchFamily="2" charset="2"/>
              <a:buNone/>
            </a:pPr>
            <a:r>
              <a:rPr lang="en-US" altLang="en-US" sz="2400" dirty="0"/>
              <a:t>3. Diversify 1: </a:t>
            </a:r>
            <a:r>
              <a:rPr lang="en-US" altLang="en-US" sz="2400" dirty="0" err="1"/>
              <a:t>SmCap</a:t>
            </a:r>
            <a:r>
              <a:rPr lang="en-US" altLang="en-US" sz="2400" dirty="0"/>
              <a:t>, Vanguard </a:t>
            </a:r>
            <a:r>
              <a:rPr lang="en-US" altLang="en-US" sz="2400" dirty="0" err="1"/>
              <a:t>SmCap</a:t>
            </a:r>
            <a:r>
              <a:rPr lang="en-US" altLang="en-US" sz="2400" dirty="0"/>
              <a:t>, Russell 2000 Index</a:t>
            </a:r>
          </a:p>
          <a:p>
            <a:pPr marL="533400" indent="-533400" eaLnBrk="1" hangingPunct="1">
              <a:lnSpc>
                <a:spcPct val="90000"/>
              </a:lnSpc>
              <a:buFont typeface="Wingdings" panose="05000000000000000000" pitchFamily="2" charset="2"/>
              <a:buNone/>
            </a:pPr>
            <a:r>
              <a:rPr lang="en-US" altLang="en-US" sz="2400" dirty="0"/>
              <a:t>                              4% $8,000  6% $12,000                      </a:t>
            </a:r>
            <a:r>
              <a:rPr lang="en-US" altLang="en-US" sz="1800" dirty="0"/>
              <a:t>$20,000</a:t>
            </a:r>
            <a:endParaRPr lang="en-US" altLang="en-US" sz="2400" dirty="0"/>
          </a:p>
          <a:p>
            <a:pPr marL="533400" indent="-533400" eaLnBrk="1" hangingPunct="1">
              <a:lnSpc>
                <a:spcPct val="90000"/>
              </a:lnSpc>
              <a:buFont typeface="Wingdings" panose="05000000000000000000" pitchFamily="2" charset="2"/>
              <a:buNone/>
            </a:pPr>
            <a:r>
              <a:rPr lang="en-US" altLang="en-US" sz="2400" dirty="0"/>
              <a:t>     International, Northern International: MSCI EAFE Index</a:t>
            </a:r>
          </a:p>
          <a:p>
            <a:pPr marL="533400" indent="-533400" eaLnBrk="1" hangingPunct="1">
              <a:lnSpc>
                <a:spcPct val="90000"/>
              </a:lnSpc>
              <a:buFont typeface="Wingdings" panose="05000000000000000000" pitchFamily="2" charset="2"/>
              <a:buNone/>
            </a:pPr>
            <a:r>
              <a:rPr lang="en-US" altLang="en-US" sz="2400" dirty="0"/>
              <a:t>                        4%      $8,000   6%       $12,000                </a:t>
            </a:r>
            <a:r>
              <a:rPr lang="en-US" altLang="en-US" sz="1800" dirty="0"/>
              <a:t>$20,000</a:t>
            </a:r>
            <a:endParaRPr lang="en-US" altLang="en-US" sz="2400" dirty="0"/>
          </a:p>
          <a:p>
            <a:pPr marL="533400" indent="-533400" eaLnBrk="1" hangingPunct="1">
              <a:lnSpc>
                <a:spcPct val="90000"/>
              </a:lnSpc>
              <a:buFont typeface="Wingdings" panose="05000000000000000000" pitchFamily="2" charset="2"/>
              <a:buNone/>
            </a:pPr>
            <a:r>
              <a:rPr lang="en-US" altLang="en-US" sz="2400" dirty="0"/>
              <a:t>2. Core: </a:t>
            </a:r>
            <a:r>
              <a:rPr lang="en-US" altLang="en-US" sz="2400" dirty="0" err="1"/>
              <a:t>LgCap</a:t>
            </a:r>
            <a:r>
              <a:rPr lang="en-US" altLang="en-US" sz="2400" dirty="0"/>
              <a:t>, Schwab S&amp;P 500: S&amp;P 500 Index</a:t>
            </a:r>
          </a:p>
          <a:p>
            <a:pPr marL="533400" indent="-533400" eaLnBrk="1" hangingPunct="1">
              <a:lnSpc>
                <a:spcPct val="90000"/>
              </a:lnSpc>
              <a:buFont typeface="Wingdings" panose="05000000000000000000" pitchFamily="2" charset="2"/>
              <a:buNone/>
            </a:pPr>
            <a:r>
              <a:rPr lang="en-US" altLang="en-US" sz="2400" dirty="0"/>
              <a:t>                  35%         $70,000  20%             $40,000      </a:t>
            </a:r>
            <a:r>
              <a:rPr lang="en-US" altLang="en-US" sz="1800" dirty="0"/>
              <a:t>$110,000</a:t>
            </a:r>
            <a:endParaRPr lang="en-US" altLang="en-US" sz="2400" dirty="0"/>
          </a:p>
          <a:p>
            <a:pPr marL="533400" indent="-533400" eaLnBrk="1" hangingPunct="1">
              <a:lnSpc>
                <a:spcPct val="90000"/>
              </a:lnSpc>
              <a:buFont typeface="Wingdings" panose="05000000000000000000" pitchFamily="2" charset="2"/>
              <a:buNone/>
            </a:pPr>
            <a:r>
              <a:rPr lang="en-US" altLang="en-US" sz="2400" dirty="0"/>
              <a:t> 1.  Bonds/Cash: Schwab Int. Bond      15%      $30,000  </a:t>
            </a:r>
            <a:r>
              <a:rPr lang="en-US" altLang="en-US" sz="1800" dirty="0"/>
              <a:t>$30,000</a:t>
            </a:r>
            <a:endParaRPr lang="en-US" altLang="en-US" sz="2400" dirty="0"/>
          </a:p>
          <a:p>
            <a:pPr marL="533400" indent="-533400" eaLnBrk="1" hangingPunct="1">
              <a:lnSpc>
                <a:spcPct val="90000"/>
              </a:lnSpc>
              <a:buFont typeface="Wingdings" panose="05000000000000000000" pitchFamily="2" charset="2"/>
              <a:buNone/>
            </a:pPr>
            <a:r>
              <a:rPr lang="en-US" altLang="en-US" sz="2400" dirty="0"/>
              <a:t>     Emergency Fund: Schwab ST Fund 10%     $20,000  </a:t>
            </a:r>
            <a:r>
              <a:rPr lang="en-US" altLang="en-US" sz="1800" dirty="0"/>
              <a:t>$20,000</a:t>
            </a:r>
          </a:p>
          <a:p>
            <a:pPr marL="533400" indent="-533400" eaLnBrk="1" hangingPunct="1">
              <a:lnSpc>
                <a:spcPct val="90000"/>
              </a:lnSpc>
              <a:buFont typeface="Wingdings" panose="05000000000000000000" pitchFamily="2" charset="2"/>
              <a:buNone/>
            </a:pPr>
            <a:endParaRPr lang="en-US" altLang="en-US" sz="1800" dirty="0"/>
          </a:p>
          <a:p>
            <a:pPr marL="533400" indent="-533400" eaLnBrk="1" hangingPunct="1">
              <a:lnSpc>
                <a:spcPct val="90000"/>
              </a:lnSpc>
              <a:buFont typeface="Wingdings" panose="05000000000000000000" pitchFamily="2" charset="2"/>
              <a:buNone/>
            </a:pPr>
            <a:r>
              <a:rPr lang="en-US" altLang="en-US" sz="1800" dirty="0"/>
              <a:t>                                                                              Total Portfolio:                $200,000</a:t>
            </a:r>
            <a:endParaRPr lang="en-US" altLang="en-US" sz="2400" dirty="0"/>
          </a:p>
          <a:p>
            <a:pPr marL="533400" indent="-533400" eaLnBrk="1" hangingPunct="1">
              <a:lnSpc>
                <a:spcPct val="90000"/>
              </a:lnSpc>
            </a:pPr>
            <a:endParaRPr lang="en-US" altLang="en-US" sz="2000" dirty="0"/>
          </a:p>
        </p:txBody>
      </p:sp>
      <p:sp>
        <p:nvSpPr>
          <p:cNvPr id="354307" name="Text Box 3"/>
          <p:cNvSpPr txBox="1">
            <a:spLocks noChangeArrowheads="1"/>
          </p:cNvSpPr>
          <p:nvPr/>
        </p:nvSpPr>
        <p:spPr bwMode="auto">
          <a:xfrm>
            <a:off x="885825" y="1176338"/>
            <a:ext cx="251460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eaLnBrk="1" hangingPunct="1">
              <a:spcBef>
                <a:spcPct val="50000"/>
              </a:spcBef>
              <a:buFontTx/>
              <a:buNone/>
            </a:pPr>
            <a:r>
              <a:rPr lang="en-US" altLang="en-US" b="0" dirty="0">
                <a:solidFill>
                  <a:schemeClr val="tx2"/>
                </a:solidFill>
              </a:rPr>
              <a:t>Taxable Assets</a:t>
            </a:r>
          </a:p>
        </p:txBody>
      </p:sp>
      <p:sp>
        <p:nvSpPr>
          <p:cNvPr id="354308" name="Text Box 4"/>
          <p:cNvSpPr txBox="1">
            <a:spLocks noChangeArrowheads="1"/>
          </p:cNvSpPr>
          <p:nvPr/>
        </p:nvSpPr>
        <p:spPr bwMode="auto">
          <a:xfrm>
            <a:off x="5500688" y="1157288"/>
            <a:ext cx="304800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eaLnBrk="1" hangingPunct="1">
              <a:spcBef>
                <a:spcPct val="50000"/>
              </a:spcBef>
              <a:buFontTx/>
              <a:buNone/>
            </a:pPr>
            <a:r>
              <a:rPr lang="en-US" altLang="en-US" b="0" dirty="0">
                <a:solidFill>
                  <a:schemeClr val="tx2"/>
                </a:solidFill>
              </a:rPr>
              <a:t>Retirement Assets</a:t>
            </a:r>
          </a:p>
        </p:txBody>
      </p:sp>
      <p:sp>
        <p:nvSpPr>
          <p:cNvPr id="354309" name="Rectangle 5"/>
          <p:cNvSpPr>
            <a:spLocks noChangeArrowheads="1"/>
          </p:cNvSpPr>
          <p:nvPr/>
        </p:nvSpPr>
        <p:spPr bwMode="auto">
          <a:xfrm>
            <a:off x="914400" y="1262063"/>
            <a:ext cx="2286000" cy="381000"/>
          </a:xfrm>
          <a:prstGeom prst="rect">
            <a:avLst/>
          </a:prstGeom>
          <a:noFill/>
          <a:ln w="9525">
            <a:solidFill>
              <a:schemeClr val="accent2">
                <a:lumMod val="75000"/>
              </a:scheme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algn="ctr" eaLnBrk="1" hangingPunct="1">
              <a:defRPr/>
            </a:pPr>
            <a:endParaRPr lang="en-US"/>
          </a:p>
        </p:txBody>
      </p:sp>
      <p:sp>
        <p:nvSpPr>
          <p:cNvPr id="354310" name="Rectangle 6"/>
          <p:cNvSpPr>
            <a:spLocks noChangeArrowheads="1"/>
          </p:cNvSpPr>
          <p:nvPr/>
        </p:nvSpPr>
        <p:spPr bwMode="auto">
          <a:xfrm>
            <a:off x="5562600" y="1262063"/>
            <a:ext cx="2667000" cy="381000"/>
          </a:xfrm>
          <a:prstGeom prst="rect">
            <a:avLst/>
          </a:prstGeom>
          <a:noFill/>
          <a:ln w="9525">
            <a:solidFill>
              <a:schemeClr val="accent2">
                <a:lumMod val="75000"/>
              </a:scheme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algn="ctr" eaLnBrk="1" hangingPunct="1">
              <a:defRPr/>
            </a:pPr>
            <a:endParaRPr lang="en-US"/>
          </a:p>
        </p:txBody>
      </p:sp>
      <p:sp>
        <p:nvSpPr>
          <p:cNvPr id="354312" name="Line 8"/>
          <p:cNvSpPr>
            <a:spLocks noChangeShapeType="1"/>
          </p:cNvSpPr>
          <p:nvPr/>
        </p:nvSpPr>
        <p:spPr bwMode="auto">
          <a:xfrm flipH="1">
            <a:off x="914400" y="6172200"/>
            <a:ext cx="7315200" cy="0"/>
          </a:xfrm>
          <a:prstGeom prst="line">
            <a:avLst/>
          </a:prstGeom>
          <a:noFill/>
          <a:ln w="38100">
            <a:solidFill>
              <a:schemeClr val="accent2">
                <a:lumMod val="75000"/>
              </a:schemeClr>
            </a:solidFill>
            <a:round/>
            <a:headEnd/>
            <a:tailEnd/>
          </a:ln>
          <a:extLst>
            <a:ext uri="{909E8E84-426E-40DD-AFC4-6F175D3DCCD1}">
              <a14:hiddenFill xmlns:a14="http://schemas.microsoft.com/office/drawing/2010/main">
                <a:noFill/>
              </a14:hiddenFill>
            </a:ext>
          </a:extLst>
        </p:spPr>
        <p:txBody>
          <a:bodyPr/>
          <a:lstStyle/>
          <a:p>
            <a:pPr algn="ctr" eaLnBrk="1" hangingPunct="1">
              <a:defRPr/>
            </a:pPr>
            <a:endParaRPr lang="en-US"/>
          </a:p>
        </p:txBody>
      </p:sp>
      <p:sp>
        <p:nvSpPr>
          <p:cNvPr id="354313" name="Line 9"/>
          <p:cNvSpPr>
            <a:spLocks noChangeShapeType="1"/>
          </p:cNvSpPr>
          <p:nvPr/>
        </p:nvSpPr>
        <p:spPr bwMode="auto">
          <a:xfrm>
            <a:off x="1600200" y="5257800"/>
            <a:ext cx="5867400" cy="0"/>
          </a:xfrm>
          <a:prstGeom prst="line">
            <a:avLst/>
          </a:prstGeom>
          <a:noFill/>
          <a:ln w="38100">
            <a:solidFill>
              <a:schemeClr val="accent2">
                <a:lumMod val="75000"/>
              </a:schemeClr>
            </a:solidFill>
            <a:round/>
            <a:headEnd/>
            <a:tailEnd/>
          </a:ln>
          <a:extLst>
            <a:ext uri="{909E8E84-426E-40DD-AFC4-6F175D3DCCD1}">
              <a14:hiddenFill xmlns:a14="http://schemas.microsoft.com/office/drawing/2010/main">
                <a:noFill/>
              </a14:hiddenFill>
            </a:ext>
          </a:extLst>
        </p:spPr>
        <p:txBody>
          <a:bodyPr/>
          <a:lstStyle/>
          <a:p>
            <a:pPr algn="ctr" eaLnBrk="1" hangingPunct="1">
              <a:defRPr/>
            </a:pPr>
            <a:endParaRPr lang="en-US"/>
          </a:p>
        </p:txBody>
      </p:sp>
      <p:sp>
        <p:nvSpPr>
          <p:cNvPr id="354314" name="Line 10"/>
          <p:cNvSpPr>
            <a:spLocks noChangeShapeType="1"/>
          </p:cNvSpPr>
          <p:nvPr/>
        </p:nvSpPr>
        <p:spPr bwMode="auto">
          <a:xfrm flipV="1">
            <a:off x="914400" y="5257800"/>
            <a:ext cx="685800" cy="914400"/>
          </a:xfrm>
          <a:prstGeom prst="line">
            <a:avLst/>
          </a:prstGeom>
          <a:noFill/>
          <a:ln w="38100">
            <a:solidFill>
              <a:schemeClr val="accent2">
                <a:lumMod val="75000"/>
              </a:schemeClr>
            </a:solidFill>
            <a:round/>
            <a:headEnd/>
            <a:tailEnd/>
          </a:ln>
          <a:extLst>
            <a:ext uri="{909E8E84-426E-40DD-AFC4-6F175D3DCCD1}">
              <a14:hiddenFill xmlns:a14="http://schemas.microsoft.com/office/drawing/2010/main">
                <a:noFill/>
              </a14:hiddenFill>
            </a:ext>
          </a:extLst>
        </p:spPr>
        <p:txBody>
          <a:bodyPr/>
          <a:lstStyle/>
          <a:p>
            <a:pPr algn="ctr" eaLnBrk="1" hangingPunct="1">
              <a:defRPr/>
            </a:pPr>
            <a:endParaRPr lang="en-US"/>
          </a:p>
        </p:txBody>
      </p:sp>
      <p:sp>
        <p:nvSpPr>
          <p:cNvPr id="354315" name="Line 11"/>
          <p:cNvSpPr>
            <a:spLocks noChangeShapeType="1"/>
          </p:cNvSpPr>
          <p:nvPr/>
        </p:nvSpPr>
        <p:spPr bwMode="auto">
          <a:xfrm flipH="1" flipV="1">
            <a:off x="7467600" y="5257800"/>
            <a:ext cx="762000" cy="914400"/>
          </a:xfrm>
          <a:prstGeom prst="line">
            <a:avLst/>
          </a:prstGeom>
          <a:noFill/>
          <a:ln w="38100">
            <a:solidFill>
              <a:schemeClr val="accent2">
                <a:lumMod val="75000"/>
              </a:schemeClr>
            </a:solidFill>
            <a:round/>
            <a:headEnd/>
            <a:tailEnd/>
          </a:ln>
          <a:extLst>
            <a:ext uri="{909E8E84-426E-40DD-AFC4-6F175D3DCCD1}">
              <a14:hiddenFill xmlns:a14="http://schemas.microsoft.com/office/drawing/2010/main">
                <a:noFill/>
              </a14:hiddenFill>
            </a:ext>
          </a:extLst>
        </p:spPr>
        <p:txBody>
          <a:bodyPr/>
          <a:lstStyle/>
          <a:p>
            <a:pPr algn="ctr" eaLnBrk="1" hangingPunct="1">
              <a:defRPr/>
            </a:pPr>
            <a:endParaRPr lang="en-US"/>
          </a:p>
        </p:txBody>
      </p:sp>
      <p:sp>
        <p:nvSpPr>
          <p:cNvPr id="354316" name="Line 12"/>
          <p:cNvSpPr>
            <a:spLocks noChangeShapeType="1"/>
          </p:cNvSpPr>
          <p:nvPr/>
        </p:nvSpPr>
        <p:spPr bwMode="auto">
          <a:xfrm flipV="1">
            <a:off x="1600200" y="4343400"/>
            <a:ext cx="762000" cy="914400"/>
          </a:xfrm>
          <a:prstGeom prst="line">
            <a:avLst/>
          </a:prstGeom>
          <a:noFill/>
          <a:ln w="38100">
            <a:solidFill>
              <a:schemeClr val="accent2">
                <a:lumMod val="75000"/>
              </a:schemeClr>
            </a:solidFill>
            <a:round/>
            <a:headEnd/>
            <a:tailEnd/>
          </a:ln>
          <a:extLst>
            <a:ext uri="{909E8E84-426E-40DD-AFC4-6F175D3DCCD1}">
              <a14:hiddenFill xmlns:a14="http://schemas.microsoft.com/office/drawing/2010/main">
                <a:noFill/>
              </a14:hiddenFill>
            </a:ext>
          </a:extLst>
        </p:spPr>
        <p:txBody>
          <a:bodyPr/>
          <a:lstStyle/>
          <a:p>
            <a:pPr algn="ctr" eaLnBrk="1" hangingPunct="1">
              <a:defRPr/>
            </a:pPr>
            <a:endParaRPr lang="en-US"/>
          </a:p>
        </p:txBody>
      </p:sp>
      <p:sp>
        <p:nvSpPr>
          <p:cNvPr id="354317" name="Line 13"/>
          <p:cNvSpPr>
            <a:spLocks noChangeShapeType="1"/>
          </p:cNvSpPr>
          <p:nvPr/>
        </p:nvSpPr>
        <p:spPr bwMode="auto">
          <a:xfrm flipH="1" flipV="1">
            <a:off x="6781800" y="4343400"/>
            <a:ext cx="685800" cy="914400"/>
          </a:xfrm>
          <a:prstGeom prst="line">
            <a:avLst/>
          </a:prstGeom>
          <a:noFill/>
          <a:ln w="38100">
            <a:solidFill>
              <a:schemeClr val="accent2">
                <a:lumMod val="75000"/>
              </a:schemeClr>
            </a:solidFill>
            <a:round/>
            <a:headEnd/>
            <a:tailEnd/>
          </a:ln>
          <a:extLst>
            <a:ext uri="{909E8E84-426E-40DD-AFC4-6F175D3DCCD1}">
              <a14:hiddenFill xmlns:a14="http://schemas.microsoft.com/office/drawing/2010/main">
                <a:noFill/>
              </a14:hiddenFill>
            </a:ext>
          </a:extLst>
        </p:spPr>
        <p:txBody>
          <a:bodyPr/>
          <a:lstStyle/>
          <a:p>
            <a:pPr algn="ctr" eaLnBrk="1" hangingPunct="1">
              <a:defRPr/>
            </a:pPr>
            <a:endParaRPr lang="en-US"/>
          </a:p>
        </p:txBody>
      </p:sp>
      <p:sp>
        <p:nvSpPr>
          <p:cNvPr id="354318" name="Line 14"/>
          <p:cNvSpPr>
            <a:spLocks noChangeShapeType="1"/>
          </p:cNvSpPr>
          <p:nvPr/>
        </p:nvSpPr>
        <p:spPr bwMode="auto">
          <a:xfrm flipV="1">
            <a:off x="2362200" y="2743200"/>
            <a:ext cx="1295400" cy="1600200"/>
          </a:xfrm>
          <a:prstGeom prst="line">
            <a:avLst/>
          </a:prstGeom>
          <a:noFill/>
          <a:ln w="38100">
            <a:solidFill>
              <a:schemeClr val="accent2">
                <a:lumMod val="75000"/>
              </a:schemeClr>
            </a:solidFill>
            <a:round/>
            <a:headEnd/>
            <a:tailEnd/>
          </a:ln>
          <a:extLst>
            <a:ext uri="{909E8E84-426E-40DD-AFC4-6F175D3DCCD1}">
              <a14:hiddenFill xmlns:a14="http://schemas.microsoft.com/office/drawing/2010/main">
                <a:noFill/>
              </a14:hiddenFill>
            </a:ext>
          </a:extLst>
        </p:spPr>
        <p:txBody>
          <a:bodyPr/>
          <a:lstStyle/>
          <a:p>
            <a:pPr algn="ctr" eaLnBrk="1" hangingPunct="1">
              <a:defRPr/>
            </a:pPr>
            <a:endParaRPr lang="en-US"/>
          </a:p>
        </p:txBody>
      </p:sp>
      <p:sp>
        <p:nvSpPr>
          <p:cNvPr id="354319" name="Line 15"/>
          <p:cNvSpPr>
            <a:spLocks noChangeShapeType="1"/>
          </p:cNvSpPr>
          <p:nvPr/>
        </p:nvSpPr>
        <p:spPr bwMode="auto">
          <a:xfrm flipH="1" flipV="1">
            <a:off x="5486400" y="2743200"/>
            <a:ext cx="1295400" cy="1600200"/>
          </a:xfrm>
          <a:prstGeom prst="line">
            <a:avLst/>
          </a:prstGeom>
          <a:noFill/>
          <a:ln w="38100">
            <a:solidFill>
              <a:schemeClr val="accent2">
                <a:lumMod val="75000"/>
              </a:schemeClr>
            </a:solidFill>
            <a:round/>
            <a:headEnd/>
            <a:tailEnd/>
          </a:ln>
          <a:extLst>
            <a:ext uri="{909E8E84-426E-40DD-AFC4-6F175D3DCCD1}">
              <a14:hiddenFill xmlns:a14="http://schemas.microsoft.com/office/drawing/2010/main">
                <a:noFill/>
              </a14:hiddenFill>
            </a:ext>
          </a:extLst>
        </p:spPr>
        <p:txBody>
          <a:bodyPr/>
          <a:lstStyle/>
          <a:p>
            <a:pPr algn="ctr" eaLnBrk="1" hangingPunct="1">
              <a:defRPr/>
            </a:pPr>
            <a:endParaRPr lang="en-US"/>
          </a:p>
        </p:txBody>
      </p:sp>
      <p:sp>
        <p:nvSpPr>
          <p:cNvPr id="354320" name="Line 16"/>
          <p:cNvSpPr>
            <a:spLocks noChangeShapeType="1"/>
          </p:cNvSpPr>
          <p:nvPr/>
        </p:nvSpPr>
        <p:spPr bwMode="auto">
          <a:xfrm flipV="1">
            <a:off x="3657600" y="1600200"/>
            <a:ext cx="914400" cy="1143000"/>
          </a:xfrm>
          <a:prstGeom prst="line">
            <a:avLst/>
          </a:prstGeom>
          <a:noFill/>
          <a:ln w="38100">
            <a:solidFill>
              <a:schemeClr val="accent2">
                <a:lumMod val="75000"/>
              </a:schemeClr>
            </a:solidFill>
            <a:round/>
            <a:headEnd/>
            <a:tailEnd/>
          </a:ln>
          <a:extLst>
            <a:ext uri="{909E8E84-426E-40DD-AFC4-6F175D3DCCD1}">
              <a14:hiddenFill xmlns:a14="http://schemas.microsoft.com/office/drawing/2010/main">
                <a:noFill/>
              </a14:hiddenFill>
            </a:ext>
          </a:extLst>
        </p:spPr>
        <p:txBody>
          <a:bodyPr/>
          <a:lstStyle/>
          <a:p>
            <a:pPr algn="ctr" eaLnBrk="1" hangingPunct="1">
              <a:defRPr/>
            </a:pPr>
            <a:endParaRPr lang="en-US"/>
          </a:p>
        </p:txBody>
      </p:sp>
      <p:sp>
        <p:nvSpPr>
          <p:cNvPr id="354321" name="Line 17"/>
          <p:cNvSpPr>
            <a:spLocks noChangeShapeType="1"/>
          </p:cNvSpPr>
          <p:nvPr/>
        </p:nvSpPr>
        <p:spPr bwMode="auto">
          <a:xfrm flipH="1" flipV="1">
            <a:off x="4572000" y="1600200"/>
            <a:ext cx="1447800" cy="1828800"/>
          </a:xfrm>
          <a:prstGeom prst="line">
            <a:avLst/>
          </a:prstGeom>
          <a:noFill/>
          <a:ln w="38100">
            <a:solidFill>
              <a:schemeClr val="accent2">
                <a:lumMod val="75000"/>
              </a:schemeClr>
            </a:solidFill>
            <a:round/>
            <a:headEnd/>
            <a:tailEnd/>
          </a:ln>
          <a:extLst>
            <a:ext uri="{909E8E84-426E-40DD-AFC4-6F175D3DCCD1}">
              <a14:hiddenFill xmlns:a14="http://schemas.microsoft.com/office/drawing/2010/main">
                <a:noFill/>
              </a14:hiddenFill>
            </a:ext>
          </a:extLst>
        </p:spPr>
        <p:txBody>
          <a:bodyPr/>
          <a:lstStyle/>
          <a:p>
            <a:pPr algn="ctr" eaLnBrk="1" hangingPunct="1">
              <a:defRPr/>
            </a:pPr>
            <a:endParaRPr lang="en-US"/>
          </a:p>
        </p:txBody>
      </p:sp>
      <p:sp>
        <p:nvSpPr>
          <p:cNvPr id="354322" name="Line 18"/>
          <p:cNvSpPr>
            <a:spLocks noChangeShapeType="1"/>
          </p:cNvSpPr>
          <p:nvPr/>
        </p:nvSpPr>
        <p:spPr bwMode="auto">
          <a:xfrm flipV="1">
            <a:off x="4572000" y="4343400"/>
            <a:ext cx="0" cy="914400"/>
          </a:xfrm>
          <a:prstGeom prst="line">
            <a:avLst/>
          </a:prstGeom>
          <a:noFill/>
          <a:ln w="38100">
            <a:solidFill>
              <a:schemeClr val="accent2">
                <a:lumMod val="75000"/>
              </a:schemeClr>
            </a:solidFill>
            <a:round/>
            <a:headEnd/>
            <a:tailEnd/>
          </a:ln>
          <a:extLst>
            <a:ext uri="{909E8E84-426E-40DD-AFC4-6F175D3DCCD1}">
              <a14:hiddenFill xmlns:a14="http://schemas.microsoft.com/office/drawing/2010/main">
                <a:noFill/>
              </a14:hiddenFill>
            </a:ext>
          </a:extLst>
        </p:spPr>
        <p:txBody>
          <a:bodyPr/>
          <a:lstStyle/>
          <a:p>
            <a:pPr algn="ctr" eaLnBrk="1" hangingPunct="1">
              <a:defRPr/>
            </a:pPr>
            <a:endParaRPr lang="en-US"/>
          </a:p>
        </p:txBody>
      </p:sp>
      <p:sp>
        <p:nvSpPr>
          <p:cNvPr id="354323" name="Line 19"/>
          <p:cNvSpPr>
            <a:spLocks noChangeShapeType="1"/>
          </p:cNvSpPr>
          <p:nvPr/>
        </p:nvSpPr>
        <p:spPr bwMode="auto">
          <a:xfrm flipV="1">
            <a:off x="4572000" y="2743200"/>
            <a:ext cx="0" cy="1600200"/>
          </a:xfrm>
          <a:prstGeom prst="line">
            <a:avLst/>
          </a:prstGeom>
          <a:noFill/>
          <a:ln w="38100">
            <a:solidFill>
              <a:schemeClr val="accent2">
                <a:lumMod val="75000"/>
              </a:schemeClr>
            </a:solidFill>
            <a:round/>
            <a:headEnd/>
            <a:tailEnd/>
          </a:ln>
          <a:extLst>
            <a:ext uri="{909E8E84-426E-40DD-AFC4-6F175D3DCCD1}">
              <a14:hiddenFill xmlns:a14="http://schemas.microsoft.com/office/drawing/2010/main">
                <a:noFill/>
              </a14:hiddenFill>
            </a:ext>
          </a:extLst>
        </p:spPr>
        <p:txBody>
          <a:bodyPr/>
          <a:lstStyle/>
          <a:p>
            <a:pPr algn="ctr" eaLnBrk="1" hangingPunct="1">
              <a:defRPr/>
            </a:pPr>
            <a:endParaRPr lang="en-US"/>
          </a:p>
        </p:txBody>
      </p:sp>
      <p:sp>
        <p:nvSpPr>
          <p:cNvPr id="354324" name="Line 20"/>
          <p:cNvSpPr>
            <a:spLocks noChangeShapeType="1"/>
          </p:cNvSpPr>
          <p:nvPr/>
        </p:nvSpPr>
        <p:spPr bwMode="auto">
          <a:xfrm flipV="1">
            <a:off x="4572000" y="1600200"/>
            <a:ext cx="0" cy="1219200"/>
          </a:xfrm>
          <a:prstGeom prst="line">
            <a:avLst/>
          </a:prstGeom>
          <a:noFill/>
          <a:ln w="38100">
            <a:solidFill>
              <a:schemeClr val="accent2">
                <a:lumMod val="75000"/>
              </a:schemeClr>
            </a:solidFill>
            <a:round/>
            <a:headEnd/>
            <a:tailEnd/>
          </a:ln>
          <a:extLst>
            <a:ext uri="{909E8E84-426E-40DD-AFC4-6F175D3DCCD1}">
              <a14:hiddenFill xmlns:a14="http://schemas.microsoft.com/office/drawing/2010/main">
                <a:noFill/>
              </a14:hiddenFill>
            </a:ext>
          </a:extLst>
        </p:spPr>
        <p:txBody>
          <a:bodyPr/>
          <a:lstStyle/>
          <a:p>
            <a:pPr algn="ctr" eaLnBrk="1" hangingPunct="1">
              <a:defRPr/>
            </a:pPr>
            <a:endParaRPr lang="en-US"/>
          </a:p>
        </p:txBody>
      </p:sp>
      <p:sp>
        <p:nvSpPr>
          <p:cNvPr id="354326" name="Line 22"/>
          <p:cNvSpPr>
            <a:spLocks noChangeShapeType="1"/>
          </p:cNvSpPr>
          <p:nvPr/>
        </p:nvSpPr>
        <p:spPr bwMode="auto">
          <a:xfrm flipH="1">
            <a:off x="2362200" y="4343400"/>
            <a:ext cx="2209800" cy="0"/>
          </a:xfrm>
          <a:prstGeom prst="line">
            <a:avLst/>
          </a:prstGeom>
          <a:noFill/>
          <a:ln w="38100">
            <a:solidFill>
              <a:schemeClr val="accent2">
                <a:lumMod val="75000"/>
              </a:schemeClr>
            </a:solidFill>
            <a:round/>
            <a:headEnd/>
            <a:tailEnd/>
          </a:ln>
          <a:extLst>
            <a:ext uri="{909E8E84-426E-40DD-AFC4-6F175D3DCCD1}">
              <a14:hiddenFill xmlns:a14="http://schemas.microsoft.com/office/drawing/2010/main">
                <a:noFill/>
              </a14:hiddenFill>
            </a:ext>
          </a:extLst>
        </p:spPr>
        <p:txBody>
          <a:bodyPr/>
          <a:lstStyle/>
          <a:p>
            <a:pPr algn="ctr" eaLnBrk="1" hangingPunct="1">
              <a:defRPr/>
            </a:pPr>
            <a:endParaRPr lang="en-US"/>
          </a:p>
        </p:txBody>
      </p:sp>
      <p:sp>
        <p:nvSpPr>
          <p:cNvPr id="354327" name="Line 23"/>
          <p:cNvSpPr>
            <a:spLocks noChangeShapeType="1"/>
          </p:cNvSpPr>
          <p:nvPr/>
        </p:nvSpPr>
        <p:spPr bwMode="auto">
          <a:xfrm>
            <a:off x="4572000" y="4343400"/>
            <a:ext cx="2209800" cy="0"/>
          </a:xfrm>
          <a:prstGeom prst="line">
            <a:avLst/>
          </a:prstGeom>
          <a:noFill/>
          <a:ln w="38100">
            <a:solidFill>
              <a:schemeClr val="accent2">
                <a:lumMod val="75000"/>
              </a:schemeClr>
            </a:solidFill>
            <a:round/>
            <a:headEnd/>
            <a:tailEnd/>
          </a:ln>
          <a:extLst>
            <a:ext uri="{909E8E84-426E-40DD-AFC4-6F175D3DCCD1}">
              <a14:hiddenFill xmlns:a14="http://schemas.microsoft.com/office/drawing/2010/main">
                <a:noFill/>
              </a14:hiddenFill>
            </a:ext>
          </a:extLst>
        </p:spPr>
        <p:txBody>
          <a:bodyPr/>
          <a:lstStyle/>
          <a:p>
            <a:pPr algn="ctr" eaLnBrk="1" hangingPunct="1">
              <a:defRPr/>
            </a:pPr>
            <a:endParaRPr lang="en-US"/>
          </a:p>
        </p:txBody>
      </p:sp>
      <p:sp>
        <p:nvSpPr>
          <p:cNvPr id="354328" name="Line 24"/>
          <p:cNvSpPr>
            <a:spLocks noChangeShapeType="1"/>
          </p:cNvSpPr>
          <p:nvPr/>
        </p:nvSpPr>
        <p:spPr bwMode="auto">
          <a:xfrm flipH="1">
            <a:off x="3657600" y="2743200"/>
            <a:ext cx="914400" cy="0"/>
          </a:xfrm>
          <a:prstGeom prst="line">
            <a:avLst/>
          </a:prstGeom>
          <a:noFill/>
          <a:ln w="38100">
            <a:solidFill>
              <a:schemeClr val="accent2">
                <a:lumMod val="75000"/>
              </a:schemeClr>
            </a:solidFill>
            <a:round/>
            <a:headEnd/>
            <a:tailEnd/>
          </a:ln>
          <a:extLst>
            <a:ext uri="{909E8E84-426E-40DD-AFC4-6F175D3DCCD1}">
              <a14:hiddenFill xmlns:a14="http://schemas.microsoft.com/office/drawing/2010/main">
                <a:noFill/>
              </a14:hiddenFill>
            </a:ext>
          </a:extLst>
        </p:spPr>
        <p:txBody>
          <a:bodyPr/>
          <a:lstStyle/>
          <a:p>
            <a:pPr algn="ctr" eaLnBrk="1" hangingPunct="1">
              <a:defRPr/>
            </a:pPr>
            <a:endParaRPr lang="en-US"/>
          </a:p>
        </p:txBody>
      </p:sp>
      <p:sp>
        <p:nvSpPr>
          <p:cNvPr id="354329" name="Line 25"/>
          <p:cNvSpPr>
            <a:spLocks noChangeShapeType="1"/>
          </p:cNvSpPr>
          <p:nvPr/>
        </p:nvSpPr>
        <p:spPr bwMode="auto">
          <a:xfrm>
            <a:off x="4572000" y="2743200"/>
            <a:ext cx="914400" cy="0"/>
          </a:xfrm>
          <a:prstGeom prst="line">
            <a:avLst/>
          </a:prstGeom>
          <a:noFill/>
          <a:ln w="38100">
            <a:solidFill>
              <a:schemeClr val="accent2">
                <a:lumMod val="75000"/>
              </a:schemeClr>
            </a:solidFill>
            <a:round/>
            <a:headEnd/>
            <a:tailEnd/>
          </a:ln>
          <a:extLst>
            <a:ext uri="{909E8E84-426E-40DD-AFC4-6F175D3DCCD1}">
              <a14:hiddenFill xmlns:a14="http://schemas.microsoft.com/office/drawing/2010/main">
                <a:noFill/>
              </a14:hiddenFill>
            </a:ext>
          </a:extLst>
        </p:spPr>
        <p:txBody>
          <a:bodyPr/>
          <a:lstStyle/>
          <a:p>
            <a:pPr algn="ctr" eaLnBrk="1" hangingPunct="1">
              <a:defRPr/>
            </a:pPr>
            <a:endParaRPr lang="en-US"/>
          </a:p>
        </p:txBody>
      </p:sp>
      <p:sp>
        <p:nvSpPr>
          <p:cNvPr id="82969" name="Rectangle 26"/>
          <p:cNvSpPr>
            <a:spLocks noChangeArrowheads="1"/>
          </p:cNvSpPr>
          <p:nvPr/>
        </p:nvSpPr>
        <p:spPr bwMode="auto">
          <a:xfrm>
            <a:off x="990600" y="304800"/>
            <a:ext cx="7162800" cy="762000"/>
          </a:xfrm>
          <a:prstGeom prst="rect">
            <a:avLst/>
          </a:prstGeom>
          <a:noFill/>
          <a:ln>
            <a:noFill/>
          </a:ln>
          <a:effectLst>
            <a:outerShdw dist="107763" dir="2700000" algn="ctr" rotWithShape="0">
              <a:srgbClr val="808080"/>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endParaRPr lang="en-US" altLang="en-US" sz="4400">
              <a:solidFill>
                <a:schemeClr val="tx2"/>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54310"/>
                                        </p:tgtEl>
                                        <p:attrNameLst>
                                          <p:attrName>style.visibility</p:attrName>
                                        </p:attrNameLst>
                                      </p:cBhvr>
                                      <p:to>
                                        <p:strVal val="visible"/>
                                      </p:to>
                                    </p:set>
                                    <p:animEffect transition="in" filter="checkerboard(across)">
                                      <p:cBhvr>
                                        <p:cTn id="7" dur="500"/>
                                        <p:tgtEl>
                                          <p:spTgt spid="354310"/>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354309"/>
                                        </p:tgtEl>
                                        <p:attrNameLst>
                                          <p:attrName>style.visibility</p:attrName>
                                        </p:attrNameLst>
                                      </p:cBhvr>
                                      <p:to>
                                        <p:strVal val="visible"/>
                                      </p:to>
                                    </p:set>
                                    <p:animEffect transition="in" filter="checkerboard(across)">
                                      <p:cBhvr>
                                        <p:cTn id="10" dur="500"/>
                                        <p:tgtEl>
                                          <p:spTgt spid="354309"/>
                                        </p:tgtEl>
                                      </p:cBhvr>
                                    </p:animEffect>
                                  </p:childTnLst>
                                </p:cTn>
                              </p:par>
                              <p:par>
                                <p:cTn id="11" presetID="5" presetClass="entr" presetSubtype="10" fill="hold" grpId="0" nodeType="withEffect">
                                  <p:stCondLst>
                                    <p:cond delay="0"/>
                                  </p:stCondLst>
                                  <p:childTnLst>
                                    <p:set>
                                      <p:cBhvr>
                                        <p:cTn id="12" dur="1" fill="hold">
                                          <p:stCondLst>
                                            <p:cond delay="0"/>
                                          </p:stCondLst>
                                        </p:cTn>
                                        <p:tgtEl>
                                          <p:spTgt spid="354307"/>
                                        </p:tgtEl>
                                        <p:attrNameLst>
                                          <p:attrName>style.visibility</p:attrName>
                                        </p:attrNameLst>
                                      </p:cBhvr>
                                      <p:to>
                                        <p:strVal val="visible"/>
                                      </p:to>
                                    </p:set>
                                    <p:animEffect transition="in" filter="checkerboard(across)">
                                      <p:cBhvr>
                                        <p:cTn id="13" dur="500"/>
                                        <p:tgtEl>
                                          <p:spTgt spid="354307"/>
                                        </p:tgtEl>
                                      </p:cBhvr>
                                    </p:animEffect>
                                  </p:childTnLst>
                                </p:cTn>
                              </p:par>
                              <p:par>
                                <p:cTn id="14" presetID="5" presetClass="entr" presetSubtype="10" fill="hold" nodeType="withEffect">
                                  <p:stCondLst>
                                    <p:cond delay="0"/>
                                  </p:stCondLst>
                                  <p:childTnLst>
                                    <p:set>
                                      <p:cBhvr>
                                        <p:cTn id="15" dur="1" fill="hold">
                                          <p:stCondLst>
                                            <p:cond delay="0"/>
                                          </p:stCondLst>
                                        </p:cTn>
                                        <p:tgtEl>
                                          <p:spTgt spid="354308"/>
                                        </p:tgtEl>
                                        <p:attrNameLst>
                                          <p:attrName>style.visibility</p:attrName>
                                        </p:attrNameLst>
                                      </p:cBhvr>
                                      <p:to>
                                        <p:strVal val="visible"/>
                                      </p:to>
                                    </p:set>
                                    <p:animEffect transition="in" filter="checkerboard(across)">
                                      <p:cBhvr>
                                        <p:cTn id="16" dur="500"/>
                                        <p:tgtEl>
                                          <p:spTgt spid="354308"/>
                                        </p:tgtEl>
                                      </p:cBhvr>
                                    </p:animEffect>
                                  </p:childTnLst>
                                </p:cTn>
                              </p:par>
                            </p:childTnLst>
                          </p:cTn>
                        </p:par>
                      </p:childTnLst>
                    </p:cTn>
                  </p:par>
                  <p:par>
                    <p:cTn id="17" fill="hold">
                      <p:stCondLst>
                        <p:cond delay="indefinite"/>
                      </p:stCondLst>
                      <p:childTnLst>
                        <p:par>
                          <p:cTn id="18" fill="hold">
                            <p:stCondLst>
                              <p:cond delay="0"/>
                            </p:stCondLst>
                            <p:childTnLst>
                              <p:par>
                                <p:cTn id="19" presetID="5" presetClass="entr" presetSubtype="10" fill="hold" nodeType="clickEffect">
                                  <p:stCondLst>
                                    <p:cond delay="0"/>
                                  </p:stCondLst>
                                  <p:childTnLst>
                                    <p:set>
                                      <p:cBhvr>
                                        <p:cTn id="20" dur="1" fill="hold">
                                          <p:stCondLst>
                                            <p:cond delay="0"/>
                                          </p:stCondLst>
                                        </p:cTn>
                                        <p:tgtEl>
                                          <p:spTgt spid="354315"/>
                                        </p:tgtEl>
                                        <p:attrNameLst>
                                          <p:attrName>style.visibility</p:attrName>
                                        </p:attrNameLst>
                                      </p:cBhvr>
                                      <p:to>
                                        <p:strVal val="visible"/>
                                      </p:to>
                                    </p:set>
                                    <p:animEffect transition="in" filter="checkerboard(across)">
                                      <p:cBhvr>
                                        <p:cTn id="21" dur="500"/>
                                        <p:tgtEl>
                                          <p:spTgt spid="354315"/>
                                        </p:tgtEl>
                                      </p:cBhvr>
                                    </p:animEffect>
                                  </p:childTnLst>
                                </p:cTn>
                              </p:par>
                              <p:par>
                                <p:cTn id="22" presetID="5" presetClass="entr" presetSubtype="10" fill="hold" nodeType="withEffect">
                                  <p:stCondLst>
                                    <p:cond delay="0"/>
                                  </p:stCondLst>
                                  <p:childTnLst>
                                    <p:set>
                                      <p:cBhvr>
                                        <p:cTn id="23" dur="1" fill="hold">
                                          <p:stCondLst>
                                            <p:cond delay="0"/>
                                          </p:stCondLst>
                                        </p:cTn>
                                        <p:tgtEl>
                                          <p:spTgt spid="354314"/>
                                        </p:tgtEl>
                                        <p:attrNameLst>
                                          <p:attrName>style.visibility</p:attrName>
                                        </p:attrNameLst>
                                      </p:cBhvr>
                                      <p:to>
                                        <p:strVal val="visible"/>
                                      </p:to>
                                    </p:set>
                                    <p:animEffect transition="in" filter="checkerboard(across)">
                                      <p:cBhvr>
                                        <p:cTn id="24" dur="500"/>
                                        <p:tgtEl>
                                          <p:spTgt spid="354314"/>
                                        </p:tgtEl>
                                      </p:cBhvr>
                                    </p:animEffect>
                                  </p:childTnLst>
                                </p:cTn>
                              </p:par>
                              <p:par>
                                <p:cTn id="25" presetID="5" presetClass="entr" presetSubtype="10" fill="hold" nodeType="withEffect">
                                  <p:stCondLst>
                                    <p:cond delay="0"/>
                                  </p:stCondLst>
                                  <p:childTnLst>
                                    <p:set>
                                      <p:cBhvr>
                                        <p:cTn id="26" dur="1" fill="hold">
                                          <p:stCondLst>
                                            <p:cond delay="0"/>
                                          </p:stCondLst>
                                        </p:cTn>
                                        <p:tgtEl>
                                          <p:spTgt spid="354312"/>
                                        </p:tgtEl>
                                        <p:attrNameLst>
                                          <p:attrName>style.visibility</p:attrName>
                                        </p:attrNameLst>
                                      </p:cBhvr>
                                      <p:to>
                                        <p:strVal val="visible"/>
                                      </p:to>
                                    </p:set>
                                    <p:animEffect transition="in" filter="checkerboard(across)">
                                      <p:cBhvr>
                                        <p:cTn id="27" dur="500"/>
                                        <p:tgtEl>
                                          <p:spTgt spid="354312"/>
                                        </p:tgtEl>
                                      </p:cBhvr>
                                    </p:animEffect>
                                  </p:childTnLst>
                                </p:cTn>
                              </p:par>
                              <p:par>
                                <p:cTn id="28" presetID="5" presetClass="entr" presetSubtype="10" fill="hold" nodeType="withEffect">
                                  <p:stCondLst>
                                    <p:cond delay="0"/>
                                  </p:stCondLst>
                                  <p:childTnLst>
                                    <p:set>
                                      <p:cBhvr>
                                        <p:cTn id="29" dur="1" fill="hold">
                                          <p:stCondLst>
                                            <p:cond delay="0"/>
                                          </p:stCondLst>
                                        </p:cTn>
                                        <p:tgtEl>
                                          <p:spTgt spid="354313"/>
                                        </p:tgtEl>
                                        <p:attrNameLst>
                                          <p:attrName>style.visibility</p:attrName>
                                        </p:attrNameLst>
                                      </p:cBhvr>
                                      <p:to>
                                        <p:strVal val="visible"/>
                                      </p:to>
                                    </p:set>
                                    <p:animEffect transition="in" filter="checkerboard(across)">
                                      <p:cBhvr>
                                        <p:cTn id="30" dur="500"/>
                                        <p:tgtEl>
                                          <p:spTgt spid="354313"/>
                                        </p:tgtEl>
                                      </p:cBhvr>
                                    </p:animEffect>
                                  </p:childTnLst>
                                </p:cTn>
                              </p:par>
                              <p:par>
                                <p:cTn id="31" presetID="3" presetClass="entr" presetSubtype="10" fill="hold" grpId="0" nodeType="withEffect">
                                  <p:stCondLst>
                                    <p:cond delay="0"/>
                                  </p:stCondLst>
                                  <p:childTnLst>
                                    <p:set>
                                      <p:cBhvr>
                                        <p:cTn id="32" dur="1" fill="hold">
                                          <p:stCondLst>
                                            <p:cond delay="0"/>
                                          </p:stCondLst>
                                        </p:cTn>
                                        <p:tgtEl>
                                          <p:spTgt spid="71708">
                                            <p:txEl>
                                              <p:pRg st="8" end="8"/>
                                            </p:txEl>
                                          </p:spTgt>
                                        </p:tgtEl>
                                        <p:attrNameLst>
                                          <p:attrName>style.visibility</p:attrName>
                                        </p:attrNameLst>
                                      </p:cBhvr>
                                      <p:to>
                                        <p:strVal val="visible"/>
                                      </p:to>
                                    </p:set>
                                    <p:animEffect transition="in" filter="blinds(horizontal)">
                                      <p:cBhvr>
                                        <p:cTn id="33" dur="500"/>
                                        <p:tgtEl>
                                          <p:spTgt spid="71708">
                                            <p:txEl>
                                              <p:pRg st="8" end="8"/>
                                            </p:txEl>
                                          </p:spTgt>
                                        </p:tgtEl>
                                      </p:cBhvr>
                                    </p:animEffect>
                                  </p:childTnLst>
                                </p:cTn>
                              </p:par>
                              <p:par>
                                <p:cTn id="34" presetID="3" presetClass="entr" presetSubtype="10" fill="hold" grpId="0" nodeType="withEffect">
                                  <p:stCondLst>
                                    <p:cond delay="0"/>
                                  </p:stCondLst>
                                  <p:childTnLst>
                                    <p:set>
                                      <p:cBhvr>
                                        <p:cTn id="35" dur="1" fill="hold">
                                          <p:stCondLst>
                                            <p:cond delay="0"/>
                                          </p:stCondLst>
                                        </p:cTn>
                                        <p:tgtEl>
                                          <p:spTgt spid="71708">
                                            <p:txEl>
                                              <p:pRg st="9" end="9"/>
                                            </p:txEl>
                                          </p:spTgt>
                                        </p:tgtEl>
                                        <p:attrNameLst>
                                          <p:attrName>style.visibility</p:attrName>
                                        </p:attrNameLst>
                                      </p:cBhvr>
                                      <p:to>
                                        <p:strVal val="visible"/>
                                      </p:to>
                                    </p:set>
                                    <p:animEffect transition="in" filter="blinds(horizontal)">
                                      <p:cBhvr>
                                        <p:cTn id="36" dur="500"/>
                                        <p:tgtEl>
                                          <p:spTgt spid="71708">
                                            <p:txEl>
                                              <p:pRg st="9" end="9"/>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5" presetClass="entr" presetSubtype="10" fill="hold" nodeType="clickEffect">
                                  <p:stCondLst>
                                    <p:cond delay="0"/>
                                  </p:stCondLst>
                                  <p:childTnLst>
                                    <p:set>
                                      <p:cBhvr>
                                        <p:cTn id="40" dur="1" fill="hold">
                                          <p:stCondLst>
                                            <p:cond delay="0"/>
                                          </p:stCondLst>
                                        </p:cTn>
                                        <p:tgtEl>
                                          <p:spTgt spid="354322"/>
                                        </p:tgtEl>
                                        <p:attrNameLst>
                                          <p:attrName>style.visibility</p:attrName>
                                        </p:attrNameLst>
                                      </p:cBhvr>
                                      <p:to>
                                        <p:strVal val="visible"/>
                                      </p:to>
                                    </p:set>
                                    <p:animEffect transition="in" filter="checkerboard(across)">
                                      <p:cBhvr>
                                        <p:cTn id="41" dur="500"/>
                                        <p:tgtEl>
                                          <p:spTgt spid="354322"/>
                                        </p:tgtEl>
                                      </p:cBhvr>
                                    </p:animEffect>
                                  </p:childTnLst>
                                </p:cTn>
                              </p:par>
                              <p:par>
                                <p:cTn id="42" presetID="5" presetClass="entr" presetSubtype="10" fill="hold" nodeType="withEffect">
                                  <p:stCondLst>
                                    <p:cond delay="0"/>
                                  </p:stCondLst>
                                  <p:childTnLst>
                                    <p:set>
                                      <p:cBhvr>
                                        <p:cTn id="43" dur="1" fill="hold">
                                          <p:stCondLst>
                                            <p:cond delay="0"/>
                                          </p:stCondLst>
                                        </p:cTn>
                                        <p:tgtEl>
                                          <p:spTgt spid="354316"/>
                                        </p:tgtEl>
                                        <p:attrNameLst>
                                          <p:attrName>style.visibility</p:attrName>
                                        </p:attrNameLst>
                                      </p:cBhvr>
                                      <p:to>
                                        <p:strVal val="visible"/>
                                      </p:to>
                                    </p:set>
                                    <p:animEffect transition="in" filter="checkerboard(across)">
                                      <p:cBhvr>
                                        <p:cTn id="44" dur="500"/>
                                        <p:tgtEl>
                                          <p:spTgt spid="354316"/>
                                        </p:tgtEl>
                                      </p:cBhvr>
                                    </p:animEffect>
                                  </p:childTnLst>
                                </p:cTn>
                              </p:par>
                              <p:par>
                                <p:cTn id="45" presetID="5" presetClass="entr" presetSubtype="10" fill="hold" nodeType="withEffect">
                                  <p:stCondLst>
                                    <p:cond delay="0"/>
                                  </p:stCondLst>
                                  <p:childTnLst>
                                    <p:set>
                                      <p:cBhvr>
                                        <p:cTn id="46" dur="1" fill="hold">
                                          <p:stCondLst>
                                            <p:cond delay="0"/>
                                          </p:stCondLst>
                                        </p:cTn>
                                        <p:tgtEl>
                                          <p:spTgt spid="354326"/>
                                        </p:tgtEl>
                                        <p:attrNameLst>
                                          <p:attrName>style.visibility</p:attrName>
                                        </p:attrNameLst>
                                      </p:cBhvr>
                                      <p:to>
                                        <p:strVal val="visible"/>
                                      </p:to>
                                    </p:set>
                                    <p:animEffect transition="in" filter="checkerboard(across)">
                                      <p:cBhvr>
                                        <p:cTn id="47" dur="500"/>
                                        <p:tgtEl>
                                          <p:spTgt spid="354326"/>
                                        </p:tgtEl>
                                      </p:cBhvr>
                                    </p:animEffect>
                                  </p:childTnLst>
                                </p:cTn>
                              </p:par>
                              <p:par>
                                <p:cTn id="48" presetID="5" presetClass="entr" presetSubtype="10" fill="hold" nodeType="withEffect">
                                  <p:stCondLst>
                                    <p:cond delay="0"/>
                                  </p:stCondLst>
                                  <p:childTnLst>
                                    <p:set>
                                      <p:cBhvr>
                                        <p:cTn id="49" dur="1" fill="hold">
                                          <p:stCondLst>
                                            <p:cond delay="0"/>
                                          </p:stCondLst>
                                        </p:cTn>
                                        <p:tgtEl>
                                          <p:spTgt spid="354327"/>
                                        </p:tgtEl>
                                        <p:attrNameLst>
                                          <p:attrName>style.visibility</p:attrName>
                                        </p:attrNameLst>
                                      </p:cBhvr>
                                      <p:to>
                                        <p:strVal val="visible"/>
                                      </p:to>
                                    </p:set>
                                    <p:animEffect transition="in" filter="checkerboard(across)">
                                      <p:cBhvr>
                                        <p:cTn id="50" dur="500"/>
                                        <p:tgtEl>
                                          <p:spTgt spid="354327"/>
                                        </p:tgtEl>
                                      </p:cBhvr>
                                    </p:animEffect>
                                  </p:childTnLst>
                                </p:cTn>
                              </p:par>
                              <p:par>
                                <p:cTn id="51" presetID="5" presetClass="entr" presetSubtype="10" fill="hold" nodeType="withEffect">
                                  <p:stCondLst>
                                    <p:cond delay="0"/>
                                  </p:stCondLst>
                                  <p:childTnLst>
                                    <p:set>
                                      <p:cBhvr>
                                        <p:cTn id="52" dur="1" fill="hold">
                                          <p:stCondLst>
                                            <p:cond delay="0"/>
                                          </p:stCondLst>
                                        </p:cTn>
                                        <p:tgtEl>
                                          <p:spTgt spid="354317"/>
                                        </p:tgtEl>
                                        <p:attrNameLst>
                                          <p:attrName>style.visibility</p:attrName>
                                        </p:attrNameLst>
                                      </p:cBhvr>
                                      <p:to>
                                        <p:strVal val="visible"/>
                                      </p:to>
                                    </p:set>
                                    <p:animEffect transition="in" filter="checkerboard(across)">
                                      <p:cBhvr>
                                        <p:cTn id="53" dur="500"/>
                                        <p:tgtEl>
                                          <p:spTgt spid="354317"/>
                                        </p:tgtEl>
                                      </p:cBhvr>
                                    </p:animEffect>
                                  </p:childTnLst>
                                </p:cTn>
                              </p:par>
                              <p:par>
                                <p:cTn id="54" presetID="3" presetClass="entr" presetSubtype="10" fill="hold" grpId="0" nodeType="withEffect">
                                  <p:stCondLst>
                                    <p:cond delay="0"/>
                                  </p:stCondLst>
                                  <p:childTnLst>
                                    <p:set>
                                      <p:cBhvr>
                                        <p:cTn id="55" dur="1" fill="hold">
                                          <p:stCondLst>
                                            <p:cond delay="0"/>
                                          </p:stCondLst>
                                        </p:cTn>
                                        <p:tgtEl>
                                          <p:spTgt spid="71708">
                                            <p:txEl>
                                              <p:pRg st="6" end="6"/>
                                            </p:txEl>
                                          </p:spTgt>
                                        </p:tgtEl>
                                        <p:attrNameLst>
                                          <p:attrName>style.visibility</p:attrName>
                                        </p:attrNameLst>
                                      </p:cBhvr>
                                      <p:to>
                                        <p:strVal val="visible"/>
                                      </p:to>
                                    </p:set>
                                    <p:animEffect transition="in" filter="blinds(horizontal)">
                                      <p:cBhvr>
                                        <p:cTn id="56" dur="500"/>
                                        <p:tgtEl>
                                          <p:spTgt spid="71708">
                                            <p:txEl>
                                              <p:pRg st="6" end="6"/>
                                            </p:txEl>
                                          </p:spTgt>
                                        </p:tgtEl>
                                      </p:cBhvr>
                                    </p:animEffect>
                                  </p:childTnLst>
                                </p:cTn>
                              </p:par>
                              <p:par>
                                <p:cTn id="57" presetID="3" presetClass="entr" presetSubtype="10" fill="hold" grpId="0" nodeType="withEffect">
                                  <p:stCondLst>
                                    <p:cond delay="0"/>
                                  </p:stCondLst>
                                  <p:childTnLst>
                                    <p:set>
                                      <p:cBhvr>
                                        <p:cTn id="58" dur="1" fill="hold">
                                          <p:stCondLst>
                                            <p:cond delay="0"/>
                                          </p:stCondLst>
                                        </p:cTn>
                                        <p:tgtEl>
                                          <p:spTgt spid="71708">
                                            <p:txEl>
                                              <p:pRg st="7" end="7"/>
                                            </p:txEl>
                                          </p:spTgt>
                                        </p:tgtEl>
                                        <p:attrNameLst>
                                          <p:attrName>style.visibility</p:attrName>
                                        </p:attrNameLst>
                                      </p:cBhvr>
                                      <p:to>
                                        <p:strVal val="visible"/>
                                      </p:to>
                                    </p:set>
                                    <p:animEffect transition="in" filter="blinds(horizontal)">
                                      <p:cBhvr>
                                        <p:cTn id="59" dur="500"/>
                                        <p:tgtEl>
                                          <p:spTgt spid="71708">
                                            <p:txEl>
                                              <p:pRg st="7" end="7"/>
                                            </p:txEl>
                                          </p:spTgt>
                                        </p:tgtEl>
                                      </p:cBhvr>
                                    </p:animEffect>
                                  </p:childTnLst>
                                </p:cTn>
                              </p:par>
                            </p:childTnLst>
                          </p:cTn>
                        </p:par>
                      </p:childTnLst>
                    </p:cTn>
                  </p:par>
                  <p:par>
                    <p:cTn id="60" fill="hold">
                      <p:stCondLst>
                        <p:cond delay="indefinite"/>
                      </p:stCondLst>
                      <p:childTnLst>
                        <p:par>
                          <p:cTn id="61" fill="hold">
                            <p:stCondLst>
                              <p:cond delay="0"/>
                            </p:stCondLst>
                            <p:childTnLst>
                              <p:par>
                                <p:cTn id="62" presetID="5" presetClass="entr" presetSubtype="10" fill="hold" nodeType="clickEffect">
                                  <p:stCondLst>
                                    <p:cond delay="0"/>
                                  </p:stCondLst>
                                  <p:childTnLst>
                                    <p:set>
                                      <p:cBhvr>
                                        <p:cTn id="63" dur="1" fill="hold">
                                          <p:stCondLst>
                                            <p:cond delay="0"/>
                                          </p:stCondLst>
                                        </p:cTn>
                                        <p:tgtEl>
                                          <p:spTgt spid="354328"/>
                                        </p:tgtEl>
                                        <p:attrNameLst>
                                          <p:attrName>style.visibility</p:attrName>
                                        </p:attrNameLst>
                                      </p:cBhvr>
                                      <p:to>
                                        <p:strVal val="visible"/>
                                      </p:to>
                                    </p:set>
                                    <p:animEffect transition="in" filter="checkerboard(across)">
                                      <p:cBhvr>
                                        <p:cTn id="64" dur="500"/>
                                        <p:tgtEl>
                                          <p:spTgt spid="354328"/>
                                        </p:tgtEl>
                                      </p:cBhvr>
                                    </p:animEffect>
                                  </p:childTnLst>
                                </p:cTn>
                              </p:par>
                              <p:par>
                                <p:cTn id="65" presetID="5" presetClass="entr" presetSubtype="10" fill="hold" nodeType="withEffect">
                                  <p:stCondLst>
                                    <p:cond delay="0"/>
                                  </p:stCondLst>
                                  <p:childTnLst>
                                    <p:set>
                                      <p:cBhvr>
                                        <p:cTn id="66" dur="1" fill="hold">
                                          <p:stCondLst>
                                            <p:cond delay="0"/>
                                          </p:stCondLst>
                                        </p:cTn>
                                        <p:tgtEl>
                                          <p:spTgt spid="354318"/>
                                        </p:tgtEl>
                                        <p:attrNameLst>
                                          <p:attrName>style.visibility</p:attrName>
                                        </p:attrNameLst>
                                      </p:cBhvr>
                                      <p:to>
                                        <p:strVal val="visible"/>
                                      </p:to>
                                    </p:set>
                                    <p:animEffect transition="in" filter="checkerboard(across)">
                                      <p:cBhvr>
                                        <p:cTn id="67" dur="500"/>
                                        <p:tgtEl>
                                          <p:spTgt spid="354318"/>
                                        </p:tgtEl>
                                      </p:cBhvr>
                                    </p:animEffect>
                                  </p:childTnLst>
                                </p:cTn>
                              </p:par>
                              <p:par>
                                <p:cTn id="68" presetID="5" presetClass="entr" presetSubtype="10" fill="hold" nodeType="withEffect">
                                  <p:stCondLst>
                                    <p:cond delay="0"/>
                                  </p:stCondLst>
                                  <p:childTnLst>
                                    <p:set>
                                      <p:cBhvr>
                                        <p:cTn id="69" dur="1" fill="hold">
                                          <p:stCondLst>
                                            <p:cond delay="0"/>
                                          </p:stCondLst>
                                        </p:cTn>
                                        <p:tgtEl>
                                          <p:spTgt spid="354323"/>
                                        </p:tgtEl>
                                        <p:attrNameLst>
                                          <p:attrName>style.visibility</p:attrName>
                                        </p:attrNameLst>
                                      </p:cBhvr>
                                      <p:to>
                                        <p:strVal val="visible"/>
                                      </p:to>
                                    </p:set>
                                    <p:animEffect transition="in" filter="checkerboard(across)">
                                      <p:cBhvr>
                                        <p:cTn id="70" dur="500"/>
                                        <p:tgtEl>
                                          <p:spTgt spid="354323"/>
                                        </p:tgtEl>
                                      </p:cBhvr>
                                    </p:animEffect>
                                  </p:childTnLst>
                                </p:cTn>
                              </p:par>
                              <p:par>
                                <p:cTn id="71" presetID="5" presetClass="entr" presetSubtype="10" fill="hold" nodeType="withEffect">
                                  <p:stCondLst>
                                    <p:cond delay="0"/>
                                  </p:stCondLst>
                                  <p:childTnLst>
                                    <p:set>
                                      <p:cBhvr>
                                        <p:cTn id="72" dur="1" fill="hold">
                                          <p:stCondLst>
                                            <p:cond delay="0"/>
                                          </p:stCondLst>
                                        </p:cTn>
                                        <p:tgtEl>
                                          <p:spTgt spid="354319"/>
                                        </p:tgtEl>
                                        <p:attrNameLst>
                                          <p:attrName>style.visibility</p:attrName>
                                        </p:attrNameLst>
                                      </p:cBhvr>
                                      <p:to>
                                        <p:strVal val="visible"/>
                                      </p:to>
                                    </p:set>
                                    <p:animEffect transition="in" filter="checkerboard(across)">
                                      <p:cBhvr>
                                        <p:cTn id="73" dur="500"/>
                                        <p:tgtEl>
                                          <p:spTgt spid="354319"/>
                                        </p:tgtEl>
                                      </p:cBhvr>
                                    </p:animEffect>
                                  </p:childTnLst>
                                </p:cTn>
                              </p:par>
                              <p:par>
                                <p:cTn id="74" presetID="5" presetClass="entr" presetSubtype="10" fill="hold" nodeType="withEffect">
                                  <p:stCondLst>
                                    <p:cond delay="0"/>
                                  </p:stCondLst>
                                  <p:childTnLst>
                                    <p:set>
                                      <p:cBhvr>
                                        <p:cTn id="75" dur="1" fill="hold">
                                          <p:stCondLst>
                                            <p:cond delay="0"/>
                                          </p:stCondLst>
                                        </p:cTn>
                                        <p:tgtEl>
                                          <p:spTgt spid="354329"/>
                                        </p:tgtEl>
                                        <p:attrNameLst>
                                          <p:attrName>style.visibility</p:attrName>
                                        </p:attrNameLst>
                                      </p:cBhvr>
                                      <p:to>
                                        <p:strVal val="visible"/>
                                      </p:to>
                                    </p:set>
                                    <p:animEffect transition="in" filter="checkerboard(across)">
                                      <p:cBhvr>
                                        <p:cTn id="76" dur="500"/>
                                        <p:tgtEl>
                                          <p:spTgt spid="354329"/>
                                        </p:tgtEl>
                                      </p:cBhvr>
                                    </p:animEffect>
                                  </p:childTnLst>
                                </p:cTn>
                              </p:par>
                              <p:par>
                                <p:cTn id="77" presetID="3" presetClass="entr" presetSubtype="10" fill="hold" grpId="0" nodeType="withEffect">
                                  <p:stCondLst>
                                    <p:cond delay="0"/>
                                  </p:stCondLst>
                                  <p:childTnLst>
                                    <p:set>
                                      <p:cBhvr>
                                        <p:cTn id="78" dur="1" fill="hold">
                                          <p:stCondLst>
                                            <p:cond delay="0"/>
                                          </p:stCondLst>
                                        </p:cTn>
                                        <p:tgtEl>
                                          <p:spTgt spid="71708">
                                            <p:txEl>
                                              <p:pRg st="2" end="2"/>
                                            </p:txEl>
                                          </p:spTgt>
                                        </p:tgtEl>
                                        <p:attrNameLst>
                                          <p:attrName>style.visibility</p:attrName>
                                        </p:attrNameLst>
                                      </p:cBhvr>
                                      <p:to>
                                        <p:strVal val="visible"/>
                                      </p:to>
                                    </p:set>
                                    <p:animEffect transition="in" filter="blinds(horizontal)">
                                      <p:cBhvr>
                                        <p:cTn id="79" dur="500"/>
                                        <p:tgtEl>
                                          <p:spTgt spid="71708">
                                            <p:txEl>
                                              <p:pRg st="2" end="2"/>
                                            </p:txEl>
                                          </p:spTgt>
                                        </p:tgtEl>
                                      </p:cBhvr>
                                    </p:animEffect>
                                  </p:childTnLst>
                                </p:cTn>
                              </p:par>
                              <p:par>
                                <p:cTn id="80" presetID="3" presetClass="entr" presetSubtype="10" fill="hold" grpId="0" nodeType="withEffect">
                                  <p:stCondLst>
                                    <p:cond delay="0"/>
                                  </p:stCondLst>
                                  <p:childTnLst>
                                    <p:set>
                                      <p:cBhvr>
                                        <p:cTn id="81" dur="1" fill="hold">
                                          <p:stCondLst>
                                            <p:cond delay="0"/>
                                          </p:stCondLst>
                                        </p:cTn>
                                        <p:tgtEl>
                                          <p:spTgt spid="71708">
                                            <p:txEl>
                                              <p:pRg st="3" end="3"/>
                                            </p:txEl>
                                          </p:spTgt>
                                        </p:tgtEl>
                                        <p:attrNameLst>
                                          <p:attrName>style.visibility</p:attrName>
                                        </p:attrNameLst>
                                      </p:cBhvr>
                                      <p:to>
                                        <p:strVal val="visible"/>
                                      </p:to>
                                    </p:set>
                                    <p:animEffect transition="in" filter="blinds(horizontal)">
                                      <p:cBhvr>
                                        <p:cTn id="82" dur="500"/>
                                        <p:tgtEl>
                                          <p:spTgt spid="71708">
                                            <p:txEl>
                                              <p:pRg st="3" end="3"/>
                                            </p:txEl>
                                          </p:spTgt>
                                        </p:tgtEl>
                                      </p:cBhvr>
                                    </p:animEffect>
                                  </p:childTnLst>
                                </p:cTn>
                              </p:par>
                              <p:par>
                                <p:cTn id="83" presetID="3" presetClass="entr" presetSubtype="10" fill="hold" grpId="0" nodeType="withEffect">
                                  <p:stCondLst>
                                    <p:cond delay="0"/>
                                  </p:stCondLst>
                                  <p:childTnLst>
                                    <p:set>
                                      <p:cBhvr>
                                        <p:cTn id="84" dur="1" fill="hold">
                                          <p:stCondLst>
                                            <p:cond delay="0"/>
                                          </p:stCondLst>
                                        </p:cTn>
                                        <p:tgtEl>
                                          <p:spTgt spid="71708">
                                            <p:txEl>
                                              <p:pRg st="4" end="4"/>
                                            </p:txEl>
                                          </p:spTgt>
                                        </p:tgtEl>
                                        <p:attrNameLst>
                                          <p:attrName>style.visibility</p:attrName>
                                        </p:attrNameLst>
                                      </p:cBhvr>
                                      <p:to>
                                        <p:strVal val="visible"/>
                                      </p:to>
                                    </p:set>
                                    <p:animEffect transition="in" filter="blinds(horizontal)">
                                      <p:cBhvr>
                                        <p:cTn id="85" dur="500"/>
                                        <p:tgtEl>
                                          <p:spTgt spid="71708">
                                            <p:txEl>
                                              <p:pRg st="4" end="4"/>
                                            </p:txEl>
                                          </p:spTgt>
                                        </p:tgtEl>
                                      </p:cBhvr>
                                    </p:animEffect>
                                  </p:childTnLst>
                                </p:cTn>
                              </p:par>
                              <p:par>
                                <p:cTn id="86" presetID="3" presetClass="entr" presetSubtype="10" fill="hold" grpId="0" nodeType="withEffect">
                                  <p:stCondLst>
                                    <p:cond delay="0"/>
                                  </p:stCondLst>
                                  <p:childTnLst>
                                    <p:set>
                                      <p:cBhvr>
                                        <p:cTn id="87" dur="1" fill="hold">
                                          <p:stCondLst>
                                            <p:cond delay="0"/>
                                          </p:stCondLst>
                                        </p:cTn>
                                        <p:tgtEl>
                                          <p:spTgt spid="71708">
                                            <p:txEl>
                                              <p:pRg st="5" end="5"/>
                                            </p:txEl>
                                          </p:spTgt>
                                        </p:tgtEl>
                                        <p:attrNameLst>
                                          <p:attrName>style.visibility</p:attrName>
                                        </p:attrNameLst>
                                      </p:cBhvr>
                                      <p:to>
                                        <p:strVal val="visible"/>
                                      </p:to>
                                    </p:set>
                                    <p:animEffect transition="in" filter="blinds(horizontal)">
                                      <p:cBhvr>
                                        <p:cTn id="88" dur="500"/>
                                        <p:tgtEl>
                                          <p:spTgt spid="71708">
                                            <p:txEl>
                                              <p:pRg st="5" end="5"/>
                                            </p:txEl>
                                          </p:spTgt>
                                        </p:tgtEl>
                                      </p:cBhvr>
                                    </p:animEffect>
                                  </p:childTnLst>
                                </p:cTn>
                              </p:par>
                            </p:childTnLst>
                          </p:cTn>
                        </p:par>
                      </p:childTnLst>
                    </p:cTn>
                  </p:par>
                  <p:par>
                    <p:cTn id="89" fill="hold">
                      <p:stCondLst>
                        <p:cond delay="indefinite"/>
                      </p:stCondLst>
                      <p:childTnLst>
                        <p:par>
                          <p:cTn id="90" fill="hold">
                            <p:stCondLst>
                              <p:cond delay="0"/>
                            </p:stCondLst>
                            <p:childTnLst>
                              <p:par>
                                <p:cTn id="91" presetID="5" presetClass="entr" presetSubtype="10" fill="hold" nodeType="clickEffect">
                                  <p:stCondLst>
                                    <p:cond delay="0"/>
                                  </p:stCondLst>
                                  <p:childTnLst>
                                    <p:set>
                                      <p:cBhvr>
                                        <p:cTn id="92" dur="1" fill="hold">
                                          <p:stCondLst>
                                            <p:cond delay="0"/>
                                          </p:stCondLst>
                                        </p:cTn>
                                        <p:tgtEl>
                                          <p:spTgt spid="354324"/>
                                        </p:tgtEl>
                                        <p:attrNameLst>
                                          <p:attrName>style.visibility</p:attrName>
                                        </p:attrNameLst>
                                      </p:cBhvr>
                                      <p:to>
                                        <p:strVal val="visible"/>
                                      </p:to>
                                    </p:set>
                                    <p:animEffect transition="in" filter="checkerboard(across)">
                                      <p:cBhvr>
                                        <p:cTn id="93" dur="500"/>
                                        <p:tgtEl>
                                          <p:spTgt spid="354324"/>
                                        </p:tgtEl>
                                      </p:cBhvr>
                                    </p:animEffect>
                                  </p:childTnLst>
                                </p:cTn>
                              </p:par>
                              <p:par>
                                <p:cTn id="94" presetID="5" presetClass="entr" presetSubtype="10" fill="hold" nodeType="withEffect">
                                  <p:stCondLst>
                                    <p:cond delay="0"/>
                                  </p:stCondLst>
                                  <p:childTnLst>
                                    <p:set>
                                      <p:cBhvr>
                                        <p:cTn id="95" dur="1" fill="hold">
                                          <p:stCondLst>
                                            <p:cond delay="0"/>
                                          </p:stCondLst>
                                        </p:cTn>
                                        <p:tgtEl>
                                          <p:spTgt spid="354320"/>
                                        </p:tgtEl>
                                        <p:attrNameLst>
                                          <p:attrName>style.visibility</p:attrName>
                                        </p:attrNameLst>
                                      </p:cBhvr>
                                      <p:to>
                                        <p:strVal val="visible"/>
                                      </p:to>
                                    </p:set>
                                    <p:animEffect transition="in" filter="checkerboard(across)">
                                      <p:cBhvr>
                                        <p:cTn id="96" dur="500"/>
                                        <p:tgtEl>
                                          <p:spTgt spid="354320"/>
                                        </p:tgtEl>
                                      </p:cBhvr>
                                    </p:animEffect>
                                  </p:childTnLst>
                                </p:cTn>
                              </p:par>
                              <p:par>
                                <p:cTn id="97" presetID="5" presetClass="entr" presetSubtype="10" fill="hold" nodeType="withEffect">
                                  <p:stCondLst>
                                    <p:cond delay="0"/>
                                  </p:stCondLst>
                                  <p:childTnLst>
                                    <p:set>
                                      <p:cBhvr>
                                        <p:cTn id="98" dur="1" fill="hold">
                                          <p:stCondLst>
                                            <p:cond delay="0"/>
                                          </p:stCondLst>
                                        </p:cTn>
                                        <p:tgtEl>
                                          <p:spTgt spid="354321"/>
                                        </p:tgtEl>
                                        <p:attrNameLst>
                                          <p:attrName>style.visibility</p:attrName>
                                        </p:attrNameLst>
                                      </p:cBhvr>
                                      <p:to>
                                        <p:strVal val="visible"/>
                                      </p:to>
                                    </p:set>
                                    <p:animEffect transition="in" filter="checkerboard(across)">
                                      <p:cBhvr>
                                        <p:cTn id="99" dur="500"/>
                                        <p:tgtEl>
                                          <p:spTgt spid="354321"/>
                                        </p:tgtEl>
                                      </p:cBhvr>
                                    </p:animEffect>
                                  </p:childTnLst>
                                </p:cTn>
                              </p:par>
                              <p:par>
                                <p:cTn id="100" presetID="3" presetClass="entr" presetSubtype="10" fill="hold" grpId="0" nodeType="withEffect">
                                  <p:stCondLst>
                                    <p:cond delay="0"/>
                                  </p:stCondLst>
                                  <p:childTnLst>
                                    <p:set>
                                      <p:cBhvr>
                                        <p:cTn id="101" dur="1" fill="hold">
                                          <p:stCondLst>
                                            <p:cond delay="0"/>
                                          </p:stCondLst>
                                        </p:cTn>
                                        <p:tgtEl>
                                          <p:spTgt spid="71708">
                                            <p:txEl>
                                              <p:pRg st="0" end="0"/>
                                            </p:txEl>
                                          </p:spTgt>
                                        </p:tgtEl>
                                        <p:attrNameLst>
                                          <p:attrName>style.visibility</p:attrName>
                                        </p:attrNameLst>
                                      </p:cBhvr>
                                      <p:to>
                                        <p:strVal val="visible"/>
                                      </p:to>
                                    </p:set>
                                    <p:animEffect transition="in" filter="blinds(horizontal)">
                                      <p:cBhvr>
                                        <p:cTn id="102" dur="500"/>
                                        <p:tgtEl>
                                          <p:spTgt spid="71708">
                                            <p:txEl>
                                              <p:pRg st="0" end="0"/>
                                            </p:txEl>
                                          </p:spTgt>
                                        </p:tgtEl>
                                      </p:cBhvr>
                                    </p:animEffect>
                                  </p:childTnLst>
                                </p:cTn>
                              </p:par>
                              <p:par>
                                <p:cTn id="103" presetID="3" presetClass="entr" presetSubtype="10" fill="hold" grpId="0" nodeType="withEffect">
                                  <p:stCondLst>
                                    <p:cond delay="0"/>
                                  </p:stCondLst>
                                  <p:childTnLst>
                                    <p:set>
                                      <p:cBhvr>
                                        <p:cTn id="104" dur="1" fill="hold">
                                          <p:stCondLst>
                                            <p:cond delay="0"/>
                                          </p:stCondLst>
                                        </p:cTn>
                                        <p:tgtEl>
                                          <p:spTgt spid="71708">
                                            <p:txEl>
                                              <p:pRg st="1" end="1"/>
                                            </p:txEl>
                                          </p:spTgt>
                                        </p:tgtEl>
                                        <p:attrNameLst>
                                          <p:attrName>style.visibility</p:attrName>
                                        </p:attrNameLst>
                                      </p:cBhvr>
                                      <p:to>
                                        <p:strVal val="visible"/>
                                      </p:to>
                                    </p:set>
                                    <p:animEffect transition="in" filter="blinds(horizontal)">
                                      <p:cBhvr>
                                        <p:cTn id="105" dur="500"/>
                                        <p:tgtEl>
                                          <p:spTgt spid="71708">
                                            <p:txEl>
                                              <p:pRg st="1" end="1"/>
                                            </p:txEl>
                                          </p:spTgt>
                                        </p:tgtEl>
                                      </p:cBhvr>
                                    </p:animEffect>
                                  </p:childTnLst>
                                </p:cTn>
                              </p:par>
                              <p:par>
                                <p:cTn id="106" presetID="3" presetClass="entr" presetSubtype="10" fill="hold" grpId="0" nodeType="withEffect">
                                  <p:stCondLst>
                                    <p:cond delay="0"/>
                                  </p:stCondLst>
                                  <p:childTnLst>
                                    <p:set>
                                      <p:cBhvr>
                                        <p:cTn id="107" dur="1" fill="hold">
                                          <p:stCondLst>
                                            <p:cond delay="0"/>
                                          </p:stCondLst>
                                        </p:cTn>
                                        <p:tgtEl>
                                          <p:spTgt spid="71708">
                                            <p:txEl>
                                              <p:pRg st="11" end="11"/>
                                            </p:txEl>
                                          </p:spTgt>
                                        </p:tgtEl>
                                        <p:attrNameLst>
                                          <p:attrName>style.visibility</p:attrName>
                                        </p:attrNameLst>
                                      </p:cBhvr>
                                      <p:to>
                                        <p:strVal val="visible"/>
                                      </p:to>
                                    </p:set>
                                    <p:animEffect transition="in" filter="blinds(horizontal)">
                                      <p:cBhvr>
                                        <p:cTn id="108" dur="500"/>
                                        <p:tgtEl>
                                          <p:spTgt spid="71708">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8" grpId="0" uiExpand="1" build="p" bldLvl="2"/>
      <p:bldP spid="354307" grpId="0" uiExpand="1"/>
      <p:bldP spid="354309" grpId="0" uiExpand="1" animBg="1"/>
      <p:bldP spid="354310" grpId="0" uiExpand="1"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p:txBody>
          <a:bodyPr/>
          <a:lstStyle/>
          <a:p>
            <a:pPr eaLnBrk="1" hangingPunct="1"/>
            <a:r>
              <a:rPr lang="en-US" altLang="en-US"/>
              <a:t>Case Study #4 Answers </a:t>
            </a:r>
            <a:r>
              <a:rPr lang="en-US" altLang="en-US" sz="2400"/>
              <a:t>(continued)</a:t>
            </a:r>
          </a:p>
        </p:txBody>
      </p:sp>
      <p:pic>
        <p:nvPicPr>
          <p:cNvPr id="2" name="Content Placeholder 1">
            <a:extLst>
              <a:ext uri="{FF2B5EF4-FFF2-40B4-BE49-F238E27FC236}">
                <a16:creationId xmlns:a16="http://schemas.microsoft.com/office/drawing/2014/main" id="{6814C2E6-1377-48D0-B5C8-E0D6D1E52C27}"/>
              </a:ext>
            </a:extLst>
          </p:cNvPr>
          <p:cNvPicPr>
            <a:picLocks noGrp="1" noChangeAspect="1"/>
          </p:cNvPicPr>
          <p:nvPr>
            <p:ph idx="1"/>
          </p:nvPr>
        </p:nvPicPr>
        <p:blipFill>
          <a:blip r:embed="rId2"/>
          <a:stretch>
            <a:fillRect/>
          </a:stretch>
        </p:blipFill>
        <p:spPr>
          <a:xfrm>
            <a:off x="219299" y="1613704"/>
            <a:ext cx="8617699" cy="5091896"/>
          </a:xfrm>
          <a:prstGeom prst="rect">
            <a:avLst/>
          </a:prstGeom>
        </p:spPr>
      </p:pic>
    </p:spTree>
    <p:extLst>
      <p:ext uri="{BB962C8B-B14F-4D97-AF65-F5344CB8AC3E}">
        <p14:creationId xmlns:p14="http://schemas.microsoft.com/office/powerpoint/2010/main" val="7501761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pPr eaLnBrk="1" hangingPunct="1"/>
            <a:r>
              <a:rPr lang="en-US" altLang="en-US"/>
              <a:t>Factors Which Control Returns </a:t>
            </a:r>
            <a:r>
              <a:rPr lang="en-US" altLang="en-US" sz="2400"/>
              <a:t>(continued)</a:t>
            </a:r>
            <a:endParaRPr lang="en-US" altLang="en-US"/>
          </a:p>
        </p:txBody>
      </p:sp>
      <p:sp>
        <p:nvSpPr>
          <p:cNvPr id="10243" name="Content Placeholder 2"/>
          <p:cNvSpPr>
            <a:spLocks noGrp="1"/>
          </p:cNvSpPr>
          <p:nvPr>
            <p:ph idx="1"/>
          </p:nvPr>
        </p:nvSpPr>
        <p:spPr>
          <a:xfrm>
            <a:off x="928688" y="1608138"/>
            <a:ext cx="7681912" cy="4419600"/>
          </a:xfrm>
        </p:spPr>
        <p:txBody>
          <a:bodyPr/>
          <a:lstStyle/>
          <a:p>
            <a:pPr eaLnBrk="1" hangingPunct="1"/>
            <a:r>
              <a:rPr lang="en-US" altLang="en-US"/>
              <a:t>Want to do well on your investing?</a:t>
            </a:r>
          </a:p>
          <a:p>
            <a:pPr lvl="1" eaLnBrk="1" hangingPunct="1"/>
            <a:r>
              <a:rPr lang="en-US" altLang="en-US"/>
              <a:t>Work on the things you can control!</a:t>
            </a:r>
          </a:p>
          <a:p>
            <a:pPr lvl="2" eaLnBrk="1" hangingPunct="1"/>
            <a:r>
              <a:rPr lang="en-US" altLang="en-US"/>
              <a:t>1. Focus on saving money each week or month</a:t>
            </a:r>
          </a:p>
          <a:p>
            <a:pPr lvl="3" eaLnBrk="1" hangingPunct="1"/>
            <a:r>
              <a:rPr lang="en-US" altLang="en-US"/>
              <a:t>Reduce your spending and save more</a:t>
            </a:r>
          </a:p>
          <a:p>
            <a:pPr lvl="2" eaLnBrk="1" hangingPunct="1"/>
            <a:r>
              <a:rPr lang="en-US" altLang="en-US"/>
              <a:t>2. Focus on keeping your investments working </a:t>
            </a:r>
          </a:p>
          <a:p>
            <a:pPr lvl="3" eaLnBrk="1" hangingPunct="1"/>
            <a:r>
              <a:rPr lang="en-US" altLang="en-US"/>
              <a:t>Keep your money in the market</a:t>
            </a:r>
          </a:p>
          <a:p>
            <a:pPr lvl="2" eaLnBrk="1" hangingPunct="1"/>
            <a:r>
              <a:rPr lang="en-US" altLang="en-US"/>
              <a:t>3. Focus on investing at your level of risk</a:t>
            </a:r>
          </a:p>
          <a:p>
            <a:pPr lvl="3" eaLnBrk="1" hangingPunct="1"/>
            <a:r>
              <a:rPr lang="en-US" altLang="en-US"/>
              <a:t>Watch your asset allocation mix carefully</a:t>
            </a:r>
          </a:p>
          <a:p>
            <a:pPr lvl="2" eaLnBrk="1" hangingPunct="1"/>
            <a:r>
              <a:rPr lang="en-US" altLang="en-US"/>
              <a:t>4. Focus on reducing your expenses</a:t>
            </a:r>
          </a:p>
          <a:p>
            <a:pPr lvl="3" eaLnBrk="1" hangingPunct="1"/>
            <a:r>
              <a:rPr lang="en-US" altLang="en-US"/>
              <a:t>Try to reduce turnover, fees and costs</a:t>
            </a:r>
          </a:p>
          <a:p>
            <a:pPr lvl="2" eaLnBrk="1" hangingPunct="1"/>
            <a:r>
              <a:rPr lang="en-US" altLang="en-US"/>
              <a:t>5. Focus on reducing your taxes</a:t>
            </a:r>
          </a:p>
          <a:p>
            <a:pPr lvl="3" eaLnBrk="1" hangingPunct="1"/>
            <a:r>
              <a:rPr lang="en-US" altLang="en-US"/>
              <a:t>Watch the tax implications of your investments</a:t>
            </a:r>
          </a:p>
          <a:p>
            <a:pPr lvl="2" eaLnBrk="1" hangingPunct="1"/>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24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24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24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24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024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243">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0243">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0243">
                                            <p:txEl>
                                              <p:pRg st="8" end="8"/>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0243">
                                            <p:txEl>
                                              <p:pRg st="9" end="9"/>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0243">
                                            <p:txEl>
                                              <p:pRg st="10" end="10"/>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024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eaLnBrk="1" hangingPunct="1"/>
            <a:r>
              <a:rPr lang="en-US" altLang="en-US"/>
              <a:t>Factors Which Control Returns </a:t>
            </a:r>
            <a:r>
              <a:rPr lang="en-US" altLang="en-US" sz="2400"/>
              <a:t>(continued)</a:t>
            </a:r>
            <a:endParaRPr lang="en-US" altLang="en-US"/>
          </a:p>
        </p:txBody>
      </p:sp>
      <p:sp>
        <p:nvSpPr>
          <p:cNvPr id="11267" name="Content Placeholder 2"/>
          <p:cNvSpPr>
            <a:spLocks noGrp="1"/>
          </p:cNvSpPr>
          <p:nvPr>
            <p:ph idx="1"/>
          </p:nvPr>
        </p:nvSpPr>
        <p:spPr>
          <a:xfrm>
            <a:off x="928688" y="1608138"/>
            <a:ext cx="7286625" cy="4419600"/>
          </a:xfrm>
        </p:spPr>
        <p:txBody>
          <a:bodyPr/>
          <a:lstStyle/>
          <a:p>
            <a:pPr eaLnBrk="1" hangingPunct="1"/>
            <a:r>
              <a:rPr lang="en-US" altLang="en-US"/>
              <a:t>Successful investors spend their time on those areas that are within their personal control</a:t>
            </a:r>
          </a:p>
          <a:p>
            <a:pPr lvl="1" eaLnBrk="1" hangingPunct="1"/>
            <a:r>
              <a:rPr lang="en-US" altLang="en-US"/>
              <a:t>They work on areas under their personal control</a:t>
            </a:r>
          </a:p>
          <a:p>
            <a:pPr lvl="2" eaLnBrk="1" hangingPunct="1"/>
            <a:r>
              <a:rPr lang="en-US" altLang="en-US"/>
              <a:t>They minimize their time spent on areas outside their personal control</a:t>
            </a:r>
          </a:p>
          <a:p>
            <a:pPr lvl="2" eaLnBrk="1" hangingPunct="1"/>
            <a:r>
              <a:rPr lang="en-US" altLang="en-US"/>
              <a:t>Some investors use passive management as an investment strategy to minimize risk or give some control over the area they cannot control</a:t>
            </a:r>
          </a:p>
          <a:p>
            <a:pPr lvl="1" eaLnBrk="1" hangingPunct="1"/>
            <a:r>
              <a:rPr lang="en-US" altLang="en-US"/>
              <a:t>Most novice investors spend their time on areas they cannot control, i.e. investment returns, and fail to be concerned over areas they can control, i.e., savings, asset allocation, time, and expenses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267">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267">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267">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126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build="p"/>
    </p:bldLst>
  </p:timing>
</p:sld>
</file>

<file path=ppt/theme/theme1.xml><?xml version="1.0" encoding="utf-8"?>
<a:theme xmlns:a="http://schemas.openxmlformats.org/drawingml/2006/main" name="BM418-Theme1">
  <a:themeElements>
    <a:clrScheme name="East Bay Presentation 21Jan05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East Bay Presentation 21Jan05">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bg1"/>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bg1"/>
            </a:solidFill>
            <a:effectLst/>
            <a:latin typeface="Times New Roman" pitchFamily="18" charset="0"/>
          </a:defRPr>
        </a:defPPr>
      </a:lstStyle>
    </a:lnDef>
  </a:objectDefaults>
  <a:extraClrSchemeLst>
    <a:extraClrScheme>
      <a:clrScheme name="East Bay Presentation 21Jan05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East Bay Presentation 21Jan05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East Bay Presentation 21Jan05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East Bay Presentation 21Jan05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East Bay Presentation 21Jan05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East Bay Presentation 21Jan05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East Bay Presentation 21Jan05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BM418-Theme1</Template>
  <TotalTime>9469</TotalTime>
  <Words>6164</Words>
  <Application>Microsoft Office PowerPoint</Application>
  <PresentationFormat>On-screen Show (4:3)</PresentationFormat>
  <Paragraphs>505</Paragraphs>
  <Slides>73</Slides>
  <Notes>5</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73</vt:i4>
      </vt:variant>
    </vt:vector>
  </HeadingPairs>
  <TitlesOfParts>
    <vt:vector size="76" baseType="lpstr">
      <vt:lpstr>Times New Roman</vt:lpstr>
      <vt:lpstr>Wingdings</vt:lpstr>
      <vt:lpstr>BM418-Theme1</vt:lpstr>
      <vt:lpstr>Personal Finance: Another Perspective</vt:lpstr>
      <vt:lpstr>Objectives</vt:lpstr>
      <vt:lpstr>Investment Plan Assignments</vt:lpstr>
      <vt:lpstr>Investment Plan Assignments (continued)</vt:lpstr>
      <vt:lpstr>Understand Which Factors Control Investment Returns</vt:lpstr>
      <vt:lpstr>Factors Which Control Returns (continued)</vt:lpstr>
      <vt:lpstr>Factors Which Control Returns (continued)</vt:lpstr>
      <vt:lpstr>Factors Which Control Returns (continued)</vt:lpstr>
      <vt:lpstr>Factors Which Control Returns (continued)</vt:lpstr>
      <vt:lpstr>Selecting Investment Vehicles</vt:lpstr>
      <vt:lpstr>Investment Vehicles (continued)</vt:lpstr>
      <vt:lpstr>Selecting Investment Vehicles (continued)</vt:lpstr>
      <vt:lpstr>Selecting Investment Vehicles (continued)</vt:lpstr>
      <vt:lpstr>Selecting Investment Vehicles (continued)</vt:lpstr>
      <vt:lpstr>Selecting Investment Vehicles (continued)</vt:lpstr>
      <vt:lpstr>Selecting Investment Vehicles (continued)</vt:lpstr>
      <vt:lpstr>Selecting Investment Vehicles (continued)</vt:lpstr>
      <vt:lpstr>Selecting Investment Vehicles (continued)</vt:lpstr>
      <vt:lpstr>Selecting Investment Vehicles (continued)</vt:lpstr>
      <vt:lpstr>Selecting Investment Vehicles (continued)</vt:lpstr>
      <vt:lpstr>Selecting Investment Vehicles (continued)</vt:lpstr>
      <vt:lpstr>Selecting Investment Vehicles (continued)</vt:lpstr>
      <vt:lpstr>Selecting Investment Vehicles (continued)</vt:lpstr>
      <vt:lpstr>Selecting Investment Vehicles (continued)</vt:lpstr>
      <vt:lpstr>Questions</vt:lpstr>
      <vt:lpstr>B. Understand the Elements of a Successful Investment Portfolio</vt:lpstr>
      <vt:lpstr>Investing:  The Hourglass Bottom</vt:lpstr>
      <vt:lpstr>The Investment Hourglass (continued)</vt:lpstr>
      <vt:lpstr>Level 1:  Basics: Your Emergency  Fund and Food Storage</vt:lpstr>
      <vt:lpstr>Level II:  Core: Broad Market  Index or Mutual Funds</vt:lpstr>
      <vt:lpstr>Level III:  Diversify: Broaden and Deepen your Asset Classes</vt:lpstr>
      <vt:lpstr>Level IV:  Opportunistic: Individual Stocks Bonds and Sector Funds</vt:lpstr>
      <vt:lpstr>Final Thoughts</vt:lpstr>
      <vt:lpstr>Questions</vt:lpstr>
      <vt:lpstr>C. Understand the Investment Process</vt:lpstr>
      <vt:lpstr>The Investment Process (continued)</vt:lpstr>
      <vt:lpstr>The Investment Process (continued)</vt:lpstr>
      <vt:lpstr>The Investment Process (continued)</vt:lpstr>
      <vt:lpstr>The Investment Process (continued)</vt:lpstr>
      <vt:lpstr>The Investment Process (continued)</vt:lpstr>
      <vt:lpstr>The Investment Process (continued)</vt:lpstr>
      <vt:lpstr>The Investment Process (continued)</vt:lpstr>
      <vt:lpstr>Questions</vt:lpstr>
      <vt:lpstr>G. Understanding Plans and Strategies for Building Your Portfolio</vt:lpstr>
      <vt:lpstr>Portfolio Plans and Strategies (continued)</vt:lpstr>
      <vt:lpstr>Portfolio Plans and Strategies (continued)</vt:lpstr>
      <vt:lpstr>Portfolio Plans and Strategies (continued)</vt:lpstr>
      <vt:lpstr>Portfolio Plans and Strategies (continued)</vt:lpstr>
      <vt:lpstr>Portfolio Plans and Strategies (continued)</vt:lpstr>
      <vt:lpstr>Questions</vt:lpstr>
      <vt:lpstr>Review of Objectives</vt:lpstr>
      <vt:lpstr>Case Study #1</vt:lpstr>
      <vt:lpstr>Case Study #1 Answers</vt:lpstr>
      <vt:lpstr>Application #1 Answers (continued)</vt:lpstr>
      <vt:lpstr>Application #1 Answers (continued)</vt:lpstr>
      <vt:lpstr>Case Study #2</vt:lpstr>
      <vt:lpstr>Case Study #2 Answers </vt:lpstr>
      <vt:lpstr>Case Study #3</vt:lpstr>
      <vt:lpstr>Case Study #3 Answers</vt:lpstr>
      <vt:lpstr>Case Study #3 Answers (continued)</vt:lpstr>
      <vt:lpstr>Case Study #3 Answers (continued)</vt:lpstr>
      <vt:lpstr>Case Study #3 Answers (continued)  </vt:lpstr>
      <vt:lpstr>Case Study #3 Answers (continued)</vt:lpstr>
      <vt:lpstr>Case Study #3 Answers (continued)</vt:lpstr>
      <vt:lpstr>Case Study #3 Answers (continued)</vt:lpstr>
      <vt:lpstr>Case Study #4</vt:lpstr>
      <vt:lpstr>Case Study #4 Answers</vt:lpstr>
      <vt:lpstr>Case Study #4 Answers (continued)</vt:lpstr>
      <vt:lpstr>Case Study #4 Answers (continued)</vt:lpstr>
      <vt:lpstr>Case Study #4 Answers (continued)</vt:lpstr>
      <vt:lpstr>Case Study #4 Answers (continued)</vt:lpstr>
      <vt:lpstr>Case Study #4 Answers (continued) </vt:lpstr>
      <vt:lpstr>Case Study #4 Answers (continued)</vt:lpstr>
    </vt:vector>
  </TitlesOfParts>
  <Company>Brigham Young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Building Your Personal Portfolio</dc:title>
  <dc:creator>Bryan Sudweeks</dc:creator>
  <cp:lastModifiedBy>Bryan Sudweeks</cp:lastModifiedBy>
  <cp:revision>405</cp:revision>
  <cp:lastPrinted>2019-10-24T20:43:44Z</cp:lastPrinted>
  <dcterms:created xsi:type="dcterms:W3CDTF">2002-01-22T15:35:12Z</dcterms:created>
  <dcterms:modified xsi:type="dcterms:W3CDTF">2020-03-09T18:58:33Z</dcterms:modified>
</cp:coreProperties>
</file>