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6" r:id="rId1"/>
  </p:sldMasterIdLst>
  <p:notesMasterIdLst>
    <p:notesMasterId r:id="rId63"/>
  </p:notesMasterIdLst>
  <p:handoutMasterIdLst>
    <p:handoutMasterId r:id="rId64"/>
  </p:handoutMasterIdLst>
  <p:sldIdLst>
    <p:sldId id="406" r:id="rId2"/>
    <p:sldId id="315" r:id="rId3"/>
    <p:sldId id="404" r:id="rId4"/>
    <p:sldId id="430" r:id="rId5"/>
    <p:sldId id="437" r:id="rId6"/>
    <p:sldId id="440" r:id="rId7"/>
    <p:sldId id="449" r:id="rId8"/>
    <p:sldId id="441" r:id="rId9"/>
    <p:sldId id="442" r:id="rId10"/>
    <p:sldId id="261" r:id="rId11"/>
    <p:sldId id="417" r:id="rId12"/>
    <p:sldId id="418" r:id="rId13"/>
    <p:sldId id="450" r:id="rId14"/>
    <p:sldId id="416" r:id="rId15"/>
    <p:sldId id="420" r:id="rId16"/>
    <p:sldId id="465" r:id="rId17"/>
    <p:sldId id="468" r:id="rId18"/>
    <p:sldId id="413" r:id="rId19"/>
    <p:sldId id="421" r:id="rId20"/>
    <p:sldId id="472" r:id="rId21"/>
    <p:sldId id="277" r:id="rId22"/>
    <p:sldId id="423" r:id="rId23"/>
    <p:sldId id="317" r:id="rId24"/>
    <p:sldId id="424" r:id="rId25"/>
    <p:sldId id="425" r:id="rId26"/>
    <p:sldId id="318" r:id="rId27"/>
    <p:sldId id="431" r:id="rId28"/>
    <p:sldId id="432" r:id="rId29"/>
    <p:sldId id="475" r:id="rId30"/>
    <p:sldId id="310" r:id="rId31"/>
    <p:sldId id="281" r:id="rId32"/>
    <p:sldId id="434" r:id="rId33"/>
    <p:sldId id="426" r:id="rId34"/>
    <p:sldId id="427" r:id="rId35"/>
    <p:sldId id="429" r:id="rId36"/>
    <p:sldId id="435" r:id="rId37"/>
    <p:sldId id="473" r:id="rId38"/>
    <p:sldId id="282" r:id="rId39"/>
    <p:sldId id="447" r:id="rId40"/>
    <p:sldId id="446" r:id="rId41"/>
    <p:sldId id="407" r:id="rId42"/>
    <p:sldId id="448" r:id="rId43"/>
    <p:sldId id="408" r:id="rId44"/>
    <p:sldId id="409" r:id="rId45"/>
    <p:sldId id="410" r:id="rId46"/>
    <p:sldId id="411" r:id="rId47"/>
    <p:sldId id="412" r:id="rId48"/>
    <p:sldId id="469" r:id="rId49"/>
    <p:sldId id="470" r:id="rId50"/>
    <p:sldId id="471" r:id="rId51"/>
    <p:sldId id="474" r:id="rId52"/>
    <p:sldId id="405" r:id="rId53"/>
    <p:sldId id="456" r:id="rId54"/>
    <p:sldId id="457" r:id="rId55"/>
    <p:sldId id="461" r:id="rId56"/>
    <p:sldId id="452" r:id="rId57"/>
    <p:sldId id="453" r:id="rId58"/>
    <p:sldId id="454" r:id="rId59"/>
    <p:sldId id="455" r:id="rId60"/>
    <p:sldId id="462" r:id="rId61"/>
    <p:sldId id="464" r:id="rId62"/>
  </p:sldIdLst>
  <p:sldSz cx="9144000" cy="6858000" type="screen4x3"/>
  <p:notesSz cx="70104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447" autoAdjust="0"/>
  </p:normalViewPr>
  <p:slideViewPr>
    <p:cSldViewPr>
      <p:cViewPr varScale="1">
        <p:scale>
          <a:sx n="54" d="100"/>
          <a:sy n="54" d="100"/>
        </p:scale>
        <p:origin x="90" y="96"/>
      </p:cViewPr>
      <p:guideLst>
        <p:guide orient="horz" pos="2160"/>
        <p:guide pos="2880"/>
      </p:guideLst>
    </p:cSldViewPr>
  </p:slideViewPr>
  <p:outlineViewPr>
    <p:cViewPr>
      <p:scale>
        <a:sx n="33" d="100"/>
        <a:sy n="33" d="100"/>
      </p:scale>
      <p:origin x="0" y="1833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882" y="13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2001838" y="252413"/>
            <a:ext cx="2846387"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78" tIns="44936" rIns="91478" bIns="44936" anchor="ctr">
            <a:spAutoFit/>
          </a:bodyP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a:defRPr/>
            </a:pPr>
            <a:r>
              <a:rPr lang="en-US" altLang="en-US" sz="1300" b="0" dirty="0">
                <a:solidFill>
                  <a:schemeClr val="tx1"/>
                </a:solidFill>
              </a:rPr>
              <a:t>Investing 5: Stock Basics</a:t>
            </a:r>
          </a:p>
          <a:p>
            <a:pPr algn="ctr">
              <a:defRPr/>
            </a:pPr>
            <a:r>
              <a:rPr lang="en-US" altLang="en-US" sz="1300" b="0" dirty="0">
                <a:solidFill>
                  <a:schemeClr val="tx1"/>
                </a:solidFill>
              </a:rPr>
              <a:t>Personal Finance:  Another Perspective </a:t>
            </a:r>
          </a:p>
        </p:txBody>
      </p:sp>
      <p:sp>
        <p:nvSpPr>
          <p:cNvPr id="83971" name="Rectangle 3"/>
          <p:cNvSpPr>
            <a:spLocks noChangeArrowheads="1"/>
          </p:cNvSpPr>
          <p:nvPr/>
        </p:nvSpPr>
        <p:spPr bwMode="auto">
          <a:xfrm>
            <a:off x="3268663" y="8597900"/>
            <a:ext cx="398462"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78" tIns="44936" rIns="91478" bIns="44936" anchor="ct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r">
              <a:defRPr/>
            </a:pPr>
            <a:fld id="{74333658-3CA9-4EC4-87F8-87BA21D6F1B8}" type="slidenum">
              <a:rPr lang="en-US" altLang="en-US" sz="1400" b="0" smtClean="0">
                <a:solidFill>
                  <a:schemeClr val="tx1"/>
                </a:solidFill>
              </a:rPr>
              <a:pPr algn="r">
                <a:defRPr/>
              </a:pPr>
              <a:t>‹#›</a:t>
            </a:fld>
            <a:endParaRPr lang="en-US" altLang="en-US" sz="1400" b="0">
              <a:solidFill>
                <a:schemeClr val="tx1"/>
              </a:solidFill>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4838"/>
            <a:ext cx="5143500" cy="4183062"/>
          </a:xfrm>
          <a:prstGeom prst="rect">
            <a:avLst/>
          </a:prstGeom>
          <a:noFill/>
          <a:ln w="12700">
            <a:noFill/>
            <a:miter lim="800000"/>
            <a:headEnd/>
            <a:tailEnd/>
          </a:ln>
          <a:effectLst/>
        </p:spPr>
        <p:txBody>
          <a:bodyPr vert="horz" wrap="square" lIns="91478" tIns="44936" rIns="91478" bIns="44936"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3" name="Rectangle 3"/>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4"/>
          <p:cNvSpPr>
            <a:spLocks noChangeArrowheads="1"/>
          </p:cNvSpPr>
          <p:nvPr/>
        </p:nvSpPr>
        <p:spPr bwMode="auto">
          <a:xfrm>
            <a:off x="71438" y="92075"/>
            <a:ext cx="1536700"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78" tIns="44936" rIns="91478" bIns="44936" anchor="ctr">
            <a:spAutoFit/>
          </a:bodyP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defRPr/>
            </a:pPr>
            <a:r>
              <a:rPr lang="en-US" altLang="en-US" sz="1400" b="0">
                <a:solidFill>
                  <a:schemeClr val="tx1"/>
                </a:solidFill>
              </a:rPr>
              <a:t>Prentice-Hall, Inc.</a:t>
            </a:r>
          </a:p>
        </p:txBody>
      </p:sp>
      <p:sp>
        <p:nvSpPr>
          <p:cNvPr id="72709" name="Rectangle 5"/>
          <p:cNvSpPr>
            <a:spLocks noChangeArrowheads="1"/>
          </p:cNvSpPr>
          <p:nvPr/>
        </p:nvSpPr>
        <p:spPr bwMode="auto">
          <a:xfrm>
            <a:off x="6540500" y="8894763"/>
            <a:ext cx="39846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78" tIns="44936" rIns="91478" bIns="44936" anchor="ct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r">
              <a:defRPr/>
            </a:pPr>
            <a:fld id="{35504C8F-E679-46BC-A5BC-C5694155C6EE}" type="slidenum">
              <a:rPr lang="en-US" altLang="en-US" sz="1400" b="0" smtClean="0">
                <a:solidFill>
                  <a:schemeClr val="tx1"/>
                </a:solidFill>
              </a:rPr>
              <a:pPr algn="r">
                <a:defRPr/>
              </a:pPr>
              <a:t>‹#›</a:t>
            </a:fld>
            <a:endParaRPr lang="en-US" altLang="en-US" sz="1400" b="0">
              <a:solidFill>
                <a:schemeClr val="tx1"/>
              </a:solidFill>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cap="flat"/>
        </p:spPr>
      </p:sp>
      <p:sp>
        <p:nvSpPr>
          <p:cNvPr id="122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cap="flat"/>
        </p:spPr>
      </p:sp>
      <p:sp>
        <p:nvSpPr>
          <p:cNvPr id="204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cap="flat"/>
        </p:spPr>
      </p:sp>
      <p:sp>
        <p:nvSpPr>
          <p:cNvPr id="389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cap="flat"/>
        </p:spPr>
      </p:sp>
      <p:sp>
        <p:nvSpPr>
          <p:cNvPr id="4813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cap="flat"/>
        </p:spPr>
      </p:sp>
      <p:sp>
        <p:nvSpPr>
          <p:cNvPr id="512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cap="flat"/>
        </p:spPr>
      </p:sp>
      <p:sp>
        <p:nvSpPr>
          <p:cNvPr id="532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cap="flat"/>
        </p:spPr>
      </p:sp>
      <p:sp>
        <p:nvSpPr>
          <p:cNvPr id="59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73173893-8F72-4C63-82F8-52E4FE152075}"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 name="TextBox 10"/>
          <p:cNvSpPr txBox="1"/>
          <p:nvPr/>
        </p:nvSpPr>
        <p:spPr>
          <a:xfrm>
            <a:off x="8229600" y="6172200"/>
            <a:ext cx="571500" cy="307975"/>
          </a:xfrm>
          <a:prstGeom prst="rect">
            <a:avLst/>
          </a:prstGeom>
          <a:noFill/>
        </p:spPr>
        <p:txBody>
          <a:bodyPr>
            <a:spAutoFit/>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F500E5ED-0F5C-4F90-8F3C-786677C18C25}" type="slidenum">
              <a:rPr lang="en-US" altLang="en-US" sz="1400" b="0" smtClean="0"/>
              <a:pPr algn="ctr" eaLnBrk="1" hangingPunct="1">
                <a:defRPr/>
              </a:pPr>
              <a:t>‹#›</a:t>
            </a:fld>
            <a:endParaRPr lang="en-US" altLang="en-US" b="0"/>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30472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87102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46FCD752-96A4-496E-A6C8-47C41BCCAD3B}"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Tree>
    <p:extLst>
      <p:ext uri="{BB962C8B-B14F-4D97-AF65-F5344CB8AC3E}">
        <p14:creationId xmlns:p14="http://schemas.microsoft.com/office/powerpoint/2010/main" val="1553002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315200" cy="1143000"/>
          </a:xfrm>
        </p:spPr>
        <p:txBody>
          <a:bodyPr/>
          <a:lstStyle/>
          <a:p>
            <a:r>
              <a:rPr lang="en-US"/>
              <a:t>Click to edit Master title style</a:t>
            </a:r>
          </a:p>
        </p:txBody>
      </p:sp>
      <p:sp>
        <p:nvSpPr>
          <p:cNvPr id="3" name="ClipArt Placeholder 2"/>
          <p:cNvSpPr>
            <a:spLocks noGrp="1"/>
          </p:cNvSpPr>
          <p:nvPr>
            <p:ph type="clipArt" sz="half" idx="1"/>
          </p:nvPr>
        </p:nvSpPr>
        <p:spPr>
          <a:xfrm>
            <a:off x="914400" y="1600200"/>
            <a:ext cx="3581400" cy="4114800"/>
          </a:xfrm>
        </p:spPr>
        <p:txBody>
          <a:bodyPr/>
          <a:lstStyle/>
          <a:p>
            <a:pPr lvl="0"/>
            <a:endParaRPr lang="en-US" noProof="0"/>
          </a:p>
        </p:txBody>
      </p:sp>
      <p:sp>
        <p:nvSpPr>
          <p:cNvPr id="4" name="Text Placeholder 3"/>
          <p:cNvSpPr>
            <a:spLocks noGrp="1"/>
          </p:cNvSpPr>
          <p:nvPr>
            <p:ph type="body" sz="half" idx="2"/>
          </p:nvPr>
        </p:nvSpPr>
        <p:spPr>
          <a:xfrm>
            <a:off x="4648200" y="1600200"/>
            <a:ext cx="3581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1057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3152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600200"/>
            <a:ext cx="3581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0200"/>
            <a:ext cx="3581400" cy="4114800"/>
          </a:xfrm>
        </p:spPr>
        <p:txBody>
          <a:bodyPr/>
          <a:lstStyle/>
          <a:p>
            <a:pPr lvl="0"/>
            <a:endParaRPr lang="en-US" noProof="0"/>
          </a:p>
        </p:txBody>
      </p:sp>
      <p:sp>
        <p:nvSpPr>
          <p:cNvPr id="5" name="Rectangle 6"/>
          <p:cNvSpPr>
            <a:spLocks noGrp="1" noChangeArrowheads="1"/>
          </p:cNvSpPr>
          <p:nvPr>
            <p:ph type="sldNum" sz="quarter" idx="10"/>
          </p:nvPr>
        </p:nvSpPr>
        <p:spPr>
          <a:xfrm>
            <a:off x="8229600" y="6096000"/>
            <a:ext cx="685800" cy="457200"/>
          </a:xfrm>
          <a:prstGeom prst="rect">
            <a:avLst/>
          </a:prstGeom>
        </p:spPr>
        <p:txBody>
          <a:bodyPr/>
          <a:lstStyle>
            <a:lvl1pPr algn="ctr" eaLnBrk="1" hangingPunct="1">
              <a:defRPr/>
            </a:lvl1pPr>
          </a:lstStyle>
          <a:p>
            <a:pPr>
              <a:defRPr/>
            </a:pPr>
            <a:endParaRPr lang="en-US"/>
          </a:p>
        </p:txBody>
      </p:sp>
    </p:spTree>
    <p:extLst>
      <p:ext uri="{BB962C8B-B14F-4D97-AF65-F5344CB8AC3E}">
        <p14:creationId xmlns:p14="http://schemas.microsoft.com/office/powerpoint/2010/main" val="33795792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240713" y="6172200"/>
            <a:ext cx="598487" cy="457200"/>
          </a:xfrm>
          <a:prstGeom prst="rect">
            <a:avLst/>
          </a:prstGeom>
          <a:noFill/>
          <a:ln w="9525">
            <a:noFill/>
            <a:miter lim="800000"/>
            <a:headEnd/>
            <a:tailEnd/>
          </a:ln>
        </p:spPr>
        <p:txBody>
          <a:bodyPr/>
          <a:lstStyle>
            <a:lvl1pPr eaLnBrk="0" hangingPunct="0">
              <a:defRPr sz="4400" b="1">
                <a:solidFill>
                  <a:schemeClr val="tx2"/>
                </a:solidFill>
                <a:latin typeface="Times New Roman" panose="02020603050405020304" pitchFamily="18" charset="0"/>
              </a:defRPr>
            </a:lvl1pPr>
            <a:lvl2pPr marL="742950" indent="-285750" eaLnBrk="0" hangingPunct="0">
              <a:defRPr sz="4400" b="1">
                <a:solidFill>
                  <a:schemeClr val="tx2"/>
                </a:solidFill>
                <a:latin typeface="Times New Roman" panose="02020603050405020304" pitchFamily="18" charset="0"/>
              </a:defRPr>
            </a:lvl2pPr>
            <a:lvl3pPr marL="1143000" indent="-228600" eaLnBrk="0" hangingPunct="0">
              <a:defRPr sz="4400" b="1">
                <a:solidFill>
                  <a:schemeClr val="tx2"/>
                </a:solidFill>
                <a:latin typeface="Times New Roman" panose="02020603050405020304" pitchFamily="18" charset="0"/>
              </a:defRPr>
            </a:lvl3pPr>
            <a:lvl4pPr marL="1600200" indent="-228600" eaLnBrk="0" hangingPunct="0">
              <a:defRPr sz="4400" b="1">
                <a:solidFill>
                  <a:schemeClr val="tx2"/>
                </a:solidFill>
                <a:latin typeface="Times New Roman" panose="02020603050405020304" pitchFamily="18" charset="0"/>
              </a:defRPr>
            </a:lvl4pPr>
            <a:lvl5pPr marL="2057400" indent="-228600" eaLnBrk="0" hangingPunct="0">
              <a:defRPr sz="4400" b="1">
                <a:solidFill>
                  <a:schemeClr val="tx2"/>
                </a:solidFill>
                <a:latin typeface="Times New Roman" panose="02020603050405020304" pitchFamily="18" charset="0"/>
              </a:defRPr>
            </a:lvl5pPr>
            <a:lvl6pPr marL="2514600" indent="-228600" algn="ctr"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algn="ctr"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algn="ctr"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algn="ctr"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C532C9C0-2A65-4527-8E20-775427477536}"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949" r:id="rId1"/>
    <p:sldLayoutId id="2147483947" r:id="rId2"/>
    <p:sldLayoutId id="2147483950" r:id="rId3"/>
    <p:sldLayoutId id="2147483948" r:id="rId4"/>
    <p:sldLayoutId id="2147483951" r:id="rId5"/>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85800" y="533400"/>
            <a:ext cx="7772400" cy="1828800"/>
          </a:xfrm>
        </p:spPr>
        <p:txBody>
          <a:bodyPr/>
          <a:lstStyle/>
          <a:p>
            <a:pPr eaLnBrk="1" hangingPunct="1"/>
            <a:r>
              <a:rPr lang="en-US" altLang="en-US" sz="3200"/>
              <a:t>Personal Finance: Another Perspective</a:t>
            </a:r>
          </a:p>
        </p:txBody>
      </p:sp>
      <p:sp>
        <p:nvSpPr>
          <p:cNvPr id="7171" name="Rectangle 3"/>
          <p:cNvSpPr>
            <a:spLocks noGrp="1" noChangeArrowheads="1"/>
          </p:cNvSpPr>
          <p:nvPr>
            <p:ph type="subTitle" idx="1"/>
          </p:nvPr>
        </p:nvSpPr>
        <p:spPr>
          <a:xfrm>
            <a:off x="1028700" y="2819400"/>
            <a:ext cx="7086600" cy="1752600"/>
          </a:xfrm>
        </p:spPr>
        <p:txBody>
          <a:bodyPr/>
          <a:lstStyle/>
          <a:p>
            <a:pPr eaLnBrk="1" hangingPunct="1"/>
            <a:r>
              <a:rPr lang="en-US" altLang="en-US" sz="4400" dirty="0"/>
              <a:t>Investing 5: </a:t>
            </a:r>
          </a:p>
          <a:p>
            <a:pPr eaLnBrk="1" hangingPunct="1"/>
            <a:r>
              <a:rPr lang="en-US" altLang="en-US" sz="4400" dirty="0"/>
              <a:t>Stock Basics</a:t>
            </a:r>
          </a:p>
          <a:p>
            <a:pPr eaLnBrk="1" hangingPunct="1"/>
            <a:endParaRPr lang="en-US" altLang="en-US" sz="4400" dirty="0"/>
          </a:p>
          <a:p>
            <a:pPr eaLnBrk="1" hangingPunct="1"/>
            <a:r>
              <a:rPr lang="en-US" altLang="en-US" sz="2400" dirty="0"/>
              <a:t>Updated </a:t>
            </a:r>
            <a:r>
              <a:rPr lang="en-US" altLang="en-US" sz="2400" dirty="0" smtClean="0"/>
              <a:t>2020-02-26</a:t>
            </a:r>
            <a:endParaRPr lang="en-US" altLang="en-US"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685800"/>
            <a:ext cx="7772400" cy="944563"/>
          </a:xfrm>
        </p:spPr>
        <p:txBody>
          <a:bodyPr lIns="90488" tIns="44450" rIns="90488" bIns="44450"/>
          <a:lstStyle/>
          <a:p>
            <a:pPr eaLnBrk="1" hangingPunct="1"/>
            <a:r>
              <a:rPr lang="en-US" altLang="en-US" dirty="0"/>
              <a:t>Stock Terminology</a:t>
            </a:r>
            <a:endParaRPr lang="en-US" altLang="en-US" sz="2000" dirty="0"/>
          </a:p>
        </p:txBody>
      </p:sp>
      <p:sp>
        <p:nvSpPr>
          <p:cNvPr id="14339" name="Rectangle 3"/>
          <p:cNvSpPr>
            <a:spLocks noGrp="1" noChangeArrowheads="1"/>
          </p:cNvSpPr>
          <p:nvPr>
            <p:ph idx="1"/>
          </p:nvPr>
        </p:nvSpPr>
        <p:spPr>
          <a:xfrm>
            <a:off x="914400" y="1600200"/>
            <a:ext cx="7315200" cy="5029200"/>
          </a:xfrm>
        </p:spPr>
        <p:txBody>
          <a:bodyPr lIns="90488" tIns="44450" rIns="90488" bIns="44450"/>
          <a:lstStyle/>
          <a:p>
            <a:pPr eaLnBrk="1" hangingPunct="1"/>
            <a:r>
              <a:rPr lang="en-US" altLang="en-US"/>
              <a:t>Common Stock</a:t>
            </a:r>
          </a:p>
          <a:p>
            <a:pPr lvl="1" eaLnBrk="1" hangingPunct="1"/>
            <a:r>
              <a:rPr lang="en-US" altLang="en-US"/>
              <a:t>Common stock is ownership shares of a company.  They are sold initially through an IPO, and then traded among investors through the secondary markets.  Owners of common stock take more risk than with other types of stock, but receive a greater reward should the company perform well</a:t>
            </a:r>
          </a:p>
          <a:p>
            <a:pPr eaLnBrk="1" hangingPunct="1"/>
            <a:r>
              <a:rPr lang="en-US" altLang="en-US"/>
              <a:t>Preferred Stock</a:t>
            </a:r>
          </a:p>
          <a:p>
            <a:pPr lvl="1" eaLnBrk="1" hangingPunct="1"/>
            <a:r>
              <a:rPr lang="en-US" altLang="en-US"/>
              <a:t>Preferred stock is also ownership shares of a company.  However, it differs in that the dividend is guaranteed and paid before dividends on common stock are paid.  However, if company profits increase, the dividend isn’t increased accordingly.</a:t>
            </a:r>
          </a:p>
        </p:txBody>
      </p:sp>
      <p:sp>
        <p:nvSpPr>
          <p:cNvPr id="19460" name="Rectangle 4"/>
          <p:cNvSpPr>
            <a:spLocks noChangeArrowheads="1"/>
          </p:cNvSpPr>
          <p:nvPr/>
        </p:nvSpPr>
        <p:spPr bwMode="auto">
          <a:xfrm>
            <a:off x="838200" y="228600"/>
            <a:ext cx="7239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anim calcmode="lin" valueType="num">
                                      <p:cBhvr additive="base">
                                        <p:cTn id="11"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3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4339">
                                            <p:txEl>
                                              <p:pRg st="2" end="2"/>
                                            </p:txEl>
                                          </p:spTgt>
                                        </p:tgtEl>
                                        <p:attrNameLst>
                                          <p:attrName>style.visibility</p:attrName>
                                        </p:attrNameLst>
                                      </p:cBhvr>
                                      <p:to>
                                        <p:strVal val="visible"/>
                                      </p:to>
                                    </p:set>
                                    <p:anim calcmode="lin" valueType="num">
                                      <p:cBhvr additive="base">
                                        <p:cTn id="17" dur="500" fill="hold"/>
                                        <p:tgtEl>
                                          <p:spTgt spid="143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43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339">
                                            <p:txEl>
                                              <p:pRg st="3" end="3"/>
                                            </p:txEl>
                                          </p:spTgt>
                                        </p:tgtEl>
                                        <p:attrNameLst>
                                          <p:attrName>style.visibility</p:attrName>
                                        </p:attrNameLst>
                                      </p:cBhvr>
                                      <p:to>
                                        <p:strVal val="visible"/>
                                      </p:to>
                                    </p:set>
                                    <p:anim calcmode="lin" valueType="num">
                                      <p:cBhvr additive="base">
                                        <p:cTn id="21" dur="500" fill="hold"/>
                                        <p:tgtEl>
                                          <p:spTgt spid="143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43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a:t>Stock Terminology </a:t>
            </a:r>
            <a:r>
              <a:rPr lang="en-US" altLang="en-US" sz="2000"/>
              <a:t>(continued)</a:t>
            </a:r>
          </a:p>
        </p:txBody>
      </p:sp>
      <p:sp>
        <p:nvSpPr>
          <p:cNvPr id="16387" name="Rectangle 3"/>
          <p:cNvSpPr>
            <a:spLocks noGrp="1" noChangeArrowheads="1"/>
          </p:cNvSpPr>
          <p:nvPr>
            <p:ph idx="1"/>
          </p:nvPr>
        </p:nvSpPr>
        <p:spPr>
          <a:xfrm>
            <a:off x="914400" y="1600200"/>
            <a:ext cx="7239000" cy="4953000"/>
          </a:xfrm>
        </p:spPr>
        <p:txBody>
          <a:bodyPr/>
          <a:lstStyle/>
          <a:p>
            <a:pPr eaLnBrk="1" hangingPunct="1"/>
            <a:r>
              <a:rPr lang="en-US" altLang="en-US" dirty="0"/>
              <a:t>Classes of Stock</a:t>
            </a:r>
          </a:p>
          <a:p>
            <a:pPr lvl="1" eaLnBrk="1" hangingPunct="1"/>
            <a:r>
              <a:rPr lang="en-US" altLang="en-US" dirty="0"/>
              <a:t>Some companies have multiple classes of stock, which have specific features, such a different voting or dividend policies</a:t>
            </a:r>
          </a:p>
          <a:p>
            <a:pPr eaLnBrk="1" hangingPunct="1"/>
            <a:r>
              <a:rPr lang="en-US" altLang="en-US" sz="2400" dirty="0"/>
              <a:t>Shareholders (or stock holders)</a:t>
            </a:r>
          </a:p>
          <a:p>
            <a:pPr lvl="1" eaLnBrk="1" hangingPunct="1"/>
            <a:r>
              <a:rPr lang="en-US" altLang="en-US" dirty="0"/>
              <a:t>Investors who own shares (equity) in a company</a:t>
            </a:r>
          </a:p>
          <a:p>
            <a:pPr eaLnBrk="1" hangingPunct="1"/>
            <a:r>
              <a:rPr lang="en-US" altLang="en-US" sz="2400" dirty="0"/>
              <a:t>Voting Rights</a:t>
            </a:r>
          </a:p>
          <a:p>
            <a:pPr lvl="1" eaLnBrk="1" hangingPunct="1"/>
            <a:r>
              <a:rPr lang="en-US" altLang="en-US" dirty="0"/>
              <a:t>Shareholders have the right to vote on major policy issues.  Generally, each share of common stock has one vote (except for some companies with different classes of shares, with some classes having extra voting rights).  Generally, shareholders vote by proxy, which is similar to an absentee ballot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38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3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en-US"/>
              <a:t>Stock Terminology </a:t>
            </a:r>
            <a:r>
              <a:rPr lang="en-US" altLang="en-US" sz="2000"/>
              <a:t>(continued)</a:t>
            </a:r>
          </a:p>
        </p:txBody>
      </p:sp>
      <p:sp>
        <p:nvSpPr>
          <p:cNvPr id="17411" name="Rectangle 3"/>
          <p:cNvSpPr>
            <a:spLocks noGrp="1" noChangeArrowheads="1"/>
          </p:cNvSpPr>
          <p:nvPr>
            <p:ph idx="1"/>
          </p:nvPr>
        </p:nvSpPr>
        <p:spPr>
          <a:xfrm>
            <a:off x="914400" y="1600200"/>
            <a:ext cx="7239000" cy="4953000"/>
          </a:xfrm>
        </p:spPr>
        <p:txBody>
          <a:bodyPr/>
          <a:lstStyle/>
          <a:p>
            <a:pPr eaLnBrk="1" hangingPunct="1"/>
            <a:r>
              <a:rPr lang="en-US" altLang="en-US"/>
              <a:t>Investors make money in stocks in two ways:</a:t>
            </a:r>
          </a:p>
          <a:p>
            <a:pPr lvl="1" eaLnBrk="1" hangingPunct="1"/>
            <a:r>
              <a:rPr lang="en-US" altLang="en-US"/>
              <a:t>Dividends</a:t>
            </a:r>
          </a:p>
          <a:p>
            <a:pPr lvl="2" eaLnBrk="1" hangingPunct="1"/>
            <a:r>
              <a:rPr lang="en-US" altLang="en-US"/>
              <a:t>Companies may make payment to shareholders as part of the profits.  Different types of companies have different dividend policies, which may change over time</a:t>
            </a:r>
          </a:p>
          <a:p>
            <a:pPr lvl="1" eaLnBrk="1" hangingPunct="1"/>
            <a:r>
              <a:rPr lang="en-US" altLang="en-US"/>
              <a:t>Capital Gains (CG)</a:t>
            </a:r>
          </a:p>
          <a:p>
            <a:pPr lvl="2" eaLnBrk="1" hangingPunct="1"/>
            <a:r>
              <a:rPr lang="en-US" altLang="en-US"/>
              <a:t>Investors purchase shares in companies with the expectation that the price of the shares will increase.  This increase in share value is a capital gain</a:t>
            </a:r>
            <a:endParaRPr lang="en-US" altLang="en-US" sz="2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41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a:t>Stock Terminology </a:t>
            </a:r>
            <a:r>
              <a:rPr lang="en-US" altLang="en-US" sz="2000"/>
              <a:t>(continued)</a:t>
            </a:r>
            <a:r>
              <a:rPr lang="en-US" altLang="en-US" sz="4000"/>
              <a:t> </a:t>
            </a:r>
          </a:p>
        </p:txBody>
      </p:sp>
      <p:sp>
        <p:nvSpPr>
          <p:cNvPr id="18435" name="Rectangle 3"/>
          <p:cNvSpPr>
            <a:spLocks noGrp="1" noChangeArrowheads="1"/>
          </p:cNvSpPr>
          <p:nvPr>
            <p:ph idx="1"/>
          </p:nvPr>
        </p:nvSpPr>
        <p:spPr>
          <a:xfrm>
            <a:off x="914400" y="1600200"/>
            <a:ext cx="7315200" cy="5257800"/>
          </a:xfrm>
        </p:spPr>
        <p:txBody>
          <a:bodyPr/>
          <a:lstStyle/>
          <a:p>
            <a:pPr eaLnBrk="1" hangingPunct="1"/>
            <a:r>
              <a:rPr lang="en-US" altLang="en-US"/>
              <a:t>Types of Capital Gains:</a:t>
            </a:r>
          </a:p>
          <a:p>
            <a:pPr lvl="1" eaLnBrk="1" hangingPunct="1"/>
            <a:r>
              <a:rPr lang="en-US" altLang="en-US"/>
              <a:t>Realized:  Gains realized when shares are sold. </a:t>
            </a:r>
          </a:p>
          <a:p>
            <a:pPr lvl="1" eaLnBrk="1" hangingPunct="1"/>
            <a:r>
              <a:rPr lang="en-US" altLang="en-US"/>
              <a:t>Unrealized:  Paper gains where the shares have not been sold </a:t>
            </a:r>
          </a:p>
          <a:p>
            <a:pPr lvl="1" eaLnBrk="1" hangingPunct="1"/>
            <a:r>
              <a:rPr lang="en-US" altLang="en-US"/>
              <a:t>Realized Short-term: Gains realized where the stock was owned for a 365 days or less </a:t>
            </a:r>
          </a:p>
          <a:p>
            <a:pPr lvl="1" eaLnBrk="1" hangingPunct="1"/>
            <a:r>
              <a:rPr lang="en-US" altLang="en-US"/>
              <a:t>Realized Long-term:  Gains realized where the stock was owned for greater than 365 days.</a:t>
            </a:r>
          </a:p>
          <a:p>
            <a:pPr lvl="2" eaLnBrk="1" hangingPunct="1"/>
            <a:r>
              <a:rPr lang="en-US" altLang="en-US"/>
              <a:t>Note that capital gains are taxed differently depending on how long you had owned the stock and your level of income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4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a:t>Stock Terminology </a:t>
            </a:r>
            <a:r>
              <a:rPr lang="en-US" altLang="en-US" sz="2000"/>
              <a:t>(continued)</a:t>
            </a:r>
          </a:p>
        </p:txBody>
      </p:sp>
      <p:sp>
        <p:nvSpPr>
          <p:cNvPr id="19459" name="Rectangle 3"/>
          <p:cNvSpPr>
            <a:spLocks noGrp="1" noChangeArrowheads="1"/>
          </p:cNvSpPr>
          <p:nvPr>
            <p:ph idx="1"/>
          </p:nvPr>
        </p:nvSpPr>
        <p:spPr>
          <a:xfrm>
            <a:off x="914400" y="1600200"/>
            <a:ext cx="7391400" cy="5257800"/>
          </a:xfrm>
        </p:spPr>
        <p:txBody>
          <a:bodyPr/>
          <a:lstStyle/>
          <a:p>
            <a:pPr eaLnBrk="1" hangingPunct="1"/>
            <a:r>
              <a:rPr lang="en-US" altLang="en-US"/>
              <a:t>Stock Split</a:t>
            </a:r>
          </a:p>
          <a:p>
            <a:pPr lvl="1" eaLnBrk="1" hangingPunct="1"/>
            <a:r>
              <a:rPr lang="en-US" altLang="en-US"/>
              <a:t>A process where a company splits their shares to keep the price of their stock in a buying range (generally $6-$100 per share).  Companies may give a stock split of (x) for 1, which results in the stock price declining by a the same multiple (x).  </a:t>
            </a:r>
          </a:p>
          <a:p>
            <a:pPr lvl="2" eaLnBrk="1" hangingPunct="1"/>
            <a:r>
              <a:rPr lang="en-US" altLang="en-US"/>
              <a:t>Assume you had 10 shares priced at $100 each or 10 * $100 = $1,000.  If the stock split 2 for 1, you would have 20 shares (2 * 10) and the price would adjust to $50 each, or 100 / 2.  Your value would be 20 * $50 = $1,000, the same as before</a:t>
            </a:r>
          </a:p>
          <a:p>
            <a:pPr lvl="2" eaLnBrk="1" hangingPunct="1"/>
            <a:r>
              <a:rPr lang="en-US" altLang="en-US"/>
              <a:t>A stock split has no impact on firm value, but it may give information on the firm’s prospects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5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a:t>Stock Terminology </a:t>
            </a:r>
            <a:r>
              <a:rPr lang="en-US" altLang="en-US" sz="2000"/>
              <a:t>(continued)</a:t>
            </a:r>
            <a:endParaRPr lang="en-US" altLang="en-US" sz="4400"/>
          </a:p>
        </p:txBody>
      </p:sp>
      <p:sp>
        <p:nvSpPr>
          <p:cNvPr id="20483" name="Rectangle 3"/>
          <p:cNvSpPr>
            <a:spLocks noGrp="1" noChangeArrowheads="1"/>
          </p:cNvSpPr>
          <p:nvPr>
            <p:ph idx="1"/>
          </p:nvPr>
        </p:nvSpPr>
        <p:spPr>
          <a:xfrm>
            <a:off x="914400" y="1600200"/>
            <a:ext cx="7239000" cy="5257800"/>
          </a:xfrm>
        </p:spPr>
        <p:txBody>
          <a:bodyPr/>
          <a:lstStyle/>
          <a:p>
            <a:pPr eaLnBrk="1" hangingPunct="1"/>
            <a:r>
              <a:rPr lang="en-US" altLang="en-US"/>
              <a:t>Reverse split</a:t>
            </a:r>
          </a:p>
          <a:p>
            <a:pPr lvl="1" eaLnBrk="1" hangingPunct="1"/>
            <a:r>
              <a:rPr lang="en-US" altLang="en-US"/>
              <a:t>If the company’s stock price is too low, they may do a reverse split which reduces the number of shares outstanding and raises the stock price.  It is the opposite of a stock split</a:t>
            </a:r>
          </a:p>
          <a:p>
            <a:pPr eaLnBrk="1" hangingPunct="1"/>
            <a:r>
              <a:rPr lang="en-US" altLang="en-US"/>
              <a:t>Stock repurchases </a:t>
            </a:r>
          </a:p>
          <a:p>
            <a:pPr lvl="1" eaLnBrk="1" hangingPunct="1"/>
            <a:r>
              <a:rPr lang="en-US" altLang="en-US"/>
              <a:t>This is where companies buy back their own shares.  This is generally positive for the investor as each time this happens, this means the investor owns a larger proportion of the firm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Stock Terminology </a:t>
            </a:r>
            <a:r>
              <a:rPr lang="en-US" altLang="en-US" sz="2000"/>
              <a:t>(continued)</a:t>
            </a:r>
          </a:p>
        </p:txBody>
      </p:sp>
      <p:sp>
        <p:nvSpPr>
          <p:cNvPr id="24579" name="Rectangle 3"/>
          <p:cNvSpPr>
            <a:spLocks noGrp="1" noChangeArrowheads="1"/>
          </p:cNvSpPr>
          <p:nvPr>
            <p:ph idx="1"/>
          </p:nvPr>
        </p:nvSpPr>
        <p:spPr>
          <a:xfrm>
            <a:off x="914400" y="1600200"/>
            <a:ext cx="7239000" cy="5105400"/>
          </a:xfrm>
        </p:spPr>
        <p:txBody>
          <a:bodyPr/>
          <a:lstStyle/>
          <a:p>
            <a:pPr eaLnBrk="1" hangingPunct="1"/>
            <a:r>
              <a:rPr lang="en-US" altLang="en-US"/>
              <a:t>Key Asset Classes for Common Stocks</a:t>
            </a:r>
          </a:p>
          <a:p>
            <a:pPr lvl="1" eaLnBrk="1" hangingPunct="1"/>
            <a:r>
              <a:rPr lang="en-US" altLang="en-US"/>
              <a:t>Large capitalization (or large cap) stocks</a:t>
            </a:r>
          </a:p>
          <a:p>
            <a:pPr lvl="2" eaLnBrk="1" hangingPunct="1"/>
            <a:r>
              <a:rPr lang="en-US" altLang="en-US"/>
              <a:t>Companies with market capitalization (shares outstanding times price) of  &gt; $10 billion</a:t>
            </a:r>
          </a:p>
          <a:p>
            <a:pPr lvl="1" eaLnBrk="1" hangingPunct="1"/>
            <a:r>
              <a:rPr lang="en-US" altLang="en-US"/>
              <a:t>Mid capitalization (or mid cap) stocks</a:t>
            </a:r>
          </a:p>
          <a:p>
            <a:pPr lvl="2" eaLnBrk="1" hangingPunct="1"/>
            <a:r>
              <a:rPr lang="en-US" altLang="en-US"/>
              <a:t>Companies with market capitalization of between $2 billion and $10 billion</a:t>
            </a:r>
          </a:p>
          <a:p>
            <a:pPr lvl="1" eaLnBrk="1" hangingPunct="1"/>
            <a:r>
              <a:rPr lang="en-US" altLang="en-US"/>
              <a:t>Small capitalization (or small cap) stocks</a:t>
            </a:r>
          </a:p>
          <a:p>
            <a:pPr lvl="2" eaLnBrk="1" hangingPunct="1"/>
            <a:r>
              <a:rPr lang="en-US" altLang="en-US"/>
              <a:t>Companies with market capitalization of less than $2 billion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57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57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57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n-US"/>
              <a:t>Stock Terminology </a:t>
            </a:r>
            <a:r>
              <a:rPr lang="en-US" altLang="en-US" sz="2000"/>
              <a:t>(continued)</a:t>
            </a:r>
          </a:p>
        </p:txBody>
      </p:sp>
      <p:sp>
        <p:nvSpPr>
          <p:cNvPr id="25603" name="Rectangle 3"/>
          <p:cNvSpPr>
            <a:spLocks noGrp="1" noChangeArrowheads="1"/>
          </p:cNvSpPr>
          <p:nvPr>
            <p:ph idx="1"/>
          </p:nvPr>
        </p:nvSpPr>
        <p:spPr>
          <a:xfrm>
            <a:off x="914400" y="1600200"/>
            <a:ext cx="7239000" cy="5105400"/>
          </a:xfrm>
        </p:spPr>
        <p:txBody>
          <a:bodyPr/>
          <a:lstStyle/>
          <a:p>
            <a:pPr eaLnBrk="1" hangingPunct="1"/>
            <a:r>
              <a:rPr lang="en-US" altLang="en-US"/>
              <a:t>Asset Classes </a:t>
            </a:r>
            <a:r>
              <a:rPr lang="en-US" altLang="en-US" sz="2400"/>
              <a:t>(continued)</a:t>
            </a:r>
            <a:endParaRPr lang="en-US" altLang="en-US"/>
          </a:p>
          <a:p>
            <a:pPr lvl="1" eaLnBrk="1" hangingPunct="1"/>
            <a:r>
              <a:rPr lang="en-US" altLang="en-US"/>
              <a:t>International</a:t>
            </a:r>
          </a:p>
          <a:p>
            <a:pPr lvl="2" eaLnBrk="1" hangingPunct="1"/>
            <a:r>
              <a:rPr lang="en-US" altLang="en-US"/>
              <a:t>Companies whose major listing and operations are outside the United States and which are considered “developed” by the World Bank and IMF</a:t>
            </a:r>
          </a:p>
          <a:p>
            <a:pPr lvl="1" eaLnBrk="1" hangingPunct="1"/>
            <a:r>
              <a:rPr lang="en-US" altLang="en-US"/>
              <a:t>Emerging Markets</a:t>
            </a:r>
          </a:p>
          <a:p>
            <a:pPr lvl="2" eaLnBrk="1" hangingPunct="1"/>
            <a:r>
              <a:rPr lang="en-US" altLang="en-US"/>
              <a:t>Companies whose major listing and operations or from countries considered developed by the World Bank and IMF</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en-US"/>
              <a:t>Stock Terminology </a:t>
            </a:r>
            <a:r>
              <a:rPr lang="en-US" altLang="en-US" sz="2000"/>
              <a:t>(continued)</a:t>
            </a:r>
          </a:p>
        </p:txBody>
      </p:sp>
      <p:sp>
        <p:nvSpPr>
          <p:cNvPr id="26627" name="Rectangle 3"/>
          <p:cNvSpPr>
            <a:spLocks noGrp="1" noChangeArrowheads="1"/>
          </p:cNvSpPr>
          <p:nvPr>
            <p:ph idx="1"/>
          </p:nvPr>
        </p:nvSpPr>
        <p:spPr>
          <a:xfrm>
            <a:off x="914400" y="1600200"/>
            <a:ext cx="7239000" cy="5105400"/>
          </a:xfrm>
        </p:spPr>
        <p:txBody>
          <a:bodyPr/>
          <a:lstStyle/>
          <a:p>
            <a:pPr eaLnBrk="1" hangingPunct="1"/>
            <a:r>
              <a:rPr lang="en-US" altLang="en-US"/>
              <a:t>General Classifications of Common Stock</a:t>
            </a:r>
          </a:p>
          <a:p>
            <a:pPr lvl="1" eaLnBrk="1" hangingPunct="1"/>
            <a:r>
              <a:rPr lang="en-US" altLang="en-US"/>
              <a:t>Blue-chip stocks</a:t>
            </a:r>
          </a:p>
          <a:p>
            <a:pPr lvl="2" eaLnBrk="1" hangingPunct="1"/>
            <a:r>
              <a:rPr lang="en-US" altLang="en-US"/>
              <a:t>Stocks of the largest and best managed firms.  This is not a specific list, but changes over time </a:t>
            </a:r>
          </a:p>
          <a:p>
            <a:pPr lvl="1" eaLnBrk="1" hangingPunct="1"/>
            <a:r>
              <a:rPr lang="en-US" altLang="en-US"/>
              <a:t>Growth stocks</a:t>
            </a:r>
          </a:p>
          <a:p>
            <a:pPr lvl="2" eaLnBrk="1" hangingPunct="1"/>
            <a:r>
              <a:rPr lang="en-US" altLang="en-US"/>
              <a:t>Companies which are growing faster than average and which generally reinvest dividends.  They generally have higher PE and PB ratios than the market as a whole</a:t>
            </a:r>
          </a:p>
          <a:p>
            <a:pPr lvl="1" eaLnBrk="1" hangingPunct="1"/>
            <a:r>
              <a:rPr lang="en-US" altLang="en-US"/>
              <a:t>Value stocks</a:t>
            </a:r>
          </a:p>
          <a:p>
            <a:pPr lvl="2" eaLnBrk="1" hangingPunct="1"/>
            <a:r>
              <a:rPr lang="en-US" altLang="en-US"/>
              <a:t>Companies which are less expensive compared to the market.  They generally have lower PE and PB ratios than the market as a whole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62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6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a:t>Stock Terminology </a:t>
            </a:r>
            <a:r>
              <a:rPr lang="en-US" altLang="en-US" sz="2000"/>
              <a:t>(continued)</a:t>
            </a:r>
          </a:p>
        </p:txBody>
      </p:sp>
      <p:sp>
        <p:nvSpPr>
          <p:cNvPr id="27651" name="Rectangle 3"/>
          <p:cNvSpPr>
            <a:spLocks noGrp="1" noChangeArrowheads="1"/>
          </p:cNvSpPr>
          <p:nvPr>
            <p:ph idx="1"/>
          </p:nvPr>
        </p:nvSpPr>
        <p:spPr>
          <a:xfrm>
            <a:off x="914400" y="1600200"/>
            <a:ext cx="7239000" cy="5029200"/>
          </a:xfrm>
        </p:spPr>
        <p:txBody>
          <a:bodyPr/>
          <a:lstStyle/>
          <a:p>
            <a:pPr eaLnBrk="1" hangingPunct="1"/>
            <a:r>
              <a:rPr lang="en-US" altLang="en-US"/>
              <a:t>Income stocks</a:t>
            </a:r>
          </a:p>
          <a:p>
            <a:pPr lvl="1" eaLnBrk="1" hangingPunct="1"/>
            <a:r>
              <a:rPr lang="en-US" altLang="en-US"/>
              <a:t>Companies which pay dividends regularly</a:t>
            </a:r>
          </a:p>
          <a:p>
            <a:pPr eaLnBrk="1" hangingPunct="1"/>
            <a:r>
              <a:rPr lang="en-US" altLang="en-US"/>
              <a:t>Cyclical stocks</a:t>
            </a:r>
          </a:p>
          <a:p>
            <a:pPr lvl="1" eaLnBrk="1" hangingPunct="1"/>
            <a:r>
              <a:rPr lang="en-US" altLang="en-US"/>
              <a:t>Companies whose share prices move up and down with the state of the economy</a:t>
            </a:r>
          </a:p>
          <a:p>
            <a:pPr eaLnBrk="1" hangingPunct="1"/>
            <a:r>
              <a:rPr lang="en-US" altLang="en-US"/>
              <a:t>Defensive stocks</a:t>
            </a:r>
          </a:p>
          <a:p>
            <a:pPr lvl="1" eaLnBrk="1" hangingPunct="1"/>
            <a:r>
              <a:rPr lang="en-US" altLang="en-US"/>
              <a:t>Companies whose share prices move opposite to the state of the economy</a:t>
            </a:r>
          </a:p>
          <a:p>
            <a:pPr eaLnBrk="1" hangingPunct="1"/>
            <a:endParaRPr lang="en-US" altLang="en-US"/>
          </a:p>
          <a:p>
            <a:pPr eaLnBrk="1" hangingPunct="1">
              <a:lnSpc>
                <a:spcPct val="90000"/>
              </a:lnSpc>
              <a:buFont typeface="Wingdings" panose="05000000000000000000" pitchFamily="2" charset="2"/>
              <a:buAutoNum type="alphaLcPeriod"/>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685800"/>
            <a:ext cx="7772400" cy="858838"/>
          </a:xfrm>
        </p:spPr>
        <p:txBody>
          <a:bodyPr/>
          <a:lstStyle/>
          <a:p>
            <a:pPr eaLnBrk="1" hangingPunct="1"/>
            <a:r>
              <a:rPr lang="en-US" altLang="en-US"/>
              <a:t>Objectives</a:t>
            </a:r>
          </a:p>
        </p:txBody>
      </p:sp>
      <p:sp>
        <p:nvSpPr>
          <p:cNvPr id="8195" name="Rectangle 3"/>
          <p:cNvSpPr>
            <a:spLocks noGrp="1" noChangeArrowheads="1"/>
          </p:cNvSpPr>
          <p:nvPr>
            <p:ph type="subTitle" idx="1"/>
          </p:nvPr>
        </p:nvSpPr>
        <p:spPr>
          <a:xfrm>
            <a:off x="914400" y="1600200"/>
            <a:ext cx="7162800" cy="3886200"/>
          </a:xfrm>
        </p:spPr>
        <p:txBody>
          <a:bodyPr/>
          <a:lstStyle/>
          <a:p>
            <a:pPr marL="609600" indent="-609600" algn="l" eaLnBrk="1" hangingPunct="1"/>
            <a:r>
              <a:rPr lang="en-US" altLang="en-US" dirty="0"/>
              <a:t>A. Understand risk and return for stocks and common stock terminology</a:t>
            </a:r>
          </a:p>
          <a:p>
            <a:pPr marL="609600" indent="-609600" algn="l" eaLnBrk="1" hangingPunct="1"/>
            <a:r>
              <a:rPr lang="en-US" altLang="en-US" dirty="0"/>
              <a:t>B. Understand how stocks are valued and why stocks fluctuate in value</a:t>
            </a:r>
          </a:p>
          <a:p>
            <a:pPr marL="609600" indent="-609600" algn="l" eaLnBrk="1" hangingPunct="1"/>
            <a:r>
              <a:rPr lang="en-US" altLang="en-US" dirty="0"/>
              <a:t>C. Understand stock investing strategies and the costs of investing in stocks</a:t>
            </a:r>
          </a:p>
          <a:p>
            <a:pPr marL="609600" indent="-609600" algn="l" eaLnBrk="1" hangingPunct="1"/>
            <a:r>
              <a:rPr lang="en-US" altLang="en-US" dirty="0"/>
              <a:t>D. Understand plans and strategies for stocks</a:t>
            </a:r>
          </a:p>
          <a:p>
            <a:pPr marL="609600" indent="-609600" eaLnBrk="1" hangingPunct="1"/>
            <a:endParaRPr lang="en-US"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dirty="0"/>
              <a:t>Questions</a:t>
            </a:r>
            <a:endParaRPr lang="en-US" altLang="en-US" sz="2000" dirty="0"/>
          </a:p>
        </p:txBody>
      </p:sp>
      <p:sp>
        <p:nvSpPr>
          <p:cNvPr id="27651" name="Rectangle 3"/>
          <p:cNvSpPr>
            <a:spLocks noGrp="1" noChangeArrowheads="1"/>
          </p:cNvSpPr>
          <p:nvPr>
            <p:ph idx="1"/>
          </p:nvPr>
        </p:nvSpPr>
        <p:spPr>
          <a:xfrm>
            <a:off x="914400" y="1600200"/>
            <a:ext cx="7239000" cy="5029200"/>
          </a:xfrm>
        </p:spPr>
        <p:txBody>
          <a:bodyPr/>
          <a:lstStyle/>
          <a:p>
            <a:pPr eaLnBrk="1" hangingPunct="1"/>
            <a:r>
              <a:rPr lang="en-US" altLang="en-US" dirty="0"/>
              <a:t>Do you understand risk and return for stocks and common stock terminology?</a:t>
            </a:r>
          </a:p>
          <a:p>
            <a:pPr eaLnBrk="1" hangingPunct="1"/>
            <a:endParaRPr lang="en-US" altLang="en-US" dirty="0"/>
          </a:p>
          <a:p>
            <a:pPr eaLnBrk="1" hangingPunct="1"/>
            <a:endParaRPr lang="en-US" altLang="en-US" dirty="0"/>
          </a:p>
          <a:p>
            <a:pPr eaLnBrk="1" hangingPunct="1">
              <a:lnSpc>
                <a:spcPct val="90000"/>
              </a:lnSpc>
              <a:buFont typeface="Wingdings" panose="05000000000000000000" pitchFamily="2" charset="2"/>
              <a:buAutoNum type="alphaLcPeriod"/>
            </a:pPr>
            <a:endParaRPr lang="en-US" altLang="en-US" dirty="0"/>
          </a:p>
        </p:txBody>
      </p:sp>
      <p:pic>
        <p:nvPicPr>
          <p:cNvPr id="2" name="Picture 1"/>
          <p:cNvPicPr>
            <a:picLocks noChangeAspect="1"/>
          </p:cNvPicPr>
          <p:nvPr/>
        </p:nvPicPr>
        <p:blipFill>
          <a:blip r:embed="rId2"/>
          <a:stretch>
            <a:fillRect/>
          </a:stretch>
        </p:blipFill>
        <p:spPr>
          <a:xfrm>
            <a:off x="152400" y="2209801"/>
            <a:ext cx="8839200" cy="4419599"/>
          </a:xfrm>
          <a:prstGeom prst="rect">
            <a:avLst/>
          </a:prstGeom>
        </p:spPr>
      </p:pic>
    </p:spTree>
    <p:extLst>
      <p:ext uri="{BB962C8B-B14F-4D97-AF65-F5344CB8AC3E}">
        <p14:creationId xmlns:p14="http://schemas.microsoft.com/office/powerpoint/2010/main" val="320005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685800"/>
            <a:ext cx="7772400" cy="858838"/>
          </a:xfrm>
        </p:spPr>
        <p:txBody>
          <a:bodyPr lIns="90488" tIns="44450" rIns="90488" bIns="44450"/>
          <a:lstStyle/>
          <a:p>
            <a:pPr marL="762000" indent="-762000" eaLnBrk="1" hangingPunct="1"/>
            <a:r>
              <a:rPr lang="en-US" altLang="en-US" dirty="0"/>
              <a:t>B. Understand How Stocks are Valued</a:t>
            </a:r>
          </a:p>
        </p:txBody>
      </p:sp>
      <p:sp>
        <p:nvSpPr>
          <p:cNvPr id="47107" name="Rectangle 3"/>
          <p:cNvSpPr>
            <a:spLocks noGrp="1" noChangeArrowheads="1"/>
          </p:cNvSpPr>
          <p:nvPr>
            <p:ph type="body" sz="half" idx="1"/>
          </p:nvPr>
        </p:nvSpPr>
        <p:spPr>
          <a:xfrm>
            <a:off x="906463" y="1604963"/>
            <a:ext cx="7323137" cy="4953000"/>
          </a:xfrm>
        </p:spPr>
        <p:txBody>
          <a:bodyPr lIns="90488" tIns="44450" rIns="90488" bIns="44450"/>
          <a:lstStyle/>
          <a:p>
            <a:pPr eaLnBrk="1" hangingPunct="1"/>
            <a:r>
              <a:rPr lang="en-US" altLang="en-US"/>
              <a:t>The goal of valuation is to determine the intrinsic value of each company, i.e., the company’s fundamental economic value.  </a:t>
            </a:r>
          </a:p>
          <a:p>
            <a:pPr lvl="1" eaLnBrk="1" hangingPunct="1"/>
            <a:r>
              <a:rPr lang="en-US" altLang="en-US"/>
              <a:t>If the stock market price is greater than the intrinsic value, the investor would sell the stock.  </a:t>
            </a:r>
          </a:p>
          <a:p>
            <a:pPr lvl="1" eaLnBrk="1" hangingPunct="1"/>
            <a:r>
              <a:rPr lang="en-US" altLang="en-US"/>
              <a:t>If the market price is less than the intrinsic value, the investor would buy the stock.  </a:t>
            </a:r>
          </a:p>
          <a:p>
            <a:pPr lvl="2" eaLnBrk="1" hangingPunct="1"/>
            <a:r>
              <a:rPr lang="en-US" altLang="en-US"/>
              <a:t>Determining a firm’s value is one of the most challenging responsibilities of an investor.  </a:t>
            </a:r>
          </a:p>
          <a:p>
            <a:pPr lvl="1" eaLnBrk="1" hangingPunct="1"/>
            <a:r>
              <a:rPr lang="en-US" altLang="en-US"/>
              <a:t>It is done in a number of ways including:</a:t>
            </a:r>
          </a:p>
          <a:p>
            <a:pPr lvl="2" eaLnBrk="1" hangingPunct="1"/>
            <a:r>
              <a:rPr lang="en-US" altLang="en-US"/>
              <a:t>Dividend Discount Models, Fundamental Analysis, Cash Flow Analysis, Liquidation Analysis, and Technical Analysis</a:t>
            </a:r>
          </a:p>
          <a:p>
            <a:pPr lvl="1" eaLnBrk="1" hangingPunct="1">
              <a:buFontTx/>
              <a:buNone/>
            </a:pPr>
            <a:endParaRPr lang="en-US" altLang="en-US"/>
          </a:p>
          <a:p>
            <a:pPr lvl="1" eaLnBrk="1" hangingPunct="1"/>
            <a:endParaRPr lang="en-US" altLang="en-US" sz="1800"/>
          </a:p>
        </p:txBody>
      </p:sp>
      <p:sp>
        <p:nvSpPr>
          <p:cNvPr id="34820" name="Rectangle 7"/>
          <p:cNvSpPr>
            <a:spLocks noChangeArrowheads="1"/>
          </p:cNvSpPr>
          <p:nvPr/>
        </p:nvSpPr>
        <p:spPr bwMode="auto">
          <a:xfrm>
            <a:off x="609600" y="304800"/>
            <a:ext cx="7696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07">
                                            <p:txEl>
                                              <p:pRg st="1" end="1"/>
                                            </p:txEl>
                                          </p:spTgt>
                                        </p:tgtEl>
                                        <p:attrNameLst>
                                          <p:attrName>style.visibility</p:attrName>
                                        </p:attrNameLst>
                                      </p:cBhvr>
                                      <p:to>
                                        <p:strVal val="visible"/>
                                      </p:to>
                                    </p:set>
                                    <p:anim calcmode="lin" valueType="num">
                                      <p:cBhvr additive="base">
                                        <p:cTn id="13" dur="500" fill="hold"/>
                                        <p:tgtEl>
                                          <p:spTgt spid="47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1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107">
                                            <p:txEl>
                                              <p:pRg st="2" end="2"/>
                                            </p:txEl>
                                          </p:spTgt>
                                        </p:tgtEl>
                                        <p:attrNameLst>
                                          <p:attrName>style.visibility</p:attrName>
                                        </p:attrNameLst>
                                      </p:cBhvr>
                                      <p:to>
                                        <p:strVal val="visible"/>
                                      </p:to>
                                    </p:set>
                                    <p:anim calcmode="lin" valueType="num">
                                      <p:cBhvr additive="base">
                                        <p:cTn id="17" dur="500" fill="hold"/>
                                        <p:tgtEl>
                                          <p:spTgt spid="471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1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107">
                                            <p:txEl>
                                              <p:pRg st="3" end="3"/>
                                            </p:txEl>
                                          </p:spTgt>
                                        </p:tgtEl>
                                        <p:attrNameLst>
                                          <p:attrName>style.visibility</p:attrName>
                                        </p:attrNameLst>
                                      </p:cBhvr>
                                      <p:to>
                                        <p:strVal val="visible"/>
                                      </p:to>
                                    </p:set>
                                    <p:anim calcmode="lin" valueType="num">
                                      <p:cBhvr additive="base">
                                        <p:cTn id="21" dur="500" fill="hold"/>
                                        <p:tgtEl>
                                          <p:spTgt spid="471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1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107">
                                            <p:txEl>
                                              <p:pRg st="4" end="4"/>
                                            </p:txEl>
                                          </p:spTgt>
                                        </p:tgtEl>
                                        <p:attrNameLst>
                                          <p:attrName>style.visibility</p:attrName>
                                        </p:attrNameLst>
                                      </p:cBhvr>
                                      <p:to>
                                        <p:strVal val="visible"/>
                                      </p:to>
                                    </p:set>
                                    <p:anim calcmode="lin" valueType="num">
                                      <p:cBhvr additive="base">
                                        <p:cTn id="25" dur="500" fill="hold"/>
                                        <p:tgtEl>
                                          <p:spTgt spid="471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10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107">
                                            <p:txEl>
                                              <p:pRg st="5" end="5"/>
                                            </p:txEl>
                                          </p:spTgt>
                                        </p:tgtEl>
                                        <p:attrNameLst>
                                          <p:attrName>style.visibility</p:attrName>
                                        </p:attrNameLst>
                                      </p:cBhvr>
                                      <p:to>
                                        <p:strVal val="visible"/>
                                      </p:to>
                                    </p:set>
                                    <p:anim calcmode="lin" valueType="num">
                                      <p:cBhvr additive="base">
                                        <p:cTn id="29" dur="500" fill="hold"/>
                                        <p:tgtEl>
                                          <p:spTgt spid="4710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10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marL="762000" indent="-762000" eaLnBrk="1" hangingPunct="1"/>
            <a:r>
              <a:rPr lang="en-US" altLang="en-US"/>
              <a:t>Stock Valuation </a:t>
            </a:r>
            <a:r>
              <a:rPr lang="en-US" altLang="en-US" sz="2400"/>
              <a:t>(continued)</a:t>
            </a:r>
          </a:p>
        </p:txBody>
      </p:sp>
      <p:sp>
        <p:nvSpPr>
          <p:cNvPr id="29699" name="Rectangle 3"/>
          <p:cNvSpPr>
            <a:spLocks noGrp="1" noChangeArrowheads="1"/>
          </p:cNvSpPr>
          <p:nvPr>
            <p:ph idx="1"/>
          </p:nvPr>
        </p:nvSpPr>
        <p:spPr>
          <a:xfrm>
            <a:off x="914400" y="1600200"/>
            <a:ext cx="7315200" cy="5257800"/>
          </a:xfrm>
        </p:spPr>
        <p:txBody>
          <a:bodyPr/>
          <a:lstStyle/>
          <a:p>
            <a:pPr eaLnBrk="1" hangingPunct="1"/>
            <a:r>
              <a:rPr lang="en-US" altLang="en-US"/>
              <a:t>Dividend Discount Models (DDMs)</a:t>
            </a:r>
          </a:p>
          <a:p>
            <a:pPr lvl="1" eaLnBrk="1" hangingPunct="1"/>
            <a:r>
              <a:rPr lang="en-US" altLang="en-US"/>
              <a:t>DDMs consider the value of a stock to be the present value of all future dividends earned from holding that stock, discounted at the firm’s required rate of return</a:t>
            </a:r>
          </a:p>
          <a:p>
            <a:pPr lvl="2" eaLnBrk="1" hangingPunct="1"/>
            <a:r>
              <a:rPr lang="en-US" altLang="en-US"/>
              <a:t>Value of common stock = </a:t>
            </a:r>
            <a:r>
              <a:rPr lang="en-US" altLang="en-US" i="1"/>
              <a:t>D</a:t>
            </a:r>
            <a:r>
              <a:rPr lang="en-US" altLang="en-US" baseline="-25000"/>
              <a:t>1</a:t>
            </a:r>
            <a:r>
              <a:rPr lang="en-US" altLang="en-US" i="1"/>
              <a:t>/ ( k</a:t>
            </a:r>
            <a:r>
              <a:rPr lang="en-US" altLang="en-US"/>
              <a:t> - </a:t>
            </a:r>
            <a:r>
              <a:rPr lang="en-US" altLang="en-US" i="1"/>
              <a:t>g</a:t>
            </a:r>
            <a:r>
              <a:rPr lang="en-US" altLang="en-US"/>
              <a:t> )</a:t>
            </a:r>
          </a:p>
          <a:p>
            <a:pPr lvl="2" eaLnBrk="1" hangingPunct="1"/>
            <a:r>
              <a:rPr lang="en-US" altLang="en-US"/>
              <a:t>The price is the expected dividend divided by the discount rate (k) minus the stocks long-term growth rate (g)</a:t>
            </a:r>
          </a:p>
          <a:p>
            <a:pPr lvl="1" eaLnBrk="1" hangingPunct="1"/>
            <a:r>
              <a:rPr lang="en-US" altLang="en-US"/>
              <a:t>While it is impossible to accurately determine the value as you can’t predict the dollar amount of future dividends or the growth rate, it is helpful in your analysis</a:t>
            </a:r>
          </a:p>
          <a:p>
            <a:pPr lvl="2" eaLnBrk="1" hangingPunct="1">
              <a:lnSpc>
                <a:spcPct val="90000"/>
              </a:lnSpc>
              <a:buFontTx/>
              <a:buNone/>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6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685800"/>
            <a:ext cx="7772400" cy="858838"/>
          </a:xfrm>
        </p:spPr>
        <p:txBody>
          <a:bodyPr lIns="90488" tIns="44450" rIns="90488" bIns="44450"/>
          <a:lstStyle/>
          <a:p>
            <a:pPr eaLnBrk="1" hangingPunct="1"/>
            <a:r>
              <a:rPr lang="en-US" altLang="en-US"/>
              <a:t>Stock Valuation </a:t>
            </a:r>
            <a:r>
              <a:rPr lang="en-US" altLang="en-US" sz="2400"/>
              <a:t>(continued)</a:t>
            </a:r>
          </a:p>
        </p:txBody>
      </p:sp>
      <p:sp>
        <p:nvSpPr>
          <p:cNvPr id="131075" name="Rectangle 3"/>
          <p:cNvSpPr>
            <a:spLocks noGrp="1" noChangeArrowheads="1"/>
          </p:cNvSpPr>
          <p:nvPr>
            <p:ph type="body" sz="half" idx="1"/>
          </p:nvPr>
        </p:nvSpPr>
        <p:spPr>
          <a:xfrm>
            <a:off x="914400" y="1600200"/>
            <a:ext cx="7239000" cy="5181600"/>
          </a:xfrm>
        </p:spPr>
        <p:txBody>
          <a:bodyPr lIns="90488" tIns="44450" rIns="90488" bIns="44450"/>
          <a:lstStyle/>
          <a:p>
            <a:pPr eaLnBrk="1" hangingPunct="1"/>
            <a:r>
              <a:rPr lang="en-US" altLang="en-US"/>
              <a:t>Fundamental Analysis</a:t>
            </a:r>
          </a:p>
          <a:p>
            <a:pPr lvl="1" eaLnBrk="1" hangingPunct="1"/>
            <a:r>
              <a:rPr lang="en-US" altLang="en-US"/>
              <a:t>Fundamental analysis assumes that the value of the stock can be determined based on the future earnings of the company</a:t>
            </a:r>
          </a:p>
          <a:p>
            <a:pPr lvl="2" eaLnBrk="1" hangingPunct="1"/>
            <a:r>
              <a:rPr lang="en-US" altLang="en-US"/>
              <a:t>Analysts spend an inordinate amount of time understanding the company, the industry, the global industry, and the global economy in determining the intrinsic value of the company</a:t>
            </a:r>
          </a:p>
          <a:p>
            <a:pPr lvl="1" eaLnBrk="1" hangingPunct="1"/>
            <a:r>
              <a:rPr lang="en-US" altLang="en-US"/>
              <a:t>Fundamental analysis has been found to add value in stock valuation, particularly when analysts are able to forecast earnings which are significantly different than the market consensus</a:t>
            </a:r>
          </a:p>
        </p:txBody>
      </p:sp>
      <p:sp>
        <p:nvSpPr>
          <p:cNvPr id="37892" name="Rectangle 4"/>
          <p:cNvSpPr>
            <a:spLocks noChangeArrowheads="1"/>
          </p:cNvSpPr>
          <p:nvPr/>
        </p:nvSpPr>
        <p:spPr bwMode="auto">
          <a:xfrm>
            <a:off x="1143000" y="190500"/>
            <a:ext cx="6400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anim calcmode="lin" valueType="num">
                                      <p:cBhvr additive="base">
                                        <p:cTn id="7" dur="500" fill="hold"/>
                                        <p:tgtEl>
                                          <p:spTgt spid="1310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1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1075">
                                            <p:txEl>
                                              <p:pRg st="1" end="1"/>
                                            </p:txEl>
                                          </p:spTgt>
                                        </p:tgtEl>
                                        <p:attrNameLst>
                                          <p:attrName>style.visibility</p:attrName>
                                        </p:attrNameLst>
                                      </p:cBhvr>
                                      <p:to>
                                        <p:strVal val="visible"/>
                                      </p:to>
                                    </p:set>
                                    <p:anim calcmode="lin" valueType="num">
                                      <p:cBhvr additive="base">
                                        <p:cTn id="13" dur="500" fill="hold"/>
                                        <p:tgtEl>
                                          <p:spTgt spid="1310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107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31075">
                                            <p:txEl>
                                              <p:pRg st="2" end="2"/>
                                            </p:txEl>
                                          </p:spTgt>
                                        </p:tgtEl>
                                        <p:attrNameLst>
                                          <p:attrName>style.visibility</p:attrName>
                                        </p:attrNameLst>
                                      </p:cBhvr>
                                      <p:to>
                                        <p:strVal val="visible"/>
                                      </p:to>
                                    </p:set>
                                    <p:anim calcmode="lin" valueType="num">
                                      <p:cBhvr additive="base">
                                        <p:cTn id="17" dur="500" fill="hold"/>
                                        <p:tgtEl>
                                          <p:spTgt spid="13107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107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31075">
                                            <p:txEl>
                                              <p:pRg st="3" end="3"/>
                                            </p:txEl>
                                          </p:spTgt>
                                        </p:tgtEl>
                                        <p:attrNameLst>
                                          <p:attrName>style.visibility</p:attrName>
                                        </p:attrNameLst>
                                      </p:cBhvr>
                                      <p:to>
                                        <p:strVal val="visible"/>
                                      </p:to>
                                    </p:set>
                                    <p:anim calcmode="lin" valueType="num">
                                      <p:cBhvr additive="base">
                                        <p:cTn id="21" dur="500" fill="hold"/>
                                        <p:tgtEl>
                                          <p:spTgt spid="13107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3107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p" bldLvl="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a:t>Stock Valuation </a:t>
            </a:r>
            <a:r>
              <a:rPr lang="en-US" altLang="en-US" sz="2400"/>
              <a:t>(continued)</a:t>
            </a:r>
          </a:p>
        </p:txBody>
      </p:sp>
      <p:sp>
        <p:nvSpPr>
          <p:cNvPr id="31747" name="Rectangle 3"/>
          <p:cNvSpPr>
            <a:spLocks noGrp="1" noChangeArrowheads="1"/>
          </p:cNvSpPr>
          <p:nvPr>
            <p:ph idx="1"/>
          </p:nvPr>
        </p:nvSpPr>
        <p:spPr>
          <a:xfrm>
            <a:off x="914400" y="1600200"/>
            <a:ext cx="7239000" cy="4876800"/>
          </a:xfrm>
        </p:spPr>
        <p:txBody>
          <a:bodyPr/>
          <a:lstStyle/>
          <a:p>
            <a:pPr eaLnBrk="1" hangingPunct="1"/>
            <a:r>
              <a:rPr lang="en-US" altLang="en-US"/>
              <a:t>Cash Flow Analysis</a:t>
            </a:r>
          </a:p>
          <a:p>
            <a:pPr lvl="1" eaLnBrk="1" hangingPunct="1"/>
            <a:r>
              <a:rPr lang="en-US" altLang="en-US"/>
              <a:t>Cash flow analysis assumes that the value of a company is the discounted value of the free cash flows to all shareholders and to equity shareholders as well</a:t>
            </a:r>
          </a:p>
          <a:p>
            <a:pPr lvl="2" eaLnBrk="1" hangingPunct="1"/>
            <a:r>
              <a:rPr lang="en-US" altLang="en-US"/>
              <a:t>Investors build cash flow models that give forecasts of expected cash flows to the equity shareholders and to the total firm</a:t>
            </a:r>
          </a:p>
          <a:p>
            <a:pPr lvl="1" eaLnBrk="1" hangingPunct="1"/>
            <a:r>
              <a:rPr lang="en-US" altLang="en-US"/>
              <a:t>While Cash Flow analysis is helpful in determining intrinsic value, often the value of the firm is in areas that are difficult to quantify in terms of cash flow</a:t>
            </a:r>
          </a:p>
          <a:p>
            <a:pPr lvl="2"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a:t>Stock Valuation </a:t>
            </a:r>
            <a:r>
              <a:rPr lang="en-US" altLang="en-US" sz="2400"/>
              <a:t>(continued)</a:t>
            </a:r>
          </a:p>
        </p:txBody>
      </p:sp>
      <p:sp>
        <p:nvSpPr>
          <p:cNvPr id="32771" name="Rectangle 3"/>
          <p:cNvSpPr>
            <a:spLocks noGrp="1" noChangeArrowheads="1"/>
          </p:cNvSpPr>
          <p:nvPr>
            <p:ph idx="1"/>
          </p:nvPr>
        </p:nvSpPr>
        <p:spPr>
          <a:xfrm>
            <a:off x="914400" y="1600200"/>
            <a:ext cx="7239000" cy="5181600"/>
          </a:xfrm>
        </p:spPr>
        <p:txBody>
          <a:bodyPr/>
          <a:lstStyle/>
          <a:p>
            <a:pPr eaLnBrk="1" hangingPunct="1"/>
            <a:r>
              <a:rPr lang="en-US" altLang="en-US"/>
              <a:t>Technical Analysis</a:t>
            </a:r>
          </a:p>
          <a:p>
            <a:pPr lvl="1" eaLnBrk="1" hangingPunct="1"/>
            <a:r>
              <a:rPr lang="en-US" altLang="en-US"/>
              <a:t>Technical analysis assumes that supply and demand are the key factors needed to understand stock prices and market trends</a:t>
            </a:r>
          </a:p>
          <a:p>
            <a:pPr lvl="2" eaLnBrk="1" hangingPunct="1"/>
            <a:r>
              <a:rPr lang="en-US" altLang="en-US"/>
              <a:t>Technical analysis focuses on the psychological factors (greed and fear) as well as economic factors in determining company value</a:t>
            </a:r>
          </a:p>
          <a:p>
            <a:pPr lvl="1" eaLnBrk="1" hangingPunct="1"/>
            <a:r>
              <a:rPr lang="en-US" altLang="en-US"/>
              <a:t>While Technical Analysis is interesting, major research has found it of less value in predicting stock prices.  However, many of the tools used in technical analysis are helpful in managing portfolios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050"/>
          <p:cNvSpPr>
            <a:spLocks noGrp="1" noChangeArrowheads="1"/>
          </p:cNvSpPr>
          <p:nvPr>
            <p:ph type="title"/>
          </p:nvPr>
        </p:nvSpPr>
        <p:spPr>
          <a:xfrm>
            <a:off x="914400" y="685800"/>
            <a:ext cx="7315200" cy="858838"/>
          </a:xfrm>
        </p:spPr>
        <p:txBody>
          <a:bodyPr/>
          <a:lstStyle/>
          <a:p>
            <a:pPr eaLnBrk="1" hangingPunct="1"/>
            <a:r>
              <a:rPr lang="en-US" altLang="en-US"/>
              <a:t>Stock Valuation </a:t>
            </a:r>
            <a:r>
              <a:rPr lang="en-US" altLang="en-US" sz="2400"/>
              <a:t>(continued)</a:t>
            </a:r>
          </a:p>
        </p:txBody>
      </p:sp>
      <p:sp>
        <p:nvSpPr>
          <p:cNvPr id="133123" name="Rectangle 2051"/>
          <p:cNvSpPr>
            <a:spLocks noGrp="1" noChangeArrowheads="1"/>
          </p:cNvSpPr>
          <p:nvPr>
            <p:ph type="body" sz="half" idx="1"/>
          </p:nvPr>
        </p:nvSpPr>
        <p:spPr>
          <a:xfrm>
            <a:off x="914400" y="1600200"/>
            <a:ext cx="7315200" cy="5257800"/>
          </a:xfrm>
        </p:spPr>
        <p:txBody>
          <a:bodyPr/>
          <a:lstStyle/>
          <a:p>
            <a:pPr eaLnBrk="1" hangingPunct="1"/>
            <a:r>
              <a:rPr lang="en-US" altLang="en-US" dirty="0"/>
              <a:t>In valuing firms, a few ratios are often used</a:t>
            </a:r>
            <a:endParaRPr lang="en-US" altLang="en-US" sz="2400" dirty="0"/>
          </a:p>
          <a:p>
            <a:pPr lvl="1" eaLnBrk="1" hangingPunct="1"/>
            <a:r>
              <a:rPr lang="en-US" altLang="en-US" sz="2800" dirty="0"/>
              <a:t>Price Earnings ratio (PE)</a:t>
            </a:r>
            <a:r>
              <a:rPr lang="en-US" altLang="en-US" dirty="0"/>
              <a:t> </a:t>
            </a:r>
          </a:p>
          <a:p>
            <a:pPr lvl="2" eaLnBrk="1" hangingPunct="1"/>
            <a:r>
              <a:rPr lang="en-US" altLang="en-US" dirty="0"/>
              <a:t>The PE is the market price of the stock is divided by the earnings per share, or what you would pay for $1 of earnings</a:t>
            </a:r>
          </a:p>
          <a:p>
            <a:pPr lvl="3" eaLnBrk="1" hangingPunct="1"/>
            <a:r>
              <a:rPr lang="en-US" altLang="en-US" dirty="0"/>
              <a:t>This is one of the most widely used ratios, and is used to compare financial performance of different companies.  </a:t>
            </a:r>
          </a:p>
          <a:p>
            <a:pPr lvl="3" eaLnBrk="1" hangingPunct="1"/>
            <a:r>
              <a:rPr lang="en-US" altLang="en-US" dirty="0"/>
              <a:t>It is most useful when comparing a company’s PE to its own history, the industry PE, or to the market PE.</a:t>
            </a:r>
          </a:p>
          <a:p>
            <a:pPr lvl="2" eaLnBrk="1" hangingPunct="1"/>
            <a:r>
              <a:rPr lang="en-US" altLang="en-US" dirty="0"/>
              <a:t>Most investors use the firms forecast (or PE for the coming year) rather than its historical PE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 calcmode="lin" valueType="num">
                                      <p:cBhvr additive="base">
                                        <p:cTn id="7" dur="500" fill="hold"/>
                                        <p:tgtEl>
                                          <p:spTgt spid="133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23">
                                            <p:txEl>
                                              <p:pRg st="1" end="1"/>
                                            </p:txEl>
                                          </p:spTgt>
                                        </p:tgtEl>
                                        <p:attrNameLst>
                                          <p:attrName>style.visibility</p:attrName>
                                        </p:attrNameLst>
                                      </p:cBhvr>
                                      <p:to>
                                        <p:strVal val="visible"/>
                                      </p:to>
                                    </p:set>
                                    <p:anim calcmode="lin" valueType="num">
                                      <p:cBhvr additive="base">
                                        <p:cTn id="13" dur="500" fill="hold"/>
                                        <p:tgtEl>
                                          <p:spTgt spid="133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33123">
                                            <p:txEl>
                                              <p:pRg st="2" end="2"/>
                                            </p:txEl>
                                          </p:spTgt>
                                        </p:tgtEl>
                                        <p:attrNameLst>
                                          <p:attrName>style.visibility</p:attrName>
                                        </p:attrNameLst>
                                      </p:cBhvr>
                                      <p:to>
                                        <p:strVal val="visible"/>
                                      </p:to>
                                    </p:set>
                                    <p:anim calcmode="lin" valueType="num">
                                      <p:cBhvr additive="base">
                                        <p:cTn id="17" dur="500" fill="hold"/>
                                        <p:tgtEl>
                                          <p:spTgt spid="1331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331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33123">
                                            <p:txEl>
                                              <p:pRg st="3" end="3"/>
                                            </p:txEl>
                                          </p:spTgt>
                                        </p:tgtEl>
                                        <p:attrNameLst>
                                          <p:attrName>style.visibility</p:attrName>
                                        </p:attrNameLst>
                                      </p:cBhvr>
                                      <p:to>
                                        <p:strVal val="visible"/>
                                      </p:to>
                                    </p:set>
                                    <p:anim calcmode="lin" valueType="num">
                                      <p:cBhvr additive="base">
                                        <p:cTn id="21" dur="500" fill="hold"/>
                                        <p:tgtEl>
                                          <p:spTgt spid="1331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331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3123">
                                            <p:txEl>
                                              <p:pRg st="4" end="4"/>
                                            </p:txEl>
                                          </p:spTgt>
                                        </p:tgtEl>
                                        <p:attrNameLst>
                                          <p:attrName>style.visibility</p:attrName>
                                        </p:attrNameLst>
                                      </p:cBhvr>
                                      <p:to>
                                        <p:strVal val="visible"/>
                                      </p:to>
                                    </p:set>
                                    <p:anim calcmode="lin" valueType="num">
                                      <p:cBhvr additive="base">
                                        <p:cTn id="25" dur="500" fill="hold"/>
                                        <p:tgtEl>
                                          <p:spTgt spid="1331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33123">
                                            <p:txEl>
                                              <p:pRg st="5" end="5"/>
                                            </p:txEl>
                                          </p:spTgt>
                                        </p:tgtEl>
                                        <p:attrNameLst>
                                          <p:attrName>style.visibility</p:attrName>
                                        </p:attrNameLst>
                                      </p:cBhvr>
                                      <p:to>
                                        <p:strVal val="visible"/>
                                      </p:to>
                                    </p:set>
                                    <p:anim calcmode="lin" valueType="num">
                                      <p:cBhvr additive="base">
                                        <p:cTn id="29" dur="500" fill="hold"/>
                                        <p:tgtEl>
                                          <p:spTgt spid="1331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3312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914400" y="719138"/>
            <a:ext cx="7315200" cy="881062"/>
          </a:xfrm>
        </p:spPr>
        <p:txBody>
          <a:bodyPr/>
          <a:lstStyle/>
          <a:p>
            <a:pPr eaLnBrk="1" hangingPunct="1">
              <a:lnSpc>
                <a:spcPct val="90000"/>
              </a:lnSpc>
            </a:pPr>
            <a:r>
              <a:rPr lang="en-US" altLang="en-US"/>
              <a:t>Stock Valuation </a:t>
            </a:r>
            <a:r>
              <a:rPr lang="en-US" altLang="en-US" sz="2400"/>
              <a:t>(continued)</a:t>
            </a:r>
          </a:p>
        </p:txBody>
      </p:sp>
      <p:sp>
        <p:nvSpPr>
          <p:cNvPr id="34819" name="Rectangle 3"/>
          <p:cNvSpPr>
            <a:spLocks noGrp="1" noChangeArrowheads="1"/>
          </p:cNvSpPr>
          <p:nvPr>
            <p:ph idx="1"/>
          </p:nvPr>
        </p:nvSpPr>
        <p:spPr>
          <a:xfrm>
            <a:off x="914400" y="1600200"/>
            <a:ext cx="7239000" cy="4876800"/>
          </a:xfrm>
        </p:spPr>
        <p:txBody>
          <a:bodyPr/>
          <a:lstStyle/>
          <a:p>
            <a:pPr eaLnBrk="1" hangingPunct="1"/>
            <a:r>
              <a:rPr lang="en-US" altLang="en-US"/>
              <a:t>Price to Book ratio (PB)</a:t>
            </a:r>
          </a:p>
          <a:p>
            <a:pPr lvl="1" eaLnBrk="1" hangingPunct="1"/>
            <a:r>
              <a:rPr lang="en-US" altLang="en-US"/>
              <a:t>The PB ratio is the  price of the company’s stock divided by the book value per share </a:t>
            </a:r>
          </a:p>
          <a:p>
            <a:pPr lvl="2" eaLnBrk="1" hangingPunct="1"/>
            <a:r>
              <a:rPr lang="en-US" altLang="en-US"/>
              <a:t>This indicates the price you are paying for a $1 worth of assets as shown on the balance sheet.</a:t>
            </a:r>
          </a:p>
          <a:p>
            <a:pPr lvl="1" eaLnBrk="1" hangingPunct="1"/>
            <a:r>
              <a:rPr lang="en-US" altLang="en-US"/>
              <a:t>Book Value doesn’t look at the value of the assets, only the non-depreciated portion of the assets.  As such, there often can be a major discrepancy between the actual value of the assets and their book value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8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8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914400" y="685800"/>
            <a:ext cx="7315200" cy="881063"/>
          </a:xfrm>
        </p:spPr>
        <p:txBody>
          <a:bodyPr/>
          <a:lstStyle/>
          <a:p>
            <a:pPr eaLnBrk="1" hangingPunct="1">
              <a:lnSpc>
                <a:spcPct val="90000"/>
              </a:lnSpc>
            </a:pPr>
            <a:r>
              <a:rPr lang="en-US" altLang="en-US"/>
              <a:t>Stock Valuation </a:t>
            </a:r>
            <a:r>
              <a:rPr lang="en-US" altLang="en-US" sz="2400"/>
              <a:t>(continued)</a:t>
            </a:r>
          </a:p>
        </p:txBody>
      </p:sp>
      <p:sp>
        <p:nvSpPr>
          <p:cNvPr id="36867" name="Rectangle 3"/>
          <p:cNvSpPr>
            <a:spLocks noGrp="1" noChangeArrowheads="1"/>
          </p:cNvSpPr>
          <p:nvPr>
            <p:ph idx="1"/>
          </p:nvPr>
        </p:nvSpPr>
        <p:spPr>
          <a:xfrm>
            <a:off x="914400" y="1600200"/>
            <a:ext cx="7239000" cy="4953000"/>
          </a:xfrm>
        </p:spPr>
        <p:txBody>
          <a:bodyPr/>
          <a:lstStyle/>
          <a:p>
            <a:pPr eaLnBrk="1" hangingPunct="1"/>
            <a:r>
              <a:rPr lang="en-US" altLang="en-US"/>
              <a:t>Return on Equity (ROE)</a:t>
            </a:r>
          </a:p>
          <a:p>
            <a:pPr lvl="1" eaLnBrk="1" hangingPunct="1"/>
            <a:r>
              <a:rPr lang="en-US" altLang="en-US"/>
              <a:t>This is a ratio of the company’s earnings per share divided by the company’s book value per share.  It is a measure of how well the company is utilizing the assets of the company to make money.</a:t>
            </a:r>
          </a:p>
          <a:p>
            <a:pPr lvl="2" eaLnBrk="1" hangingPunct="1"/>
            <a:r>
              <a:rPr lang="en-US" altLang="en-US"/>
              <a:t>Generally, the higher ROE, the better, as it indicates the company is utilizing its resources better</a:t>
            </a:r>
          </a:p>
          <a:p>
            <a:pPr lvl="1" eaLnBrk="1" hangingPunct="1"/>
            <a:r>
              <a:rPr lang="en-US" altLang="en-US"/>
              <a:t>Understanding the trend of ROE is often as important as the absolute number.  Is the company improving its ROE?</a:t>
            </a:r>
          </a:p>
          <a:p>
            <a:pPr lvl="1" eaLnBrk="1" hangingPunct="1">
              <a:lnSpc>
                <a:spcPct val="90000"/>
              </a:lnSpc>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914400" y="685800"/>
            <a:ext cx="7315200" cy="881063"/>
          </a:xfrm>
        </p:spPr>
        <p:txBody>
          <a:bodyPr/>
          <a:lstStyle/>
          <a:p>
            <a:pPr eaLnBrk="1" hangingPunct="1">
              <a:lnSpc>
                <a:spcPct val="90000"/>
              </a:lnSpc>
            </a:pPr>
            <a:r>
              <a:rPr lang="en-US" altLang="en-US"/>
              <a:t>Stock Valuation </a:t>
            </a:r>
            <a:r>
              <a:rPr lang="en-US" altLang="en-US" sz="2400"/>
              <a:t>(continued)</a:t>
            </a:r>
          </a:p>
        </p:txBody>
      </p:sp>
      <p:sp>
        <p:nvSpPr>
          <p:cNvPr id="36867" name="Rectangle 3"/>
          <p:cNvSpPr>
            <a:spLocks noGrp="1" noChangeArrowheads="1"/>
          </p:cNvSpPr>
          <p:nvPr>
            <p:ph idx="1"/>
          </p:nvPr>
        </p:nvSpPr>
        <p:spPr>
          <a:xfrm>
            <a:off x="914400" y="1600200"/>
            <a:ext cx="7239000" cy="4953000"/>
          </a:xfrm>
        </p:spPr>
        <p:txBody>
          <a:bodyPr/>
          <a:lstStyle/>
          <a:p>
            <a:pPr eaLnBrk="1" hangingPunct="1"/>
            <a:r>
              <a:rPr lang="en-US" altLang="en-US" dirty="0"/>
              <a:t>Return on Invested Capital (ROIC)</a:t>
            </a:r>
          </a:p>
          <a:p>
            <a:pPr lvl="1" eaLnBrk="1" hangingPunct="1"/>
            <a:r>
              <a:rPr lang="en-US" altLang="en-US" dirty="0"/>
              <a:t>This is a ratio of the company’s efficiency at allocating capital to profitable investments.  It is the net profit after tax divided by the invested capital, which includes both equity and debt</a:t>
            </a:r>
          </a:p>
          <a:p>
            <a:pPr lvl="2" eaLnBrk="1" hangingPunct="1"/>
            <a:r>
              <a:rPr lang="en-US" altLang="en-US" dirty="0"/>
              <a:t>Generally, the higher the ROIC, the better, as it indicates the company is utilizing its resources better</a:t>
            </a:r>
          </a:p>
          <a:p>
            <a:pPr lvl="1" eaLnBrk="1" hangingPunct="1"/>
            <a:r>
              <a:rPr lang="en-US" altLang="en-US" dirty="0"/>
              <a:t>Comparing a company’s ROIC to its WACC (weighted average cost of capital) reveals whether capital is being used effectively by the company</a:t>
            </a:r>
          </a:p>
          <a:p>
            <a:pPr lvl="1" eaLnBrk="1" hangingPunct="1">
              <a:lnSpc>
                <a:spcPct val="90000"/>
              </a:lnSpc>
            </a:pPr>
            <a:endParaRPr lang="en-US" altLang="en-US" dirty="0"/>
          </a:p>
        </p:txBody>
      </p:sp>
    </p:spTree>
    <p:extLst>
      <p:ext uri="{BB962C8B-B14F-4D97-AF65-F5344CB8AC3E}">
        <p14:creationId xmlns:p14="http://schemas.microsoft.com/office/powerpoint/2010/main" val="41551066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4098"/>
          <p:cNvSpPr>
            <a:spLocks noGrp="1" noChangeArrowheads="1"/>
          </p:cNvSpPr>
          <p:nvPr>
            <p:ph type="title"/>
          </p:nvPr>
        </p:nvSpPr>
        <p:spPr>
          <a:xfrm>
            <a:off x="296863" y="650875"/>
            <a:ext cx="8550275" cy="1039813"/>
          </a:xfrm>
        </p:spPr>
        <p:txBody>
          <a:bodyPr/>
          <a:lstStyle/>
          <a:p>
            <a:pPr marL="685800" indent="-685800" eaLnBrk="1" hangingPunct="1">
              <a:buFontTx/>
              <a:buAutoNum type="alphaUcPeriod"/>
            </a:pPr>
            <a:r>
              <a:rPr lang="en-US" altLang="en-US"/>
              <a:t>Understand Risk and Return for Stocks </a:t>
            </a:r>
          </a:p>
        </p:txBody>
      </p:sp>
      <p:sp>
        <p:nvSpPr>
          <p:cNvPr id="6147" name="Rectangle 4099"/>
          <p:cNvSpPr>
            <a:spLocks noGrp="1" noChangeArrowheads="1"/>
          </p:cNvSpPr>
          <p:nvPr>
            <p:ph idx="1"/>
          </p:nvPr>
        </p:nvSpPr>
        <p:spPr>
          <a:xfrm>
            <a:off x="914400" y="1600200"/>
            <a:ext cx="7239000" cy="5257800"/>
          </a:xfrm>
        </p:spPr>
        <p:txBody>
          <a:bodyPr/>
          <a:lstStyle/>
          <a:p>
            <a:pPr eaLnBrk="1" hangingPunct="1"/>
            <a:r>
              <a:rPr lang="en-US" altLang="en-US" dirty="0"/>
              <a:t>Why include stocks in your portfolio?</a:t>
            </a:r>
          </a:p>
          <a:p>
            <a:pPr lvl="1" eaLnBrk="1" hangingPunct="1"/>
            <a:r>
              <a:rPr lang="en-US" altLang="en-US" dirty="0"/>
              <a:t>Stocks, as an asset class:</a:t>
            </a:r>
          </a:p>
          <a:p>
            <a:pPr lvl="2" eaLnBrk="1" hangingPunct="1"/>
            <a:r>
              <a:rPr lang="en-US" altLang="en-US" dirty="0"/>
              <a:t>Have outperformed all other major asset classes</a:t>
            </a:r>
          </a:p>
          <a:p>
            <a:pPr lvl="2" eaLnBrk="1" hangingPunct="1"/>
            <a:r>
              <a:rPr lang="en-US" altLang="en-US" dirty="0"/>
              <a:t>Have a history of delivering strong long-term capital gains, the best (and most tax-efficient) type of return</a:t>
            </a:r>
          </a:p>
          <a:p>
            <a:pPr lvl="2" eaLnBrk="1" hangingPunct="1"/>
            <a:r>
              <a:rPr lang="en-US" altLang="en-US" dirty="0"/>
              <a:t>Can be tax-efficient assets if tax planning is done wisely, as dividends and capital gains are taxed at a lower preferential federal tax rate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4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4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914400" y="685800"/>
            <a:ext cx="7315200" cy="881063"/>
          </a:xfrm>
        </p:spPr>
        <p:txBody>
          <a:bodyPr/>
          <a:lstStyle/>
          <a:p>
            <a:pPr eaLnBrk="1" hangingPunct="1"/>
            <a:r>
              <a:rPr lang="en-US" altLang="en-US"/>
              <a:t>Stock Valuation </a:t>
            </a:r>
            <a:r>
              <a:rPr lang="en-US" altLang="en-US" sz="2400"/>
              <a:t>(continued)</a:t>
            </a:r>
          </a:p>
        </p:txBody>
      </p:sp>
      <p:sp>
        <p:nvSpPr>
          <p:cNvPr id="36867" name="Rectangle 3"/>
          <p:cNvSpPr>
            <a:spLocks noGrp="1" noChangeArrowheads="1"/>
          </p:cNvSpPr>
          <p:nvPr>
            <p:ph idx="1"/>
          </p:nvPr>
        </p:nvSpPr>
        <p:spPr>
          <a:xfrm>
            <a:off x="914400" y="1600200"/>
            <a:ext cx="7239000" cy="4648200"/>
          </a:xfrm>
        </p:spPr>
        <p:txBody>
          <a:bodyPr/>
          <a:lstStyle/>
          <a:p>
            <a:pPr marL="609600" indent="-609600" eaLnBrk="1" hangingPunct="1"/>
            <a:r>
              <a:rPr lang="en-US" altLang="en-US"/>
              <a:t>Dividend Payout Ratio</a:t>
            </a:r>
          </a:p>
          <a:p>
            <a:pPr marL="990600" lvl="1" indent="-533400" eaLnBrk="1" hangingPunct="1"/>
            <a:r>
              <a:rPr lang="en-US" altLang="en-US"/>
              <a:t>This is the ratio of dividends paid divided by the earnings of the company.  It is also calculated as dividends per share divided by earnings per share. </a:t>
            </a:r>
          </a:p>
          <a:p>
            <a:pPr marL="1314450" lvl="2" indent="-457200" eaLnBrk="1" hangingPunct="1"/>
            <a:r>
              <a:rPr lang="en-US" altLang="en-US"/>
              <a:t>A high dividend payout ratio indicates the firm is returning to the shareholders a large percentage of company profits</a:t>
            </a:r>
          </a:p>
          <a:p>
            <a:pPr marL="1314450" lvl="2" indent="-457200" eaLnBrk="1" hangingPunct="1"/>
            <a:r>
              <a:rPr lang="en-US" altLang="en-US"/>
              <a:t>A low dividend payout ratio indicates that the firm is retaining most of the profits for internal growth</a:t>
            </a:r>
          </a:p>
          <a:p>
            <a:pPr marL="990600" lvl="1" indent="-533400" eaLnBrk="1" hangingPunct="1"/>
            <a:r>
              <a:rPr lang="en-US" altLang="en-US"/>
              <a:t>The dividend payout ratio will be different for different types of firms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914400" y="655638"/>
            <a:ext cx="7315200" cy="944562"/>
          </a:xfrm>
        </p:spPr>
        <p:txBody>
          <a:bodyPr lIns="90488" tIns="44450" rIns="90488" bIns="44450"/>
          <a:lstStyle/>
          <a:p>
            <a:pPr eaLnBrk="1" hangingPunct="1"/>
            <a:r>
              <a:rPr lang="en-US" altLang="en-US" dirty="0"/>
              <a:t>Why Stocks Fluctuate in Value?</a:t>
            </a:r>
          </a:p>
        </p:txBody>
      </p:sp>
      <p:sp>
        <p:nvSpPr>
          <p:cNvPr id="55299" name="Rectangle 3"/>
          <p:cNvSpPr>
            <a:spLocks noGrp="1" noChangeArrowheads="1"/>
          </p:cNvSpPr>
          <p:nvPr>
            <p:ph idx="1"/>
          </p:nvPr>
        </p:nvSpPr>
        <p:spPr>
          <a:xfrm>
            <a:off x="914400" y="1600200"/>
            <a:ext cx="7239000" cy="4876800"/>
          </a:xfrm>
        </p:spPr>
        <p:txBody>
          <a:bodyPr lIns="90488" tIns="44450" rIns="90488" bIns="44450"/>
          <a:lstStyle/>
          <a:p>
            <a:pPr eaLnBrk="1" hangingPunct="1"/>
            <a:r>
              <a:rPr lang="en-US" altLang="en-US"/>
              <a:t>Why do stocks change in value?</a:t>
            </a:r>
          </a:p>
          <a:p>
            <a:pPr lvl="1" eaLnBrk="1" hangingPunct="1"/>
            <a:r>
              <a:rPr lang="en-US" altLang="en-US"/>
              <a:t>There are many different reasons why stocks fluctuate in value.  A few of the more common reasons are due to changes in:</a:t>
            </a:r>
          </a:p>
          <a:p>
            <a:pPr lvl="2" eaLnBrk="1" hangingPunct="1"/>
            <a:r>
              <a:rPr lang="en-US" altLang="en-US"/>
              <a:t>Interest rates</a:t>
            </a:r>
          </a:p>
          <a:p>
            <a:pPr lvl="2" eaLnBrk="1" hangingPunct="1"/>
            <a:r>
              <a:rPr lang="en-US" altLang="en-US"/>
              <a:t>Perceived risk of the company</a:t>
            </a:r>
          </a:p>
          <a:p>
            <a:pPr lvl="2" eaLnBrk="1" hangingPunct="1"/>
            <a:r>
              <a:rPr lang="en-US" altLang="en-US"/>
              <a:t>Expected company earnings, dividends, and cash flow</a:t>
            </a:r>
          </a:p>
          <a:p>
            <a:pPr lvl="2" eaLnBrk="1" hangingPunct="1"/>
            <a:r>
              <a:rPr lang="en-US" altLang="en-US"/>
              <a:t>Supply and demand</a:t>
            </a:r>
          </a:p>
          <a:p>
            <a:pPr lvl="2" eaLnBrk="1" hangingPunct="1"/>
            <a:r>
              <a:rPr lang="en-US" altLang="en-US"/>
              <a:t>Investor sentiment and the market</a:t>
            </a:r>
          </a:p>
          <a:p>
            <a:pPr lvl="2" eaLnBrk="1" hangingPunct="1"/>
            <a:endParaRPr lang="en-US" altLang="en-US"/>
          </a:p>
        </p:txBody>
      </p:sp>
      <p:sp>
        <p:nvSpPr>
          <p:cNvPr id="47108" name="Rectangle 4"/>
          <p:cNvSpPr>
            <a:spLocks noChangeArrowheads="1"/>
          </p:cNvSpPr>
          <p:nvPr/>
        </p:nvSpPr>
        <p:spPr bwMode="auto">
          <a:xfrm>
            <a:off x="762000" y="152400"/>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 calcmode="lin" valueType="num">
                                      <p:cBhvr additive="base">
                                        <p:cTn id="7" dur="500" fill="hold"/>
                                        <p:tgtEl>
                                          <p:spTgt spid="55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5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5299">
                                            <p:txEl>
                                              <p:pRg st="1" end="1"/>
                                            </p:txEl>
                                          </p:spTgt>
                                        </p:tgtEl>
                                        <p:attrNameLst>
                                          <p:attrName>style.visibility</p:attrName>
                                        </p:attrNameLst>
                                      </p:cBhvr>
                                      <p:to>
                                        <p:strVal val="visible"/>
                                      </p:to>
                                    </p:set>
                                    <p:anim calcmode="lin" valueType="num">
                                      <p:cBhvr additive="base">
                                        <p:cTn id="13" dur="500" fill="hold"/>
                                        <p:tgtEl>
                                          <p:spTgt spid="552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52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5299">
                                            <p:txEl>
                                              <p:pRg st="2" end="2"/>
                                            </p:txEl>
                                          </p:spTgt>
                                        </p:tgtEl>
                                        <p:attrNameLst>
                                          <p:attrName>style.visibility</p:attrName>
                                        </p:attrNameLst>
                                      </p:cBhvr>
                                      <p:to>
                                        <p:strVal val="visible"/>
                                      </p:to>
                                    </p:set>
                                    <p:anim calcmode="lin" valueType="num">
                                      <p:cBhvr additive="base">
                                        <p:cTn id="17" dur="500" fill="hold"/>
                                        <p:tgtEl>
                                          <p:spTgt spid="552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52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5299">
                                            <p:txEl>
                                              <p:pRg st="3" end="3"/>
                                            </p:txEl>
                                          </p:spTgt>
                                        </p:tgtEl>
                                        <p:attrNameLst>
                                          <p:attrName>style.visibility</p:attrName>
                                        </p:attrNameLst>
                                      </p:cBhvr>
                                      <p:to>
                                        <p:strVal val="visible"/>
                                      </p:to>
                                    </p:set>
                                    <p:anim calcmode="lin" valueType="num">
                                      <p:cBhvr additive="base">
                                        <p:cTn id="21" dur="500" fill="hold"/>
                                        <p:tgtEl>
                                          <p:spTgt spid="552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52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5299">
                                            <p:txEl>
                                              <p:pRg st="4" end="4"/>
                                            </p:txEl>
                                          </p:spTgt>
                                        </p:tgtEl>
                                        <p:attrNameLst>
                                          <p:attrName>style.visibility</p:attrName>
                                        </p:attrNameLst>
                                      </p:cBhvr>
                                      <p:to>
                                        <p:strVal val="visible"/>
                                      </p:to>
                                    </p:set>
                                    <p:anim calcmode="lin" valueType="num">
                                      <p:cBhvr additive="base">
                                        <p:cTn id="25" dur="500" fill="hold"/>
                                        <p:tgtEl>
                                          <p:spTgt spid="552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52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5299">
                                            <p:txEl>
                                              <p:pRg st="5" end="5"/>
                                            </p:txEl>
                                          </p:spTgt>
                                        </p:tgtEl>
                                        <p:attrNameLst>
                                          <p:attrName>style.visibility</p:attrName>
                                        </p:attrNameLst>
                                      </p:cBhvr>
                                      <p:to>
                                        <p:strVal val="visible"/>
                                      </p:to>
                                    </p:set>
                                    <p:anim calcmode="lin" valueType="num">
                                      <p:cBhvr additive="base">
                                        <p:cTn id="29" dur="500" fill="hold"/>
                                        <p:tgtEl>
                                          <p:spTgt spid="552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52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5299">
                                            <p:txEl>
                                              <p:pRg st="6" end="6"/>
                                            </p:txEl>
                                          </p:spTgt>
                                        </p:tgtEl>
                                        <p:attrNameLst>
                                          <p:attrName>style.visibility</p:attrName>
                                        </p:attrNameLst>
                                      </p:cBhvr>
                                      <p:to>
                                        <p:strVal val="visible"/>
                                      </p:to>
                                    </p:set>
                                    <p:anim calcmode="lin" valueType="num">
                                      <p:cBhvr additive="base">
                                        <p:cTn id="33" dur="500" fill="hold"/>
                                        <p:tgtEl>
                                          <p:spTgt spid="552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52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655638"/>
            <a:ext cx="7772400" cy="944562"/>
          </a:xfrm>
        </p:spPr>
        <p:txBody>
          <a:bodyPr/>
          <a:lstStyle/>
          <a:p>
            <a:pPr eaLnBrk="1" hangingPunct="1"/>
            <a:r>
              <a:rPr lang="en-US" altLang="en-US"/>
              <a:t>Why Stocks Fluctuate in Value </a:t>
            </a:r>
            <a:r>
              <a:rPr lang="en-US" altLang="en-US" sz="2400"/>
              <a:t>(continued)</a:t>
            </a:r>
          </a:p>
        </p:txBody>
      </p:sp>
      <p:sp>
        <p:nvSpPr>
          <p:cNvPr id="39939" name="Rectangle 3"/>
          <p:cNvSpPr>
            <a:spLocks noGrp="1" noChangeArrowheads="1"/>
          </p:cNvSpPr>
          <p:nvPr>
            <p:ph idx="1"/>
          </p:nvPr>
        </p:nvSpPr>
        <p:spPr>
          <a:xfrm>
            <a:off x="914400" y="1600200"/>
            <a:ext cx="7239000" cy="5181600"/>
          </a:xfrm>
        </p:spPr>
        <p:txBody>
          <a:bodyPr/>
          <a:lstStyle/>
          <a:p>
            <a:pPr eaLnBrk="1" hangingPunct="1"/>
            <a:r>
              <a:rPr lang="en-US" altLang="en-US"/>
              <a:t>Interest rates</a:t>
            </a:r>
          </a:p>
          <a:p>
            <a:pPr lvl="1" eaLnBrk="1" hangingPunct="1"/>
            <a:r>
              <a:rPr lang="en-US" altLang="en-US"/>
              <a:t>Investors require a certain “expected return”  or discount rate to invest in stocks.  A major component of this discount rate is interest rates</a:t>
            </a:r>
          </a:p>
          <a:p>
            <a:pPr lvl="2" eaLnBrk="1" hangingPunct="1"/>
            <a:r>
              <a:rPr lang="en-US" altLang="en-US"/>
              <a:t>As interest rates decrease, shareholder’s discount rate also decreases (which is tied to interest rates), and future earnings are discounted by this lower rate, increasing the value of the firm</a:t>
            </a:r>
          </a:p>
          <a:p>
            <a:pPr lvl="2" eaLnBrk="1" hangingPunct="1"/>
            <a:r>
              <a:rPr lang="en-US" altLang="en-US"/>
              <a:t>As interest rates increase, shareholders require a higher discount rate, with all future earnings discounted at this higher rate, reducing the value of the firm</a:t>
            </a:r>
          </a:p>
          <a:p>
            <a:pPr lvl="2" eaLnBrk="1" hangingPunct="1"/>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09600" y="676275"/>
            <a:ext cx="7924800" cy="857250"/>
          </a:xfrm>
        </p:spPr>
        <p:txBody>
          <a:bodyPr lIns="90488" tIns="44450" rIns="90488" bIns="44450"/>
          <a:lstStyle/>
          <a:p>
            <a:pPr eaLnBrk="1" hangingPunct="1"/>
            <a:r>
              <a:rPr lang="en-US" altLang="en-US"/>
              <a:t>Why Stocks Fluctuate in Value </a:t>
            </a:r>
            <a:r>
              <a:rPr lang="en-US" altLang="en-US" sz="2400"/>
              <a:t>(continued)</a:t>
            </a:r>
          </a:p>
        </p:txBody>
      </p:sp>
      <p:sp>
        <p:nvSpPr>
          <p:cNvPr id="339971" name="Rectangle 3"/>
          <p:cNvSpPr>
            <a:spLocks noGrp="1" noChangeArrowheads="1"/>
          </p:cNvSpPr>
          <p:nvPr>
            <p:ph idx="1"/>
          </p:nvPr>
        </p:nvSpPr>
        <p:spPr>
          <a:xfrm>
            <a:off x="914400" y="1600200"/>
            <a:ext cx="7239000" cy="4114800"/>
          </a:xfrm>
        </p:spPr>
        <p:txBody>
          <a:bodyPr lIns="90488" tIns="44450" rIns="90488" bIns="44450"/>
          <a:lstStyle/>
          <a:p>
            <a:pPr eaLnBrk="1" hangingPunct="1"/>
            <a:r>
              <a:rPr lang="en-US" altLang="en-US"/>
              <a:t>Perceived Risk of the Company</a:t>
            </a:r>
          </a:p>
          <a:p>
            <a:pPr lvl="1" eaLnBrk="1" hangingPunct="1"/>
            <a:r>
              <a:rPr lang="en-US" altLang="en-US"/>
              <a:t>There is an inverse relationship between perceived risk of the firm and price</a:t>
            </a:r>
          </a:p>
          <a:p>
            <a:pPr lvl="2" eaLnBrk="1" hangingPunct="1"/>
            <a:r>
              <a:rPr lang="en-US" altLang="en-US"/>
              <a:t>As the perceived riskiness of a firm decreases, investors are willing to pay more for the company stock, resulting in an increase in stock price</a:t>
            </a:r>
          </a:p>
          <a:p>
            <a:pPr lvl="2" eaLnBrk="1" hangingPunct="1"/>
            <a:r>
              <a:rPr lang="en-US" altLang="en-US"/>
              <a:t>As the perceived riskiness of a firm increases, investors are willing to pay less for the stock, resulting in a decrease in stock price</a:t>
            </a:r>
          </a:p>
          <a:p>
            <a:pPr lvl="1" eaLnBrk="1" hangingPunct="1">
              <a:buFontTx/>
              <a:buNone/>
            </a:pPr>
            <a:endParaRPr lang="en-US" altLang="en-US"/>
          </a:p>
          <a:p>
            <a:pPr lvl="1" eaLnBrk="1" hangingPunct="1">
              <a:buFontTx/>
              <a:buNone/>
            </a:pPr>
            <a:endParaRPr lang="en-US" altLang="en-US"/>
          </a:p>
        </p:txBody>
      </p:sp>
      <p:sp>
        <p:nvSpPr>
          <p:cNvPr id="50180" name="Rectangle 4"/>
          <p:cNvSpPr>
            <a:spLocks noChangeArrowheads="1"/>
          </p:cNvSpPr>
          <p:nvPr/>
        </p:nvSpPr>
        <p:spPr bwMode="auto">
          <a:xfrm>
            <a:off x="685800" y="152400"/>
            <a:ext cx="7696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9971">
                                            <p:txEl>
                                              <p:pRg st="0" end="0"/>
                                            </p:txEl>
                                          </p:spTgt>
                                        </p:tgtEl>
                                        <p:attrNameLst>
                                          <p:attrName>style.visibility</p:attrName>
                                        </p:attrNameLst>
                                      </p:cBhvr>
                                      <p:to>
                                        <p:strVal val="visible"/>
                                      </p:to>
                                    </p:set>
                                    <p:anim calcmode="lin" valueType="num">
                                      <p:cBhvr additive="base">
                                        <p:cTn id="7" dur="500" fill="hold"/>
                                        <p:tgtEl>
                                          <p:spTgt spid="3399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99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9971">
                                            <p:txEl>
                                              <p:pRg st="1" end="1"/>
                                            </p:txEl>
                                          </p:spTgt>
                                        </p:tgtEl>
                                        <p:attrNameLst>
                                          <p:attrName>style.visibility</p:attrName>
                                        </p:attrNameLst>
                                      </p:cBhvr>
                                      <p:to>
                                        <p:strVal val="visible"/>
                                      </p:to>
                                    </p:set>
                                    <p:anim calcmode="lin" valueType="num">
                                      <p:cBhvr additive="base">
                                        <p:cTn id="13" dur="500" fill="hold"/>
                                        <p:tgtEl>
                                          <p:spTgt spid="3399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99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9971">
                                            <p:txEl>
                                              <p:pRg st="2" end="2"/>
                                            </p:txEl>
                                          </p:spTgt>
                                        </p:tgtEl>
                                        <p:attrNameLst>
                                          <p:attrName>style.visibility</p:attrName>
                                        </p:attrNameLst>
                                      </p:cBhvr>
                                      <p:to>
                                        <p:strVal val="visible"/>
                                      </p:to>
                                    </p:set>
                                    <p:anim calcmode="lin" valueType="num">
                                      <p:cBhvr additive="base">
                                        <p:cTn id="17" dur="500" fill="hold"/>
                                        <p:tgtEl>
                                          <p:spTgt spid="3399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99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9971">
                                            <p:txEl>
                                              <p:pRg st="3" end="3"/>
                                            </p:txEl>
                                          </p:spTgt>
                                        </p:tgtEl>
                                        <p:attrNameLst>
                                          <p:attrName>style.visibility</p:attrName>
                                        </p:attrNameLst>
                                      </p:cBhvr>
                                      <p:to>
                                        <p:strVal val="visible"/>
                                      </p:to>
                                    </p:set>
                                    <p:anim calcmode="lin" valueType="num">
                                      <p:cBhvr additive="base">
                                        <p:cTn id="21" dur="500" fill="hold"/>
                                        <p:tgtEl>
                                          <p:spTgt spid="3399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99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1" grpId="0" build="p" bldLvl="2"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42938" y="685800"/>
            <a:ext cx="7848600" cy="858838"/>
          </a:xfrm>
        </p:spPr>
        <p:txBody>
          <a:bodyPr lIns="90488" tIns="44450" rIns="90488" bIns="44450"/>
          <a:lstStyle/>
          <a:p>
            <a:pPr eaLnBrk="1" hangingPunct="1"/>
            <a:r>
              <a:rPr lang="en-US" altLang="en-US"/>
              <a:t>Why Stocks Fluctuate in Value </a:t>
            </a:r>
            <a:r>
              <a:rPr lang="en-US" altLang="en-US" sz="2400"/>
              <a:t>(continued)</a:t>
            </a:r>
          </a:p>
        </p:txBody>
      </p:sp>
      <p:sp>
        <p:nvSpPr>
          <p:cNvPr id="342019" name="Rectangle 3"/>
          <p:cNvSpPr>
            <a:spLocks noGrp="1" noChangeArrowheads="1"/>
          </p:cNvSpPr>
          <p:nvPr>
            <p:ph idx="1"/>
          </p:nvPr>
        </p:nvSpPr>
        <p:spPr>
          <a:xfrm>
            <a:off x="914400" y="1600200"/>
            <a:ext cx="7239000" cy="4572000"/>
          </a:xfrm>
        </p:spPr>
        <p:txBody>
          <a:bodyPr lIns="90488" tIns="44450" rIns="90488" bIns="44450"/>
          <a:lstStyle/>
          <a:p>
            <a:pPr eaLnBrk="1" hangingPunct="1"/>
            <a:r>
              <a:rPr lang="en-US" altLang="en-US"/>
              <a:t>Expected earnings, dividends, and cash flow </a:t>
            </a:r>
          </a:p>
          <a:p>
            <a:pPr lvl="1" eaLnBrk="1" hangingPunct="1"/>
            <a:r>
              <a:rPr lang="en-US" altLang="en-US"/>
              <a:t>As earnings, dividends, and cash flow per share increase beyond what was expected, generally investors are willing to pay more for the stock, and the stock price increases</a:t>
            </a:r>
          </a:p>
          <a:p>
            <a:pPr lvl="1" eaLnBrk="1" hangingPunct="1"/>
            <a:r>
              <a:rPr lang="en-US" altLang="en-US"/>
              <a:t>As earnings, dividends, and cash flow per share decreases beyond what was expected by the market, investors are less willing to pay for the stock, and hence the stock price declines</a:t>
            </a:r>
          </a:p>
        </p:txBody>
      </p:sp>
      <p:sp>
        <p:nvSpPr>
          <p:cNvPr id="52228" name="Rectangle 4"/>
          <p:cNvSpPr>
            <a:spLocks noChangeArrowheads="1"/>
          </p:cNvSpPr>
          <p:nvPr/>
        </p:nvSpPr>
        <p:spPr bwMode="auto">
          <a:xfrm>
            <a:off x="609600" y="219075"/>
            <a:ext cx="7848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2019">
                                            <p:txEl>
                                              <p:pRg st="0" end="0"/>
                                            </p:txEl>
                                          </p:spTgt>
                                        </p:tgtEl>
                                        <p:attrNameLst>
                                          <p:attrName>style.visibility</p:attrName>
                                        </p:attrNameLst>
                                      </p:cBhvr>
                                      <p:to>
                                        <p:strVal val="visible"/>
                                      </p:to>
                                    </p:set>
                                    <p:anim calcmode="lin" valueType="num">
                                      <p:cBhvr additive="base">
                                        <p:cTn id="7" dur="500" fill="hold"/>
                                        <p:tgtEl>
                                          <p:spTgt spid="3420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20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2019">
                                            <p:txEl>
                                              <p:pRg st="1" end="1"/>
                                            </p:txEl>
                                          </p:spTgt>
                                        </p:tgtEl>
                                        <p:attrNameLst>
                                          <p:attrName>style.visibility</p:attrName>
                                        </p:attrNameLst>
                                      </p:cBhvr>
                                      <p:to>
                                        <p:strVal val="visible"/>
                                      </p:to>
                                    </p:set>
                                    <p:anim calcmode="lin" valueType="num">
                                      <p:cBhvr additive="base">
                                        <p:cTn id="13" dur="500" fill="hold"/>
                                        <p:tgtEl>
                                          <p:spTgt spid="3420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20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2019">
                                            <p:txEl>
                                              <p:pRg st="2" end="2"/>
                                            </p:txEl>
                                          </p:spTgt>
                                        </p:tgtEl>
                                        <p:attrNameLst>
                                          <p:attrName>style.visibility</p:attrName>
                                        </p:attrNameLst>
                                      </p:cBhvr>
                                      <p:to>
                                        <p:strVal val="visible"/>
                                      </p:to>
                                    </p:set>
                                    <p:anim calcmode="lin" valueType="num">
                                      <p:cBhvr additive="base">
                                        <p:cTn id="17" dur="500" fill="hold"/>
                                        <p:tgtEl>
                                          <p:spTgt spid="3420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201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19" grpId="0" build="p" bldLvl="2"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593725" y="609600"/>
            <a:ext cx="7924800" cy="944563"/>
          </a:xfrm>
        </p:spPr>
        <p:txBody>
          <a:bodyPr lIns="90488" tIns="44450" rIns="90488" bIns="44450"/>
          <a:lstStyle/>
          <a:p>
            <a:pPr eaLnBrk="1" hangingPunct="1"/>
            <a:r>
              <a:rPr lang="en-US" altLang="en-US"/>
              <a:t>Why Stocks Fluctuate in Value </a:t>
            </a:r>
            <a:r>
              <a:rPr lang="en-US" altLang="en-US" sz="2400"/>
              <a:t>(continued)</a:t>
            </a:r>
          </a:p>
        </p:txBody>
      </p:sp>
      <p:sp>
        <p:nvSpPr>
          <p:cNvPr id="345091" name="Rectangle 3"/>
          <p:cNvSpPr>
            <a:spLocks noGrp="1" noChangeArrowheads="1"/>
          </p:cNvSpPr>
          <p:nvPr>
            <p:ph idx="1"/>
          </p:nvPr>
        </p:nvSpPr>
        <p:spPr>
          <a:xfrm>
            <a:off x="914400" y="1600200"/>
            <a:ext cx="7239000" cy="4572000"/>
          </a:xfrm>
        </p:spPr>
        <p:txBody>
          <a:bodyPr lIns="90488" tIns="44450" rIns="90488" bIns="44450"/>
          <a:lstStyle/>
          <a:p>
            <a:pPr eaLnBrk="1" hangingPunct="1"/>
            <a:r>
              <a:rPr lang="en-US" altLang="en-US"/>
              <a:t>Supply and demand</a:t>
            </a:r>
          </a:p>
          <a:p>
            <a:pPr lvl="1" eaLnBrk="1" hangingPunct="1"/>
            <a:r>
              <a:rPr lang="en-US" altLang="en-US"/>
              <a:t>Stock prices may rise or fall based on supply and demand for their shares</a:t>
            </a:r>
          </a:p>
          <a:p>
            <a:pPr lvl="2" eaLnBrk="1" hangingPunct="1"/>
            <a:r>
              <a:rPr lang="en-US" altLang="en-US"/>
              <a:t>If a large shareholder needs to sell shares of a stock to meet cash needs, supply increases and the price is likely to decline</a:t>
            </a:r>
          </a:p>
          <a:p>
            <a:pPr lvl="2" eaLnBrk="1" hangingPunct="1"/>
            <a:r>
              <a:rPr lang="en-US" altLang="en-US"/>
              <a:t>Likewise, if a large investor gets new money into their account, and decides to increase their holding in the stock, the price of that stock will likely rise as the investor must pay a higher price to encourage others to sell the stock</a:t>
            </a:r>
          </a:p>
        </p:txBody>
      </p:sp>
      <p:sp>
        <p:nvSpPr>
          <p:cNvPr id="54276" name="Rectangle 4"/>
          <p:cNvSpPr>
            <a:spLocks noChangeArrowheads="1"/>
          </p:cNvSpPr>
          <p:nvPr/>
        </p:nvSpPr>
        <p:spPr bwMode="auto">
          <a:xfrm>
            <a:off x="609600" y="304800"/>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5091">
                                            <p:txEl>
                                              <p:pRg st="0" end="0"/>
                                            </p:txEl>
                                          </p:spTgt>
                                        </p:tgtEl>
                                        <p:attrNameLst>
                                          <p:attrName>style.visibility</p:attrName>
                                        </p:attrNameLst>
                                      </p:cBhvr>
                                      <p:to>
                                        <p:strVal val="visible"/>
                                      </p:to>
                                    </p:set>
                                    <p:anim calcmode="lin" valueType="num">
                                      <p:cBhvr additive="base">
                                        <p:cTn id="7" dur="500" fill="hold"/>
                                        <p:tgtEl>
                                          <p:spTgt spid="3450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50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5091">
                                            <p:txEl>
                                              <p:pRg st="1" end="1"/>
                                            </p:txEl>
                                          </p:spTgt>
                                        </p:tgtEl>
                                        <p:attrNameLst>
                                          <p:attrName>style.visibility</p:attrName>
                                        </p:attrNameLst>
                                      </p:cBhvr>
                                      <p:to>
                                        <p:strVal val="visible"/>
                                      </p:to>
                                    </p:set>
                                    <p:anim calcmode="lin" valueType="num">
                                      <p:cBhvr additive="base">
                                        <p:cTn id="13" dur="500" fill="hold"/>
                                        <p:tgtEl>
                                          <p:spTgt spid="3450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50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5091">
                                            <p:txEl>
                                              <p:pRg st="2" end="2"/>
                                            </p:txEl>
                                          </p:spTgt>
                                        </p:tgtEl>
                                        <p:attrNameLst>
                                          <p:attrName>style.visibility</p:attrName>
                                        </p:attrNameLst>
                                      </p:cBhvr>
                                      <p:to>
                                        <p:strVal val="visible"/>
                                      </p:to>
                                    </p:set>
                                    <p:anim calcmode="lin" valueType="num">
                                      <p:cBhvr additive="base">
                                        <p:cTn id="17" dur="500" fill="hold"/>
                                        <p:tgtEl>
                                          <p:spTgt spid="3450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50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5091">
                                            <p:txEl>
                                              <p:pRg st="3" end="3"/>
                                            </p:txEl>
                                          </p:spTgt>
                                        </p:tgtEl>
                                        <p:attrNameLst>
                                          <p:attrName>style.visibility</p:attrName>
                                        </p:attrNameLst>
                                      </p:cBhvr>
                                      <p:to>
                                        <p:strVal val="visible"/>
                                      </p:to>
                                    </p:set>
                                    <p:anim calcmode="lin" valueType="num">
                                      <p:cBhvr additive="base">
                                        <p:cTn id="21" dur="500" fill="hold"/>
                                        <p:tgtEl>
                                          <p:spTgt spid="3450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509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1" grpId="0" build="p" bldLvl="2"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533400" y="685800"/>
            <a:ext cx="8077200" cy="858838"/>
          </a:xfrm>
        </p:spPr>
        <p:txBody>
          <a:bodyPr/>
          <a:lstStyle/>
          <a:p>
            <a:pPr eaLnBrk="1" hangingPunct="1"/>
            <a:r>
              <a:rPr lang="en-US" altLang="en-US"/>
              <a:t>Why Stocks Fluctuate in Value </a:t>
            </a:r>
            <a:r>
              <a:rPr lang="en-US" altLang="en-US" sz="2400"/>
              <a:t>(continued)</a:t>
            </a:r>
          </a:p>
        </p:txBody>
      </p:sp>
      <p:sp>
        <p:nvSpPr>
          <p:cNvPr id="44035" name="Rectangle 3"/>
          <p:cNvSpPr>
            <a:spLocks noGrp="1" noChangeArrowheads="1"/>
          </p:cNvSpPr>
          <p:nvPr>
            <p:ph idx="1"/>
          </p:nvPr>
        </p:nvSpPr>
        <p:spPr>
          <a:xfrm>
            <a:off x="914400" y="1600200"/>
            <a:ext cx="7239000" cy="5181600"/>
          </a:xfrm>
        </p:spPr>
        <p:txBody>
          <a:bodyPr/>
          <a:lstStyle/>
          <a:p>
            <a:pPr eaLnBrk="1" hangingPunct="1"/>
            <a:r>
              <a:rPr lang="en-US" altLang="en-US"/>
              <a:t>Investor sentiment and the market</a:t>
            </a:r>
          </a:p>
          <a:p>
            <a:pPr lvl="1" eaLnBrk="1" hangingPunct="1"/>
            <a:r>
              <a:rPr lang="en-US" altLang="en-US"/>
              <a:t>Stock prices may rise or fall based on general investor sentiment and how the overall market is performing</a:t>
            </a:r>
          </a:p>
          <a:p>
            <a:pPr lvl="2" eaLnBrk="1" hangingPunct="1"/>
            <a:r>
              <a:rPr lang="en-US" altLang="en-US"/>
              <a:t>If investors are generally positive on stocks, and the market is performing well, investors will likely bid up the price of all stocks</a:t>
            </a:r>
          </a:p>
          <a:p>
            <a:pPr lvl="2" eaLnBrk="1" hangingPunct="1"/>
            <a:r>
              <a:rPr lang="en-US" altLang="en-US"/>
              <a:t>If investors sentiment is negative, and the market is performing poorly, investors will likely reduce their willingness to purchase the stock, resulting in a lower stock price</a:t>
            </a:r>
          </a:p>
          <a:p>
            <a:pPr eaLnBrk="1" hangingPunct="1"/>
            <a:endParaRPr lang="en-US"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a:t>Questions</a:t>
            </a:r>
          </a:p>
        </p:txBody>
      </p:sp>
      <p:sp>
        <p:nvSpPr>
          <p:cNvPr id="46083"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how a company is valued and why stocks fluctuate in value?</a:t>
            </a:r>
          </a:p>
          <a:p>
            <a:pPr lvl="1" eaLnBrk="1" hangingPunct="1">
              <a:buFont typeface="Wingdings" panose="05000000000000000000" pitchFamily="2" charset="2"/>
              <a:buAutoNum type="alphaLcPeriod"/>
            </a:pPr>
            <a:endParaRPr lang="en-US" altLang="en-US" dirty="0"/>
          </a:p>
        </p:txBody>
      </p:sp>
    </p:spTree>
    <p:extLst>
      <p:ext uri="{BB962C8B-B14F-4D97-AF65-F5344CB8AC3E}">
        <p14:creationId xmlns:p14="http://schemas.microsoft.com/office/powerpoint/2010/main" val="42066739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0" y="609600"/>
            <a:ext cx="9143999" cy="944563"/>
          </a:xfrm>
        </p:spPr>
        <p:txBody>
          <a:bodyPr lIns="90488" tIns="44450" rIns="90488" bIns="44450"/>
          <a:lstStyle/>
          <a:p>
            <a:pPr eaLnBrk="1" hangingPunct="1"/>
            <a:r>
              <a:rPr lang="en-US" altLang="en-US" dirty="0"/>
              <a:t>C.  Understand Stock Investing Strategies</a:t>
            </a:r>
          </a:p>
        </p:txBody>
      </p:sp>
      <p:sp>
        <p:nvSpPr>
          <p:cNvPr id="46083" name="Rectangle 3"/>
          <p:cNvSpPr>
            <a:spLocks noGrp="1" noChangeArrowheads="1"/>
          </p:cNvSpPr>
          <p:nvPr>
            <p:ph type="body" sz="half" idx="2"/>
          </p:nvPr>
        </p:nvSpPr>
        <p:spPr>
          <a:xfrm>
            <a:off x="914400" y="1600200"/>
            <a:ext cx="7167563" cy="4114800"/>
          </a:xfrm>
        </p:spPr>
        <p:txBody>
          <a:bodyPr lIns="90488" tIns="44450" rIns="90488" bIns="44450"/>
          <a:lstStyle/>
          <a:p>
            <a:pPr eaLnBrk="1" hangingPunct="1"/>
            <a:r>
              <a:rPr lang="en-US" altLang="en-US" dirty="0"/>
              <a:t>There are different strategies for investing in stocks.</a:t>
            </a:r>
          </a:p>
          <a:p>
            <a:pPr eaLnBrk="1" hangingPunct="1"/>
            <a:r>
              <a:rPr lang="en-US" altLang="en-US" dirty="0"/>
              <a:t>Buy and hold strategy</a:t>
            </a:r>
          </a:p>
          <a:p>
            <a:pPr lvl="1" eaLnBrk="1" hangingPunct="1"/>
            <a:r>
              <a:rPr lang="en-US" altLang="en-US" dirty="0"/>
              <a:t>It is the buying of a financial asset and not selling it for an extended period of time.  This is a very cost-effective long-term strategy.  It:</a:t>
            </a:r>
          </a:p>
          <a:p>
            <a:pPr lvl="2" eaLnBrk="1" hangingPunct="1"/>
            <a:r>
              <a:rPr lang="en-US" altLang="en-US" dirty="0"/>
              <a:t>Helps investors avoid market timing </a:t>
            </a:r>
          </a:p>
          <a:p>
            <a:pPr lvl="2" eaLnBrk="1" hangingPunct="1"/>
            <a:r>
              <a:rPr lang="en-US" altLang="en-US" dirty="0"/>
              <a:t>Minimizes fees and taxes, as gains are taxed as long-term capital gains, and you do not pay taxes until you sell</a:t>
            </a:r>
          </a:p>
          <a:p>
            <a:pPr lvl="2" eaLnBrk="1" hangingPunct="1"/>
            <a:r>
              <a:rPr lang="en-US" altLang="en-US" dirty="0"/>
              <a:t>Moreover, while you still may get stock dividends each year, these are taxed at lower tax rates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ltLang="en-US"/>
              <a:t>Stock Investing Strategies </a:t>
            </a:r>
            <a:r>
              <a:rPr lang="en-US" altLang="en-US" sz="2400"/>
              <a:t>(continued)</a:t>
            </a:r>
            <a:r>
              <a:rPr lang="en-US" altLang="en-US" sz="4000"/>
              <a:t> </a:t>
            </a:r>
          </a:p>
        </p:txBody>
      </p:sp>
      <p:sp>
        <p:nvSpPr>
          <p:cNvPr id="48131" name="Rectangle 3"/>
          <p:cNvSpPr>
            <a:spLocks noGrp="1" noChangeArrowheads="1"/>
          </p:cNvSpPr>
          <p:nvPr>
            <p:ph idx="1"/>
          </p:nvPr>
        </p:nvSpPr>
        <p:spPr>
          <a:xfrm>
            <a:off x="914400" y="1600200"/>
            <a:ext cx="7315200" cy="5105400"/>
          </a:xfrm>
        </p:spPr>
        <p:txBody>
          <a:bodyPr/>
          <a:lstStyle/>
          <a:p>
            <a:pPr eaLnBrk="1" hangingPunct="1"/>
            <a:r>
              <a:rPr lang="en-US" altLang="en-US"/>
              <a:t>Dollar-cost averaging</a:t>
            </a:r>
          </a:p>
          <a:p>
            <a:pPr lvl="1" eaLnBrk="1" hangingPunct="1"/>
            <a:r>
              <a:rPr lang="en-US" altLang="en-US"/>
              <a:t>Dollar cost averaging is purchasing a fixed dollar amount of a security at regular intervals, such as every month.  It:</a:t>
            </a:r>
          </a:p>
          <a:p>
            <a:pPr lvl="2" eaLnBrk="1" hangingPunct="1"/>
            <a:r>
              <a:rPr lang="en-US" altLang="en-US"/>
              <a:t>Averages out fluctuations in the market and concentrates on the general trend</a:t>
            </a:r>
          </a:p>
          <a:p>
            <a:pPr lvl="2" eaLnBrk="1" hangingPunct="1"/>
            <a:r>
              <a:rPr lang="en-US" altLang="en-US"/>
              <a:t>Takes luck and market timing out of the equation – it adds discipline to your investing</a:t>
            </a:r>
          </a:p>
          <a:p>
            <a:pPr lvl="2" eaLnBrk="1" hangingPunct="1"/>
            <a:r>
              <a:rPr lang="en-US" altLang="en-US"/>
              <a:t>This is a good investment strategy, particularly if you are planning to fund your investments by paying yourself (taking 20% or more) out of your paycheck each month.</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a:t>Risk and Return </a:t>
            </a:r>
            <a:r>
              <a:rPr lang="en-US" altLang="en-US" sz="2000"/>
              <a:t>(continued)</a:t>
            </a:r>
          </a:p>
        </p:txBody>
      </p:sp>
      <p:sp>
        <p:nvSpPr>
          <p:cNvPr id="7171" name="Rectangle 3"/>
          <p:cNvSpPr>
            <a:spLocks noGrp="1" noChangeArrowheads="1"/>
          </p:cNvSpPr>
          <p:nvPr>
            <p:ph idx="1"/>
          </p:nvPr>
        </p:nvSpPr>
        <p:spPr>
          <a:xfrm>
            <a:off x="914400" y="1600200"/>
            <a:ext cx="7315200" cy="4572000"/>
          </a:xfrm>
        </p:spPr>
        <p:txBody>
          <a:bodyPr/>
          <a:lstStyle/>
          <a:p>
            <a:pPr eaLnBrk="1" hangingPunct="1"/>
            <a:r>
              <a:rPr lang="en-US" altLang="en-US"/>
              <a:t>Why be concerned about stocks?</a:t>
            </a:r>
          </a:p>
          <a:p>
            <a:pPr lvl="1" eaLnBrk="1" hangingPunct="1"/>
            <a:r>
              <a:rPr lang="en-US" altLang="en-US"/>
              <a:t>Stocks are susceptible to changes in both the domestic and world economy</a:t>
            </a:r>
          </a:p>
          <a:p>
            <a:pPr lvl="1" eaLnBrk="1" hangingPunct="1"/>
            <a:r>
              <a:rPr lang="en-US" altLang="en-US"/>
              <a:t>Stocks are susceptible to changes in the business and political environment</a:t>
            </a:r>
          </a:p>
          <a:p>
            <a:pPr lvl="1" eaLnBrk="1" hangingPunct="1"/>
            <a:r>
              <a:rPr lang="en-US" altLang="en-US"/>
              <a:t>Individual stocks can be very risky investments</a:t>
            </a:r>
          </a:p>
          <a:p>
            <a:pPr lvl="1" eaLnBrk="1" hangingPunct="1"/>
            <a:r>
              <a:rPr lang="en-US" altLang="en-US"/>
              <a:t>Stocks are somewhat illiquid and have higher transaction costs</a:t>
            </a:r>
          </a:p>
          <a:p>
            <a:pPr lvl="1" eaLnBrk="1" hangingPunct="1"/>
            <a:r>
              <a:rPr lang="en-US" altLang="en-US"/>
              <a:t>The growth of stock or equity investment is determined by more than just interest rates</a:t>
            </a:r>
          </a:p>
          <a:p>
            <a:pPr lvl="1" eaLnBrk="1" hangingPunct="1"/>
            <a:endParaRPr lang="en-US" altLang="en-US"/>
          </a:p>
          <a:p>
            <a:pPr eaLnBrk="1" hangingPunct="1"/>
            <a:endParaRPr lang="en-US" altLang="en-US" sz="1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a:t>Stock Investing Strategies </a:t>
            </a:r>
            <a:r>
              <a:rPr lang="en-US" altLang="en-US" sz="2400"/>
              <a:t>(continued)</a:t>
            </a:r>
          </a:p>
        </p:txBody>
      </p:sp>
      <p:sp>
        <p:nvSpPr>
          <p:cNvPr id="49155" name="Rectangle 3"/>
          <p:cNvSpPr>
            <a:spLocks noGrp="1" noChangeArrowheads="1"/>
          </p:cNvSpPr>
          <p:nvPr>
            <p:ph idx="1"/>
          </p:nvPr>
        </p:nvSpPr>
        <p:spPr>
          <a:xfrm>
            <a:off x="914400" y="1600200"/>
            <a:ext cx="7162800" cy="5029200"/>
          </a:xfrm>
        </p:spPr>
        <p:txBody>
          <a:bodyPr/>
          <a:lstStyle/>
          <a:p>
            <a:pPr eaLnBrk="1" hangingPunct="1"/>
            <a:r>
              <a:rPr lang="en-US" altLang="en-US" dirty="0"/>
              <a:t>Dividend reinvestment plans (DRIPs)</a:t>
            </a:r>
          </a:p>
          <a:p>
            <a:pPr lvl="1" eaLnBrk="1" hangingPunct="1"/>
            <a:r>
              <a:rPr lang="en-US" altLang="en-US" dirty="0"/>
              <a:t>Dividend reinvestment plans is a strategy where additional shares of stock are purchased with the dividend payments.  It:</a:t>
            </a:r>
          </a:p>
          <a:p>
            <a:pPr lvl="2" eaLnBrk="1" hangingPunct="1"/>
            <a:r>
              <a:rPr lang="en-US" altLang="en-US" dirty="0"/>
              <a:t>Simplifies the investment process</a:t>
            </a:r>
          </a:p>
          <a:p>
            <a:pPr lvl="2" eaLnBrk="1" hangingPunct="1"/>
            <a:r>
              <a:rPr lang="en-US" altLang="en-US" dirty="0"/>
              <a:t>Avoids brokerage fees</a:t>
            </a:r>
          </a:p>
          <a:p>
            <a:pPr lvl="2" eaLnBrk="1" hangingPunct="1"/>
            <a:r>
              <a:rPr lang="en-US" altLang="en-US" dirty="0"/>
              <a:t>While you still will pay taxes each year on the stock dividends, the tax rate is lower on stock dividends than interest (15% versus your marginal tax rate)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296863" y="685800"/>
            <a:ext cx="9737726" cy="944563"/>
          </a:xfrm>
        </p:spPr>
        <p:txBody>
          <a:bodyPr/>
          <a:lstStyle/>
          <a:p>
            <a:pPr eaLnBrk="1" hangingPunct="1"/>
            <a:r>
              <a:rPr lang="en-US" altLang="en-US" dirty="0"/>
              <a:t>Costs of Investing in Stocks</a:t>
            </a:r>
          </a:p>
        </p:txBody>
      </p:sp>
      <p:sp>
        <p:nvSpPr>
          <p:cNvPr id="50179" name="Rectangle 3"/>
          <p:cNvSpPr>
            <a:spLocks noGrp="1" noChangeArrowheads="1"/>
          </p:cNvSpPr>
          <p:nvPr>
            <p:ph idx="1"/>
          </p:nvPr>
        </p:nvSpPr>
        <p:spPr>
          <a:xfrm>
            <a:off x="914400" y="1600200"/>
            <a:ext cx="7239000" cy="4114800"/>
          </a:xfrm>
        </p:spPr>
        <p:txBody>
          <a:bodyPr/>
          <a:lstStyle/>
          <a:p>
            <a:pPr eaLnBrk="1" hangingPunct="1"/>
            <a:r>
              <a:rPr lang="en-US" altLang="en-US" dirty="0"/>
              <a:t>What are the major costs of investing in stocks?</a:t>
            </a:r>
          </a:p>
          <a:p>
            <a:pPr lvl="1" eaLnBrk="1" hangingPunct="1"/>
            <a:r>
              <a:rPr lang="en-US" altLang="en-US" dirty="0"/>
              <a:t>Costs of stock investing can be divided into three areas:  </a:t>
            </a:r>
          </a:p>
          <a:p>
            <a:pPr lvl="2" eaLnBrk="1" hangingPunct="1"/>
            <a:r>
              <a:rPr lang="en-US" altLang="en-US" dirty="0"/>
              <a:t>Explicit costs</a:t>
            </a:r>
          </a:p>
          <a:p>
            <a:pPr lvl="2" eaLnBrk="1" hangingPunct="1"/>
            <a:r>
              <a:rPr lang="en-US" altLang="en-US" dirty="0"/>
              <a:t>Implicit costs</a:t>
            </a:r>
          </a:p>
          <a:p>
            <a:pPr lvl="2" eaLnBrk="1" hangingPunct="1"/>
            <a:r>
              <a:rPr lang="en-US" altLang="en-US" dirty="0"/>
              <a:t>Hidden costs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a:t>Costs of Stocks </a:t>
            </a:r>
            <a:r>
              <a:rPr lang="en-US" altLang="en-US" sz="2000"/>
              <a:t>(continued)</a:t>
            </a:r>
          </a:p>
        </p:txBody>
      </p:sp>
      <p:sp>
        <p:nvSpPr>
          <p:cNvPr id="51203" name="Rectangle 3"/>
          <p:cNvSpPr>
            <a:spLocks noGrp="1" noChangeArrowheads="1"/>
          </p:cNvSpPr>
          <p:nvPr>
            <p:ph idx="1"/>
          </p:nvPr>
        </p:nvSpPr>
        <p:spPr>
          <a:xfrm>
            <a:off x="914400" y="1600200"/>
            <a:ext cx="7315200" cy="5181600"/>
          </a:xfrm>
        </p:spPr>
        <p:txBody>
          <a:bodyPr/>
          <a:lstStyle/>
          <a:p>
            <a:pPr eaLnBrk="1" hangingPunct="1"/>
            <a:r>
              <a:rPr lang="en-US" altLang="en-US"/>
              <a:t>Explicit costs</a:t>
            </a:r>
          </a:p>
          <a:p>
            <a:pPr lvl="1" eaLnBrk="1" hangingPunct="1"/>
            <a:r>
              <a:rPr lang="en-US" altLang="en-US"/>
              <a:t>Explicit costs are the costs you see each month on your financial statement.  These include:</a:t>
            </a:r>
          </a:p>
          <a:p>
            <a:pPr lvl="2" eaLnBrk="1" hangingPunct="1"/>
            <a:r>
              <a:rPr lang="en-US" altLang="en-US"/>
              <a:t>Brokerage commission costs and fees</a:t>
            </a:r>
          </a:p>
          <a:p>
            <a:pPr lvl="3" eaLnBrk="1" hangingPunct="1"/>
            <a:r>
              <a:rPr lang="en-US" altLang="en-US"/>
              <a:t>This is a service charge assessed by a broker in return for arranging the purchase or sale of a financial assets. Commissions vary widely from broker to broker.</a:t>
            </a:r>
          </a:p>
          <a:p>
            <a:pPr lvl="4" eaLnBrk="1" hangingPunct="1"/>
            <a:r>
              <a:rPr lang="en-US" altLang="en-US"/>
              <a:t>May be a set amount ($15 per trade) or a percentage of the purchase or sale price (or 75 basis points (.75%) for both buying and selling)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a:t>Costs of Stocks </a:t>
            </a:r>
            <a:r>
              <a:rPr lang="en-US" altLang="en-US" sz="2000"/>
              <a:t>(continued)</a:t>
            </a:r>
          </a:p>
        </p:txBody>
      </p:sp>
      <p:sp>
        <p:nvSpPr>
          <p:cNvPr id="52227" name="Rectangle 3"/>
          <p:cNvSpPr>
            <a:spLocks noGrp="1" noChangeArrowheads="1"/>
          </p:cNvSpPr>
          <p:nvPr>
            <p:ph idx="1"/>
          </p:nvPr>
        </p:nvSpPr>
        <p:spPr>
          <a:xfrm>
            <a:off x="914400" y="1600200"/>
            <a:ext cx="7239000" cy="4805363"/>
          </a:xfrm>
        </p:spPr>
        <p:txBody>
          <a:bodyPr/>
          <a:lstStyle/>
          <a:p>
            <a:pPr eaLnBrk="1" hangingPunct="1"/>
            <a:r>
              <a:rPr lang="en-US" altLang="en-US"/>
              <a:t>Explicit costs </a:t>
            </a:r>
            <a:r>
              <a:rPr lang="en-US" altLang="en-US" sz="2000"/>
              <a:t>(continued)</a:t>
            </a:r>
            <a:endParaRPr lang="en-US" altLang="en-US"/>
          </a:p>
          <a:p>
            <a:pPr lvl="1" eaLnBrk="1" hangingPunct="1"/>
            <a:r>
              <a:rPr lang="en-US" altLang="en-US"/>
              <a:t>Custody (or annual) fees</a:t>
            </a:r>
          </a:p>
          <a:p>
            <a:pPr lvl="2" eaLnBrk="1" hangingPunct="1"/>
            <a:r>
              <a:rPr lang="en-US" altLang="en-US"/>
              <a:t>These are fees the brokerage house charges to hold the stocks, bonds, or mutual funds in your account.</a:t>
            </a:r>
          </a:p>
          <a:p>
            <a:pPr lvl="3" eaLnBrk="1" hangingPunct="1"/>
            <a:r>
              <a:rPr lang="en-US" altLang="en-US"/>
              <a:t>These may be a minimum amount for small accounts ($15 per year), a specific charge per holding (18 basis points per security), or a percentage of assets under management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a:t>Costs of Stocks </a:t>
            </a:r>
            <a:r>
              <a:rPr lang="en-US" altLang="en-US" sz="2000"/>
              <a:t>(continued)</a:t>
            </a:r>
          </a:p>
        </p:txBody>
      </p:sp>
      <p:sp>
        <p:nvSpPr>
          <p:cNvPr id="53251" name="Rectangle 3"/>
          <p:cNvSpPr>
            <a:spLocks noGrp="1" noChangeArrowheads="1"/>
          </p:cNvSpPr>
          <p:nvPr>
            <p:ph idx="1"/>
          </p:nvPr>
        </p:nvSpPr>
        <p:spPr>
          <a:xfrm>
            <a:off x="914400" y="1600200"/>
            <a:ext cx="7315200" cy="4953000"/>
          </a:xfrm>
        </p:spPr>
        <p:txBody>
          <a:bodyPr/>
          <a:lstStyle/>
          <a:p>
            <a:pPr eaLnBrk="1" hangingPunct="1"/>
            <a:r>
              <a:rPr lang="en-US" altLang="en-US"/>
              <a:t>Implicit costs</a:t>
            </a:r>
          </a:p>
          <a:p>
            <a:pPr lvl="1" eaLnBrk="1" hangingPunct="1"/>
            <a:r>
              <a:rPr lang="en-US" altLang="en-US"/>
              <a:t>These are taxes—critical costs which must be taken into account to get the true return of your portfolio but which are not noted on your monthly reports</a:t>
            </a:r>
          </a:p>
          <a:p>
            <a:pPr lvl="2" eaLnBrk="1" hangingPunct="1"/>
            <a:r>
              <a:rPr lang="en-US" altLang="en-US"/>
              <a:t>Capital Gains taxes: gains you have made by selling financial assets  </a:t>
            </a:r>
          </a:p>
          <a:p>
            <a:pPr lvl="3" eaLnBrk="1" hangingPunct="1"/>
            <a:r>
              <a:rPr lang="en-US" altLang="en-US"/>
              <a:t>Short-term: Gains made in selling assets owned less than 1 year</a:t>
            </a:r>
          </a:p>
          <a:p>
            <a:pPr lvl="3" eaLnBrk="1" hangingPunct="1"/>
            <a:r>
              <a:rPr lang="en-US" altLang="en-US"/>
              <a:t>Long-term Capital: Gains made in selling assets held for more than 1 year</a:t>
            </a:r>
            <a:r>
              <a:rPr lang="en-US" altLang="en-US" sz="28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2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ltLang="en-US"/>
              <a:t>Costs of Stocks </a:t>
            </a:r>
            <a:r>
              <a:rPr lang="en-US" altLang="en-US" sz="2000"/>
              <a:t>(continued)</a:t>
            </a:r>
          </a:p>
        </p:txBody>
      </p:sp>
      <p:sp>
        <p:nvSpPr>
          <p:cNvPr id="54275" name="Rectangle 3"/>
          <p:cNvSpPr>
            <a:spLocks noGrp="1" noChangeArrowheads="1"/>
          </p:cNvSpPr>
          <p:nvPr>
            <p:ph idx="1"/>
          </p:nvPr>
        </p:nvSpPr>
        <p:spPr>
          <a:xfrm>
            <a:off x="928688" y="1608138"/>
            <a:ext cx="7286625" cy="4419600"/>
          </a:xfrm>
        </p:spPr>
        <p:txBody>
          <a:bodyPr/>
          <a:lstStyle/>
          <a:p>
            <a:pPr eaLnBrk="1" hangingPunct="1"/>
            <a:r>
              <a:rPr lang="en-US" altLang="en-US" dirty="0"/>
              <a:t>Implicit costs</a:t>
            </a:r>
            <a:r>
              <a:rPr lang="en-US" altLang="en-US" sz="3200" dirty="0"/>
              <a:t> </a:t>
            </a:r>
            <a:r>
              <a:rPr lang="en-US" altLang="en-US" sz="2000" dirty="0"/>
              <a:t>(continued)</a:t>
            </a:r>
          </a:p>
          <a:p>
            <a:pPr lvl="1" eaLnBrk="1" hangingPunct="1"/>
            <a:r>
              <a:rPr lang="en-US" altLang="en-US" dirty="0"/>
              <a:t>Dividends</a:t>
            </a:r>
          </a:p>
          <a:p>
            <a:pPr lvl="2" eaLnBrk="1" hangingPunct="1"/>
            <a:r>
              <a:rPr lang="en-US" altLang="en-US" dirty="0"/>
              <a:t>Dividends are the returns you get from the company</a:t>
            </a:r>
          </a:p>
          <a:p>
            <a:pPr lvl="3" eaLnBrk="1" hangingPunct="1"/>
            <a:r>
              <a:rPr lang="en-US" altLang="en-US" dirty="0"/>
              <a:t>Stock dividends are taxed at a preferential federal tax rate and your state marginal tax rate</a:t>
            </a:r>
          </a:p>
          <a:p>
            <a:pPr lvl="3" eaLnBrk="1" hangingPunct="1"/>
            <a:r>
              <a:rPr lang="en-US" altLang="en-US" dirty="0"/>
              <a:t>Bond and other dividends are taxed at your federal and state marginal tax rates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2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2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2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altLang="en-US"/>
              <a:t>Costs of Stocks </a:t>
            </a:r>
            <a:r>
              <a:rPr lang="en-US" altLang="en-US" sz="2000"/>
              <a:t>(continued)</a:t>
            </a:r>
          </a:p>
        </p:txBody>
      </p:sp>
      <p:sp>
        <p:nvSpPr>
          <p:cNvPr id="55299" name="Rectangle 3"/>
          <p:cNvSpPr>
            <a:spLocks noGrp="1" noChangeArrowheads="1"/>
          </p:cNvSpPr>
          <p:nvPr>
            <p:ph idx="1"/>
          </p:nvPr>
        </p:nvSpPr>
        <p:spPr>
          <a:xfrm>
            <a:off x="914400" y="1600200"/>
            <a:ext cx="7239000" cy="5029200"/>
          </a:xfrm>
        </p:spPr>
        <p:txBody>
          <a:bodyPr/>
          <a:lstStyle/>
          <a:p>
            <a:pPr eaLnBrk="1" hangingPunct="1"/>
            <a:r>
              <a:rPr lang="en-US" altLang="en-US"/>
              <a:t>Hidden Costs</a:t>
            </a:r>
            <a:endParaRPr lang="en-US" altLang="en-US" b="1"/>
          </a:p>
          <a:p>
            <a:pPr lvl="1" eaLnBrk="1" hangingPunct="1"/>
            <a:r>
              <a:rPr lang="en-US" altLang="en-US"/>
              <a:t>Beyond the explicit and implicit costs, look for the following hidden costs: </a:t>
            </a:r>
          </a:p>
          <a:p>
            <a:pPr lvl="2" eaLnBrk="1" hangingPunct="1"/>
            <a:r>
              <a:rPr lang="en-US" altLang="en-US"/>
              <a:t>Account Transfer Fees</a:t>
            </a:r>
          </a:p>
          <a:p>
            <a:pPr lvl="3" eaLnBrk="1" hangingPunct="1"/>
            <a:r>
              <a:rPr lang="en-US" altLang="en-US"/>
              <a:t>Charges for moving assets either into or out of an existing account</a:t>
            </a:r>
          </a:p>
          <a:p>
            <a:pPr lvl="2" eaLnBrk="1" hangingPunct="1"/>
            <a:r>
              <a:rPr lang="en-US" altLang="en-US"/>
              <a:t>Account maintenance fees</a:t>
            </a:r>
          </a:p>
          <a:p>
            <a:pPr lvl="3" eaLnBrk="1" hangingPunct="1"/>
            <a:r>
              <a:rPr lang="en-US" altLang="en-US"/>
              <a:t>Fees for maintaining your account</a:t>
            </a:r>
          </a:p>
          <a:p>
            <a:pPr lvl="2" eaLnBrk="1" hangingPunct="1"/>
            <a:r>
              <a:rPr lang="en-US" altLang="en-US"/>
              <a:t>Inactivity fees</a:t>
            </a:r>
          </a:p>
          <a:p>
            <a:pPr lvl="3" eaLnBrk="1" hangingPunct="1"/>
            <a:r>
              <a:rPr lang="en-US" altLang="en-US"/>
              <a:t>Fees because you did not trade or have account activity during the period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29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529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2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a:t>Costs of Stocks </a:t>
            </a:r>
            <a:r>
              <a:rPr lang="en-US" altLang="en-US" sz="2000"/>
              <a:t>(continued)</a:t>
            </a:r>
            <a:endParaRPr lang="en-US" altLang="en-US"/>
          </a:p>
        </p:txBody>
      </p:sp>
      <p:sp>
        <p:nvSpPr>
          <p:cNvPr id="56323" name="Rectangle 3"/>
          <p:cNvSpPr>
            <a:spLocks noGrp="1" noChangeArrowheads="1"/>
          </p:cNvSpPr>
          <p:nvPr>
            <p:ph idx="1"/>
          </p:nvPr>
        </p:nvSpPr>
        <p:spPr>
          <a:xfrm>
            <a:off x="914400" y="1600200"/>
            <a:ext cx="7162800" cy="4800600"/>
          </a:xfrm>
        </p:spPr>
        <p:txBody>
          <a:bodyPr/>
          <a:lstStyle/>
          <a:p>
            <a:pPr eaLnBrk="1" hangingPunct="1"/>
            <a:r>
              <a:rPr lang="en-US" altLang="en-US"/>
              <a:t>Hidden Costs </a:t>
            </a:r>
            <a:r>
              <a:rPr lang="en-US" altLang="en-US" sz="2000"/>
              <a:t>(continued)</a:t>
            </a:r>
            <a:endParaRPr lang="en-US" altLang="en-US"/>
          </a:p>
          <a:p>
            <a:pPr lvl="1" eaLnBrk="1" hangingPunct="1"/>
            <a:r>
              <a:rPr lang="en-US" altLang="en-US"/>
              <a:t>Minimum balance fees</a:t>
            </a:r>
          </a:p>
          <a:p>
            <a:pPr lvl="2" eaLnBrk="1" hangingPunct="1"/>
            <a:r>
              <a:rPr lang="en-US" altLang="en-US"/>
              <a:t>Fees because you failed to maintain a minimum balance in your account</a:t>
            </a:r>
          </a:p>
          <a:p>
            <a:pPr lvl="1" eaLnBrk="1" hangingPunct="1"/>
            <a:r>
              <a:rPr lang="en-US" altLang="en-US"/>
              <a:t>Interest on margin loans</a:t>
            </a:r>
          </a:p>
          <a:p>
            <a:pPr lvl="2" eaLnBrk="1" hangingPunct="1"/>
            <a:r>
              <a:rPr lang="en-US" altLang="en-US"/>
              <a:t>Interest on money you borrowed to buy securities</a:t>
            </a:r>
          </a:p>
          <a:p>
            <a:pPr lvl="1" eaLnBrk="1" hangingPunct="1"/>
            <a:r>
              <a:rPr lang="en-US" altLang="en-US"/>
              <a:t>Sales charges or loads (e.g. loads on mutual funds)</a:t>
            </a:r>
          </a:p>
          <a:p>
            <a:pPr lvl="2" eaLnBrk="1" hangingPunct="1"/>
            <a:r>
              <a:rPr lang="en-US" altLang="en-US"/>
              <a:t>Sales charges paid to the broker for helping you purchase specific securities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32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32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32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32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32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3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685800"/>
            <a:ext cx="9143999" cy="914400"/>
          </a:xfrm>
        </p:spPr>
        <p:txBody>
          <a:bodyPr/>
          <a:lstStyle/>
          <a:p>
            <a:pPr eaLnBrk="1" hangingPunct="1"/>
            <a:r>
              <a:rPr lang="en-US" altLang="en-US" dirty="0"/>
              <a:t>D. Understanding Plans and Strategies for Stocks</a:t>
            </a:r>
            <a:endParaRPr lang="en-US" altLang="en-US" sz="2000" dirty="0"/>
          </a:p>
        </p:txBody>
      </p:sp>
      <p:sp>
        <p:nvSpPr>
          <p:cNvPr id="55299" name="Rectangle 3"/>
          <p:cNvSpPr>
            <a:spLocks noGrp="1" noChangeArrowheads="1"/>
          </p:cNvSpPr>
          <p:nvPr>
            <p:ph idx="1"/>
          </p:nvPr>
        </p:nvSpPr>
        <p:spPr>
          <a:xfrm>
            <a:off x="914399" y="1600200"/>
            <a:ext cx="7466013" cy="5181600"/>
          </a:xfrm>
        </p:spPr>
        <p:txBody>
          <a:bodyPr/>
          <a:lstStyle/>
          <a:p>
            <a:pPr eaLnBrk="1" hangingPunct="1">
              <a:spcBef>
                <a:spcPts val="400"/>
              </a:spcBef>
            </a:pPr>
            <a:r>
              <a:rPr lang="en-US" altLang="en-US" dirty="0"/>
              <a:t>Following are a few ideas for your plans and strategies for stocks</a:t>
            </a:r>
          </a:p>
          <a:p>
            <a:pPr lvl="1" eaLnBrk="1" hangingPunct="1">
              <a:spcBef>
                <a:spcPts val="400"/>
              </a:spcBef>
            </a:pPr>
            <a:r>
              <a:rPr lang="en-US" altLang="en-US" sz="2800" dirty="0"/>
              <a:t>Plans and Strategies - Stocks</a:t>
            </a:r>
          </a:p>
          <a:p>
            <a:pPr marL="457200" lvl="1" indent="0" eaLnBrk="1" hangingPunct="1">
              <a:spcBef>
                <a:spcPts val="400"/>
              </a:spcBef>
              <a:buNone/>
            </a:pPr>
            <a:r>
              <a:rPr lang="en-US" altLang="en-US" i="1" dirty="0"/>
              <a:t>     Overall Investment Plan</a:t>
            </a:r>
          </a:p>
          <a:p>
            <a:pPr lvl="2" eaLnBrk="1" hangingPunct="1">
              <a:spcBef>
                <a:spcPts val="400"/>
              </a:spcBef>
            </a:pPr>
            <a:r>
              <a:rPr lang="en-US" altLang="en-US" sz="2200" dirty="0"/>
              <a:t>Stocks are good at doing what they do well, gaining returns in excess of inflation at a higher level of risk</a:t>
            </a:r>
          </a:p>
          <a:p>
            <a:pPr lvl="2" eaLnBrk="1" hangingPunct="1">
              <a:spcBef>
                <a:spcPts val="400"/>
              </a:spcBef>
            </a:pPr>
            <a:r>
              <a:rPr lang="en-US" altLang="en-US" sz="2200" dirty="0"/>
              <a:t>What will you invest in?  I will invest in stocks/funds which are great at gaining returns in excess of inflation </a:t>
            </a:r>
            <a:r>
              <a:rPr lang="en-US" altLang="en-US" sz="2000" dirty="0"/>
              <a:t>(IV.A.)</a:t>
            </a:r>
          </a:p>
          <a:p>
            <a:pPr lvl="2" eaLnBrk="1" hangingPunct="1">
              <a:spcBef>
                <a:spcPts val="400"/>
              </a:spcBef>
            </a:pPr>
            <a:r>
              <a:rPr lang="en-US" altLang="en-US" sz="2200" dirty="0"/>
              <a:t>What are your stock benchmarks?  I will compare my stock/funds to the S&amp;P500 for Large Cap, Russell 2000 for small cap, EAFE for International, S&amp;P REIT for REITs, and MSCI EM Free for emerging markets </a:t>
            </a:r>
            <a:r>
              <a:rPr lang="en-US" altLang="en-US" sz="2000" dirty="0"/>
              <a:t>(II.D., II.E., IV.A-C.)</a:t>
            </a:r>
          </a:p>
          <a:p>
            <a:pPr lvl="2" eaLnBrk="1" hangingPunct="1">
              <a:spcBef>
                <a:spcPts val="400"/>
              </a:spcBef>
            </a:pPr>
            <a:endParaRPr lang="en-US" altLang="en-US" sz="2200" dirty="0"/>
          </a:p>
        </p:txBody>
      </p:sp>
    </p:spTree>
    <p:extLst>
      <p:ext uri="{BB962C8B-B14F-4D97-AF65-F5344CB8AC3E}">
        <p14:creationId xmlns:p14="http://schemas.microsoft.com/office/powerpoint/2010/main" val="12451839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par>
                                <p:cTn id="9" presetID="1" presetClass="entr" presetSubtype="0" fill="hold" grpId="0" nodeType="withEffect">
                                  <p:stCondLst>
                                    <p:cond delay="200"/>
                                  </p:stCondLst>
                                  <p:childTnLst>
                                    <p:set>
                                      <p:cBhvr>
                                        <p:cTn id="10" dur="1" fill="hold">
                                          <p:stCondLst>
                                            <p:cond delay="0"/>
                                          </p:stCondLst>
                                        </p:cTn>
                                        <p:tgtEl>
                                          <p:spTgt spid="55299">
                                            <p:txEl>
                                              <p:pRg st="2" end="2"/>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55299">
                                            <p:txEl>
                                              <p:pRg st="3" end="3"/>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4" end="4"/>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52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Plans and Strategies for Stocks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lvl="1" eaLnBrk="1" hangingPunct="1">
              <a:spcBef>
                <a:spcPts val="400"/>
              </a:spcBef>
            </a:pPr>
            <a:r>
              <a:rPr lang="en-US" altLang="en-US" sz="2800" dirty="0"/>
              <a:t>Plans and Strategies</a:t>
            </a:r>
          </a:p>
          <a:p>
            <a:pPr marL="457200" lvl="1" indent="0" eaLnBrk="1" hangingPunct="1">
              <a:spcBef>
                <a:spcPts val="400"/>
              </a:spcBef>
              <a:buNone/>
            </a:pPr>
            <a:r>
              <a:rPr lang="en-US" altLang="en-US" i="1" dirty="0"/>
              <a:t>     General Investing</a:t>
            </a:r>
          </a:p>
          <a:p>
            <a:pPr lvl="2" eaLnBrk="1" hangingPunct="1">
              <a:spcBef>
                <a:spcPts val="400"/>
              </a:spcBef>
            </a:pPr>
            <a:r>
              <a:rPr lang="en-US" altLang="en-US" dirty="0"/>
              <a:t>Due to the many different types of stocks and stock asset classes, investors can invest at differing risk levels within this asset class</a:t>
            </a:r>
          </a:p>
          <a:p>
            <a:pPr lvl="2" eaLnBrk="1" hangingPunct="1">
              <a:spcBef>
                <a:spcPts val="400"/>
              </a:spcBef>
            </a:pPr>
            <a:r>
              <a:rPr lang="en-US" altLang="en-US" dirty="0"/>
              <a:t>While risk of individual stocks can be high, buying multiple stocks or stock funds can reduce that risk considerably (</a:t>
            </a:r>
            <a:r>
              <a:rPr lang="en-US" altLang="en-US" dirty="0" smtClean="0"/>
              <a:t>no-load/low </a:t>
            </a:r>
            <a:r>
              <a:rPr lang="en-US" altLang="en-US" dirty="0"/>
              <a:t>cost stock mutual/index funds are recommended)</a:t>
            </a:r>
          </a:p>
          <a:p>
            <a:pPr lvl="2" eaLnBrk="1" hangingPunct="1">
              <a:spcBef>
                <a:spcPts val="400"/>
              </a:spcBef>
            </a:pPr>
            <a:r>
              <a:rPr lang="en-US" altLang="en-US" dirty="0"/>
              <a:t>Some stocks are likely necessary to give you the returns needed to grow your portfolio above inflation as part of your diversified portfolio</a:t>
            </a:r>
          </a:p>
          <a:p>
            <a:pPr lvl="2" eaLnBrk="1" hangingPunct="1">
              <a:spcBef>
                <a:spcPts val="400"/>
              </a:spcBef>
            </a:pPr>
            <a:endParaRPr lang="en-US" altLang="en-US" dirty="0"/>
          </a:p>
        </p:txBody>
      </p:sp>
    </p:spTree>
    <p:extLst>
      <p:ext uri="{BB962C8B-B14F-4D97-AF65-F5344CB8AC3E}">
        <p14:creationId xmlns:p14="http://schemas.microsoft.com/office/powerpoint/2010/main" val="44562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par>
                                <p:cTn id="9" presetID="1" presetClass="entr" presetSubtype="0" fill="hold" grpId="0" nodeType="withEffect">
                                  <p:stCondLst>
                                    <p:cond delay="200"/>
                                  </p:stCondLst>
                                  <p:childTnLst>
                                    <p:set>
                                      <p:cBhvr>
                                        <p:cTn id="10" dur="1" fill="hold">
                                          <p:stCondLst>
                                            <p:cond delay="0"/>
                                          </p:stCondLst>
                                        </p:cTn>
                                        <p:tgtEl>
                                          <p:spTgt spid="5529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20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grpId="0" nodeType="withEffect">
                                  <p:stCondLst>
                                    <p:cond delay="20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09600" y="677863"/>
            <a:ext cx="7924800" cy="922337"/>
          </a:xfrm>
        </p:spPr>
        <p:txBody>
          <a:bodyPr lIns="90488" tIns="44450" rIns="90488" bIns="44450"/>
          <a:lstStyle/>
          <a:p>
            <a:pPr eaLnBrk="1" hangingPunct="1"/>
            <a:r>
              <a:rPr lang="en-US" altLang="en-US"/>
              <a:t>Risk and Return </a:t>
            </a:r>
            <a:r>
              <a:rPr lang="en-US" altLang="en-US" sz="2000"/>
              <a:t>(continued)</a:t>
            </a:r>
            <a:r>
              <a:rPr lang="en-US" altLang="en-US" sz="4000"/>
              <a:t> </a:t>
            </a:r>
          </a:p>
        </p:txBody>
      </p:sp>
      <p:sp>
        <p:nvSpPr>
          <p:cNvPr id="362499" name="Rectangle 3"/>
          <p:cNvSpPr>
            <a:spLocks noGrp="1" noChangeArrowheads="1"/>
          </p:cNvSpPr>
          <p:nvPr>
            <p:ph type="body" sz="half" idx="2"/>
          </p:nvPr>
        </p:nvSpPr>
        <p:spPr>
          <a:xfrm>
            <a:off x="914400" y="1600200"/>
            <a:ext cx="7315200" cy="5257800"/>
          </a:xfrm>
        </p:spPr>
        <p:txBody>
          <a:bodyPr lIns="90488" tIns="44450" rIns="90488" bIns="44450"/>
          <a:lstStyle/>
          <a:p>
            <a:pPr eaLnBrk="1" hangingPunct="1"/>
            <a:r>
              <a:rPr lang="en-US" altLang="en-US" dirty="0"/>
              <a:t>Stocks and Risk--All Risk Is Not Equal</a:t>
            </a:r>
          </a:p>
          <a:p>
            <a:pPr lvl="1" eaLnBrk="1" hangingPunct="1"/>
            <a:r>
              <a:rPr lang="en-US" altLang="en-US" dirty="0"/>
              <a:t>Stocks are susceptible to a number of risks:</a:t>
            </a:r>
          </a:p>
          <a:p>
            <a:pPr lvl="2" eaLnBrk="1" hangingPunct="1"/>
            <a:r>
              <a:rPr lang="en-US" altLang="en-US" dirty="0"/>
              <a:t>Interest rate  </a:t>
            </a:r>
          </a:p>
          <a:p>
            <a:pPr lvl="3" eaLnBrk="1" hangingPunct="1"/>
            <a:r>
              <a:rPr lang="en-US" altLang="en-US" dirty="0"/>
              <a:t>Risk that a rise (fall) in interest rates will result in a decline (rise) in the stock’s value</a:t>
            </a:r>
          </a:p>
          <a:p>
            <a:pPr lvl="2" eaLnBrk="1" hangingPunct="1"/>
            <a:r>
              <a:rPr lang="en-US" altLang="en-US" dirty="0"/>
              <a:t>Inflation  </a:t>
            </a:r>
          </a:p>
          <a:p>
            <a:pPr lvl="3" eaLnBrk="1" hangingPunct="1"/>
            <a:r>
              <a:rPr lang="en-US" altLang="en-US" dirty="0"/>
              <a:t>Risk that a rise (decline) in inflation will result in a decrease (increase) in the value of the stock</a:t>
            </a:r>
          </a:p>
          <a:p>
            <a:pPr lvl="2" eaLnBrk="1" hangingPunct="1"/>
            <a:r>
              <a:rPr lang="en-US" altLang="en-US" dirty="0"/>
              <a:t>Business  </a:t>
            </a:r>
          </a:p>
          <a:p>
            <a:pPr lvl="3" eaLnBrk="1" hangingPunct="1"/>
            <a:r>
              <a:rPr lang="en-US" altLang="en-US" dirty="0"/>
              <a:t>Risk that the share price will decline due to problems with the business</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2499">
                                            <p:txEl>
                                              <p:pRg st="0" end="0"/>
                                            </p:txEl>
                                          </p:spTgt>
                                        </p:tgtEl>
                                        <p:attrNameLst>
                                          <p:attrName>style.visibility</p:attrName>
                                        </p:attrNameLst>
                                      </p:cBhvr>
                                      <p:to>
                                        <p:strVal val="visible"/>
                                      </p:to>
                                    </p:set>
                                    <p:anim calcmode="lin" valueType="num">
                                      <p:cBhvr additive="base">
                                        <p:cTn id="7" dur="500" fill="hold"/>
                                        <p:tgtEl>
                                          <p:spTgt spid="3624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24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2499">
                                            <p:txEl>
                                              <p:pRg st="1" end="1"/>
                                            </p:txEl>
                                          </p:spTgt>
                                        </p:tgtEl>
                                        <p:attrNameLst>
                                          <p:attrName>style.visibility</p:attrName>
                                        </p:attrNameLst>
                                      </p:cBhvr>
                                      <p:to>
                                        <p:strVal val="visible"/>
                                      </p:to>
                                    </p:set>
                                    <p:anim calcmode="lin" valueType="num">
                                      <p:cBhvr additive="base">
                                        <p:cTn id="13" dur="500" fill="hold"/>
                                        <p:tgtEl>
                                          <p:spTgt spid="3624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24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62499">
                                            <p:txEl>
                                              <p:pRg st="2" end="2"/>
                                            </p:txEl>
                                          </p:spTgt>
                                        </p:tgtEl>
                                        <p:attrNameLst>
                                          <p:attrName>style.visibility</p:attrName>
                                        </p:attrNameLst>
                                      </p:cBhvr>
                                      <p:to>
                                        <p:strVal val="visible"/>
                                      </p:to>
                                    </p:set>
                                    <p:anim calcmode="lin" valueType="num">
                                      <p:cBhvr additive="base">
                                        <p:cTn id="17" dur="500" fill="hold"/>
                                        <p:tgtEl>
                                          <p:spTgt spid="3624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624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62499">
                                            <p:txEl>
                                              <p:pRg st="3" end="3"/>
                                            </p:txEl>
                                          </p:spTgt>
                                        </p:tgtEl>
                                        <p:attrNameLst>
                                          <p:attrName>style.visibility</p:attrName>
                                        </p:attrNameLst>
                                      </p:cBhvr>
                                      <p:to>
                                        <p:strVal val="visible"/>
                                      </p:to>
                                    </p:set>
                                    <p:anim calcmode="lin" valueType="num">
                                      <p:cBhvr additive="base">
                                        <p:cTn id="21" dur="500" fill="hold"/>
                                        <p:tgtEl>
                                          <p:spTgt spid="3624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624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62499">
                                            <p:txEl>
                                              <p:pRg st="4" end="4"/>
                                            </p:txEl>
                                          </p:spTgt>
                                        </p:tgtEl>
                                        <p:attrNameLst>
                                          <p:attrName>style.visibility</p:attrName>
                                        </p:attrNameLst>
                                      </p:cBhvr>
                                      <p:to>
                                        <p:strVal val="visible"/>
                                      </p:to>
                                    </p:set>
                                    <p:anim calcmode="lin" valueType="num">
                                      <p:cBhvr additive="base">
                                        <p:cTn id="25" dur="500" fill="hold"/>
                                        <p:tgtEl>
                                          <p:spTgt spid="3624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624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62499">
                                            <p:txEl>
                                              <p:pRg st="5" end="5"/>
                                            </p:txEl>
                                          </p:spTgt>
                                        </p:tgtEl>
                                        <p:attrNameLst>
                                          <p:attrName>style.visibility</p:attrName>
                                        </p:attrNameLst>
                                      </p:cBhvr>
                                      <p:to>
                                        <p:strVal val="visible"/>
                                      </p:to>
                                    </p:set>
                                    <p:anim calcmode="lin" valueType="num">
                                      <p:cBhvr additive="base">
                                        <p:cTn id="29" dur="500" fill="hold"/>
                                        <p:tgtEl>
                                          <p:spTgt spid="3624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624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62499">
                                            <p:txEl>
                                              <p:pRg st="6" end="6"/>
                                            </p:txEl>
                                          </p:spTgt>
                                        </p:tgtEl>
                                        <p:attrNameLst>
                                          <p:attrName>style.visibility</p:attrName>
                                        </p:attrNameLst>
                                      </p:cBhvr>
                                      <p:to>
                                        <p:strVal val="visible"/>
                                      </p:to>
                                    </p:set>
                                    <p:anim calcmode="lin" valueType="num">
                                      <p:cBhvr additive="base">
                                        <p:cTn id="33" dur="500" fill="hold"/>
                                        <p:tgtEl>
                                          <p:spTgt spid="3624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6249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62499">
                                            <p:txEl>
                                              <p:pRg st="7" end="7"/>
                                            </p:txEl>
                                          </p:spTgt>
                                        </p:tgtEl>
                                        <p:attrNameLst>
                                          <p:attrName>style.visibility</p:attrName>
                                        </p:attrNameLst>
                                      </p:cBhvr>
                                      <p:to>
                                        <p:strVal val="visible"/>
                                      </p:to>
                                    </p:set>
                                    <p:anim calcmode="lin" valueType="num">
                                      <p:cBhvr additive="base">
                                        <p:cTn id="37" dur="500" fill="hold"/>
                                        <p:tgtEl>
                                          <p:spTgt spid="36249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6249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499"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Plans and Strategies for Stocks </a:t>
            </a:r>
            <a:r>
              <a:rPr lang="en-US" altLang="en-US" sz="2000" dirty="0"/>
              <a:t>(continued)</a:t>
            </a:r>
          </a:p>
        </p:txBody>
      </p:sp>
      <p:sp>
        <p:nvSpPr>
          <p:cNvPr id="55299" name="Rectangle 3"/>
          <p:cNvSpPr>
            <a:spLocks noGrp="1" noChangeArrowheads="1"/>
          </p:cNvSpPr>
          <p:nvPr>
            <p:ph idx="1"/>
          </p:nvPr>
        </p:nvSpPr>
        <p:spPr>
          <a:xfrm>
            <a:off x="914400" y="1600200"/>
            <a:ext cx="7239000" cy="5181600"/>
          </a:xfrm>
        </p:spPr>
        <p:txBody>
          <a:bodyPr/>
          <a:lstStyle/>
          <a:p>
            <a:pPr lvl="1" eaLnBrk="1" hangingPunct="1">
              <a:spcBef>
                <a:spcPts val="400"/>
              </a:spcBef>
            </a:pPr>
            <a:r>
              <a:rPr lang="en-US" altLang="en-US" sz="2800" dirty="0"/>
              <a:t>Plans and Strategies</a:t>
            </a:r>
          </a:p>
          <a:p>
            <a:pPr marL="457200" lvl="1" indent="0" eaLnBrk="1" hangingPunct="1">
              <a:spcBef>
                <a:spcPts val="400"/>
              </a:spcBef>
              <a:buNone/>
            </a:pPr>
            <a:r>
              <a:rPr lang="en-US" altLang="en-US" i="1" dirty="0"/>
              <a:t>     General Investing (continued)</a:t>
            </a:r>
          </a:p>
          <a:p>
            <a:pPr lvl="2" eaLnBrk="1" hangingPunct="1">
              <a:spcBef>
                <a:spcPts val="400"/>
              </a:spcBef>
            </a:pPr>
            <a:r>
              <a:rPr lang="en-US" altLang="en-US" dirty="0"/>
              <a:t>As you age and get closer to retirement, stocks, because of their risk, are a generally recommended to become a smaller percentage of your overall portfolio due to their higher volatility</a:t>
            </a:r>
          </a:p>
          <a:p>
            <a:pPr lvl="2" eaLnBrk="1" hangingPunct="1">
              <a:spcBef>
                <a:spcPts val="400"/>
              </a:spcBef>
            </a:pPr>
            <a:r>
              <a:rPr lang="en-US" altLang="en-US" dirty="0"/>
              <a:t>Have a plan for changing your </a:t>
            </a:r>
            <a:r>
              <a:rPr lang="en-US" altLang="en-US"/>
              <a:t>asset allocation as you age</a:t>
            </a:r>
          </a:p>
          <a:p>
            <a:pPr lvl="2" eaLnBrk="1" hangingPunct="1">
              <a:spcBef>
                <a:spcPts val="400"/>
              </a:spcBef>
            </a:pPr>
            <a:r>
              <a:rPr lang="en-US" altLang="en-US" dirty="0"/>
              <a:t>As you review stock and stock mutual funds for your portfolio, make sure you follow the principles of successful investing</a:t>
            </a:r>
          </a:p>
          <a:p>
            <a:pPr lvl="2" eaLnBrk="1" hangingPunct="1">
              <a:spcBef>
                <a:spcPts val="400"/>
              </a:spcBef>
            </a:pPr>
            <a:endParaRPr lang="en-US" altLang="en-US" dirty="0"/>
          </a:p>
        </p:txBody>
      </p:sp>
    </p:spTree>
    <p:extLst>
      <p:ext uri="{BB962C8B-B14F-4D97-AF65-F5344CB8AC3E}">
        <p14:creationId xmlns:p14="http://schemas.microsoft.com/office/powerpoint/2010/main" val="228982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par>
                                <p:cTn id="9" presetID="1" presetClass="entr" presetSubtype="0" fill="hold" grpId="0" nodeType="withEffect">
                                  <p:stCondLst>
                                    <p:cond delay="200"/>
                                  </p:stCondLst>
                                  <p:childTnLst>
                                    <p:set>
                                      <p:cBhvr>
                                        <p:cTn id="10" dur="1" fill="hold">
                                          <p:stCondLst>
                                            <p:cond delay="0"/>
                                          </p:stCondLst>
                                        </p:cTn>
                                        <p:tgtEl>
                                          <p:spTgt spid="55299">
                                            <p:txEl>
                                              <p:pRg st="2" end="2"/>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55299">
                                            <p:txEl>
                                              <p:pRg st="3" end="3"/>
                                            </p:txEl>
                                          </p:spTgt>
                                        </p:tgtEl>
                                        <p:attrNameLst>
                                          <p:attrName>style.visibility</p:attrName>
                                        </p:attrNameLst>
                                      </p:cBhvr>
                                      <p:to>
                                        <p:strVal val="visible"/>
                                      </p:to>
                                    </p:set>
                                  </p:childTnLst>
                                </p:cTn>
                              </p:par>
                              <p:par>
                                <p:cTn id="13" presetID="1" presetClass="entr" presetSubtype="0" fill="hold" grpId="0" nodeType="withEffect">
                                  <p:stCondLst>
                                    <p:cond delay="200"/>
                                  </p:stCondLst>
                                  <p:childTnLst>
                                    <p:set>
                                      <p:cBhvr>
                                        <p:cTn id="14"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dirty="0"/>
              <a:t>Questions</a:t>
            </a:r>
            <a:endParaRPr lang="en-US" altLang="en-US" sz="2000" dirty="0"/>
          </a:p>
        </p:txBody>
      </p:sp>
      <p:sp>
        <p:nvSpPr>
          <p:cNvPr id="55299" name="Rectangle 3"/>
          <p:cNvSpPr>
            <a:spLocks noGrp="1" noChangeArrowheads="1"/>
          </p:cNvSpPr>
          <p:nvPr>
            <p:ph idx="1"/>
          </p:nvPr>
        </p:nvSpPr>
        <p:spPr>
          <a:xfrm>
            <a:off x="914400" y="1600200"/>
            <a:ext cx="7239000" cy="5181600"/>
          </a:xfrm>
        </p:spPr>
        <p:txBody>
          <a:bodyPr/>
          <a:lstStyle/>
          <a:p>
            <a:pPr eaLnBrk="1" hangingPunct="1">
              <a:spcBef>
                <a:spcPts val="400"/>
              </a:spcBef>
            </a:pPr>
            <a:r>
              <a:rPr lang="en-US" altLang="en-US" dirty="0"/>
              <a:t>Do you understand some plans and strategies for stocks?</a:t>
            </a:r>
          </a:p>
          <a:p>
            <a:pPr lvl="2" eaLnBrk="1" hangingPunct="1">
              <a:spcBef>
                <a:spcPts val="400"/>
              </a:spcBef>
            </a:pPr>
            <a:endParaRPr lang="en-US" altLang="en-US" dirty="0"/>
          </a:p>
        </p:txBody>
      </p:sp>
    </p:spTree>
    <p:extLst>
      <p:ext uri="{BB962C8B-B14F-4D97-AF65-F5344CB8AC3E}">
        <p14:creationId xmlns:p14="http://schemas.microsoft.com/office/powerpoint/2010/main" val="4117544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4098"/>
          <p:cNvSpPr>
            <a:spLocks noGrp="1" noChangeArrowheads="1"/>
          </p:cNvSpPr>
          <p:nvPr>
            <p:ph type="ctrTitle"/>
          </p:nvPr>
        </p:nvSpPr>
        <p:spPr>
          <a:xfrm>
            <a:off x="685800" y="701675"/>
            <a:ext cx="7772400" cy="898525"/>
          </a:xfrm>
        </p:spPr>
        <p:txBody>
          <a:bodyPr/>
          <a:lstStyle/>
          <a:p>
            <a:pPr eaLnBrk="1" hangingPunct="1"/>
            <a:r>
              <a:rPr lang="en-US" altLang="en-US"/>
              <a:t>Review of Objectives</a:t>
            </a:r>
          </a:p>
        </p:txBody>
      </p:sp>
      <p:sp>
        <p:nvSpPr>
          <p:cNvPr id="295939" name="Rectangle 4099"/>
          <p:cNvSpPr>
            <a:spLocks noGrp="1" noChangeArrowheads="1"/>
          </p:cNvSpPr>
          <p:nvPr>
            <p:ph type="subTitle" idx="1"/>
          </p:nvPr>
        </p:nvSpPr>
        <p:spPr>
          <a:xfrm>
            <a:off x="914400" y="1600200"/>
            <a:ext cx="7239000" cy="5181600"/>
          </a:xfrm>
        </p:spPr>
        <p:txBody>
          <a:bodyPr/>
          <a:lstStyle/>
          <a:p>
            <a:pPr marL="282575" indent="-282575" algn="l" eaLnBrk="1" hangingPunct="1"/>
            <a:r>
              <a:rPr lang="en-US" altLang="en-US" dirty="0"/>
              <a:t>A. Do you understand risk and return for stocks and stock terminology?</a:t>
            </a:r>
          </a:p>
          <a:p>
            <a:pPr marL="282575" indent="-282575" algn="l" eaLnBrk="1" hangingPunct="1"/>
            <a:r>
              <a:rPr lang="en-US" altLang="en-US" dirty="0"/>
              <a:t>B. Do you understand how stocks are valued and why stocks fluctuate in value?</a:t>
            </a:r>
          </a:p>
          <a:p>
            <a:pPr marL="282575" indent="-282575" algn="l" eaLnBrk="1" hangingPunct="1"/>
            <a:r>
              <a:rPr lang="en-US" altLang="en-US" dirty="0"/>
              <a:t>C. Do you understand stock investing strategies and the costs of investing in stocks?</a:t>
            </a:r>
          </a:p>
          <a:p>
            <a:pPr marL="282575" indent="-282575" algn="l" eaLnBrk="1" hangingPunct="1"/>
            <a:r>
              <a:rPr lang="en-US" altLang="en-US" dirty="0"/>
              <a:t>D. Do you understand some plans and strategies for stocks?</a:t>
            </a:r>
          </a:p>
          <a:p>
            <a:pPr marL="282575" indent="-282575" algn="l" eaLnBrk="1" hangingPunct="1"/>
            <a:endParaRPr lang="en-US" altLang="en-US" dirty="0"/>
          </a:p>
          <a:p>
            <a:pPr marL="282575" indent="-282575" algn="l" eaLnBrk="1" hangingPunct="1"/>
            <a:endParaRPr lang="en-US" altLang="en-US" dirty="0"/>
          </a:p>
        </p:txBody>
      </p:sp>
      <p:sp>
        <p:nvSpPr>
          <p:cNvPr id="70660" name="Rectangle 4100"/>
          <p:cNvSpPr>
            <a:spLocks noChangeArrowheads="1"/>
          </p:cNvSpPr>
          <p:nvPr/>
        </p:nvSpPr>
        <p:spPr bwMode="auto">
          <a:xfrm>
            <a:off x="1143000" y="152400"/>
            <a:ext cx="6400800" cy="12192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anim calcmode="lin" valueType="num">
                                      <p:cBhvr additive="base">
                                        <p:cTn id="7" dur="500" fill="hold"/>
                                        <p:tgtEl>
                                          <p:spTgt spid="295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593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5939">
                                            <p:txEl>
                                              <p:pRg st="1" end="1"/>
                                            </p:txEl>
                                          </p:spTgt>
                                        </p:tgtEl>
                                        <p:attrNameLst>
                                          <p:attrName>style.visibility</p:attrName>
                                        </p:attrNameLst>
                                      </p:cBhvr>
                                      <p:to>
                                        <p:strVal val="visible"/>
                                      </p:to>
                                    </p:set>
                                    <p:anim calcmode="lin" valueType="num">
                                      <p:cBhvr additive="base">
                                        <p:cTn id="11" dur="500" fill="hold"/>
                                        <p:tgtEl>
                                          <p:spTgt spid="29593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9593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95939">
                                            <p:txEl>
                                              <p:pRg st="2" end="2"/>
                                            </p:txEl>
                                          </p:spTgt>
                                        </p:tgtEl>
                                        <p:attrNameLst>
                                          <p:attrName>style.visibility</p:attrName>
                                        </p:attrNameLst>
                                      </p:cBhvr>
                                      <p:to>
                                        <p:strVal val="visible"/>
                                      </p:to>
                                    </p:set>
                                    <p:anim calcmode="lin" valueType="num">
                                      <p:cBhvr additive="base">
                                        <p:cTn id="15" dur="500" fill="hold"/>
                                        <p:tgtEl>
                                          <p:spTgt spid="29593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959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95939">
                                            <p:txEl>
                                              <p:pRg st="3" end="3"/>
                                            </p:txEl>
                                          </p:spTgt>
                                        </p:tgtEl>
                                        <p:attrNameLst>
                                          <p:attrName>style.visibility</p:attrName>
                                        </p:attrNameLst>
                                      </p:cBhvr>
                                      <p:to>
                                        <p:strVal val="visible"/>
                                      </p:to>
                                    </p:set>
                                    <p:anim calcmode="lin" valueType="num">
                                      <p:cBhvr additive="base">
                                        <p:cTn id="21" dur="500" fill="hold"/>
                                        <p:tgtEl>
                                          <p:spTgt spid="2959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959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685800" y="665163"/>
            <a:ext cx="7772400" cy="858837"/>
          </a:xfrm>
        </p:spPr>
        <p:txBody>
          <a:bodyPr/>
          <a:lstStyle/>
          <a:p>
            <a:pPr eaLnBrk="1" hangingPunct="1"/>
            <a:r>
              <a:rPr lang="en-US" altLang="en-US"/>
              <a:t>Case Study #1</a:t>
            </a:r>
          </a:p>
        </p:txBody>
      </p:sp>
      <p:sp>
        <p:nvSpPr>
          <p:cNvPr id="71683" name="Rectangle 3"/>
          <p:cNvSpPr>
            <a:spLocks noGrp="1" noChangeArrowheads="1"/>
          </p:cNvSpPr>
          <p:nvPr>
            <p:ph type="subTitle" idx="1"/>
          </p:nvPr>
        </p:nvSpPr>
        <p:spPr>
          <a:xfrm>
            <a:off x="914400" y="1600200"/>
            <a:ext cx="7315200" cy="4724400"/>
          </a:xfrm>
        </p:spPr>
        <p:txBody>
          <a:bodyPr/>
          <a:lstStyle/>
          <a:p>
            <a:pPr algn="l" eaLnBrk="1" hangingPunct="1">
              <a:lnSpc>
                <a:spcPct val="90000"/>
              </a:lnSpc>
            </a:pPr>
            <a:r>
              <a:rPr lang="en-US" altLang="en-US" sz="2400"/>
              <a:t>Data</a:t>
            </a:r>
          </a:p>
          <a:p>
            <a:pPr marL="457200" lvl="1" indent="0" eaLnBrk="1" hangingPunct="1">
              <a:lnSpc>
                <a:spcPct val="90000"/>
              </a:lnSpc>
              <a:buFontTx/>
              <a:buNone/>
            </a:pPr>
            <a:r>
              <a:rPr lang="en-US" altLang="en-US"/>
              <a:t>Peter and Jessica, on the advice of their next-door neighbor, recently purchased 500 shares of a small capitalization internet company trading at $80 per share.  The neighbor told them that the stock was a “real money maker” because it recently had a two-for-one stock split and would probably split again soon.  Even better, according to the neighbor, the company was expected to earn $1 per share and pay a $0.25 dividend next year.  Pete and Jessica have so far been unimpressed with the stock’s performance—the stock had under performed the S&amp;P500 index this year.  </a:t>
            </a:r>
          </a:p>
          <a:p>
            <a:pPr algn="l" eaLnBrk="1" hangingPunct="1">
              <a:lnSpc>
                <a:spcPct val="90000"/>
              </a:lnSpc>
              <a:buFont typeface="Wingdings" pitchFamily="2" charset="2"/>
              <a:buChar char="ü"/>
            </a:pPr>
            <a:r>
              <a:rPr lang="en-US" altLang="en-US" sz="2400"/>
              <a:t>Application</a:t>
            </a:r>
          </a:p>
          <a:p>
            <a:pPr marL="457200" lvl="1" indent="0" eaLnBrk="1" hangingPunct="1">
              <a:lnSpc>
                <a:spcPct val="90000"/>
              </a:lnSpc>
            </a:pPr>
            <a:r>
              <a:rPr lang="en-US" altLang="en-US"/>
              <a:t>Pete and Jessica have come to you for advice.  What do you think?</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en-US"/>
              <a:t>Case Study #1 Answers</a:t>
            </a:r>
          </a:p>
        </p:txBody>
      </p:sp>
      <p:sp>
        <p:nvSpPr>
          <p:cNvPr id="60419" name="Rectangle 3"/>
          <p:cNvSpPr>
            <a:spLocks noGrp="1" noChangeArrowheads="1"/>
          </p:cNvSpPr>
          <p:nvPr>
            <p:ph idx="1"/>
          </p:nvPr>
        </p:nvSpPr>
        <p:spPr>
          <a:xfrm>
            <a:off x="914400" y="1600200"/>
            <a:ext cx="7315200" cy="5257800"/>
          </a:xfrm>
        </p:spPr>
        <p:txBody>
          <a:bodyPr/>
          <a:lstStyle/>
          <a:p>
            <a:pPr eaLnBrk="1" hangingPunct="1"/>
            <a:r>
              <a:rPr lang="en-US" altLang="en-US" sz="2400"/>
              <a:t>Peter and Jessica lack an important part of investing—knowledge of what they are invested in.  Apparently their next-door neighbor lacks that same understanding as well.</a:t>
            </a:r>
          </a:p>
          <a:p>
            <a:pPr lvl="1" eaLnBrk="1" hangingPunct="1"/>
            <a:r>
              <a:rPr lang="en-US" altLang="en-US"/>
              <a:t>Buying stock is the process of understanding and owning a piece of a company.  It is not just knowing the numbers; they must know what the numbers mean, especially with individual stocks </a:t>
            </a:r>
          </a:p>
          <a:p>
            <a:pPr lvl="2" eaLnBrk="1" hangingPunct="1"/>
            <a:r>
              <a:rPr lang="en-US" altLang="en-US"/>
              <a:t>Peter and Jessica (and their neighbor) do not know what the numbers mean</a:t>
            </a:r>
          </a:p>
          <a:p>
            <a:pPr lvl="2" eaLnBrk="1" hangingPunct="1"/>
            <a:r>
              <a:rPr lang="en-US" altLang="en-US"/>
              <a:t>Before they invest in individual stocks, they should really learn more about investing and the process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4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4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altLang="en-US"/>
              <a:t>Case Study #1 Answers</a:t>
            </a:r>
          </a:p>
        </p:txBody>
      </p:sp>
      <p:sp>
        <p:nvSpPr>
          <p:cNvPr id="62467" name="Rectangle 3"/>
          <p:cNvSpPr>
            <a:spLocks noGrp="1" noChangeArrowheads="1"/>
          </p:cNvSpPr>
          <p:nvPr>
            <p:ph idx="1"/>
          </p:nvPr>
        </p:nvSpPr>
        <p:spPr>
          <a:xfrm>
            <a:off x="914400" y="1600200"/>
            <a:ext cx="7315200" cy="4876800"/>
          </a:xfrm>
        </p:spPr>
        <p:txBody>
          <a:bodyPr/>
          <a:lstStyle/>
          <a:p>
            <a:pPr lvl="1" eaLnBrk="1" hangingPunct="1">
              <a:spcBef>
                <a:spcPts val="600"/>
              </a:spcBef>
            </a:pPr>
            <a:r>
              <a:rPr lang="en-US" altLang="en-US"/>
              <a:t>Buying individual stocks is understanding what is going on in the world, region, country, economy, industry, and company. They need to understand Investing Principles 6 and 8:  If you must invest in individual assets, know what you invest in and who you invest with, and Don’t waste too much time, money, and energy trying to beat the market, unless you have a lot of time, money, and energy.</a:t>
            </a:r>
          </a:p>
          <a:p>
            <a:pPr lvl="2" eaLnBrk="1" hangingPunct="1">
              <a:spcBef>
                <a:spcPts val="600"/>
              </a:spcBef>
            </a:pPr>
            <a:r>
              <a:rPr lang="en-US" altLang="en-US"/>
              <a:t>For people who have never invested before, I believe buying mutual funds, index funds or ETFs (which are index funds which trade like stocks) is a much better first step in the investment and investment education process</a:t>
            </a:r>
          </a:p>
          <a:p>
            <a:pPr eaLnBrk="1" hangingPunct="1">
              <a:lnSpc>
                <a:spcPct val="90000"/>
              </a:lnSpc>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24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685800"/>
            <a:ext cx="7772400" cy="858838"/>
          </a:xfrm>
        </p:spPr>
        <p:txBody>
          <a:bodyPr/>
          <a:lstStyle/>
          <a:p>
            <a:pPr eaLnBrk="1" hangingPunct="1"/>
            <a:r>
              <a:rPr lang="en-US" altLang="en-US"/>
              <a:t>Case Study #2</a:t>
            </a:r>
          </a:p>
        </p:txBody>
      </p:sp>
      <p:sp>
        <p:nvSpPr>
          <p:cNvPr id="75779" name="Rectangle 3"/>
          <p:cNvSpPr>
            <a:spLocks noGrp="1" noChangeArrowheads="1"/>
          </p:cNvSpPr>
          <p:nvPr>
            <p:ph idx="1"/>
          </p:nvPr>
        </p:nvSpPr>
        <p:spPr>
          <a:xfrm>
            <a:off x="914400" y="1600200"/>
            <a:ext cx="7315200" cy="5029200"/>
          </a:xfrm>
        </p:spPr>
        <p:txBody>
          <a:bodyPr/>
          <a:lstStyle/>
          <a:p>
            <a:pPr marL="609600" indent="-609600" eaLnBrk="1" hangingPunct="1">
              <a:buFont typeface="Wingdings" panose="05000000000000000000" pitchFamily="2" charset="2"/>
              <a:buNone/>
            </a:pPr>
            <a:r>
              <a:rPr lang="en-US" altLang="en-US" sz="2400"/>
              <a:t>Data</a:t>
            </a:r>
          </a:p>
          <a:p>
            <a:pPr marL="609600" indent="-609600" eaLnBrk="1" hangingPunct="1"/>
            <a:r>
              <a:rPr lang="en-US" altLang="en-US" sz="2400"/>
              <a:t>Assume you own 200 shares of ABC Stock selling at $410 per share.  In order to make the stock more affordable for the average investor, ABC’s management has decided to split the stock.  </a:t>
            </a:r>
          </a:p>
          <a:p>
            <a:pPr marL="609600" indent="-609600" eaLnBrk="1" hangingPunct="1">
              <a:buFont typeface="Wingdings" panose="05000000000000000000" pitchFamily="2" charset="2"/>
              <a:buNone/>
            </a:pPr>
            <a:r>
              <a:rPr lang="en-US" altLang="en-US" sz="2400"/>
              <a:t>Calculations</a:t>
            </a:r>
          </a:p>
          <a:p>
            <a:pPr marL="609600" indent="-609600" eaLnBrk="1" hangingPunct="1"/>
            <a:r>
              <a:rPr lang="en-US" altLang="en-US" sz="2400"/>
              <a:t>a. How much was your investment before the split?  b. Assuming ABC’s management decides to split the stock three-for-one, how may shares would you own after the split? </a:t>
            </a:r>
          </a:p>
          <a:p>
            <a:pPr marL="609600" indent="-609600" eaLnBrk="1" hangingPunct="1"/>
            <a:r>
              <a:rPr lang="en-US" altLang="en-US" sz="2400"/>
              <a:t>c. What is the new price per share after the split? </a:t>
            </a:r>
          </a:p>
          <a:p>
            <a:pPr marL="609600" indent="-609600" eaLnBrk="1" hangingPunct="1"/>
            <a:r>
              <a:rPr lang="en-US" altLang="en-US" sz="2400"/>
              <a:t>d. How much would your investment be worth after the three-for-one split?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altLang="en-US"/>
              <a:t>Case Study #2  Answer</a:t>
            </a:r>
          </a:p>
        </p:txBody>
      </p:sp>
      <p:sp>
        <p:nvSpPr>
          <p:cNvPr id="64515" name="Rectangle 3"/>
          <p:cNvSpPr>
            <a:spLocks noGrp="1" noChangeArrowheads="1"/>
          </p:cNvSpPr>
          <p:nvPr>
            <p:ph idx="1"/>
          </p:nvPr>
        </p:nvSpPr>
        <p:spPr>
          <a:xfrm>
            <a:off x="928688" y="1608138"/>
            <a:ext cx="7286625" cy="4419600"/>
          </a:xfrm>
        </p:spPr>
        <p:txBody>
          <a:bodyPr/>
          <a:lstStyle/>
          <a:p>
            <a:pPr marL="609600" indent="-609600" eaLnBrk="1" hangingPunct="1">
              <a:buFont typeface="Wingdings" panose="05000000000000000000" pitchFamily="2" charset="2"/>
              <a:buNone/>
            </a:pPr>
            <a:r>
              <a:rPr lang="en-US" altLang="en-US" sz="2400"/>
              <a:t>Calculations</a:t>
            </a:r>
          </a:p>
          <a:p>
            <a:pPr marL="609600" indent="-609600" eaLnBrk="1" hangingPunct="1">
              <a:buFont typeface="Wingdings" panose="05000000000000000000" pitchFamily="2" charset="2"/>
              <a:buChar char="w"/>
            </a:pPr>
            <a:r>
              <a:rPr lang="en-US" altLang="en-US" sz="2400"/>
              <a:t>a. Before your investment was worth $82,000 or 200 shares x $410 per share</a:t>
            </a:r>
          </a:p>
          <a:p>
            <a:pPr marL="609600" indent="-609600" eaLnBrk="1" hangingPunct="1">
              <a:buFont typeface="Wingdings" panose="05000000000000000000" pitchFamily="2" charset="2"/>
              <a:buChar char="w"/>
            </a:pPr>
            <a:r>
              <a:rPr lang="en-US" altLang="en-US" sz="2400"/>
              <a:t>b. Afterwards you would have 600 shares or 200 shares x 3</a:t>
            </a:r>
          </a:p>
          <a:p>
            <a:pPr marL="609600" indent="-609600" eaLnBrk="1" hangingPunct="1">
              <a:buFont typeface="Wingdings" panose="05000000000000000000" pitchFamily="2" charset="2"/>
              <a:buChar char="w"/>
            </a:pPr>
            <a:r>
              <a:rPr lang="en-US" altLang="en-US" sz="2400"/>
              <a:t>c. Afterwards, the price of the share should decline to $136.67 or $410 / 3</a:t>
            </a:r>
          </a:p>
          <a:p>
            <a:pPr marL="609600" indent="-609600" eaLnBrk="1" hangingPunct="1">
              <a:buFont typeface="Wingdings" panose="05000000000000000000" pitchFamily="2" charset="2"/>
              <a:buChar char="w"/>
            </a:pPr>
            <a:r>
              <a:rPr lang="en-US" altLang="en-US" sz="2400"/>
              <a:t>d. After the split, the value of your investment should remain at $82,000 or $136.67 x 600 shares</a:t>
            </a:r>
          </a:p>
          <a:p>
            <a:pPr marL="609600" indent="-609600" eaLnBrk="1" hangingPunct="1">
              <a:buFont typeface="Wingdings" panose="05000000000000000000" pitchFamily="2" charset="2"/>
              <a:buChar char="w"/>
            </a:pPr>
            <a:endParaRPr lang="en-US" altLang="en-US" sz="2400"/>
          </a:p>
          <a:p>
            <a:pPr marL="609600" indent="-609600" eaLnBrk="1" hangingPunct="1">
              <a:buFont typeface="Wingdings" panose="05000000000000000000" pitchFamily="2" charset="2"/>
              <a:buChar char="w"/>
            </a:pPr>
            <a:endParaRPr lang="en-US" altLang="en-US" sz="2400"/>
          </a:p>
          <a:p>
            <a:pPr marL="609600" indent="-609600" eaLnBrk="1" hangingPunct="1">
              <a:buFont typeface="Wingdings" panose="05000000000000000000" pitchFamily="2" charset="2"/>
              <a:buAutoNum type="alphaLcPeriod"/>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5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51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451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45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altLang="en-US"/>
              <a:t>Case Study #3</a:t>
            </a:r>
          </a:p>
        </p:txBody>
      </p:sp>
      <p:sp>
        <p:nvSpPr>
          <p:cNvPr id="78851" name="Rectangle 3"/>
          <p:cNvSpPr>
            <a:spLocks noGrp="1" noChangeArrowheads="1"/>
          </p:cNvSpPr>
          <p:nvPr>
            <p:ph idx="1"/>
          </p:nvPr>
        </p:nvSpPr>
        <p:spPr>
          <a:xfrm>
            <a:off x="914400" y="1600200"/>
            <a:ext cx="7620000" cy="5257800"/>
          </a:xfrm>
        </p:spPr>
        <p:txBody>
          <a:bodyPr/>
          <a:lstStyle/>
          <a:p>
            <a:pPr marL="533400" indent="-533400" eaLnBrk="1" hangingPunct="1">
              <a:spcBef>
                <a:spcPct val="0"/>
              </a:spcBef>
              <a:buFont typeface="Wingdings" panose="05000000000000000000" pitchFamily="2" charset="2"/>
              <a:buNone/>
            </a:pPr>
            <a:r>
              <a:rPr lang="en-US" altLang="en-US" sz="2400"/>
              <a:t>Data</a:t>
            </a:r>
          </a:p>
          <a:p>
            <a:pPr marL="533400" indent="-533400" eaLnBrk="1" hangingPunct="1">
              <a:spcBef>
                <a:spcPct val="0"/>
              </a:spcBef>
              <a:buFont typeface="Wingdings" panose="05000000000000000000" pitchFamily="2" charset="2"/>
              <a:buNone/>
            </a:pPr>
            <a:r>
              <a:rPr lang="en-US" altLang="en-US" sz="2400"/>
              <a:t>	MAM Corporation recently announced that its year-end earnings per share (EPS) for this last year was $4.50, and they estimate next year’s EPS will be $5.00 per share.  MAM stock is currently selling at $85 per share.</a:t>
            </a:r>
          </a:p>
          <a:p>
            <a:pPr marL="533400" indent="-533400" eaLnBrk="1" hangingPunct="1">
              <a:spcBef>
                <a:spcPct val="0"/>
              </a:spcBef>
              <a:buFont typeface="Wingdings" panose="05000000000000000000" pitchFamily="2" charset="2"/>
              <a:buNone/>
            </a:pPr>
            <a:r>
              <a:rPr lang="en-US" altLang="en-US" sz="2400"/>
              <a:t>Calculations</a:t>
            </a:r>
          </a:p>
          <a:p>
            <a:pPr marL="914400" lvl="1" indent="-457200" eaLnBrk="1" hangingPunct="1">
              <a:spcBef>
                <a:spcPct val="0"/>
              </a:spcBef>
              <a:buFontTx/>
              <a:buAutoNum type="alphaLcPeriod"/>
            </a:pPr>
            <a:r>
              <a:rPr lang="en-US" altLang="en-US"/>
              <a:t>What is the historical (last year’s) PE ratio for MAM?</a:t>
            </a:r>
          </a:p>
          <a:p>
            <a:pPr marL="914400" lvl="1" indent="-457200" eaLnBrk="1" hangingPunct="1">
              <a:spcBef>
                <a:spcPct val="0"/>
              </a:spcBef>
              <a:buFontTx/>
              <a:buAutoNum type="alphaLcPeriod"/>
            </a:pPr>
            <a:r>
              <a:rPr lang="en-US" altLang="en-US"/>
              <a:t>What is the estimated (or forward) P/E ratio for MAM?</a:t>
            </a:r>
          </a:p>
          <a:p>
            <a:pPr marL="914400" lvl="1" indent="-457200" eaLnBrk="1" hangingPunct="1">
              <a:spcBef>
                <a:spcPct val="0"/>
              </a:spcBef>
              <a:buFontTx/>
              <a:buAutoNum type="alphaLcPeriod"/>
            </a:pPr>
            <a:r>
              <a:rPr lang="en-US" altLang="en-US"/>
              <a:t>Assume the earnings prospects for MAM deteriorate and the company now estimates next year’s earnings to be $4.00 per share.  What would be MAM’s new forward P/E ratio?</a:t>
            </a:r>
            <a:r>
              <a:rPr lang="en-US" altLang="en-US" sz="2000"/>
              <a:t>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685800" y="685800"/>
            <a:ext cx="7772400" cy="858838"/>
          </a:xfrm>
        </p:spPr>
        <p:txBody>
          <a:bodyPr/>
          <a:lstStyle/>
          <a:p>
            <a:pPr eaLnBrk="1" hangingPunct="1"/>
            <a:r>
              <a:rPr lang="en-US" altLang="en-US"/>
              <a:t>Case Study #3 Answer</a:t>
            </a:r>
          </a:p>
        </p:txBody>
      </p:sp>
      <p:sp>
        <p:nvSpPr>
          <p:cNvPr id="67587" name="Rectangle 3"/>
          <p:cNvSpPr>
            <a:spLocks noGrp="1" noChangeArrowheads="1"/>
          </p:cNvSpPr>
          <p:nvPr>
            <p:ph idx="1"/>
          </p:nvPr>
        </p:nvSpPr>
        <p:spPr>
          <a:xfrm>
            <a:off x="914400" y="1600200"/>
            <a:ext cx="7239000" cy="4114800"/>
          </a:xfrm>
        </p:spPr>
        <p:txBody>
          <a:bodyPr/>
          <a:lstStyle/>
          <a:p>
            <a:pPr marL="609600" indent="-609600" eaLnBrk="1" hangingPunct="1"/>
            <a:r>
              <a:rPr lang="en-US" altLang="en-US" sz="2400"/>
              <a:t>Divide the price per share by the earnings per share to calculate the respective P/E ratios. PE ratios are normally computed with an (x) after them to denote “times”</a:t>
            </a:r>
          </a:p>
          <a:p>
            <a:pPr marL="1314450" lvl="2" indent="-457200" eaLnBrk="1" hangingPunct="1"/>
            <a:r>
              <a:rPr lang="en-US" altLang="en-US"/>
              <a:t>a.  The historical P/E is $85/$4.5 or 18.9x</a:t>
            </a:r>
          </a:p>
          <a:p>
            <a:pPr marL="1314450" lvl="2" indent="-457200" eaLnBrk="1" hangingPunct="1"/>
            <a:r>
              <a:rPr lang="en-US" altLang="en-US"/>
              <a:t>b. The forecast or forward PE ratio is $85 / $5 or 17.0x</a:t>
            </a:r>
          </a:p>
          <a:p>
            <a:pPr marL="1314450" lvl="2" indent="-457200" eaLnBrk="1" hangingPunct="1"/>
            <a:r>
              <a:rPr lang="en-US" altLang="en-US"/>
              <a:t>c.  Assuming prospects decline for next year, the forecast or forward PE ratio would be $85/4 or 21.3x.</a:t>
            </a:r>
          </a:p>
          <a:p>
            <a:pPr marL="990600" lvl="1" indent="-533400" eaLnBrk="1" hangingPunct="1">
              <a:buFont typeface="Wingdings" panose="05000000000000000000" pitchFamily="2" charset="2"/>
              <a:buAutoNum type="alphaLcPeriod"/>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5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58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5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a:t>Risk and Return </a:t>
            </a:r>
            <a:r>
              <a:rPr lang="en-US" altLang="en-US" sz="2000"/>
              <a:t>(continued)</a:t>
            </a:r>
          </a:p>
        </p:txBody>
      </p:sp>
      <p:sp>
        <p:nvSpPr>
          <p:cNvPr id="9219" name="Rectangle 3"/>
          <p:cNvSpPr>
            <a:spLocks noGrp="1" noChangeArrowheads="1"/>
          </p:cNvSpPr>
          <p:nvPr>
            <p:ph idx="1"/>
          </p:nvPr>
        </p:nvSpPr>
        <p:spPr>
          <a:xfrm>
            <a:off x="914400" y="1600200"/>
            <a:ext cx="7239000" cy="4953000"/>
          </a:xfrm>
        </p:spPr>
        <p:txBody>
          <a:bodyPr/>
          <a:lstStyle/>
          <a:p>
            <a:pPr eaLnBrk="1" hangingPunct="1">
              <a:spcBef>
                <a:spcPts val="400"/>
              </a:spcBef>
            </a:pPr>
            <a:r>
              <a:rPr lang="en-US" altLang="en-US" sz="2400" dirty="0"/>
              <a:t>Risks (continued)</a:t>
            </a:r>
          </a:p>
          <a:p>
            <a:pPr lvl="1" eaLnBrk="1" hangingPunct="1">
              <a:spcBef>
                <a:spcPts val="400"/>
              </a:spcBef>
            </a:pPr>
            <a:r>
              <a:rPr lang="en-US" altLang="en-US" dirty="0"/>
              <a:t>Financial</a:t>
            </a:r>
          </a:p>
          <a:p>
            <a:pPr lvl="2" eaLnBrk="1" hangingPunct="1">
              <a:spcBef>
                <a:spcPts val="400"/>
              </a:spcBef>
            </a:pPr>
            <a:r>
              <a:rPr lang="en-US" altLang="en-US" dirty="0"/>
              <a:t>Risk how the firm raises money could affect the financial performance of the firm</a:t>
            </a:r>
          </a:p>
          <a:p>
            <a:pPr lvl="1" eaLnBrk="1" hangingPunct="1">
              <a:spcBef>
                <a:spcPts val="400"/>
              </a:spcBef>
            </a:pPr>
            <a:r>
              <a:rPr lang="en-US" altLang="en-US" dirty="0"/>
              <a:t>Liquidity</a:t>
            </a:r>
          </a:p>
          <a:p>
            <a:pPr lvl="2" eaLnBrk="1" hangingPunct="1">
              <a:spcBef>
                <a:spcPts val="400"/>
              </a:spcBef>
            </a:pPr>
            <a:r>
              <a:rPr lang="en-US" altLang="en-US" dirty="0"/>
              <a:t>Risk that investors will be unable to find a buyer or seller for a stock when needed</a:t>
            </a:r>
          </a:p>
          <a:p>
            <a:pPr lvl="1" eaLnBrk="1" hangingPunct="1">
              <a:spcBef>
                <a:spcPts val="400"/>
              </a:spcBef>
            </a:pPr>
            <a:r>
              <a:rPr lang="en-US" altLang="en-US" dirty="0"/>
              <a:t>Political or regulatory risk</a:t>
            </a:r>
          </a:p>
          <a:p>
            <a:pPr lvl="2" eaLnBrk="1" hangingPunct="1">
              <a:spcBef>
                <a:spcPts val="400"/>
              </a:spcBef>
            </a:pPr>
            <a:r>
              <a:rPr lang="en-US" altLang="en-US" dirty="0"/>
              <a:t>Risk that unanticipated changes in the tax/legal environment will have an impact on a company</a:t>
            </a:r>
          </a:p>
          <a:p>
            <a:pPr lvl="1" eaLnBrk="1" hangingPunct="1">
              <a:spcBef>
                <a:spcPts val="400"/>
              </a:spcBef>
            </a:pPr>
            <a:r>
              <a:rPr lang="en-US" altLang="en-US" dirty="0"/>
              <a:t>Exchange rate</a:t>
            </a:r>
          </a:p>
          <a:p>
            <a:pPr lvl="2" eaLnBrk="1" hangingPunct="1">
              <a:spcBef>
                <a:spcPts val="400"/>
              </a:spcBef>
            </a:pPr>
            <a:r>
              <a:rPr lang="en-US" altLang="en-US" dirty="0"/>
              <a:t>Risk that changes in exchange rates will impact profitability for firms working internationally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1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19">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685800"/>
            <a:ext cx="7772400" cy="944563"/>
          </a:xfrm>
        </p:spPr>
        <p:txBody>
          <a:bodyPr/>
          <a:lstStyle/>
          <a:p>
            <a:pPr eaLnBrk="1" hangingPunct="1"/>
            <a:r>
              <a:rPr lang="en-US" altLang="en-US"/>
              <a:t>Case Study #4</a:t>
            </a:r>
          </a:p>
        </p:txBody>
      </p:sp>
      <p:sp>
        <p:nvSpPr>
          <p:cNvPr id="81923" name="Rectangle 3"/>
          <p:cNvSpPr>
            <a:spLocks noGrp="1" noChangeArrowheads="1"/>
          </p:cNvSpPr>
          <p:nvPr>
            <p:ph idx="1"/>
          </p:nvPr>
        </p:nvSpPr>
        <p:spPr>
          <a:xfrm>
            <a:off x="914400" y="1600200"/>
            <a:ext cx="7315200" cy="5029200"/>
          </a:xfrm>
        </p:spPr>
        <p:txBody>
          <a:bodyPr/>
          <a:lstStyle/>
          <a:p>
            <a:pPr marL="609600" indent="-609600" eaLnBrk="1" hangingPunct="1">
              <a:buFont typeface="Wingdings" panose="05000000000000000000" pitchFamily="2" charset="2"/>
              <a:buNone/>
            </a:pPr>
            <a:r>
              <a:rPr lang="en-US" altLang="en-US" sz="2400"/>
              <a:t>Data</a:t>
            </a:r>
          </a:p>
          <a:p>
            <a:pPr marL="609600" indent="-609600" eaLnBrk="1" hangingPunct="1"/>
            <a:r>
              <a:rPr lang="en-US" altLang="en-US" sz="2400"/>
              <a:t>You own 1,000 shares of Boston Scientific Stock selling at $50 per share at the beginning of the year.  You are in the 25% federal marginal tax rate, 15 percent qualified dividends tax rate, and you live in a state that has no state income tax.  At the end of the year, the stock rose to $55 and you received $1.50 in dividends.  </a:t>
            </a:r>
          </a:p>
          <a:p>
            <a:pPr marL="609600" indent="-609600" eaLnBrk="1" hangingPunct="1">
              <a:buFont typeface="Wingdings" panose="05000000000000000000" pitchFamily="2" charset="2"/>
              <a:buNone/>
            </a:pPr>
            <a:r>
              <a:rPr lang="en-US" altLang="en-US" sz="2400"/>
              <a:t>Calculations</a:t>
            </a:r>
          </a:p>
          <a:p>
            <a:pPr marL="609600" indent="-609600" eaLnBrk="1" hangingPunct="1"/>
            <a:r>
              <a:rPr lang="en-US" altLang="en-US" sz="2400"/>
              <a:t>a. What was your before-tax return? </a:t>
            </a:r>
          </a:p>
          <a:p>
            <a:pPr marL="609600" indent="-609600" eaLnBrk="1" hangingPunct="1"/>
            <a:r>
              <a:rPr lang="en-US" altLang="en-US" sz="2400"/>
              <a:t>b. What is your after-tax return assuming you held the stock for over one year?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ltLang="en-US"/>
              <a:t>Case Study #4  Answer</a:t>
            </a:r>
          </a:p>
        </p:txBody>
      </p:sp>
      <p:sp>
        <p:nvSpPr>
          <p:cNvPr id="70659" name="Rectangle 3"/>
          <p:cNvSpPr>
            <a:spLocks noGrp="1" noChangeArrowheads="1"/>
          </p:cNvSpPr>
          <p:nvPr>
            <p:ph idx="1"/>
          </p:nvPr>
        </p:nvSpPr>
        <p:spPr>
          <a:xfrm>
            <a:off x="914400" y="1600200"/>
            <a:ext cx="7239000" cy="5257800"/>
          </a:xfrm>
        </p:spPr>
        <p:txBody>
          <a:bodyPr/>
          <a:lstStyle/>
          <a:p>
            <a:pPr marL="609600" indent="-609600" eaLnBrk="1" hangingPunct="1">
              <a:buFont typeface="Wingdings" panose="05000000000000000000" pitchFamily="2" charset="2"/>
              <a:buNone/>
            </a:pPr>
            <a:r>
              <a:rPr lang="en-US" altLang="en-US" sz="2400"/>
              <a:t>Calculations</a:t>
            </a:r>
          </a:p>
          <a:p>
            <a:pPr marL="609600" indent="-609600" eaLnBrk="1" hangingPunct="1">
              <a:buFont typeface="Wingdings" panose="05000000000000000000" pitchFamily="2" charset="2"/>
              <a:buChar char="w"/>
            </a:pPr>
            <a:r>
              <a:rPr lang="en-US" altLang="en-US" sz="2400"/>
              <a:t>a. You only pay taxes on realized income, not unrealized income.  Your before tax return is:</a:t>
            </a:r>
          </a:p>
          <a:p>
            <a:pPr marL="990600" lvl="1" indent="-533400" eaLnBrk="1" hangingPunct="1">
              <a:buFont typeface="Wingdings" panose="05000000000000000000" pitchFamily="2" charset="2"/>
              <a:buChar char="w"/>
            </a:pPr>
            <a:r>
              <a:rPr lang="en-US" altLang="en-US"/>
              <a:t>(55.00 – 50.00 + 1.50) / 50.00 or 13.0%</a:t>
            </a:r>
          </a:p>
          <a:p>
            <a:pPr marL="609600" indent="-609600" eaLnBrk="1" hangingPunct="1">
              <a:buFont typeface="Wingdings" panose="05000000000000000000" pitchFamily="2" charset="2"/>
              <a:buChar char="w"/>
            </a:pPr>
            <a:r>
              <a:rPr lang="en-US" altLang="en-US" sz="2400"/>
              <a:t>b. Your after-tax return would include the unrealized capital gains and the dividend after you paid taxes.  Since this is a stock dividend, it is taxed at the preferential rate of 15%.  The after-tax return is:</a:t>
            </a:r>
          </a:p>
          <a:p>
            <a:pPr marL="990600" lvl="1" indent="-533400" eaLnBrk="1" hangingPunct="1">
              <a:buFont typeface="Wingdings" panose="05000000000000000000" pitchFamily="2" charset="2"/>
              <a:buChar char="w"/>
            </a:pPr>
            <a:r>
              <a:rPr lang="en-US" altLang="en-US"/>
              <a:t>(55.00 – 50.00+[1.50*(1 - .15)])/50.00 = 12.55%</a:t>
            </a:r>
          </a:p>
          <a:p>
            <a:pPr marL="990600" lvl="1" indent="-533400" eaLnBrk="1" hangingPunct="1">
              <a:buFont typeface="Wingdings" panose="05000000000000000000" pitchFamily="2" charset="2"/>
              <a:buChar char="w"/>
            </a:pPr>
            <a:r>
              <a:rPr lang="en-US" altLang="en-US"/>
              <a:t>Of the $1.50 dividends, you paid 22.5 cents in taxes, and you get to keep the remaining amount.</a:t>
            </a:r>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06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065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65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065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06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a:t>Risk and Return </a:t>
            </a:r>
            <a:r>
              <a:rPr lang="en-US" altLang="en-US" sz="2000"/>
              <a:t>(continued)</a:t>
            </a:r>
          </a:p>
        </p:txBody>
      </p:sp>
      <p:sp>
        <p:nvSpPr>
          <p:cNvPr id="11267" name="Rectangle 3"/>
          <p:cNvSpPr>
            <a:spLocks noGrp="1" noChangeArrowheads="1"/>
          </p:cNvSpPr>
          <p:nvPr>
            <p:ph idx="1"/>
          </p:nvPr>
        </p:nvSpPr>
        <p:spPr>
          <a:xfrm>
            <a:off x="914400" y="1600200"/>
            <a:ext cx="7315200" cy="5181600"/>
          </a:xfrm>
        </p:spPr>
        <p:txBody>
          <a:bodyPr/>
          <a:lstStyle/>
          <a:p>
            <a:pPr eaLnBrk="1" hangingPunct="1"/>
            <a:r>
              <a:rPr lang="en-US" altLang="en-US" dirty="0"/>
              <a:t>What is Beta?</a:t>
            </a:r>
          </a:p>
          <a:p>
            <a:pPr lvl="1" eaLnBrk="1" hangingPunct="1"/>
            <a:r>
              <a:rPr lang="en-US" altLang="en-US" dirty="0"/>
              <a:t>The sensitivity of a stock to movements in the overall market</a:t>
            </a:r>
          </a:p>
          <a:p>
            <a:pPr lvl="2" eaLnBrk="1" hangingPunct="1"/>
            <a:r>
              <a:rPr lang="en-US" altLang="en-US" dirty="0"/>
              <a:t>If Beta = 1.0, the stock has the same risk as the market, and will move in line with the market</a:t>
            </a:r>
          </a:p>
          <a:p>
            <a:pPr lvl="2" eaLnBrk="1" hangingPunct="1"/>
            <a:r>
              <a:rPr lang="en-US" altLang="en-US" dirty="0"/>
              <a:t>If Beta  &gt; 1.0, the stock has more risk than the market, and will move more than the market (it will be more volatile than the market)</a:t>
            </a:r>
          </a:p>
          <a:p>
            <a:pPr lvl="2" eaLnBrk="1" hangingPunct="1"/>
            <a:r>
              <a:rPr lang="en-US" altLang="en-US" dirty="0"/>
              <a:t>If Beta  &lt; 1.0, the stock has less risk than the market and will move less than the market (it will be less volatile than the market)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a:t>Risk and Return </a:t>
            </a:r>
            <a:r>
              <a:rPr lang="en-US" altLang="en-US" sz="2000"/>
              <a:t>(continued)</a:t>
            </a:r>
          </a:p>
        </p:txBody>
      </p:sp>
      <p:sp>
        <p:nvSpPr>
          <p:cNvPr id="12291" name="Rectangle 3"/>
          <p:cNvSpPr>
            <a:spLocks noGrp="1" noChangeArrowheads="1"/>
          </p:cNvSpPr>
          <p:nvPr>
            <p:ph idx="1"/>
          </p:nvPr>
        </p:nvSpPr>
        <p:spPr>
          <a:xfrm>
            <a:off x="914400" y="1600200"/>
            <a:ext cx="7315200" cy="5334000"/>
          </a:xfrm>
        </p:spPr>
        <p:txBody>
          <a:bodyPr/>
          <a:lstStyle/>
          <a:p>
            <a:pPr eaLnBrk="1" hangingPunct="1">
              <a:spcBef>
                <a:spcPts val="600"/>
              </a:spcBef>
            </a:pPr>
            <a:r>
              <a:rPr lang="en-US" altLang="en-US" dirty="0"/>
              <a:t>In building a portfolio:  </a:t>
            </a:r>
          </a:p>
          <a:p>
            <a:pPr lvl="2" eaLnBrk="1" hangingPunct="1">
              <a:spcBef>
                <a:spcPts val="600"/>
              </a:spcBef>
            </a:pPr>
            <a:r>
              <a:rPr lang="en-US" altLang="en-US" dirty="0"/>
              <a:t>Track the beta of your portfolio, which is the weighted Beta of each of your stocks/funds.  This tell how risky your portfolio is versus the market</a:t>
            </a:r>
          </a:p>
          <a:p>
            <a:pPr lvl="1" eaLnBrk="1" hangingPunct="1">
              <a:spcBef>
                <a:spcPts val="600"/>
              </a:spcBef>
            </a:pPr>
            <a:r>
              <a:rPr lang="en-US" altLang="en-US" dirty="0"/>
              <a:t>Remember:</a:t>
            </a:r>
          </a:p>
          <a:p>
            <a:pPr lvl="2" eaLnBrk="1" hangingPunct="1">
              <a:spcBef>
                <a:spcPts val="600"/>
              </a:spcBef>
            </a:pPr>
            <a:r>
              <a:rPr lang="en-US" altLang="en-US" dirty="0"/>
              <a:t>A diversified portfolio moves with the market</a:t>
            </a:r>
          </a:p>
          <a:p>
            <a:pPr lvl="3" eaLnBrk="1" hangingPunct="1">
              <a:spcBef>
                <a:spcPts val="600"/>
              </a:spcBef>
            </a:pPr>
            <a:r>
              <a:rPr lang="en-US" altLang="en-US" dirty="0"/>
              <a:t>There is less effect from one company.  Be diversified in all your investing</a:t>
            </a:r>
          </a:p>
          <a:p>
            <a:pPr lvl="3" eaLnBrk="1" hangingPunct="1">
              <a:spcBef>
                <a:spcPts val="600"/>
              </a:spcBef>
            </a:pPr>
            <a:r>
              <a:rPr lang="en-US" altLang="en-US" dirty="0"/>
              <a:t>Diversify by owning a broad array of financial assets.  Don’t just invest in large-capitalization stocks, but broaden and deepen as well, into international, small cap., etc.</a:t>
            </a:r>
          </a:p>
          <a:p>
            <a:pPr eaLnBrk="1" hangingPunct="1">
              <a:lnSpc>
                <a:spcPct val="90000"/>
              </a:lnSpc>
              <a:buFont typeface="Wingdings" panose="05000000000000000000" pitchFamily="2" charset="2"/>
              <a:buNone/>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2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2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29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9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29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a:t>Risk and Return </a:t>
            </a:r>
            <a:r>
              <a:rPr lang="en-US" altLang="en-US" sz="2000"/>
              <a:t>(continued)</a:t>
            </a:r>
          </a:p>
        </p:txBody>
      </p:sp>
      <p:sp>
        <p:nvSpPr>
          <p:cNvPr id="13315" name="Rectangle 3"/>
          <p:cNvSpPr>
            <a:spLocks noGrp="1" noChangeArrowheads="1"/>
          </p:cNvSpPr>
          <p:nvPr>
            <p:ph idx="1"/>
          </p:nvPr>
        </p:nvSpPr>
        <p:spPr>
          <a:xfrm>
            <a:off x="914400" y="1600200"/>
            <a:ext cx="7315200" cy="5029200"/>
          </a:xfrm>
        </p:spPr>
        <p:txBody>
          <a:bodyPr/>
          <a:lstStyle/>
          <a:p>
            <a:pPr eaLnBrk="1" hangingPunct="1"/>
            <a:r>
              <a:rPr lang="en-US" altLang="en-US" dirty="0"/>
              <a:t>Understand the concept of leverage</a:t>
            </a:r>
          </a:p>
          <a:p>
            <a:pPr lvl="1" eaLnBrk="1" hangingPunct="1"/>
            <a:r>
              <a:rPr lang="en-US" altLang="en-US" dirty="0"/>
              <a:t>Leverage is the process of increasing your  purchasing power by borrowing money to invest in more assets</a:t>
            </a:r>
          </a:p>
          <a:p>
            <a:pPr lvl="2" eaLnBrk="1" hangingPunct="1"/>
            <a:r>
              <a:rPr lang="en-US" altLang="en-US" dirty="0"/>
              <a:t>Leverage increases risk </a:t>
            </a:r>
          </a:p>
          <a:p>
            <a:pPr lvl="1" eaLnBrk="1" hangingPunct="1"/>
            <a:r>
              <a:rPr lang="en-US" altLang="en-US" dirty="0"/>
              <a:t>Leverage magnifies capital gains </a:t>
            </a:r>
            <a:r>
              <a:rPr lang="en-US" altLang="en-US" b="1" i="1" u="sng" dirty="0"/>
              <a:t>and losses</a:t>
            </a:r>
            <a:r>
              <a:rPr lang="en-US" altLang="en-US" dirty="0"/>
              <a:t> because the rate of return on the loan is fixed but the rate of return on the investment is not</a:t>
            </a:r>
          </a:p>
          <a:p>
            <a:pPr lvl="2" eaLnBrk="1" hangingPunct="1"/>
            <a:r>
              <a:rPr lang="en-US" altLang="en-US" b="1" i="1" dirty="0"/>
              <a:t>Do not use leverage to invest</a:t>
            </a:r>
            <a:r>
              <a:rPr lang="en-US" altLang="en-US" dirty="0"/>
              <a:t>!  It is debt pure and simple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3364</TotalTime>
  <Pages>35</Pages>
  <Words>4959</Words>
  <Application>Microsoft Office PowerPoint</Application>
  <PresentationFormat>On-screen Show (4:3)</PresentationFormat>
  <Paragraphs>361</Paragraphs>
  <Slides>61</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61</vt:i4>
      </vt:variant>
    </vt:vector>
  </HeadingPairs>
  <TitlesOfParts>
    <vt:vector size="65" baseType="lpstr">
      <vt:lpstr>Arial</vt:lpstr>
      <vt:lpstr>Times New Roman</vt:lpstr>
      <vt:lpstr>Wingdings</vt:lpstr>
      <vt:lpstr>BM418-Theme1</vt:lpstr>
      <vt:lpstr>Personal Finance: Another Perspective</vt:lpstr>
      <vt:lpstr>Objectives</vt:lpstr>
      <vt:lpstr>Understand Risk and Return for Stocks </vt:lpstr>
      <vt:lpstr>Risk and Return (continued)</vt:lpstr>
      <vt:lpstr>Risk and Return (continued) </vt:lpstr>
      <vt:lpstr>Risk and Return (continued)</vt:lpstr>
      <vt:lpstr>Risk and Return (continued)</vt:lpstr>
      <vt:lpstr>Risk and Return (continued)</vt:lpstr>
      <vt:lpstr>Risk and Return (continued)</vt:lpstr>
      <vt:lpstr>Stock Terminology</vt:lpstr>
      <vt:lpstr>Stock Terminology (continued)</vt:lpstr>
      <vt:lpstr>Stock Terminology (continued)</vt:lpstr>
      <vt:lpstr>Stock Terminology (continued) </vt:lpstr>
      <vt:lpstr>Stock Terminology (continued)</vt:lpstr>
      <vt:lpstr>Stock Terminology (continued)</vt:lpstr>
      <vt:lpstr>Stock Terminology (continued)</vt:lpstr>
      <vt:lpstr>Stock Terminology (continued)</vt:lpstr>
      <vt:lpstr>Stock Terminology (continued)</vt:lpstr>
      <vt:lpstr>Stock Terminology (continued)</vt:lpstr>
      <vt:lpstr>Questions</vt:lpstr>
      <vt:lpstr>B. Understand How Stocks are Valued</vt:lpstr>
      <vt:lpstr>Stock Valuation (continued)</vt:lpstr>
      <vt:lpstr>Stock Valuation (continued)</vt:lpstr>
      <vt:lpstr>Stock Valuation (continued)</vt:lpstr>
      <vt:lpstr>Stock Valuation (continued)</vt:lpstr>
      <vt:lpstr>Stock Valuation (continued)</vt:lpstr>
      <vt:lpstr>Stock Valuation (continued)</vt:lpstr>
      <vt:lpstr>Stock Valuation (continued)</vt:lpstr>
      <vt:lpstr>Stock Valuation (continued)</vt:lpstr>
      <vt:lpstr>Stock Valuation (continued)</vt:lpstr>
      <vt:lpstr>Why Stocks Fluctuate in Value?</vt:lpstr>
      <vt:lpstr>Why Stocks Fluctuate in Value (continued)</vt:lpstr>
      <vt:lpstr>Why Stocks Fluctuate in Value (continued)</vt:lpstr>
      <vt:lpstr>Why Stocks Fluctuate in Value (continued)</vt:lpstr>
      <vt:lpstr>Why Stocks Fluctuate in Value (continued)</vt:lpstr>
      <vt:lpstr>Why Stocks Fluctuate in Value (continued)</vt:lpstr>
      <vt:lpstr>Questions</vt:lpstr>
      <vt:lpstr>C.  Understand Stock Investing Strategies</vt:lpstr>
      <vt:lpstr>Stock Investing Strategies (continued) </vt:lpstr>
      <vt:lpstr>Stock Investing Strategies (continued)</vt:lpstr>
      <vt:lpstr>Costs of Investing in Stocks</vt:lpstr>
      <vt:lpstr>Costs of Stocks (continued)</vt:lpstr>
      <vt:lpstr>Costs of Stocks (continued)</vt:lpstr>
      <vt:lpstr>Costs of Stocks (continued)</vt:lpstr>
      <vt:lpstr>Costs of Stocks (continued)</vt:lpstr>
      <vt:lpstr>Costs of Stocks (continued)</vt:lpstr>
      <vt:lpstr>Costs of Stocks (continued)</vt:lpstr>
      <vt:lpstr>D. Understanding Plans and Strategies for Stocks</vt:lpstr>
      <vt:lpstr>Plans and Strategies for Stocks (continued)</vt:lpstr>
      <vt:lpstr>Plans and Strategies for Stocks (continued)</vt:lpstr>
      <vt:lpstr>Questions</vt:lpstr>
      <vt:lpstr>Review of Objectives</vt:lpstr>
      <vt:lpstr>Case Study #1</vt:lpstr>
      <vt:lpstr>Case Study #1 Answers</vt:lpstr>
      <vt:lpstr>Case Study #1 Answers</vt:lpstr>
      <vt:lpstr>Case Study #2</vt:lpstr>
      <vt:lpstr>Case Study #2  Answer</vt:lpstr>
      <vt:lpstr>Case Study #3</vt:lpstr>
      <vt:lpstr>Case Study #3 Answer</vt:lpstr>
      <vt:lpstr>Case Study #4</vt:lpstr>
      <vt:lpstr>Case Study #4  Answer</vt:lpstr>
    </vt:vector>
  </TitlesOfParts>
  <Company>BYU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Stock Basics</dc:title>
  <dc:creator>Bryan Sudweeks</dc:creator>
  <cp:lastModifiedBy>Bryan Sudweeks</cp:lastModifiedBy>
  <cp:revision>169</cp:revision>
  <cp:lastPrinted>2020-02-26T17:47:23Z</cp:lastPrinted>
  <dcterms:created xsi:type="dcterms:W3CDTF">1998-03-10T20:11:10Z</dcterms:created>
  <dcterms:modified xsi:type="dcterms:W3CDTF">2020-02-26T17:47:26Z</dcterms:modified>
</cp:coreProperties>
</file>