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Lst>
  <p:notesMasterIdLst>
    <p:notesMasterId r:id="rId70"/>
  </p:notesMasterIdLst>
  <p:handoutMasterIdLst>
    <p:handoutMasterId r:id="rId71"/>
  </p:handoutMasterIdLst>
  <p:sldIdLst>
    <p:sldId id="256" r:id="rId2"/>
    <p:sldId id="305" r:id="rId3"/>
    <p:sldId id="257" r:id="rId4"/>
    <p:sldId id="366" r:id="rId5"/>
    <p:sldId id="319" r:id="rId6"/>
    <p:sldId id="260" r:id="rId7"/>
    <p:sldId id="262" r:id="rId8"/>
    <p:sldId id="264" r:id="rId9"/>
    <p:sldId id="265" r:id="rId10"/>
    <p:sldId id="266" r:id="rId11"/>
    <p:sldId id="310" r:id="rId12"/>
    <p:sldId id="339" r:id="rId13"/>
    <p:sldId id="340" r:id="rId14"/>
    <p:sldId id="350" r:id="rId15"/>
    <p:sldId id="342" r:id="rId16"/>
    <p:sldId id="374" r:id="rId17"/>
    <p:sldId id="343" r:id="rId18"/>
    <p:sldId id="344" r:id="rId19"/>
    <p:sldId id="351" r:id="rId20"/>
    <p:sldId id="373" r:id="rId21"/>
    <p:sldId id="404" r:id="rId22"/>
    <p:sldId id="405" r:id="rId23"/>
    <p:sldId id="272" r:id="rId24"/>
    <p:sldId id="274" r:id="rId25"/>
    <p:sldId id="334" r:id="rId26"/>
    <p:sldId id="276" r:id="rId27"/>
    <p:sldId id="356" r:id="rId28"/>
    <p:sldId id="311" r:id="rId29"/>
    <p:sldId id="328" r:id="rId30"/>
    <p:sldId id="329" r:id="rId31"/>
    <p:sldId id="330" r:id="rId32"/>
    <p:sldId id="331" r:id="rId33"/>
    <p:sldId id="369" r:id="rId34"/>
    <p:sldId id="362" r:id="rId35"/>
    <p:sldId id="376" r:id="rId36"/>
    <p:sldId id="367" r:id="rId37"/>
    <p:sldId id="363" r:id="rId38"/>
    <p:sldId id="378" r:id="rId39"/>
    <p:sldId id="384" r:id="rId40"/>
    <p:sldId id="383" r:id="rId41"/>
    <p:sldId id="370" r:id="rId42"/>
    <p:sldId id="390" r:id="rId43"/>
    <p:sldId id="391" r:id="rId44"/>
    <p:sldId id="392" r:id="rId45"/>
    <p:sldId id="397" r:id="rId46"/>
    <p:sldId id="398" r:id="rId47"/>
    <p:sldId id="399" r:id="rId48"/>
    <p:sldId id="421" r:id="rId49"/>
    <p:sldId id="402" r:id="rId50"/>
    <p:sldId id="322" r:id="rId51"/>
    <p:sldId id="386" r:id="rId52"/>
    <p:sldId id="387" r:id="rId53"/>
    <p:sldId id="388" r:id="rId54"/>
    <p:sldId id="389" r:id="rId55"/>
    <p:sldId id="420" r:id="rId56"/>
    <p:sldId id="364" r:id="rId57"/>
    <p:sldId id="415" r:id="rId58"/>
    <p:sldId id="414" r:id="rId59"/>
    <p:sldId id="416" r:id="rId60"/>
    <p:sldId id="417" r:id="rId61"/>
    <p:sldId id="418" r:id="rId62"/>
    <p:sldId id="419" r:id="rId63"/>
    <p:sldId id="377" r:id="rId64"/>
    <p:sldId id="365" r:id="rId65"/>
    <p:sldId id="412" r:id="rId66"/>
    <p:sldId id="379" r:id="rId67"/>
    <p:sldId id="380" r:id="rId68"/>
    <p:sldId id="381" r:id="rId69"/>
  </p:sldIdLst>
  <p:sldSz cx="9144000" cy="6858000" type="screen4x3"/>
  <p:notesSz cx="7010400" cy="9296400"/>
  <p:defaultTextStyle>
    <a:defPPr>
      <a:defRPr lang="en-US"/>
    </a:defPPr>
    <a:lvl1pPr algn="l" rtl="0" eaLnBrk="0" fontAlgn="base" hangingPunct="0">
      <a:spcBef>
        <a:spcPct val="0"/>
      </a:spcBef>
      <a:spcAft>
        <a:spcPct val="0"/>
      </a:spcAft>
      <a:defRPr sz="2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7B7BF9"/>
    <a:srgbClr val="66CCFF"/>
    <a:srgbClr val="FF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26" autoAdjust="0"/>
    <p:restoredTop sz="86390" autoAdjust="0"/>
  </p:normalViewPr>
  <p:slideViewPr>
    <p:cSldViewPr>
      <p:cViewPr varScale="1">
        <p:scale>
          <a:sx n="92" d="100"/>
          <a:sy n="92" d="100"/>
        </p:scale>
        <p:origin x="17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882" y="21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1674813" y="252413"/>
            <a:ext cx="3660775"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68" tIns="44931" rIns="91468" bIns="44931" anchor="ctr">
            <a:spAutoFit/>
          </a:bodyP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a:defRPr/>
            </a:pPr>
            <a:r>
              <a:rPr lang="en-US" altLang="en-US" sz="1300" b="0" dirty="0">
                <a:solidFill>
                  <a:schemeClr val="tx1"/>
                </a:solidFill>
              </a:rPr>
              <a:t>Investing 3: Securities Markets Basics</a:t>
            </a:r>
          </a:p>
          <a:p>
            <a:pPr algn="ctr">
              <a:defRPr/>
            </a:pPr>
            <a:r>
              <a:rPr lang="en-US" altLang="en-US" sz="1300" b="0" dirty="0">
                <a:solidFill>
                  <a:schemeClr val="tx1"/>
                </a:solidFill>
              </a:rPr>
              <a:t>Personal Finance:  Another Perspective</a:t>
            </a:r>
          </a:p>
        </p:txBody>
      </p:sp>
      <p:sp>
        <p:nvSpPr>
          <p:cNvPr id="115715" name="Rectangle 3"/>
          <p:cNvSpPr>
            <a:spLocks noChangeArrowheads="1"/>
          </p:cNvSpPr>
          <p:nvPr/>
        </p:nvSpPr>
        <p:spPr bwMode="auto">
          <a:xfrm>
            <a:off x="3305175" y="8675688"/>
            <a:ext cx="39846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r">
              <a:defRPr/>
            </a:pPr>
            <a:fld id="{FD4DA206-2924-45DB-BADA-2997A6158EE5}" type="slidenum">
              <a:rPr lang="en-US" altLang="en-US" sz="1400" b="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4838"/>
            <a:ext cx="5143500" cy="4183062"/>
          </a:xfrm>
          <a:prstGeom prst="rect">
            <a:avLst/>
          </a:prstGeom>
          <a:noFill/>
          <a:ln w="12700">
            <a:noFill/>
            <a:miter lim="800000"/>
            <a:headEnd/>
            <a:tailEnd/>
          </a:ln>
          <a:effectLst/>
        </p:spPr>
        <p:txBody>
          <a:bodyPr vert="horz" wrap="square" lIns="91468" tIns="44931" rIns="91468" bIns="44931"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1"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96260" name="Rectangle 4"/>
          <p:cNvSpPr>
            <a:spLocks noChangeArrowheads="1"/>
          </p:cNvSpPr>
          <p:nvPr/>
        </p:nvSpPr>
        <p:spPr bwMode="auto">
          <a:xfrm>
            <a:off x="71438" y="92075"/>
            <a:ext cx="15367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defRPr/>
            </a:pPr>
            <a:r>
              <a:rPr lang="en-US" altLang="en-US" sz="1400" b="0">
                <a:solidFill>
                  <a:schemeClr val="tx1"/>
                </a:solidFill>
              </a:rPr>
              <a:t>Prentice-Hall, Inc.</a:t>
            </a:r>
          </a:p>
        </p:txBody>
      </p:sp>
      <p:sp>
        <p:nvSpPr>
          <p:cNvPr id="96261" name="Rectangle 5"/>
          <p:cNvSpPr>
            <a:spLocks noChangeArrowheads="1"/>
          </p:cNvSpPr>
          <p:nvPr/>
        </p:nvSpPr>
        <p:spPr bwMode="auto">
          <a:xfrm>
            <a:off x="6540500" y="8894763"/>
            <a:ext cx="3984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68" tIns="44931" rIns="91468" bIns="44931" anchor="ctr">
            <a:spAutoFit/>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r">
              <a:defRPr/>
            </a:pPr>
            <a:fld id="{70CDEFB1-9015-4C44-A309-8109AC26FC38}"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cap="flat"/>
        </p:spPr>
      </p:sp>
      <p:sp>
        <p:nvSpPr>
          <p:cNvPr id="102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cap="flat"/>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cap="flat"/>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cap="flat"/>
        </p:spPr>
      </p:sp>
      <p:sp>
        <p:nvSpPr>
          <p:cNvPr id="52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cap="flat"/>
        </p:spPr>
      </p:sp>
      <p:sp>
        <p:nvSpPr>
          <p:cNvPr id="645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cap="flat"/>
        </p:spPr>
      </p:sp>
      <p:sp>
        <p:nvSpPr>
          <p:cNvPr id="839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cap="flat"/>
        </p:spPr>
      </p:sp>
      <p:sp>
        <p:nvSpPr>
          <p:cNvPr id="921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cap="flat"/>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cap="flat"/>
        </p:spPr>
      </p:sp>
      <p:sp>
        <p:nvSpPr>
          <p:cNvPr id="174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cap="flat"/>
        </p:spPr>
      </p:sp>
      <p:sp>
        <p:nvSpPr>
          <p:cNvPr id="194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cap="flat"/>
        </p:spPr>
      </p:sp>
      <p:sp>
        <p:nvSpPr>
          <p:cNvPr id="215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cap="flat"/>
        </p:spPr>
      </p:sp>
      <p:sp>
        <p:nvSpPr>
          <p:cNvPr id="23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cap="flat"/>
        </p:spPr>
      </p:sp>
      <p:sp>
        <p:nvSpPr>
          <p:cNvPr id="25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cap="flat"/>
        </p:spPr>
      </p:sp>
      <p:sp>
        <p:nvSpPr>
          <p:cNvPr id="286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DC9D72D9-17A9-4F79-BE4E-9FB02F6A0088}"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5"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D9A635C9-D1E8-40C3-87DD-0EE45EF99029}"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7" name="TextBox 16"/>
          <p:cNvSpPr txBox="1"/>
          <p:nvPr/>
        </p:nvSpPr>
        <p:spPr>
          <a:xfrm>
            <a:off x="8229600" y="6172200"/>
            <a:ext cx="571500" cy="307975"/>
          </a:xfrm>
          <a:prstGeom prst="rect">
            <a:avLst/>
          </a:prstGeom>
          <a:noFill/>
        </p:spPr>
        <p:txBody>
          <a:bodyPr>
            <a:spAutoFit/>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EDC899C0-C119-4CDB-AE43-A754B29C1787}" type="slidenum">
              <a:rPr lang="en-US" altLang="en-US" sz="1400" b="0" smtClean="0"/>
              <a:pPr algn="ctr" eaLnBrk="1" hangingPunct="1">
                <a:defRPr/>
              </a:pPr>
              <a:t>‹#›</a:t>
            </a:fld>
            <a:endParaRPr lang="en-US" altLang="en-US" sz="4400" b="0"/>
          </a:p>
        </p:txBody>
      </p:sp>
      <p:sp>
        <p:nvSpPr>
          <p:cNvPr id="1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46655117"/>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Clip Art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5409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474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200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95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4667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734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062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8198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926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934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629996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5839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5869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9025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38668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92452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9160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17351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14925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2299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30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E7626E8D-B43B-443A-ADE4-6C6F3E0873C0}"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157945367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225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5449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2724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34783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2134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9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9346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19116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73866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9299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userDrawn="1">
  <p:cSld name="1_Title Slide">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4"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1C464F67-1B0D-46F6-BC9F-12E309CEA126}"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5"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Tree>
    <p:extLst>
      <p:ext uri="{BB962C8B-B14F-4D97-AF65-F5344CB8AC3E}">
        <p14:creationId xmlns:p14="http://schemas.microsoft.com/office/powerpoint/2010/main" val="26663832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49529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5224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5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5831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5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45836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19999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5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6987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5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25039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44193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6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33579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6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858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userDrawn="1">
  <p:cSld name="2_Title Slide">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4"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B91C46C2-0F76-4F8F-BECF-873C9E9EDEAE}"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5"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6"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Tree>
    <p:extLst>
      <p:ext uri="{BB962C8B-B14F-4D97-AF65-F5344CB8AC3E}">
        <p14:creationId xmlns:p14="http://schemas.microsoft.com/office/powerpoint/2010/main" val="10860960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6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0312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showMasterPhAnim="0" userDrawn="1">
  <p:cSld name="3_Title Slide">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4"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93E4808A-4C35-4B26-9A4D-DA03CF5103EE}"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5"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pic>
        <p:nvPicPr>
          <p:cNvPr id="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398463"/>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Tree>
    <p:extLst>
      <p:ext uri="{BB962C8B-B14F-4D97-AF65-F5344CB8AC3E}">
        <p14:creationId xmlns:p14="http://schemas.microsoft.com/office/powerpoint/2010/main" val="25985625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1818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6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3783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6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81489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598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Text and Clip 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0426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487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2410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819436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jpeg"/><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9056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2400" b="1">
                <a:solidFill>
                  <a:schemeClr val="tx2"/>
                </a:solidFill>
                <a:latin typeface="Times New Roman" panose="02020603050405020304" pitchFamily="18" charset="0"/>
              </a:defRPr>
            </a:lvl1pPr>
            <a:lvl2pPr marL="742950" indent="-285750" eaLnBrk="0" hangingPunct="0">
              <a:defRPr sz="2400" b="1">
                <a:solidFill>
                  <a:schemeClr val="tx2"/>
                </a:solidFill>
                <a:latin typeface="Times New Roman" panose="02020603050405020304" pitchFamily="18" charset="0"/>
              </a:defRPr>
            </a:lvl2pPr>
            <a:lvl3pPr marL="1143000" indent="-228600" eaLnBrk="0" hangingPunct="0">
              <a:defRPr sz="2400" b="1">
                <a:solidFill>
                  <a:schemeClr val="tx2"/>
                </a:solidFill>
                <a:latin typeface="Times New Roman" panose="02020603050405020304" pitchFamily="18" charset="0"/>
              </a:defRPr>
            </a:lvl3pPr>
            <a:lvl4pPr marL="1600200" indent="-228600" eaLnBrk="0" hangingPunct="0">
              <a:defRPr sz="2400" b="1">
                <a:solidFill>
                  <a:schemeClr val="tx2"/>
                </a:solidFill>
                <a:latin typeface="Times New Roman" panose="02020603050405020304" pitchFamily="18" charset="0"/>
              </a:defRPr>
            </a:lvl4pPr>
            <a:lvl5pPr marL="2057400" indent="-228600" eaLnBrk="0" hangingPunct="0">
              <a:defRPr sz="2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2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2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2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2400" b="1">
                <a:solidFill>
                  <a:schemeClr val="tx2"/>
                </a:solidFill>
                <a:latin typeface="Times New Roman" panose="02020603050405020304" pitchFamily="18" charset="0"/>
              </a:defRPr>
            </a:lvl9pPr>
          </a:lstStyle>
          <a:p>
            <a:pPr algn="ctr" eaLnBrk="1" hangingPunct="1">
              <a:defRPr/>
            </a:pPr>
            <a:fld id="{61E8642B-4FA7-4AE6-B111-B1E6AA340FEF}"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b="1">
                <a:solidFill>
                  <a:schemeClr val="tx2"/>
                </a:solidFill>
                <a:latin typeface="Times New Roman" pitchFamily="18" charset="0"/>
              </a:defRPr>
            </a:lvl1pPr>
            <a:lvl2pPr marL="742950" indent="-285750" eaLnBrk="0" hangingPunct="0">
              <a:defRPr sz="2400" b="1">
                <a:solidFill>
                  <a:schemeClr val="tx2"/>
                </a:solidFill>
                <a:latin typeface="Times New Roman" pitchFamily="18" charset="0"/>
              </a:defRPr>
            </a:lvl2pPr>
            <a:lvl3pPr marL="1143000" indent="-228600" eaLnBrk="0" hangingPunct="0">
              <a:defRPr sz="2400" b="1">
                <a:solidFill>
                  <a:schemeClr val="tx2"/>
                </a:solidFill>
                <a:latin typeface="Times New Roman" pitchFamily="18" charset="0"/>
              </a:defRPr>
            </a:lvl3pPr>
            <a:lvl4pPr marL="1600200" indent="-228600" eaLnBrk="0" hangingPunct="0">
              <a:defRPr sz="2400" b="1">
                <a:solidFill>
                  <a:schemeClr val="tx2"/>
                </a:solidFill>
                <a:latin typeface="Times New Roman" pitchFamily="18" charset="0"/>
              </a:defRPr>
            </a:lvl4pPr>
            <a:lvl5pPr marL="2057400" indent="-228600" eaLnBrk="0" hangingPunct="0">
              <a:defRPr sz="2400" b="1">
                <a:solidFill>
                  <a:schemeClr val="tx2"/>
                </a:solidFill>
                <a:latin typeface="Times New Roman" pitchFamily="18" charset="0"/>
              </a:defRPr>
            </a:lvl5pPr>
            <a:lvl6pPr marL="2514600" indent="-228600" algn="ctr" eaLnBrk="0" fontAlgn="base" hangingPunct="0">
              <a:spcBef>
                <a:spcPct val="0"/>
              </a:spcBef>
              <a:spcAft>
                <a:spcPct val="0"/>
              </a:spcAft>
              <a:defRPr sz="2400" b="1">
                <a:solidFill>
                  <a:schemeClr val="tx2"/>
                </a:solidFill>
                <a:latin typeface="Times New Roman" pitchFamily="18" charset="0"/>
              </a:defRPr>
            </a:lvl6pPr>
            <a:lvl7pPr marL="2971800" indent="-228600" algn="ctr" eaLnBrk="0" fontAlgn="base" hangingPunct="0">
              <a:spcBef>
                <a:spcPct val="0"/>
              </a:spcBef>
              <a:spcAft>
                <a:spcPct val="0"/>
              </a:spcAft>
              <a:defRPr sz="2400" b="1">
                <a:solidFill>
                  <a:schemeClr val="tx2"/>
                </a:solidFill>
                <a:latin typeface="Times New Roman" pitchFamily="18" charset="0"/>
              </a:defRPr>
            </a:lvl7pPr>
            <a:lvl8pPr marL="3429000" indent="-228600" algn="ctr" eaLnBrk="0" fontAlgn="base" hangingPunct="0">
              <a:spcBef>
                <a:spcPct val="0"/>
              </a:spcBef>
              <a:spcAft>
                <a:spcPct val="0"/>
              </a:spcAft>
              <a:defRPr sz="2400" b="1">
                <a:solidFill>
                  <a:schemeClr val="tx2"/>
                </a:solidFill>
                <a:latin typeface="Times New Roman" pitchFamily="18" charset="0"/>
              </a:defRPr>
            </a:lvl8pPr>
            <a:lvl9pPr marL="3886200" indent="-228600" algn="ctr" eaLnBrk="0" fontAlgn="base" hangingPunct="0">
              <a:spcBef>
                <a:spcPct val="0"/>
              </a:spcBef>
              <a:spcAft>
                <a:spcPct val="0"/>
              </a:spcAft>
              <a:defRPr sz="2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5064" r:id="rId1"/>
    <p:sldLayoutId id="2147484992" r:id="rId2"/>
    <p:sldLayoutId id="2147485065" r:id="rId3"/>
    <p:sldLayoutId id="2147485066" r:id="rId4"/>
    <p:sldLayoutId id="2147485067" r:id="rId5"/>
    <p:sldLayoutId id="2147484993" r:id="rId6"/>
    <p:sldLayoutId id="2147484994" r:id="rId7"/>
    <p:sldLayoutId id="2147484995" r:id="rId8"/>
    <p:sldLayoutId id="2147484996" r:id="rId9"/>
    <p:sldLayoutId id="2147484997" r:id="rId10"/>
    <p:sldLayoutId id="2147484998" r:id="rId11"/>
    <p:sldLayoutId id="2147484999" r:id="rId12"/>
    <p:sldLayoutId id="2147485000" r:id="rId13"/>
    <p:sldLayoutId id="2147485001" r:id="rId14"/>
    <p:sldLayoutId id="2147485002" r:id="rId15"/>
    <p:sldLayoutId id="2147485003" r:id="rId16"/>
    <p:sldLayoutId id="2147485004" r:id="rId17"/>
    <p:sldLayoutId id="2147485005" r:id="rId18"/>
    <p:sldLayoutId id="2147485006" r:id="rId19"/>
    <p:sldLayoutId id="2147485007" r:id="rId20"/>
    <p:sldLayoutId id="2147485009" r:id="rId21"/>
    <p:sldLayoutId id="2147485010" r:id="rId22"/>
    <p:sldLayoutId id="2147485011" r:id="rId23"/>
    <p:sldLayoutId id="2147485012" r:id="rId24"/>
    <p:sldLayoutId id="2147485013" r:id="rId25"/>
    <p:sldLayoutId id="2147485014" r:id="rId26"/>
    <p:sldLayoutId id="2147485015" r:id="rId27"/>
    <p:sldLayoutId id="2147485016" r:id="rId28"/>
    <p:sldLayoutId id="2147485018" r:id="rId29"/>
    <p:sldLayoutId id="2147485019" r:id="rId30"/>
    <p:sldLayoutId id="2147485020" r:id="rId31"/>
    <p:sldLayoutId id="2147485021" r:id="rId32"/>
    <p:sldLayoutId id="2147485022" r:id="rId33"/>
    <p:sldLayoutId id="2147485023" r:id="rId34"/>
    <p:sldLayoutId id="2147485024" r:id="rId35"/>
    <p:sldLayoutId id="2147485025" r:id="rId36"/>
    <p:sldLayoutId id="2147485026" r:id="rId37"/>
    <p:sldLayoutId id="2147485027" r:id="rId38"/>
    <p:sldLayoutId id="2147485041" r:id="rId39"/>
    <p:sldLayoutId id="2147485042" r:id="rId40"/>
    <p:sldLayoutId id="2147485043" r:id="rId41"/>
    <p:sldLayoutId id="2147485044" r:id="rId42"/>
    <p:sldLayoutId id="2147485045" r:id="rId43"/>
    <p:sldLayoutId id="2147485046" r:id="rId44"/>
    <p:sldLayoutId id="2147485047" r:id="rId45"/>
    <p:sldLayoutId id="2147485052" r:id="rId46"/>
    <p:sldLayoutId id="2147485053" r:id="rId47"/>
    <p:sldLayoutId id="2147485054" r:id="rId48"/>
    <p:sldLayoutId id="2147485055" r:id="rId49"/>
    <p:sldLayoutId id="2147485057" r:id="rId50"/>
    <p:sldLayoutId id="2147485068" r:id="rId51"/>
    <p:sldLayoutId id="2147485058" r:id="rId52"/>
    <p:sldLayoutId id="2147485060" r:id="rId53"/>
    <p:sldLayoutId id="2147485061" r:id="rId54"/>
    <p:sldLayoutId id="2147485063" r:id="rId5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hyperlink" Target="http://www.treasurydirect.gov/" TargetMode="Externa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3" Type="http://schemas.openxmlformats.org/officeDocument/2006/relationships/hyperlink" Target="http://www.sec.gov/" TargetMode="External"/><Relationship Id="rId2" Type="http://schemas.openxmlformats.org/officeDocument/2006/relationships/hyperlink" Target="http://www.adviserinfo.sec.gov/IAPD" TargetMode="Externa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www.nasaa.org/QuickLinks/ContactYourRegulator.cfm" TargetMode="External"/><Relationship Id="rId2" Type="http://schemas.openxmlformats.org/officeDocument/2006/relationships/hyperlink" Target="http://www.nasd.com/web/idcplg?IdcService=SS_GET_PAGE&amp;ssDocName=NASDW_005882&amp;ssSourceNodeId=5" TargetMode="External"/><Relationship Id="rId1" Type="http://schemas.openxmlformats.org/officeDocument/2006/relationships/slideLayout" Target="../slideLayouts/slideLayout4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ctrTitle" idx="4294967295"/>
          </p:nvPr>
        </p:nvSpPr>
        <p:spPr>
          <a:xfrm>
            <a:off x="685800" y="1009650"/>
            <a:ext cx="7772400" cy="858838"/>
          </a:xfrm>
        </p:spPr>
        <p:txBody>
          <a:bodyPr lIns="90488" tIns="44450" rIns="90488" bIns="44450"/>
          <a:lstStyle/>
          <a:p>
            <a:pPr eaLnBrk="1" hangingPunct="1"/>
            <a:r>
              <a:rPr lang="en-US" altLang="en-US" sz="3200"/>
              <a:t>Personal Finance: Another Perspective</a:t>
            </a:r>
          </a:p>
        </p:txBody>
      </p:sp>
      <p:sp>
        <p:nvSpPr>
          <p:cNvPr id="4099" name="Rectangle 3"/>
          <p:cNvSpPr>
            <a:spLocks noGrp="1" noChangeArrowheads="1"/>
          </p:cNvSpPr>
          <p:nvPr>
            <p:ph type="subTitle" idx="4294967295"/>
          </p:nvPr>
        </p:nvSpPr>
        <p:spPr>
          <a:xfrm>
            <a:off x="990600" y="2947988"/>
            <a:ext cx="7162800" cy="2362200"/>
          </a:xfrm>
        </p:spPr>
        <p:txBody>
          <a:bodyPr lIns="90488" tIns="44450" rIns="90488" bIns="44450"/>
          <a:lstStyle/>
          <a:p>
            <a:pPr algn="ctr" eaLnBrk="1" hangingPunct="1">
              <a:lnSpc>
                <a:spcPct val="80000"/>
              </a:lnSpc>
              <a:buFont typeface="Wingdings" panose="05000000000000000000" pitchFamily="2" charset="2"/>
              <a:buNone/>
            </a:pPr>
            <a:r>
              <a:rPr lang="en-US" altLang="en-US" sz="4400" dirty="0"/>
              <a:t>Investing 3:</a:t>
            </a:r>
          </a:p>
          <a:p>
            <a:pPr algn="ctr" eaLnBrk="1" hangingPunct="1">
              <a:lnSpc>
                <a:spcPct val="80000"/>
              </a:lnSpc>
              <a:buFont typeface="Wingdings" panose="05000000000000000000" pitchFamily="2" charset="2"/>
              <a:buNone/>
            </a:pPr>
            <a:r>
              <a:rPr lang="en-US" altLang="en-US" sz="4400" dirty="0"/>
              <a:t>Securities Market Basics</a:t>
            </a:r>
          </a:p>
          <a:p>
            <a:pPr algn="ctr" eaLnBrk="1" hangingPunct="1">
              <a:lnSpc>
                <a:spcPct val="80000"/>
              </a:lnSpc>
              <a:buFont typeface="Wingdings" panose="05000000000000000000" pitchFamily="2" charset="2"/>
              <a:buNone/>
            </a:pPr>
            <a:endParaRPr lang="en-US" altLang="en-US" sz="2400" dirty="0"/>
          </a:p>
          <a:p>
            <a:pPr algn="ctr" eaLnBrk="1" hangingPunct="1">
              <a:lnSpc>
                <a:spcPct val="80000"/>
              </a:lnSpc>
              <a:buFont typeface="Wingdings" panose="05000000000000000000" pitchFamily="2" charset="2"/>
              <a:buNone/>
            </a:pPr>
            <a:endParaRPr lang="en-US" altLang="en-US" sz="2400" dirty="0"/>
          </a:p>
          <a:p>
            <a:pPr algn="ctr" eaLnBrk="1" hangingPunct="1">
              <a:lnSpc>
                <a:spcPct val="80000"/>
              </a:lnSpc>
              <a:buFont typeface="Wingdings" panose="05000000000000000000" pitchFamily="2" charset="2"/>
              <a:buNone/>
            </a:pPr>
            <a:r>
              <a:rPr lang="en-US" altLang="en-US" sz="2400" dirty="0"/>
              <a:t>Updated </a:t>
            </a:r>
            <a:r>
              <a:rPr lang="en-US" altLang="en-US" sz="2400" dirty="0" smtClean="0"/>
              <a:t>2020/02/24</a:t>
            </a:r>
            <a:endParaRPr lang="en-US" altLang="en-US" sz="2400" dirty="0"/>
          </a:p>
          <a:p>
            <a:pPr eaLnBrk="1" hangingPunct="1">
              <a:lnSpc>
                <a:spcPct val="80000"/>
              </a:lnSpc>
            </a:pPr>
            <a:endParaRPr lang="en-US" altLang="en-US" sz="3600" dirty="0"/>
          </a:p>
          <a:p>
            <a:pPr eaLnBrk="1" hangingPunct="1">
              <a:lnSpc>
                <a:spcPct val="80000"/>
              </a:lnSpc>
              <a:buFont typeface="Wingdings" panose="05000000000000000000" pitchFamily="2" charset="2"/>
              <a:buNone/>
            </a:pPr>
            <a:r>
              <a:rPr lang="en-US" altLang="en-US" sz="3600" dirty="0"/>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anim calcmode="lin" valueType="num">
                                      <p:cBhvr additive="base">
                                        <p:cTn id="11"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0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099">
                                            <p:txEl>
                                              <p:pRg st="4" end="4"/>
                                            </p:txEl>
                                          </p:spTgt>
                                        </p:tgtEl>
                                        <p:attrNameLst>
                                          <p:attrName>style.visibility</p:attrName>
                                        </p:attrNameLst>
                                      </p:cBhvr>
                                      <p:to>
                                        <p:strVal val="visible"/>
                                      </p:to>
                                    </p:set>
                                    <p:anim calcmode="lin" valueType="num">
                                      <p:cBhvr additive="base">
                                        <p:cTn id="15" dur="500" fill="hold"/>
                                        <p:tgtEl>
                                          <p:spTgt spid="4099">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099">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099">
                                            <p:txEl>
                                              <p:pRg st="6" end="6"/>
                                            </p:txEl>
                                          </p:spTgt>
                                        </p:tgtEl>
                                        <p:attrNameLst>
                                          <p:attrName>style.visibility</p:attrName>
                                        </p:attrNameLst>
                                      </p:cBhvr>
                                      <p:to>
                                        <p:strVal val="visible"/>
                                      </p:to>
                                    </p:set>
                                    <p:anim calcmode="lin" valueType="num">
                                      <p:cBhvr additive="base">
                                        <p:cTn id="19" dur="500" fill="hold"/>
                                        <p:tgtEl>
                                          <p:spTgt spid="4099">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685800" y="609600"/>
            <a:ext cx="7772400" cy="858838"/>
          </a:xfrm>
        </p:spPr>
        <p:txBody>
          <a:bodyPr lIns="90488" tIns="44450" rIns="90488" bIns="44450"/>
          <a:lstStyle/>
          <a:p>
            <a:pPr eaLnBrk="1" hangingPunct="1"/>
            <a:r>
              <a:rPr lang="en-US" altLang="en-US"/>
              <a:t>Secondary Markets - International</a:t>
            </a:r>
          </a:p>
        </p:txBody>
      </p:sp>
      <p:sp>
        <p:nvSpPr>
          <p:cNvPr id="24579" name="Rectangle 3"/>
          <p:cNvSpPr>
            <a:spLocks noGrp="1" noChangeArrowheads="1"/>
          </p:cNvSpPr>
          <p:nvPr>
            <p:ph type="body" idx="4294967295"/>
          </p:nvPr>
        </p:nvSpPr>
        <p:spPr>
          <a:xfrm>
            <a:off x="914400" y="1600200"/>
            <a:ext cx="7315200" cy="4953000"/>
          </a:xfrm>
        </p:spPr>
        <p:txBody>
          <a:bodyPr lIns="90488" tIns="44450" rIns="90488" bIns="44450"/>
          <a:lstStyle/>
          <a:p>
            <a:pPr eaLnBrk="1" hangingPunct="1">
              <a:spcBef>
                <a:spcPts val="600"/>
              </a:spcBef>
            </a:pPr>
            <a:r>
              <a:rPr lang="en-US" altLang="en-US" dirty="0"/>
              <a:t>What about international bonds? </a:t>
            </a:r>
          </a:p>
          <a:p>
            <a:pPr lvl="2" eaLnBrk="1" hangingPunct="1">
              <a:spcBef>
                <a:spcPts val="600"/>
              </a:spcBef>
            </a:pPr>
            <a:r>
              <a:rPr lang="en-US" altLang="en-US" sz="2200" dirty="0"/>
              <a:t>The international bond market is huge, and exceeds $25 trillion in assets</a:t>
            </a:r>
          </a:p>
          <a:p>
            <a:pPr lvl="1" eaLnBrk="1" hangingPunct="1">
              <a:spcBef>
                <a:spcPts val="600"/>
              </a:spcBef>
            </a:pPr>
            <a:r>
              <a:rPr lang="en-US" altLang="en-US" sz="2200" dirty="0"/>
              <a:t>What about international stocks?  Where do they trade?</a:t>
            </a:r>
          </a:p>
          <a:p>
            <a:pPr lvl="2" eaLnBrk="1" hangingPunct="1">
              <a:spcBef>
                <a:spcPts val="600"/>
              </a:spcBef>
            </a:pPr>
            <a:r>
              <a:rPr lang="en-US" altLang="en-US" sz="2200" dirty="0"/>
              <a:t>NYSE, AMEX, and NASDAQ trade some international companies</a:t>
            </a:r>
          </a:p>
          <a:p>
            <a:pPr lvl="2" eaLnBrk="1" hangingPunct="1">
              <a:spcBef>
                <a:spcPts val="600"/>
              </a:spcBef>
            </a:pPr>
            <a:r>
              <a:rPr lang="en-US" altLang="en-US" sz="2200" dirty="0"/>
              <a:t>You can also trade American Depositary Receipts (ADRs)</a:t>
            </a:r>
          </a:p>
          <a:p>
            <a:pPr lvl="3" eaLnBrk="1" hangingPunct="1">
              <a:spcBef>
                <a:spcPts val="600"/>
              </a:spcBef>
            </a:pPr>
            <a:r>
              <a:rPr lang="en-US" altLang="en-US" sz="2200" dirty="0"/>
              <a:t>ADR’s are receipts for international shares held on deposit by foreign banks.  These receipts represent ownership of the international shares</a:t>
            </a:r>
          </a:p>
          <a:p>
            <a:pPr lvl="2" eaLnBrk="1" hangingPunct="1">
              <a:spcBef>
                <a:spcPts val="600"/>
              </a:spcBef>
            </a:pPr>
            <a:r>
              <a:rPr lang="en-US" altLang="en-US" sz="2200" dirty="0"/>
              <a:t>You can also invest directly in many mutual funds which invest internationally</a:t>
            </a: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10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fade">
                                      <p:cBhvr>
                                        <p:cTn id="12" dur="1000"/>
                                        <p:tgtEl>
                                          <p:spTgt spid="2457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fade">
                                      <p:cBhvr>
                                        <p:cTn id="15" dur="1000"/>
                                        <p:tgtEl>
                                          <p:spTgt spid="2457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fade">
                                      <p:cBhvr>
                                        <p:cTn id="18" dur="1000"/>
                                        <p:tgtEl>
                                          <p:spTgt spid="2457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animEffect transition="in" filter="fade">
                                      <p:cBhvr>
                                        <p:cTn id="21" dur="1000"/>
                                        <p:tgtEl>
                                          <p:spTgt spid="2457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579">
                                            <p:txEl>
                                              <p:pRg st="5" end="5"/>
                                            </p:txEl>
                                          </p:spTgt>
                                        </p:tgtEl>
                                        <p:attrNameLst>
                                          <p:attrName>style.visibility</p:attrName>
                                        </p:attrNameLst>
                                      </p:cBhvr>
                                      <p:to>
                                        <p:strVal val="visible"/>
                                      </p:to>
                                    </p:set>
                                    <p:animEffect transition="in" filter="fade">
                                      <p:cBhvr>
                                        <p:cTn id="24" dur="1000"/>
                                        <p:tgtEl>
                                          <p:spTgt spid="24579">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animEffect transition="in" filter="fade">
                                      <p:cBhvr>
                                        <p:cTn id="27" dur="1000"/>
                                        <p:tgtEl>
                                          <p:spTgt spid="245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838200" y="685800"/>
            <a:ext cx="7467600" cy="922338"/>
          </a:xfrm>
        </p:spPr>
        <p:txBody>
          <a:bodyPr/>
          <a:lstStyle/>
          <a:p>
            <a:pPr eaLnBrk="1" hangingPunct="1"/>
            <a:r>
              <a:rPr lang="en-US" altLang="en-US"/>
              <a:t>Questions</a:t>
            </a:r>
          </a:p>
        </p:txBody>
      </p:sp>
      <p:sp>
        <p:nvSpPr>
          <p:cNvPr id="28675" name="Rectangle 3"/>
          <p:cNvSpPr>
            <a:spLocks noGrp="1" noChangeArrowheads="1"/>
          </p:cNvSpPr>
          <p:nvPr>
            <p:ph type="body" idx="4294967295"/>
          </p:nvPr>
        </p:nvSpPr>
        <p:spPr>
          <a:xfrm>
            <a:off x="971550" y="1600200"/>
            <a:ext cx="7258050" cy="4114800"/>
          </a:xfrm>
        </p:spPr>
        <p:txBody>
          <a:bodyPr/>
          <a:lstStyle/>
          <a:p>
            <a:pPr eaLnBrk="1" hangingPunct="1"/>
            <a:r>
              <a:rPr lang="en-US" altLang="en-US"/>
              <a:t>Any questions on the different types of securities markets?</a:t>
            </a:r>
          </a:p>
          <a:p>
            <a:pPr lvl="1"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939800" y="630238"/>
            <a:ext cx="7242175" cy="969962"/>
          </a:xfrm>
        </p:spPr>
        <p:txBody>
          <a:bodyPr lIns="90488" tIns="44450" rIns="90488" bIns="44450" anchor="b"/>
          <a:lstStyle/>
          <a:p>
            <a:pPr marL="762000" indent="-762000" eaLnBrk="1" hangingPunct="1">
              <a:buFontTx/>
              <a:buAutoNum type="alphaUcPeriod" startAt="2"/>
            </a:pPr>
            <a:r>
              <a:rPr lang="en-US" altLang="en-US" sz="3200" dirty="0"/>
              <a:t>Understand the Basics of </a:t>
            </a:r>
            <a:br>
              <a:rPr lang="en-US" altLang="en-US" sz="3200" dirty="0"/>
            </a:br>
            <a:r>
              <a:rPr lang="en-US" altLang="en-US" sz="3200" dirty="0"/>
              <a:t>Brokers and Investment Advisors</a:t>
            </a:r>
          </a:p>
        </p:txBody>
      </p:sp>
      <p:sp>
        <p:nvSpPr>
          <p:cNvPr id="187395" name="Rectangle 3"/>
          <p:cNvSpPr>
            <a:spLocks noGrp="1" noChangeArrowheads="1"/>
          </p:cNvSpPr>
          <p:nvPr>
            <p:ph type="body" idx="4294967295"/>
          </p:nvPr>
        </p:nvSpPr>
        <p:spPr>
          <a:xfrm>
            <a:off x="914400" y="1600200"/>
            <a:ext cx="7239000" cy="5105400"/>
          </a:xfrm>
        </p:spPr>
        <p:txBody>
          <a:bodyPr lIns="90488" tIns="44450" rIns="90488" bIns="44450"/>
          <a:lstStyle/>
          <a:p>
            <a:pPr eaLnBrk="1" hangingPunct="1"/>
            <a:r>
              <a:rPr lang="en-US" altLang="en-US" dirty="0"/>
              <a:t>What is a stockbroker? </a:t>
            </a:r>
          </a:p>
          <a:p>
            <a:pPr lvl="2" eaLnBrk="1" hangingPunct="1"/>
            <a:r>
              <a:rPr lang="en-US" altLang="en-US" dirty="0"/>
              <a:t>A stockbroker is a person who is employed by and solicits business for a commission house or merchant</a:t>
            </a:r>
          </a:p>
          <a:p>
            <a:pPr lvl="1" eaLnBrk="1" hangingPunct="1"/>
            <a:r>
              <a:rPr lang="en-US" altLang="en-US" dirty="0"/>
              <a:t>What is an investment advisor?</a:t>
            </a:r>
          </a:p>
          <a:p>
            <a:pPr lvl="2" eaLnBrk="1" hangingPunct="1"/>
            <a:r>
              <a:rPr lang="en-US" altLang="en-US" dirty="0"/>
              <a:t>A person or an organization that helps makes the day-to-day decisions regarding a portfolio’s investments for investors</a:t>
            </a:r>
          </a:p>
          <a:p>
            <a:pPr lvl="1" eaLnBrk="1" hangingPunct="1"/>
            <a:r>
              <a:rPr lang="en-US" altLang="en-US" dirty="0"/>
              <a:t>What do they do?</a:t>
            </a:r>
          </a:p>
          <a:p>
            <a:pPr lvl="2" eaLnBrk="1" hangingPunct="1"/>
            <a:r>
              <a:rPr lang="en-US" altLang="en-US" dirty="0"/>
              <a:t>They both want to be responsible for making your investment trades and decisions for a fee</a:t>
            </a:r>
          </a:p>
          <a:p>
            <a:pPr lvl="3" eaLnBrk="1" hangingPunct="1"/>
            <a:endParaRPr lang="en-US"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animEffect transition="in" filter="fade">
                                      <p:cBhvr>
                                        <p:cTn id="7" dur="1000"/>
                                        <p:tgtEl>
                                          <p:spTgt spid="187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7395">
                                            <p:txEl>
                                              <p:pRg st="1" end="1"/>
                                            </p:txEl>
                                          </p:spTgt>
                                        </p:tgtEl>
                                        <p:attrNameLst>
                                          <p:attrName>style.visibility</p:attrName>
                                        </p:attrNameLst>
                                      </p:cBhvr>
                                      <p:to>
                                        <p:strVal val="visible"/>
                                      </p:to>
                                    </p:set>
                                    <p:animEffect transition="in" filter="fade">
                                      <p:cBhvr>
                                        <p:cTn id="12" dur="1000"/>
                                        <p:tgtEl>
                                          <p:spTgt spid="18739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7395">
                                            <p:txEl>
                                              <p:pRg st="2" end="2"/>
                                            </p:txEl>
                                          </p:spTgt>
                                        </p:tgtEl>
                                        <p:attrNameLst>
                                          <p:attrName>style.visibility</p:attrName>
                                        </p:attrNameLst>
                                      </p:cBhvr>
                                      <p:to>
                                        <p:strVal val="visible"/>
                                      </p:to>
                                    </p:set>
                                    <p:animEffect transition="in" filter="fade">
                                      <p:cBhvr>
                                        <p:cTn id="15" dur="1000"/>
                                        <p:tgtEl>
                                          <p:spTgt spid="18739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7395">
                                            <p:txEl>
                                              <p:pRg st="3" end="3"/>
                                            </p:txEl>
                                          </p:spTgt>
                                        </p:tgtEl>
                                        <p:attrNameLst>
                                          <p:attrName>style.visibility</p:attrName>
                                        </p:attrNameLst>
                                      </p:cBhvr>
                                      <p:to>
                                        <p:strVal val="visible"/>
                                      </p:to>
                                    </p:set>
                                    <p:animEffect transition="in" filter="fade">
                                      <p:cBhvr>
                                        <p:cTn id="18" dur="1000"/>
                                        <p:tgtEl>
                                          <p:spTgt spid="18739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7395">
                                            <p:txEl>
                                              <p:pRg st="4" end="4"/>
                                            </p:txEl>
                                          </p:spTgt>
                                        </p:tgtEl>
                                        <p:attrNameLst>
                                          <p:attrName>style.visibility</p:attrName>
                                        </p:attrNameLst>
                                      </p:cBhvr>
                                      <p:to>
                                        <p:strVal val="visible"/>
                                      </p:to>
                                    </p:set>
                                    <p:animEffect transition="in" filter="fade">
                                      <p:cBhvr>
                                        <p:cTn id="21" dur="1000"/>
                                        <p:tgtEl>
                                          <p:spTgt spid="187395">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7395">
                                            <p:txEl>
                                              <p:pRg st="5" end="5"/>
                                            </p:txEl>
                                          </p:spTgt>
                                        </p:tgtEl>
                                        <p:attrNameLst>
                                          <p:attrName>style.visibility</p:attrName>
                                        </p:attrNameLst>
                                      </p:cBhvr>
                                      <p:to>
                                        <p:strVal val="visible"/>
                                      </p:to>
                                    </p:set>
                                    <p:animEffect transition="in" filter="fade">
                                      <p:cBhvr>
                                        <p:cTn id="24" dur="1000"/>
                                        <p:tgtEl>
                                          <p:spTgt spid="1873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685800" y="685800"/>
            <a:ext cx="7772400" cy="863600"/>
          </a:xfrm>
        </p:spPr>
        <p:txBody>
          <a:bodyPr/>
          <a:lstStyle/>
          <a:p>
            <a:pPr eaLnBrk="1" hangingPunct="1"/>
            <a:r>
              <a:rPr lang="en-US" altLang="en-US"/>
              <a:t>Brokers and Investment Advisors</a:t>
            </a:r>
            <a:r>
              <a:rPr lang="en-US" altLang="en-US" sz="2000"/>
              <a:t> (continued)</a:t>
            </a:r>
          </a:p>
        </p:txBody>
      </p:sp>
      <p:sp>
        <p:nvSpPr>
          <p:cNvPr id="189443" name="Rectangle 3"/>
          <p:cNvSpPr>
            <a:spLocks noGrp="1" noChangeArrowheads="1"/>
          </p:cNvSpPr>
          <p:nvPr>
            <p:ph type="body" idx="4294967295"/>
          </p:nvPr>
        </p:nvSpPr>
        <p:spPr>
          <a:xfrm>
            <a:off x="914400" y="1600200"/>
            <a:ext cx="7315200" cy="5257800"/>
          </a:xfrm>
        </p:spPr>
        <p:txBody>
          <a:bodyPr/>
          <a:lstStyle/>
          <a:p>
            <a:pPr eaLnBrk="1" hangingPunct="1">
              <a:spcBef>
                <a:spcPts val="500"/>
              </a:spcBef>
            </a:pPr>
            <a:r>
              <a:rPr lang="en-US" altLang="en-US" dirty="0"/>
              <a:t>How do you pay them?</a:t>
            </a:r>
          </a:p>
          <a:p>
            <a:pPr lvl="1" eaLnBrk="1" hangingPunct="1">
              <a:spcBef>
                <a:spcPts val="500"/>
              </a:spcBef>
            </a:pPr>
            <a:r>
              <a:rPr lang="en-US" altLang="en-US" dirty="0"/>
              <a:t>They are generally paid by:</a:t>
            </a:r>
          </a:p>
          <a:p>
            <a:pPr lvl="2" eaLnBrk="1" hangingPunct="1">
              <a:spcBef>
                <a:spcPts val="500"/>
              </a:spcBef>
              <a:buFontTx/>
              <a:buNone/>
            </a:pPr>
            <a:r>
              <a:rPr lang="en-US" altLang="en-US" dirty="0"/>
              <a:t>1. Commissions</a:t>
            </a:r>
          </a:p>
          <a:p>
            <a:pPr lvl="3" eaLnBrk="1" hangingPunct="1">
              <a:spcBef>
                <a:spcPts val="500"/>
              </a:spcBef>
            </a:pPr>
            <a:r>
              <a:rPr lang="en-US" altLang="en-US" dirty="0"/>
              <a:t>You pay either a percentage of every buy or sell order (e.g., 80 bps per trade), or a specific charge for a trade (e.g., $9.99)</a:t>
            </a:r>
          </a:p>
          <a:p>
            <a:pPr lvl="2" eaLnBrk="1" hangingPunct="1">
              <a:spcBef>
                <a:spcPts val="500"/>
              </a:spcBef>
              <a:buFontTx/>
              <a:buNone/>
            </a:pPr>
            <a:r>
              <a:rPr lang="en-US" altLang="en-US" dirty="0"/>
              <a:t>2. A percent of assets under management</a:t>
            </a:r>
          </a:p>
          <a:p>
            <a:pPr lvl="3" eaLnBrk="1" hangingPunct="1">
              <a:spcBef>
                <a:spcPts val="500"/>
              </a:spcBef>
            </a:pPr>
            <a:r>
              <a:rPr lang="en-US" altLang="en-US" dirty="0"/>
              <a:t>You pay a percent of your assets under management (i.e., if you have $500,000 with them and their fee is 1.0% per year, you will pay them $5,000 per year)</a:t>
            </a:r>
          </a:p>
          <a:p>
            <a:pPr lvl="2" eaLnBrk="1" hangingPunct="1">
              <a:spcBef>
                <a:spcPts val="500"/>
              </a:spcBef>
            </a:pPr>
            <a:r>
              <a:rPr lang="en-US" altLang="en-US" dirty="0"/>
              <a:t>3.  A combination of both</a:t>
            </a:r>
          </a:p>
          <a:p>
            <a:pPr lvl="3" eaLnBrk="1" hangingPunct="1">
              <a:spcBef>
                <a:spcPts val="500"/>
              </a:spcBef>
            </a:pPr>
            <a:r>
              <a:rPr lang="en-US" altLang="en-US" dirty="0"/>
              <a:t>You may be charged other fees as well</a:t>
            </a:r>
          </a:p>
          <a:p>
            <a:pPr lvl="1" eaLnBrk="1" hangingPunct="1">
              <a:buFontTx/>
              <a:buNone/>
            </a:pPr>
            <a:r>
              <a:rPr lang="en-US" altLang="en-US" sz="18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Effect transition="in" filter="fade">
                                      <p:cBhvr>
                                        <p:cTn id="7" dur="1000"/>
                                        <p:tgtEl>
                                          <p:spTgt spid="1894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9443">
                                            <p:txEl>
                                              <p:pRg st="1" end="1"/>
                                            </p:txEl>
                                          </p:spTgt>
                                        </p:tgtEl>
                                        <p:attrNameLst>
                                          <p:attrName>style.visibility</p:attrName>
                                        </p:attrNameLst>
                                      </p:cBhvr>
                                      <p:to>
                                        <p:strVal val="visible"/>
                                      </p:to>
                                    </p:set>
                                    <p:animEffect transition="in" filter="fade">
                                      <p:cBhvr>
                                        <p:cTn id="12" dur="1000"/>
                                        <p:tgtEl>
                                          <p:spTgt spid="18944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9443">
                                            <p:txEl>
                                              <p:pRg st="2" end="2"/>
                                            </p:txEl>
                                          </p:spTgt>
                                        </p:tgtEl>
                                        <p:attrNameLst>
                                          <p:attrName>style.visibility</p:attrName>
                                        </p:attrNameLst>
                                      </p:cBhvr>
                                      <p:to>
                                        <p:strVal val="visible"/>
                                      </p:to>
                                    </p:set>
                                    <p:animEffect transition="in" filter="fade">
                                      <p:cBhvr>
                                        <p:cTn id="15" dur="1000"/>
                                        <p:tgtEl>
                                          <p:spTgt spid="18944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9443">
                                            <p:txEl>
                                              <p:pRg st="3" end="3"/>
                                            </p:txEl>
                                          </p:spTgt>
                                        </p:tgtEl>
                                        <p:attrNameLst>
                                          <p:attrName>style.visibility</p:attrName>
                                        </p:attrNameLst>
                                      </p:cBhvr>
                                      <p:to>
                                        <p:strVal val="visible"/>
                                      </p:to>
                                    </p:set>
                                    <p:animEffect transition="in" filter="fade">
                                      <p:cBhvr>
                                        <p:cTn id="18" dur="1000"/>
                                        <p:tgtEl>
                                          <p:spTgt spid="18944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9443">
                                            <p:txEl>
                                              <p:pRg st="4" end="4"/>
                                            </p:txEl>
                                          </p:spTgt>
                                        </p:tgtEl>
                                        <p:attrNameLst>
                                          <p:attrName>style.visibility</p:attrName>
                                        </p:attrNameLst>
                                      </p:cBhvr>
                                      <p:to>
                                        <p:strVal val="visible"/>
                                      </p:to>
                                    </p:set>
                                    <p:animEffect transition="in" filter="fade">
                                      <p:cBhvr>
                                        <p:cTn id="21" dur="1000"/>
                                        <p:tgtEl>
                                          <p:spTgt spid="18944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9443">
                                            <p:txEl>
                                              <p:pRg st="5" end="5"/>
                                            </p:txEl>
                                          </p:spTgt>
                                        </p:tgtEl>
                                        <p:attrNameLst>
                                          <p:attrName>style.visibility</p:attrName>
                                        </p:attrNameLst>
                                      </p:cBhvr>
                                      <p:to>
                                        <p:strVal val="visible"/>
                                      </p:to>
                                    </p:set>
                                    <p:animEffect transition="in" filter="fade">
                                      <p:cBhvr>
                                        <p:cTn id="24" dur="1000"/>
                                        <p:tgtEl>
                                          <p:spTgt spid="18944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9443">
                                            <p:txEl>
                                              <p:pRg st="6" end="6"/>
                                            </p:txEl>
                                          </p:spTgt>
                                        </p:tgtEl>
                                        <p:attrNameLst>
                                          <p:attrName>style.visibility</p:attrName>
                                        </p:attrNameLst>
                                      </p:cBhvr>
                                      <p:to>
                                        <p:strVal val="visible"/>
                                      </p:to>
                                    </p:set>
                                    <p:animEffect transition="in" filter="fade">
                                      <p:cBhvr>
                                        <p:cTn id="27" dur="1000"/>
                                        <p:tgtEl>
                                          <p:spTgt spid="18944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9443">
                                            <p:txEl>
                                              <p:pRg st="7" end="7"/>
                                            </p:txEl>
                                          </p:spTgt>
                                        </p:tgtEl>
                                        <p:attrNameLst>
                                          <p:attrName>style.visibility</p:attrName>
                                        </p:attrNameLst>
                                      </p:cBhvr>
                                      <p:to>
                                        <p:strVal val="visible"/>
                                      </p:to>
                                    </p:set>
                                    <p:animEffect transition="in" filter="fade">
                                      <p:cBhvr>
                                        <p:cTn id="30" dur="1000"/>
                                        <p:tgtEl>
                                          <p:spTgt spid="18944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9443">
                                            <p:txEl>
                                              <p:pRg st="8" end="8"/>
                                            </p:txEl>
                                          </p:spTgt>
                                        </p:tgtEl>
                                        <p:attrNameLst>
                                          <p:attrName>style.visibility</p:attrName>
                                        </p:attrNameLst>
                                      </p:cBhvr>
                                      <p:to>
                                        <p:strVal val="visible"/>
                                      </p:to>
                                    </p:set>
                                    <p:animEffect transition="in" filter="fade">
                                      <p:cBhvr>
                                        <p:cTn id="33" dur="1000"/>
                                        <p:tgtEl>
                                          <p:spTgt spid="1894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uiExpand="1" build="p" bldLvl="2"/>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685800" y="685800"/>
            <a:ext cx="7772400" cy="863600"/>
          </a:xfrm>
        </p:spPr>
        <p:txBody>
          <a:bodyPr/>
          <a:lstStyle/>
          <a:p>
            <a:pPr eaLnBrk="1" hangingPunct="1"/>
            <a:r>
              <a:rPr lang="en-US" altLang="en-US"/>
              <a:t>Brokers and Investment Advisors</a:t>
            </a:r>
            <a:r>
              <a:rPr lang="en-US" altLang="en-US" sz="2000"/>
              <a:t> (continued)</a:t>
            </a:r>
          </a:p>
        </p:txBody>
      </p:sp>
      <p:sp>
        <p:nvSpPr>
          <p:cNvPr id="19459" name="Rectangle 3"/>
          <p:cNvSpPr>
            <a:spLocks noGrp="1" noChangeArrowheads="1"/>
          </p:cNvSpPr>
          <p:nvPr>
            <p:ph type="body" idx="4294967295"/>
          </p:nvPr>
        </p:nvSpPr>
        <p:spPr>
          <a:xfrm>
            <a:off x="914400" y="1600200"/>
            <a:ext cx="7315200" cy="5029200"/>
          </a:xfrm>
        </p:spPr>
        <p:txBody>
          <a:bodyPr/>
          <a:lstStyle/>
          <a:p>
            <a:pPr eaLnBrk="1" hangingPunct="1"/>
            <a:r>
              <a:rPr lang="en-US" altLang="en-US" dirty="0"/>
              <a:t>When must you work with brokers/investment advisors?</a:t>
            </a:r>
          </a:p>
          <a:p>
            <a:pPr lvl="2" eaLnBrk="1" hangingPunct="1"/>
            <a:r>
              <a:rPr lang="en-US" altLang="en-US" sz="2200" dirty="0"/>
              <a:t>Buying and selling stocks, bonds, ETFs and some mutual funds with loads or sales charges</a:t>
            </a:r>
          </a:p>
          <a:p>
            <a:pPr lvl="3" eaLnBrk="1" hangingPunct="1"/>
            <a:r>
              <a:rPr lang="en-US" altLang="en-US" sz="2200" dirty="0"/>
              <a:t>If you wish to purchase stocks, bonds, or load mutual funds, you will need a broker </a:t>
            </a:r>
          </a:p>
          <a:p>
            <a:pPr lvl="1" eaLnBrk="1" hangingPunct="1"/>
            <a:r>
              <a:rPr lang="en-US" altLang="en-US" sz="2200" dirty="0"/>
              <a:t>What if you only want to purchase mutual funds and treasury bonds?</a:t>
            </a:r>
          </a:p>
          <a:p>
            <a:pPr lvl="2" eaLnBrk="1" hangingPunct="1"/>
            <a:r>
              <a:rPr lang="en-US" altLang="en-US" sz="2200" dirty="0"/>
              <a:t>You can buy most no-load mutual funds directly from the mutual fund company without cost or from some brokers also without cost</a:t>
            </a:r>
          </a:p>
          <a:p>
            <a:pPr lvl="2" eaLnBrk="1" hangingPunct="1"/>
            <a:r>
              <a:rPr lang="en-US" altLang="en-US" sz="2200" dirty="0"/>
              <a:t>You can buy some treasury securities directly from the US Treasury via </a:t>
            </a:r>
            <a:r>
              <a:rPr lang="en-US" altLang="en-US" sz="2200" dirty="0">
                <a:hlinkClick r:id="rId2"/>
              </a:rPr>
              <a:t>www.treasurydirect.gov</a:t>
            </a:r>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5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45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685800" y="655638"/>
            <a:ext cx="7772400" cy="922337"/>
          </a:xfrm>
        </p:spPr>
        <p:txBody>
          <a:bodyPr lIns="90488" tIns="44450" rIns="90488" bIns="44450"/>
          <a:lstStyle/>
          <a:p>
            <a:pPr eaLnBrk="1" hangingPunct="1"/>
            <a:r>
              <a:rPr lang="en-US" altLang="en-US"/>
              <a:t>Brokers and Investment Advisors</a:t>
            </a:r>
            <a:r>
              <a:rPr lang="en-US" altLang="en-US" sz="2000"/>
              <a:t> (continued)</a:t>
            </a:r>
          </a:p>
        </p:txBody>
      </p:sp>
      <p:sp>
        <p:nvSpPr>
          <p:cNvPr id="20483" name="Rectangle 3"/>
          <p:cNvSpPr>
            <a:spLocks noGrp="1" noChangeArrowheads="1"/>
          </p:cNvSpPr>
          <p:nvPr>
            <p:ph type="body" idx="4294967295"/>
          </p:nvPr>
        </p:nvSpPr>
        <p:spPr>
          <a:xfrm>
            <a:off x="914400" y="1600200"/>
            <a:ext cx="7315200" cy="5257800"/>
          </a:xfrm>
        </p:spPr>
        <p:txBody>
          <a:bodyPr lIns="90488" tIns="44450" rIns="90488" bIns="44450"/>
          <a:lstStyle/>
          <a:p>
            <a:pPr eaLnBrk="1" hangingPunct="1"/>
            <a:r>
              <a:rPr lang="en-US" altLang="en-US"/>
              <a:t>What are the different types of brokerage firms?</a:t>
            </a:r>
          </a:p>
          <a:p>
            <a:pPr lvl="1" eaLnBrk="1" hangingPunct="1"/>
            <a:r>
              <a:rPr lang="en-US" altLang="en-US"/>
              <a:t>Full-service brokers</a:t>
            </a:r>
          </a:p>
          <a:p>
            <a:pPr lvl="2" eaLnBrk="1" hangingPunct="1"/>
            <a:r>
              <a:rPr lang="en-US" altLang="en-US"/>
              <a:t>They will give you all the tools, research and other advice to help you trade and invest</a:t>
            </a:r>
          </a:p>
          <a:p>
            <a:pPr lvl="1" eaLnBrk="1" hangingPunct="1"/>
            <a:r>
              <a:rPr lang="en-US" altLang="en-US"/>
              <a:t>Discount-service brokers</a:t>
            </a:r>
          </a:p>
          <a:p>
            <a:pPr lvl="2" eaLnBrk="1" hangingPunct="1"/>
            <a:r>
              <a:rPr lang="en-US" altLang="en-US"/>
              <a:t>They only perform trading, but usually at a 50% to 70% discount to full-service costs</a:t>
            </a:r>
          </a:p>
          <a:p>
            <a:pPr lvl="1" eaLnBrk="1" hangingPunct="1"/>
            <a:r>
              <a:rPr lang="en-US" altLang="en-US"/>
              <a:t>Deep-discount and On-line brokers</a:t>
            </a:r>
          </a:p>
          <a:p>
            <a:pPr lvl="2" eaLnBrk="1" hangingPunct="1"/>
            <a:r>
              <a:rPr lang="en-US" altLang="en-US"/>
              <a:t>Even cheaper, they do only trading, but at a 90% discount to full-service</a:t>
            </a:r>
          </a:p>
          <a:p>
            <a:pPr lvl="2" eaLnBrk="1" hangingPunct="1"/>
            <a:r>
              <a:rPr lang="en-US" altLang="en-US"/>
              <a:t>On-line can even be cheaper with other services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48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48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733425" y="685800"/>
            <a:ext cx="7648575" cy="922338"/>
          </a:xfrm>
        </p:spPr>
        <p:txBody>
          <a:bodyPr/>
          <a:lstStyle/>
          <a:p>
            <a:pPr eaLnBrk="1" hangingPunct="1"/>
            <a:r>
              <a:rPr lang="en-US" altLang="en-US"/>
              <a:t>Brokers and Investment Advisors</a:t>
            </a:r>
            <a:r>
              <a:rPr lang="en-US" altLang="en-US" sz="2000"/>
              <a:t> (continued)</a:t>
            </a:r>
          </a:p>
        </p:txBody>
      </p:sp>
      <p:sp>
        <p:nvSpPr>
          <p:cNvPr id="21507" name="Rectangle 3"/>
          <p:cNvSpPr>
            <a:spLocks noGrp="1" noChangeArrowheads="1"/>
          </p:cNvSpPr>
          <p:nvPr>
            <p:ph type="body" idx="4294967295"/>
          </p:nvPr>
        </p:nvSpPr>
        <p:spPr>
          <a:xfrm>
            <a:off x="914400" y="1600200"/>
            <a:ext cx="7391400" cy="4981575"/>
          </a:xfrm>
        </p:spPr>
        <p:txBody>
          <a:bodyPr/>
          <a:lstStyle/>
          <a:p>
            <a:pPr eaLnBrk="1" hangingPunct="1"/>
            <a:r>
              <a:rPr lang="en-US" altLang="en-US"/>
              <a:t>Types of brokers and investment advisors</a:t>
            </a:r>
          </a:p>
          <a:p>
            <a:pPr lvl="1" eaLnBrk="1" hangingPunct="1"/>
            <a:r>
              <a:rPr lang="en-US" altLang="en-US"/>
              <a:t>Captive brokers</a:t>
            </a:r>
          </a:p>
          <a:p>
            <a:pPr lvl="2" eaLnBrk="1" hangingPunct="1"/>
            <a:r>
              <a:rPr lang="en-US" altLang="en-US"/>
              <a:t>Brokers whose company is part of a group which owns a mutual fund company.  These brokers may be encouraged to sell company mutual funds which may not be the best fit for the investor but are in the interest of the company</a:t>
            </a:r>
          </a:p>
          <a:p>
            <a:pPr lvl="1" eaLnBrk="1" hangingPunct="1"/>
            <a:r>
              <a:rPr lang="en-US" altLang="en-US"/>
              <a:t>Independent brokers</a:t>
            </a:r>
          </a:p>
          <a:p>
            <a:pPr lvl="2" eaLnBrk="1" hangingPunct="1"/>
            <a:r>
              <a:rPr lang="en-US" altLang="en-US"/>
              <a:t>Brokers whose company is not part of a major chain or who own a captive mutual fund company.  They may be inclined to give unbiased advice as they do not sell specific mutual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533400" y="685800"/>
            <a:ext cx="8077200" cy="911225"/>
          </a:xfrm>
        </p:spPr>
        <p:txBody>
          <a:bodyPr lIns="90488" tIns="44450" rIns="90488" bIns="44450"/>
          <a:lstStyle/>
          <a:p>
            <a:pPr eaLnBrk="1" hangingPunct="1"/>
            <a:r>
              <a:rPr lang="en-US" altLang="en-US"/>
              <a:t>Brokers and Investment Advisors</a:t>
            </a:r>
            <a:r>
              <a:rPr lang="en-US" altLang="en-US" sz="2000"/>
              <a:t> (continued)</a:t>
            </a:r>
          </a:p>
        </p:txBody>
      </p:sp>
      <p:sp>
        <p:nvSpPr>
          <p:cNvPr id="193539" name="Rectangle 3"/>
          <p:cNvSpPr>
            <a:spLocks noGrp="1" noChangeArrowheads="1"/>
          </p:cNvSpPr>
          <p:nvPr>
            <p:ph type="body" idx="4294967295"/>
          </p:nvPr>
        </p:nvSpPr>
        <p:spPr>
          <a:xfrm>
            <a:off x="990600" y="1600200"/>
            <a:ext cx="7239000" cy="5257800"/>
          </a:xfrm>
        </p:spPr>
        <p:txBody>
          <a:bodyPr lIns="90488" tIns="44450" rIns="90488" bIns="44450"/>
          <a:lstStyle/>
          <a:p>
            <a:pPr eaLnBrk="1" hangingPunct="1"/>
            <a:r>
              <a:rPr lang="en-US" altLang="en-US"/>
              <a:t>What are the major brokerage account types?</a:t>
            </a:r>
          </a:p>
          <a:p>
            <a:pPr lvl="1" eaLnBrk="1" hangingPunct="1"/>
            <a:r>
              <a:rPr lang="en-US" altLang="en-US"/>
              <a:t>Cash accounts</a:t>
            </a:r>
          </a:p>
          <a:p>
            <a:pPr lvl="2" eaLnBrk="1" hangingPunct="1"/>
            <a:r>
              <a:rPr lang="en-US" altLang="en-US"/>
              <a:t>Money with the broker which you use to pay for purchases or receive any cash.  There is a specific time between notification of purchases and when the purchases must be paid</a:t>
            </a:r>
          </a:p>
          <a:p>
            <a:pPr lvl="1" eaLnBrk="1" hangingPunct="1"/>
            <a:r>
              <a:rPr lang="en-US" altLang="en-US"/>
              <a:t>Discretionary accounts</a:t>
            </a:r>
          </a:p>
          <a:p>
            <a:pPr lvl="2" eaLnBrk="1" hangingPunct="1"/>
            <a:r>
              <a:rPr lang="en-US" altLang="en-US"/>
              <a:t>Accounts where you authorize a broker or investment advisor to make trades for you and your account.  Exercise caution with this as the broker can buy and sell securities at will and you are responsible for all taxes and commission costs</a:t>
            </a:r>
          </a:p>
          <a:p>
            <a:pPr lvl="3" eaLnBrk="1" hangingPunct="1"/>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3539">
                                            <p:txEl>
                                              <p:pRg st="2" end="2"/>
                                            </p:txEl>
                                          </p:spTgt>
                                        </p:tgtEl>
                                        <p:attrNameLst>
                                          <p:attrName>style.visibility</p:attrName>
                                        </p:attrNameLst>
                                      </p:cBhvr>
                                      <p:to>
                                        <p:strVal val="visible"/>
                                      </p:to>
                                    </p:set>
                                    <p:anim calcmode="lin" valueType="num">
                                      <p:cBhvr additive="base">
                                        <p:cTn id="17"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3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3539">
                                            <p:txEl>
                                              <p:pRg st="3" end="3"/>
                                            </p:txEl>
                                          </p:spTgt>
                                        </p:tgtEl>
                                        <p:attrNameLst>
                                          <p:attrName>style.visibility</p:attrName>
                                        </p:attrNameLst>
                                      </p:cBhvr>
                                      <p:to>
                                        <p:strVal val="visible"/>
                                      </p:to>
                                    </p:set>
                                    <p:anim calcmode="lin" valueType="num">
                                      <p:cBhvr additive="base">
                                        <p:cTn id="21" dur="500" fill="hold"/>
                                        <p:tgtEl>
                                          <p:spTgt spid="193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35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3539">
                                            <p:txEl>
                                              <p:pRg st="4" end="4"/>
                                            </p:txEl>
                                          </p:spTgt>
                                        </p:tgtEl>
                                        <p:attrNameLst>
                                          <p:attrName>style.visibility</p:attrName>
                                        </p:attrNameLst>
                                      </p:cBhvr>
                                      <p:to>
                                        <p:strVal val="visible"/>
                                      </p:to>
                                    </p:set>
                                    <p:anim calcmode="lin" valueType="num">
                                      <p:cBhvr additive="base">
                                        <p:cTn id="25" dur="500" fill="hold"/>
                                        <p:tgtEl>
                                          <p:spTgt spid="1935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353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685800" y="685800"/>
            <a:ext cx="7772400" cy="944563"/>
          </a:xfrm>
        </p:spPr>
        <p:txBody>
          <a:bodyPr lIns="90488" tIns="44450" rIns="90488" bIns="44450"/>
          <a:lstStyle/>
          <a:p>
            <a:pPr eaLnBrk="1" hangingPunct="1"/>
            <a:r>
              <a:rPr lang="en-US" altLang="en-US"/>
              <a:t>Brokers and Investment Advisors</a:t>
            </a:r>
            <a:r>
              <a:rPr lang="en-US" altLang="en-US" sz="2000"/>
              <a:t> (continued)</a:t>
            </a:r>
          </a:p>
        </p:txBody>
      </p:sp>
      <p:sp>
        <p:nvSpPr>
          <p:cNvPr id="23555" name="Rectangle 3"/>
          <p:cNvSpPr>
            <a:spLocks noGrp="1" noChangeArrowheads="1"/>
          </p:cNvSpPr>
          <p:nvPr>
            <p:ph type="body" idx="4294967295"/>
          </p:nvPr>
        </p:nvSpPr>
        <p:spPr>
          <a:xfrm>
            <a:off x="914400" y="1600200"/>
            <a:ext cx="7239000" cy="5334000"/>
          </a:xfrm>
        </p:spPr>
        <p:txBody>
          <a:bodyPr lIns="90488" tIns="44450" rIns="90488" bIns="44450"/>
          <a:lstStyle/>
          <a:p>
            <a:pPr eaLnBrk="1" hangingPunct="1"/>
            <a:r>
              <a:rPr lang="en-US" altLang="en-US"/>
              <a:t>Margin accounts</a:t>
            </a:r>
          </a:p>
          <a:p>
            <a:pPr lvl="1" eaLnBrk="1" hangingPunct="1"/>
            <a:r>
              <a:rPr lang="en-US" altLang="en-US"/>
              <a:t>Accounts where you borrow from the brokerage firm to purchase financial assets.  This is debt, and can amplify both gains and losses.</a:t>
            </a:r>
          </a:p>
          <a:p>
            <a:pPr lvl="2" eaLnBrk="1" hangingPunct="1"/>
            <a:r>
              <a:rPr lang="en-US" altLang="en-US"/>
              <a:t>Maintenance margin</a:t>
            </a:r>
          </a:p>
          <a:p>
            <a:pPr lvl="3" eaLnBrk="1" hangingPunct="1"/>
            <a:r>
              <a:rPr lang="en-US" altLang="en-US"/>
              <a:t>Money you put up to buy on margin</a:t>
            </a:r>
          </a:p>
          <a:p>
            <a:pPr lvl="2" eaLnBrk="1" hangingPunct="1"/>
            <a:r>
              <a:rPr lang="en-US" altLang="en-US"/>
              <a:t>Margin call</a:t>
            </a:r>
          </a:p>
          <a:p>
            <a:pPr lvl="3" eaLnBrk="1" hangingPunct="1"/>
            <a:r>
              <a:rPr lang="en-US" altLang="en-US"/>
              <a:t>A call by the broker to put up more money when your margin declines below a certain level</a:t>
            </a:r>
          </a:p>
          <a:p>
            <a:pPr lvl="1" eaLnBrk="1" hangingPunct="1"/>
            <a:r>
              <a:rPr lang="en-US" altLang="en-US"/>
              <a:t>DO NOT BUY ON MARGIN!  This is using debt to invest.  You can lose more than your original investment doing this.  </a:t>
            </a:r>
            <a:endParaRPr lang="en-US" alt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685800" y="630238"/>
            <a:ext cx="7848600" cy="969962"/>
          </a:xfrm>
        </p:spPr>
        <p:txBody>
          <a:bodyPr/>
          <a:lstStyle/>
          <a:p>
            <a:pPr eaLnBrk="1" hangingPunct="1"/>
            <a:r>
              <a:rPr lang="en-US" altLang="en-US" dirty="0"/>
              <a:t>How to Buy and Sell Securities</a:t>
            </a:r>
          </a:p>
        </p:txBody>
      </p:sp>
      <p:sp>
        <p:nvSpPr>
          <p:cNvPr id="25603" name="Rectangle 3"/>
          <p:cNvSpPr>
            <a:spLocks noGrp="1" noChangeArrowheads="1"/>
          </p:cNvSpPr>
          <p:nvPr>
            <p:ph type="body" idx="4294967295"/>
          </p:nvPr>
        </p:nvSpPr>
        <p:spPr>
          <a:xfrm>
            <a:off x="914400" y="1600200"/>
            <a:ext cx="7315200" cy="5181600"/>
          </a:xfrm>
        </p:spPr>
        <p:txBody>
          <a:bodyPr/>
          <a:lstStyle/>
          <a:p>
            <a:pPr eaLnBrk="1" hangingPunct="1"/>
            <a:r>
              <a:rPr lang="en-US" altLang="en-US" dirty="0"/>
              <a:t>What is the process of buying and selling stocks?</a:t>
            </a:r>
          </a:p>
          <a:p>
            <a:pPr lvl="1" eaLnBrk="1" hangingPunct="1"/>
            <a:r>
              <a:rPr lang="en-US" altLang="en-US" dirty="0"/>
              <a:t>The broker is the intermediary between the buyers and sellers of stock or ETFs</a:t>
            </a:r>
          </a:p>
          <a:p>
            <a:pPr lvl="2" eaLnBrk="1" hangingPunct="1"/>
            <a:r>
              <a:rPr lang="en-US" altLang="en-US" dirty="0"/>
              <a:t>The investor places the order with the broker either indirectly through the phone or fax, or directly through the internet</a:t>
            </a:r>
          </a:p>
          <a:p>
            <a:pPr lvl="2" eaLnBrk="1" hangingPunct="1"/>
            <a:r>
              <a:rPr lang="en-US" altLang="en-US" dirty="0"/>
              <a:t>The broker takes the order to the securities exchange</a:t>
            </a:r>
          </a:p>
          <a:p>
            <a:pPr lvl="2" eaLnBrk="1" hangingPunct="1"/>
            <a:r>
              <a:rPr lang="en-US" altLang="en-US" dirty="0"/>
              <a:t> If successful, the broker executes the trade on the exchange</a:t>
            </a:r>
          </a:p>
          <a:p>
            <a:pPr lvl="2" eaLnBrk="1" hangingPunct="1"/>
            <a:r>
              <a:rPr lang="en-US" altLang="en-US" dirty="0"/>
              <a:t>The broker notifies the investor and funds are exchanged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ctrTitle" idx="4294967295"/>
          </p:nvPr>
        </p:nvSpPr>
        <p:spPr>
          <a:xfrm>
            <a:off x="914400" y="685800"/>
            <a:ext cx="7239000" cy="944563"/>
          </a:xfrm>
        </p:spPr>
        <p:txBody>
          <a:bodyPr/>
          <a:lstStyle/>
          <a:p>
            <a:pPr eaLnBrk="1" hangingPunct="1"/>
            <a:r>
              <a:rPr lang="en-US" altLang="en-US"/>
              <a:t>Objectives</a:t>
            </a:r>
          </a:p>
        </p:txBody>
      </p:sp>
      <p:sp>
        <p:nvSpPr>
          <p:cNvPr id="104451" name="Rectangle 3"/>
          <p:cNvSpPr>
            <a:spLocks noGrp="1" noChangeArrowheads="1"/>
          </p:cNvSpPr>
          <p:nvPr>
            <p:ph type="subTitle" idx="4294967295"/>
          </p:nvPr>
        </p:nvSpPr>
        <p:spPr>
          <a:xfrm>
            <a:off x="914400" y="1600200"/>
            <a:ext cx="7315200" cy="4495800"/>
          </a:xfrm>
        </p:spPr>
        <p:txBody>
          <a:bodyPr/>
          <a:lstStyle/>
          <a:p>
            <a:pPr marL="0" indent="0" eaLnBrk="1" hangingPunct="1">
              <a:buFontTx/>
              <a:buNone/>
            </a:pPr>
            <a:r>
              <a:rPr lang="en-US" altLang="en-US" dirty="0"/>
              <a:t>A. Understand the different types of securities markets</a:t>
            </a:r>
          </a:p>
          <a:p>
            <a:pPr marL="0" indent="0" eaLnBrk="1" hangingPunct="1">
              <a:buFontTx/>
              <a:buNone/>
            </a:pPr>
            <a:r>
              <a:rPr lang="en-US" altLang="en-US" dirty="0"/>
              <a:t>B. Understand the basics of brokers and investment advisors and how to buy and sell securities</a:t>
            </a:r>
          </a:p>
          <a:p>
            <a:pPr marL="0" indent="0" eaLnBrk="1" hangingPunct="1">
              <a:buFontTx/>
              <a:buNone/>
            </a:pPr>
            <a:r>
              <a:rPr lang="en-US" altLang="en-US" dirty="0"/>
              <a:t>C. Understand how to choose a broker or investment advisor</a:t>
            </a:r>
          </a:p>
          <a:p>
            <a:pPr marL="0" indent="0" eaLnBrk="1" hangingPunct="1">
              <a:buFontTx/>
              <a:buNone/>
            </a:pPr>
            <a:r>
              <a:rPr lang="en-US" altLang="en-US" dirty="0"/>
              <a:t>D. Understand the uses and types of investment benchmarks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blinds(horizontal)">
                                      <p:cBhvr>
                                        <p:cTn id="7" dur="500"/>
                                        <p:tgtEl>
                                          <p:spTgt spid="104451">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4451">
                                            <p:txEl>
                                              <p:pRg st="1" end="1"/>
                                            </p:txEl>
                                          </p:spTgt>
                                        </p:tgtEl>
                                        <p:attrNameLst>
                                          <p:attrName>style.visibility</p:attrName>
                                        </p:attrNameLst>
                                      </p:cBhvr>
                                      <p:to>
                                        <p:strVal val="visible"/>
                                      </p:to>
                                    </p:set>
                                    <p:animEffect transition="in" filter="blinds(horizontal)">
                                      <p:cBhvr>
                                        <p:cTn id="10" dur="500"/>
                                        <p:tgtEl>
                                          <p:spTgt spid="104451">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04451">
                                            <p:txEl>
                                              <p:pRg st="2" end="2"/>
                                            </p:txEl>
                                          </p:spTgt>
                                        </p:tgtEl>
                                        <p:attrNameLst>
                                          <p:attrName>style.visibility</p:attrName>
                                        </p:attrNameLst>
                                      </p:cBhvr>
                                      <p:to>
                                        <p:strVal val="visible"/>
                                      </p:to>
                                    </p:set>
                                    <p:animEffect transition="in" filter="blinds(horizontal)">
                                      <p:cBhvr>
                                        <p:cTn id="13" dur="500"/>
                                        <p:tgtEl>
                                          <p:spTgt spid="104451">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04451">
                                            <p:txEl>
                                              <p:pRg st="3" end="3"/>
                                            </p:txEl>
                                          </p:spTgt>
                                        </p:tgtEl>
                                        <p:attrNameLst>
                                          <p:attrName>style.visibility</p:attrName>
                                        </p:attrNameLst>
                                      </p:cBhvr>
                                      <p:to>
                                        <p:strVal val="visible"/>
                                      </p:to>
                                    </p:set>
                                    <p:animEffect transition="in" filter="blinds(horizontal)">
                                      <p:cBhvr>
                                        <p:cTn id="16" dur="500"/>
                                        <p:tgtEl>
                                          <p:spTgt spid="1044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228600" y="678180"/>
            <a:ext cx="8763000" cy="922020"/>
          </a:xfrm>
        </p:spPr>
        <p:txBody>
          <a:bodyPr/>
          <a:lstStyle/>
          <a:p>
            <a:pPr eaLnBrk="1" hangingPunct="1"/>
            <a:r>
              <a:rPr lang="en-US" altLang="en-US" dirty="0"/>
              <a:t>How to Buy and Sell Stocks/Bonds/ETFs </a:t>
            </a:r>
            <a:endParaRPr lang="en-US" altLang="en-US" sz="2400" dirty="0"/>
          </a:p>
        </p:txBody>
      </p:sp>
      <p:sp>
        <p:nvSpPr>
          <p:cNvPr id="248835" name="Rectangle 3"/>
          <p:cNvSpPr>
            <a:spLocks noChangeArrowheads="1"/>
          </p:cNvSpPr>
          <p:nvPr/>
        </p:nvSpPr>
        <p:spPr bwMode="auto">
          <a:xfrm>
            <a:off x="685800" y="1981200"/>
            <a:ext cx="1828800" cy="12954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48836" name="Rectangle 4"/>
          <p:cNvSpPr>
            <a:spLocks noChangeArrowheads="1"/>
          </p:cNvSpPr>
          <p:nvPr/>
        </p:nvSpPr>
        <p:spPr bwMode="auto">
          <a:xfrm>
            <a:off x="685800" y="5105400"/>
            <a:ext cx="1828800" cy="1447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48837" name="Rectangle 5"/>
          <p:cNvSpPr>
            <a:spLocks noChangeArrowheads="1"/>
          </p:cNvSpPr>
          <p:nvPr/>
        </p:nvSpPr>
        <p:spPr bwMode="auto">
          <a:xfrm>
            <a:off x="6248400" y="1981200"/>
            <a:ext cx="2209800" cy="1447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48838" name="Oval 6"/>
          <p:cNvSpPr>
            <a:spLocks noChangeArrowheads="1"/>
          </p:cNvSpPr>
          <p:nvPr/>
        </p:nvSpPr>
        <p:spPr bwMode="auto">
          <a:xfrm>
            <a:off x="3276600" y="3276600"/>
            <a:ext cx="2057400" cy="198120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48839" name="Line 7"/>
          <p:cNvSpPr>
            <a:spLocks noChangeShapeType="1"/>
          </p:cNvSpPr>
          <p:nvPr/>
        </p:nvSpPr>
        <p:spPr bwMode="auto">
          <a:xfrm flipV="1">
            <a:off x="5181600" y="2971800"/>
            <a:ext cx="106680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40" name="Text Box 8"/>
          <p:cNvSpPr txBox="1">
            <a:spLocks noChangeArrowheads="1"/>
          </p:cNvSpPr>
          <p:nvPr/>
        </p:nvSpPr>
        <p:spPr bwMode="auto">
          <a:xfrm>
            <a:off x="4195763" y="2895600"/>
            <a:ext cx="20843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600" b="0"/>
              <a:t>3.  Confirms Execution</a:t>
            </a:r>
          </a:p>
        </p:txBody>
      </p:sp>
      <p:sp>
        <p:nvSpPr>
          <p:cNvPr id="248841" name="Line 9"/>
          <p:cNvSpPr>
            <a:spLocks noChangeShapeType="1"/>
          </p:cNvSpPr>
          <p:nvPr/>
        </p:nvSpPr>
        <p:spPr bwMode="auto">
          <a:xfrm flipV="1">
            <a:off x="2514600" y="4953000"/>
            <a:ext cx="99060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42" name="Text Box 10"/>
          <p:cNvSpPr txBox="1">
            <a:spLocks noChangeArrowheads="1"/>
          </p:cNvSpPr>
          <p:nvPr/>
        </p:nvSpPr>
        <p:spPr bwMode="auto">
          <a:xfrm>
            <a:off x="2667000" y="5638800"/>
            <a:ext cx="4876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b="0"/>
              <a:t>1.  Place order, regardless of type, to the broker directly through the computer or by fax or phone</a:t>
            </a:r>
          </a:p>
        </p:txBody>
      </p:sp>
      <p:sp>
        <p:nvSpPr>
          <p:cNvPr id="248843" name="Line 11"/>
          <p:cNvSpPr>
            <a:spLocks noChangeShapeType="1"/>
          </p:cNvSpPr>
          <p:nvPr/>
        </p:nvSpPr>
        <p:spPr bwMode="auto">
          <a:xfrm flipH="1" flipV="1">
            <a:off x="2514600" y="2971800"/>
            <a:ext cx="106680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44" name="Text Box 12"/>
          <p:cNvSpPr txBox="1">
            <a:spLocks noChangeArrowheads="1"/>
          </p:cNvSpPr>
          <p:nvPr/>
        </p:nvSpPr>
        <p:spPr bwMode="auto">
          <a:xfrm>
            <a:off x="2438400" y="2895600"/>
            <a:ext cx="2057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600" b="0"/>
              <a:t>2. Submits Order</a:t>
            </a:r>
          </a:p>
        </p:txBody>
      </p:sp>
      <p:sp>
        <p:nvSpPr>
          <p:cNvPr id="248845" name="Line 13"/>
          <p:cNvSpPr>
            <a:spLocks noChangeShapeType="1"/>
          </p:cNvSpPr>
          <p:nvPr/>
        </p:nvSpPr>
        <p:spPr bwMode="auto">
          <a:xfrm>
            <a:off x="2514600" y="2590800"/>
            <a:ext cx="3733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46" name="Text Box 14"/>
          <p:cNvSpPr txBox="1">
            <a:spLocks noChangeArrowheads="1"/>
          </p:cNvSpPr>
          <p:nvPr/>
        </p:nvSpPr>
        <p:spPr bwMode="auto">
          <a:xfrm>
            <a:off x="3048000" y="22098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3.  Confirms execution</a:t>
            </a:r>
          </a:p>
        </p:txBody>
      </p:sp>
      <p:sp>
        <p:nvSpPr>
          <p:cNvPr id="248847" name="Line 15"/>
          <p:cNvSpPr>
            <a:spLocks noChangeShapeType="1"/>
          </p:cNvSpPr>
          <p:nvPr/>
        </p:nvSpPr>
        <p:spPr bwMode="auto">
          <a:xfrm>
            <a:off x="2133600" y="3276600"/>
            <a:ext cx="1219200" cy="609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48" name="Text Box 16"/>
          <p:cNvSpPr txBox="1">
            <a:spLocks noChangeArrowheads="1"/>
          </p:cNvSpPr>
          <p:nvPr/>
        </p:nvSpPr>
        <p:spPr bwMode="auto">
          <a:xfrm>
            <a:off x="685800" y="35052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2.  Confirms execution</a:t>
            </a:r>
          </a:p>
        </p:txBody>
      </p:sp>
      <p:sp>
        <p:nvSpPr>
          <p:cNvPr id="248849" name="Line 17"/>
          <p:cNvSpPr>
            <a:spLocks noChangeShapeType="1"/>
          </p:cNvSpPr>
          <p:nvPr/>
        </p:nvSpPr>
        <p:spPr bwMode="auto">
          <a:xfrm flipH="1">
            <a:off x="2514600" y="4572000"/>
            <a:ext cx="76200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50" name="Text Box 18"/>
          <p:cNvSpPr txBox="1">
            <a:spLocks noChangeArrowheads="1"/>
          </p:cNvSpPr>
          <p:nvPr/>
        </p:nvSpPr>
        <p:spPr bwMode="auto">
          <a:xfrm>
            <a:off x="1066800" y="43434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4.  Confirms trade</a:t>
            </a:r>
          </a:p>
        </p:txBody>
      </p:sp>
      <p:sp>
        <p:nvSpPr>
          <p:cNvPr id="248851" name="WordArt 19"/>
          <p:cNvSpPr>
            <a:spLocks noChangeArrowheads="1" noChangeShapeType="1" noTextEdit="1"/>
          </p:cNvSpPr>
          <p:nvPr/>
        </p:nvSpPr>
        <p:spPr bwMode="auto">
          <a:xfrm>
            <a:off x="3429000" y="3962400"/>
            <a:ext cx="1666875" cy="6477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cs typeface="Times New Roman" panose="02020603050405020304" pitchFamily="18" charset="0"/>
              </a:rPr>
              <a:t>Broker</a:t>
            </a:r>
          </a:p>
        </p:txBody>
      </p:sp>
      <p:sp>
        <p:nvSpPr>
          <p:cNvPr id="248852" name="WordArt 20"/>
          <p:cNvSpPr>
            <a:spLocks noChangeArrowheads="1" noChangeShapeType="1" noTextEdit="1"/>
          </p:cNvSpPr>
          <p:nvPr/>
        </p:nvSpPr>
        <p:spPr bwMode="auto">
          <a:xfrm>
            <a:off x="838200" y="5257800"/>
            <a:ext cx="1447800" cy="12192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cs typeface="Times New Roman" panose="02020603050405020304" pitchFamily="18" charset="0"/>
              </a:rPr>
              <a:t>You</a:t>
            </a:r>
          </a:p>
        </p:txBody>
      </p:sp>
      <p:sp>
        <p:nvSpPr>
          <p:cNvPr id="248853" name="Line 21"/>
          <p:cNvSpPr>
            <a:spLocks noChangeShapeType="1"/>
          </p:cNvSpPr>
          <p:nvPr/>
        </p:nvSpPr>
        <p:spPr bwMode="auto">
          <a:xfrm>
            <a:off x="7315200" y="3429000"/>
            <a:ext cx="0" cy="2895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8854" name="Line 22"/>
          <p:cNvSpPr>
            <a:spLocks noChangeShapeType="1"/>
          </p:cNvSpPr>
          <p:nvPr/>
        </p:nvSpPr>
        <p:spPr bwMode="auto">
          <a:xfrm flipH="1">
            <a:off x="2514600" y="6324600"/>
            <a:ext cx="4800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8855" name="Text Box 23"/>
          <p:cNvSpPr txBox="1">
            <a:spLocks noChangeArrowheads="1"/>
          </p:cNvSpPr>
          <p:nvPr/>
        </p:nvSpPr>
        <p:spPr bwMode="auto">
          <a:xfrm>
            <a:off x="3124200" y="6248400"/>
            <a:ext cx="4343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000" b="0"/>
              <a:t>5. Mails/emails conformation statement</a:t>
            </a:r>
          </a:p>
        </p:txBody>
      </p:sp>
      <p:sp>
        <p:nvSpPr>
          <p:cNvPr id="40984" name="Text Box 24"/>
          <p:cNvSpPr txBox="1">
            <a:spLocks noChangeArrowheads="1"/>
          </p:cNvSpPr>
          <p:nvPr/>
        </p:nvSpPr>
        <p:spPr bwMode="auto">
          <a:xfrm>
            <a:off x="974725" y="2133600"/>
            <a:ext cx="1158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b="0"/>
          </a:p>
        </p:txBody>
      </p:sp>
      <p:sp>
        <p:nvSpPr>
          <p:cNvPr id="248857" name="Text Box 25"/>
          <p:cNvSpPr txBox="1">
            <a:spLocks noChangeArrowheads="1"/>
          </p:cNvSpPr>
          <p:nvPr/>
        </p:nvSpPr>
        <p:spPr bwMode="auto">
          <a:xfrm>
            <a:off x="682625" y="2247900"/>
            <a:ext cx="17589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solidFill>
                  <a:srgbClr val="FF0000"/>
                </a:solidFill>
              </a:rPr>
              <a:t>Stock Exchange</a:t>
            </a:r>
          </a:p>
        </p:txBody>
      </p:sp>
      <p:sp>
        <p:nvSpPr>
          <p:cNvPr id="248858" name="Text Box 26"/>
          <p:cNvSpPr txBox="1">
            <a:spLocks noChangeArrowheads="1"/>
          </p:cNvSpPr>
          <p:nvPr/>
        </p:nvSpPr>
        <p:spPr bwMode="auto">
          <a:xfrm>
            <a:off x="6248400" y="2133600"/>
            <a:ext cx="2133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solidFill>
                  <a:srgbClr val="FF0000"/>
                </a:solidFill>
              </a:rPr>
              <a:t>Brokerage Operations and Accounting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8836"/>
                                        </p:tgtEl>
                                        <p:attrNameLst>
                                          <p:attrName>style.visibility</p:attrName>
                                        </p:attrNameLst>
                                      </p:cBhvr>
                                      <p:to>
                                        <p:strVal val="visible"/>
                                      </p:to>
                                    </p:set>
                                    <p:animEffect transition="in" filter="box(in)">
                                      <p:cBhvr>
                                        <p:cTn id="7" dur="500"/>
                                        <p:tgtEl>
                                          <p:spTgt spid="248836"/>
                                        </p:tgtEl>
                                      </p:cBhvr>
                                    </p:animEffect>
                                  </p:childTnLst>
                                </p:cTn>
                              </p:par>
                              <p:par>
                                <p:cTn id="8" presetID="4" presetClass="entr" presetSubtype="16" fill="hold" nodeType="withEffect">
                                  <p:stCondLst>
                                    <p:cond delay="0"/>
                                  </p:stCondLst>
                                  <p:childTnLst>
                                    <p:set>
                                      <p:cBhvr>
                                        <p:cTn id="9" dur="1" fill="hold">
                                          <p:stCondLst>
                                            <p:cond delay="0"/>
                                          </p:stCondLst>
                                        </p:cTn>
                                        <p:tgtEl>
                                          <p:spTgt spid="248852"/>
                                        </p:tgtEl>
                                        <p:attrNameLst>
                                          <p:attrName>style.visibility</p:attrName>
                                        </p:attrNameLst>
                                      </p:cBhvr>
                                      <p:to>
                                        <p:strVal val="visible"/>
                                      </p:to>
                                    </p:set>
                                    <p:animEffect transition="in" filter="box(in)">
                                      <p:cBhvr>
                                        <p:cTn id="10" dur="500"/>
                                        <p:tgtEl>
                                          <p:spTgt spid="248852"/>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48842"/>
                                        </p:tgtEl>
                                        <p:attrNameLst>
                                          <p:attrName>style.visibility</p:attrName>
                                        </p:attrNameLst>
                                      </p:cBhvr>
                                      <p:to>
                                        <p:strVal val="visible"/>
                                      </p:to>
                                    </p:set>
                                    <p:animEffect transition="in" filter="box(in)">
                                      <p:cBhvr>
                                        <p:cTn id="13" dur="500"/>
                                        <p:tgtEl>
                                          <p:spTgt spid="248842"/>
                                        </p:tgtEl>
                                      </p:cBhvr>
                                    </p:animEffect>
                                  </p:childTnLst>
                                </p:cTn>
                              </p:par>
                              <p:par>
                                <p:cTn id="14" presetID="3" presetClass="entr" presetSubtype="10" fill="hold" nodeType="withEffect">
                                  <p:stCondLst>
                                    <p:cond delay="0"/>
                                  </p:stCondLst>
                                  <p:childTnLst>
                                    <p:set>
                                      <p:cBhvr>
                                        <p:cTn id="15" dur="1" fill="hold">
                                          <p:stCondLst>
                                            <p:cond delay="0"/>
                                          </p:stCondLst>
                                        </p:cTn>
                                        <p:tgtEl>
                                          <p:spTgt spid="248841"/>
                                        </p:tgtEl>
                                        <p:attrNameLst>
                                          <p:attrName>style.visibility</p:attrName>
                                        </p:attrNameLst>
                                      </p:cBhvr>
                                      <p:to>
                                        <p:strVal val="visible"/>
                                      </p:to>
                                    </p:set>
                                    <p:animEffect transition="in" filter="blinds(horizontal)">
                                      <p:cBhvr>
                                        <p:cTn id="16" dur="500"/>
                                        <p:tgtEl>
                                          <p:spTgt spid="2488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248851"/>
                                        </p:tgtEl>
                                        <p:attrNameLst>
                                          <p:attrName>style.visibility</p:attrName>
                                        </p:attrNameLst>
                                      </p:cBhvr>
                                      <p:to>
                                        <p:strVal val="visible"/>
                                      </p:to>
                                    </p:set>
                                    <p:animEffect transition="in" filter="blinds(horizontal)">
                                      <p:cBhvr>
                                        <p:cTn id="21" dur="500"/>
                                        <p:tgtEl>
                                          <p:spTgt spid="24885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48838"/>
                                        </p:tgtEl>
                                        <p:attrNameLst>
                                          <p:attrName>style.visibility</p:attrName>
                                        </p:attrNameLst>
                                      </p:cBhvr>
                                      <p:to>
                                        <p:strVal val="visible"/>
                                      </p:to>
                                    </p:set>
                                    <p:animEffect transition="in" filter="box(in)">
                                      <p:cBhvr>
                                        <p:cTn id="24" dur="500"/>
                                        <p:tgtEl>
                                          <p:spTgt spid="248838"/>
                                        </p:tgtEl>
                                      </p:cBhvr>
                                    </p:animEffect>
                                  </p:childTnLst>
                                </p:cTn>
                              </p:par>
                              <p:par>
                                <p:cTn id="25" presetID="3" presetClass="entr" presetSubtype="10" fill="hold" nodeType="withEffect">
                                  <p:stCondLst>
                                    <p:cond delay="0"/>
                                  </p:stCondLst>
                                  <p:childTnLst>
                                    <p:set>
                                      <p:cBhvr>
                                        <p:cTn id="26" dur="1" fill="hold">
                                          <p:stCondLst>
                                            <p:cond delay="0"/>
                                          </p:stCondLst>
                                        </p:cTn>
                                        <p:tgtEl>
                                          <p:spTgt spid="248843"/>
                                        </p:tgtEl>
                                        <p:attrNameLst>
                                          <p:attrName>style.visibility</p:attrName>
                                        </p:attrNameLst>
                                      </p:cBhvr>
                                      <p:to>
                                        <p:strVal val="visible"/>
                                      </p:to>
                                    </p:set>
                                    <p:animEffect transition="in" filter="blinds(horizontal)">
                                      <p:cBhvr>
                                        <p:cTn id="27" dur="500"/>
                                        <p:tgtEl>
                                          <p:spTgt spid="248843"/>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48844"/>
                                        </p:tgtEl>
                                        <p:attrNameLst>
                                          <p:attrName>style.visibility</p:attrName>
                                        </p:attrNameLst>
                                      </p:cBhvr>
                                      <p:to>
                                        <p:strVal val="visible"/>
                                      </p:to>
                                    </p:set>
                                    <p:animEffect transition="in" filter="box(in)">
                                      <p:cBhvr>
                                        <p:cTn id="30" dur="500"/>
                                        <p:tgtEl>
                                          <p:spTgt spid="24884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48835"/>
                                        </p:tgtEl>
                                        <p:attrNameLst>
                                          <p:attrName>style.visibility</p:attrName>
                                        </p:attrNameLst>
                                      </p:cBhvr>
                                      <p:to>
                                        <p:strVal val="visible"/>
                                      </p:to>
                                    </p:set>
                                    <p:animEffect transition="in" filter="blinds(horizontal)">
                                      <p:cBhvr>
                                        <p:cTn id="35" dur="500"/>
                                        <p:tgtEl>
                                          <p:spTgt spid="248835"/>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248857"/>
                                        </p:tgtEl>
                                        <p:attrNameLst>
                                          <p:attrName>style.visibility</p:attrName>
                                        </p:attrNameLst>
                                      </p:cBhvr>
                                      <p:to>
                                        <p:strVal val="visible"/>
                                      </p:to>
                                    </p:set>
                                    <p:animEffect transition="in" filter="box(in)">
                                      <p:cBhvr>
                                        <p:cTn id="38" dur="500"/>
                                        <p:tgtEl>
                                          <p:spTgt spid="248857"/>
                                        </p:tgtEl>
                                      </p:cBhvr>
                                    </p:animEffect>
                                  </p:childTnLst>
                                </p:cTn>
                              </p:par>
                              <p:par>
                                <p:cTn id="39" presetID="4" presetClass="entr" presetSubtype="16" fill="hold" nodeType="withEffect">
                                  <p:stCondLst>
                                    <p:cond delay="0"/>
                                  </p:stCondLst>
                                  <p:childTnLst>
                                    <p:set>
                                      <p:cBhvr>
                                        <p:cTn id="40" dur="1" fill="hold">
                                          <p:stCondLst>
                                            <p:cond delay="0"/>
                                          </p:stCondLst>
                                        </p:cTn>
                                        <p:tgtEl>
                                          <p:spTgt spid="248847"/>
                                        </p:tgtEl>
                                        <p:attrNameLst>
                                          <p:attrName>style.visibility</p:attrName>
                                        </p:attrNameLst>
                                      </p:cBhvr>
                                      <p:to>
                                        <p:strVal val="visible"/>
                                      </p:to>
                                    </p:set>
                                    <p:animEffect transition="in" filter="box(in)">
                                      <p:cBhvr>
                                        <p:cTn id="41" dur="500"/>
                                        <p:tgtEl>
                                          <p:spTgt spid="248847"/>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48848"/>
                                        </p:tgtEl>
                                        <p:attrNameLst>
                                          <p:attrName>style.visibility</p:attrName>
                                        </p:attrNameLst>
                                      </p:cBhvr>
                                      <p:to>
                                        <p:strVal val="visible"/>
                                      </p:to>
                                    </p:set>
                                    <p:animEffect transition="in" filter="blinds(horizontal)">
                                      <p:cBhvr>
                                        <p:cTn id="44" dur="500"/>
                                        <p:tgtEl>
                                          <p:spTgt spid="248848"/>
                                        </p:tgtEl>
                                      </p:cBhvr>
                                    </p:animEffect>
                                  </p:childTnLst>
                                </p:cTn>
                              </p:par>
                              <p:par>
                                <p:cTn id="45" presetID="3" presetClass="entr" presetSubtype="10" fill="hold" nodeType="withEffect">
                                  <p:stCondLst>
                                    <p:cond delay="0"/>
                                  </p:stCondLst>
                                  <p:childTnLst>
                                    <p:set>
                                      <p:cBhvr>
                                        <p:cTn id="46" dur="1" fill="hold">
                                          <p:stCondLst>
                                            <p:cond delay="0"/>
                                          </p:stCondLst>
                                        </p:cTn>
                                        <p:tgtEl>
                                          <p:spTgt spid="248839"/>
                                        </p:tgtEl>
                                        <p:attrNameLst>
                                          <p:attrName>style.visibility</p:attrName>
                                        </p:attrNameLst>
                                      </p:cBhvr>
                                      <p:to>
                                        <p:strVal val="visible"/>
                                      </p:to>
                                    </p:set>
                                    <p:animEffect transition="in" filter="blinds(horizontal)">
                                      <p:cBhvr>
                                        <p:cTn id="47" dur="500"/>
                                        <p:tgtEl>
                                          <p:spTgt spid="24883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48840"/>
                                        </p:tgtEl>
                                        <p:attrNameLst>
                                          <p:attrName>style.visibility</p:attrName>
                                        </p:attrNameLst>
                                      </p:cBhvr>
                                      <p:to>
                                        <p:strVal val="visible"/>
                                      </p:to>
                                    </p:set>
                                    <p:animEffect transition="in" filter="blinds(horizontal)">
                                      <p:cBhvr>
                                        <p:cTn id="50" dur="500"/>
                                        <p:tgtEl>
                                          <p:spTgt spid="248840"/>
                                        </p:tgtEl>
                                      </p:cBhvr>
                                    </p:animEffect>
                                  </p:childTnLst>
                                </p:cTn>
                              </p:par>
                              <p:par>
                                <p:cTn id="51" presetID="3" presetClass="entr" presetSubtype="10" fill="hold" nodeType="withEffect">
                                  <p:stCondLst>
                                    <p:cond delay="0"/>
                                  </p:stCondLst>
                                  <p:childTnLst>
                                    <p:set>
                                      <p:cBhvr>
                                        <p:cTn id="52" dur="1" fill="hold">
                                          <p:stCondLst>
                                            <p:cond delay="0"/>
                                          </p:stCondLst>
                                        </p:cTn>
                                        <p:tgtEl>
                                          <p:spTgt spid="248845"/>
                                        </p:tgtEl>
                                        <p:attrNameLst>
                                          <p:attrName>style.visibility</p:attrName>
                                        </p:attrNameLst>
                                      </p:cBhvr>
                                      <p:to>
                                        <p:strVal val="visible"/>
                                      </p:to>
                                    </p:set>
                                    <p:animEffect transition="in" filter="blinds(horizontal)">
                                      <p:cBhvr>
                                        <p:cTn id="53" dur="500"/>
                                        <p:tgtEl>
                                          <p:spTgt spid="248845"/>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248846"/>
                                        </p:tgtEl>
                                        <p:attrNameLst>
                                          <p:attrName>style.visibility</p:attrName>
                                        </p:attrNameLst>
                                      </p:cBhvr>
                                      <p:to>
                                        <p:strVal val="visible"/>
                                      </p:to>
                                    </p:set>
                                    <p:animEffect transition="in" filter="box(in)">
                                      <p:cBhvr>
                                        <p:cTn id="56" dur="500"/>
                                        <p:tgtEl>
                                          <p:spTgt spid="248846"/>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248837"/>
                                        </p:tgtEl>
                                        <p:attrNameLst>
                                          <p:attrName>style.visibility</p:attrName>
                                        </p:attrNameLst>
                                      </p:cBhvr>
                                      <p:to>
                                        <p:strVal val="visible"/>
                                      </p:to>
                                    </p:set>
                                    <p:animEffect transition="in" filter="blinds(horizontal)">
                                      <p:cBhvr>
                                        <p:cTn id="61" dur="500"/>
                                        <p:tgtEl>
                                          <p:spTgt spid="248837"/>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248850"/>
                                        </p:tgtEl>
                                        <p:attrNameLst>
                                          <p:attrName>style.visibility</p:attrName>
                                        </p:attrNameLst>
                                      </p:cBhvr>
                                      <p:to>
                                        <p:strVal val="visible"/>
                                      </p:to>
                                    </p:set>
                                    <p:animEffect transition="in" filter="box(in)">
                                      <p:cBhvr>
                                        <p:cTn id="64" dur="500"/>
                                        <p:tgtEl>
                                          <p:spTgt spid="248850"/>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248858"/>
                                        </p:tgtEl>
                                        <p:attrNameLst>
                                          <p:attrName>style.visibility</p:attrName>
                                        </p:attrNameLst>
                                      </p:cBhvr>
                                      <p:to>
                                        <p:strVal val="visible"/>
                                      </p:to>
                                    </p:set>
                                    <p:animEffect transition="in" filter="blinds(horizontal)">
                                      <p:cBhvr>
                                        <p:cTn id="67" dur="500"/>
                                        <p:tgtEl>
                                          <p:spTgt spid="248858"/>
                                        </p:tgtEl>
                                      </p:cBhvr>
                                    </p:animEffect>
                                  </p:childTnLst>
                                </p:cTn>
                              </p:par>
                              <p:par>
                                <p:cTn id="68" presetID="3" presetClass="entr" presetSubtype="10" fill="hold" nodeType="withEffect">
                                  <p:stCondLst>
                                    <p:cond delay="0"/>
                                  </p:stCondLst>
                                  <p:childTnLst>
                                    <p:set>
                                      <p:cBhvr>
                                        <p:cTn id="69" dur="1" fill="hold">
                                          <p:stCondLst>
                                            <p:cond delay="0"/>
                                          </p:stCondLst>
                                        </p:cTn>
                                        <p:tgtEl>
                                          <p:spTgt spid="248853"/>
                                        </p:tgtEl>
                                        <p:attrNameLst>
                                          <p:attrName>style.visibility</p:attrName>
                                        </p:attrNameLst>
                                      </p:cBhvr>
                                      <p:to>
                                        <p:strVal val="visible"/>
                                      </p:to>
                                    </p:set>
                                    <p:animEffect transition="in" filter="blinds(horizontal)">
                                      <p:cBhvr>
                                        <p:cTn id="70" dur="500"/>
                                        <p:tgtEl>
                                          <p:spTgt spid="248853"/>
                                        </p:tgtEl>
                                      </p:cBhvr>
                                    </p:animEffect>
                                  </p:childTnLst>
                                </p:cTn>
                              </p:par>
                              <p:par>
                                <p:cTn id="71" presetID="3" presetClass="entr" presetSubtype="10" fill="hold" nodeType="withEffect">
                                  <p:stCondLst>
                                    <p:cond delay="0"/>
                                  </p:stCondLst>
                                  <p:childTnLst>
                                    <p:set>
                                      <p:cBhvr>
                                        <p:cTn id="72" dur="1" fill="hold">
                                          <p:stCondLst>
                                            <p:cond delay="0"/>
                                          </p:stCondLst>
                                        </p:cTn>
                                        <p:tgtEl>
                                          <p:spTgt spid="248854"/>
                                        </p:tgtEl>
                                        <p:attrNameLst>
                                          <p:attrName>style.visibility</p:attrName>
                                        </p:attrNameLst>
                                      </p:cBhvr>
                                      <p:to>
                                        <p:strVal val="visible"/>
                                      </p:to>
                                    </p:set>
                                    <p:animEffect transition="in" filter="blinds(horizontal)">
                                      <p:cBhvr>
                                        <p:cTn id="73" dur="500"/>
                                        <p:tgtEl>
                                          <p:spTgt spid="248854"/>
                                        </p:tgtEl>
                                      </p:cBhvr>
                                    </p:animEffect>
                                  </p:childTnLst>
                                </p:cTn>
                              </p:par>
                              <p:par>
                                <p:cTn id="74" presetID="4" presetClass="entr" presetSubtype="16" fill="hold" nodeType="withEffect">
                                  <p:stCondLst>
                                    <p:cond delay="0"/>
                                  </p:stCondLst>
                                  <p:childTnLst>
                                    <p:set>
                                      <p:cBhvr>
                                        <p:cTn id="75" dur="1" fill="hold">
                                          <p:stCondLst>
                                            <p:cond delay="0"/>
                                          </p:stCondLst>
                                        </p:cTn>
                                        <p:tgtEl>
                                          <p:spTgt spid="248849"/>
                                        </p:tgtEl>
                                        <p:attrNameLst>
                                          <p:attrName>style.visibility</p:attrName>
                                        </p:attrNameLst>
                                      </p:cBhvr>
                                      <p:to>
                                        <p:strVal val="visible"/>
                                      </p:to>
                                    </p:set>
                                    <p:animEffect transition="in" filter="box(in)">
                                      <p:cBhvr>
                                        <p:cTn id="76" dur="500"/>
                                        <p:tgtEl>
                                          <p:spTgt spid="248849"/>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248855"/>
                                        </p:tgtEl>
                                        <p:attrNameLst>
                                          <p:attrName>style.visibility</p:attrName>
                                        </p:attrNameLst>
                                      </p:cBhvr>
                                      <p:to>
                                        <p:strVal val="visible"/>
                                      </p:to>
                                    </p:set>
                                    <p:animEffect transition="in" filter="blinds(horizontal)">
                                      <p:cBhvr>
                                        <p:cTn id="79" dur="500"/>
                                        <p:tgtEl>
                                          <p:spTgt spid="248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animBg="1"/>
      <p:bldP spid="248836" grpId="0" animBg="1"/>
      <p:bldP spid="248837" grpId="0" animBg="1"/>
      <p:bldP spid="248838" grpId="0" animBg="1"/>
      <p:bldP spid="248840" grpId="0"/>
      <p:bldP spid="248842" grpId="0"/>
      <p:bldP spid="248844" grpId="0"/>
      <p:bldP spid="248846" grpId="0"/>
      <p:bldP spid="248848" grpId="0"/>
      <p:bldP spid="248850" grpId="0"/>
      <p:bldP spid="248855" grpId="0"/>
      <p:bldP spid="248857" grpId="0"/>
      <p:bldP spid="2488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53975" y="685800"/>
            <a:ext cx="9036050" cy="922338"/>
          </a:xfrm>
        </p:spPr>
        <p:txBody>
          <a:bodyPr/>
          <a:lstStyle/>
          <a:p>
            <a:pPr eaLnBrk="1" hangingPunct="1"/>
            <a:r>
              <a:rPr lang="en-US" altLang="en-US" dirty="0"/>
              <a:t>How to Buy and Sell Mutual Funds with a Load</a:t>
            </a:r>
            <a:endParaRPr lang="en-US" altLang="en-US" sz="2400" dirty="0"/>
          </a:p>
        </p:txBody>
      </p:sp>
      <p:sp>
        <p:nvSpPr>
          <p:cNvPr id="294915" name="Rectangle 3"/>
          <p:cNvSpPr>
            <a:spLocks noChangeArrowheads="1"/>
          </p:cNvSpPr>
          <p:nvPr/>
        </p:nvSpPr>
        <p:spPr bwMode="auto">
          <a:xfrm>
            <a:off x="685800" y="1981200"/>
            <a:ext cx="1828800" cy="12954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4916" name="Rectangle 4"/>
          <p:cNvSpPr>
            <a:spLocks noChangeArrowheads="1"/>
          </p:cNvSpPr>
          <p:nvPr/>
        </p:nvSpPr>
        <p:spPr bwMode="auto">
          <a:xfrm>
            <a:off x="685800" y="5105400"/>
            <a:ext cx="1828800" cy="1447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4917" name="Rectangle 5"/>
          <p:cNvSpPr>
            <a:spLocks noChangeArrowheads="1"/>
          </p:cNvSpPr>
          <p:nvPr/>
        </p:nvSpPr>
        <p:spPr bwMode="auto">
          <a:xfrm>
            <a:off x="6248400" y="1981200"/>
            <a:ext cx="2209800" cy="1447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4918" name="Oval 6"/>
          <p:cNvSpPr>
            <a:spLocks noChangeArrowheads="1"/>
          </p:cNvSpPr>
          <p:nvPr/>
        </p:nvSpPr>
        <p:spPr bwMode="auto">
          <a:xfrm>
            <a:off x="3276600" y="3276600"/>
            <a:ext cx="2057400" cy="198120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4919" name="Line 7"/>
          <p:cNvSpPr>
            <a:spLocks noChangeShapeType="1"/>
          </p:cNvSpPr>
          <p:nvPr/>
        </p:nvSpPr>
        <p:spPr bwMode="auto">
          <a:xfrm flipV="1">
            <a:off x="5181600" y="2971800"/>
            <a:ext cx="106680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20" name="Text Box 8"/>
          <p:cNvSpPr txBox="1">
            <a:spLocks noChangeArrowheads="1"/>
          </p:cNvSpPr>
          <p:nvPr/>
        </p:nvSpPr>
        <p:spPr bwMode="auto">
          <a:xfrm>
            <a:off x="4394200" y="2895600"/>
            <a:ext cx="168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1600" b="0"/>
              <a:t>3.  Confirms order</a:t>
            </a:r>
          </a:p>
        </p:txBody>
      </p:sp>
      <p:sp>
        <p:nvSpPr>
          <p:cNvPr id="294921" name="Line 9"/>
          <p:cNvSpPr>
            <a:spLocks noChangeShapeType="1"/>
          </p:cNvSpPr>
          <p:nvPr/>
        </p:nvSpPr>
        <p:spPr bwMode="auto">
          <a:xfrm flipV="1">
            <a:off x="2438400" y="4510088"/>
            <a:ext cx="876300" cy="609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22" name="Text Box 10"/>
          <p:cNvSpPr txBox="1">
            <a:spLocks noChangeArrowheads="1"/>
          </p:cNvSpPr>
          <p:nvPr/>
        </p:nvSpPr>
        <p:spPr bwMode="auto">
          <a:xfrm>
            <a:off x="2667000" y="5638800"/>
            <a:ext cx="4038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b="0"/>
              <a:t>1.  Place order with the broker through website, phone or fax</a:t>
            </a:r>
          </a:p>
        </p:txBody>
      </p:sp>
      <p:sp>
        <p:nvSpPr>
          <p:cNvPr id="294923" name="Line 11"/>
          <p:cNvSpPr>
            <a:spLocks noChangeShapeType="1"/>
          </p:cNvSpPr>
          <p:nvPr/>
        </p:nvSpPr>
        <p:spPr bwMode="auto">
          <a:xfrm flipH="1" flipV="1">
            <a:off x="2514600" y="2971800"/>
            <a:ext cx="106680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24" name="Text Box 12"/>
          <p:cNvSpPr txBox="1">
            <a:spLocks noChangeArrowheads="1"/>
          </p:cNvSpPr>
          <p:nvPr/>
        </p:nvSpPr>
        <p:spPr bwMode="auto">
          <a:xfrm>
            <a:off x="2438400" y="2743200"/>
            <a:ext cx="2057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600" b="0"/>
              <a:t>2. Submits Order</a:t>
            </a:r>
          </a:p>
        </p:txBody>
      </p:sp>
      <p:sp>
        <p:nvSpPr>
          <p:cNvPr id="294925" name="Line 13"/>
          <p:cNvSpPr>
            <a:spLocks noChangeShapeType="1"/>
          </p:cNvSpPr>
          <p:nvPr/>
        </p:nvSpPr>
        <p:spPr bwMode="auto">
          <a:xfrm>
            <a:off x="2514600" y="2590800"/>
            <a:ext cx="3733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26" name="Text Box 14"/>
          <p:cNvSpPr txBox="1">
            <a:spLocks noChangeArrowheads="1"/>
          </p:cNvSpPr>
          <p:nvPr/>
        </p:nvSpPr>
        <p:spPr bwMode="auto">
          <a:xfrm>
            <a:off x="3048000" y="22098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3.  Confirms order</a:t>
            </a:r>
          </a:p>
        </p:txBody>
      </p:sp>
      <p:sp>
        <p:nvSpPr>
          <p:cNvPr id="294927" name="Line 15"/>
          <p:cNvSpPr>
            <a:spLocks noChangeShapeType="1"/>
          </p:cNvSpPr>
          <p:nvPr/>
        </p:nvSpPr>
        <p:spPr bwMode="auto">
          <a:xfrm>
            <a:off x="2133600" y="3276600"/>
            <a:ext cx="1219200" cy="609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28" name="Text Box 16"/>
          <p:cNvSpPr txBox="1">
            <a:spLocks noChangeArrowheads="1"/>
          </p:cNvSpPr>
          <p:nvPr/>
        </p:nvSpPr>
        <p:spPr bwMode="auto">
          <a:xfrm>
            <a:off x="685800" y="35052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2.  Confirms order</a:t>
            </a:r>
          </a:p>
        </p:txBody>
      </p:sp>
      <p:sp>
        <p:nvSpPr>
          <p:cNvPr id="294929" name="Line 17"/>
          <p:cNvSpPr>
            <a:spLocks noChangeShapeType="1"/>
          </p:cNvSpPr>
          <p:nvPr/>
        </p:nvSpPr>
        <p:spPr bwMode="auto">
          <a:xfrm flipH="1">
            <a:off x="2514600" y="4891088"/>
            <a:ext cx="952500" cy="7334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30" name="Text Box 18"/>
          <p:cNvSpPr txBox="1">
            <a:spLocks noChangeArrowheads="1"/>
          </p:cNvSpPr>
          <p:nvPr/>
        </p:nvSpPr>
        <p:spPr bwMode="auto">
          <a:xfrm>
            <a:off x="2994025" y="5286375"/>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4.  Confirms order</a:t>
            </a:r>
          </a:p>
        </p:txBody>
      </p:sp>
      <p:sp>
        <p:nvSpPr>
          <p:cNvPr id="294931" name="WordArt 19"/>
          <p:cNvSpPr>
            <a:spLocks noChangeArrowheads="1" noChangeShapeType="1" noTextEdit="1"/>
          </p:cNvSpPr>
          <p:nvPr/>
        </p:nvSpPr>
        <p:spPr bwMode="auto">
          <a:xfrm>
            <a:off x="3429000" y="3962400"/>
            <a:ext cx="1666875" cy="6477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cs typeface="Times New Roman" panose="02020603050405020304" pitchFamily="18" charset="0"/>
              </a:rPr>
              <a:t>Broker</a:t>
            </a:r>
          </a:p>
        </p:txBody>
      </p:sp>
      <p:sp>
        <p:nvSpPr>
          <p:cNvPr id="294932" name="WordArt 20"/>
          <p:cNvSpPr>
            <a:spLocks noChangeArrowheads="1" noChangeShapeType="1" noTextEdit="1"/>
          </p:cNvSpPr>
          <p:nvPr/>
        </p:nvSpPr>
        <p:spPr bwMode="auto">
          <a:xfrm>
            <a:off x="838200" y="5257800"/>
            <a:ext cx="1447800" cy="12192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cs typeface="Times New Roman" panose="02020603050405020304" pitchFamily="18" charset="0"/>
              </a:rPr>
              <a:t>You</a:t>
            </a:r>
          </a:p>
        </p:txBody>
      </p:sp>
      <p:sp>
        <p:nvSpPr>
          <p:cNvPr id="294933" name="Line 21"/>
          <p:cNvSpPr>
            <a:spLocks noChangeShapeType="1"/>
          </p:cNvSpPr>
          <p:nvPr/>
        </p:nvSpPr>
        <p:spPr bwMode="auto">
          <a:xfrm>
            <a:off x="7315200" y="3429000"/>
            <a:ext cx="0" cy="2895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4934" name="Line 22"/>
          <p:cNvSpPr>
            <a:spLocks noChangeShapeType="1"/>
          </p:cNvSpPr>
          <p:nvPr/>
        </p:nvSpPr>
        <p:spPr bwMode="auto">
          <a:xfrm flipH="1">
            <a:off x="2514600" y="6324600"/>
            <a:ext cx="48006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4935" name="Text Box 23"/>
          <p:cNvSpPr txBox="1">
            <a:spLocks noChangeArrowheads="1"/>
          </p:cNvSpPr>
          <p:nvPr/>
        </p:nvSpPr>
        <p:spPr bwMode="auto">
          <a:xfrm>
            <a:off x="3124200" y="6491288"/>
            <a:ext cx="4343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5. Mails/emails conformation statement</a:t>
            </a:r>
          </a:p>
        </p:txBody>
      </p:sp>
      <p:sp>
        <p:nvSpPr>
          <p:cNvPr id="42008" name="Text Box 24"/>
          <p:cNvSpPr txBox="1">
            <a:spLocks noChangeArrowheads="1"/>
          </p:cNvSpPr>
          <p:nvPr/>
        </p:nvSpPr>
        <p:spPr bwMode="auto">
          <a:xfrm>
            <a:off x="974725" y="2133600"/>
            <a:ext cx="1158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b="0"/>
          </a:p>
        </p:txBody>
      </p:sp>
      <p:sp>
        <p:nvSpPr>
          <p:cNvPr id="294937" name="Text Box 25"/>
          <p:cNvSpPr txBox="1">
            <a:spLocks noChangeArrowheads="1"/>
          </p:cNvSpPr>
          <p:nvPr/>
        </p:nvSpPr>
        <p:spPr bwMode="auto">
          <a:xfrm>
            <a:off x="762000" y="2022475"/>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solidFill>
                  <a:srgbClr val="FF0000"/>
                </a:solidFill>
              </a:rPr>
              <a:t>Mutual Fund Company</a:t>
            </a:r>
          </a:p>
        </p:txBody>
      </p:sp>
      <p:sp>
        <p:nvSpPr>
          <p:cNvPr id="294938" name="Text Box 26"/>
          <p:cNvSpPr txBox="1">
            <a:spLocks noChangeArrowheads="1"/>
          </p:cNvSpPr>
          <p:nvPr/>
        </p:nvSpPr>
        <p:spPr bwMode="auto">
          <a:xfrm>
            <a:off x="6248400" y="2062163"/>
            <a:ext cx="2133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000" b="0">
                <a:solidFill>
                  <a:srgbClr val="FF0000"/>
                </a:solidFill>
              </a:rPr>
              <a:t>Mutual Fund Company  Operations and Accounting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4916"/>
                                        </p:tgtEl>
                                        <p:attrNameLst>
                                          <p:attrName>style.visibility</p:attrName>
                                        </p:attrNameLst>
                                      </p:cBhvr>
                                      <p:to>
                                        <p:strVal val="visible"/>
                                      </p:to>
                                    </p:set>
                                    <p:animEffect transition="in" filter="box(in)">
                                      <p:cBhvr>
                                        <p:cTn id="7" dur="500"/>
                                        <p:tgtEl>
                                          <p:spTgt spid="294916"/>
                                        </p:tgtEl>
                                      </p:cBhvr>
                                    </p:animEffect>
                                  </p:childTnLst>
                                </p:cTn>
                              </p:par>
                              <p:par>
                                <p:cTn id="8" presetID="4" presetClass="entr" presetSubtype="16" fill="hold" nodeType="withEffect">
                                  <p:stCondLst>
                                    <p:cond delay="0"/>
                                  </p:stCondLst>
                                  <p:childTnLst>
                                    <p:set>
                                      <p:cBhvr>
                                        <p:cTn id="9" dur="1" fill="hold">
                                          <p:stCondLst>
                                            <p:cond delay="0"/>
                                          </p:stCondLst>
                                        </p:cTn>
                                        <p:tgtEl>
                                          <p:spTgt spid="294932"/>
                                        </p:tgtEl>
                                        <p:attrNameLst>
                                          <p:attrName>style.visibility</p:attrName>
                                        </p:attrNameLst>
                                      </p:cBhvr>
                                      <p:to>
                                        <p:strVal val="visible"/>
                                      </p:to>
                                    </p:set>
                                    <p:animEffect transition="in" filter="box(in)">
                                      <p:cBhvr>
                                        <p:cTn id="10" dur="500"/>
                                        <p:tgtEl>
                                          <p:spTgt spid="294932"/>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94922"/>
                                        </p:tgtEl>
                                        <p:attrNameLst>
                                          <p:attrName>style.visibility</p:attrName>
                                        </p:attrNameLst>
                                      </p:cBhvr>
                                      <p:to>
                                        <p:strVal val="visible"/>
                                      </p:to>
                                    </p:set>
                                    <p:animEffect transition="in" filter="box(in)">
                                      <p:cBhvr>
                                        <p:cTn id="13" dur="500"/>
                                        <p:tgtEl>
                                          <p:spTgt spid="294922"/>
                                        </p:tgtEl>
                                      </p:cBhvr>
                                    </p:animEffect>
                                  </p:childTnLst>
                                </p:cTn>
                              </p:par>
                              <p:par>
                                <p:cTn id="14" presetID="3" presetClass="entr" presetSubtype="10" fill="hold" nodeType="withEffect">
                                  <p:stCondLst>
                                    <p:cond delay="0"/>
                                  </p:stCondLst>
                                  <p:childTnLst>
                                    <p:set>
                                      <p:cBhvr>
                                        <p:cTn id="15" dur="1" fill="hold">
                                          <p:stCondLst>
                                            <p:cond delay="0"/>
                                          </p:stCondLst>
                                        </p:cTn>
                                        <p:tgtEl>
                                          <p:spTgt spid="294921"/>
                                        </p:tgtEl>
                                        <p:attrNameLst>
                                          <p:attrName>style.visibility</p:attrName>
                                        </p:attrNameLst>
                                      </p:cBhvr>
                                      <p:to>
                                        <p:strVal val="visible"/>
                                      </p:to>
                                    </p:set>
                                    <p:animEffect transition="in" filter="blinds(horizontal)">
                                      <p:cBhvr>
                                        <p:cTn id="16" dur="500"/>
                                        <p:tgtEl>
                                          <p:spTgt spid="29492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294931"/>
                                        </p:tgtEl>
                                        <p:attrNameLst>
                                          <p:attrName>style.visibility</p:attrName>
                                        </p:attrNameLst>
                                      </p:cBhvr>
                                      <p:to>
                                        <p:strVal val="visible"/>
                                      </p:to>
                                    </p:set>
                                    <p:animEffect transition="in" filter="blinds(horizontal)">
                                      <p:cBhvr>
                                        <p:cTn id="21" dur="500"/>
                                        <p:tgtEl>
                                          <p:spTgt spid="29493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94918"/>
                                        </p:tgtEl>
                                        <p:attrNameLst>
                                          <p:attrName>style.visibility</p:attrName>
                                        </p:attrNameLst>
                                      </p:cBhvr>
                                      <p:to>
                                        <p:strVal val="visible"/>
                                      </p:to>
                                    </p:set>
                                    <p:animEffect transition="in" filter="box(in)">
                                      <p:cBhvr>
                                        <p:cTn id="24" dur="500"/>
                                        <p:tgtEl>
                                          <p:spTgt spid="294918"/>
                                        </p:tgtEl>
                                      </p:cBhvr>
                                    </p:animEffect>
                                  </p:childTnLst>
                                </p:cTn>
                              </p:par>
                              <p:par>
                                <p:cTn id="25" presetID="3" presetClass="entr" presetSubtype="10" fill="hold" nodeType="withEffect">
                                  <p:stCondLst>
                                    <p:cond delay="0"/>
                                  </p:stCondLst>
                                  <p:childTnLst>
                                    <p:set>
                                      <p:cBhvr>
                                        <p:cTn id="26" dur="1" fill="hold">
                                          <p:stCondLst>
                                            <p:cond delay="0"/>
                                          </p:stCondLst>
                                        </p:cTn>
                                        <p:tgtEl>
                                          <p:spTgt spid="294923"/>
                                        </p:tgtEl>
                                        <p:attrNameLst>
                                          <p:attrName>style.visibility</p:attrName>
                                        </p:attrNameLst>
                                      </p:cBhvr>
                                      <p:to>
                                        <p:strVal val="visible"/>
                                      </p:to>
                                    </p:set>
                                    <p:animEffect transition="in" filter="blinds(horizontal)">
                                      <p:cBhvr>
                                        <p:cTn id="27" dur="500"/>
                                        <p:tgtEl>
                                          <p:spTgt spid="294923"/>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94924"/>
                                        </p:tgtEl>
                                        <p:attrNameLst>
                                          <p:attrName>style.visibility</p:attrName>
                                        </p:attrNameLst>
                                      </p:cBhvr>
                                      <p:to>
                                        <p:strVal val="visible"/>
                                      </p:to>
                                    </p:set>
                                    <p:animEffect transition="in" filter="box(in)">
                                      <p:cBhvr>
                                        <p:cTn id="30" dur="500"/>
                                        <p:tgtEl>
                                          <p:spTgt spid="29492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94915"/>
                                        </p:tgtEl>
                                        <p:attrNameLst>
                                          <p:attrName>style.visibility</p:attrName>
                                        </p:attrNameLst>
                                      </p:cBhvr>
                                      <p:to>
                                        <p:strVal val="visible"/>
                                      </p:to>
                                    </p:set>
                                    <p:animEffect transition="in" filter="blinds(horizontal)">
                                      <p:cBhvr>
                                        <p:cTn id="35" dur="500"/>
                                        <p:tgtEl>
                                          <p:spTgt spid="294915"/>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294937"/>
                                        </p:tgtEl>
                                        <p:attrNameLst>
                                          <p:attrName>style.visibility</p:attrName>
                                        </p:attrNameLst>
                                      </p:cBhvr>
                                      <p:to>
                                        <p:strVal val="visible"/>
                                      </p:to>
                                    </p:set>
                                    <p:animEffect transition="in" filter="box(in)">
                                      <p:cBhvr>
                                        <p:cTn id="38" dur="500"/>
                                        <p:tgtEl>
                                          <p:spTgt spid="294937"/>
                                        </p:tgtEl>
                                      </p:cBhvr>
                                    </p:animEffect>
                                  </p:childTnLst>
                                </p:cTn>
                              </p:par>
                              <p:par>
                                <p:cTn id="39" presetID="4" presetClass="entr" presetSubtype="16" fill="hold" nodeType="withEffect">
                                  <p:stCondLst>
                                    <p:cond delay="0"/>
                                  </p:stCondLst>
                                  <p:childTnLst>
                                    <p:set>
                                      <p:cBhvr>
                                        <p:cTn id="40" dur="1" fill="hold">
                                          <p:stCondLst>
                                            <p:cond delay="0"/>
                                          </p:stCondLst>
                                        </p:cTn>
                                        <p:tgtEl>
                                          <p:spTgt spid="294927"/>
                                        </p:tgtEl>
                                        <p:attrNameLst>
                                          <p:attrName>style.visibility</p:attrName>
                                        </p:attrNameLst>
                                      </p:cBhvr>
                                      <p:to>
                                        <p:strVal val="visible"/>
                                      </p:to>
                                    </p:set>
                                    <p:animEffect transition="in" filter="box(in)">
                                      <p:cBhvr>
                                        <p:cTn id="41" dur="500"/>
                                        <p:tgtEl>
                                          <p:spTgt spid="294927"/>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94928"/>
                                        </p:tgtEl>
                                        <p:attrNameLst>
                                          <p:attrName>style.visibility</p:attrName>
                                        </p:attrNameLst>
                                      </p:cBhvr>
                                      <p:to>
                                        <p:strVal val="visible"/>
                                      </p:to>
                                    </p:set>
                                    <p:animEffect transition="in" filter="blinds(horizontal)">
                                      <p:cBhvr>
                                        <p:cTn id="44" dur="500"/>
                                        <p:tgtEl>
                                          <p:spTgt spid="294928"/>
                                        </p:tgtEl>
                                      </p:cBhvr>
                                    </p:animEffect>
                                  </p:childTnLst>
                                </p:cTn>
                              </p:par>
                              <p:par>
                                <p:cTn id="45" presetID="3" presetClass="entr" presetSubtype="10" fill="hold" nodeType="withEffect">
                                  <p:stCondLst>
                                    <p:cond delay="0"/>
                                  </p:stCondLst>
                                  <p:childTnLst>
                                    <p:set>
                                      <p:cBhvr>
                                        <p:cTn id="46" dur="1" fill="hold">
                                          <p:stCondLst>
                                            <p:cond delay="0"/>
                                          </p:stCondLst>
                                        </p:cTn>
                                        <p:tgtEl>
                                          <p:spTgt spid="294919"/>
                                        </p:tgtEl>
                                        <p:attrNameLst>
                                          <p:attrName>style.visibility</p:attrName>
                                        </p:attrNameLst>
                                      </p:cBhvr>
                                      <p:to>
                                        <p:strVal val="visible"/>
                                      </p:to>
                                    </p:set>
                                    <p:animEffect transition="in" filter="blinds(horizontal)">
                                      <p:cBhvr>
                                        <p:cTn id="47" dur="500"/>
                                        <p:tgtEl>
                                          <p:spTgt spid="29491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294920"/>
                                        </p:tgtEl>
                                        <p:attrNameLst>
                                          <p:attrName>style.visibility</p:attrName>
                                        </p:attrNameLst>
                                      </p:cBhvr>
                                      <p:to>
                                        <p:strVal val="visible"/>
                                      </p:to>
                                    </p:set>
                                    <p:animEffect transition="in" filter="blinds(horizontal)">
                                      <p:cBhvr>
                                        <p:cTn id="50" dur="500"/>
                                        <p:tgtEl>
                                          <p:spTgt spid="294920"/>
                                        </p:tgtEl>
                                      </p:cBhvr>
                                    </p:animEffect>
                                  </p:childTnLst>
                                </p:cTn>
                              </p:par>
                              <p:par>
                                <p:cTn id="51" presetID="3" presetClass="entr" presetSubtype="10" fill="hold" nodeType="withEffect">
                                  <p:stCondLst>
                                    <p:cond delay="0"/>
                                  </p:stCondLst>
                                  <p:childTnLst>
                                    <p:set>
                                      <p:cBhvr>
                                        <p:cTn id="52" dur="1" fill="hold">
                                          <p:stCondLst>
                                            <p:cond delay="0"/>
                                          </p:stCondLst>
                                        </p:cTn>
                                        <p:tgtEl>
                                          <p:spTgt spid="294925"/>
                                        </p:tgtEl>
                                        <p:attrNameLst>
                                          <p:attrName>style.visibility</p:attrName>
                                        </p:attrNameLst>
                                      </p:cBhvr>
                                      <p:to>
                                        <p:strVal val="visible"/>
                                      </p:to>
                                    </p:set>
                                    <p:animEffect transition="in" filter="blinds(horizontal)">
                                      <p:cBhvr>
                                        <p:cTn id="53" dur="500"/>
                                        <p:tgtEl>
                                          <p:spTgt spid="294925"/>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294926"/>
                                        </p:tgtEl>
                                        <p:attrNameLst>
                                          <p:attrName>style.visibility</p:attrName>
                                        </p:attrNameLst>
                                      </p:cBhvr>
                                      <p:to>
                                        <p:strVal val="visible"/>
                                      </p:to>
                                    </p:set>
                                    <p:animEffect transition="in" filter="box(in)">
                                      <p:cBhvr>
                                        <p:cTn id="56" dur="500"/>
                                        <p:tgtEl>
                                          <p:spTgt spid="294926"/>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294917"/>
                                        </p:tgtEl>
                                        <p:attrNameLst>
                                          <p:attrName>style.visibility</p:attrName>
                                        </p:attrNameLst>
                                      </p:cBhvr>
                                      <p:to>
                                        <p:strVal val="visible"/>
                                      </p:to>
                                    </p:set>
                                    <p:animEffect transition="in" filter="blinds(horizontal)">
                                      <p:cBhvr>
                                        <p:cTn id="61" dur="500"/>
                                        <p:tgtEl>
                                          <p:spTgt spid="294917"/>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294938"/>
                                        </p:tgtEl>
                                        <p:attrNameLst>
                                          <p:attrName>style.visibility</p:attrName>
                                        </p:attrNameLst>
                                      </p:cBhvr>
                                      <p:to>
                                        <p:strVal val="visible"/>
                                      </p:to>
                                    </p:set>
                                    <p:animEffect transition="in" filter="blinds(horizontal)">
                                      <p:cBhvr>
                                        <p:cTn id="64" dur="500"/>
                                        <p:tgtEl>
                                          <p:spTgt spid="294938"/>
                                        </p:tgtEl>
                                      </p:cBhvr>
                                    </p:animEffect>
                                  </p:childTnLst>
                                </p:cTn>
                              </p:par>
                              <p:par>
                                <p:cTn id="65" presetID="3" presetClass="entr" presetSubtype="10" fill="hold" nodeType="withEffect">
                                  <p:stCondLst>
                                    <p:cond delay="0"/>
                                  </p:stCondLst>
                                  <p:childTnLst>
                                    <p:set>
                                      <p:cBhvr>
                                        <p:cTn id="66" dur="1" fill="hold">
                                          <p:stCondLst>
                                            <p:cond delay="0"/>
                                          </p:stCondLst>
                                        </p:cTn>
                                        <p:tgtEl>
                                          <p:spTgt spid="294933"/>
                                        </p:tgtEl>
                                        <p:attrNameLst>
                                          <p:attrName>style.visibility</p:attrName>
                                        </p:attrNameLst>
                                      </p:cBhvr>
                                      <p:to>
                                        <p:strVal val="visible"/>
                                      </p:to>
                                    </p:set>
                                    <p:animEffect transition="in" filter="blinds(horizontal)">
                                      <p:cBhvr>
                                        <p:cTn id="67" dur="500"/>
                                        <p:tgtEl>
                                          <p:spTgt spid="294933"/>
                                        </p:tgtEl>
                                      </p:cBhvr>
                                    </p:animEffect>
                                  </p:childTnLst>
                                </p:cTn>
                              </p:par>
                              <p:par>
                                <p:cTn id="68" presetID="3" presetClass="entr" presetSubtype="10" fill="hold" nodeType="withEffect">
                                  <p:stCondLst>
                                    <p:cond delay="0"/>
                                  </p:stCondLst>
                                  <p:childTnLst>
                                    <p:set>
                                      <p:cBhvr>
                                        <p:cTn id="69" dur="1" fill="hold">
                                          <p:stCondLst>
                                            <p:cond delay="0"/>
                                          </p:stCondLst>
                                        </p:cTn>
                                        <p:tgtEl>
                                          <p:spTgt spid="294934"/>
                                        </p:tgtEl>
                                        <p:attrNameLst>
                                          <p:attrName>style.visibility</p:attrName>
                                        </p:attrNameLst>
                                      </p:cBhvr>
                                      <p:to>
                                        <p:strVal val="visible"/>
                                      </p:to>
                                    </p:set>
                                    <p:animEffect transition="in" filter="blinds(horizontal)">
                                      <p:cBhvr>
                                        <p:cTn id="70" dur="500"/>
                                        <p:tgtEl>
                                          <p:spTgt spid="294934"/>
                                        </p:tgtEl>
                                      </p:cBhvr>
                                    </p:animEffect>
                                  </p:childTnLst>
                                </p:cTn>
                              </p:par>
                              <p:par>
                                <p:cTn id="71" presetID="3" presetClass="entr" presetSubtype="10" fill="hold" grpId="0" nodeType="withEffect">
                                  <p:stCondLst>
                                    <p:cond delay="0"/>
                                  </p:stCondLst>
                                  <p:childTnLst>
                                    <p:set>
                                      <p:cBhvr>
                                        <p:cTn id="72" dur="1" fill="hold">
                                          <p:stCondLst>
                                            <p:cond delay="0"/>
                                          </p:stCondLst>
                                        </p:cTn>
                                        <p:tgtEl>
                                          <p:spTgt spid="294935"/>
                                        </p:tgtEl>
                                        <p:attrNameLst>
                                          <p:attrName>style.visibility</p:attrName>
                                        </p:attrNameLst>
                                      </p:cBhvr>
                                      <p:to>
                                        <p:strVal val="visible"/>
                                      </p:to>
                                    </p:set>
                                    <p:animEffect transition="in" filter="blinds(horizontal)">
                                      <p:cBhvr>
                                        <p:cTn id="73" dur="500"/>
                                        <p:tgtEl>
                                          <p:spTgt spid="294935"/>
                                        </p:tgtEl>
                                      </p:cBhvr>
                                    </p:animEffect>
                                  </p:childTnLst>
                                </p:cTn>
                              </p:par>
                              <p:par>
                                <p:cTn id="74" presetID="4" presetClass="entr" presetSubtype="16" fill="hold" nodeType="withEffect">
                                  <p:stCondLst>
                                    <p:cond delay="0"/>
                                  </p:stCondLst>
                                  <p:childTnLst>
                                    <p:set>
                                      <p:cBhvr>
                                        <p:cTn id="75" dur="1" fill="hold">
                                          <p:stCondLst>
                                            <p:cond delay="0"/>
                                          </p:stCondLst>
                                        </p:cTn>
                                        <p:tgtEl>
                                          <p:spTgt spid="294929"/>
                                        </p:tgtEl>
                                        <p:attrNameLst>
                                          <p:attrName>style.visibility</p:attrName>
                                        </p:attrNameLst>
                                      </p:cBhvr>
                                      <p:to>
                                        <p:strVal val="visible"/>
                                      </p:to>
                                    </p:set>
                                    <p:animEffect transition="in" filter="box(in)">
                                      <p:cBhvr>
                                        <p:cTn id="76" dur="500"/>
                                        <p:tgtEl>
                                          <p:spTgt spid="294929"/>
                                        </p:tgtEl>
                                      </p:cBhvr>
                                    </p:animEffect>
                                  </p:childTnLst>
                                </p:cTn>
                              </p:par>
                              <p:par>
                                <p:cTn id="77" presetID="4" presetClass="entr" presetSubtype="16" fill="hold" grpId="0" nodeType="withEffect">
                                  <p:stCondLst>
                                    <p:cond delay="0"/>
                                  </p:stCondLst>
                                  <p:childTnLst>
                                    <p:set>
                                      <p:cBhvr>
                                        <p:cTn id="78" dur="1" fill="hold">
                                          <p:stCondLst>
                                            <p:cond delay="0"/>
                                          </p:stCondLst>
                                        </p:cTn>
                                        <p:tgtEl>
                                          <p:spTgt spid="294930"/>
                                        </p:tgtEl>
                                        <p:attrNameLst>
                                          <p:attrName>style.visibility</p:attrName>
                                        </p:attrNameLst>
                                      </p:cBhvr>
                                      <p:to>
                                        <p:strVal val="visible"/>
                                      </p:to>
                                    </p:set>
                                    <p:animEffect transition="in" filter="box(in)">
                                      <p:cBhvr>
                                        <p:cTn id="79" dur="500"/>
                                        <p:tgtEl>
                                          <p:spTgt spid="294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animBg="1"/>
      <p:bldP spid="294916" grpId="0" animBg="1"/>
      <p:bldP spid="294917" grpId="0" animBg="1"/>
      <p:bldP spid="294918" grpId="0" animBg="1"/>
      <p:bldP spid="294920" grpId="0"/>
      <p:bldP spid="294922" grpId="0"/>
      <p:bldP spid="294924" grpId="0"/>
      <p:bldP spid="294926" grpId="0"/>
      <p:bldP spid="294928" grpId="0"/>
      <p:bldP spid="294930" grpId="0"/>
      <p:bldP spid="294935" grpId="0"/>
      <p:bldP spid="294937" grpId="0"/>
      <p:bldP spid="2949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0" y="685800"/>
            <a:ext cx="9144000" cy="922338"/>
          </a:xfrm>
        </p:spPr>
        <p:txBody>
          <a:bodyPr/>
          <a:lstStyle/>
          <a:p>
            <a:pPr eaLnBrk="1" hangingPunct="1"/>
            <a:r>
              <a:rPr lang="en-US" altLang="en-US" dirty="0"/>
              <a:t>How to Buy and Sell No-load Mutual Funds and ETFs from the Mutual Fund Company* </a:t>
            </a:r>
            <a:endParaRPr lang="en-US" altLang="en-US" sz="2400" dirty="0"/>
          </a:p>
        </p:txBody>
      </p:sp>
      <p:sp>
        <p:nvSpPr>
          <p:cNvPr id="295939" name="Rectangle 3"/>
          <p:cNvSpPr>
            <a:spLocks noChangeArrowheads="1"/>
          </p:cNvSpPr>
          <p:nvPr/>
        </p:nvSpPr>
        <p:spPr bwMode="auto">
          <a:xfrm>
            <a:off x="685800" y="5105400"/>
            <a:ext cx="1828800" cy="1447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5940" name="Rectangle 4"/>
          <p:cNvSpPr>
            <a:spLocks noChangeArrowheads="1"/>
          </p:cNvSpPr>
          <p:nvPr/>
        </p:nvSpPr>
        <p:spPr bwMode="auto">
          <a:xfrm>
            <a:off x="6019800" y="1676400"/>
            <a:ext cx="2209800" cy="1447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95941" name="Line 5"/>
          <p:cNvSpPr>
            <a:spLocks noChangeShapeType="1"/>
          </p:cNvSpPr>
          <p:nvPr/>
        </p:nvSpPr>
        <p:spPr bwMode="auto">
          <a:xfrm flipV="1">
            <a:off x="1676400" y="2209800"/>
            <a:ext cx="4343400" cy="2819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5942" name="Text Box 6"/>
          <p:cNvSpPr txBox="1">
            <a:spLocks noChangeArrowheads="1"/>
          </p:cNvSpPr>
          <p:nvPr/>
        </p:nvSpPr>
        <p:spPr bwMode="auto">
          <a:xfrm>
            <a:off x="381000" y="2133600"/>
            <a:ext cx="3962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sz="1600" b="0"/>
              <a:t>1.  Place Order through website, phone, or fax directly with the mutual fund company</a:t>
            </a:r>
          </a:p>
        </p:txBody>
      </p:sp>
      <p:sp>
        <p:nvSpPr>
          <p:cNvPr id="295943" name="Text Box 7"/>
          <p:cNvSpPr txBox="1">
            <a:spLocks noChangeArrowheads="1"/>
          </p:cNvSpPr>
          <p:nvPr/>
        </p:nvSpPr>
        <p:spPr bwMode="auto">
          <a:xfrm>
            <a:off x="4419600" y="49530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b="0"/>
              <a:t>2.  Confirms order by email or mail</a:t>
            </a:r>
          </a:p>
        </p:txBody>
      </p:sp>
      <p:sp>
        <p:nvSpPr>
          <p:cNvPr id="295944" name="WordArt 8"/>
          <p:cNvSpPr>
            <a:spLocks noChangeArrowheads="1" noChangeShapeType="1" noTextEdit="1"/>
          </p:cNvSpPr>
          <p:nvPr/>
        </p:nvSpPr>
        <p:spPr bwMode="auto">
          <a:xfrm>
            <a:off x="838200" y="5257800"/>
            <a:ext cx="1447800" cy="12192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cs typeface="Times New Roman" panose="02020603050405020304" pitchFamily="18" charset="0"/>
              </a:rPr>
              <a:t>You</a:t>
            </a:r>
          </a:p>
        </p:txBody>
      </p:sp>
      <p:sp>
        <p:nvSpPr>
          <p:cNvPr id="295945" name="Text Box 9"/>
          <p:cNvSpPr txBox="1">
            <a:spLocks noChangeArrowheads="1"/>
          </p:cNvSpPr>
          <p:nvPr/>
        </p:nvSpPr>
        <p:spPr bwMode="auto">
          <a:xfrm>
            <a:off x="6324600" y="1806575"/>
            <a:ext cx="160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a:solidFill>
                  <a:srgbClr val="FF0000"/>
                </a:solidFill>
              </a:rPr>
              <a:t>Mutual Fund Company </a:t>
            </a:r>
          </a:p>
        </p:txBody>
      </p:sp>
      <p:sp>
        <p:nvSpPr>
          <p:cNvPr id="295946" name="Line 10"/>
          <p:cNvSpPr>
            <a:spLocks noChangeShapeType="1"/>
          </p:cNvSpPr>
          <p:nvPr/>
        </p:nvSpPr>
        <p:spPr bwMode="auto">
          <a:xfrm flipH="1">
            <a:off x="2514600" y="3136900"/>
            <a:ext cx="4343400" cy="2806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2" name="TextBox 1">
            <a:extLst>
              <a:ext uri="{FF2B5EF4-FFF2-40B4-BE49-F238E27FC236}">
                <a16:creationId xmlns:a16="http://schemas.microsoft.com/office/drawing/2014/main" id="{D04FCAA0-FB63-4C8B-9C63-5EF7AEB7A11E}"/>
              </a:ext>
            </a:extLst>
          </p:cNvPr>
          <p:cNvSpPr txBox="1"/>
          <p:nvPr/>
        </p:nvSpPr>
        <p:spPr>
          <a:xfrm>
            <a:off x="3505200" y="5715000"/>
            <a:ext cx="5562600" cy="707886"/>
          </a:xfrm>
          <a:prstGeom prst="rect">
            <a:avLst/>
          </a:prstGeom>
          <a:noFill/>
        </p:spPr>
        <p:txBody>
          <a:bodyPr wrap="square" rtlCol="0">
            <a:spAutoFit/>
          </a:bodyPr>
          <a:lstStyle/>
          <a:p>
            <a:r>
              <a:rPr lang="en-US" sz="2000" dirty="0"/>
              <a:t>*</a:t>
            </a:r>
            <a:r>
              <a:rPr lang="en-US" sz="2000" b="0" dirty="0"/>
              <a:t>Some mutual fund companies allow purchase their ETFs directly from them without commissions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5939"/>
                                        </p:tgtEl>
                                        <p:attrNameLst>
                                          <p:attrName>style.visibility</p:attrName>
                                        </p:attrNameLst>
                                      </p:cBhvr>
                                      <p:to>
                                        <p:strVal val="visible"/>
                                      </p:to>
                                    </p:set>
                                    <p:animEffect transition="in" filter="box(in)">
                                      <p:cBhvr>
                                        <p:cTn id="7" dur="500"/>
                                        <p:tgtEl>
                                          <p:spTgt spid="295939"/>
                                        </p:tgtEl>
                                      </p:cBhvr>
                                    </p:animEffect>
                                  </p:childTnLst>
                                </p:cTn>
                              </p:par>
                              <p:par>
                                <p:cTn id="8" presetID="4" presetClass="entr" presetSubtype="16" fill="hold" nodeType="withEffect">
                                  <p:stCondLst>
                                    <p:cond delay="0"/>
                                  </p:stCondLst>
                                  <p:childTnLst>
                                    <p:set>
                                      <p:cBhvr>
                                        <p:cTn id="9" dur="1" fill="hold">
                                          <p:stCondLst>
                                            <p:cond delay="0"/>
                                          </p:stCondLst>
                                        </p:cTn>
                                        <p:tgtEl>
                                          <p:spTgt spid="295944"/>
                                        </p:tgtEl>
                                        <p:attrNameLst>
                                          <p:attrName>style.visibility</p:attrName>
                                        </p:attrNameLst>
                                      </p:cBhvr>
                                      <p:to>
                                        <p:strVal val="visible"/>
                                      </p:to>
                                    </p:set>
                                    <p:animEffect transition="in" filter="box(in)">
                                      <p:cBhvr>
                                        <p:cTn id="10" dur="500"/>
                                        <p:tgtEl>
                                          <p:spTgt spid="295944"/>
                                        </p:tgtEl>
                                      </p:cBhvr>
                                    </p:animEffect>
                                  </p:childTnLst>
                                </p:cTn>
                              </p:par>
                              <p:par>
                                <p:cTn id="11" presetID="3" presetClass="entr" presetSubtype="10" fill="hold" nodeType="withEffect">
                                  <p:stCondLst>
                                    <p:cond delay="0"/>
                                  </p:stCondLst>
                                  <p:childTnLst>
                                    <p:set>
                                      <p:cBhvr>
                                        <p:cTn id="12" dur="1" fill="hold">
                                          <p:stCondLst>
                                            <p:cond delay="0"/>
                                          </p:stCondLst>
                                        </p:cTn>
                                        <p:tgtEl>
                                          <p:spTgt spid="295941"/>
                                        </p:tgtEl>
                                        <p:attrNameLst>
                                          <p:attrName>style.visibility</p:attrName>
                                        </p:attrNameLst>
                                      </p:cBhvr>
                                      <p:to>
                                        <p:strVal val="visible"/>
                                      </p:to>
                                    </p:set>
                                    <p:animEffect transition="in" filter="blinds(horizontal)">
                                      <p:cBhvr>
                                        <p:cTn id="13" dur="500"/>
                                        <p:tgtEl>
                                          <p:spTgt spid="295941"/>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95942"/>
                                        </p:tgtEl>
                                        <p:attrNameLst>
                                          <p:attrName>style.visibility</p:attrName>
                                        </p:attrNameLst>
                                      </p:cBhvr>
                                      <p:to>
                                        <p:strVal val="visible"/>
                                      </p:to>
                                    </p:set>
                                    <p:animEffect transition="in" filter="box(in)">
                                      <p:cBhvr>
                                        <p:cTn id="16" dur="500"/>
                                        <p:tgtEl>
                                          <p:spTgt spid="29594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95940"/>
                                        </p:tgtEl>
                                        <p:attrNameLst>
                                          <p:attrName>style.visibility</p:attrName>
                                        </p:attrNameLst>
                                      </p:cBhvr>
                                      <p:to>
                                        <p:strVal val="visible"/>
                                      </p:to>
                                    </p:set>
                                    <p:animEffect transition="in" filter="blinds(horizontal)">
                                      <p:cBhvr>
                                        <p:cTn id="21" dur="500"/>
                                        <p:tgtEl>
                                          <p:spTgt spid="295940"/>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95945"/>
                                        </p:tgtEl>
                                        <p:attrNameLst>
                                          <p:attrName>style.visibility</p:attrName>
                                        </p:attrNameLst>
                                      </p:cBhvr>
                                      <p:to>
                                        <p:strVal val="visible"/>
                                      </p:to>
                                    </p:set>
                                    <p:animEffect transition="in" filter="box(in)">
                                      <p:cBhvr>
                                        <p:cTn id="24" dur="500"/>
                                        <p:tgtEl>
                                          <p:spTgt spid="295945"/>
                                        </p:tgtEl>
                                      </p:cBhvr>
                                    </p:animEffect>
                                  </p:childTnLst>
                                </p:cTn>
                              </p:par>
                              <p:par>
                                <p:cTn id="25" presetID="3" presetClass="entr" presetSubtype="10" fill="hold" nodeType="withEffect">
                                  <p:stCondLst>
                                    <p:cond delay="0"/>
                                  </p:stCondLst>
                                  <p:childTnLst>
                                    <p:set>
                                      <p:cBhvr>
                                        <p:cTn id="26" dur="1" fill="hold">
                                          <p:stCondLst>
                                            <p:cond delay="0"/>
                                          </p:stCondLst>
                                        </p:cTn>
                                        <p:tgtEl>
                                          <p:spTgt spid="295946"/>
                                        </p:tgtEl>
                                        <p:attrNameLst>
                                          <p:attrName>style.visibility</p:attrName>
                                        </p:attrNameLst>
                                      </p:cBhvr>
                                      <p:to>
                                        <p:strVal val="visible"/>
                                      </p:to>
                                    </p:set>
                                    <p:animEffect transition="in" filter="blinds(horizontal)">
                                      <p:cBhvr>
                                        <p:cTn id="27" dur="500"/>
                                        <p:tgtEl>
                                          <p:spTgt spid="295946"/>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95943"/>
                                        </p:tgtEl>
                                        <p:attrNameLst>
                                          <p:attrName>style.visibility</p:attrName>
                                        </p:attrNameLst>
                                      </p:cBhvr>
                                      <p:to>
                                        <p:strVal val="visible"/>
                                      </p:to>
                                    </p:set>
                                    <p:animEffect transition="in" filter="box(in)">
                                      <p:cBhvr>
                                        <p:cTn id="30" dur="500"/>
                                        <p:tgtEl>
                                          <p:spTgt spid="295943"/>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animBg="1"/>
      <p:bldP spid="295940" grpId="0" animBg="1"/>
      <p:bldP spid="295942" grpId="0"/>
      <p:bldP spid="295943" grpId="0"/>
      <p:bldP spid="295945"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685800" y="685800"/>
            <a:ext cx="7772400" cy="944563"/>
          </a:xfrm>
        </p:spPr>
        <p:txBody>
          <a:bodyPr lIns="90488" tIns="44450" rIns="90488" bIns="44450"/>
          <a:lstStyle/>
          <a:p>
            <a:pPr eaLnBrk="1" hangingPunct="1"/>
            <a:r>
              <a:rPr lang="en-US" altLang="en-US"/>
              <a:t>Buying and Selling Securities</a:t>
            </a:r>
            <a:r>
              <a:rPr lang="en-US" altLang="en-US" sz="2000"/>
              <a:t> </a:t>
            </a:r>
            <a:r>
              <a:rPr lang="en-US" altLang="en-US" sz="2400"/>
              <a:t>(continued)</a:t>
            </a:r>
          </a:p>
        </p:txBody>
      </p:sp>
      <p:sp>
        <p:nvSpPr>
          <p:cNvPr id="36867" name="Rectangle 3"/>
          <p:cNvSpPr>
            <a:spLocks noGrp="1" noChangeArrowheads="1"/>
          </p:cNvSpPr>
          <p:nvPr>
            <p:ph type="body" sz="half" idx="4294967295"/>
          </p:nvPr>
        </p:nvSpPr>
        <p:spPr>
          <a:xfrm>
            <a:off x="914400" y="1600200"/>
            <a:ext cx="7315200" cy="5029200"/>
          </a:xfrm>
        </p:spPr>
        <p:txBody>
          <a:bodyPr lIns="90488" tIns="44450" rIns="90488" bIns="44450"/>
          <a:lstStyle/>
          <a:p>
            <a:pPr eaLnBrk="1" hangingPunct="1"/>
            <a:r>
              <a:rPr lang="en-US" altLang="en-US" dirty="0"/>
              <a:t>How are the orders placed with the broker?</a:t>
            </a:r>
          </a:p>
          <a:p>
            <a:pPr lvl="2" eaLnBrk="1" hangingPunct="1">
              <a:spcBef>
                <a:spcPts val="400"/>
              </a:spcBef>
            </a:pPr>
            <a:r>
              <a:rPr lang="en-US" altLang="en-US" dirty="0"/>
              <a:t>Orders are placed through buy and sell orders</a:t>
            </a:r>
          </a:p>
          <a:p>
            <a:pPr lvl="1" eaLnBrk="1" hangingPunct="1">
              <a:spcBef>
                <a:spcPts val="400"/>
              </a:spcBef>
            </a:pPr>
            <a:r>
              <a:rPr lang="en-US" altLang="en-US" dirty="0"/>
              <a:t>What are Buy and Sell Orders?</a:t>
            </a:r>
          </a:p>
          <a:p>
            <a:pPr lvl="2" eaLnBrk="1" hangingPunct="1">
              <a:spcBef>
                <a:spcPts val="400"/>
              </a:spcBef>
            </a:pPr>
            <a:r>
              <a:rPr lang="en-US" altLang="en-US" dirty="0"/>
              <a:t>Orders to purchase or sell a specific quantity of a specific security at either a specific or market price</a:t>
            </a:r>
          </a:p>
          <a:p>
            <a:pPr lvl="1" eaLnBrk="1" hangingPunct="1">
              <a:spcBef>
                <a:spcPts val="400"/>
              </a:spcBef>
            </a:pPr>
            <a:r>
              <a:rPr lang="en-US" altLang="en-US" dirty="0"/>
              <a:t>Does size make a difference on buy and sell orders?</a:t>
            </a:r>
          </a:p>
          <a:p>
            <a:pPr lvl="2" eaLnBrk="1" hangingPunct="1">
              <a:spcBef>
                <a:spcPts val="400"/>
              </a:spcBef>
            </a:pPr>
            <a:r>
              <a:rPr lang="en-US" altLang="en-US" dirty="0"/>
              <a:t>Yes.  Round lots are easier to sell than odd lots</a:t>
            </a:r>
          </a:p>
          <a:p>
            <a:pPr lvl="3" eaLnBrk="1" hangingPunct="1">
              <a:spcBef>
                <a:spcPts val="400"/>
              </a:spcBef>
            </a:pPr>
            <a:r>
              <a:rPr lang="en-US" altLang="en-US" dirty="0"/>
              <a:t>Round lots are generally orders of 100 shares, and odd lots are orders of 1 to 99 shares</a:t>
            </a:r>
          </a:p>
          <a:p>
            <a:pPr lvl="2" eaLnBrk="1" hangingPunct="1">
              <a:spcBef>
                <a:spcPts val="400"/>
              </a:spcBef>
            </a:pPr>
            <a:r>
              <a:rPr lang="en-US" altLang="en-US" dirty="0"/>
              <a:t>You will get better execution and price with round lots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867">
                                            <p:txEl>
                                              <p:pRg st="1" end="1"/>
                                            </p:txEl>
                                          </p:spTgt>
                                        </p:tgtEl>
                                        <p:attrNameLst>
                                          <p:attrName>style.visibility</p:attrName>
                                        </p:attrNameLst>
                                      </p:cBhvr>
                                      <p:to>
                                        <p:strVal val="visible"/>
                                      </p:to>
                                    </p:set>
                                    <p:animEffect transition="in" filter="fade">
                                      <p:cBhvr>
                                        <p:cTn id="10" dur="1000"/>
                                        <p:tgtEl>
                                          <p:spTgt spid="3686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animEffect transition="in" filter="fade">
                                      <p:cBhvr>
                                        <p:cTn id="13" dur="1000"/>
                                        <p:tgtEl>
                                          <p:spTgt spid="3686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867">
                                            <p:txEl>
                                              <p:pRg st="3" end="3"/>
                                            </p:txEl>
                                          </p:spTgt>
                                        </p:tgtEl>
                                        <p:attrNameLst>
                                          <p:attrName>style.visibility</p:attrName>
                                        </p:attrNameLst>
                                      </p:cBhvr>
                                      <p:to>
                                        <p:strVal val="visible"/>
                                      </p:to>
                                    </p:set>
                                    <p:animEffect transition="in" filter="fade">
                                      <p:cBhvr>
                                        <p:cTn id="16" dur="1000"/>
                                        <p:tgtEl>
                                          <p:spTgt spid="36867">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animEffect transition="in" filter="fade">
                                      <p:cBhvr>
                                        <p:cTn id="19" dur="1000"/>
                                        <p:tgtEl>
                                          <p:spTgt spid="36867">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867">
                                            <p:txEl>
                                              <p:pRg st="5" end="5"/>
                                            </p:txEl>
                                          </p:spTgt>
                                        </p:tgtEl>
                                        <p:attrNameLst>
                                          <p:attrName>style.visibility</p:attrName>
                                        </p:attrNameLst>
                                      </p:cBhvr>
                                      <p:to>
                                        <p:strVal val="visible"/>
                                      </p:to>
                                    </p:set>
                                    <p:animEffect transition="in" filter="fade">
                                      <p:cBhvr>
                                        <p:cTn id="22" dur="1000"/>
                                        <p:tgtEl>
                                          <p:spTgt spid="36867">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867">
                                            <p:txEl>
                                              <p:pRg st="6" end="6"/>
                                            </p:txEl>
                                          </p:spTgt>
                                        </p:tgtEl>
                                        <p:attrNameLst>
                                          <p:attrName>style.visibility</p:attrName>
                                        </p:attrNameLst>
                                      </p:cBhvr>
                                      <p:to>
                                        <p:strVal val="visible"/>
                                      </p:to>
                                    </p:set>
                                    <p:animEffect transition="in" filter="fade">
                                      <p:cBhvr>
                                        <p:cTn id="25" dur="1000"/>
                                        <p:tgtEl>
                                          <p:spTgt spid="36867">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6867">
                                            <p:txEl>
                                              <p:pRg st="7" end="7"/>
                                            </p:txEl>
                                          </p:spTgt>
                                        </p:tgtEl>
                                        <p:attrNameLst>
                                          <p:attrName>style.visibility</p:attrName>
                                        </p:attrNameLst>
                                      </p:cBhvr>
                                      <p:to>
                                        <p:strVal val="visible"/>
                                      </p:to>
                                    </p:set>
                                    <p:animEffect transition="in" filter="fade">
                                      <p:cBhvr>
                                        <p:cTn id="28" dur="1000"/>
                                        <p:tgtEl>
                                          <p:spTgt spid="368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685800" y="655638"/>
            <a:ext cx="7772400" cy="944562"/>
          </a:xfrm>
        </p:spPr>
        <p:txBody>
          <a:bodyPr lIns="90488" tIns="44450" rIns="90488" bIns="44450"/>
          <a:lstStyle/>
          <a:p>
            <a:pPr eaLnBrk="1" hangingPunct="1"/>
            <a:r>
              <a:rPr lang="en-US" altLang="en-US"/>
              <a:t>Buying and Selling Securities</a:t>
            </a:r>
            <a:r>
              <a:rPr lang="en-US" altLang="en-US" sz="2000"/>
              <a:t> </a:t>
            </a:r>
            <a:r>
              <a:rPr lang="en-US" altLang="en-US" sz="2400"/>
              <a:t>(continued)</a:t>
            </a:r>
          </a:p>
        </p:txBody>
      </p:sp>
      <p:sp>
        <p:nvSpPr>
          <p:cNvPr id="40963" name="Rectangle 3"/>
          <p:cNvSpPr>
            <a:spLocks noGrp="1" noChangeArrowheads="1"/>
          </p:cNvSpPr>
          <p:nvPr>
            <p:ph type="body" idx="4294967295"/>
          </p:nvPr>
        </p:nvSpPr>
        <p:spPr>
          <a:xfrm>
            <a:off x="914400" y="1600200"/>
            <a:ext cx="7315200" cy="5029200"/>
          </a:xfrm>
        </p:spPr>
        <p:txBody>
          <a:bodyPr lIns="90488" tIns="44450" rIns="90488" bIns="44450"/>
          <a:lstStyle/>
          <a:p>
            <a:pPr eaLnBrk="1" hangingPunct="1"/>
            <a:r>
              <a:rPr lang="en-US" altLang="en-US"/>
              <a:t>What are the major kinds of orders used?</a:t>
            </a:r>
          </a:p>
          <a:p>
            <a:pPr lvl="1" eaLnBrk="1" hangingPunct="1"/>
            <a:r>
              <a:rPr lang="en-US" altLang="en-US" sz="2800"/>
              <a:t>Day orders</a:t>
            </a:r>
          </a:p>
          <a:p>
            <a:pPr lvl="2" eaLnBrk="1" hangingPunct="1"/>
            <a:r>
              <a:rPr lang="en-US" altLang="en-US"/>
              <a:t>Orders to buy and sell which are good only until the end of the trading day.</a:t>
            </a:r>
          </a:p>
          <a:p>
            <a:pPr lvl="1" eaLnBrk="1" hangingPunct="1"/>
            <a:r>
              <a:rPr lang="en-US" altLang="en-US" sz="2800"/>
              <a:t>Open orders </a:t>
            </a:r>
            <a:r>
              <a:rPr lang="en-US" altLang="en-US"/>
              <a:t>(GTC: good till canceled, GTD: good till date specified)</a:t>
            </a:r>
          </a:p>
          <a:p>
            <a:pPr lvl="2" eaLnBrk="1" hangingPunct="1"/>
            <a:r>
              <a:rPr lang="en-US" altLang="en-US"/>
              <a:t>Orders which are good until filled or canceled.  </a:t>
            </a:r>
          </a:p>
          <a:p>
            <a:pPr lvl="3" eaLnBrk="1" hangingPunct="1"/>
            <a:r>
              <a:rPr lang="en-US" altLang="en-US"/>
              <a:t>Be very careful with open or GTC /GTD orders.  If you fail to cancel specific orders, you might have orders filled that you forgot to close out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arn(outVertical)">
                                      <p:cBhvr>
                                        <p:cTn id="7" dur="500"/>
                                        <p:tgtEl>
                                          <p:spTgt spid="409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barn(outVertical)">
                                      <p:cBhvr>
                                        <p:cTn id="12" dur="500"/>
                                        <p:tgtEl>
                                          <p:spTgt spid="40963">
                                            <p:txEl>
                                              <p:pRg st="1" end="1"/>
                                            </p:txEl>
                                          </p:spTgt>
                                        </p:tgtEl>
                                      </p:cBhvr>
                                    </p:animEffect>
                                  </p:childTnLst>
                                </p:cTn>
                              </p:par>
                              <p:par>
                                <p:cTn id="13" presetID="16" presetClass="entr" presetSubtype="37" fill="hold" grpId="0" nodeType="with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animEffect transition="in" filter="barn(outVertical)">
                                      <p:cBhvr>
                                        <p:cTn id="15" dur="500"/>
                                        <p:tgtEl>
                                          <p:spTgt spid="40963">
                                            <p:txEl>
                                              <p:pRg st="2" end="2"/>
                                            </p:txEl>
                                          </p:spTgt>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40963">
                                            <p:txEl>
                                              <p:pRg st="3" end="3"/>
                                            </p:txEl>
                                          </p:spTgt>
                                        </p:tgtEl>
                                        <p:attrNameLst>
                                          <p:attrName>style.visibility</p:attrName>
                                        </p:attrNameLst>
                                      </p:cBhvr>
                                      <p:to>
                                        <p:strVal val="visible"/>
                                      </p:to>
                                    </p:set>
                                    <p:animEffect transition="in" filter="barn(outVertical)">
                                      <p:cBhvr>
                                        <p:cTn id="18" dur="500"/>
                                        <p:tgtEl>
                                          <p:spTgt spid="40963">
                                            <p:txEl>
                                              <p:pRg st="3" end="3"/>
                                            </p:txEl>
                                          </p:spTgt>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40963">
                                            <p:txEl>
                                              <p:pRg st="4" end="4"/>
                                            </p:txEl>
                                          </p:spTgt>
                                        </p:tgtEl>
                                        <p:attrNameLst>
                                          <p:attrName>style.visibility</p:attrName>
                                        </p:attrNameLst>
                                      </p:cBhvr>
                                      <p:to>
                                        <p:strVal val="visible"/>
                                      </p:to>
                                    </p:set>
                                    <p:animEffect transition="in" filter="barn(outVertical)">
                                      <p:cBhvr>
                                        <p:cTn id="21" dur="500"/>
                                        <p:tgtEl>
                                          <p:spTgt spid="40963">
                                            <p:txEl>
                                              <p:pRg st="4" end="4"/>
                                            </p:txEl>
                                          </p:spTgt>
                                        </p:tgtEl>
                                      </p:cBhvr>
                                    </p:animEffect>
                                  </p:childTnLst>
                                </p:cTn>
                              </p:par>
                              <p:par>
                                <p:cTn id="22" presetID="16" presetClass="entr" presetSubtype="37" fill="hold" grpId="0" nodeType="withEffect">
                                  <p:stCondLst>
                                    <p:cond delay="0"/>
                                  </p:stCondLst>
                                  <p:childTnLst>
                                    <p:set>
                                      <p:cBhvr>
                                        <p:cTn id="23" dur="1" fill="hold">
                                          <p:stCondLst>
                                            <p:cond delay="0"/>
                                          </p:stCondLst>
                                        </p:cTn>
                                        <p:tgtEl>
                                          <p:spTgt spid="40963">
                                            <p:txEl>
                                              <p:pRg st="5" end="5"/>
                                            </p:txEl>
                                          </p:spTgt>
                                        </p:tgtEl>
                                        <p:attrNameLst>
                                          <p:attrName>style.visibility</p:attrName>
                                        </p:attrNameLst>
                                      </p:cBhvr>
                                      <p:to>
                                        <p:strVal val="visible"/>
                                      </p:to>
                                    </p:set>
                                    <p:animEffect transition="in" filter="barn(outVertical)">
                                      <p:cBhvr>
                                        <p:cTn id="24" dur="500"/>
                                        <p:tgtEl>
                                          <p:spTgt spid="40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685800" y="609600"/>
            <a:ext cx="7772400" cy="949325"/>
          </a:xfrm>
        </p:spPr>
        <p:txBody>
          <a:bodyPr/>
          <a:lstStyle/>
          <a:p>
            <a:pPr eaLnBrk="1" hangingPunct="1"/>
            <a:r>
              <a:rPr lang="en-US" altLang="en-US"/>
              <a:t>Buying and Selling Securities</a:t>
            </a:r>
            <a:r>
              <a:rPr lang="en-US" altLang="en-US" sz="2000"/>
              <a:t> </a:t>
            </a:r>
            <a:r>
              <a:rPr lang="en-US" altLang="en-US" sz="2400"/>
              <a:t>(continued)</a:t>
            </a:r>
          </a:p>
        </p:txBody>
      </p:sp>
      <p:sp>
        <p:nvSpPr>
          <p:cNvPr id="180227" name="Rectangle 3"/>
          <p:cNvSpPr>
            <a:spLocks noGrp="1" noChangeArrowheads="1"/>
          </p:cNvSpPr>
          <p:nvPr>
            <p:ph type="body" idx="4294967295"/>
          </p:nvPr>
        </p:nvSpPr>
        <p:spPr>
          <a:xfrm>
            <a:off x="895350" y="1600200"/>
            <a:ext cx="7334250" cy="4114800"/>
          </a:xfrm>
        </p:spPr>
        <p:txBody>
          <a:bodyPr/>
          <a:lstStyle/>
          <a:p>
            <a:pPr eaLnBrk="1" hangingPunct="1"/>
            <a:r>
              <a:rPr lang="en-US" altLang="en-US"/>
              <a:t>Market orders</a:t>
            </a:r>
          </a:p>
          <a:p>
            <a:pPr lvl="1" eaLnBrk="1" hangingPunct="1"/>
            <a:r>
              <a:rPr lang="en-US" altLang="en-US"/>
              <a:t>Orders to sell or buy a specific number of shares at the currently available or market price. </a:t>
            </a:r>
          </a:p>
          <a:p>
            <a:pPr lvl="2" eaLnBrk="1" hangingPunct="1"/>
            <a:r>
              <a:rPr lang="en-US" altLang="en-US"/>
              <a:t>Be careful as the market can move quickly and dramatically between when you place the order and order execution time </a:t>
            </a:r>
          </a:p>
          <a:p>
            <a:pPr eaLnBrk="1" hangingPunct="1"/>
            <a:r>
              <a:rPr lang="en-US" altLang="en-US"/>
              <a:t>Fill or kill orders</a:t>
            </a:r>
          </a:p>
          <a:p>
            <a:pPr lvl="1" eaLnBrk="1" hangingPunct="1"/>
            <a:r>
              <a:rPr lang="en-US" altLang="en-US"/>
              <a:t>Orders which must be either filled or canceled immediately.  Most often these are market orders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Effect transition="in" filter="fade">
                                      <p:cBhvr>
                                        <p:cTn id="7" dur="1000"/>
                                        <p:tgtEl>
                                          <p:spTgt spid="180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0227">
                                            <p:txEl>
                                              <p:pRg st="1" end="1"/>
                                            </p:txEl>
                                          </p:spTgt>
                                        </p:tgtEl>
                                        <p:attrNameLst>
                                          <p:attrName>style.visibility</p:attrName>
                                        </p:attrNameLst>
                                      </p:cBhvr>
                                      <p:to>
                                        <p:strVal val="visible"/>
                                      </p:to>
                                    </p:set>
                                    <p:animEffect transition="in" filter="fade">
                                      <p:cBhvr>
                                        <p:cTn id="12" dur="1000"/>
                                        <p:tgtEl>
                                          <p:spTgt spid="18022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0227">
                                            <p:txEl>
                                              <p:pRg st="2" end="2"/>
                                            </p:txEl>
                                          </p:spTgt>
                                        </p:tgtEl>
                                        <p:attrNameLst>
                                          <p:attrName>style.visibility</p:attrName>
                                        </p:attrNameLst>
                                      </p:cBhvr>
                                      <p:to>
                                        <p:strVal val="visible"/>
                                      </p:to>
                                    </p:set>
                                    <p:animEffect transition="in" filter="fade">
                                      <p:cBhvr>
                                        <p:cTn id="15" dur="1000"/>
                                        <p:tgtEl>
                                          <p:spTgt spid="18022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0227">
                                            <p:txEl>
                                              <p:pRg st="3" end="3"/>
                                            </p:txEl>
                                          </p:spTgt>
                                        </p:tgtEl>
                                        <p:attrNameLst>
                                          <p:attrName>style.visibility</p:attrName>
                                        </p:attrNameLst>
                                      </p:cBhvr>
                                      <p:to>
                                        <p:strVal val="visible"/>
                                      </p:to>
                                    </p:set>
                                    <p:animEffect transition="in" filter="fade">
                                      <p:cBhvr>
                                        <p:cTn id="18" dur="1000"/>
                                        <p:tgtEl>
                                          <p:spTgt spid="18022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0227">
                                            <p:txEl>
                                              <p:pRg st="4" end="4"/>
                                            </p:txEl>
                                          </p:spTgt>
                                        </p:tgtEl>
                                        <p:attrNameLst>
                                          <p:attrName>style.visibility</p:attrName>
                                        </p:attrNameLst>
                                      </p:cBhvr>
                                      <p:to>
                                        <p:strVal val="visible"/>
                                      </p:to>
                                    </p:set>
                                    <p:animEffect transition="in" filter="fade">
                                      <p:cBhvr>
                                        <p:cTn id="21" dur="1000"/>
                                        <p:tgtEl>
                                          <p:spTgt spid="1802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bldLvl="2"/>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685800" y="685800"/>
            <a:ext cx="7772400" cy="858838"/>
          </a:xfrm>
        </p:spPr>
        <p:txBody>
          <a:bodyPr lIns="90488" tIns="44450" rIns="90488" bIns="44450"/>
          <a:lstStyle/>
          <a:p>
            <a:pPr eaLnBrk="1" hangingPunct="1"/>
            <a:r>
              <a:rPr lang="en-US" altLang="en-US"/>
              <a:t>Buying and Selling Securities</a:t>
            </a:r>
            <a:r>
              <a:rPr lang="en-US" altLang="en-US" sz="2000"/>
              <a:t> </a:t>
            </a:r>
            <a:r>
              <a:rPr lang="en-US" altLang="en-US" sz="2400"/>
              <a:t>(continued)</a:t>
            </a:r>
          </a:p>
        </p:txBody>
      </p:sp>
      <p:sp>
        <p:nvSpPr>
          <p:cNvPr id="32771" name="Rectangle 3"/>
          <p:cNvSpPr>
            <a:spLocks noGrp="1" noChangeArrowheads="1"/>
          </p:cNvSpPr>
          <p:nvPr>
            <p:ph type="body" idx="4294967295"/>
          </p:nvPr>
        </p:nvSpPr>
        <p:spPr>
          <a:xfrm>
            <a:off x="914400" y="1600200"/>
            <a:ext cx="7315200" cy="4876800"/>
          </a:xfrm>
        </p:spPr>
        <p:txBody>
          <a:bodyPr lIns="90488" tIns="44450" rIns="90488" bIns="44450"/>
          <a:lstStyle/>
          <a:p>
            <a:pPr eaLnBrk="1" hangingPunct="1"/>
            <a:r>
              <a:rPr lang="en-US" altLang="en-US"/>
              <a:t>Stop (or stop-loss) orders</a:t>
            </a:r>
          </a:p>
          <a:p>
            <a:pPr lvl="1" eaLnBrk="1" hangingPunct="1"/>
            <a:r>
              <a:rPr lang="en-US" altLang="en-US"/>
              <a:t>Orders to sell a specific number of shares if the stock price falls below a certain price or buy a specific number of shares if the stock price rises above a certain price</a:t>
            </a:r>
          </a:p>
          <a:p>
            <a:pPr lvl="2" eaLnBrk="1" hangingPunct="1"/>
            <a:r>
              <a:rPr lang="en-US" altLang="en-US"/>
              <a:t>Use care to set prices to safeguard against major fluctuations</a:t>
            </a:r>
          </a:p>
          <a:p>
            <a:pPr eaLnBrk="1" hangingPunct="1"/>
            <a:r>
              <a:rPr lang="en-US" altLang="en-US"/>
              <a:t>Limit orders (this is the least risky method)</a:t>
            </a:r>
          </a:p>
          <a:p>
            <a:pPr lvl="1" eaLnBrk="1" hangingPunct="1"/>
            <a:r>
              <a:rPr lang="en-US" altLang="en-US"/>
              <a:t>Orders to sell or buy a specific number of shares at a specific price or better.  This is generally the best method in working with brokers</a:t>
            </a:r>
          </a:p>
          <a:p>
            <a:pPr eaLnBrk="1" hangingPunct="1"/>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685800" y="685800"/>
            <a:ext cx="7772400" cy="922338"/>
          </a:xfrm>
        </p:spPr>
        <p:txBody>
          <a:bodyPr lIns="90488" tIns="44450" rIns="90488" bIns="44450"/>
          <a:lstStyle/>
          <a:p>
            <a:pPr eaLnBrk="1" hangingPunct="1"/>
            <a:r>
              <a:rPr lang="en-US" altLang="en-US"/>
              <a:t>Buying and Selling Securities</a:t>
            </a:r>
            <a:r>
              <a:rPr lang="en-US" altLang="en-US" sz="2000"/>
              <a:t> </a:t>
            </a:r>
            <a:r>
              <a:rPr lang="en-US" altLang="en-US" sz="2400"/>
              <a:t>(continued)</a:t>
            </a:r>
          </a:p>
        </p:txBody>
      </p:sp>
      <p:sp>
        <p:nvSpPr>
          <p:cNvPr id="212995" name="Rectangle 3"/>
          <p:cNvSpPr>
            <a:spLocks noGrp="1" noChangeArrowheads="1"/>
          </p:cNvSpPr>
          <p:nvPr>
            <p:ph type="body" idx="4294967295"/>
          </p:nvPr>
        </p:nvSpPr>
        <p:spPr>
          <a:xfrm>
            <a:off x="914400" y="1600200"/>
            <a:ext cx="7315200" cy="4953000"/>
          </a:xfrm>
        </p:spPr>
        <p:txBody>
          <a:bodyPr lIns="90488" tIns="44450" rIns="90488" bIns="44450"/>
          <a:lstStyle/>
          <a:p>
            <a:pPr eaLnBrk="1" hangingPunct="1"/>
            <a:r>
              <a:rPr lang="en-US" altLang="en-US" dirty="0"/>
              <a:t>How do you register your shares or bonds?</a:t>
            </a:r>
          </a:p>
          <a:p>
            <a:pPr lvl="1" eaLnBrk="1" hangingPunct="1"/>
            <a:r>
              <a:rPr lang="en-US" altLang="en-US" dirty="0"/>
              <a:t>Street name registration</a:t>
            </a:r>
          </a:p>
          <a:p>
            <a:pPr lvl="2" eaLnBrk="1" hangingPunct="1"/>
            <a:r>
              <a:rPr lang="en-US" altLang="en-US" dirty="0"/>
              <a:t>Shares remain in the broker’s custody and under the broker’s name.  </a:t>
            </a:r>
          </a:p>
          <a:p>
            <a:pPr lvl="1" eaLnBrk="1" hangingPunct="1"/>
            <a:r>
              <a:rPr lang="en-US" altLang="en-US" dirty="0"/>
              <a:t>Joint accounts</a:t>
            </a:r>
          </a:p>
          <a:p>
            <a:pPr lvl="2" eaLnBrk="1" hangingPunct="1"/>
            <a:r>
              <a:rPr lang="en-US" altLang="en-US" dirty="0"/>
              <a:t>Shares are owned with a spouse or partner</a:t>
            </a:r>
          </a:p>
          <a:p>
            <a:pPr lvl="1" eaLnBrk="1" hangingPunct="1"/>
            <a:r>
              <a:rPr lang="en-US" altLang="en-US" dirty="0"/>
              <a:t>Joint tenancy </a:t>
            </a:r>
          </a:p>
          <a:p>
            <a:pPr lvl="2" eaLnBrk="1" hangingPunct="1"/>
            <a:r>
              <a:rPr lang="en-US" altLang="en-US" dirty="0"/>
              <a:t>Shares are owned with a partner with the right of survivorship</a:t>
            </a:r>
          </a:p>
          <a:p>
            <a:pPr lvl="1" eaLnBrk="1" hangingPunct="1"/>
            <a:r>
              <a:rPr lang="en-US" altLang="en-US" dirty="0"/>
              <a:t>Tenancy-in-common</a:t>
            </a:r>
          </a:p>
          <a:p>
            <a:pPr lvl="2" eaLnBrk="1" hangingPunct="1"/>
            <a:r>
              <a:rPr lang="en-US" altLang="en-US" dirty="0"/>
              <a:t>When one shareholder dies, the deceased portion goes to the heirs, not to the other shareholder</a:t>
            </a:r>
          </a:p>
          <a:p>
            <a:pPr lvl="2" eaLnBrk="1" hangingPunct="1"/>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 calcmode="lin" valueType="num">
                                      <p:cBhvr additive="base">
                                        <p:cTn id="7" dur="500" fill="hold"/>
                                        <p:tgtEl>
                                          <p:spTgt spid="212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2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2995">
                                            <p:txEl>
                                              <p:pRg st="1" end="1"/>
                                            </p:txEl>
                                          </p:spTgt>
                                        </p:tgtEl>
                                        <p:attrNameLst>
                                          <p:attrName>style.visibility</p:attrName>
                                        </p:attrNameLst>
                                      </p:cBhvr>
                                      <p:to>
                                        <p:strVal val="visible"/>
                                      </p:to>
                                    </p:set>
                                    <p:anim calcmode="lin" valueType="num">
                                      <p:cBhvr additive="base">
                                        <p:cTn id="13" dur="500" fill="hold"/>
                                        <p:tgtEl>
                                          <p:spTgt spid="212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2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12995">
                                            <p:txEl>
                                              <p:pRg st="2" end="2"/>
                                            </p:txEl>
                                          </p:spTgt>
                                        </p:tgtEl>
                                        <p:attrNameLst>
                                          <p:attrName>style.visibility</p:attrName>
                                        </p:attrNameLst>
                                      </p:cBhvr>
                                      <p:to>
                                        <p:strVal val="visible"/>
                                      </p:to>
                                    </p:set>
                                    <p:anim calcmode="lin" valueType="num">
                                      <p:cBhvr additive="base">
                                        <p:cTn id="17" dur="500" fill="hold"/>
                                        <p:tgtEl>
                                          <p:spTgt spid="212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2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2995">
                                            <p:txEl>
                                              <p:pRg st="3" end="3"/>
                                            </p:txEl>
                                          </p:spTgt>
                                        </p:tgtEl>
                                        <p:attrNameLst>
                                          <p:attrName>style.visibility</p:attrName>
                                        </p:attrNameLst>
                                      </p:cBhvr>
                                      <p:to>
                                        <p:strVal val="visible"/>
                                      </p:to>
                                    </p:set>
                                    <p:anim calcmode="lin" valueType="num">
                                      <p:cBhvr additive="base">
                                        <p:cTn id="21" dur="500" fill="hold"/>
                                        <p:tgtEl>
                                          <p:spTgt spid="212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12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12995">
                                            <p:txEl>
                                              <p:pRg st="4" end="4"/>
                                            </p:txEl>
                                          </p:spTgt>
                                        </p:tgtEl>
                                        <p:attrNameLst>
                                          <p:attrName>style.visibility</p:attrName>
                                        </p:attrNameLst>
                                      </p:cBhvr>
                                      <p:to>
                                        <p:strVal val="visible"/>
                                      </p:to>
                                    </p:set>
                                    <p:anim calcmode="lin" valueType="num">
                                      <p:cBhvr additive="base">
                                        <p:cTn id="25" dur="500" fill="hold"/>
                                        <p:tgtEl>
                                          <p:spTgt spid="212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2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2995">
                                            <p:txEl>
                                              <p:pRg st="5" end="5"/>
                                            </p:txEl>
                                          </p:spTgt>
                                        </p:tgtEl>
                                        <p:attrNameLst>
                                          <p:attrName>style.visibility</p:attrName>
                                        </p:attrNameLst>
                                      </p:cBhvr>
                                      <p:to>
                                        <p:strVal val="visible"/>
                                      </p:to>
                                    </p:set>
                                    <p:anim calcmode="lin" valueType="num">
                                      <p:cBhvr additive="base">
                                        <p:cTn id="29" dur="500" fill="hold"/>
                                        <p:tgtEl>
                                          <p:spTgt spid="212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29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12995">
                                            <p:txEl>
                                              <p:pRg st="6" end="6"/>
                                            </p:txEl>
                                          </p:spTgt>
                                        </p:tgtEl>
                                        <p:attrNameLst>
                                          <p:attrName>style.visibility</p:attrName>
                                        </p:attrNameLst>
                                      </p:cBhvr>
                                      <p:to>
                                        <p:strVal val="visible"/>
                                      </p:to>
                                    </p:set>
                                    <p:anim calcmode="lin" valueType="num">
                                      <p:cBhvr additive="base">
                                        <p:cTn id="33" dur="500" fill="hold"/>
                                        <p:tgtEl>
                                          <p:spTgt spid="2129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29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12995">
                                            <p:txEl>
                                              <p:pRg st="7" end="7"/>
                                            </p:txEl>
                                          </p:spTgt>
                                        </p:tgtEl>
                                        <p:attrNameLst>
                                          <p:attrName>style.visibility</p:attrName>
                                        </p:attrNameLst>
                                      </p:cBhvr>
                                      <p:to>
                                        <p:strVal val="visible"/>
                                      </p:to>
                                    </p:set>
                                    <p:anim calcmode="lin" valueType="num">
                                      <p:cBhvr additive="base">
                                        <p:cTn id="37" dur="500" fill="hold"/>
                                        <p:tgtEl>
                                          <p:spTgt spid="2129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299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12995">
                                            <p:txEl>
                                              <p:pRg st="8" end="8"/>
                                            </p:txEl>
                                          </p:spTgt>
                                        </p:tgtEl>
                                        <p:attrNameLst>
                                          <p:attrName>style.visibility</p:attrName>
                                        </p:attrNameLst>
                                      </p:cBhvr>
                                      <p:to>
                                        <p:strVal val="visible"/>
                                      </p:to>
                                    </p:set>
                                    <p:anim calcmode="lin" valueType="num">
                                      <p:cBhvr additive="base">
                                        <p:cTn id="41" dur="500" fill="hold"/>
                                        <p:tgtEl>
                                          <p:spTgt spid="21299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1299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838200" y="762000"/>
            <a:ext cx="7467600" cy="838200"/>
          </a:xfrm>
        </p:spPr>
        <p:txBody>
          <a:bodyPr/>
          <a:lstStyle/>
          <a:p>
            <a:pPr eaLnBrk="1" hangingPunct="1"/>
            <a:r>
              <a:rPr lang="en-US" altLang="en-US"/>
              <a:t>Questions</a:t>
            </a:r>
          </a:p>
        </p:txBody>
      </p:sp>
      <p:sp>
        <p:nvSpPr>
          <p:cNvPr id="48131" name="Rectangle 3"/>
          <p:cNvSpPr>
            <a:spLocks noGrp="1" noChangeArrowheads="1"/>
          </p:cNvSpPr>
          <p:nvPr>
            <p:ph type="body" idx="4294967295"/>
          </p:nvPr>
        </p:nvSpPr>
        <p:spPr>
          <a:xfrm>
            <a:off x="971550" y="1600200"/>
            <a:ext cx="7258050" cy="4114800"/>
          </a:xfrm>
        </p:spPr>
        <p:txBody>
          <a:bodyPr/>
          <a:lstStyle/>
          <a:p>
            <a:pPr eaLnBrk="1" hangingPunct="1"/>
            <a:r>
              <a:rPr lang="en-US" altLang="en-US" dirty="0"/>
              <a:t>Any questions on working with brokers and buying and selling securities?</a:t>
            </a:r>
          </a:p>
          <a:p>
            <a:pPr eaLnBrk="1" hangingPunct="1">
              <a:buFontTx/>
              <a:buNone/>
            </a:pPr>
            <a:r>
              <a:rPr lang="en-US" altLang="en-US" sz="24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609600" y="533400"/>
            <a:ext cx="7848600" cy="1066800"/>
          </a:xfrm>
        </p:spPr>
        <p:txBody>
          <a:bodyPr/>
          <a:lstStyle/>
          <a:p>
            <a:pPr marL="762000" indent="-762000" eaLnBrk="1" hangingPunct="1"/>
            <a:r>
              <a:rPr lang="en-US" altLang="en-US" sz="3200" dirty="0"/>
              <a:t>C. Understand how to Choose a Broker or an Investment Advisor</a:t>
            </a:r>
          </a:p>
        </p:txBody>
      </p:sp>
      <p:sp>
        <p:nvSpPr>
          <p:cNvPr id="36867" name="Rectangle 3"/>
          <p:cNvSpPr>
            <a:spLocks noGrp="1" noChangeArrowheads="1"/>
          </p:cNvSpPr>
          <p:nvPr>
            <p:ph type="body" idx="4294967295"/>
          </p:nvPr>
        </p:nvSpPr>
        <p:spPr>
          <a:xfrm>
            <a:off x="914400" y="1600200"/>
            <a:ext cx="7315200" cy="5029200"/>
          </a:xfrm>
        </p:spPr>
        <p:txBody>
          <a:bodyPr/>
          <a:lstStyle/>
          <a:p>
            <a:pPr eaLnBrk="1" hangingPunct="1"/>
            <a:r>
              <a:rPr lang="en-US" altLang="en-US"/>
              <a:t>How do you choose an Investment Advisor or Stock Broker?</a:t>
            </a:r>
          </a:p>
          <a:p>
            <a:pPr lvl="1" eaLnBrk="1" hangingPunct="1"/>
            <a:r>
              <a:rPr lang="en-US" altLang="en-US"/>
              <a:t>Determine your needs.  Do you need help to: </a:t>
            </a:r>
          </a:p>
          <a:p>
            <a:pPr lvl="2" eaLnBrk="1" hangingPunct="1"/>
            <a:r>
              <a:rPr lang="en-US" altLang="en-US"/>
              <a:t>1.  Execute and to custody stock and bond trades?</a:t>
            </a:r>
          </a:p>
          <a:p>
            <a:pPr lvl="2" eaLnBrk="1" hangingPunct="1"/>
            <a:r>
              <a:rPr lang="en-US" altLang="en-US"/>
              <a:t>2.  Decide which stocks, bonds, or mutual funds to purchase, i.e., the investment decision?</a:t>
            </a:r>
          </a:p>
          <a:p>
            <a:pPr lvl="2" eaLnBrk="1" hangingPunct="1"/>
            <a:r>
              <a:rPr lang="en-US" altLang="en-US"/>
              <a:t>3.  Get outside advice regarding investments, or someone to review your investment plan?</a:t>
            </a:r>
          </a:p>
          <a:p>
            <a:pPr lvl="2" eaLnBrk="1" hangingPunct="1"/>
            <a:r>
              <a:rPr lang="en-US" altLang="en-US"/>
              <a:t>4.  Purchase no-load funds that you choose?</a:t>
            </a:r>
          </a:p>
          <a:p>
            <a:pPr lvl="1" eaLnBrk="1" hangingPunct="1"/>
            <a:r>
              <a:rPr lang="en-US" altLang="en-US"/>
              <a:t>Decide what you need and get quality help from the best individuals and institutions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685800" y="685800"/>
            <a:ext cx="7848600" cy="944563"/>
          </a:xfrm>
        </p:spPr>
        <p:txBody>
          <a:bodyPr lIns="90488" tIns="44450" rIns="90488" bIns="44450" anchor="b"/>
          <a:lstStyle/>
          <a:p>
            <a:pPr marL="838200" indent="-838200" eaLnBrk="1" hangingPunct="1"/>
            <a:r>
              <a:rPr lang="en-US" altLang="en-US" sz="3200"/>
              <a:t>A.  Understand the Different Types of Securities Markets</a:t>
            </a:r>
          </a:p>
        </p:txBody>
      </p:sp>
      <p:sp>
        <p:nvSpPr>
          <p:cNvPr id="6147" name="Rectangle 3"/>
          <p:cNvSpPr>
            <a:spLocks noGrp="1" noChangeArrowheads="1"/>
          </p:cNvSpPr>
          <p:nvPr>
            <p:ph type="body" sz="half" idx="4294967295"/>
          </p:nvPr>
        </p:nvSpPr>
        <p:spPr>
          <a:xfrm>
            <a:off x="914400" y="1600200"/>
            <a:ext cx="7239000" cy="5029200"/>
          </a:xfrm>
        </p:spPr>
        <p:txBody>
          <a:bodyPr lIns="90488" tIns="44450" rIns="90488" bIns="44450"/>
          <a:lstStyle/>
          <a:p>
            <a:pPr marL="457200" indent="-457200" eaLnBrk="1" hangingPunct="1"/>
            <a:r>
              <a:rPr lang="en-US" altLang="en-US" dirty="0"/>
              <a:t>What are securities markets?</a:t>
            </a:r>
          </a:p>
          <a:p>
            <a:pPr marL="1314450" lvl="2" indent="-457200" eaLnBrk="1" hangingPunct="1"/>
            <a:r>
              <a:rPr lang="en-US" altLang="en-US" dirty="0"/>
              <a:t>Securities markets are where securities, i.e., financial assets, are traded</a:t>
            </a:r>
          </a:p>
          <a:p>
            <a:pPr marL="857250" lvl="1" indent="-457200" eaLnBrk="1" hangingPunct="1"/>
            <a:r>
              <a:rPr lang="en-US" altLang="en-US" dirty="0"/>
              <a:t>What are the two different types of securities markets?</a:t>
            </a:r>
          </a:p>
          <a:p>
            <a:pPr marL="1314450" lvl="2" indent="-457200" eaLnBrk="1" hangingPunct="1">
              <a:buFontTx/>
              <a:buNone/>
            </a:pPr>
            <a:r>
              <a:rPr lang="en-US" altLang="en-US" dirty="0"/>
              <a:t>1. Primary markets</a:t>
            </a:r>
          </a:p>
          <a:p>
            <a:pPr marL="1371600" lvl="2" indent="-457200" eaLnBrk="1" hangingPunct="1"/>
            <a:r>
              <a:rPr lang="en-US" altLang="en-US" dirty="0"/>
              <a:t>Markets for trading newly issued securities</a:t>
            </a:r>
          </a:p>
          <a:p>
            <a:pPr marL="1314450" lvl="2" indent="-457200" eaLnBrk="1" hangingPunct="1">
              <a:buFontTx/>
              <a:buNone/>
            </a:pPr>
            <a:r>
              <a:rPr lang="en-US" altLang="en-US" dirty="0"/>
              <a:t>2. Secondary markets </a:t>
            </a:r>
          </a:p>
          <a:p>
            <a:pPr marL="1371600" lvl="2" indent="-457200" eaLnBrk="1" hangingPunct="1"/>
            <a:r>
              <a:rPr lang="en-US" altLang="en-US" dirty="0"/>
              <a:t>Markets for trading already issued securities</a:t>
            </a:r>
          </a:p>
          <a:p>
            <a:pPr marL="914400" lvl="1" indent="-457200" eaLnBrk="1" hangingPunct="1"/>
            <a:endParaRPr lang="en-US" alt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685800" y="698500"/>
            <a:ext cx="7772400" cy="944563"/>
          </a:xfrm>
        </p:spPr>
        <p:txBody>
          <a:bodyPr/>
          <a:lstStyle/>
          <a:p>
            <a:pPr eaLnBrk="1" hangingPunct="1"/>
            <a:r>
              <a:rPr lang="en-US" altLang="en-US"/>
              <a:t>Choosing an Advisor</a:t>
            </a:r>
            <a:r>
              <a:rPr lang="en-US" altLang="en-US" sz="2000"/>
              <a:t> (continued)</a:t>
            </a:r>
          </a:p>
        </p:txBody>
      </p:sp>
      <p:sp>
        <p:nvSpPr>
          <p:cNvPr id="37891" name="Rectangle 3"/>
          <p:cNvSpPr>
            <a:spLocks noGrp="1" noChangeArrowheads="1"/>
          </p:cNvSpPr>
          <p:nvPr>
            <p:ph type="body" idx="4294967295"/>
          </p:nvPr>
        </p:nvSpPr>
        <p:spPr>
          <a:xfrm>
            <a:off x="895350" y="1600200"/>
            <a:ext cx="7258050" cy="4648200"/>
          </a:xfrm>
        </p:spPr>
        <p:txBody>
          <a:bodyPr/>
          <a:lstStyle/>
          <a:p>
            <a:pPr eaLnBrk="1" hangingPunct="1"/>
            <a:r>
              <a:rPr lang="en-US" altLang="en-US" dirty="0"/>
              <a:t>1. If you are comfortable making the investment decisions, but need help executing stock and bond trades, you may want to look into discount broker (DB)</a:t>
            </a:r>
          </a:p>
          <a:p>
            <a:pPr lvl="1" eaLnBrk="1" hangingPunct="1"/>
            <a:r>
              <a:rPr lang="en-US" altLang="en-US" dirty="0"/>
              <a:t>A DB provides reduced commissions on trading, but does not provide any investment advice</a:t>
            </a:r>
          </a:p>
          <a:p>
            <a:pPr lvl="2" eaLnBrk="1" hangingPunct="1"/>
            <a:r>
              <a:rPr lang="en-US" altLang="en-US" dirty="0"/>
              <a:t>You determine what to buy and sell</a:t>
            </a:r>
          </a:p>
          <a:p>
            <a:pPr lvl="2" eaLnBrk="1" hangingPunct="1"/>
            <a:r>
              <a:rPr lang="en-US" altLang="en-US" dirty="0"/>
              <a:t>You give the orders to buy and sell</a:t>
            </a:r>
          </a:p>
          <a:p>
            <a:pPr lvl="2" eaLnBrk="1" hangingPunct="1"/>
            <a:r>
              <a:rPr lang="en-US" altLang="en-US" dirty="0"/>
              <a:t>The discount broker executes your orders for a lower price compared to full-service brokers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685800" y="685800"/>
            <a:ext cx="7772400" cy="858838"/>
          </a:xfrm>
        </p:spPr>
        <p:txBody>
          <a:bodyPr/>
          <a:lstStyle/>
          <a:p>
            <a:pPr eaLnBrk="1" hangingPunct="1"/>
            <a:r>
              <a:rPr lang="en-US" altLang="en-US"/>
              <a:t>Choosing an Advisor</a:t>
            </a:r>
            <a:r>
              <a:rPr lang="en-US" altLang="en-US" sz="2000"/>
              <a:t> (continued)</a:t>
            </a:r>
          </a:p>
        </p:txBody>
      </p:sp>
      <p:sp>
        <p:nvSpPr>
          <p:cNvPr id="38915" name="Rectangle 3"/>
          <p:cNvSpPr>
            <a:spLocks noGrp="1" noChangeArrowheads="1"/>
          </p:cNvSpPr>
          <p:nvPr>
            <p:ph type="body" idx="4294967295"/>
          </p:nvPr>
        </p:nvSpPr>
        <p:spPr>
          <a:xfrm>
            <a:off x="914400" y="1600200"/>
            <a:ext cx="7315200" cy="5334000"/>
          </a:xfrm>
        </p:spPr>
        <p:txBody>
          <a:bodyPr/>
          <a:lstStyle/>
          <a:p>
            <a:pPr eaLnBrk="1" hangingPunct="1"/>
            <a:r>
              <a:rPr lang="en-US" altLang="en-US" dirty="0"/>
              <a:t>2.  If you are not comfortable in making investment decisions and would like help, you may want to look to a full-service broker or investment advisor (FSB/IA)</a:t>
            </a:r>
          </a:p>
          <a:p>
            <a:pPr lvl="1" eaLnBrk="1" hangingPunct="1"/>
            <a:r>
              <a:rPr lang="en-US" altLang="en-US" dirty="0"/>
              <a:t>A FSB/IA provides a large variety of services to its clients, including research and advice, retirement planning, tax tips, and much more, including:</a:t>
            </a:r>
          </a:p>
          <a:p>
            <a:pPr lvl="2" eaLnBrk="1" hangingPunct="1"/>
            <a:r>
              <a:rPr lang="en-US" altLang="en-US" dirty="0"/>
              <a:t>They help you decide what to buy or sell</a:t>
            </a:r>
          </a:p>
          <a:p>
            <a:pPr lvl="2" eaLnBrk="1" hangingPunct="1"/>
            <a:r>
              <a:rPr lang="en-US" altLang="en-US" dirty="0"/>
              <a:t>They keep you informed about market changes </a:t>
            </a:r>
          </a:p>
          <a:p>
            <a:pPr lvl="3" eaLnBrk="1" hangingPunct="1"/>
            <a:r>
              <a:rPr lang="en-US" altLang="en-US" dirty="0"/>
              <a:t>These additional services come at a price, as commissions at full-service brokerages are much higher than with discount brokers.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685800" y="685800"/>
            <a:ext cx="7772400" cy="858838"/>
          </a:xfrm>
        </p:spPr>
        <p:txBody>
          <a:bodyPr/>
          <a:lstStyle/>
          <a:p>
            <a:pPr eaLnBrk="1" hangingPunct="1"/>
            <a:r>
              <a:rPr lang="en-US" altLang="en-US"/>
              <a:t>Choosing an Advisor</a:t>
            </a:r>
            <a:r>
              <a:rPr lang="en-US" altLang="en-US" sz="2400"/>
              <a:t> (continued)</a:t>
            </a:r>
          </a:p>
        </p:txBody>
      </p:sp>
      <p:sp>
        <p:nvSpPr>
          <p:cNvPr id="39939" name="Rectangle 3"/>
          <p:cNvSpPr>
            <a:spLocks noGrp="1" noChangeArrowheads="1"/>
          </p:cNvSpPr>
          <p:nvPr>
            <p:ph type="body" idx="4294967295"/>
          </p:nvPr>
        </p:nvSpPr>
        <p:spPr>
          <a:xfrm>
            <a:off x="990600" y="1600200"/>
            <a:ext cx="7239000" cy="4953000"/>
          </a:xfrm>
        </p:spPr>
        <p:txBody>
          <a:bodyPr/>
          <a:lstStyle/>
          <a:p>
            <a:pPr eaLnBrk="1" hangingPunct="1"/>
            <a:r>
              <a:rPr lang="en-US" altLang="en-US" dirty="0"/>
              <a:t>3. If you are comfortable making investment decisions, but would like outside advice or someone to review your investment plan, you might talk with a investment advisor (FSB/IA)</a:t>
            </a:r>
          </a:p>
          <a:p>
            <a:pPr lvl="1" eaLnBrk="1" hangingPunct="1"/>
            <a:r>
              <a:rPr lang="en-US" altLang="en-US" dirty="0"/>
              <a:t>A FSB/IA could provide advice on retirement planning, tax tips, and much more that may be helpful</a:t>
            </a:r>
          </a:p>
          <a:p>
            <a:pPr lvl="2" eaLnBrk="1" hangingPunct="1"/>
            <a:r>
              <a:rPr lang="en-US" altLang="en-US" dirty="0"/>
              <a:t>You could negotiate for an up-front fee for a specific amount of time, or agree to make specific trades through the advisor to compensate them for the advice</a:t>
            </a:r>
          </a:p>
          <a:p>
            <a:pPr lvl="2" eaLnBrk="1" hangingPunct="1"/>
            <a:endParaRPr lang="en-US" altLang="en-US" sz="2800" dirty="0"/>
          </a:p>
          <a:p>
            <a:pPr eaLnBrk="1" hangingPunct="1"/>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685800" y="655638"/>
            <a:ext cx="7772400" cy="944562"/>
          </a:xfrm>
        </p:spPr>
        <p:txBody>
          <a:bodyPr/>
          <a:lstStyle/>
          <a:p>
            <a:pPr eaLnBrk="1" hangingPunct="1"/>
            <a:r>
              <a:rPr lang="en-US" altLang="en-US"/>
              <a:t>Choosing an Advisor</a:t>
            </a:r>
            <a:r>
              <a:rPr lang="en-US" altLang="en-US" sz="2400"/>
              <a:t> (continued)</a:t>
            </a:r>
          </a:p>
        </p:txBody>
      </p:sp>
      <p:sp>
        <p:nvSpPr>
          <p:cNvPr id="40963" name="Rectangle 3"/>
          <p:cNvSpPr>
            <a:spLocks noGrp="1" noChangeArrowheads="1"/>
          </p:cNvSpPr>
          <p:nvPr>
            <p:ph type="body" idx="4294967295"/>
          </p:nvPr>
        </p:nvSpPr>
        <p:spPr>
          <a:xfrm>
            <a:off x="895350" y="1600200"/>
            <a:ext cx="7258050" cy="4981575"/>
          </a:xfrm>
        </p:spPr>
        <p:txBody>
          <a:bodyPr/>
          <a:lstStyle/>
          <a:p>
            <a:pPr eaLnBrk="1" hangingPunct="1"/>
            <a:r>
              <a:rPr lang="en-US" altLang="en-US"/>
              <a:t>4. If you invest only in mutual funds or ETFs, and make all your investment decisions yourself, you may not need a broker or investment advisor at all.  Go directly to the mutual fund company </a:t>
            </a:r>
          </a:p>
          <a:p>
            <a:pPr lvl="1" eaLnBrk="1" hangingPunct="1"/>
            <a:r>
              <a:rPr lang="en-US" altLang="en-US"/>
              <a:t>You can buy many of your funds without charge or load directly from the fund family or from a mutual fund supermarket</a:t>
            </a:r>
          </a:p>
          <a:p>
            <a:pPr lvl="2" eaLnBrk="1" hangingPunct="1"/>
            <a:r>
              <a:rPr lang="en-US" altLang="en-US"/>
              <a:t>In addition, most of these can be purchased directly without sales charges, loads, or 12-b1 fees</a:t>
            </a:r>
          </a:p>
          <a:p>
            <a:pPr lvl="2" eaLnBrk="1" hangingPunct="1"/>
            <a:r>
              <a:rPr lang="en-US" altLang="en-US"/>
              <a:t>Make sure you have sufficient funds for the minimum investment</a:t>
            </a:r>
          </a:p>
          <a:p>
            <a:pPr eaLnBrk="1" hangingPunct="1">
              <a:buFont typeface="Wingdings" panose="05000000000000000000" pitchFamily="2" charset="2"/>
              <a:buNone/>
            </a:pPr>
            <a:endParaRPr lang="en-US" altLang="en-US"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685800" y="609600"/>
            <a:ext cx="7772400" cy="949325"/>
          </a:xfrm>
        </p:spPr>
        <p:txBody>
          <a:bodyPr/>
          <a:lstStyle/>
          <a:p>
            <a:pPr eaLnBrk="1" hangingPunct="1"/>
            <a:r>
              <a:rPr lang="en-US" altLang="en-US"/>
              <a:t>Choosing an Advisor</a:t>
            </a:r>
            <a:r>
              <a:rPr lang="en-US" altLang="en-US" sz="2000"/>
              <a:t> (continued)</a:t>
            </a:r>
          </a:p>
        </p:txBody>
      </p:sp>
      <p:sp>
        <p:nvSpPr>
          <p:cNvPr id="41987" name="Rectangle 3"/>
          <p:cNvSpPr>
            <a:spLocks noGrp="1" noChangeArrowheads="1"/>
          </p:cNvSpPr>
          <p:nvPr>
            <p:ph type="body" idx="4294967295"/>
          </p:nvPr>
        </p:nvSpPr>
        <p:spPr>
          <a:xfrm>
            <a:off x="914400" y="1600200"/>
            <a:ext cx="7239000" cy="5334000"/>
          </a:xfrm>
        </p:spPr>
        <p:txBody>
          <a:bodyPr/>
          <a:lstStyle/>
          <a:p>
            <a:pPr eaLnBrk="1" hangingPunct="1"/>
            <a:r>
              <a:rPr lang="en-US" altLang="en-US"/>
              <a:t>Things to remember when working with a broker</a:t>
            </a:r>
          </a:p>
          <a:p>
            <a:pPr lvl="1" eaLnBrk="1" hangingPunct="1"/>
            <a:r>
              <a:rPr lang="en-US" altLang="en-US"/>
              <a:t>The broker is working for himself or herself</a:t>
            </a:r>
          </a:p>
          <a:p>
            <a:pPr lvl="2" eaLnBrk="1" hangingPunct="1"/>
            <a:r>
              <a:rPr lang="en-US" altLang="en-US"/>
              <a:t>Do your homework and take responsibility</a:t>
            </a:r>
          </a:p>
          <a:p>
            <a:pPr lvl="3" eaLnBrk="1" hangingPunct="1"/>
            <a:r>
              <a:rPr lang="en-US" altLang="en-US"/>
              <a:t>Be aware of the potential for conflict of interest.  In addition, captive brokers may have further incentive to encourage you to buy their company mutual funds</a:t>
            </a:r>
          </a:p>
          <a:p>
            <a:pPr lvl="1" eaLnBrk="1" hangingPunct="1"/>
            <a:r>
              <a:rPr lang="en-US" altLang="en-US"/>
              <a:t>You do not have to pay for brokerage advice</a:t>
            </a:r>
          </a:p>
          <a:p>
            <a:pPr lvl="2" eaLnBrk="1" hangingPunct="1"/>
            <a:r>
              <a:rPr lang="en-US" altLang="en-US"/>
              <a:t>If you know what you want, for stocks and bonds you can use an internet or deep-discount broker, and for mutual or index funds you can use a no-load family of funds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838200" y="685800"/>
            <a:ext cx="7467600" cy="922338"/>
          </a:xfrm>
        </p:spPr>
        <p:txBody>
          <a:bodyPr/>
          <a:lstStyle/>
          <a:p>
            <a:pPr eaLnBrk="1" hangingPunct="1"/>
            <a:r>
              <a:rPr lang="en-US" altLang="en-US"/>
              <a:t>Choosing an Advisor</a:t>
            </a:r>
            <a:r>
              <a:rPr lang="en-US" altLang="en-US" sz="2000"/>
              <a:t> (continued)</a:t>
            </a:r>
          </a:p>
        </p:txBody>
      </p:sp>
      <p:sp>
        <p:nvSpPr>
          <p:cNvPr id="251907" name="Rectangle 3"/>
          <p:cNvSpPr>
            <a:spLocks noGrp="1" noChangeArrowheads="1"/>
          </p:cNvSpPr>
          <p:nvPr>
            <p:ph type="body" idx="4294967295"/>
          </p:nvPr>
        </p:nvSpPr>
        <p:spPr>
          <a:xfrm>
            <a:off x="895350" y="1600200"/>
            <a:ext cx="7258050" cy="4981575"/>
          </a:xfrm>
        </p:spPr>
        <p:txBody>
          <a:bodyPr/>
          <a:lstStyle/>
          <a:p>
            <a:pPr eaLnBrk="1" hangingPunct="1"/>
            <a:r>
              <a:rPr lang="en-US" altLang="en-US" dirty="0"/>
              <a:t>Keep costs to a minimum </a:t>
            </a:r>
          </a:p>
          <a:p>
            <a:pPr lvl="2" eaLnBrk="1" hangingPunct="1"/>
            <a:r>
              <a:rPr lang="en-US" altLang="en-US" dirty="0"/>
              <a:t>Trading incurs significant transaction and tax costs.  Utilize a buy and hold strategy</a:t>
            </a:r>
          </a:p>
          <a:p>
            <a:pPr lvl="2" eaLnBrk="1" hangingPunct="1"/>
            <a:r>
              <a:rPr lang="en-US" altLang="en-US" dirty="0"/>
              <a:t>Eliminate most front-end loads, 12b-1 fees and high management fee funds.  A dollar saved in costs is a dollar increase in returns</a:t>
            </a:r>
          </a:p>
          <a:p>
            <a:pPr lvl="2" eaLnBrk="1" hangingPunct="1"/>
            <a:r>
              <a:rPr lang="en-US" altLang="en-US" dirty="0"/>
              <a:t>Use index funds and apply a buy and hold strategy to reduce costs is not satisfied with active-manager’s performance</a:t>
            </a:r>
          </a:p>
          <a:p>
            <a:pPr lvl="1" eaLnBrk="1" hangingPunct="1"/>
            <a:r>
              <a:rPr lang="en-US" altLang="en-US" dirty="0"/>
              <a:t>For bonds, go full service or buy direct</a:t>
            </a:r>
          </a:p>
          <a:p>
            <a:pPr lvl="2" eaLnBrk="1" hangingPunct="1"/>
            <a:r>
              <a:rPr lang="en-US" altLang="en-US" dirty="0"/>
              <a:t>The broker makes his cut if you go through him</a:t>
            </a:r>
          </a:p>
          <a:p>
            <a:pPr lvl="2" eaLnBrk="1" hangingPunct="1"/>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animEffect transition="in" filter="fade">
                                      <p:cBhvr>
                                        <p:cTn id="7" dur="1000"/>
                                        <p:tgtEl>
                                          <p:spTgt spid="2519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1907">
                                            <p:txEl>
                                              <p:pRg st="1" end="1"/>
                                            </p:txEl>
                                          </p:spTgt>
                                        </p:tgtEl>
                                        <p:attrNameLst>
                                          <p:attrName>style.visibility</p:attrName>
                                        </p:attrNameLst>
                                      </p:cBhvr>
                                      <p:to>
                                        <p:strVal val="visible"/>
                                      </p:to>
                                    </p:set>
                                    <p:animEffect transition="in" filter="fade">
                                      <p:cBhvr>
                                        <p:cTn id="12" dur="1000"/>
                                        <p:tgtEl>
                                          <p:spTgt spid="25190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51907">
                                            <p:txEl>
                                              <p:pRg st="2" end="2"/>
                                            </p:txEl>
                                          </p:spTgt>
                                        </p:tgtEl>
                                        <p:attrNameLst>
                                          <p:attrName>style.visibility</p:attrName>
                                        </p:attrNameLst>
                                      </p:cBhvr>
                                      <p:to>
                                        <p:strVal val="visible"/>
                                      </p:to>
                                    </p:set>
                                    <p:animEffect transition="in" filter="fade">
                                      <p:cBhvr>
                                        <p:cTn id="15" dur="1000"/>
                                        <p:tgtEl>
                                          <p:spTgt spid="25190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51907">
                                            <p:txEl>
                                              <p:pRg st="3" end="3"/>
                                            </p:txEl>
                                          </p:spTgt>
                                        </p:tgtEl>
                                        <p:attrNameLst>
                                          <p:attrName>style.visibility</p:attrName>
                                        </p:attrNameLst>
                                      </p:cBhvr>
                                      <p:to>
                                        <p:strVal val="visible"/>
                                      </p:to>
                                    </p:set>
                                    <p:animEffect transition="in" filter="fade">
                                      <p:cBhvr>
                                        <p:cTn id="18" dur="1000"/>
                                        <p:tgtEl>
                                          <p:spTgt spid="25190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51907">
                                            <p:txEl>
                                              <p:pRg st="4" end="4"/>
                                            </p:txEl>
                                          </p:spTgt>
                                        </p:tgtEl>
                                        <p:attrNameLst>
                                          <p:attrName>style.visibility</p:attrName>
                                        </p:attrNameLst>
                                      </p:cBhvr>
                                      <p:to>
                                        <p:strVal val="visible"/>
                                      </p:to>
                                    </p:set>
                                    <p:animEffect transition="in" filter="fade">
                                      <p:cBhvr>
                                        <p:cTn id="21" dur="1000"/>
                                        <p:tgtEl>
                                          <p:spTgt spid="25190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1907">
                                            <p:txEl>
                                              <p:pRg st="5" end="5"/>
                                            </p:txEl>
                                          </p:spTgt>
                                        </p:tgtEl>
                                        <p:attrNameLst>
                                          <p:attrName>style.visibility</p:attrName>
                                        </p:attrNameLst>
                                      </p:cBhvr>
                                      <p:to>
                                        <p:strVal val="visible"/>
                                      </p:to>
                                    </p:set>
                                    <p:animEffect transition="in" filter="fade">
                                      <p:cBhvr>
                                        <p:cTn id="24" dur="1000"/>
                                        <p:tgtEl>
                                          <p:spTgt spid="2519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685800" y="609600"/>
            <a:ext cx="7772400" cy="949325"/>
          </a:xfrm>
        </p:spPr>
        <p:txBody>
          <a:bodyPr/>
          <a:lstStyle/>
          <a:p>
            <a:pPr eaLnBrk="1" hangingPunct="1"/>
            <a:r>
              <a:rPr lang="en-US" altLang="en-US"/>
              <a:t>Choosing an Advisor</a:t>
            </a:r>
            <a:r>
              <a:rPr lang="en-US" altLang="en-US" sz="2000"/>
              <a:t> (continued)</a:t>
            </a:r>
          </a:p>
        </p:txBody>
      </p:sp>
      <p:sp>
        <p:nvSpPr>
          <p:cNvPr id="44035" name="Rectangle 3"/>
          <p:cNvSpPr>
            <a:spLocks noGrp="1" noChangeArrowheads="1"/>
          </p:cNvSpPr>
          <p:nvPr>
            <p:ph type="body" idx="4294967295"/>
          </p:nvPr>
        </p:nvSpPr>
        <p:spPr>
          <a:xfrm>
            <a:off x="914400" y="1600200"/>
            <a:ext cx="7315200" cy="4953000"/>
          </a:xfrm>
        </p:spPr>
        <p:txBody>
          <a:bodyPr/>
          <a:lstStyle/>
          <a:p>
            <a:pPr eaLnBrk="1" hangingPunct="1"/>
            <a:r>
              <a:rPr lang="en-US" altLang="en-US" dirty="0"/>
              <a:t>What to look for in choosing a broker or investment advisor?</a:t>
            </a:r>
          </a:p>
          <a:p>
            <a:pPr lvl="1" eaLnBrk="1" hangingPunct="1"/>
            <a:r>
              <a:rPr lang="en-US" altLang="en-US" dirty="0"/>
              <a:t>The best brokers/advisors are those that:</a:t>
            </a:r>
          </a:p>
          <a:p>
            <a:pPr lvl="2" eaLnBrk="1" hangingPunct="1"/>
            <a:r>
              <a:rPr lang="en-US" altLang="en-US" dirty="0"/>
              <a:t>Have your best interest in mind</a:t>
            </a:r>
          </a:p>
          <a:p>
            <a:pPr lvl="2" eaLnBrk="1" hangingPunct="1"/>
            <a:r>
              <a:rPr lang="en-US" altLang="en-US" dirty="0"/>
              <a:t>Have expertise and licenses in the financial areas you think are important</a:t>
            </a:r>
          </a:p>
          <a:p>
            <a:pPr lvl="2" eaLnBrk="1" hangingPunct="1"/>
            <a:r>
              <a:rPr lang="en-US" altLang="en-US" dirty="0"/>
              <a:t>Help you to feel comfortable with them</a:t>
            </a:r>
          </a:p>
          <a:p>
            <a:pPr lvl="2" eaLnBrk="1" hangingPunct="1"/>
            <a:r>
              <a:rPr lang="en-US" altLang="en-US" dirty="0"/>
              <a:t>Don’t trade a lot</a:t>
            </a:r>
          </a:p>
          <a:p>
            <a:pPr lvl="1" eaLnBrk="1" hangingPunct="1"/>
            <a:r>
              <a:rPr lang="en-US" altLang="en-US" dirty="0"/>
              <a:t>What are the attributes of a good broker or investment advisor?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03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685800" y="677863"/>
            <a:ext cx="7772400" cy="922337"/>
          </a:xfrm>
        </p:spPr>
        <p:txBody>
          <a:bodyPr lIns="90488" tIns="44450" rIns="90488" bIns="44450"/>
          <a:lstStyle/>
          <a:p>
            <a:pPr eaLnBrk="1" hangingPunct="1"/>
            <a:r>
              <a:rPr lang="en-US" altLang="en-US"/>
              <a:t>Choosing an Advisor</a:t>
            </a:r>
            <a:r>
              <a:rPr lang="en-US" altLang="en-US" sz="2400"/>
              <a:t> (continued)</a:t>
            </a:r>
          </a:p>
        </p:txBody>
      </p:sp>
      <p:sp>
        <p:nvSpPr>
          <p:cNvPr id="222211" name="Rectangle 3"/>
          <p:cNvSpPr>
            <a:spLocks noGrp="1" noChangeArrowheads="1"/>
          </p:cNvSpPr>
          <p:nvPr>
            <p:ph type="body" idx="4294967295"/>
          </p:nvPr>
        </p:nvSpPr>
        <p:spPr>
          <a:xfrm>
            <a:off x="914400" y="1589088"/>
            <a:ext cx="7239000" cy="5334000"/>
          </a:xfrm>
        </p:spPr>
        <p:txBody>
          <a:bodyPr lIns="90488" tIns="44450" rIns="90488" bIns="44450"/>
          <a:lstStyle/>
          <a:p>
            <a:pPr eaLnBrk="1" hangingPunct="1"/>
            <a:r>
              <a:rPr lang="en-US" altLang="en-US" sz="2400"/>
              <a:t>Integrity, intelligence and efficiency</a:t>
            </a:r>
          </a:p>
          <a:p>
            <a:pPr lvl="1" eaLnBrk="1" hangingPunct="1"/>
            <a:r>
              <a:rPr lang="en-US" altLang="en-US"/>
              <a:t>Make sure they are totally up-front regarding all costs and commissions</a:t>
            </a:r>
          </a:p>
          <a:p>
            <a:pPr eaLnBrk="1" hangingPunct="1"/>
            <a:r>
              <a:rPr lang="en-US" altLang="en-US" sz="2400"/>
              <a:t>Experience in both up- and down-markets</a:t>
            </a:r>
          </a:p>
          <a:p>
            <a:pPr lvl="1" eaLnBrk="1" hangingPunct="1"/>
            <a:r>
              <a:rPr lang="en-US" altLang="en-US"/>
              <a:t>Never trust your money to someone who cold calls you on the phone.  You are purchasing experience</a:t>
            </a:r>
          </a:p>
          <a:p>
            <a:pPr eaLnBrk="1" hangingPunct="1"/>
            <a:r>
              <a:rPr lang="en-US" altLang="en-US" sz="2400"/>
              <a:t>Someone who listens</a:t>
            </a:r>
          </a:p>
          <a:p>
            <a:pPr lvl="1" eaLnBrk="1" hangingPunct="1"/>
            <a:r>
              <a:rPr lang="en-US" altLang="en-US"/>
              <a:t>Make sure they spend the time with you to know your investment philosophy and read your investment plan.  If not, go somewhere else</a:t>
            </a:r>
          </a:p>
          <a:p>
            <a:pPr eaLnBrk="1" hangingPunct="1"/>
            <a:r>
              <a:rPr lang="en-US" altLang="en-US" sz="2400"/>
              <a:t>Reputation for allowing customers to say no without pressure</a:t>
            </a:r>
          </a:p>
          <a:p>
            <a:pPr lvl="1" eaLnBrk="1" hangingPunct="1"/>
            <a:r>
              <a:rPr lang="en-US" altLang="en-US"/>
              <a:t>If you feel pressure, get another broker!!!!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2211">
                                            <p:txEl>
                                              <p:pRg st="0" end="0"/>
                                            </p:txEl>
                                          </p:spTgt>
                                        </p:tgtEl>
                                        <p:attrNameLst>
                                          <p:attrName>style.visibility</p:attrName>
                                        </p:attrNameLst>
                                      </p:cBhvr>
                                      <p:to>
                                        <p:strVal val="visible"/>
                                      </p:to>
                                    </p:set>
                                    <p:animEffect transition="in" filter="fade">
                                      <p:cBhvr>
                                        <p:cTn id="7" dur="1000"/>
                                        <p:tgtEl>
                                          <p:spTgt spid="2222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2211">
                                            <p:txEl>
                                              <p:pRg st="1" end="1"/>
                                            </p:txEl>
                                          </p:spTgt>
                                        </p:tgtEl>
                                        <p:attrNameLst>
                                          <p:attrName>style.visibility</p:attrName>
                                        </p:attrNameLst>
                                      </p:cBhvr>
                                      <p:to>
                                        <p:strVal val="visible"/>
                                      </p:to>
                                    </p:set>
                                    <p:animEffect transition="in" filter="fade">
                                      <p:cBhvr>
                                        <p:cTn id="12" dur="1000"/>
                                        <p:tgtEl>
                                          <p:spTgt spid="222211">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2211">
                                            <p:txEl>
                                              <p:pRg st="2" end="2"/>
                                            </p:txEl>
                                          </p:spTgt>
                                        </p:tgtEl>
                                        <p:attrNameLst>
                                          <p:attrName>style.visibility</p:attrName>
                                        </p:attrNameLst>
                                      </p:cBhvr>
                                      <p:to>
                                        <p:strVal val="visible"/>
                                      </p:to>
                                    </p:set>
                                    <p:animEffect transition="in" filter="fade">
                                      <p:cBhvr>
                                        <p:cTn id="15" dur="1000"/>
                                        <p:tgtEl>
                                          <p:spTgt spid="222211">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2211">
                                            <p:txEl>
                                              <p:pRg st="3" end="3"/>
                                            </p:txEl>
                                          </p:spTgt>
                                        </p:tgtEl>
                                        <p:attrNameLst>
                                          <p:attrName>style.visibility</p:attrName>
                                        </p:attrNameLst>
                                      </p:cBhvr>
                                      <p:to>
                                        <p:strVal val="visible"/>
                                      </p:to>
                                    </p:set>
                                    <p:animEffect transition="in" filter="fade">
                                      <p:cBhvr>
                                        <p:cTn id="18" dur="1000"/>
                                        <p:tgtEl>
                                          <p:spTgt spid="222211">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2211">
                                            <p:txEl>
                                              <p:pRg st="4" end="4"/>
                                            </p:txEl>
                                          </p:spTgt>
                                        </p:tgtEl>
                                        <p:attrNameLst>
                                          <p:attrName>style.visibility</p:attrName>
                                        </p:attrNameLst>
                                      </p:cBhvr>
                                      <p:to>
                                        <p:strVal val="visible"/>
                                      </p:to>
                                    </p:set>
                                    <p:animEffect transition="in" filter="fade">
                                      <p:cBhvr>
                                        <p:cTn id="21" dur="1000"/>
                                        <p:tgtEl>
                                          <p:spTgt spid="222211">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2211">
                                            <p:txEl>
                                              <p:pRg st="5" end="5"/>
                                            </p:txEl>
                                          </p:spTgt>
                                        </p:tgtEl>
                                        <p:attrNameLst>
                                          <p:attrName>style.visibility</p:attrName>
                                        </p:attrNameLst>
                                      </p:cBhvr>
                                      <p:to>
                                        <p:strVal val="visible"/>
                                      </p:to>
                                    </p:set>
                                    <p:animEffect transition="in" filter="fade">
                                      <p:cBhvr>
                                        <p:cTn id="24" dur="1000"/>
                                        <p:tgtEl>
                                          <p:spTgt spid="222211">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2211">
                                            <p:txEl>
                                              <p:pRg st="6" end="6"/>
                                            </p:txEl>
                                          </p:spTgt>
                                        </p:tgtEl>
                                        <p:attrNameLst>
                                          <p:attrName>style.visibility</p:attrName>
                                        </p:attrNameLst>
                                      </p:cBhvr>
                                      <p:to>
                                        <p:strVal val="visible"/>
                                      </p:to>
                                    </p:set>
                                    <p:animEffect transition="in" filter="fade">
                                      <p:cBhvr>
                                        <p:cTn id="27" dur="1000"/>
                                        <p:tgtEl>
                                          <p:spTgt spid="222211">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2211">
                                            <p:txEl>
                                              <p:pRg st="7" end="7"/>
                                            </p:txEl>
                                          </p:spTgt>
                                        </p:tgtEl>
                                        <p:attrNameLst>
                                          <p:attrName>style.visibility</p:attrName>
                                        </p:attrNameLst>
                                      </p:cBhvr>
                                      <p:to>
                                        <p:strVal val="visible"/>
                                      </p:to>
                                    </p:set>
                                    <p:animEffect transition="in" filter="fade">
                                      <p:cBhvr>
                                        <p:cTn id="30" dur="1000"/>
                                        <p:tgtEl>
                                          <p:spTgt spid="2222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1"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838200" y="685800"/>
            <a:ext cx="7467600" cy="922338"/>
          </a:xfrm>
        </p:spPr>
        <p:txBody>
          <a:bodyPr/>
          <a:lstStyle/>
          <a:p>
            <a:pPr eaLnBrk="1" hangingPunct="1"/>
            <a:r>
              <a:rPr lang="en-US" altLang="en-US"/>
              <a:t>Choosing an Advisor</a:t>
            </a:r>
            <a:r>
              <a:rPr lang="en-US" altLang="en-US" sz="2000"/>
              <a:t> (continued)</a:t>
            </a:r>
          </a:p>
        </p:txBody>
      </p:sp>
      <p:sp>
        <p:nvSpPr>
          <p:cNvPr id="59395" name="Rectangle 3"/>
          <p:cNvSpPr>
            <a:spLocks noGrp="1" noChangeArrowheads="1"/>
          </p:cNvSpPr>
          <p:nvPr>
            <p:ph type="body" idx="4294967295"/>
          </p:nvPr>
        </p:nvSpPr>
        <p:spPr>
          <a:xfrm>
            <a:off x="895350" y="1600200"/>
            <a:ext cx="7486650" cy="4981575"/>
          </a:xfrm>
        </p:spPr>
        <p:txBody>
          <a:bodyPr/>
          <a:lstStyle/>
          <a:p>
            <a:pPr eaLnBrk="1" hangingPunct="1"/>
            <a:r>
              <a:rPr lang="en-US" altLang="en-US"/>
              <a:t>Required Licenses for Brokers/RIA/FPs:</a:t>
            </a:r>
          </a:p>
          <a:p>
            <a:pPr lvl="1" eaLnBrk="1" hangingPunct="1"/>
            <a:r>
              <a:rPr lang="en-US" altLang="en-US" u="sng"/>
              <a:t>Series 7 General Securities Representative</a:t>
            </a:r>
            <a:r>
              <a:rPr lang="en-US" altLang="en-US"/>
              <a:t>:  Required for anyone employed by a broker/dealer who will trade all types of securities. The Series 7 covers the Series 6 (for mutual funds), Series 22 (limited partnerships), Series  42 (options), Series 52 (municipal bonds), and the Series 62 (corporate securities) exams.  (note:  A CFA can substitute for the Series 7 license)</a:t>
            </a:r>
          </a:p>
          <a:p>
            <a:pPr lvl="1" eaLnBrk="1" hangingPunct="1"/>
            <a:r>
              <a:rPr lang="en-US" altLang="en-US" u="sng"/>
              <a:t>Series 63 Uniform Securities Agent Laws</a:t>
            </a:r>
            <a:r>
              <a:rPr lang="en-US" altLang="en-US"/>
              <a:t>:  required for registered representatives and securities agents</a:t>
            </a:r>
          </a:p>
          <a:p>
            <a:pPr lvl="1" eaLnBrk="1" hangingPunct="1"/>
            <a:r>
              <a:rPr lang="en-US" altLang="en-US" u="sng"/>
              <a:t>Series 65</a:t>
            </a:r>
            <a:r>
              <a:rPr lang="en-US" altLang="en-US"/>
              <a:t>: required for registered investment advisers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3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838200" y="644525"/>
            <a:ext cx="7467600" cy="920750"/>
          </a:xfrm>
        </p:spPr>
        <p:txBody>
          <a:bodyPr/>
          <a:lstStyle/>
          <a:p>
            <a:pPr eaLnBrk="1" hangingPunct="1"/>
            <a:r>
              <a:rPr lang="en-US" altLang="en-US"/>
              <a:t>Choosing an Advisor</a:t>
            </a:r>
            <a:r>
              <a:rPr lang="en-US" altLang="en-US" sz="2000"/>
              <a:t> (continued)</a:t>
            </a:r>
          </a:p>
        </p:txBody>
      </p:sp>
      <p:sp>
        <p:nvSpPr>
          <p:cNvPr id="60419" name="Rectangle 3"/>
          <p:cNvSpPr>
            <a:spLocks noGrp="1" noChangeArrowheads="1"/>
          </p:cNvSpPr>
          <p:nvPr>
            <p:ph type="body" idx="4294967295"/>
          </p:nvPr>
        </p:nvSpPr>
        <p:spPr>
          <a:xfrm>
            <a:off x="971550" y="1600200"/>
            <a:ext cx="7258050" cy="4676775"/>
          </a:xfrm>
        </p:spPr>
        <p:txBody>
          <a:bodyPr/>
          <a:lstStyle/>
          <a:p>
            <a:pPr eaLnBrk="1" hangingPunct="1"/>
            <a:r>
              <a:rPr lang="en-US" altLang="en-US" sz="2400"/>
              <a:t>Check if your Broker or Investment Advisor is licensed or registered.  If they are not registered or licensed, do not work with them!</a:t>
            </a:r>
          </a:p>
          <a:p>
            <a:pPr lvl="1" eaLnBrk="1" hangingPunct="1"/>
            <a:r>
              <a:rPr lang="en-US" altLang="en-US"/>
              <a:t>To do this, there are three different places to check.</a:t>
            </a:r>
          </a:p>
          <a:p>
            <a:pPr eaLnBrk="1" hangingPunct="1"/>
            <a:r>
              <a:rPr lang="en-US" altLang="en-US" sz="2400"/>
              <a:t>1. SEC Investment Advisor Public Disclosure database at (for any advisor or firm that does electronic filing) </a:t>
            </a:r>
          </a:p>
          <a:p>
            <a:pPr lvl="2" eaLnBrk="1" hangingPunct="1"/>
            <a:r>
              <a:rPr lang="en-US" altLang="en-US"/>
              <a:t>This gives information on the firm ADV.  This includes who they are, number of employees, how much they manage, do they have any disciplinary actions pending or in the past, etc.</a:t>
            </a:r>
          </a:p>
          <a:p>
            <a:pPr lvl="3" eaLnBrk="1" hangingPunct="1"/>
            <a:r>
              <a:rPr lang="en-US" altLang="en-US">
                <a:solidFill>
                  <a:srgbClr val="FF0000"/>
                </a:solidFill>
                <a:hlinkClick r:id="rId2"/>
              </a:rPr>
              <a:t>http://www.adviserinfo.sec.gov/IAPD</a:t>
            </a:r>
            <a:r>
              <a:rPr lang="en-US" altLang="en-US">
                <a:solidFill>
                  <a:srgbClr val="FF0000"/>
                </a:solidFill>
              </a:rPr>
              <a:t> or </a:t>
            </a:r>
            <a:r>
              <a:rPr lang="en-US" altLang="en-US">
                <a:solidFill>
                  <a:srgbClr val="FF0000"/>
                </a:solidFill>
                <a:hlinkClick r:id="rId3"/>
              </a:rPr>
              <a:t>www.sec.gov</a:t>
            </a:r>
            <a:endParaRPr lang="en-US"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685800" y="685800"/>
            <a:ext cx="7772400" cy="858838"/>
          </a:xfrm>
        </p:spPr>
        <p:txBody>
          <a:bodyPr/>
          <a:lstStyle/>
          <a:p>
            <a:pPr eaLnBrk="1" hangingPunct="1"/>
            <a:r>
              <a:rPr lang="en-US" altLang="en-US"/>
              <a:t>Types of Securities Markets </a:t>
            </a:r>
            <a:r>
              <a:rPr lang="en-US" altLang="en-US" sz="2400"/>
              <a:t>(continued)</a:t>
            </a:r>
            <a:endParaRPr lang="en-US" altLang="en-US" sz="2000"/>
          </a:p>
        </p:txBody>
      </p:sp>
      <p:sp>
        <p:nvSpPr>
          <p:cNvPr id="9219" name="Rectangle 3"/>
          <p:cNvSpPr>
            <a:spLocks noGrp="1" noChangeArrowheads="1"/>
          </p:cNvSpPr>
          <p:nvPr>
            <p:ph type="body" idx="4294967295"/>
          </p:nvPr>
        </p:nvSpPr>
        <p:spPr>
          <a:xfrm>
            <a:off x="914400" y="1600200"/>
            <a:ext cx="7315200" cy="4876800"/>
          </a:xfrm>
        </p:spPr>
        <p:txBody>
          <a:bodyPr/>
          <a:lstStyle/>
          <a:p>
            <a:pPr eaLnBrk="1" hangingPunct="1"/>
            <a:r>
              <a:rPr lang="en-US" altLang="en-US"/>
              <a:t>What is traded in the primary markets?</a:t>
            </a:r>
          </a:p>
          <a:p>
            <a:pPr lvl="1" eaLnBrk="1" hangingPunct="1"/>
            <a:r>
              <a:rPr lang="en-US" altLang="en-US"/>
              <a:t>There are two main forms of primary issues:</a:t>
            </a:r>
          </a:p>
          <a:p>
            <a:pPr lvl="2" eaLnBrk="1" hangingPunct="1">
              <a:buFontTx/>
              <a:buNone/>
            </a:pPr>
            <a:r>
              <a:rPr lang="en-US" altLang="en-US"/>
              <a:t>1.  Initial public offerings (IPOs)</a:t>
            </a:r>
          </a:p>
          <a:p>
            <a:pPr lvl="3" eaLnBrk="1" hangingPunct="1"/>
            <a:r>
              <a:rPr lang="en-US" altLang="en-US"/>
              <a:t>These are the very first shares ever issued by a company</a:t>
            </a:r>
          </a:p>
          <a:p>
            <a:pPr lvl="4" eaLnBrk="1" hangingPunct="1"/>
            <a:r>
              <a:rPr lang="en-US" altLang="en-US"/>
              <a:t>Investment bankers serve as underwriters or intermediaries for these IPOs</a:t>
            </a:r>
          </a:p>
          <a:p>
            <a:pPr lvl="2" eaLnBrk="1" hangingPunct="1">
              <a:buFontTx/>
              <a:buNone/>
            </a:pPr>
            <a:r>
              <a:rPr lang="en-US" altLang="en-US"/>
              <a:t>2.  Seasoned new issues</a:t>
            </a:r>
          </a:p>
          <a:p>
            <a:pPr lvl="3" eaLnBrk="1" hangingPunct="1"/>
            <a:r>
              <a:rPr lang="en-US" altLang="en-US"/>
              <a:t>These are new shares being issued by a company that is already publicly traded</a:t>
            </a:r>
          </a:p>
          <a:p>
            <a:pPr lvl="3" eaLnBrk="1" hangingPunct="1">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838200" y="644525"/>
            <a:ext cx="7467600" cy="920750"/>
          </a:xfrm>
        </p:spPr>
        <p:txBody>
          <a:bodyPr/>
          <a:lstStyle/>
          <a:p>
            <a:pPr eaLnBrk="1" hangingPunct="1"/>
            <a:r>
              <a:rPr lang="en-US" altLang="en-US"/>
              <a:t>Choosing an Advisor</a:t>
            </a:r>
            <a:r>
              <a:rPr lang="en-US" altLang="en-US" sz="2000"/>
              <a:t> (continued)</a:t>
            </a:r>
          </a:p>
        </p:txBody>
      </p:sp>
      <p:sp>
        <p:nvSpPr>
          <p:cNvPr id="61443" name="Rectangle 3"/>
          <p:cNvSpPr>
            <a:spLocks noGrp="1" noChangeArrowheads="1"/>
          </p:cNvSpPr>
          <p:nvPr>
            <p:ph type="body" idx="4294967295"/>
          </p:nvPr>
        </p:nvSpPr>
        <p:spPr>
          <a:xfrm>
            <a:off x="971550" y="1600200"/>
            <a:ext cx="7258050" cy="4114800"/>
          </a:xfrm>
        </p:spPr>
        <p:txBody>
          <a:bodyPr/>
          <a:lstStyle/>
          <a:p>
            <a:pPr eaLnBrk="1" hangingPunct="1"/>
            <a:r>
              <a:rPr lang="en-US" altLang="en-US" sz="2400"/>
              <a:t>2. National Association of Securities Dealers (NASD) for registered representatives</a:t>
            </a:r>
          </a:p>
          <a:p>
            <a:pPr lvl="2" eaLnBrk="1" hangingPunct="1"/>
            <a:r>
              <a:rPr lang="en-US" altLang="en-US"/>
              <a:t>Go to </a:t>
            </a:r>
            <a:r>
              <a:rPr lang="en-US" altLang="en-US">
                <a:hlinkClick r:id="rId2"/>
              </a:rPr>
              <a:t>http://www.nasd.com</a:t>
            </a:r>
            <a:endParaRPr lang="en-US" altLang="en-US"/>
          </a:p>
          <a:p>
            <a:pPr eaLnBrk="1" hangingPunct="1"/>
            <a:r>
              <a:rPr lang="en-US" altLang="en-US" sz="2400"/>
              <a:t>3. State Registrar with the North American Securities Administration Association (NASAA) for firms with less than $25-30 million in assets</a:t>
            </a:r>
          </a:p>
          <a:p>
            <a:pPr lvl="2" eaLnBrk="1" hangingPunct="1"/>
            <a:r>
              <a:rPr lang="en-US" altLang="en-US"/>
              <a:t>To find your state regulator, go to </a:t>
            </a:r>
            <a:r>
              <a:rPr lang="en-US" altLang="en-US">
                <a:hlinkClick r:id="rId3"/>
              </a:rPr>
              <a:t>http://www.nasaa.org/QuickLinks/ContactYourRegulator.cfm</a:t>
            </a:r>
            <a:r>
              <a:rPr lang="en-US" altLang="en-US"/>
              <a:t> and click on your state.</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838200" y="677863"/>
            <a:ext cx="7467600" cy="922337"/>
          </a:xfrm>
        </p:spPr>
        <p:txBody>
          <a:bodyPr/>
          <a:lstStyle/>
          <a:p>
            <a:pPr eaLnBrk="1" hangingPunct="1"/>
            <a:r>
              <a:rPr lang="en-US" altLang="en-US"/>
              <a:t>Questions</a:t>
            </a:r>
          </a:p>
        </p:txBody>
      </p:sp>
      <p:sp>
        <p:nvSpPr>
          <p:cNvPr id="74755" name="Rectangle 3"/>
          <p:cNvSpPr>
            <a:spLocks noGrp="1" noChangeArrowheads="1"/>
          </p:cNvSpPr>
          <p:nvPr>
            <p:ph type="body" idx="4294967295"/>
          </p:nvPr>
        </p:nvSpPr>
        <p:spPr>
          <a:xfrm>
            <a:off x="971550" y="1600200"/>
            <a:ext cx="7258050" cy="4114800"/>
          </a:xfrm>
        </p:spPr>
        <p:txBody>
          <a:bodyPr/>
          <a:lstStyle/>
          <a:p>
            <a:pPr eaLnBrk="1" hangingPunct="1"/>
            <a:r>
              <a:rPr lang="en-US" altLang="en-US"/>
              <a:t>Do you have any questions on choosing a broker or an investment advisor?</a:t>
            </a:r>
          </a:p>
          <a:p>
            <a:pPr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82947"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275460" name="Rectangle 4"/>
          <p:cNvSpPr>
            <a:spLocks noGrp="1" noChangeArrowheads="1"/>
          </p:cNvSpPr>
          <p:nvPr>
            <p:ph type="body" idx="4294967295"/>
          </p:nvPr>
        </p:nvSpPr>
        <p:spPr>
          <a:xfrm>
            <a:off x="914400" y="1600200"/>
            <a:ext cx="7239000" cy="4876800"/>
          </a:xfrm>
        </p:spPr>
        <p:txBody>
          <a:bodyPr lIns="90488" tIns="44450" rIns="90488" bIns="44450"/>
          <a:lstStyle/>
          <a:p>
            <a:pPr marL="469900" indent="-469900" eaLnBrk="1" hangingPunct="1"/>
            <a:r>
              <a:rPr lang="en-US" altLang="en-US" dirty="0"/>
              <a:t>What are benchmarks (or indices)?</a:t>
            </a:r>
          </a:p>
          <a:p>
            <a:pPr marL="908050" lvl="1" indent="-436563" eaLnBrk="1" hangingPunct="1"/>
            <a:r>
              <a:rPr lang="en-US" altLang="en-US" dirty="0"/>
              <a:t>Benchmarks (or indices) are measuring devices which give the performance of a specific </a:t>
            </a:r>
            <a:r>
              <a:rPr lang="en-US" altLang="en-US" dirty="0" err="1"/>
              <a:t>st</a:t>
            </a:r>
            <a:r>
              <a:rPr lang="en-US" altLang="en-US" dirty="0"/>
              <a:t> of securities for comparison purposes. Benchmarks may be built on published indexes or may be customized to suit a specific investment strategy</a:t>
            </a:r>
          </a:p>
          <a:p>
            <a:pPr marL="869950" lvl="1" indent="-469900" eaLnBrk="1" hangingPunct="1"/>
            <a:r>
              <a:rPr lang="en-US" altLang="en-US" dirty="0"/>
              <a:t>Why are benchmarks important?</a:t>
            </a:r>
          </a:p>
          <a:p>
            <a:pPr marL="1308100" lvl="2" indent="-436563" eaLnBrk="1" hangingPunct="1">
              <a:buClr>
                <a:schemeClr val="accent1"/>
              </a:buClr>
            </a:pPr>
            <a:r>
              <a:rPr lang="en-US" altLang="en-US" dirty="0"/>
              <a:t>Benchmarks are the standard from which your portfolio should be judged.   </a:t>
            </a:r>
          </a:p>
          <a:p>
            <a:pPr marL="1308100" lvl="2" indent="-436563" eaLnBrk="1" hangingPunct="1">
              <a:buClr>
                <a:schemeClr val="accent1"/>
              </a:buClr>
            </a:pPr>
            <a:r>
              <a:rPr lang="en-US" altLang="en-US" dirty="0"/>
              <a:t>You cannot know how you are performing without a benchmark</a:t>
            </a:r>
          </a:p>
        </p:txBody>
      </p:sp>
      <p:sp>
        <p:nvSpPr>
          <p:cNvPr id="82949" name="Rectangle 5"/>
          <p:cNvSpPr>
            <a:spLocks noGrp="1" noChangeArrowheads="1"/>
          </p:cNvSpPr>
          <p:nvPr>
            <p:ph type="title" idx="4294967295"/>
          </p:nvPr>
        </p:nvSpPr>
        <p:spPr>
          <a:xfrm>
            <a:off x="381000" y="698500"/>
            <a:ext cx="8382000" cy="944563"/>
          </a:xfrm>
        </p:spPr>
        <p:txBody>
          <a:bodyPr lIns="90488" tIns="44450" rIns="90488" bIns="44450" anchor="b"/>
          <a:lstStyle/>
          <a:p>
            <a:pPr marL="838200" indent="-838200" eaLnBrk="1" hangingPunct="1"/>
            <a:r>
              <a:rPr lang="en-US" altLang="en-US" sz="3200" dirty="0"/>
              <a:t>D. Understand the Uses and  </a:t>
            </a:r>
            <a:br>
              <a:rPr lang="en-US" altLang="en-US" sz="3200" dirty="0"/>
            </a:br>
            <a:r>
              <a:rPr lang="en-US" altLang="en-US" sz="3200" dirty="0"/>
              <a:t>Types of Benchmarks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5460">
                                            <p:txEl>
                                              <p:pRg st="0" end="0"/>
                                            </p:txEl>
                                          </p:spTgt>
                                        </p:tgtEl>
                                        <p:attrNameLst>
                                          <p:attrName>style.visibility</p:attrName>
                                        </p:attrNameLst>
                                      </p:cBhvr>
                                      <p:to>
                                        <p:strVal val="visible"/>
                                      </p:to>
                                    </p:set>
                                    <p:animEffect transition="in" filter="fade">
                                      <p:cBhvr>
                                        <p:cTn id="7" dur="2000"/>
                                        <p:tgtEl>
                                          <p:spTgt spid="2754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5460">
                                            <p:txEl>
                                              <p:pRg st="1" end="1"/>
                                            </p:txEl>
                                          </p:spTgt>
                                        </p:tgtEl>
                                        <p:attrNameLst>
                                          <p:attrName>style.visibility</p:attrName>
                                        </p:attrNameLst>
                                      </p:cBhvr>
                                      <p:to>
                                        <p:strVal val="visible"/>
                                      </p:to>
                                    </p:set>
                                    <p:animEffect transition="in" filter="fade">
                                      <p:cBhvr>
                                        <p:cTn id="12" dur="2000"/>
                                        <p:tgtEl>
                                          <p:spTgt spid="27546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75460">
                                            <p:txEl>
                                              <p:pRg st="2" end="2"/>
                                            </p:txEl>
                                          </p:spTgt>
                                        </p:tgtEl>
                                        <p:attrNameLst>
                                          <p:attrName>style.visibility</p:attrName>
                                        </p:attrNameLst>
                                      </p:cBhvr>
                                      <p:to>
                                        <p:strVal val="visible"/>
                                      </p:to>
                                    </p:set>
                                    <p:animEffect transition="in" filter="fade">
                                      <p:cBhvr>
                                        <p:cTn id="15" dur="2000"/>
                                        <p:tgtEl>
                                          <p:spTgt spid="27546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5460">
                                            <p:txEl>
                                              <p:pRg st="3" end="3"/>
                                            </p:txEl>
                                          </p:spTgt>
                                        </p:tgtEl>
                                        <p:attrNameLst>
                                          <p:attrName>style.visibility</p:attrName>
                                        </p:attrNameLst>
                                      </p:cBhvr>
                                      <p:to>
                                        <p:strVal val="visible"/>
                                      </p:to>
                                    </p:set>
                                    <p:animEffect transition="in" filter="fade">
                                      <p:cBhvr>
                                        <p:cTn id="18" dur="2000"/>
                                        <p:tgtEl>
                                          <p:spTgt spid="275460">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5460">
                                            <p:txEl>
                                              <p:pRg st="4" end="4"/>
                                            </p:txEl>
                                          </p:spTgt>
                                        </p:tgtEl>
                                        <p:attrNameLst>
                                          <p:attrName>style.visibility</p:attrName>
                                        </p:attrNameLst>
                                      </p:cBhvr>
                                      <p:to>
                                        <p:strVal val="visible"/>
                                      </p:to>
                                    </p:set>
                                    <p:animEffect transition="in" filter="fade">
                                      <p:cBhvr>
                                        <p:cTn id="21" dur="2000"/>
                                        <p:tgtEl>
                                          <p:spTgt spid="27546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a:xfrm>
            <a:off x="838200" y="685800"/>
            <a:ext cx="7467600" cy="838200"/>
          </a:xfrm>
        </p:spPr>
        <p:txBody>
          <a:bodyPr/>
          <a:lstStyle/>
          <a:p>
            <a:pPr eaLnBrk="1" hangingPunct="1">
              <a:buClr>
                <a:schemeClr val="accent1"/>
              </a:buClr>
            </a:pPr>
            <a:r>
              <a:rPr lang="en-US" altLang="en-US"/>
              <a:t>Uses of Benchmarks </a:t>
            </a:r>
            <a:r>
              <a:rPr lang="en-US" altLang="en-US" sz="2000"/>
              <a:t>(continued)</a:t>
            </a:r>
          </a:p>
        </p:txBody>
      </p:sp>
      <p:sp>
        <p:nvSpPr>
          <p:cNvPr id="277507" name="Rectangle 3"/>
          <p:cNvSpPr>
            <a:spLocks noGrp="1" noChangeArrowheads="1"/>
          </p:cNvSpPr>
          <p:nvPr>
            <p:ph type="body" idx="4294967295"/>
          </p:nvPr>
        </p:nvSpPr>
        <p:spPr>
          <a:xfrm>
            <a:off x="914400" y="1600200"/>
            <a:ext cx="7366000" cy="4876800"/>
          </a:xfrm>
        </p:spPr>
        <p:txBody>
          <a:bodyPr/>
          <a:lstStyle/>
          <a:p>
            <a:pPr eaLnBrk="1" hangingPunct="1"/>
            <a:r>
              <a:rPr lang="en-US" altLang="en-US" dirty="0"/>
              <a:t>What are the uses of benchmarks?</a:t>
            </a:r>
          </a:p>
          <a:p>
            <a:pPr lvl="2" eaLnBrk="1" hangingPunct="1"/>
            <a:r>
              <a:rPr lang="en-US" altLang="en-US" dirty="0"/>
              <a:t>1. Track average returns for a specific asset class</a:t>
            </a:r>
          </a:p>
          <a:p>
            <a:pPr lvl="2" eaLnBrk="1" hangingPunct="1"/>
            <a:r>
              <a:rPr lang="en-US" altLang="en-US" dirty="0"/>
              <a:t>2. Used to compare performance of mutual fund managers in similar asset classes and to check broker’s recommendations</a:t>
            </a:r>
          </a:p>
          <a:p>
            <a:pPr lvl="2" eaLnBrk="1" hangingPunct="1"/>
            <a:r>
              <a:rPr lang="en-US" altLang="en-US" dirty="0"/>
              <a:t>3. Used as a base to build index portfolios</a:t>
            </a:r>
          </a:p>
          <a:p>
            <a:pPr lvl="1" eaLnBrk="1" hangingPunct="1"/>
            <a:r>
              <a:rPr lang="en-US" altLang="en-US" sz="2000" dirty="0"/>
              <a:t>Key questions in choosing or using an Index:</a:t>
            </a:r>
          </a:p>
          <a:p>
            <a:pPr lvl="2" eaLnBrk="1" hangingPunct="1"/>
            <a:r>
              <a:rPr lang="en-US" altLang="en-US" sz="2000" dirty="0"/>
              <a:t>Is it representative of the performance of assets desired?</a:t>
            </a:r>
          </a:p>
          <a:p>
            <a:pPr lvl="2" eaLnBrk="1" hangingPunct="1"/>
            <a:r>
              <a:rPr lang="en-US" altLang="en-US" sz="2000" dirty="0"/>
              <a:t>How broad is the benchmark, i.e. number securities?</a:t>
            </a:r>
          </a:p>
          <a:p>
            <a:pPr lvl="2" eaLnBrk="1" hangingPunct="1"/>
            <a:r>
              <a:rPr lang="en-US" altLang="en-US" sz="2000" dirty="0"/>
              <a:t>How is it constructed, i.e. price, total return index?</a:t>
            </a:r>
          </a:p>
          <a:p>
            <a:pPr lvl="2" eaLnBrk="1" hangingPunct="1"/>
            <a:r>
              <a:rPr lang="en-US" altLang="en-US" sz="2000" dirty="0"/>
              <a:t>How is it weighted, i.e. market cap, equal weighted?</a:t>
            </a:r>
          </a:p>
          <a:p>
            <a:pPr lvl="2" eaLnBrk="1" hangingPunct="1"/>
            <a:r>
              <a:rPr lang="en-US" altLang="en-US" sz="2000" dirty="0"/>
              <a:t>Does it include dividends?  Are they gross (before tax) or net dividends (after-tax)?</a:t>
            </a:r>
          </a:p>
          <a:p>
            <a:pPr lvl="1" eaLnBrk="1" hangingPunct="1">
              <a:buClr>
                <a:schemeClr val="accent1"/>
              </a:buClr>
              <a:buFontTx/>
              <a:buNone/>
            </a:pPr>
            <a:endParaRPr lang="en-US" altLang="en-US" dirty="0"/>
          </a:p>
          <a:p>
            <a:pPr lvl="2" eaLnBrk="1" hangingPunct="1">
              <a:lnSpc>
                <a:spcPct val="90000"/>
              </a:lnSpc>
              <a:buClr>
                <a:schemeClr val="accent1"/>
              </a:buClr>
              <a:buFontTx/>
              <a:buNone/>
            </a:pPr>
            <a:endParaRPr lang="en-US"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7507">
                                            <p:txEl>
                                              <p:pRg st="0" end="0"/>
                                            </p:txEl>
                                          </p:spTgt>
                                        </p:tgtEl>
                                        <p:attrNameLst>
                                          <p:attrName>style.visibility</p:attrName>
                                        </p:attrNameLst>
                                      </p:cBhvr>
                                      <p:to>
                                        <p:strVal val="visible"/>
                                      </p:to>
                                    </p:set>
                                    <p:animEffect transition="in" filter="fade">
                                      <p:cBhvr>
                                        <p:cTn id="7" dur="1000"/>
                                        <p:tgtEl>
                                          <p:spTgt spid="27750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7507">
                                            <p:txEl>
                                              <p:pRg st="1" end="1"/>
                                            </p:txEl>
                                          </p:spTgt>
                                        </p:tgtEl>
                                        <p:attrNameLst>
                                          <p:attrName>style.visibility</p:attrName>
                                        </p:attrNameLst>
                                      </p:cBhvr>
                                      <p:to>
                                        <p:strVal val="visible"/>
                                      </p:to>
                                    </p:set>
                                    <p:animEffect transition="in" filter="fade">
                                      <p:cBhvr>
                                        <p:cTn id="10" dur="1000"/>
                                        <p:tgtEl>
                                          <p:spTgt spid="27750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7507">
                                            <p:txEl>
                                              <p:pRg st="2" end="2"/>
                                            </p:txEl>
                                          </p:spTgt>
                                        </p:tgtEl>
                                        <p:attrNameLst>
                                          <p:attrName>style.visibility</p:attrName>
                                        </p:attrNameLst>
                                      </p:cBhvr>
                                      <p:to>
                                        <p:strVal val="visible"/>
                                      </p:to>
                                    </p:set>
                                    <p:animEffect transition="in" filter="fade">
                                      <p:cBhvr>
                                        <p:cTn id="13" dur="1000"/>
                                        <p:tgtEl>
                                          <p:spTgt spid="27750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7507">
                                            <p:txEl>
                                              <p:pRg st="3" end="3"/>
                                            </p:txEl>
                                          </p:spTgt>
                                        </p:tgtEl>
                                        <p:attrNameLst>
                                          <p:attrName>style.visibility</p:attrName>
                                        </p:attrNameLst>
                                      </p:cBhvr>
                                      <p:to>
                                        <p:strVal val="visible"/>
                                      </p:to>
                                    </p:set>
                                    <p:animEffect transition="in" filter="fade">
                                      <p:cBhvr>
                                        <p:cTn id="16" dur="1000"/>
                                        <p:tgtEl>
                                          <p:spTgt spid="277507">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7507">
                                            <p:txEl>
                                              <p:pRg st="4" end="4"/>
                                            </p:txEl>
                                          </p:spTgt>
                                        </p:tgtEl>
                                        <p:attrNameLst>
                                          <p:attrName>style.visibility</p:attrName>
                                        </p:attrNameLst>
                                      </p:cBhvr>
                                      <p:to>
                                        <p:strVal val="visible"/>
                                      </p:to>
                                    </p:set>
                                    <p:animEffect transition="in" filter="fade">
                                      <p:cBhvr>
                                        <p:cTn id="19" dur="1000"/>
                                        <p:tgtEl>
                                          <p:spTgt spid="277507">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7507">
                                            <p:txEl>
                                              <p:pRg st="5" end="5"/>
                                            </p:txEl>
                                          </p:spTgt>
                                        </p:tgtEl>
                                        <p:attrNameLst>
                                          <p:attrName>style.visibility</p:attrName>
                                        </p:attrNameLst>
                                      </p:cBhvr>
                                      <p:to>
                                        <p:strVal val="visible"/>
                                      </p:to>
                                    </p:set>
                                    <p:animEffect transition="in" filter="fade">
                                      <p:cBhvr>
                                        <p:cTn id="22" dur="1000"/>
                                        <p:tgtEl>
                                          <p:spTgt spid="277507">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7507">
                                            <p:txEl>
                                              <p:pRg st="6" end="6"/>
                                            </p:txEl>
                                          </p:spTgt>
                                        </p:tgtEl>
                                        <p:attrNameLst>
                                          <p:attrName>style.visibility</p:attrName>
                                        </p:attrNameLst>
                                      </p:cBhvr>
                                      <p:to>
                                        <p:strVal val="visible"/>
                                      </p:to>
                                    </p:set>
                                    <p:animEffect transition="in" filter="fade">
                                      <p:cBhvr>
                                        <p:cTn id="25" dur="1000"/>
                                        <p:tgtEl>
                                          <p:spTgt spid="277507">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7507">
                                            <p:txEl>
                                              <p:pRg st="7" end="7"/>
                                            </p:txEl>
                                          </p:spTgt>
                                        </p:tgtEl>
                                        <p:attrNameLst>
                                          <p:attrName>style.visibility</p:attrName>
                                        </p:attrNameLst>
                                      </p:cBhvr>
                                      <p:to>
                                        <p:strVal val="visible"/>
                                      </p:to>
                                    </p:set>
                                    <p:animEffect transition="in" filter="fade">
                                      <p:cBhvr>
                                        <p:cTn id="28" dur="1000"/>
                                        <p:tgtEl>
                                          <p:spTgt spid="277507">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7507">
                                            <p:txEl>
                                              <p:pRg st="8" end="8"/>
                                            </p:txEl>
                                          </p:spTgt>
                                        </p:tgtEl>
                                        <p:attrNameLst>
                                          <p:attrName>style.visibility</p:attrName>
                                        </p:attrNameLst>
                                      </p:cBhvr>
                                      <p:to>
                                        <p:strVal val="visible"/>
                                      </p:to>
                                    </p:set>
                                    <p:animEffect transition="in" filter="fade">
                                      <p:cBhvr>
                                        <p:cTn id="31" dur="1000"/>
                                        <p:tgtEl>
                                          <p:spTgt spid="277507">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7507">
                                            <p:txEl>
                                              <p:pRg st="9" end="9"/>
                                            </p:txEl>
                                          </p:spTgt>
                                        </p:tgtEl>
                                        <p:attrNameLst>
                                          <p:attrName>style.visibility</p:attrName>
                                        </p:attrNameLst>
                                      </p:cBhvr>
                                      <p:to>
                                        <p:strVal val="visible"/>
                                      </p:to>
                                    </p:set>
                                    <p:animEffect transition="in" filter="fade">
                                      <p:cBhvr>
                                        <p:cTn id="34" dur="1000"/>
                                        <p:tgtEl>
                                          <p:spTgt spid="27750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idx="4294967295"/>
          </p:nvPr>
        </p:nvSpPr>
        <p:spPr>
          <a:xfrm>
            <a:off x="838200" y="685800"/>
            <a:ext cx="7467600" cy="838200"/>
          </a:xfrm>
        </p:spPr>
        <p:txBody>
          <a:bodyPr/>
          <a:lstStyle/>
          <a:p>
            <a:pPr eaLnBrk="1" hangingPunct="1"/>
            <a:r>
              <a:rPr lang="en-US" altLang="en-US"/>
              <a:t>Uses of Benchmarks </a:t>
            </a:r>
            <a:r>
              <a:rPr lang="en-US" altLang="en-US" sz="2000"/>
              <a:t>(continued)</a:t>
            </a:r>
          </a:p>
        </p:txBody>
      </p:sp>
      <p:sp>
        <p:nvSpPr>
          <p:cNvPr id="278531" name="Rectangle 3"/>
          <p:cNvSpPr>
            <a:spLocks noGrp="1" noChangeArrowheads="1"/>
          </p:cNvSpPr>
          <p:nvPr>
            <p:ph type="body" idx="4294967295"/>
          </p:nvPr>
        </p:nvSpPr>
        <p:spPr>
          <a:xfrm>
            <a:off x="914400" y="1600200"/>
            <a:ext cx="7302500" cy="5029200"/>
          </a:xfrm>
        </p:spPr>
        <p:txBody>
          <a:bodyPr/>
          <a:lstStyle/>
          <a:p>
            <a:pPr marL="469900" indent="-469900" eaLnBrk="1" hangingPunct="1">
              <a:spcBef>
                <a:spcPts val="400"/>
              </a:spcBef>
            </a:pPr>
            <a:r>
              <a:rPr lang="en-US" altLang="en-US" dirty="0"/>
              <a:t>How are benchmarks differentiated? </a:t>
            </a:r>
          </a:p>
          <a:p>
            <a:pPr marL="908050" lvl="1" indent="-436563" eaLnBrk="1" hangingPunct="1">
              <a:spcBef>
                <a:spcPts val="400"/>
              </a:spcBef>
            </a:pPr>
            <a:r>
              <a:rPr lang="en-US" altLang="en-US" dirty="0"/>
              <a:t>They are differentiated to follow the asset classes</a:t>
            </a:r>
          </a:p>
          <a:p>
            <a:pPr marL="908050" lvl="1" indent="-436563" eaLnBrk="1" hangingPunct="1">
              <a:spcBef>
                <a:spcPts val="400"/>
              </a:spcBef>
            </a:pPr>
            <a:r>
              <a:rPr lang="en-US" altLang="en-US" dirty="0"/>
              <a:t>Type: </a:t>
            </a:r>
          </a:p>
          <a:p>
            <a:pPr marL="1304925" lvl="2" indent="-395288" eaLnBrk="1" hangingPunct="1">
              <a:spcBef>
                <a:spcPts val="400"/>
              </a:spcBef>
            </a:pPr>
            <a:r>
              <a:rPr lang="en-US" altLang="en-US" dirty="0"/>
              <a:t>Stocks:  </a:t>
            </a:r>
          </a:p>
          <a:p>
            <a:pPr marL="1693863" lvl="3" indent="-387350" eaLnBrk="1" hangingPunct="1">
              <a:spcBef>
                <a:spcPts val="400"/>
              </a:spcBef>
            </a:pPr>
            <a:r>
              <a:rPr lang="en-US" altLang="en-US" dirty="0"/>
              <a:t>Large capitalization (cap), small cap, mid cap, international, emerging markets, etc.</a:t>
            </a:r>
          </a:p>
          <a:p>
            <a:pPr marL="1304925" lvl="2" indent="-395288" eaLnBrk="1" hangingPunct="1">
              <a:spcBef>
                <a:spcPts val="400"/>
              </a:spcBef>
            </a:pPr>
            <a:r>
              <a:rPr lang="en-US" altLang="en-US" dirty="0"/>
              <a:t>Bonds: </a:t>
            </a:r>
          </a:p>
          <a:p>
            <a:pPr marL="1693863" lvl="3" indent="-387350" eaLnBrk="1" hangingPunct="1">
              <a:spcBef>
                <a:spcPts val="400"/>
              </a:spcBef>
            </a:pPr>
            <a:r>
              <a:rPr lang="en-US" altLang="en-US" dirty="0"/>
              <a:t>Long-term, short-term, corporate bonds, government bonds, convertible bonds, etc.</a:t>
            </a:r>
          </a:p>
          <a:p>
            <a:pPr marL="1304925" lvl="2" indent="-395288" eaLnBrk="1" hangingPunct="1">
              <a:spcBef>
                <a:spcPts val="400"/>
              </a:spcBef>
            </a:pPr>
            <a:r>
              <a:rPr lang="en-US" altLang="en-US" dirty="0"/>
              <a:t>Other Asset Classes:  </a:t>
            </a:r>
          </a:p>
          <a:p>
            <a:pPr marL="1693863" lvl="3" indent="-387350" eaLnBrk="1" hangingPunct="1">
              <a:spcBef>
                <a:spcPts val="400"/>
              </a:spcBef>
            </a:pPr>
            <a:r>
              <a:rPr lang="en-US" altLang="en-US" dirty="0"/>
              <a:t>Real estate, REITs, currencies, commodities, derivatives, gold, hedge funds,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8531">
                                            <p:txEl>
                                              <p:pRg st="0" end="0"/>
                                            </p:txEl>
                                          </p:spTgt>
                                        </p:tgtEl>
                                        <p:attrNameLst>
                                          <p:attrName>style.visibility</p:attrName>
                                        </p:attrNameLst>
                                      </p:cBhvr>
                                      <p:to>
                                        <p:strVal val="visible"/>
                                      </p:to>
                                    </p:set>
                                    <p:animEffect transition="in" filter="fade">
                                      <p:cBhvr>
                                        <p:cTn id="7" dur="1000"/>
                                        <p:tgtEl>
                                          <p:spTgt spid="278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8531">
                                            <p:txEl>
                                              <p:pRg st="1" end="1"/>
                                            </p:txEl>
                                          </p:spTgt>
                                        </p:tgtEl>
                                        <p:attrNameLst>
                                          <p:attrName>style.visibility</p:attrName>
                                        </p:attrNameLst>
                                      </p:cBhvr>
                                      <p:to>
                                        <p:strVal val="visible"/>
                                      </p:to>
                                    </p:set>
                                    <p:animEffect transition="in" filter="fade">
                                      <p:cBhvr>
                                        <p:cTn id="12" dur="1000"/>
                                        <p:tgtEl>
                                          <p:spTgt spid="278531">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78531">
                                            <p:txEl>
                                              <p:pRg st="2" end="2"/>
                                            </p:txEl>
                                          </p:spTgt>
                                        </p:tgtEl>
                                        <p:attrNameLst>
                                          <p:attrName>style.visibility</p:attrName>
                                        </p:attrNameLst>
                                      </p:cBhvr>
                                      <p:to>
                                        <p:strVal val="visible"/>
                                      </p:to>
                                    </p:set>
                                    <p:animEffect transition="in" filter="fade">
                                      <p:cBhvr>
                                        <p:cTn id="15" dur="1000"/>
                                        <p:tgtEl>
                                          <p:spTgt spid="278531">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8531">
                                            <p:txEl>
                                              <p:pRg st="3" end="3"/>
                                            </p:txEl>
                                          </p:spTgt>
                                        </p:tgtEl>
                                        <p:attrNameLst>
                                          <p:attrName>style.visibility</p:attrName>
                                        </p:attrNameLst>
                                      </p:cBhvr>
                                      <p:to>
                                        <p:strVal val="visible"/>
                                      </p:to>
                                    </p:set>
                                    <p:animEffect transition="in" filter="fade">
                                      <p:cBhvr>
                                        <p:cTn id="18" dur="1000"/>
                                        <p:tgtEl>
                                          <p:spTgt spid="278531">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8531">
                                            <p:txEl>
                                              <p:pRg st="4" end="4"/>
                                            </p:txEl>
                                          </p:spTgt>
                                        </p:tgtEl>
                                        <p:attrNameLst>
                                          <p:attrName>style.visibility</p:attrName>
                                        </p:attrNameLst>
                                      </p:cBhvr>
                                      <p:to>
                                        <p:strVal val="visible"/>
                                      </p:to>
                                    </p:set>
                                    <p:animEffect transition="in" filter="fade">
                                      <p:cBhvr>
                                        <p:cTn id="21" dur="1000"/>
                                        <p:tgtEl>
                                          <p:spTgt spid="278531">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8531">
                                            <p:txEl>
                                              <p:pRg st="5" end="5"/>
                                            </p:txEl>
                                          </p:spTgt>
                                        </p:tgtEl>
                                        <p:attrNameLst>
                                          <p:attrName>style.visibility</p:attrName>
                                        </p:attrNameLst>
                                      </p:cBhvr>
                                      <p:to>
                                        <p:strVal val="visible"/>
                                      </p:to>
                                    </p:set>
                                    <p:animEffect transition="in" filter="fade">
                                      <p:cBhvr>
                                        <p:cTn id="24" dur="1000"/>
                                        <p:tgtEl>
                                          <p:spTgt spid="278531">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8531">
                                            <p:txEl>
                                              <p:pRg st="6" end="6"/>
                                            </p:txEl>
                                          </p:spTgt>
                                        </p:tgtEl>
                                        <p:attrNameLst>
                                          <p:attrName>style.visibility</p:attrName>
                                        </p:attrNameLst>
                                      </p:cBhvr>
                                      <p:to>
                                        <p:strVal val="visible"/>
                                      </p:to>
                                    </p:set>
                                    <p:animEffect transition="in" filter="fade">
                                      <p:cBhvr>
                                        <p:cTn id="27" dur="1000"/>
                                        <p:tgtEl>
                                          <p:spTgt spid="278531">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8531">
                                            <p:txEl>
                                              <p:pRg st="7" end="7"/>
                                            </p:txEl>
                                          </p:spTgt>
                                        </p:tgtEl>
                                        <p:attrNameLst>
                                          <p:attrName>style.visibility</p:attrName>
                                        </p:attrNameLst>
                                      </p:cBhvr>
                                      <p:to>
                                        <p:strVal val="visible"/>
                                      </p:to>
                                    </p:set>
                                    <p:animEffect transition="in" filter="fade">
                                      <p:cBhvr>
                                        <p:cTn id="30" dur="1000"/>
                                        <p:tgtEl>
                                          <p:spTgt spid="278531">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8531">
                                            <p:txEl>
                                              <p:pRg st="8" end="8"/>
                                            </p:txEl>
                                          </p:spTgt>
                                        </p:tgtEl>
                                        <p:attrNameLst>
                                          <p:attrName>style.visibility</p:attrName>
                                        </p:attrNameLst>
                                      </p:cBhvr>
                                      <p:to>
                                        <p:strVal val="visible"/>
                                      </p:to>
                                    </p:set>
                                    <p:animEffect transition="in" filter="fade">
                                      <p:cBhvr>
                                        <p:cTn id="33" dur="1000"/>
                                        <p:tgtEl>
                                          <p:spTgt spid="278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1" grpId="0" uiExpand="1" build="p" bldLvl="2"/>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91139"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solidFill>
                <a:schemeClr val="tx2"/>
              </a:solidFill>
            </a:endParaRPr>
          </a:p>
        </p:txBody>
      </p:sp>
      <p:sp>
        <p:nvSpPr>
          <p:cNvPr id="91140" name="Rectangle 4"/>
          <p:cNvSpPr>
            <a:spLocks noGrp="1" noChangeArrowheads="1"/>
          </p:cNvSpPr>
          <p:nvPr>
            <p:ph type="title" idx="4294967295"/>
          </p:nvPr>
        </p:nvSpPr>
        <p:spPr>
          <a:xfrm>
            <a:off x="685800" y="609600"/>
            <a:ext cx="7696200" cy="990600"/>
          </a:xfrm>
        </p:spPr>
        <p:txBody>
          <a:bodyPr lIns="90488" tIns="44450" rIns="90488" bIns="44450"/>
          <a:lstStyle/>
          <a:p>
            <a:pPr eaLnBrk="1" hangingPunct="1">
              <a:spcBef>
                <a:spcPct val="20000"/>
              </a:spcBef>
            </a:pPr>
            <a:r>
              <a:rPr lang="en-US" altLang="en-US" sz="3200"/>
              <a:t>B</a:t>
            </a:r>
            <a:r>
              <a:rPr lang="en-US" altLang="en-US"/>
              <a:t>enchmark Construction</a:t>
            </a:r>
          </a:p>
        </p:txBody>
      </p:sp>
      <p:sp>
        <p:nvSpPr>
          <p:cNvPr id="283653" name="Rectangle 5"/>
          <p:cNvSpPr>
            <a:spLocks noGrp="1" noChangeArrowheads="1"/>
          </p:cNvSpPr>
          <p:nvPr>
            <p:ph type="body" idx="4294967295"/>
          </p:nvPr>
        </p:nvSpPr>
        <p:spPr>
          <a:xfrm>
            <a:off x="914400" y="1589088"/>
            <a:ext cx="7312025" cy="5268912"/>
          </a:xfrm>
        </p:spPr>
        <p:txBody>
          <a:bodyPr lIns="90488" tIns="44450" rIns="90488" bIns="44450"/>
          <a:lstStyle/>
          <a:p>
            <a:pPr marL="469900" indent="-469900" eaLnBrk="1" hangingPunct="1"/>
            <a:r>
              <a:rPr lang="en-US" altLang="en-US"/>
              <a:t>How are stocks weighted in benchmarks?</a:t>
            </a:r>
          </a:p>
          <a:p>
            <a:pPr marL="908050" lvl="1" indent="-436563" eaLnBrk="1" hangingPunct="1">
              <a:buSzPct val="120000"/>
            </a:pPr>
            <a:r>
              <a:rPr lang="en-US" altLang="en-US"/>
              <a:t>Market-value weighted (S&amp;P 500, NASDAQ)</a:t>
            </a:r>
          </a:p>
          <a:p>
            <a:pPr marL="1304925" lvl="2" indent="-395288" eaLnBrk="1" hangingPunct="1">
              <a:buSzPct val="120000"/>
            </a:pPr>
            <a:r>
              <a:rPr lang="en-US" altLang="en-US"/>
              <a:t>Weight is based on market capitalization</a:t>
            </a:r>
          </a:p>
          <a:p>
            <a:pPr marL="1693863" lvl="3" indent="-387350" eaLnBrk="1" hangingPunct="1">
              <a:buSzPct val="120000"/>
            </a:pPr>
            <a:r>
              <a:rPr lang="en-US" altLang="en-US"/>
              <a:t>Stocks are weighted according to their market capitalization.  This assumes market capitalization (price * shares) is a good proxy for size </a:t>
            </a:r>
          </a:p>
          <a:p>
            <a:pPr marL="908050" lvl="1" indent="-436563" eaLnBrk="1" hangingPunct="1">
              <a:buSzPct val="120000"/>
            </a:pPr>
            <a:r>
              <a:rPr lang="en-US" altLang="en-US"/>
              <a:t>Price weighted (DJIA, Nikkei, Japan) </a:t>
            </a:r>
          </a:p>
          <a:p>
            <a:pPr marL="1304925" lvl="2" indent="-395288" eaLnBrk="1" hangingPunct="1">
              <a:buSzPct val="120000"/>
            </a:pPr>
            <a:r>
              <a:rPr lang="en-US" altLang="en-US"/>
              <a:t>Weight is based on the price of the stock </a:t>
            </a:r>
          </a:p>
          <a:p>
            <a:pPr marL="1693863" lvl="3" indent="-387350" eaLnBrk="1" hangingPunct="1">
              <a:buSzPct val="120000"/>
            </a:pPr>
            <a:r>
              <a:rPr lang="en-US" altLang="en-US"/>
              <a:t>Stocks with a higher price are weighted more in the index.  This assumes a higher priced stock is more valuable than a lower priced stock</a:t>
            </a:r>
          </a:p>
        </p:txBody>
      </p:sp>
      <p:sp>
        <p:nvSpPr>
          <p:cNvPr id="91142" name="Rectangle 6"/>
          <p:cNvSpPr>
            <a:spLocks noChangeArrowheads="1"/>
          </p:cNvSpPr>
          <p:nvPr/>
        </p:nvSpPr>
        <p:spPr bwMode="auto">
          <a:xfrm>
            <a:off x="793750" y="228600"/>
            <a:ext cx="75501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a:solidFill>
                <a:schemeClr val="tx2"/>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83653">
                                            <p:txEl>
                                              <p:pRg st="0" end="0"/>
                                            </p:txEl>
                                          </p:spTgt>
                                        </p:tgtEl>
                                        <p:attrNameLst>
                                          <p:attrName>style.visibility</p:attrName>
                                        </p:attrNameLst>
                                      </p:cBhvr>
                                      <p:to>
                                        <p:strVal val="visible"/>
                                      </p:to>
                                    </p:set>
                                    <p:anim calcmode="lin" valueType="num">
                                      <p:cBhvr>
                                        <p:cTn id="7" dur="500" fill="hold"/>
                                        <p:tgtEl>
                                          <p:spTgt spid="28365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8365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83653">
                                            <p:txEl>
                                              <p:pRg st="1" end="1"/>
                                            </p:txEl>
                                          </p:spTgt>
                                        </p:tgtEl>
                                        <p:attrNameLst>
                                          <p:attrName>style.visibility</p:attrName>
                                        </p:attrNameLst>
                                      </p:cBhvr>
                                      <p:to>
                                        <p:strVal val="visible"/>
                                      </p:to>
                                    </p:set>
                                    <p:anim calcmode="lin" valueType="num">
                                      <p:cBhvr>
                                        <p:cTn id="13" dur="500" fill="hold"/>
                                        <p:tgtEl>
                                          <p:spTgt spid="28365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83653">
                                            <p:txEl>
                                              <p:pRg st="1" end="1"/>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283653">
                                            <p:txEl>
                                              <p:pRg st="2" end="2"/>
                                            </p:txEl>
                                          </p:spTgt>
                                        </p:tgtEl>
                                        <p:attrNameLst>
                                          <p:attrName>style.visibility</p:attrName>
                                        </p:attrNameLst>
                                      </p:cBhvr>
                                      <p:to>
                                        <p:strVal val="visible"/>
                                      </p:to>
                                    </p:set>
                                    <p:anim calcmode="lin" valueType="num">
                                      <p:cBhvr>
                                        <p:cTn id="17" dur="500" fill="hold"/>
                                        <p:tgtEl>
                                          <p:spTgt spid="28365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283653">
                                            <p:txEl>
                                              <p:pRg st="2" end="2"/>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83653">
                                            <p:txEl>
                                              <p:pRg st="3" end="3"/>
                                            </p:txEl>
                                          </p:spTgt>
                                        </p:tgtEl>
                                        <p:attrNameLst>
                                          <p:attrName>style.visibility</p:attrName>
                                        </p:attrNameLst>
                                      </p:cBhvr>
                                      <p:to>
                                        <p:strVal val="visible"/>
                                      </p:to>
                                    </p:set>
                                    <p:anim calcmode="lin" valueType="num">
                                      <p:cBhvr>
                                        <p:cTn id="21" dur="500" fill="hold"/>
                                        <p:tgtEl>
                                          <p:spTgt spid="28365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283653">
                                            <p:txEl>
                                              <p:pRg st="3" end="3"/>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283653">
                                            <p:txEl>
                                              <p:pRg st="4" end="4"/>
                                            </p:txEl>
                                          </p:spTgt>
                                        </p:tgtEl>
                                        <p:attrNameLst>
                                          <p:attrName>style.visibility</p:attrName>
                                        </p:attrNameLst>
                                      </p:cBhvr>
                                      <p:to>
                                        <p:strVal val="visible"/>
                                      </p:to>
                                    </p:set>
                                    <p:anim calcmode="lin" valueType="num">
                                      <p:cBhvr>
                                        <p:cTn id="25" dur="500" fill="hold"/>
                                        <p:tgtEl>
                                          <p:spTgt spid="28365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283653">
                                            <p:txEl>
                                              <p:pRg st="4" end="4"/>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283653">
                                            <p:txEl>
                                              <p:pRg st="5" end="5"/>
                                            </p:txEl>
                                          </p:spTgt>
                                        </p:tgtEl>
                                        <p:attrNameLst>
                                          <p:attrName>style.visibility</p:attrName>
                                        </p:attrNameLst>
                                      </p:cBhvr>
                                      <p:to>
                                        <p:strVal val="visible"/>
                                      </p:to>
                                    </p:set>
                                    <p:anim calcmode="lin" valueType="num">
                                      <p:cBhvr>
                                        <p:cTn id="29" dur="500" fill="hold"/>
                                        <p:tgtEl>
                                          <p:spTgt spid="283653">
                                            <p:txEl>
                                              <p:pRg st="5" end="5"/>
                                            </p:txEl>
                                          </p:spTgt>
                                        </p:tgtEl>
                                        <p:attrNameLst>
                                          <p:attrName>ppt_w</p:attrName>
                                        </p:attrNameLst>
                                      </p:cBhvr>
                                      <p:tavLst>
                                        <p:tav tm="0">
                                          <p:val>
                                            <p:fltVal val="0"/>
                                          </p:val>
                                        </p:tav>
                                        <p:tav tm="100000">
                                          <p:val>
                                            <p:strVal val="#ppt_w"/>
                                          </p:val>
                                        </p:tav>
                                      </p:tavLst>
                                    </p:anim>
                                    <p:anim calcmode="lin" valueType="num">
                                      <p:cBhvr>
                                        <p:cTn id="30" dur="500" fill="hold"/>
                                        <p:tgtEl>
                                          <p:spTgt spid="283653">
                                            <p:txEl>
                                              <p:pRg st="5" end="5"/>
                                            </p:txEl>
                                          </p:spTgt>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283653">
                                            <p:txEl>
                                              <p:pRg st="6" end="6"/>
                                            </p:txEl>
                                          </p:spTgt>
                                        </p:tgtEl>
                                        <p:attrNameLst>
                                          <p:attrName>style.visibility</p:attrName>
                                        </p:attrNameLst>
                                      </p:cBhvr>
                                      <p:to>
                                        <p:strVal val="visible"/>
                                      </p:to>
                                    </p:set>
                                    <p:anim calcmode="lin" valueType="num">
                                      <p:cBhvr>
                                        <p:cTn id="33" dur="500" fill="hold"/>
                                        <p:tgtEl>
                                          <p:spTgt spid="283653">
                                            <p:txEl>
                                              <p:pRg st="6" end="6"/>
                                            </p:txEl>
                                          </p:spTgt>
                                        </p:tgtEl>
                                        <p:attrNameLst>
                                          <p:attrName>ppt_w</p:attrName>
                                        </p:attrNameLst>
                                      </p:cBhvr>
                                      <p:tavLst>
                                        <p:tav tm="0">
                                          <p:val>
                                            <p:fltVal val="0"/>
                                          </p:val>
                                        </p:tav>
                                        <p:tav tm="100000">
                                          <p:val>
                                            <p:strVal val="#ppt_w"/>
                                          </p:val>
                                        </p:tav>
                                      </p:tavLst>
                                    </p:anim>
                                    <p:anim calcmode="lin" valueType="num">
                                      <p:cBhvr>
                                        <p:cTn id="34" dur="500" fill="hold"/>
                                        <p:tgtEl>
                                          <p:spTgt spid="28365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3"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838200" y="685800"/>
            <a:ext cx="7467600" cy="922338"/>
          </a:xfrm>
        </p:spPr>
        <p:txBody>
          <a:bodyPr/>
          <a:lstStyle/>
          <a:p>
            <a:pPr eaLnBrk="1" hangingPunct="1">
              <a:buSzPct val="120000"/>
            </a:pPr>
            <a:r>
              <a:rPr lang="en-US" altLang="en-US"/>
              <a:t>Benchmark Construction </a:t>
            </a:r>
            <a:r>
              <a:rPr lang="en-US" altLang="en-US" sz="2400"/>
              <a:t>(continued)</a:t>
            </a:r>
          </a:p>
        </p:txBody>
      </p:sp>
      <p:sp>
        <p:nvSpPr>
          <p:cNvPr id="71683" name="Rectangle 3"/>
          <p:cNvSpPr>
            <a:spLocks noGrp="1" noChangeArrowheads="1"/>
          </p:cNvSpPr>
          <p:nvPr>
            <p:ph type="body" idx="4294967295"/>
          </p:nvPr>
        </p:nvSpPr>
        <p:spPr>
          <a:xfrm>
            <a:off x="914400" y="1603375"/>
            <a:ext cx="7315200" cy="5181600"/>
          </a:xfrm>
        </p:spPr>
        <p:txBody>
          <a:bodyPr/>
          <a:lstStyle/>
          <a:p>
            <a:pPr marL="469900" indent="-469900" eaLnBrk="1" hangingPunct="1">
              <a:buSzPct val="120000"/>
            </a:pPr>
            <a:r>
              <a:rPr lang="en-US" altLang="en-US" sz="2400"/>
              <a:t>Equally weighted (Value Line)</a:t>
            </a:r>
          </a:p>
          <a:p>
            <a:pPr marL="908050" lvl="1" indent="-436563" eaLnBrk="1" hangingPunct="1">
              <a:buSzPct val="120000"/>
            </a:pPr>
            <a:r>
              <a:rPr lang="en-US" altLang="en-US"/>
              <a:t>All stocks are weighted the same </a:t>
            </a:r>
          </a:p>
          <a:p>
            <a:pPr marL="1304925" lvl="2" indent="-395288" eaLnBrk="1" hangingPunct="1">
              <a:buSzPct val="120000"/>
            </a:pPr>
            <a:r>
              <a:rPr lang="en-US" altLang="en-US"/>
              <a:t>Stocks are equally weighted.  This assumes all stocks are equal and hence gives a higher weighting to smaller stocks</a:t>
            </a:r>
          </a:p>
          <a:p>
            <a:pPr marL="469900" indent="-469900" eaLnBrk="1" hangingPunct="1">
              <a:buSzPct val="120000"/>
            </a:pPr>
            <a:r>
              <a:rPr lang="en-US" altLang="en-US" sz="2400"/>
              <a:t>Float weighted (MSCI Emerging Markets Free)  </a:t>
            </a:r>
          </a:p>
          <a:p>
            <a:pPr marL="908050" lvl="1" indent="-436563" eaLnBrk="1" hangingPunct="1">
              <a:buSzPct val="120000"/>
            </a:pPr>
            <a:r>
              <a:rPr lang="en-US" altLang="en-US"/>
              <a:t>Weight is based on market cap and available float outstanding, i.e. what investors can really purchase</a:t>
            </a:r>
          </a:p>
          <a:p>
            <a:pPr marL="1304925" lvl="2" indent="-395288" eaLnBrk="1" hangingPunct="1">
              <a:buSzPct val="120000"/>
            </a:pPr>
            <a:r>
              <a:rPr lang="en-US" altLang="en-US"/>
              <a:t>Stocks are weighted according to available shares outstanding, giving greater preference to companies whose shares can be purchased (i.e., are not held by only a few individuals) and who do not have foreign ownership limits</a:t>
            </a:r>
          </a:p>
          <a:p>
            <a:pPr marL="1304925" lvl="2" indent="-395288" eaLnBrk="1" hangingPunct="1">
              <a:lnSpc>
                <a:spcPct val="90000"/>
              </a:lnSpc>
              <a:buSzPct val="120000"/>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6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6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idx="4294967295"/>
          </p:nvPr>
        </p:nvSpPr>
        <p:spPr>
          <a:xfrm>
            <a:off x="838200" y="685800"/>
            <a:ext cx="7467600" cy="922338"/>
          </a:xfrm>
        </p:spPr>
        <p:txBody>
          <a:bodyPr/>
          <a:lstStyle/>
          <a:p>
            <a:pPr eaLnBrk="1" hangingPunct="1">
              <a:buFont typeface="Wingdings" panose="05000000000000000000" pitchFamily="2" charset="2"/>
              <a:buNone/>
            </a:pPr>
            <a:r>
              <a:rPr lang="en-US" altLang="en-US"/>
              <a:t>Finding Data on Benchmarks/Indices</a:t>
            </a:r>
          </a:p>
        </p:txBody>
      </p:sp>
      <p:sp>
        <p:nvSpPr>
          <p:cNvPr id="72707" name="Rectangle 3"/>
          <p:cNvSpPr>
            <a:spLocks noGrp="1" noChangeArrowheads="1"/>
          </p:cNvSpPr>
          <p:nvPr>
            <p:ph type="body" idx="4294967295"/>
          </p:nvPr>
        </p:nvSpPr>
        <p:spPr>
          <a:xfrm>
            <a:off x="914400" y="1600200"/>
            <a:ext cx="7315200" cy="4953000"/>
          </a:xfrm>
        </p:spPr>
        <p:txBody>
          <a:bodyPr/>
          <a:lstStyle/>
          <a:p>
            <a:pPr marL="469900" indent="-469900" eaLnBrk="1" hangingPunct="1"/>
            <a:r>
              <a:rPr lang="en-US" altLang="en-US" dirty="0"/>
              <a:t>Where do you find these benchmarks or indexes?</a:t>
            </a:r>
          </a:p>
          <a:p>
            <a:pPr marL="814387" lvl="1" indent="-342900" eaLnBrk="1" hangingPunct="1"/>
            <a:r>
              <a:rPr lang="en-US" altLang="en-US" dirty="0"/>
              <a:t>Internet:  Any of the many financial sites available:  CNN Money, </a:t>
            </a:r>
            <a:r>
              <a:rPr lang="en-US" altLang="en-US" dirty="0" err="1"/>
              <a:t>YahooFinance</a:t>
            </a:r>
            <a:r>
              <a:rPr lang="en-US" altLang="en-US" dirty="0"/>
              <a:t>, etc.  Generally these free Benchmarks are without dividends (make sure you check)</a:t>
            </a:r>
          </a:p>
          <a:p>
            <a:pPr marL="814387" lvl="1" indent="-342900" eaLnBrk="1" hangingPunct="1"/>
            <a:r>
              <a:rPr lang="en-US" altLang="en-US" dirty="0"/>
              <a:t>Proprietary Data Providers:  Bloomberg, Reuters, etc.  They will also produce special indexes for a fee ( i.e. MSCI EM Free ex-Malaysia)</a:t>
            </a:r>
          </a:p>
          <a:p>
            <a:pPr marL="814387" lvl="1" indent="-342900" eaLnBrk="1" hangingPunct="1"/>
            <a:r>
              <a:rPr lang="en-US" altLang="en-US" dirty="0"/>
              <a:t>Data Suppliers:  Standard and Poor’s, Morgan Stanley Capital International, NASDAQ, Bloomberg, etc.</a:t>
            </a:r>
          </a:p>
          <a:p>
            <a:pPr marL="469900" indent="-469900"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7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7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838200" y="685800"/>
            <a:ext cx="7467600" cy="922338"/>
          </a:xfrm>
        </p:spPr>
        <p:txBody>
          <a:bodyPr/>
          <a:lstStyle/>
          <a:p>
            <a:pPr eaLnBrk="1" hangingPunct="1"/>
            <a:r>
              <a:rPr lang="en-US" altLang="en-US"/>
              <a:t>Key Benchmarks </a:t>
            </a:r>
          </a:p>
        </p:txBody>
      </p:sp>
      <p:sp>
        <p:nvSpPr>
          <p:cNvPr id="73731" name="Rectangle 3"/>
          <p:cNvSpPr>
            <a:spLocks noGrp="1" noChangeArrowheads="1"/>
          </p:cNvSpPr>
          <p:nvPr>
            <p:ph type="body" idx="4294967295"/>
          </p:nvPr>
        </p:nvSpPr>
        <p:spPr>
          <a:xfrm>
            <a:off x="914400" y="1600200"/>
            <a:ext cx="7315200" cy="533400"/>
          </a:xfrm>
        </p:spPr>
        <p:txBody>
          <a:bodyPr/>
          <a:lstStyle/>
          <a:p>
            <a:pPr eaLnBrk="1" hangingPunct="1"/>
            <a:r>
              <a:rPr lang="en-US" altLang="en-US" dirty="0"/>
              <a:t>Examples of benchmarks:</a:t>
            </a:r>
            <a:r>
              <a:rPr lang="en-US" altLang="en-US" sz="1400" dirty="0"/>
              <a:t>	</a:t>
            </a:r>
          </a:p>
        </p:txBody>
      </p:sp>
      <p:pic>
        <p:nvPicPr>
          <p:cNvPr id="2" name="Picture 1">
            <a:extLst>
              <a:ext uri="{FF2B5EF4-FFF2-40B4-BE49-F238E27FC236}">
                <a16:creationId xmlns:a16="http://schemas.microsoft.com/office/drawing/2014/main" id="{EE79A279-A8C6-4676-BA31-65C07D020AB8}"/>
              </a:ext>
            </a:extLst>
          </p:cNvPr>
          <p:cNvPicPr>
            <a:picLocks noChangeAspect="1"/>
          </p:cNvPicPr>
          <p:nvPr/>
        </p:nvPicPr>
        <p:blipFill>
          <a:blip r:embed="rId2"/>
          <a:stretch>
            <a:fillRect/>
          </a:stretch>
        </p:blipFill>
        <p:spPr>
          <a:xfrm>
            <a:off x="609600" y="2133600"/>
            <a:ext cx="3633523" cy="4276725"/>
          </a:xfrm>
          <a:prstGeom prst="rect">
            <a:avLst/>
          </a:prstGeom>
        </p:spPr>
      </p:pic>
      <p:pic>
        <p:nvPicPr>
          <p:cNvPr id="3" name="Picture 2">
            <a:extLst>
              <a:ext uri="{FF2B5EF4-FFF2-40B4-BE49-F238E27FC236}">
                <a16:creationId xmlns:a16="http://schemas.microsoft.com/office/drawing/2014/main" id="{69543B1F-7D3B-44C2-8643-3F44C15067DF}"/>
              </a:ext>
            </a:extLst>
          </p:cNvPr>
          <p:cNvPicPr>
            <a:picLocks noChangeAspect="1"/>
          </p:cNvPicPr>
          <p:nvPr/>
        </p:nvPicPr>
        <p:blipFill>
          <a:blip r:embed="rId3"/>
          <a:stretch>
            <a:fillRect/>
          </a:stretch>
        </p:blipFill>
        <p:spPr>
          <a:xfrm>
            <a:off x="4319323" y="2133600"/>
            <a:ext cx="4396052" cy="4276725"/>
          </a:xfrm>
          <a:prstGeom prst="rect">
            <a:avLst/>
          </a:prstGeom>
        </p:spPr>
      </p:pic>
    </p:spTree>
    <p:extLst>
      <p:ext uri="{BB962C8B-B14F-4D97-AF65-F5344CB8AC3E}">
        <p14:creationId xmlns:p14="http://schemas.microsoft.com/office/powerpoint/2010/main" val="22804120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a:xfrm>
            <a:off x="838200" y="644525"/>
            <a:ext cx="7467600" cy="920750"/>
          </a:xfrm>
        </p:spPr>
        <p:txBody>
          <a:bodyPr/>
          <a:lstStyle/>
          <a:p>
            <a:pPr eaLnBrk="1" hangingPunct="1">
              <a:buClr>
                <a:schemeClr val="accent1"/>
              </a:buClr>
            </a:pPr>
            <a:r>
              <a:rPr lang="en-US" altLang="en-US"/>
              <a:t>Questions</a:t>
            </a:r>
          </a:p>
        </p:txBody>
      </p:sp>
      <p:sp>
        <p:nvSpPr>
          <p:cNvPr id="97283" name="Rectangle 3"/>
          <p:cNvSpPr>
            <a:spLocks noGrp="1" noChangeArrowheads="1"/>
          </p:cNvSpPr>
          <p:nvPr>
            <p:ph type="body" idx="4294967295"/>
          </p:nvPr>
        </p:nvSpPr>
        <p:spPr>
          <a:xfrm>
            <a:off x="971550" y="1600200"/>
            <a:ext cx="7258050" cy="4114800"/>
          </a:xfrm>
        </p:spPr>
        <p:txBody>
          <a:bodyPr/>
          <a:lstStyle/>
          <a:p>
            <a:pPr marL="469900" indent="-469900" eaLnBrk="1" hangingPunct="1">
              <a:buClr>
                <a:schemeClr val="accent1"/>
              </a:buClr>
            </a:pPr>
            <a:r>
              <a:rPr lang="en-US" altLang="en-US"/>
              <a:t>Do we understand the uses and types of Benchmarks to an investor?</a:t>
            </a:r>
          </a:p>
          <a:p>
            <a:pPr marL="469900" indent="-469900" eaLnBrk="1" hangingPunct="1">
              <a:buClr>
                <a:schemeClr val="accent1"/>
              </a:buClr>
            </a:pPr>
            <a:endParaRPr lang="en-US" altLang="en-US"/>
          </a:p>
          <a:p>
            <a:pPr marL="908050" lvl="1" indent="-436563" eaLnBrk="1" hangingPunct="1">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685800" y="685800"/>
            <a:ext cx="7772400" cy="944563"/>
          </a:xfrm>
        </p:spPr>
        <p:txBody>
          <a:bodyPr/>
          <a:lstStyle/>
          <a:p>
            <a:pPr eaLnBrk="1" hangingPunct="1"/>
            <a:r>
              <a:rPr lang="en-US" altLang="en-US"/>
              <a:t>Types of Securities Markets</a:t>
            </a:r>
            <a:r>
              <a:rPr lang="en-US" altLang="en-US" sz="2000"/>
              <a:t> (continued)</a:t>
            </a:r>
          </a:p>
        </p:txBody>
      </p:sp>
      <p:sp>
        <p:nvSpPr>
          <p:cNvPr id="10243" name="Rectangle 3"/>
          <p:cNvSpPr>
            <a:spLocks noGrp="1" noChangeArrowheads="1"/>
          </p:cNvSpPr>
          <p:nvPr>
            <p:ph type="body" sz="half" idx="4294967295"/>
          </p:nvPr>
        </p:nvSpPr>
        <p:spPr>
          <a:xfrm>
            <a:off x="914400" y="1600200"/>
            <a:ext cx="7239000" cy="4572000"/>
          </a:xfrm>
        </p:spPr>
        <p:txBody>
          <a:bodyPr/>
          <a:lstStyle/>
          <a:p>
            <a:pPr eaLnBrk="1" hangingPunct="1"/>
            <a:r>
              <a:rPr lang="en-US" altLang="en-US"/>
              <a:t>What is traded in the secondary markets, i.e., markets where existing securities trade?</a:t>
            </a:r>
          </a:p>
          <a:p>
            <a:pPr lvl="2" eaLnBrk="1" hangingPunct="1"/>
            <a:r>
              <a:rPr lang="en-US" altLang="en-US"/>
              <a:t>Secondary markets trade previously owned shares of stocks, bonds, and other securities</a:t>
            </a:r>
          </a:p>
          <a:p>
            <a:pPr lvl="1" eaLnBrk="1" hangingPunct="1"/>
            <a:r>
              <a:rPr lang="en-US" altLang="en-US"/>
              <a:t>What do secondary markets consist of?</a:t>
            </a:r>
          </a:p>
          <a:p>
            <a:pPr lvl="2" eaLnBrk="1" hangingPunct="1"/>
            <a:r>
              <a:rPr lang="en-US" altLang="en-US"/>
              <a:t>Secondary markets consist of organized exchanges and over-the-counter or electronic markets where existing shares are traded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ctrTitle" idx="4294967295"/>
          </p:nvPr>
        </p:nvSpPr>
        <p:spPr>
          <a:xfrm>
            <a:off x="990600" y="649288"/>
            <a:ext cx="7239000" cy="915987"/>
          </a:xfrm>
        </p:spPr>
        <p:txBody>
          <a:bodyPr/>
          <a:lstStyle/>
          <a:p>
            <a:pPr eaLnBrk="1" hangingPunct="1"/>
            <a:r>
              <a:rPr lang="en-US" altLang="en-US"/>
              <a:t>Review of Objectives</a:t>
            </a:r>
          </a:p>
        </p:txBody>
      </p:sp>
      <p:sp>
        <p:nvSpPr>
          <p:cNvPr id="98307" name="Rectangle 3"/>
          <p:cNvSpPr>
            <a:spLocks noGrp="1" noChangeArrowheads="1"/>
          </p:cNvSpPr>
          <p:nvPr>
            <p:ph type="subTitle" idx="4294967295"/>
          </p:nvPr>
        </p:nvSpPr>
        <p:spPr>
          <a:xfrm>
            <a:off x="914400" y="1600200"/>
            <a:ext cx="7239000" cy="4192588"/>
          </a:xfrm>
        </p:spPr>
        <p:txBody>
          <a:bodyPr/>
          <a:lstStyle/>
          <a:p>
            <a:pPr marL="609600" indent="-609600" eaLnBrk="1" hangingPunct="1"/>
            <a:r>
              <a:rPr lang="en-US" altLang="en-US" dirty="0"/>
              <a:t>A. Do you understand the different types of securities markets?</a:t>
            </a:r>
          </a:p>
          <a:p>
            <a:pPr marL="609600" indent="-609600" eaLnBrk="1" hangingPunct="1"/>
            <a:r>
              <a:rPr lang="en-US" altLang="en-US" dirty="0"/>
              <a:t>B. Do you understand the basics of brokers and investment advisors and how to buy and sell securities?</a:t>
            </a:r>
          </a:p>
          <a:p>
            <a:pPr marL="609600" indent="-609600" eaLnBrk="1" hangingPunct="1"/>
            <a:r>
              <a:rPr lang="en-US" altLang="en-US" dirty="0"/>
              <a:t>C.  Do you understand how to choose a broker or investment advisor?</a:t>
            </a:r>
          </a:p>
          <a:p>
            <a:pPr marL="609600" indent="-609600" eaLnBrk="1" hangingPunct="1"/>
            <a:r>
              <a:rPr lang="en-US" altLang="en-US" dirty="0"/>
              <a:t>D.  Do you understand the uses and importance of investment benchmarks?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a:xfrm>
            <a:off x="838200" y="685800"/>
            <a:ext cx="7467600" cy="922338"/>
          </a:xfrm>
        </p:spPr>
        <p:txBody>
          <a:bodyPr/>
          <a:lstStyle/>
          <a:p>
            <a:pPr eaLnBrk="1" hangingPunct="1"/>
            <a:r>
              <a:rPr lang="en-US" altLang="en-US"/>
              <a:t>Case Study #1</a:t>
            </a:r>
          </a:p>
        </p:txBody>
      </p:sp>
      <p:sp>
        <p:nvSpPr>
          <p:cNvPr id="77827" name="Rectangle 3"/>
          <p:cNvSpPr>
            <a:spLocks noGrp="1" noChangeArrowheads="1"/>
          </p:cNvSpPr>
          <p:nvPr>
            <p:ph type="body" idx="4294967295"/>
          </p:nvPr>
        </p:nvSpPr>
        <p:spPr>
          <a:xfrm>
            <a:off x="914400" y="1600200"/>
            <a:ext cx="7315200" cy="5370513"/>
          </a:xfrm>
        </p:spPr>
        <p:txBody>
          <a:bodyPr/>
          <a:lstStyle/>
          <a:p>
            <a:pPr marL="465138" indent="-465138" eaLnBrk="1" hangingPunct="1">
              <a:lnSpc>
                <a:spcPct val="90000"/>
              </a:lnSpc>
              <a:buFont typeface="Wingdings" panose="05000000000000000000" pitchFamily="2" charset="2"/>
              <a:buNone/>
            </a:pPr>
            <a:r>
              <a:rPr lang="en-US" altLang="en-US" sz="2400"/>
              <a:t>Data</a:t>
            </a:r>
          </a:p>
          <a:p>
            <a:pPr marL="465138" indent="-465138" eaLnBrk="1" hangingPunct="1">
              <a:lnSpc>
                <a:spcPct val="90000"/>
              </a:lnSpc>
            </a:pPr>
            <a:r>
              <a:rPr lang="en-US" altLang="en-US" sz="2400"/>
              <a:t>After studying the fundamental trends from CHKP Company’s annual report and doing a whole lot of research, Steve decided to purchase one round lot of the firm’s stock on the open market.  On Monday morning he calls a stockbroker and asks for a price of CHKP stock.  The broker indicates that CHKP is bid at $45.12 with an ask of $45.20. </a:t>
            </a:r>
          </a:p>
          <a:p>
            <a:pPr marL="465138" indent="-465138" eaLnBrk="1" hangingPunct="1">
              <a:lnSpc>
                <a:spcPct val="90000"/>
              </a:lnSpc>
              <a:buFont typeface="Wingdings" panose="05000000000000000000" pitchFamily="2" charset="2"/>
              <a:buNone/>
            </a:pPr>
            <a:r>
              <a:rPr lang="en-US" altLang="en-US" sz="2400"/>
              <a:t>Calculations </a:t>
            </a:r>
          </a:p>
          <a:p>
            <a:pPr marL="579438" lvl="1" indent="0" eaLnBrk="1" hangingPunct="1">
              <a:lnSpc>
                <a:spcPct val="90000"/>
              </a:lnSpc>
              <a:buFont typeface="Wingdings" panose="05000000000000000000" pitchFamily="2" charset="2"/>
              <a:buNone/>
            </a:pPr>
            <a:r>
              <a:rPr lang="en-US" altLang="en-US"/>
              <a:t>a. Assuming Steve wanted to place a market order to purchase shares, how much would he most likely pay? </a:t>
            </a:r>
          </a:p>
          <a:p>
            <a:pPr marL="579438" lvl="1" indent="0" eaLnBrk="1" hangingPunct="1">
              <a:lnSpc>
                <a:spcPct val="90000"/>
              </a:lnSpc>
              <a:buFont typeface="Wingdings" panose="05000000000000000000" pitchFamily="2" charset="2"/>
              <a:buNone/>
            </a:pPr>
            <a:r>
              <a:rPr lang="en-US" altLang="en-US"/>
              <a:t>b. What are the advantages and disadvantages of a limit order over a market order?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82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a:xfrm>
            <a:off x="838200" y="644525"/>
            <a:ext cx="7467600" cy="920750"/>
          </a:xfrm>
        </p:spPr>
        <p:txBody>
          <a:bodyPr/>
          <a:lstStyle/>
          <a:p>
            <a:pPr eaLnBrk="1" hangingPunct="1"/>
            <a:r>
              <a:rPr lang="en-US" altLang="en-US"/>
              <a:t>Case Study #1 Answer</a:t>
            </a:r>
          </a:p>
        </p:txBody>
      </p:sp>
      <p:sp>
        <p:nvSpPr>
          <p:cNvPr id="79875" name="Rectangle 3"/>
          <p:cNvSpPr>
            <a:spLocks noGrp="1" noChangeArrowheads="1"/>
          </p:cNvSpPr>
          <p:nvPr>
            <p:ph type="body" idx="4294967295"/>
          </p:nvPr>
        </p:nvSpPr>
        <p:spPr>
          <a:xfrm>
            <a:off x="971550" y="1600200"/>
            <a:ext cx="7258050" cy="4114800"/>
          </a:xfrm>
        </p:spPr>
        <p:txBody>
          <a:bodyPr/>
          <a:lstStyle/>
          <a:p>
            <a:pPr marL="533400" indent="-533400" eaLnBrk="1" hangingPunct="1">
              <a:buFont typeface="Wingdings" panose="05000000000000000000" pitchFamily="2" charset="2"/>
              <a:buAutoNum type="alphaLcPeriod"/>
            </a:pPr>
            <a:r>
              <a:rPr lang="en-US" altLang="en-US" sz="2400"/>
              <a:t>The ask price of $45.20 is what you would most likely have to pay for each share of CHKP stock.  So assuming you purchased a round lot (100 shares) you would pay:  $45.20 x 100 = $4,520 Assuming no commission. </a:t>
            </a:r>
          </a:p>
          <a:p>
            <a:pPr marL="533400" indent="-533400" eaLnBrk="1" hangingPunct="1"/>
            <a:r>
              <a:rPr lang="en-US" altLang="en-US" sz="2400"/>
              <a:t>The advantage of a limit order is that it will not be executed except at that price or better.  The disadvantage is that it may not be executed if the market rises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a:xfrm>
            <a:off x="838200" y="685800"/>
            <a:ext cx="7467600" cy="922338"/>
          </a:xfrm>
        </p:spPr>
        <p:txBody>
          <a:bodyPr/>
          <a:lstStyle/>
          <a:p>
            <a:pPr eaLnBrk="1" hangingPunct="1"/>
            <a:r>
              <a:rPr lang="en-US" altLang="en-US"/>
              <a:t>Case Study #2</a:t>
            </a:r>
          </a:p>
        </p:txBody>
      </p:sp>
      <p:sp>
        <p:nvSpPr>
          <p:cNvPr id="102403" name="Rectangle 3"/>
          <p:cNvSpPr>
            <a:spLocks noGrp="1" noChangeArrowheads="1"/>
          </p:cNvSpPr>
          <p:nvPr>
            <p:ph type="body" idx="4294967295"/>
          </p:nvPr>
        </p:nvSpPr>
        <p:spPr>
          <a:xfrm>
            <a:off x="914400" y="1524000"/>
            <a:ext cx="7239000" cy="5257800"/>
          </a:xfrm>
        </p:spPr>
        <p:txBody>
          <a:bodyPr/>
          <a:lstStyle/>
          <a:p>
            <a:pPr eaLnBrk="1" hangingPunct="1">
              <a:buFont typeface="Wingdings" panose="05000000000000000000" pitchFamily="2" charset="2"/>
              <a:buNone/>
            </a:pPr>
            <a:r>
              <a:rPr lang="en-US" altLang="en-US"/>
              <a:t>Data</a:t>
            </a:r>
          </a:p>
          <a:p>
            <a:pPr eaLnBrk="1" hangingPunct="1"/>
            <a:r>
              <a:rPr lang="en-US" altLang="en-US"/>
              <a:t>Steve’s purchase of 100 shares in CHKP has been a good investment.  Yesterday the stock closed at $53.75 per share.  In order to lock in his gains, he decides to employ a stop-loss order.</a:t>
            </a:r>
          </a:p>
          <a:p>
            <a:pPr eaLnBrk="1" hangingPunct="1">
              <a:buFont typeface="Wingdings" panose="05000000000000000000" pitchFamily="2" charset="2"/>
              <a:buNone/>
            </a:pPr>
            <a:r>
              <a:rPr lang="en-US" altLang="en-US"/>
              <a:t>Application  </a:t>
            </a:r>
          </a:p>
          <a:p>
            <a:pPr lvl="1" eaLnBrk="1" hangingPunct="1">
              <a:buFontTx/>
              <a:buNone/>
            </a:pPr>
            <a:r>
              <a:rPr lang="en-US" altLang="en-US" sz="2800"/>
              <a:t>a. Assuming he sets the order at $53.00, what is likely to happen?  </a:t>
            </a:r>
          </a:p>
          <a:p>
            <a:pPr lvl="1" eaLnBrk="1" hangingPunct="1">
              <a:buFontTx/>
              <a:buNone/>
            </a:pPr>
            <a:r>
              <a:rPr lang="en-US" altLang="en-US" sz="2800"/>
              <a:t>b. At what price would you recommend setting the stop-loss order? Why?</a:t>
            </a:r>
            <a:r>
              <a:rPr lang="en-US" altLang="en-US"/>
              <a:t>  </a:t>
            </a:r>
          </a:p>
          <a:p>
            <a:pPr lvl="1" eaLnBrk="1" hangingPunct="1">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0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24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152400" y="685800"/>
            <a:ext cx="8763000" cy="838200"/>
          </a:xfrm>
        </p:spPr>
        <p:txBody>
          <a:bodyPr/>
          <a:lstStyle/>
          <a:p>
            <a:pPr eaLnBrk="1" hangingPunct="1"/>
            <a:r>
              <a:rPr lang="en-US" altLang="en-US" sz="2000"/>
              <a:t>Assuming your order is set at $53, what is likely to happen?  At what prices would you recommend setting your stop-loss order?  Why?</a:t>
            </a:r>
          </a:p>
        </p:txBody>
      </p:sp>
      <p:sp>
        <p:nvSpPr>
          <p:cNvPr id="82947" name="Rectangle 3"/>
          <p:cNvSpPr>
            <a:spLocks noGrp="1" noChangeArrowheads="1"/>
          </p:cNvSpPr>
          <p:nvPr>
            <p:ph type="body" idx="4294967295"/>
          </p:nvPr>
        </p:nvSpPr>
        <p:spPr>
          <a:xfrm>
            <a:off x="971550" y="1600200"/>
            <a:ext cx="7258050" cy="4114800"/>
          </a:xfrm>
        </p:spPr>
        <p:txBody>
          <a:bodyPr/>
          <a:lstStyle/>
          <a:p>
            <a:pPr marL="533400" indent="-533400" eaLnBrk="1" hangingPunct="1">
              <a:buFont typeface="Wingdings" panose="05000000000000000000" pitchFamily="2" charset="2"/>
              <a:buAutoNum type="alphaLcPeriod"/>
            </a:pPr>
            <a:r>
              <a:rPr lang="en-US" altLang="en-US" sz="2400"/>
              <a:t>Because the stop-loss order price of $53.00 is set so close to the recent close of $53.75, it is likely the position will be sold as the stock fluctuates around its closing price. </a:t>
            </a:r>
          </a:p>
          <a:p>
            <a:pPr marL="533400" indent="-533400" eaLnBrk="1" hangingPunct="1">
              <a:buFont typeface="Wingdings" panose="05000000000000000000" pitchFamily="2" charset="2"/>
              <a:buAutoNum type="alphaLcPeriod"/>
            </a:pPr>
            <a:r>
              <a:rPr lang="en-US" altLang="en-US" sz="2400"/>
              <a:t>Steve should set his stop-loss order to safeguard against </a:t>
            </a:r>
            <a:r>
              <a:rPr lang="en-US" altLang="en-US" sz="2400" i="1"/>
              <a:t>a major</a:t>
            </a:r>
            <a:r>
              <a:rPr lang="en-US" altLang="en-US" sz="2400"/>
              <a:t>, not minor, fluctuation.  Minor fluctuations lead to significant turnover (and taxes) for a portfolio.  A stop-loss price of $40 or $45 would likely be more appropriate, based on Steve’s view and objectives.</a:t>
            </a:r>
          </a:p>
          <a:p>
            <a:pPr marL="533400" indent="-533400" eaLnBrk="1" hangingPunct="1">
              <a:buFont typeface="Wingdings" panose="05000000000000000000" pitchFamily="2" charset="2"/>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a:xfrm>
            <a:off x="838200" y="685800"/>
            <a:ext cx="7467600" cy="922338"/>
          </a:xfrm>
        </p:spPr>
        <p:txBody>
          <a:bodyPr/>
          <a:lstStyle/>
          <a:p>
            <a:pPr eaLnBrk="1" hangingPunct="1"/>
            <a:r>
              <a:rPr lang="en-US" altLang="en-US" dirty="0"/>
              <a:t>Case Study #3</a:t>
            </a:r>
          </a:p>
        </p:txBody>
      </p:sp>
      <p:sp>
        <p:nvSpPr>
          <p:cNvPr id="102403" name="Rectangle 3"/>
          <p:cNvSpPr>
            <a:spLocks noGrp="1" noChangeArrowheads="1"/>
          </p:cNvSpPr>
          <p:nvPr>
            <p:ph type="body" idx="4294967295"/>
          </p:nvPr>
        </p:nvSpPr>
        <p:spPr>
          <a:xfrm>
            <a:off x="914400" y="1524000"/>
            <a:ext cx="7239000" cy="5257800"/>
          </a:xfrm>
        </p:spPr>
        <p:txBody>
          <a:bodyPr/>
          <a:lstStyle/>
          <a:p>
            <a:pPr eaLnBrk="1" hangingPunct="1">
              <a:buFont typeface="Wingdings" panose="05000000000000000000" pitchFamily="2" charset="2"/>
              <a:buNone/>
            </a:pPr>
            <a:r>
              <a:rPr lang="en-US" altLang="en-US" dirty="0"/>
              <a:t>Data</a:t>
            </a:r>
          </a:p>
          <a:p>
            <a:pPr eaLnBrk="1" hangingPunct="1"/>
            <a:r>
              <a:rPr lang="en-US" altLang="en-US" dirty="0"/>
              <a:t>Suzy is trying to decide whether to use a financial advisor, RIA or not.  What questions should she ask to help make the decision easier?</a:t>
            </a:r>
          </a:p>
        </p:txBody>
      </p:sp>
    </p:spTree>
    <p:extLst>
      <p:ext uri="{BB962C8B-B14F-4D97-AF65-F5344CB8AC3E}">
        <p14:creationId xmlns:p14="http://schemas.microsoft.com/office/powerpoint/2010/main" val="1465673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457200" y="685800"/>
            <a:ext cx="8153400" cy="938213"/>
          </a:xfrm>
        </p:spPr>
        <p:txBody>
          <a:bodyPr/>
          <a:lstStyle/>
          <a:p>
            <a:pPr eaLnBrk="1" hangingPunct="1"/>
            <a:r>
              <a:rPr lang="en-US" altLang="en-US"/>
              <a:t>Choosing an Advisor</a:t>
            </a:r>
            <a:r>
              <a:rPr lang="en-US" altLang="en-US" sz="2000"/>
              <a:t> (continued)</a:t>
            </a:r>
          </a:p>
        </p:txBody>
      </p:sp>
      <p:sp>
        <p:nvSpPr>
          <p:cNvPr id="46083" name="Rectangle 3"/>
          <p:cNvSpPr>
            <a:spLocks noGrp="1" noChangeArrowheads="1"/>
          </p:cNvSpPr>
          <p:nvPr>
            <p:ph type="body" idx="4294967295"/>
          </p:nvPr>
        </p:nvSpPr>
        <p:spPr>
          <a:xfrm>
            <a:off x="914400" y="1600200"/>
            <a:ext cx="7315200" cy="5334000"/>
          </a:xfrm>
        </p:spPr>
        <p:txBody>
          <a:bodyPr/>
          <a:lstStyle/>
          <a:p>
            <a:pPr eaLnBrk="1" hangingPunct="1"/>
            <a:r>
              <a:rPr lang="en-US" altLang="en-US"/>
              <a:t>Following are a few key questions to ask when considering a broker, registered investment advisor, or financial planner</a:t>
            </a:r>
          </a:p>
          <a:p>
            <a:pPr eaLnBrk="1" hangingPunct="1"/>
            <a:r>
              <a:rPr lang="en-US" altLang="en-US" sz="2400" i="1"/>
              <a:t>1.  Are you a full time broker/registered investment advisor (RIA)/financial planner (FP)?</a:t>
            </a:r>
            <a:r>
              <a:rPr lang="en-US" altLang="en-US" i="1"/>
              <a:t>  </a:t>
            </a:r>
          </a:p>
          <a:p>
            <a:pPr lvl="1" eaLnBrk="1" hangingPunct="1"/>
            <a:r>
              <a:rPr lang="en-US" altLang="en-US"/>
              <a:t>Work with brokers/RIAs/FPs who work full-time at their business.  This gives greater assurance that they are knowledgeable in the products you need </a:t>
            </a:r>
          </a:p>
        </p:txBody>
      </p:sp>
    </p:spTree>
    <p:extLst>
      <p:ext uri="{BB962C8B-B14F-4D97-AF65-F5344CB8AC3E}">
        <p14:creationId xmlns:p14="http://schemas.microsoft.com/office/powerpoint/2010/main" val="12982254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838200" y="609600"/>
            <a:ext cx="7467600" cy="1014413"/>
          </a:xfrm>
        </p:spPr>
        <p:txBody>
          <a:bodyPr/>
          <a:lstStyle/>
          <a:p>
            <a:pPr eaLnBrk="1" hangingPunct="1"/>
            <a:r>
              <a:rPr lang="en-US" altLang="en-US"/>
              <a:t>Choosing an Advisor</a:t>
            </a:r>
            <a:r>
              <a:rPr lang="en-US" altLang="en-US" sz="2000"/>
              <a:t> (continued)</a:t>
            </a:r>
          </a:p>
        </p:txBody>
      </p:sp>
      <p:sp>
        <p:nvSpPr>
          <p:cNvPr id="47107" name="Rectangle 3"/>
          <p:cNvSpPr>
            <a:spLocks noGrp="1" noChangeArrowheads="1"/>
          </p:cNvSpPr>
          <p:nvPr>
            <p:ph type="body" idx="4294967295"/>
          </p:nvPr>
        </p:nvSpPr>
        <p:spPr>
          <a:xfrm>
            <a:off x="971550" y="1589088"/>
            <a:ext cx="7258050" cy="5210175"/>
          </a:xfrm>
        </p:spPr>
        <p:txBody>
          <a:bodyPr/>
          <a:lstStyle/>
          <a:p>
            <a:pPr eaLnBrk="1" hangingPunct="1">
              <a:spcBef>
                <a:spcPts val="300"/>
              </a:spcBef>
            </a:pPr>
            <a:r>
              <a:rPr lang="en-US" altLang="en-US" sz="2400" i="1"/>
              <a:t>2.  What is your education and what licenses do you have?</a:t>
            </a:r>
          </a:p>
          <a:p>
            <a:pPr lvl="1" eaLnBrk="1" hangingPunct="1">
              <a:spcBef>
                <a:spcPts val="300"/>
              </a:spcBef>
            </a:pPr>
            <a:r>
              <a:rPr lang="en-US" altLang="en-US"/>
              <a:t>Many financial advisors have had little or no financial training. I recommend that you stick with those that have spent the time and have qualified for specific designations, such as certified financial planners (CFP), chartered financial analysts (CFA), and certified public accountants- personal financial specialists (CPA)</a:t>
            </a:r>
          </a:p>
          <a:p>
            <a:pPr lvl="1" eaLnBrk="1" hangingPunct="1">
              <a:spcBef>
                <a:spcPts val="300"/>
              </a:spcBef>
            </a:pPr>
            <a:r>
              <a:rPr lang="en-US" altLang="en-US"/>
              <a:t>Make sure your choice is licensed.  If you require stock and bond assistance, they should have their CFA or Series 7.  If they are RIAs, they need their Series 65 and 66.  If they are financial planners, I recommend they be CFPs</a:t>
            </a:r>
          </a:p>
        </p:txBody>
      </p:sp>
    </p:spTree>
    <p:extLst>
      <p:ext uri="{BB962C8B-B14F-4D97-AF65-F5344CB8AC3E}">
        <p14:creationId xmlns:p14="http://schemas.microsoft.com/office/powerpoint/2010/main" val="39109301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838200" y="609600"/>
            <a:ext cx="7467600" cy="1014413"/>
          </a:xfrm>
        </p:spPr>
        <p:txBody>
          <a:bodyPr/>
          <a:lstStyle/>
          <a:p>
            <a:pPr eaLnBrk="1" hangingPunct="1"/>
            <a:r>
              <a:rPr lang="en-US" altLang="en-US"/>
              <a:t>Choosing an Advisor</a:t>
            </a:r>
            <a:r>
              <a:rPr lang="en-US" altLang="en-US" sz="2000"/>
              <a:t> (continued)</a:t>
            </a:r>
          </a:p>
        </p:txBody>
      </p:sp>
      <p:sp>
        <p:nvSpPr>
          <p:cNvPr id="48131" name="Rectangle 3"/>
          <p:cNvSpPr>
            <a:spLocks noGrp="1" noChangeArrowheads="1"/>
          </p:cNvSpPr>
          <p:nvPr>
            <p:ph type="body" idx="4294967295"/>
          </p:nvPr>
        </p:nvSpPr>
        <p:spPr>
          <a:xfrm>
            <a:off x="971550" y="1600200"/>
            <a:ext cx="7258050" cy="4114800"/>
          </a:xfrm>
        </p:spPr>
        <p:txBody>
          <a:bodyPr/>
          <a:lstStyle/>
          <a:p>
            <a:pPr eaLnBrk="1" hangingPunct="1">
              <a:spcBef>
                <a:spcPts val="400"/>
              </a:spcBef>
            </a:pPr>
            <a:r>
              <a:rPr lang="en-US" altLang="en-US" sz="2400" i="1"/>
              <a:t>3.  How long have you been a full-time broker/RIA/Financial Planner?</a:t>
            </a:r>
          </a:p>
          <a:p>
            <a:pPr lvl="1" eaLnBrk="1" hangingPunct="1">
              <a:spcBef>
                <a:spcPts val="400"/>
              </a:spcBef>
            </a:pPr>
            <a:r>
              <a:rPr lang="en-US" altLang="en-US"/>
              <a:t>Work with someone who is experienced and established.  While a new broker may be competent, an experienced broker will likely be competent and have experience.</a:t>
            </a:r>
          </a:p>
          <a:p>
            <a:pPr eaLnBrk="1" hangingPunct="1">
              <a:spcBef>
                <a:spcPts val="400"/>
              </a:spcBef>
            </a:pPr>
            <a:r>
              <a:rPr lang="en-US" altLang="en-US" sz="2400" i="1"/>
              <a:t>4. Are you working as a fiduciary or an advisor?  </a:t>
            </a:r>
          </a:p>
          <a:p>
            <a:pPr lvl="1" eaLnBrk="1" hangingPunct="1">
              <a:spcBef>
                <a:spcPts val="400"/>
              </a:spcBef>
            </a:pPr>
            <a:r>
              <a:rPr lang="en-US" altLang="en-US"/>
              <a:t>Fiduciaries are required to recommend products that are in the best interests of their clients.  Some fee-based advisors at brokerage firms are held to a lower standard that only requires that they recommend products that are a reasonable choice.  Work with advisors that will commit to acting as a fiduciary on your behalf, and in your best interests.</a:t>
            </a:r>
          </a:p>
        </p:txBody>
      </p:sp>
    </p:spTree>
    <p:extLst>
      <p:ext uri="{BB962C8B-B14F-4D97-AF65-F5344CB8AC3E}">
        <p14:creationId xmlns:p14="http://schemas.microsoft.com/office/powerpoint/2010/main" val="4064993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838200" y="685800"/>
            <a:ext cx="7467600" cy="922338"/>
          </a:xfrm>
        </p:spPr>
        <p:txBody>
          <a:bodyPr/>
          <a:lstStyle/>
          <a:p>
            <a:pPr eaLnBrk="1" hangingPunct="1"/>
            <a:r>
              <a:rPr lang="en-US" altLang="en-US"/>
              <a:t>Choosing an Advisor</a:t>
            </a:r>
            <a:r>
              <a:rPr lang="en-US" altLang="en-US" sz="2000"/>
              <a:t> (continued)</a:t>
            </a:r>
          </a:p>
        </p:txBody>
      </p:sp>
      <p:sp>
        <p:nvSpPr>
          <p:cNvPr id="49155" name="Rectangle 3"/>
          <p:cNvSpPr>
            <a:spLocks noGrp="1" noChangeArrowheads="1"/>
          </p:cNvSpPr>
          <p:nvPr>
            <p:ph type="body" idx="4294967295"/>
          </p:nvPr>
        </p:nvSpPr>
        <p:spPr>
          <a:xfrm>
            <a:off x="971550" y="1600200"/>
            <a:ext cx="7258050" cy="4114800"/>
          </a:xfrm>
        </p:spPr>
        <p:txBody>
          <a:bodyPr/>
          <a:lstStyle/>
          <a:p>
            <a:pPr eaLnBrk="1" hangingPunct="1"/>
            <a:r>
              <a:rPr lang="en-US" altLang="en-US" sz="2400" i="1"/>
              <a:t>5. Do you only offer investment advice, or full financial planning services?</a:t>
            </a:r>
            <a:r>
              <a:rPr lang="en-US" altLang="en-US" i="1"/>
              <a:t>  </a:t>
            </a:r>
          </a:p>
          <a:p>
            <a:pPr lvl="1" eaLnBrk="1" hangingPunct="1"/>
            <a:r>
              <a:rPr lang="en-US" altLang="en-US"/>
              <a:t>Many advisors only offer investment advice.  But from this course, you realize that there is much more to comprehensive financial planning than picking financial assets.  I recommend that you work with someone who will help you in those other areas as well, including goals, budgets, mortgages, insurance, taxes, retirement planning, etc. </a:t>
            </a:r>
          </a:p>
        </p:txBody>
      </p:sp>
    </p:spTree>
    <p:extLst>
      <p:ext uri="{BB962C8B-B14F-4D97-AF65-F5344CB8AC3E}">
        <p14:creationId xmlns:p14="http://schemas.microsoft.com/office/powerpoint/2010/main" val="31986491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508000" y="655638"/>
            <a:ext cx="8105775" cy="944562"/>
          </a:xfrm>
        </p:spPr>
        <p:txBody>
          <a:bodyPr lIns="90488" tIns="44450" rIns="90488" bIns="44450"/>
          <a:lstStyle/>
          <a:p>
            <a:pPr eaLnBrk="1" hangingPunct="1"/>
            <a:r>
              <a:rPr lang="en-US" altLang="en-US"/>
              <a:t>Secondary Markets: Organized Exchanges</a:t>
            </a:r>
          </a:p>
        </p:txBody>
      </p:sp>
      <p:sp>
        <p:nvSpPr>
          <p:cNvPr id="12291" name="Rectangle 3"/>
          <p:cNvSpPr>
            <a:spLocks noGrp="1" noChangeArrowheads="1"/>
          </p:cNvSpPr>
          <p:nvPr>
            <p:ph type="body" idx="4294967295"/>
          </p:nvPr>
        </p:nvSpPr>
        <p:spPr>
          <a:xfrm>
            <a:off x="914400" y="1600200"/>
            <a:ext cx="7315200" cy="5105400"/>
          </a:xfrm>
        </p:spPr>
        <p:txBody>
          <a:bodyPr lIns="90488" tIns="44450" rIns="90488" bIns="44450"/>
          <a:lstStyle/>
          <a:p>
            <a:pPr eaLnBrk="1" hangingPunct="1"/>
            <a:r>
              <a:rPr lang="en-US" altLang="en-US"/>
              <a:t>What are organized stock exchanges?</a:t>
            </a:r>
          </a:p>
          <a:p>
            <a:pPr lvl="1" eaLnBrk="1" hangingPunct="1"/>
            <a:r>
              <a:rPr lang="en-US" altLang="en-US"/>
              <a:t>Areas used to facilitate trading of financial instruments </a:t>
            </a:r>
          </a:p>
          <a:p>
            <a:pPr eaLnBrk="1" hangingPunct="1"/>
            <a:r>
              <a:rPr lang="en-US" altLang="en-US" sz="2400"/>
              <a:t>What are the major organized exchanges?</a:t>
            </a:r>
          </a:p>
          <a:p>
            <a:pPr lvl="1" eaLnBrk="1" hangingPunct="1"/>
            <a:r>
              <a:rPr lang="en-US" altLang="en-US"/>
              <a:t>New York Stock Exchange (NYSE), the American Stock Exchange (AMEX), and regional exchanges</a:t>
            </a:r>
          </a:p>
          <a:p>
            <a:pPr eaLnBrk="1" hangingPunct="1"/>
            <a:r>
              <a:rPr lang="en-US" altLang="en-US" sz="2400"/>
              <a:t>Are there other exchanges?</a:t>
            </a:r>
          </a:p>
          <a:p>
            <a:pPr lvl="1" eaLnBrk="1" hangingPunct="1"/>
            <a:r>
              <a:rPr lang="en-US" altLang="en-US"/>
              <a:t>Yes, the Pacific, Chicago, Philadelphia, Cincinnati, Intermountain, Spokane, and Boston Stock Exchanges.  But these are very small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20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fade">
                                      <p:cBhvr>
                                        <p:cTn id="12" dur="2000"/>
                                        <p:tgtEl>
                                          <p:spTgt spid="12291">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Effect transition="in" filter="fade">
                                      <p:cBhvr>
                                        <p:cTn id="15" dur="2000"/>
                                        <p:tgtEl>
                                          <p:spTgt spid="12291">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291">
                                            <p:txEl>
                                              <p:pRg st="3" end="3"/>
                                            </p:txEl>
                                          </p:spTgt>
                                        </p:tgtEl>
                                        <p:attrNameLst>
                                          <p:attrName>style.visibility</p:attrName>
                                        </p:attrNameLst>
                                      </p:cBhvr>
                                      <p:to>
                                        <p:strVal val="visible"/>
                                      </p:to>
                                    </p:set>
                                    <p:animEffect transition="in" filter="fade">
                                      <p:cBhvr>
                                        <p:cTn id="18" dur="2000"/>
                                        <p:tgtEl>
                                          <p:spTgt spid="12291">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2291">
                                            <p:txEl>
                                              <p:pRg st="4" end="4"/>
                                            </p:txEl>
                                          </p:spTgt>
                                        </p:tgtEl>
                                        <p:attrNameLst>
                                          <p:attrName>style.visibility</p:attrName>
                                        </p:attrNameLst>
                                      </p:cBhvr>
                                      <p:to>
                                        <p:strVal val="visible"/>
                                      </p:to>
                                    </p:set>
                                    <p:animEffect transition="in" filter="fade">
                                      <p:cBhvr>
                                        <p:cTn id="21" dur="2000"/>
                                        <p:tgtEl>
                                          <p:spTgt spid="12291">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2291">
                                            <p:txEl>
                                              <p:pRg st="5" end="5"/>
                                            </p:txEl>
                                          </p:spTgt>
                                        </p:tgtEl>
                                        <p:attrNameLst>
                                          <p:attrName>style.visibility</p:attrName>
                                        </p:attrNameLst>
                                      </p:cBhvr>
                                      <p:to>
                                        <p:strVal val="visible"/>
                                      </p:to>
                                    </p:set>
                                    <p:animEffect transition="in" filter="fade">
                                      <p:cBhvr>
                                        <p:cTn id="24" dur="20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838200" y="685800"/>
            <a:ext cx="7467600" cy="922338"/>
          </a:xfrm>
        </p:spPr>
        <p:txBody>
          <a:bodyPr/>
          <a:lstStyle/>
          <a:p>
            <a:pPr eaLnBrk="1" hangingPunct="1"/>
            <a:r>
              <a:rPr lang="en-US" altLang="en-US"/>
              <a:t>Choosing an Advisor</a:t>
            </a:r>
            <a:r>
              <a:rPr lang="en-US" altLang="en-US" sz="2000"/>
              <a:t> (continued)</a:t>
            </a:r>
          </a:p>
        </p:txBody>
      </p:sp>
      <p:sp>
        <p:nvSpPr>
          <p:cNvPr id="50179" name="Rectangle 3"/>
          <p:cNvSpPr>
            <a:spLocks noGrp="1" noChangeArrowheads="1"/>
          </p:cNvSpPr>
          <p:nvPr>
            <p:ph type="body" idx="4294967295"/>
          </p:nvPr>
        </p:nvSpPr>
        <p:spPr>
          <a:xfrm>
            <a:off x="971550" y="1600200"/>
            <a:ext cx="7258050" cy="4114800"/>
          </a:xfrm>
        </p:spPr>
        <p:txBody>
          <a:bodyPr/>
          <a:lstStyle/>
          <a:p>
            <a:pPr eaLnBrk="1" hangingPunct="1"/>
            <a:r>
              <a:rPr lang="en-US" altLang="en-US" sz="2400" i="1"/>
              <a:t>6. What companies do you represent?</a:t>
            </a:r>
          </a:p>
          <a:p>
            <a:pPr lvl="1" eaLnBrk="1" hangingPunct="1"/>
            <a:r>
              <a:rPr lang="en-US" altLang="en-US"/>
              <a:t>There is a tradeoff here between captive and independent brokers/RIAs/FPs.  If they work with multiple companies, they may be able to offer more competitive products. If they only work for one company, they may be limited (or biased) in what they recommend</a:t>
            </a:r>
          </a:p>
        </p:txBody>
      </p:sp>
    </p:spTree>
    <p:extLst>
      <p:ext uri="{BB962C8B-B14F-4D97-AF65-F5344CB8AC3E}">
        <p14:creationId xmlns:p14="http://schemas.microsoft.com/office/powerpoint/2010/main" val="4867057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838200" y="655638"/>
            <a:ext cx="7467600" cy="922337"/>
          </a:xfrm>
        </p:spPr>
        <p:txBody>
          <a:bodyPr/>
          <a:lstStyle/>
          <a:p>
            <a:pPr eaLnBrk="1" hangingPunct="1"/>
            <a:r>
              <a:rPr lang="en-US" altLang="en-US"/>
              <a:t>Choosing an Advisor</a:t>
            </a:r>
            <a:r>
              <a:rPr lang="en-US" altLang="en-US" sz="2000"/>
              <a:t> (continued)</a:t>
            </a:r>
          </a:p>
        </p:txBody>
      </p:sp>
      <p:sp>
        <p:nvSpPr>
          <p:cNvPr id="51203" name="Rectangle 3"/>
          <p:cNvSpPr>
            <a:spLocks noGrp="1" noChangeArrowheads="1"/>
          </p:cNvSpPr>
          <p:nvPr>
            <p:ph type="body" idx="4294967295"/>
          </p:nvPr>
        </p:nvSpPr>
        <p:spPr>
          <a:xfrm>
            <a:off x="914400" y="1600200"/>
            <a:ext cx="7315200" cy="5257800"/>
          </a:xfrm>
        </p:spPr>
        <p:txBody>
          <a:bodyPr/>
          <a:lstStyle/>
          <a:p>
            <a:pPr eaLnBrk="1" hangingPunct="1"/>
            <a:r>
              <a:rPr lang="en-US" altLang="en-US" sz="2400" i="1"/>
              <a:t>7.  How are you compensated?</a:t>
            </a:r>
          </a:p>
          <a:p>
            <a:pPr lvl="1" eaLnBrk="1" hangingPunct="1"/>
            <a:r>
              <a:rPr lang="en-US" altLang="en-US"/>
              <a:t>Many advisors earn money by collecting commissions on the investments they sell.  While they are compensated for the time they spend, there is no additional incentive for them to watch your investments after you have purchased them as they make no additional fees.  In addition, there is the potential for conflict of interest as well as for excessive trading.  Make sure that the broker/RIA/FP is working on your behalf.  By knowing the commissions on various policies, you may be able to avoid investments that are more of a benefit to the broker than to you.</a:t>
            </a:r>
          </a:p>
        </p:txBody>
      </p:sp>
    </p:spTree>
    <p:extLst>
      <p:ext uri="{BB962C8B-B14F-4D97-AF65-F5344CB8AC3E}">
        <p14:creationId xmlns:p14="http://schemas.microsoft.com/office/powerpoint/2010/main" val="15682778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838200" y="685800"/>
            <a:ext cx="7467600" cy="922338"/>
          </a:xfrm>
        </p:spPr>
        <p:txBody>
          <a:bodyPr/>
          <a:lstStyle/>
          <a:p>
            <a:pPr eaLnBrk="1" hangingPunct="1"/>
            <a:r>
              <a:rPr lang="en-US" altLang="en-US"/>
              <a:t>Choosing an Advisor</a:t>
            </a:r>
            <a:r>
              <a:rPr lang="en-US" altLang="en-US" sz="2000"/>
              <a:t> (continued)</a:t>
            </a:r>
          </a:p>
        </p:txBody>
      </p:sp>
      <p:sp>
        <p:nvSpPr>
          <p:cNvPr id="52227" name="Rectangle 3"/>
          <p:cNvSpPr>
            <a:spLocks noGrp="1" noChangeArrowheads="1"/>
          </p:cNvSpPr>
          <p:nvPr>
            <p:ph type="body" idx="4294967295"/>
          </p:nvPr>
        </p:nvSpPr>
        <p:spPr>
          <a:xfrm>
            <a:off x="914400" y="1600200"/>
            <a:ext cx="7258050" cy="4114800"/>
          </a:xfrm>
        </p:spPr>
        <p:txBody>
          <a:bodyPr/>
          <a:lstStyle/>
          <a:p>
            <a:pPr eaLnBrk="1" hangingPunct="1"/>
            <a:r>
              <a:rPr lang="en-US" altLang="en-US" sz="2400" i="1"/>
              <a:t>8.  Tell me about your proposed assistance:</a:t>
            </a:r>
          </a:p>
          <a:p>
            <a:pPr lvl="1" eaLnBrk="1" hangingPunct="1"/>
            <a:r>
              <a:rPr lang="en-US" altLang="en-US" u="sng"/>
              <a:t>a. Trading commissions</a:t>
            </a:r>
            <a:r>
              <a:rPr lang="en-US" altLang="en-US"/>
              <a:t>: How much will it cost to buy stocks or other securities?  Are there different prices for market and limit orders?  What are those prices?  Does your firm offer both safekeeping and recordkeeping services?</a:t>
            </a:r>
          </a:p>
          <a:p>
            <a:pPr lvl="1" eaLnBrk="1" hangingPunct="1"/>
            <a:r>
              <a:rPr lang="en-US" altLang="en-US" u="sng"/>
              <a:t>b.  Other fees</a:t>
            </a:r>
            <a:r>
              <a:rPr lang="en-US" altLang="en-US"/>
              <a:t>: What are your annual maintenance or custody fees?  Are there inactivity fees if you're not a frequent trader?</a:t>
            </a:r>
          </a:p>
          <a:p>
            <a:pPr lvl="1" eaLnBrk="1" hangingPunct="1"/>
            <a:r>
              <a:rPr lang="en-US" altLang="en-US" u="sng"/>
              <a:t>c.  Minimum initial deposit</a:t>
            </a:r>
            <a:r>
              <a:rPr lang="en-US" altLang="en-US"/>
              <a:t>: What is your minimum initial deposit?  What is the monthly fee for going below this minimum?</a:t>
            </a:r>
          </a:p>
          <a:p>
            <a:pPr eaLnBrk="1" hangingPunct="1"/>
            <a:endParaRPr lang="en-US" altLang="en-US" sz="2400"/>
          </a:p>
        </p:txBody>
      </p:sp>
    </p:spTree>
    <p:extLst>
      <p:ext uri="{BB962C8B-B14F-4D97-AF65-F5344CB8AC3E}">
        <p14:creationId xmlns:p14="http://schemas.microsoft.com/office/powerpoint/2010/main" val="27555956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1177925" y="685800"/>
            <a:ext cx="6788150" cy="838200"/>
          </a:xfrm>
        </p:spPr>
        <p:txBody>
          <a:bodyPr/>
          <a:lstStyle/>
          <a:p>
            <a:pPr eaLnBrk="1" hangingPunct="1"/>
            <a:r>
              <a:rPr lang="en-US" altLang="en-US"/>
              <a:t>Choosing an Advisor</a:t>
            </a:r>
            <a:r>
              <a:rPr lang="en-US" altLang="en-US" sz="2000"/>
              <a:t> (continued)</a:t>
            </a:r>
          </a:p>
        </p:txBody>
      </p:sp>
      <p:sp>
        <p:nvSpPr>
          <p:cNvPr id="53251" name="Rectangle 3"/>
          <p:cNvSpPr>
            <a:spLocks noGrp="1" noChangeArrowheads="1"/>
          </p:cNvSpPr>
          <p:nvPr>
            <p:ph type="body" idx="4294967295"/>
          </p:nvPr>
        </p:nvSpPr>
        <p:spPr>
          <a:xfrm>
            <a:off x="914400" y="1600200"/>
            <a:ext cx="7258050" cy="5210175"/>
          </a:xfrm>
        </p:spPr>
        <p:txBody>
          <a:bodyPr/>
          <a:lstStyle/>
          <a:p>
            <a:pPr lvl="1" eaLnBrk="1" hangingPunct="1"/>
            <a:r>
              <a:rPr lang="en-US" altLang="en-US" u="sng"/>
              <a:t>d. Customer service</a:t>
            </a:r>
            <a:r>
              <a:rPr lang="en-US" altLang="en-US"/>
              <a:t>: How good is your customer service? Any references? Do you have an 800 number for transactions and quotes?</a:t>
            </a:r>
          </a:p>
          <a:p>
            <a:pPr lvl="1" eaLnBrk="1" hangingPunct="1"/>
            <a:r>
              <a:rPr lang="en-US" altLang="en-US" u="sng"/>
              <a:t>e.  Traditional banking services</a:t>
            </a:r>
            <a:r>
              <a:rPr lang="en-US" altLang="en-US"/>
              <a:t>:</a:t>
            </a:r>
            <a:r>
              <a:rPr lang="en-US" altLang="en-US" b="1"/>
              <a:t> </a:t>
            </a:r>
            <a:r>
              <a:rPr lang="en-US" altLang="en-US"/>
              <a:t>Do you offer traditional banking services?  Can I write checks on my account?</a:t>
            </a:r>
            <a:endParaRPr lang="en-US" altLang="en-US" b="1"/>
          </a:p>
          <a:p>
            <a:pPr lvl="1" eaLnBrk="1" hangingPunct="1"/>
            <a:r>
              <a:rPr lang="en-US" altLang="en-US" u="sng"/>
              <a:t>f.  Research</a:t>
            </a:r>
            <a:r>
              <a:rPr lang="en-US" altLang="en-US"/>
              <a:t>: Do you provide objective, independent security analysis?  Do I have to pay for reports?</a:t>
            </a:r>
          </a:p>
          <a:p>
            <a:pPr lvl="1" eaLnBrk="1" hangingPunct="1"/>
            <a:r>
              <a:rPr lang="en-US" altLang="en-US" u="sng"/>
              <a:t>g. Mutual funds</a:t>
            </a:r>
            <a:r>
              <a:rPr lang="en-US" altLang="en-US"/>
              <a:t>: Do you have access to high-quality, low-cost fund families outside the funds sold by the broker, i.e. Vanguard/Fidelity?  If not, what is the cost for me to invest with these fund families?</a:t>
            </a:r>
          </a:p>
        </p:txBody>
      </p:sp>
    </p:spTree>
    <p:extLst>
      <p:ext uri="{BB962C8B-B14F-4D97-AF65-F5344CB8AC3E}">
        <p14:creationId xmlns:p14="http://schemas.microsoft.com/office/powerpoint/2010/main" val="37441491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304800" y="657225"/>
            <a:ext cx="8534400" cy="939800"/>
          </a:xfrm>
        </p:spPr>
        <p:txBody>
          <a:bodyPr/>
          <a:lstStyle/>
          <a:p>
            <a:pPr eaLnBrk="1" hangingPunct="1"/>
            <a:r>
              <a:rPr lang="en-US" altLang="en-US"/>
              <a:t>Choosing an Advisor</a:t>
            </a:r>
            <a:r>
              <a:rPr lang="en-US" altLang="en-US" sz="2000"/>
              <a:t> (continued)</a:t>
            </a:r>
          </a:p>
        </p:txBody>
      </p:sp>
      <p:sp>
        <p:nvSpPr>
          <p:cNvPr id="54275" name="Rectangle 3"/>
          <p:cNvSpPr>
            <a:spLocks noGrp="1" noChangeArrowheads="1"/>
          </p:cNvSpPr>
          <p:nvPr>
            <p:ph type="body" idx="4294967295"/>
          </p:nvPr>
        </p:nvSpPr>
        <p:spPr>
          <a:xfrm>
            <a:off x="914400" y="1600200"/>
            <a:ext cx="7239000" cy="5181600"/>
          </a:xfrm>
        </p:spPr>
        <p:txBody>
          <a:bodyPr/>
          <a:lstStyle/>
          <a:p>
            <a:pPr lvl="1" eaLnBrk="1" hangingPunct="1"/>
            <a:r>
              <a:rPr lang="en-US" altLang="en-US" u="sng"/>
              <a:t>h. Investment product selection</a:t>
            </a:r>
            <a:r>
              <a:rPr lang="en-US" altLang="en-US"/>
              <a:t>: Do you have certificates of deposit, bonds, options, etc. (list the items you may want to invest in)? </a:t>
            </a:r>
          </a:p>
          <a:p>
            <a:pPr lvl="1" eaLnBrk="1" hangingPunct="1"/>
            <a:r>
              <a:rPr lang="en-US" altLang="en-US" u="sng"/>
              <a:t>i. Insurance</a:t>
            </a:r>
            <a:r>
              <a:rPr lang="en-US" altLang="en-US"/>
              <a:t>:  Is my account insured by the Securities Investor Protection Corporation (SIPC) to $500,000?</a:t>
            </a:r>
          </a:p>
          <a:p>
            <a:pPr lvl="1" eaLnBrk="1" hangingPunct="1"/>
            <a:r>
              <a:rPr lang="en-US" altLang="en-US" u="sng"/>
              <a:t>j.  Other methods of trading</a:t>
            </a:r>
            <a:r>
              <a:rPr lang="en-US" altLang="en-US"/>
              <a:t>: How do you make trades if your computer is down or you're away from home?  Can you trade via phone?</a:t>
            </a:r>
          </a:p>
          <a:p>
            <a:pPr lvl="1" eaLnBrk="1" hangingPunct="1"/>
            <a:r>
              <a:rPr lang="en-US" altLang="en-US" u="sng"/>
              <a:t>k. Other perks</a:t>
            </a:r>
            <a:r>
              <a:rPr lang="en-US" altLang="en-US"/>
              <a:t>: Do you have any special deals that would make it more attractive for me to work with you?  Do I receive interest on idle cash in your account?</a:t>
            </a:r>
            <a:endParaRPr lang="en-US" altLang="en-US" sz="2000"/>
          </a:p>
        </p:txBody>
      </p:sp>
    </p:spTree>
    <p:extLst>
      <p:ext uri="{BB962C8B-B14F-4D97-AF65-F5344CB8AC3E}">
        <p14:creationId xmlns:p14="http://schemas.microsoft.com/office/powerpoint/2010/main" val="40689751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838200" y="644525"/>
            <a:ext cx="7467600" cy="920750"/>
          </a:xfrm>
        </p:spPr>
        <p:txBody>
          <a:bodyPr/>
          <a:lstStyle/>
          <a:p>
            <a:pPr eaLnBrk="1" hangingPunct="1"/>
            <a:r>
              <a:rPr lang="en-US" altLang="en-US"/>
              <a:t>Choosing an Advisor</a:t>
            </a:r>
            <a:r>
              <a:rPr lang="en-US" altLang="en-US" sz="2000"/>
              <a:t> (continued)</a:t>
            </a:r>
          </a:p>
        </p:txBody>
      </p:sp>
      <p:sp>
        <p:nvSpPr>
          <p:cNvPr id="55299" name="Rectangle 3"/>
          <p:cNvSpPr>
            <a:spLocks noGrp="1" noChangeArrowheads="1"/>
          </p:cNvSpPr>
          <p:nvPr>
            <p:ph type="body" idx="4294967295"/>
          </p:nvPr>
        </p:nvSpPr>
        <p:spPr>
          <a:xfrm>
            <a:off x="914400" y="1600200"/>
            <a:ext cx="7258050" cy="4114800"/>
          </a:xfrm>
        </p:spPr>
        <p:txBody>
          <a:bodyPr/>
          <a:lstStyle/>
          <a:p>
            <a:pPr eaLnBrk="1" hangingPunct="1"/>
            <a:r>
              <a:rPr lang="en-US" altLang="en-US" sz="2400" i="1"/>
              <a:t>9.  Do you have any clients who are willing to recommend you?</a:t>
            </a:r>
          </a:p>
          <a:p>
            <a:pPr lvl="1" eaLnBrk="1" hangingPunct="1"/>
            <a:r>
              <a:rPr lang="en-US" altLang="en-US"/>
              <a:t>Your broker should either supply you with names of satisfied clients or share testimonial letters from others.  You should not consider a broker/RIA/FP without recommendations.</a:t>
            </a:r>
            <a:endParaRPr lang="en-US" altLang="en-US" sz="2000"/>
          </a:p>
        </p:txBody>
      </p:sp>
    </p:spTree>
    <p:extLst>
      <p:ext uri="{BB962C8B-B14F-4D97-AF65-F5344CB8AC3E}">
        <p14:creationId xmlns:p14="http://schemas.microsoft.com/office/powerpoint/2010/main" val="7819702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838200" y="685800"/>
            <a:ext cx="7467600" cy="838200"/>
          </a:xfrm>
        </p:spPr>
        <p:txBody>
          <a:bodyPr/>
          <a:lstStyle/>
          <a:p>
            <a:pPr eaLnBrk="1" hangingPunct="1"/>
            <a:r>
              <a:rPr lang="en-US" altLang="en-US"/>
              <a:t>Trusted Advisor versus Salesman</a:t>
            </a:r>
          </a:p>
        </p:txBody>
      </p:sp>
      <p:sp>
        <p:nvSpPr>
          <p:cNvPr id="68611" name="Rectangle 3"/>
          <p:cNvSpPr>
            <a:spLocks noGrp="1" noChangeArrowheads="1"/>
          </p:cNvSpPr>
          <p:nvPr>
            <p:ph type="body" idx="4294967295"/>
          </p:nvPr>
        </p:nvSpPr>
        <p:spPr>
          <a:xfrm>
            <a:off x="0" y="1524000"/>
            <a:ext cx="7258050" cy="485775"/>
          </a:xfrm>
        </p:spPr>
        <p:txBody>
          <a:bodyPr/>
          <a:lstStyle/>
          <a:p>
            <a:pPr eaLnBrk="1" hangingPunct="1"/>
            <a:r>
              <a:rPr lang="en-US" altLang="en-US" sz="2400"/>
              <a:t>Work with a trusted advisor, rather than a salesman</a:t>
            </a:r>
          </a:p>
          <a:p>
            <a:pPr eaLnBrk="1" hangingPunct="1"/>
            <a:endParaRPr lang="en-US" altLang="en-US" sz="2400"/>
          </a:p>
        </p:txBody>
      </p:sp>
      <p:sp>
        <p:nvSpPr>
          <p:cNvPr id="257028" name="Text Box 4"/>
          <p:cNvSpPr txBox="1">
            <a:spLocks noChangeArrowheads="1"/>
          </p:cNvSpPr>
          <p:nvPr/>
        </p:nvSpPr>
        <p:spPr bwMode="auto">
          <a:xfrm>
            <a:off x="914400" y="2057400"/>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Has a process for creating a comprehensive financial plan</a:t>
            </a:r>
          </a:p>
        </p:txBody>
      </p:sp>
      <p:sp>
        <p:nvSpPr>
          <p:cNvPr id="257029" name="Text Box 5"/>
          <p:cNvSpPr txBox="1">
            <a:spLocks noChangeArrowheads="1"/>
          </p:cNvSpPr>
          <p:nvPr/>
        </p:nvSpPr>
        <p:spPr bwMode="auto">
          <a:xfrm>
            <a:off x="4572000" y="2057400"/>
            <a:ext cx="3581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Has a technique for making the sale or placing the trade</a:t>
            </a:r>
          </a:p>
        </p:txBody>
      </p:sp>
      <p:sp>
        <p:nvSpPr>
          <p:cNvPr id="257030" name="Text Box 6"/>
          <p:cNvSpPr txBox="1">
            <a:spLocks noChangeArrowheads="1"/>
          </p:cNvSpPr>
          <p:nvPr/>
        </p:nvSpPr>
        <p:spPr bwMode="auto">
          <a:xfrm>
            <a:off x="914400" y="3276600"/>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Is interested in what’s important to you and your significant issues</a:t>
            </a:r>
          </a:p>
        </p:txBody>
      </p:sp>
      <p:sp>
        <p:nvSpPr>
          <p:cNvPr id="257031" name="Text Box 7"/>
          <p:cNvSpPr txBox="1">
            <a:spLocks noChangeArrowheads="1"/>
          </p:cNvSpPr>
          <p:nvPr/>
        </p:nvSpPr>
        <p:spPr bwMode="auto">
          <a:xfrm>
            <a:off x="4572000" y="3271838"/>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Is interested in small talk and making you feel comfortable, then getting the trade</a:t>
            </a:r>
          </a:p>
        </p:txBody>
      </p:sp>
      <p:sp>
        <p:nvSpPr>
          <p:cNvPr id="257032" name="Text Box 8"/>
          <p:cNvSpPr txBox="1">
            <a:spLocks noChangeArrowheads="1"/>
          </p:cNvSpPr>
          <p:nvPr/>
        </p:nvSpPr>
        <p:spPr bwMode="auto">
          <a:xfrm>
            <a:off x="914400" y="4575175"/>
            <a:ext cx="365760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Requires you to bring all financial data to the first meeting, but does not require disclosure of information you are not comfortable with sharing</a:t>
            </a:r>
          </a:p>
        </p:txBody>
      </p:sp>
      <p:sp>
        <p:nvSpPr>
          <p:cNvPr id="257033" name="Text Box 9"/>
          <p:cNvSpPr txBox="1">
            <a:spLocks noChangeArrowheads="1"/>
          </p:cNvSpPr>
          <p:nvPr/>
        </p:nvSpPr>
        <p:spPr bwMode="auto">
          <a:xfrm>
            <a:off x="4572000" y="4711700"/>
            <a:ext cx="36576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Does not require you to do anything but show up.  Asks probing, personal questions designed to make you uncomfortable.</a:t>
            </a:r>
          </a:p>
        </p:txBody>
      </p:sp>
    </p:spTree>
    <p:extLst>
      <p:ext uri="{BB962C8B-B14F-4D97-AF65-F5344CB8AC3E}">
        <p14:creationId xmlns:p14="http://schemas.microsoft.com/office/powerpoint/2010/main" val="32196465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257028"/>
                                        </p:tgtEl>
                                        <p:attrNameLst>
                                          <p:attrName>style.visibility</p:attrName>
                                        </p:attrNameLst>
                                      </p:cBhvr>
                                      <p:to>
                                        <p:strVal val="visible"/>
                                      </p:to>
                                    </p:set>
                                    <p:animEffect transition="in" filter="checkerboard(across)">
                                      <p:cBhvr>
                                        <p:cTn id="11" dur="500"/>
                                        <p:tgtEl>
                                          <p:spTgt spid="25702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57029"/>
                                        </p:tgtEl>
                                        <p:attrNameLst>
                                          <p:attrName>style.visibility</p:attrName>
                                        </p:attrNameLst>
                                      </p:cBhvr>
                                      <p:to>
                                        <p:strVal val="visible"/>
                                      </p:to>
                                    </p:set>
                                    <p:animEffect transition="in" filter="checkerboard(across)">
                                      <p:cBhvr>
                                        <p:cTn id="16" dur="500"/>
                                        <p:tgtEl>
                                          <p:spTgt spid="25702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257030"/>
                                        </p:tgtEl>
                                        <p:attrNameLst>
                                          <p:attrName>style.visibility</p:attrName>
                                        </p:attrNameLst>
                                      </p:cBhvr>
                                      <p:to>
                                        <p:strVal val="visible"/>
                                      </p:to>
                                    </p:set>
                                    <p:animEffect transition="in" filter="checkerboard(across)">
                                      <p:cBhvr>
                                        <p:cTn id="21" dur="500"/>
                                        <p:tgtEl>
                                          <p:spTgt spid="25703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257031"/>
                                        </p:tgtEl>
                                        <p:attrNameLst>
                                          <p:attrName>style.visibility</p:attrName>
                                        </p:attrNameLst>
                                      </p:cBhvr>
                                      <p:to>
                                        <p:strVal val="visible"/>
                                      </p:to>
                                    </p:set>
                                    <p:animEffect transition="in" filter="checkerboard(across)">
                                      <p:cBhvr>
                                        <p:cTn id="26" dur="500"/>
                                        <p:tgtEl>
                                          <p:spTgt spid="25703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57032"/>
                                        </p:tgtEl>
                                        <p:attrNameLst>
                                          <p:attrName>style.visibility</p:attrName>
                                        </p:attrNameLst>
                                      </p:cBhvr>
                                      <p:to>
                                        <p:strVal val="visible"/>
                                      </p:to>
                                    </p:set>
                                    <p:animEffect transition="in" filter="checkerboard(across)">
                                      <p:cBhvr>
                                        <p:cTn id="31" dur="500"/>
                                        <p:tgtEl>
                                          <p:spTgt spid="257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57033"/>
                                        </p:tgtEl>
                                        <p:attrNameLst>
                                          <p:attrName>style.visibility</p:attrName>
                                        </p:attrNameLst>
                                      </p:cBhvr>
                                      <p:to>
                                        <p:strVal val="visible"/>
                                      </p:to>
                                    </p:set>
                                    <p:animEffect transition="in" filter="checkerboard(across)">
                                      <p:cBhvr>
                                        <p:cTn id="36" dur="500"/>
                                        <p:tgtEl>
                                          <p:spTgt spid="257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P spid="257028" grpId="0"/>
      <p:bldP spid="257029" grpId="0"/>
      <p:bldP spid="257030" grpId="0"/>
      <p:bldP spid="257031" grpId="0"/>
      <p:bldP spid="257032" grpId="0"/>
      <p:bldP spid="25703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a:xfrm>
            <a:off x="838200" y="655638"/>
            <a:ext cx="7467600" cy="922337"/>
          </a:xfrm>
        </p:spPr>
        <p:txBody>
          <a:bodyPr/>
          <a:lstStyle/>
          <a:p>
            <a:pPr eaLnBrk="1" hangingPunct="1"/>
            <a:r>
              <a:rPr lang="en-US" altLang="en-US"/>
              <a:t>Trusted Advisor versus Salesman</a:t>
            </a:r>
          </a:p>
        </p:txBody>
      </p:sp>
      <p:sp>
        <p:nvSpPr>
          <p:cNvPr id="258052" name="Text Box 4"/>
          <p:cNvSpPr txBox="1">
            <a:spLocks noChangeArrowheads="1"/>
          </p:cNvSpPr>
          <p:nvPr/>
        </p:nvSpPr>
        <p:spPr bwMode="auto">
          <a:xfrm>
            <a:off x="914400" y="1600200"/>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Expresses interest and refers frequently to the work done so far in an effort to understand you</a:t>
            </a:r>
          </a:p>
        </p:txBody>
      </p:sp>
      <p:sp>
        <p:nvSpPr>
          <p:cNvPr id="258053" name="Text Box 5"/>
          <p:cNvSpPr txBox="1">
            <a:spLocks noChangeArrowheads="1"/>
          </p:cNvSpPr>
          <p:nvPr/>
        </p:nvSpPr>
        <p:spPr bwMode="auto">
          <a:xfrm>
            <a:off x="4572000" y="1600200"/>
            <a:ext cx="35814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Refers to your impending demise, the need to protect your family, etc., in an attempt to scare you into buying a product</a:t>
            </a:r>
          </a:p>
        </p:txBody>
      </p:sp>
      <p:sp>
        <p:nvSpPr>
          <p:cNvPr id="258054" name="Text Box 6"/>
          <p:cNvSpPr txBox="1">
            <a:spLocks noChangeArrowheads="1"/>
          </p:cNvSpPr>
          <p:nvPr/>
        </p:nvSpPr>
        <p:spPr bwMode="auto">
          <a:xfrm>
            <a:off x="914400" y="3657600"/>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Meets in a professional environment with all financial decision makers</a:t>
            </a:r>
          </a:p>
        </p:txBody>
      </p:sp>
      <p:sp>
        <p:nvSpPr>
          <p:cNvPr id="258055" name="Text Box 7"/>
          <p:cNvSpPr txBox="1">
            <a:spLocks noChangeArrowheads="1"/>
          </p:cNvSpPr>
          <p:nvPr/>
        </p:nvSpPr>
        <p:spPr bwMode="auto">
          <a:xfrm>
            <a:off x="4572000" y="3613150"/>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Will meet with anyone, anytime, anywhere for “convenience”</a:t>
            </a:r>
          </a:p>
        </p:txBody>
      </p:sp>
      <p:sp>
        <p:nvSpPr>
          <p:cNvPr id="258056" name="Text Box 8"/>
          <p:cNvSpPr txBox="1">
            <a:spLocks noChangeArrowheads="1"/>
          </p:cNvSpPr>
          <p:nvPr/>
        </p:nvSpPr>
        <p:spPr bwMode="auto">
          <a:xfrm>
            <a:off x="914400" y="5181600"/>
            <a:ext cx="3657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Inspires you in a positive way</a:t>
            </a:r>
          </a:p>
        </p:txBody>
      </p:sp>
      <p:sp>
        <p:nvSpPr>
          <p:cNvPr id="258057" name="Text Box 9"/>
          <p:cNvSpPr txBox="1">
            <a:spLocks noChangeArrowheads="1"/>
          </p:cNvSpPr>
          <p:nvPr/>
        </p:nvSpPr>
        <p:spPr bwMode="auto">
          <a:xfrm>
            <a:off x="4572000" y="5181600"/>
            <a:ext cx="3657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Tends to prey on your fears and insecurities</a:t>
            </a:r>
          </a:p>
        </p:txBody>
      </p:sp>
    </p:spTree>
    <p:extLst>
      <p:ext uri="{BB962C8B-B14F-4D97-AF65-F5344CB8AC3E}">
        <p14:creationId xmlns:p14="http://schemas.microsoft.com/office/powerpoint/2010/main" val="1600807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8052"/>
                                        </p:tgtEl>
                                        <p:attrNameLst>
                                          <p:attrName>style.visibility</p:attrName>
                                        </p:attrNameLst>
                                      </p:cBhvr>
                                      <p:to>
                                        <p:strVal val="visible"/>
                                      </p:to>
                                    </p:set>
                                    <p:animEffect transition="in" filter="checkerboard(across)">
                                      <p:cBhvr>
                                        <p:cTn id="7" dur="500"/>
                                        <p:tgtEl>
                                          <p:spTgt spid="2580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58053"/>
                                        </p:tgtEl>
                                        <p:attrNameLst>
                                          <p:attrName>style.visibility</p:attrName>
                                        </p:attrNameLst>
                                      </p:cBhvr>
                                      <p:to>
                                        <p:strVal val="visible"/>
                                      </p:to>
                                    </p:set>
                                    <p:animEffect transition="in" filter="checkerboard(across)">
                                      <p:cBhvr>
                                        <p:cTn id="12" dur="500"/>
                                        <p:tgtEl>
                                          <p:spTgt spid="25805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58054"/>
                                        </p:tgtEl>
                                        <p:attrNameLst>
                                          <p:attrName>style.visibility</p:attrName>
                                        </p:attrNameLst>
                                      </p:cBhvr>
                                      <p:to>
                                        <p:strVal val="visible"/>
                                      </p:to>
                                    </p:set>
                                    <p:animEffect transition="in" filter="checkerboard(across)">
                                      <p:cBhvr>
                                        <p:cTn id="17" dur="500"/>
                                        <p:tgtEl>
                                          <p:spTgt spid="25805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58055"/>
                                        </p:tgtEl>
                                        <p:attrNameLst>
                                          <p:attrName>style.visibility</p:attrName>
                                        </p:attrNameLst>
                                      </p:cBhvr>
                                      <p:to>
                                        <p:strVal val="visible"/>
                                      </p:to>
                                    </p:set>
                                    <p:animEffect transition="in" filter="checkerboard(across)">
                                      <p:cBhvr>
                                        <p:cTn id="22" dur="500"/>
                                        <p:tgtEl>
                                          <p:spTgt spid="25805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58056"/>
                                        </p:tgtEl>
                                        <p:attrNameLst>
                                          <p:attrName>style.visibility</p:attrName>
                                        </p:attrNameLst>
                                      </p:cBhvr>
                                      <p:to>
                                        <p:strVal val="visible"/>
                                      </p:to>
                                    </p:set>
                                    <p:animEffect transition="in" filter="checkerboard(across)">
                                      <p:cBhvr>
                                        <p:cTn id="27" dur="500"/>
                                        <p:tgtEl>
                                          <p:spTgt spid="25805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58057"/>
                                        </p:tgtEl>
                                        <p:attrNameLst>
                                          <p:attrName>style.visibility</p:attrName>
                                        </p:attrNameLst>
                                      </p:cBhvr>
                                      <p:to>
                                        <p:strVal val="visible"/>
                                      </p:to>
                                    </p:set>
                                    <p:animEffect transition="in" filter="checkerboard(across)">
                                      <p:cBhvr>
                                        <p:cTn id="32" dur="500"/>
                                        <p:tgtEl>
                                          <p:spTgt spid="258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2" grpId="0"/>
      <p:bldP spid="258053" grpId="0"/>
      <p:bldP spid="258054" grpId="0"/>
      <p:bldP spid="258055" grpId="0"/>
      <p:bldP spid="258056" grpId="0"/>
      <p:bldP spid="25805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a:xfrm>
            <a:off x="838200" y="685800"/>
            <a:ext cx="7467600" cy="922338"/>
          </a:xfrm>
        </p:spPr>
        <p:txBody>
          <a:bodyPr/>
          <a:lstStyle/>
          <a:p>
            <a:pPr eaLnBrk="1" hangingPunct="1"/>
            <a:r>
              <a:rPr lang="en-US" altLang="en-US"/>
              <a:t>Trusted Advisor versus Salesman</a:t>
            </a:r>
          </a:p>
        </p:txBody>
      </p:sp>
      <p:sp>
        <p:nvSpPr>
          <p:cNvPr id="259075" name="Text Box 3"/>
          <p:cNvSpPr txBox="1">
            <a:spLocks noChangeArrowheads="1"/>
          </p:cNvSpPr>
          <p:nvPr/>
        </p:nvSpPr>
        <p:spPr bwMode="auto">
          <a:xfrm>
            <a:off x="914400" y="1600200"/>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Won’t be talked into selling you a product that is not appropriate for you even if you insist</a:t>
            </a:r>
          </a:p>
        </p:txBody>
      </p:sp>
      <p:sp>
        <p:nvSpPr>
          <p:cNvPr id="259076" name="Text Box 4"/>
          <p:cNvSpPr txBox="1">
            <a:spLocks noChangeArrowheads="1"/>
          </p:cNvSpPr>
          <p:nvPr/>
        </p:nvSpPr>
        <p:spPr bwMode="auto">
          <a:xfrm>
            <a:off x="4572000" y="1600200"/>
            <a:ext cx="35814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Will sell you anything you want to buy, or will redirect you to a preferred product</a:t>
            </a:r>
          </a:p>
        </p:txBody>
      </p:sp>
      <p:sp>
        <p:nvSpPr>
          <p:cNvPr id="259077" name="Text Box 5"/>
          <p:cNvSpPr txBox="1">
            <a:spLocks noChangeArrowheads="1"/>
          </p:cNvSpPr>
          <p:nvPr/>
        </p:nvSpPr>
        <p:spPr bwMode="auto">
          <a:xfrm>
            <a:off x="914400" y="3306763"/>
            <a:ext cx="36576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Will put you into products most suitable for your situation, regardless of whether they are compensated or not</a:t>
            </a:r>
          </a:p>
        </p:txBody>
      </p:sp>
      <p:sp>
        <p:nvSpPr>
          <p:cNvPr id="259078" name="Text Box 6"/>
          <p:cNvSpPr txBox="1">
            <a:spLocks noChangeArrowheads="1"/>
          </p:cNvSpPr>
          <p:nvPr/>
        </p:nvSpPr>
        <p:spPr bwMode="auto">
          <a:xfrm>
            <a:off x="4572000" y="3295650"/>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Will put you into the products that generate the highest commission for them</a:t>
            </a:r>
          </a:p>
        </p:txBody>
      </p:sp>
      <p:sp>
        <p:nvSpPr>
          <p:cNvPr id="259079" name="Text Box 7"/>
          <p:cNvSpPr txBox="1">
            <a:spLocks noChangeArrowheads="1"/>
          </p:cNvSpPr>
          <p:nvPr/>
        </p:nvSpPr>
        <p:spPr bwMode="auto">
          <a:xfrm>
            <a:off x="914400" y="5189538"/>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Works with you even when you are not doing much trading</a:t>
            </a:r>
          </a:p>
        </p:txBody>
      </p:sp>
      <p:sp>
        <p:nvSpPr>
          <p:cNvPr id="259080" name="Text Box 8"/>
          <p:cNvSpPr txBox="1">
            <a:spLocks noChangeArrowheads="1"/>
          </p:cNvSpPr>
          <p:nvPr/>
        </p:nvSpPr>
        <p:spPr bwMode="auto">
          <a:xfrm>
            <a:off x="4572000" y="5232400"/>
            <a:ext cx="3657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pPr>
            <a:r>
              <a:rPr lang="en-US" altLang="en-US" sz="2400" b="0">
                <a:solidFill>
                  <a:schemeClr val="tx2"/>
                </a:solidFill>
              </a:rPr>
              <a:t> Only works with you if you are generating commissions</a:t>
            </a:r>
          </a:p>
        </p:txBody>
      </p:sp>
      <p:sp>
        <p:nvSpPr>
          <p:cNvPr id="77833" name="Text Box 9"/>
          <p:cNvSpPr txBox="1">
            <a:spLocks noChangeArrowheads="1"/>
          </p:cNvSpPr>
          <p:nvPr/>
        </p:nvSpPr>
        <p:spPr bwMode="auto">
          <a:xfrm>
            <a:off x="990600" y="6276975"/>
            <a:ext cx="7086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600" b="0">
                <a:solidFill>
                  <a:schemeClr val="tx2"/>
                </a:solidFill>
              </a:rPr>
              <a:t>Main ideas are from Jason Payne, Payne Financial Management and Bill Bachrach, Values Based Financial Planning, Aim High Publishing, San Diego, CA, 2000.</a:t>
            </a:r>
            <a:endParaRPr lang="en-US" altLang="en-US" sz="4400" b="0">
              <a:solidFill>
                <a:schemeClr val="tx2"/>
              </a:solidFill>
            </a:endParaRPr>
          </a:p>
        </p:txBody>
      </p:sp>
    </p:spTree>
    <p:extLst>
      <p:ext uri="{BB962C8B-B14F-4D97-AF65-F5344CB8AC3E}">
        <p14:creationId xmlns:p14="http://schemas.microsoft.com/office/powerpoint/2010/main" val="34113910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9075"/>
                                        </p:tgtEl>
                                        <p:attrNameLst>
                                          <p:attrName>style.visibility</p:attrName>
                                        </p:attrNameLst>
                                      </p:cBhvr>
                                      <p:to>
                                        <p:strVal val="visible"/>
                                      </p:to>
                                    </p:set>
                                    <p:animEffect transition="in" filter="checkerboard(across)">
                                      <p:cBhvr>
                                        <p:cTn id="7" dur="500"/>
                                        <p:tgtEl>
                                          <p:spTgt spid="2590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59076"/>
                                        </p:tgtEl>
                                        <p:attrNameLst>
                                          <p:attrName>style.visibility</p:attrName>
                                        </p:attrNameLst>
                                      </p:cBhvr>
                                      <p:to>
                                        <p:strVal val="visible"/>
                                      </p:to>
                                    </p:set>
                                    <p:animEffect transition="in" filter="checkerboard(across)">
                                      <p:cBhvr>
                                        <p:cTn id="12" dur="500"/>
                                        <p:tgtEl>
                                          <p:spTgt spid="2590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59077"/>
                                        </p:tgtEl>
                                        <p:attrNameLst>
                                          <p:attrName>style.visibility</p:attrName>
                                        </p:attrNameLst>
                                      </p:cBhvr>
                                      <p:to>
                                        <p:strVal val="visible"/>
                                      </p:to>
                                    </p:set>
                                    <p:animEffect transition="in" filter="checkerboard(across)">
                                      <p:cBhvr>
                                        <p:cTn id="17" dur="500"/>
                                        <p:tgtEl>
                                          <p:spTgt spid="2590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59078"/>
                                        </p:tgtEl>
                                        <p:attrNameLst>
                                          <p:attrName>style.visibility</p:attrName>
                                        </p:attrNameLst>
                                      </p:cBhvr>
                                      <p:to>
                                        <p:strVal val="visible"/>
                                      </p:to>
                                    </p:set>
                                    <p:animEffect transition="in" filter="checkerboard(across)">
                                      <p:cBhvr>
                                        <p:cTn id="22" dur="500"/>
                                        <p:tgtEl>
                                          <p:spTgt spid="2590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59079"/>
                                        </p:tgtEl>
                                        <p:attrNameLst>
                                          <p:attrName>style.visibility</p:attrName>
                                        </p:attrNameLst>
                                      </p:cBhvr>
                                      <p:to>
                                        <p:strVal val="visible"/>
                                      </p:to>
                                    </p:set>
                                    <p:animEffect transition="in" filter="checkerboard(across)">
                                      <p:cBhvr>
                                        <p:cTn id="27" dur="500"/>
                                        <p:tgtEl>
                                          <p:spTgt spid="2590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59080"/>
                                        </p:tgtEl>
                                        <p:attrNameLst>
                                          <p:attrName>style.visibility</p:attrName>
                                        </p:attrNameLst>
                                      </p:cBhvr>
                                      <p:to>
                                        <p:strVal val="visible"/>
                                      </p:to>
                                    </p:set>
                                    <p:animEffect transition="in" filter="checkerboard(across)">
                                      <p:cBhvr>
                                        <p:cTn id="32" dur="500"/>
                                        <p:tgtEl>
                                          <p:spTgt spid="259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p:bldP spid="259076" grpId="0"/>
      <p:bldP spid="259077" grpId="0"/>
      <p:bldP spid="259078" grpId="0"/>
      <p:bldP spid="259079" grpId="0"/>
      <p:bldP spid="259080"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685800" y="642938"/>
            <a:ext cx="7772400" cy="944562"/>
          </a:xfrm>
        </p:spPr>
        <p:txBody>
          <a:bodyPr lIns="90488" tIns="44450" rIns="90488" bIns="44450"/>
          <a:lstStyle/>
          <a:p>
            <a:pPr eaLnBrk="1" hangingPunct="1"/>
            <a:r>
              <a:rPr lang="en-US" altLang="en-US"/>
              <a:t>Secondary Markets </a:t>
            </a:r>
            <a:r>
              <a:rPr lang="en-US" altLang="en-US" sz="2000"/>
              <a:t>(continued)</a:t>
            </a:r>
          </a:p>
        </p:txBody>
      </p:sp>
      <p:sp>
        <p:nvSpPr>
          <p:cNvPr id="16387" name="Rectangle 3"/>
          <p:cNvSpPr>
            <a:spLocks noGrp="1" noChangeArrowheads="1"/>
          </p:cNvSpPr>
          <p:nvPr>
            <p:ph type="body" idx="4294967295"/>
          </p:nvPr>
        </p:nvSpPr>
        <p:spPr>
          <a:xfrm>
            <a:off x="914400" y="1600200"/>
            <a:ext cx="7258050" cy="4829175"/>
          </a:xfrm>
        </p:spPr>
        <p:txBody>
          <a:bodyPr lIns="90488" tIns="44450" rIns="90488" bIns="44450"/>
          <a:lstStyle/>
          <a:p>
            <a:pPr eaLnBrk="1" hangingPunct="1"/>
            <a:r>
              <a:rPr lang="en-US" altLang="en-US"/>
              <a:t>What is the largest exchange?</a:t>
            </a:r>
          </a:p>
          <a:p>
            <a:pPr lvl="1" eaLnBrk="1" hangingPunct="1"/>
            <a:r>
              <a:rPr lang="en-US" altLang="en-US"/>
              <a:t>The largest exchange is the New York Stock Exchange (NYSE)?</a:t>
            </a:r>
          </a:p>
          <a:p>
            <a:pPr lvl="2" eaLnBrk="1" hangingPunct="1"/>
            <a:r>
              <a:rPr lang="en-US" altLang="en-US"/>
              <a:t>It is over 200 years old</a:t>
            </a:r>
          </a:p>
          <a:p>
            <a:pPr lvl="2" eaLnBrk="1" hangingPunct="1"/>
            <a:r>
              <a:rPr lang="en-US" altLang="en-US"/>
              <a:t>It is limited to 1,366 seats (since 1953)</a:t>
            </a:r>
          </a:p>
          <a:p>
            <a:pPr lvl="2" eaLnBrk="1" hangingPunct="1"/>
            <a:r>
              <a:rPr lang="en-US" altLang="en-US"/>
              <a:t>It has over 3,000 listed companies</a:t>
            </a:r>
          </a:p>
          <a:p>
            <a:pPr lvl="1" eaLnBrk="1" hangingPunct="1"/>
            <a:r>
              <a:rPr lang="en-US" altLang="en-US"/>
              <a:t>Generally 80% of the US daily trading volume is done on the NYSE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Bottom)">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Bottom)">
                                      <p:cBhvr>
                                        <p:cTn id="12" dur="500"/>
                                        <p:tgtEl>
                                          <p:spTgt spid="16387">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slide(fromBottom)">
                                      <p:cBhvr>
                                        <p:cTn id="15" dur="500"/>
                                        <p:tgtEl>
                                          <p:spTgt spid="16387">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slide(fromBottom)">
                                      <p:cBhvr>
                                        <p:cTn id="18" dur="500"/>
                                        <p:tgtEl>
                                          <p:spTgt spid="16387">
                                            <p:txEl>
                                              <p:pRg st="3" end="3"/>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slide(fromBottom)">
                                      <p:cBhvr>
                                        <p:cTn id="21" dur="500"/>
                                        <p:tgtEl>
                                          <p:spTgt spid="16387">
                                            <p:txEl>
                                              <p:pRg st="4" end="4"/>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6387">
                                            <p:txEl>
                                              <p:pRg st="5" end="5"/>
                                            </p:txEl>
                                          </p:spTgt>
                                        </p:tgtEl>
                                        <p:attrNameLst>
                                          <p:attrName>style.visibility</p:attrName>
                                        </p:attrNameLst>
                                      </p:cBhvr>
                                      <p:to>
                                        <p:strVal val="visible"/>
                                      </p:to>
                                    </p:set>
                                    <p:animEffect transition="in" filter="slide(fromBottom)">
                                      <p:cBhvr>
                                        <p:cTn id="24"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685800" y="685800"/>
            <a:ext cx="7772400" cy="944563"/>
          </a:xfrm>
        </p:spPr>
        <p:txBody>
          <a:bodyPr lIns="90488" tIns="44450" rIns="90488" bIns="44450"/>
          <a:lstStyle/>
          <a:p>
            <a:pPr eaLnBrk="1" hangingPunct="1"/>
            <a:r>
              <a:rPr lang="en-US" altLang="en-US"/>
              <a:t>Secondary Markets </a:t>
            </a:r>
            <a:r>
              <a:rPr lang="en-US" altLang="en-US" sz="2000"/>
              <a:t>(continued)</a:t>
            </a:r>
          </a:p>
        </p:txBody>
      </p:sp>
      <p:sp>
        <p:nvSpPr>
          <p:cNvPr id="20483" name="Rectangle 3"/>
          <p:cNvSpPr>
            <a:spLocks noGrp="1" noChangeArrowheads="1"/>
          </p:cNvSpPr>
          <p:nvPr>
            <p:ph type="body" sz="half" idx="4294967295"/>
          </p:nvPr>
        </p:nvSpPr>
        <p:spPr>
          <a:xfrm>
            <a:off x="990600" y="1600200"/>
            <a:ext cx="7239000" cy="4876800"/>
          </a:xfrm>
        </p:spPr>
        <p:txBody>
          <a:bodyPr lIns="90488" tIns="44450" rIns="90488" bIns="44450"/>
          <a:lstStyle/>
          <a:p>
            <a:pPr eaLnBrk="1" hangingPunct="1"/>
            <a:r>
              <a:rPr lang="en-US" altLang="en-US" dirty="0"/>
              <a:t>What is an Over-the-Counter (OTC) Market?</a:t>
            </a:r>
          </a:p>
          <a:p>
            <a:pPr lvl="2" eaLnBrk="1" hangingPunct="1"/>
            <a:r>
              <a:rPr lang="en-US" altLang="en-US" dirty="0"/>
              <a:t>It is an electronic network of dealers used to execute trades without specialists or middle-men</a:t>
            </a:r>
          </a:p>
          <a:p>
            <a:pPr lvl="1" eaLnBrk="1" hangingPunct="1"/>
            <a:r>
              <a:rPr lang="en-US" altLang="en-US" dirty="0"/>
              <a:t>How are OTC Trades executed?</a:t>
            </a:r>
          </a:p>
          <a:p>
            <a:pPr lvl="2" eaLnBrk="1" hangingPunct="1"/>
            <a:r>
              <a:rPr lang="en-US" altLang="en-US" dirty="0"/>
              <a:t>“Pink sheets” of smaller little traded stocks</a:t>
            </a:r>
          </a:p>
          <a:p>
            <a:pPr lvl="2" eaLnBrk="1" hangingPunct="1"/>
            <a:r>
              <a:rPr lang="en-US" altLang="en-US" dirty="0"/>
              <a:t>National Association of Securities Dealer Automated Quotations System (NASDAQ computer trading)</a:t>
            </a:r>
          </a:p>
          <a:p>
            <a:pPr lvl="2" eaLnBrk="1" hangingPunct="1"/>
            <a:r>
              <a:rPr lang="en-US" altLang="en-US" dirty="0"/>
              <a:t>National Market System (NASDAQ/NMS computer trading)</a:t>
            </a:r>
          </a:p>
          <a:p>
            <a:pPr lvl="3" eaLnBrk="1" hangingPunct="1"/>
            <a:r>
              <a:rPr lang="en-US" altLang="en-US" dirty="0"/>
              <a:t>Handles 35,000 smaller, less traded securities with no listing requirements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10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fade">
                                      <p:cBhvr>
                                        <p:cTn id="12" dur="1000"/>
                                        <p:tgtEl>
                                          <p:spTgt spid="2048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fade">
                                      <p:cBhvr>
                                        <p:cTn id="15" dur="1000"/>
                                        <p:tgtEl>
                                          <p:spTgt spid="2048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483">
                                            <p:txEl>
                                              <p:pRg st="3" end="3"/>
                                            </p:txEl>
                                          </p:spTgt>
                                        </p:tgtEl>
                                        <p:attrNameLst>
                                          <p:attrName>style.visibility</p:attrName>
                                        </p:attrNameLst>
                                      </p:cBhvr>
                                      <p:to>
                                        <p:strVal val="visible"/>
                                      </p:to>
                                    </p:set>
                                    <p:animEffect transition="in" filter="fade">
                                      <p:cBhvr>
                                        <p:cTn id="18" dur="1000"/>
                                        <p:tgtEl>
                                          <p:spTgt spid="2048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483">
                                            <p:txEl>
                                              <p:pRg st="4" end="4"/>
                                            </p:txEl>
                                          </p:spTgt>
                                        </p:tgtEl>
                                        <p:attrNameLst>
                                          <p:attrName>style.visibility</p:attrName>
                                        </p:attrNameLst>
                                      </p:cBhvr>
                                      <p:to>
                                        <p:strVal val="visible"/>
                                      </p:to>
                                    </p:set>
                                    <p:animEffect transition="in" filter="fade">
                                      <p:cBhvr>
                                        <p:cTn id="21" dur="1000"/>
                                        <p:tgtEl>
                                          <p:spTgt spid="2048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483">
                                            <p:txEl>
                                              <p:pRg st="5" end="5"/>
                                            </p:txEl>
                                          </p:spTgt>
                                        </p:tgtEl>
                                        <p:attrNameLst>
                                          <p:attrName>style.visibility</p:attrName>
                                        </p:attrNameLst>
                                      </p:cBhvr>
                                      <p:to>
                                        <p:strVal val="visible"/>
                                      </p:to>
                                    </p:set>
                                    <p:animEffect transition="in" filter="fade">
                                      <p:cBhvr>
                                        <p:cTn id="24" dur="1000"/>
                                        <p:tgtEl>
                                          <p:spTgt spid="2048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483">
                                            <p:txEl>
                                              <p:pRg st="6" end="6"/>
                                            </p:txEl>
                                          </p:spTgt>
                                        </p:tgtEl>
                                        <p:attrNameLst>
                                          <p:attrName>style.visibility</p:attrName>
                                        </p:attrNameLst>
                                      </p:cBhvr>
                                      <p:to>
                                        <p:strVal val="visible"/>
                                      </p:to>
                                    </p:set>
                                    <p:animEffect transition="in" filter="fade">
                                      <p:cBhvr>
                                        <p:cTn id="27" dur="1000"/>
                                        <p:tgtEl>
                                          <p:spTgt spid="204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685800" y="655638"/>
            <a:ext cx="7772400" cy="944562"/>
          </a:xfrm>
        </p:spPr>
        <p:txBody>
          <a:bodyPr lIns="90488" tIns="44450" rIns="90488" bIns="44450"/>
          <a:lstStyle/>
          <a:p>
            <a:pPr eaLnBrk="1" hangingPunct="1"/>
            <a:r>
              <a:rPr lang="en-US" altLang="en-US"/>
              <a:t>Secondary Markets – Bonds</a:t>
            </a:r>
          </a:p>
        </p:txBody>
      </p:sp>
      <p:sp>
        <p:nvSpPr>
          <p:cNvPr id="14339" name="Rectangle 3"/>
          <p:cNvSpPr>
            <a:spLocks noGrp="1" noChangeArrowheads="1"/>
          </p:cNvSpPr>
          <p:nvPr>
            <p:ph type="body" idx="4294967295"/>
          </p:nvPr>
        </p:nvSpPr>
        <p:spPr>
          <a:xfrm>
            <a:off x="914400" y="1600200"/>
            <a:ext cx="7239000" cy="5029200"/>
          </a:xfrm>
        </p:spPr>
        <p:txBody>
          <a:bodyPr lIns="90488" tIns="44450" rIns="90488" bIns="44450"/>
          <a:lstStyle/>
          <a:p>
            <a:pPr eaLnBrk="1" hangingPunct="1"/>
            <a:r>
              <a:rPr lang="en-US" altLang="en-US"/>
              <a:t>What about bonds?</a:t>
            </a:r>
          </a:p>
          <a:p>
            <a:pPr lvl="1" eaLnBrk="1" hangingPunct="1"/>
            <a:r>
              <a:rPr lang="en-US" altLang="en-US"/>
              <a:t>No organized secondary bond market exists, as there is little demand among individual investors and the transactions costs to trade bonds are small</a:t>
            </a:r>
          </a:p>
          <a:p>
            <a:pPr lvl="1" eaLnBrk="1" hangingPunct="1"/>
            <a:r>
              <a:rPr lang="en-US" altLang="en-US"/>
              <a:t>Individual investors must work through a broker, who buys or sells with a bond dealer</a:t>
            </a:r>
          </a:p>
          <a:p>
            <a:pPr lvl="1" eaLnBrk="1" hangingPunct="1"/>
            <a:r>
              <a:rPr lang="en-US" altLang="en-US"/>
              <a:t>Government bond trading is dominated by investment houses, commercial banks, and the Federal Reserve.  Some bonds (EE and I) and some treasury securities can be purchased directly over the internet at www.savingsbonds.gov</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2008</TotalTime>
  <Pages>33</Pages>
  <Words>5462</Words>
  <Application>Microsoft Office PowerPoint</Application>
  <PresentationFormat>On-screen Show (4:3)</PresentationFormat>
  <Paragraphs>420</Paragraphs>
  <Slides>68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Times New Roman</vt:lpstr>
      <vt:lpstr>Wingdings</vt:lpstr>
      <vt:lpstr>BM418-Theme1</vt:lpstr>
      <vt:lpstr>Personal Finance: Another Perspective</vt:lpstr>
      <vt:lpstr>Objectives</vt:lpstr>
      <vt:lpstr>A.  Understand the Different Types of Securities Markets</vt:lpstr>
      <vt:lpstr>Types of Securities Markets (continued)</vt:lpstr>
      <vt:lpstr>Types of Securities Markets (continued)</vt:lpstr>
      <vt:lpstr>Secondary Markets: Organized Exchanges</vt:lpstr>
      <vt:lpstr>Secondary Markets (continued)</vt:lpstr>
      <vt:lpstr>Secondary Markets (continued)</vt:lpstr>
      <vt:lpstr>Secondary Markets – Bonds</vt:lpstr>
      <vt:lpstr>Secondary Markets - International</vt:lpstr>
      <vt:lpstr>Questions</vt:lpstr>
      <vt:lpstr>Understand the Basics of  Brokers and Investment Advisors</vt:lpstr>
      <vt:lpstr>Brokers and Investment Advisors (continued)</vt:lpstr>
      <vt:lpstr>Brokers and Investment Advisors (continued)</vt:lpstr>
      <vt:lpstr>Brokers and Investment Advisors (continued)</vt:lpstr>
      <vt:lpstr>Brokers and Investment Advisors (continued)</vt:lpstr>
      <vt:lpstr>Brokers and Investment Advisors (continued)</vt:lpstr>
      <vt:lpstr>Brokers and Investment Advisors (continued)</vt:lpstr>
      <vt:lpstr>How to Buy and Sell Securities</vt:lpstr>
      <vt:lpstr>How to Buy and Sell Stocks/Bonds/ETFs </vt:lpstr>
      <vt:lpstr>How to Buy and Sell Mutual Funds with a Load</vt:lpstr>
      <vt:lpstr>How to Buy and Sell No-load Mutual Funds and ETFs from the Mutual Fund Company* </vt:lpstr>
      <vt:lpstr>Buying and Selling Securities (continued)</vt:lpstr>
      <vt:lpstr>Buying and Selling Securities (continued)</vt:lpstr>
      <vt:lpstr>Buying and Selling Securities (continued)</vt:lpstr>
      <vt:lpstr>Buying and Selling Securities (continued)</vt:lpstr>
      <vt:lpstr>Buying and Selling Securities (continued)</vt:lpstr>
      <vt:lpstr>Questions</vt:lpstr>
      <vt:lpstr>C. Understand how to Choose a Broker or an Investment Advisor</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Questions</vt:lpstr>
      <vt:lpstr>D. Understand the Uses and   Types of Benchmarks </vt:lpstr>
      <vt:lpstr>Uses of Benchmarks (continued)</vt:lpstr>
      <vt:lpstr>Uses of Benchmarks (continued)</vt:lpstr>
      <vt:lpstr>Benchmark Construction</vt:lpstr>
      <vt:lpstr>Benchmark Construction (continued)</vt:lpstr>
      <vt:lpstr>Finding Data on Benchmarks/Indices</vt:lpstr>
      <vt:lpstr>Key Benchmarks </vt:lpstr>
      <vt:lpstr>Questions</vt:lpstr>
      <vt:lpstr>Review of Objectives</vt:lpstr>
      <vt:lpstr>Case Study #1</vt:lpstr>
      <vt:lpstr>Case Study #1 Answer</vt:lpstr>
      <vt:lpstr>Case Study #2</vt:lpstr>
      <vt:lpstr>Assuming your order is set at $53, what is likely to happen?  At what prices would you recommend setting your stop-loss order?  Why?</vt:lpstr>
      <vt:lpstr>Case Study #3</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Choosing an Advisor (continued)</vt:lpstr>
      <vt:lpstr>Trusted Advisor versus Salesman</vt:lpstr>
      <vt:lpstr>Trusted Advisor versus Salesman</vt:lpstr>
      <vt:lpstr>Trusted Advisor versus Salesman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Securities Market Basics</dc:title>
  <dc:subject/>
  <dc:creator>Sudweeks</dc:creator>
  <cp:keywords/>
  <dc:description/>
  <cp:lastModifiedBy>Bryan Sudweeks</cp:lastModifiedBy>
  <cp:revision>179</cp:revision>
  <cp:lastPrinted>2020-02-24T20:17:55Z</cp:lastPrinted>
  <dcterms:created xsi:type="dcterms:W3CDTF">1998-03-10T20:08:58Z</dcterms:created>
  <dcterms:modified xsi:type="dcterms:W3CDTF">2020-02-24T20:17:56Z</dcterms:modified>
</cp:coreProperties>
</file>