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57"/>
  </p:notesMasterIdLst>
  <p:handoutMasterIdLst>
    <p:handoutMasterId r:id="rId58"/>
  </p:handoutMasterIdLst>
  <p:sldIdLst>
    <p:sldId id="256" r:id="rId2"/>
    <p:sldId id="336" r:id="rId3"/>
    <p:sldId id="426" r:id="rId4"/>
    <p:sldId id="427" r:id="rId5"/>
    <p:sldId id="349" r:id="rId6"/>
    <p:sldId id="351" r:id="rId7"/>
    <p:sldId id="352" r:id="rId8"/>
    <p:sldId id="356" r:id="rId9"/>
    <p:sldId id="357" r:id="rId10"/>
    <p:sldId id="358" r:id="rId11"/>
    <p:sldId id="359" r:id="rId12"/>
    <p:sldId id="386" r:id="rId13"/>
    <p:sldId id="385" r:id="rId14"/>
    <p:sldId id="360" r:id="rId15"/>
    <p:sldId id="361" r:id="rId16"/>
    <p:sldId id="362" r:id="rId17"/>
    <p:sldId id="363" r:id="rId18"/>
    <p:sldId id="401" r:id="rId19"/>
    <p:sldId id="402" r:id="rId20"/>
    <p:sldId id="366" r:id="rId21"/>
    <p:sldId id="388" r:id="rId22"/>
    <p:sldId id="367" r:id="rId23"/>
    <p:sldId id="368" r:id="rId24"/>
    <p:sldId id="373" r:id="rId25"/>
    <p:sldId id="374" r:id="rId26"/>
    <p:sldId id="378" r:id="rId27"/>
    <p:sldId id="433" r:id="rId28"/>
    <p:sldId id="434" r:id="rId29"/>
    <p:sldId id="435" r:id="rId30"/>
    <p:sldId id="404" r:id="rId31"/>
    <p:sldId id="403" r:id="rId32"/>
    <p:sldId id="405" r:id="rId33"/>
    <p:sldId id="406" r:id="rId34"/>
    <p:sldId id="400" r:id="rId35"/>
    <p:sldId id="382" r:id="rId36"/>
    <p:sldId id="320" r:id="rId37"/>
    <p:sldId id="409" r:id="rId38"/>
    <p:sldId id="326" r:id="rId39"/>
    <p:sldId id="273" r:id="rId40"/>
    <p:sldId id="321" r:id="rId41"/>
    <p:sldId id="327" r:id="rId42"/>
    <p:sldId id="328" r:id="rId43"/>
    <p:sldId id="278" r:id="rId44"/>
    <p:sldId id="407" r:id="rId45"/>
    <p:sldId id="431" r:id="rId46"/>
    <p:sldId id="390" r:id="rId47"/>
    <p:sldId id="283" r:id="rId48"/>
    <p:sldId id="411" r:id="rId49"/>
    <p:sldId id="412" r:id="rId50"/>
    <p:sldId id="430" r:id="rId51"/>
    <p:sldId id="415" r:id="rId52"/>
    <p:sldId id="417" r:id="rId53"/>
    <p:sldId id="428" r:id="rId54"/>
    <p:sldId id="436" r:id="rId55"/>
    <p:sldId id="437" r:id="rId56"/>
  </p:sldIdLst>
  <p:sldSz cx="9144000" cy="6858000" type="screen4x3"/>
  <p:notesSz cx="70104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clrMru>
    <a:srgbClr val="99CCFF"/>
    <a:srgbClr val="000000"/>
    <a:srgbClr val="336699"/>
    <a:srgbClr val="006666"/>
    <a:srgbClr val="FF0000"/>
    <a:srgbClr val="FFFF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86390" autoAdjust="0"/>
  </p:normalViewPr>
  <p:slideViewPr>
    <p:cSldViewPr>
      <p:cViewPr varScale="1">
        <p:scale>
          <a:sx n="107" d="100"/>
          <a:sy n="107" d="100"/>
        </p:scale>
        <p:origin x="1404" y="102"/>
      </p:cViewPr>
      <p:guideLst>
        <p:guide orient="horz" pos="2160"/>
        <p:guide pos="2880"/>
      </p:guideLst>
    </p:cSldViewPr>
  </p:slideViewPr>
  <p:outlineViewPr>
    <p:cViewPr>
      <p:scale>
        <a:sx n="33" d="100"/>
        <a:sy n="33" d="100"/>
      </p:scale>
      <p:origin x="0" y="39102"/>
    </p:cViewPr>
  </p:outlineViewPr>
  <p:notesTextViewPr>
    <p:cViewPr>
      <p:scale>
        <a:sx n="100" d="100"/>
        <a:sy n="100" d="100"/>
      </p:scale>
      <p:origin x="0" y="0"/>
    </p:cViewPr>
  </p:notesTextViewPr>
  <p:notesViewPr>
    <p:cSldViewPr>
      <p:cViewPr varScale="1">
        <p:scale>
          <a:sx n="80" d="100"/>
          <a:sy n="80" d="100"/>
        </p:scale>
        <p:origin x="3882" y="13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1404938" y="231775"/>
            <a:ext cx="4281487" cy="466725"/>
          </a:xfrm>
          <a:prstGeom prst="rect">
            <a:avLst/>
          </a:prstGeom>
          <a:noFill/>
          <a:ln w="9525">
            <a:noFill/>
            <a:miter lim="800000"/>
            <a:headEnd/>
            <a:tailEnd/>
          </a:ln>
          <a:effectLst/>
        </p:spPr>
        <p:txBody>
          <a:bodyPr vert="horz" wrap="square" lIns="92948" tIns="46474" rIns="92948" bIns="46474" numCol="1" anchor="t" anchorCtr="0" compatLnSpc="1">
            <a:prstTxWarp prst="textNoShape">
              <a:avLst/>
            </a:prstTxWarp>
          </a:bodyPr>
          <a:lstStyle>
            <a:lvl1pPr algn="ctr" eaLnBrk="0" hangingPunct="0">
              <a:defRPr sz="1300" b="0">
                <a:solidFill>
                  <a:schemeClr val="tx1"/>
                </a:solidFill>
              </a:defRPr>
            </a:lvl1pPr>
          </a:lstStyle>
          <a:p>
            <a:pPr>
              <a:defRPr/>
            </a:pPr>
            <a:r>
              <a:rPr lang="en-US" dirty="0"/>
              <a:t>Investing 2: Your Investment Plan (IPS)</a:t>
            </a:r>
          </a:p>
          <a:p>
            <a:pPr>
              <a:defRPr/>
            </a:pPr>
            <a:r>
              <a:rPr lang="en-US" dirty="0"/>
              <a:t>Personal Finance:  Another Perspective</a:t>
            </a:r>
          </a:p>
          <a:p>
            <a:pPr>
              <a:defRPr/>
            </a:pPr>
            <a:endParaRPr lang="en-US" dirty="0"/>
          </a:p>
        </p:txBody>
      </p:sp>
      <p:sp>
        <p:nvSpPr>
          <p:cNvPr id="60421" name="Rectangle 5"/>
          <p:cNvSpPr>
            <a:spLocks noGrp="1" noChangeArrowheads="1"/>
          </p:cNvSpPr>
          <p:nvPr>
            <p:ph type="sldNum" sz="quarter" idx="3"/>
          </p:nvPr>
        </p:nvSpPr>
        <p:spPr bwMode="auto">
          <a:xfrm>
            <a:off x="2025650" y="8597900"/>
            <a:ext cx="3036888" cy="466725"/>
          </a:xfrm>
          <a:prstGeom prst="rect">
            <a:avLst/>
          </a:prstGeom>
          <a:noFill/>
          <a:ln w="9525">
            <a:noFill/>
            <a:miter lim="800000"/>
            <a:headEnd/>
            <a:tailEnd/>
          </a:ln>
          <a:effectLst/>
        </p:spPr>
        <p:txBody>
          <a:bodyPr vert="horz" wrap="square" lIns="92948" tIns="46474" rIns="92948" bIns="46474" numCol="1" anchor="b" anchorCtr="0" compatLnSpc="1">
            <a:prstTxWarp prst="textNoShape">
              <a:avLst/>
            </a:prstTxWarp>
          </a:bodyPr>
          <a:lstStyle>
            <a:lvl1pPr algn="ctr" eaLnBrk="0" hangingPunct="0">
              <a:defRPr sz="1300" b="0">
                <a:solidFill>
                  <a:schemeClr val="tx1"/>
                </a:solidFill>
              </a:defRPr>
            </a:lvl1pPr>
          </a:lstStyle>
          <a:p>
            <a:pPr>
              <a:defRPr/>
            </a:pPr>
            <a:fld id="{2CD4C363-236E-4364-B699-90DD9F9EF37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948" tIns="46474" rIns="92948" bIns="46474" numCol="1" anchor="t" anchorCtr="0" compatLnSpc="1">
            <a:prstTxWarp prst="textNoShape">
              <a:avLst/>
            </a:prstTxWarp>
          </a:bodyPr>
          <a:lstStyle>
            <a:lvl1pPr algn="l" eaLnBrk="0" hangingPunct="0">
              <a:defRPr sz="1300" b="0">
                <a:solidFill>
                  <a:schemeClr val="tx1"/>
                </a:solidFill>
              </a:defRPr>
            </a:lvl1pPr>
          </a:lstStyle>
          <a:p>
            <a:pPr>
              <a:defRPr/>
            </a:pPr>
            <a:endParaRPr lang="en-US"/>
          </a:p>
        </p:txBody>
      </p:sp>
      <p:sp>
        <p:nvSpPr>
          <p:cNvPr id="101379"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2948" tIns="46474" rIns="92948" bIns="46474" numCol="1" anchor="t" anchorCtr="0" compatLnSpc="1">
            <a:prstTxWarp prst="textNoShape">
              <a:avLst/>
            </a:prstTxWarp>
          </a:bodyPr>
          <a:lstStyle>
            <a:lvl1pPr algn="r" eaLnBrk="0" hangingPunct="0">
              <a:defRPr sz="1300" b="0">
                <a:solidFill>
                  <a:schemeClr val="tx1"/>
                </a:solidFill>
              </a:defRPr>
            </a:lvl1pPr>
          </a:lstStyle>
          <a:p>
            <a:pPr>
              <a:defRPr/>
            </a:pPr>
            <a:endParaRPr lang="en-US"/>
          </a:p>
        </p:txBody>
      </p:sp>
      <p:sp>
        <p:nvSpPr>
          <p:cNvPr id="50180" name="Rectangle 4"/>
          <p:cNvSpPr>
            <a:spLocks noGrp="1" noRot="1" noChangeAspect="1" noChangeArrowheads="1" noTextEdit="1"/>
          </p:cNvSpPr>
          <p:nvPr>
            <p:ph type="sldImg" idx="2"/>
          </p:nvPr>
        </p:nvSpPr>
        <p:spPr bwMode="auto">
          <a:xfrm>
            <a:off x="1182688" y="698500"/>
            <a:ext cx="4645025"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1" name="Rectangle 5"/>
          <p:cNvSpPr>
            <a:spLocks noGrp="1" noChangeArrowheads="1"/>
          </p:cNvSpPr>
          <p:nvPr>
            <p:ph type="body" sz="quarter" idx="3"/>
          </p:nvPr>
        </p:nvSpPr>
        <p:spPr bwMode="auto">
          <a:xfrm>
            <a:off x="933450" y="4416425"/>
            <a:ext cx="5143500" cy="4181475"/>
          </a:xfrm>
          <a:prstGeom prst="rect">
            <a:avLst/>
          </a:prstGeom>
          <a:noFill/>
          <a:ln w="9525">
            <a:noFill/>
            <a:miter lim="800000"/>
            <a:headEnd/>
            <a:tailEnd/>
          </a:ln>
          <a:effectLst/>
        </p:spPr>
        <p:txBody>
          <a:bodyPr vert="horz" wrap="square" lIns="92948" tIns="46474" rIns="92948" bIns="4647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1382"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2948" tIns="46474" rIns="92948" bIns="46474" numCol="1" anchor="b" anchorCtr="0" compatLnSpc="1">
            <a:prstTxWarp prst="textNoShape">
              <a:avLst/>
            </a:prstTxWarp>
          </a:bodyPr>
          <a:lstStyle>
            <a:lvl1pPr algn="l" eaLnBrk="0" hangingPunct="0">
              <a:defRPr sz="1300" b="0">
                <a:solidFill>
                  <a:schemeClr val="tx1"/>
                </a:solidFill>
              </a:defRPr>
            </a:lvl1pPr>
          </a:lstStyle>
          <a:p>
            <a:pPr>
              <a:defRPr/>
            </a:pPr>
            <a:endParaRPr lang="en-US"/>
          </a:p>
        </p:txBody>
      </p:sp>
      <p:sp>
        <p:nvSpPr>
          <p:cNvPr id="101383"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2948" tIns="46474" rIns="92948" bIns="46474" numCol="1" anchor="b" anchorCtr="0" compatLnSpc="1">
            <a:prstTxWarp prst="textNoShape">
              <a:avLst/>
            </a:prstTxWarp>
          </a:bodyPr>
          <a:lstStyle>
            <a:lvl1pPr algn="r" eaLnBrk="0" hangingPunct="0">
              <a:defRPr sz="1300" b="0">
                <a:solidFill>
                  <a:schemeClr val="tx1"/>
                </a:solidFill>
              </a:defRPr>
            </a:lvl1pPr>
          </a:lstStyle>
          <a:p>
            <a:pPr>
              <a:defRPr/>
            </a:pPr>
            <a:fld id="{F8EC7BB7-3753-4E6D-AAD4-462A697E505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fld id="{7EC3E950-EF82-4EAD-8E53-E52A6F9BB6C5}" type="slidenum">
              <a:rPr lang="en-US" altLang="en-US" sz="1300" b="0" smtClean="0">
                <a:solidFill>
                  <a:schemeClr val="tx1"/>
                </a:solidFill>
              </a:rPr>
              <a:pPr/>
              <a:t>1</a:t>
            </a:fld>
            <a:endParaRPr lang="en-US" altLang="en-US" sz="1300" b="0">
              <a:solidFill>
                <a:schemeClr val="tx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39775" indent="-284163">
              <a:spcBef>
                <a:spcPct val="30000"/>
              </a:spcBef>
              <a:defRPr sz="1200">
                <a:solidFill>
                  <a:schemeClr val="tx1"/>
                </a:solidFill>
                <a:latin typeface="Times New Roman" panose="02020603050405020304" pitchFamily="18" charset="0"/>
              </a:defRPr>
            </a:lvl2pPr>
            <a:lvl3pPr marL="1139825" indent="-227013">
              <a:spcBef>
                <a:spcPct val="30000"/>
              </a:spcBef>
              <a:defRPr sz="1200">
                <a:solidFill>
                  <a:schemeClr val="tx1"/>
                </a:solidFill>
                <a:latin typeface="Times New Roman" panose="02020603050405020304" pitchFamily="18" charset="0"/>
              </a:defRPr>
            </a:lvl3pPr>
            <a:lvl4pPr marL="1595438" indent="-227013">
              <a:spcBef>
                <a:spcPct val="30000"/>
              </a:spcBef>
              <a:defRPr sz="1200">
                <a:solidFill>
                  <a:schemeClr val="tx1"/>
                </a:solidFill>
                <a:latin typeface="Times New Roman" panose="02020603050405020304" pitchFamily="18" charset="0"/>
              </a:defRPr>
            </a:lvl4pPr>
            <a:lvl5pPr marL="2051050" indent="-227013">
              <a:spcBef>
                <a:spcPct val="30000"/>
              </a:spcBef>
              <a:defRPr sz="1200">
                <a:solidFill>
                  <a:schemeClr val="tx1"/>
                </a:solidFill>
                <a:latin typeface="Times New Roman" panose="02020603050405020304" pitchFamily="18" charset="0"/>
              </a:defRPr>
            </a:lvl5pPr>
            <a:lvl6pPr marL="2508250" indent="-227013" eaLnBrk="0" fontAlgn="base" hangingPunct="0">
              <a:spcBef>
                <a:spcPct val="30000"/>
              </a:spcBef>
              <a:spcAft>
                <a:spcPct val="0"/>
              </a:spcAft>
              <a:defRPr sz="1200">
                <a:solidFill>
                  <a:schemeClr val="tx1"/>
                </a:solidFill>
                <a:latin typeface="Times New Roman" panose="02020603050405020304" pitchFamily="18" charset="0"/>
              </a:defRPr>
            </a:lvl6pPr>
            <a:lvl7pPr marL="2965450" indent="-227013" eaLnBrk="0" fontAlgn="base" hangingPunct="0">
              <a:spcBef>
                <a:spcPct val="30000"/>
              </a:spcBef>
              <a:spcAft>
                <a:spcPct val="0"/>
              </a:spcAft>
              <a:defRPr sz="1200">
                <a:solidFill>
                  <a:schemeClr val="tx1"/>
                </a:solidFill>
                <a:latin typeface="Times New Roman" panose="02020603050405020304" pitchFamily="18" charset="0"/>
              </a:defRPr>
            </a:lvl7pPr>
            <a:lvl8pPr marL="3422650" indent="-227013" eaLnBrk="0" fontAlgn="base" hangingPunct="0">
              <a:spcBef>
                <a:spcPct val="30000"/>
              </a:spcBef>
              <a:spcAft>
                <a:spcPct val="0"/>
              </a:spcAft>
              <a:defRPr sz="1200">
                <a:solidFill>
                  <a:schemeClr val="tx1"/>
                </a:solidFill>
                <a:latin typeface="Times New Roman" panose="02020603050405020304" pitchFamily="18" charset="0"/>
              </a:defRPr>
            </a:lvl8pPr>
            <a:lvl9pPr marL="3879850" indent="-22701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C9415BC-19C6-42C8-92EE-8B8CF2DE45A2}" type="slidenum">
              <a:rPr lang="en-US" altLang="en-US" sz="1300" smtClean="0"/>
              <a:pPr>
                <a:spcBef>
                  <a:spcPct val="0"/>
                </a:spcBef>
              </a:pPr>
              <a:t>7</a:t>
            </a:fld>
            <a:endParaRPr lang="en-US" altLang="en-US" sz="1300"/>
          </a:p>
        </p:txBody>
      </p:sp>
      <p:sp>
        <p:nvSpPr>
          <p:cNvPr id="61443" name="Rectangle 2"/>
          <p:cNvSpPr>
            <a:spLocks noGrp="1" noRot="1" noChangeAspect="1" noChangeArrowheads="1" noTextEdit="1"/>
          </p:cNvSpPr>
          <p:nvPr>
            <p:ph type="sldImg"/>
          </p:nvPr>
        </p:nvSpPr>
        <p:spPr>
          <a:xfrm>
            <a:off x="1190625" y="703263"/>
            <a:ext cx="4629150" cy="3471862"/>
          </a:xfrm>
          <a:ln w="12700" cap="flat">
            <a:solidFill>
              <a:schemeClr val="tx1"/>
            </a:solidFill>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81" tIns="45183" rIns="91981" bIns="45183"/>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DFDAA584-28AC-4DB5-A7F8-18D0870F06E8}"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 name="TextBox 10"/>
          <p:cNvSpPr txBox="1"/>
          <p:nvPr/>
        </p:nvSpPr>
        <p:spPr>
          <a:xfrm>
            <a:off x="8229600" y="6172200"/>
            <a:ext cx="571500" cy="307975"/>
          </a:xfrm>
          <a:prstGeom prst="rect">
            <a:avLst/>
          </a:prstGeom>
          <a:noFill/>
        </p:spPr>
        <p:txBody>
          <a:bodyPr>
            <a:spAutoFit/>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21BEB8B8-8692-4FED-9145-F264571495A5}" type="slidenum">
              <a:rPr lang="en-US" altLang="en-US" sz="1400" b="0" smtClean="0"/>
              <a:pPr algn="ctr" eaLnBrk="1" hangingPunct="1">
                <a:defRPr/>
              </a:pPr>
              <a:t>‹#›</a:t>
            </a:fld>
            <a:endParaRPr lang="en-US" altLang="en-US" b="0"/>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a:xfrm>
            <a:off x="685800" y="685800"/>
            <a:ext cx="7772400" cy="9144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3939843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5D58B619-DA97-4BA5-9375-18812F3A9B9C}" type="slidenum">
              <a:rPr lang="en-US" altLang="en-US"/>
              <a:pPr>
                <a:defRPr/>
              </a:pPr>
              <a:t>‹#›</a:t>
            </a:fld>
            <a:endParaRPr lang="en-US" altLang="en-US"/>
          </a:p>
        </p:txBody>
      </p:sp>
    </p:spTree>
    <p:extLst>
      <p:ext uri="{BB962C8B-B14F-4D97-AF65-F5344CB8AC3E}">
        <p14:creationId xmlns:p14="http://schemas.microsoft.com/office/powerpoint/2010/main" val="815655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1D701375-8A3C-4C2B-9CD5-A690595153D0}" type="slidenum">
              <a:rPr lang="en-US" altLang="en-US"/>
              <a:pPr>
                <a:defRPr/>
              </a:pPr>
              <a:t>‹#›</a:t>
            </a:fld>
            <a:endParaRPr lang="en-US" altLang="en-US"/>
          </a:p>
        </p:txBody>
      </p:sp>
    </p:spTree>
    <p:extLst>
      <p:ext uri="{BB962C8B-B14F-4D97-AF65-F5344CB8AC3E}">
        <p14:creationId xmlns:p14="http://schemas.microsoft.com/office/powerpoint/2010/main" val="1209873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33753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87060363-EA03-4511-9350-2BCB6BE46E98}" type="slidenum">
              <a:rPr lang="en-US" altLang="en-US"/>
              <a:pPr>
                <a:defRPr/>
              </a:pPr>
              <a:t>‹#›</a:t>
            </a:fld>
            <a:endParaRPr lang="en-US" altLang="en-US"/>
          </a:p>
        </p:txBody>
      </p:sp>
    </p:spTree>
    <p:extLst>
      <p:ext uri="{BB962C8B-B14F-4D97-AF65-F5344CB8AC3E}">
        <p14:creationId xmlns:p14="http://schemas.microsoft.com/office/powerpoint/2010/main" val="3116949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94B7EB1E-3499-412D-B55D-A469B1157191}" type="slidenum">
              <a:rPr lang="en-US" altLang="en-US"/>
              <a:pPr>
                <a:defRPr/>
              </a:pPr>
              <a:t>‹#›</a:t>
            </a:fld>
            <a:endParaRPr lang="en-US" altLang="en-US"/>
          </a:p>
        </p:txBody>
      </p:sp>
    </p:spTree>
    <p:extLst>
      <p:ext uri="{BB962C8B-B14F-4D97-AF65-F5344CB8AC3E}">
        <p14:creationId xmlns:p14="http://schemas.microsoft.com/office/powerpoint/2010/main" val="9264748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8E68E8CB-15FC-4B4F-888B-439DA7958A2F}" type="slidenum">
              <a:rPr lang="en-US" altLang="en-US"/>
              <a:pPr>
                <a:defRPr/>
              </a:pPr>
              <a:t>‹#›</a:t>
            </a:fld>
            <a:endParaRPr lang="en-US" altLang="en-US"/>
          </a:p>
        </p:txBody>
      </p:sp>
    </p:spTree>
    <p:extLst>
      <p:ext uri="{BB962C8B-B14F-4D97-AF65-F5344CB8AC3E}">
        <p14:creationId xmlns:p14="http://schemas.microsoft.com/office/powerpoint/2010/main" val="170692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D773E23C-006F-49FE-9AA9-569EC95CDA21}" type="slidenum">
              <a:rPr lang="en-US" altLang="en-US"/>
              <a:pPr>
                <a:defRPr/>
              </a:pPr>
              <a:t>‹#›</a:t>
            </a:fld>
            <a:endParaRPr lang="en-US" altLang="en-US"/>
          </a:p>
        </p:txBody>
      </p:sp>
    </p:spTree>
    <p:extLst>
      <p:ext uri="{BB962C8B-B14F-4D97-AF65-F5344CB8AC3E}">
        <p14:creationId xmlns:p14="http://schemas.microsoft.com/office/powerpoint/2010/main" val="2970900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91B7FB92-27DB-4EB1-9CB2-AE1D2480227B}" type="slidenum">
              <a:rPr lang="en-US" altLang="en-US"/>
              <a:pPr>
                <a:defRPr/>
              </a:pPr>
              <a:t>‹#›</a:t>
            </a:fld>
            <a:endParaRPr lang="en-US" altLang="en-US"/>
          </a:p>
        </p:txBody>
      </p:sp>
    </p:spTree>
    <p:extLst>
      <p:ext uri="{BB962C8B-B14F-4D97-AF65-F5344CB8AC3E}">
        <p14:creationId xmlns:p14="http://schemas.microsoft.com/office/powerpoint/2010/main" val="297550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66D7FD3E-A35E-4DDB-87FB-38A32F5FA67C}" type="slidenum">
              <a:rPr lang="en-US" altLang="en-US"/>
              <a:pPr>
                <a:defRPr/>
              </a:pPr>
              <a:t>‹#›</a:t>
            </a:fld>
            <a:endParaRPr lang="en-US" altLang="en-US"/>
          </a:p>
        </p:txBody>
      </p:sp>
    </p:spTree>
    <p:extLst>
      <p:ext uri="{BB962C8B-B14F-4D97-AF65-F5344CB8AC3E}">
        <p14:creationId xmlns:p14="http://schemas.microsoft.com/office/powerpoint/2010/main" val="31992772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D3A75B4D-1B3C-437C-B39A-D9FF4CFAF3D3}" type="slidenum">
              <a:rPr lang="en-US" altLang="en-US"/>
              <a:pPr>
                <a:defRPr/>
              </a:pPr>
              <a:t>‹#›</a:t>
            </a:fld>
            <a:endParaRPr lang="en-US" altLang="en-US"/>
          </a:p>
        </p:txBody>
      </p:sp>
    </p:spTree>
    <p:extLst>
      <p:ext uri="{BB962C8B-B14F-4D97-AF65-F5344CB8AC3E}">
        <p14:creationId xmlns:p14="http://schemas.microsoft.com/office/powerpoint/2010/main" val="480505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94763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E4681C07-B28E-4C32-AFB1-C8417E0F678C}" type="slidenum">
              <a:rPr lang="en-US" altLang="en-US"/>
              <a:pPr>
                <a:defRPr/>
              </a:pPr>
              <a:t>‹#›</a:t>
            </a:fld>
            <a:endParaRPr lang="en-US" altLang="en-US"/>
          </a:p>
        </p:txBody>
      </p:sp>
    </p:spTree>
    <p:extLst>
      <p:ext uri="{BB962C8B-B14F-4D97-AF65-F5344CB8AC3E}">
        <p14:creationId xmlns:p14="http://schemas.microsoft.com/office/powerpoint/2010/main" val="351737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93DFAE75-55AC-49DF-8A18-298EFCB1CCBA}" type="slidenum">
              <a:rPr lang="en-US" altLang="en-US"/>
              <a:pPr>
                <a:defRPr/>
              </a:pPr>
              <a:t>‹#›</a:t>
            </a:fld>
            <a:endParaRPr lang="en-US" altLang="en-US"/>
          </a:p>
        </p:txBody>
      </p:sp>
    </p:spTree>
    <p:extLst>
      <p:ext uri="{BB962C8B-B14F-4D97-AF65-F5344CB8AC3E}">
        <p14:creationId xmlns:p14="http://schemas.microsoft.com/office/powerpoint/2010/main" val="3073584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D67B1898-8DC6-433C-88F7-AAAAECABBA07}" type="slidenum">
              <a:rPr lang="en-US" altLang="en-US"/>
              <a:pPr>
                <a:defRPr/>
              </a:pPr>
              <a:t>‹#›</a:t>
            </a:fld>
            <a:endParaRPr lang="en-US" altLang="en-US"/>
          </a:p>
        </p:txBody>
      </p:sp>
    </p:spTree>
    <p:extLst>
      <p:ext uri="{BB962C8B-B14F-4D97-AF65-F5344CB8AC3E}">
        <p14:creationId xmlns:p14="http://schemas.microsoft.com/office/powerpoint/2010/main" val="26161220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8AB5B648-BC31-4B6C-BFC4-8148793D92C8}" type="slidenum">
              <a:rPr lang="en-US" altLang="en-US"/>
              <a:pPr>
                <a:defRPr/>
              </a:pPr>
              <a:t>‹#›</a:t>
            </a:fld>
            <a:endParaRPr lang="en-US" altLang="en-US"/>
          </a:p>
        </p:txBody>
      </p:sp>
    </p:spTree>
    <p:extLst>
      <p:ext uri="{BB962C8B-B14F-4D97-AF65-F5344CB8AC3E}">
        <p14:creationId xmlns:p14="http://schemas.microsoft.com/office/powerpoint/2010/main" val="22723672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C922C9CF-3C2A-40C5-B76D-68E4DE11E7CA}" type="slidenum">
              <a:rPr lang="en-US" altLang="en-US"/>
              <a:pPr>
                <a:defRPr/>
              </a:pPr>
              <a:t>‹#›</a:t>
            </a:fld>
            <a:endParaRPr lang="en-US" altLang="en-US"/>
          </a:p>
        </p:txBody>
      </p:sp>
    </p:spTree>
    <p:extLst>
      <p:ext uri="{BB962C8B-B14F-4D97-AF65-F5344CB8AC3E}">
        <p14:creationId xmlns:p14="http://schemas.microsoft.com/office/powerpoint/2010/main" val="18067300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7FC7920C-9C79-44B4-8A32-F224579213BD}" type="slidenum">
              <a:rPr lang="en-US" altLang="en-US"/>
              <a:pPr>
                <a:defRPr/>
              </a:pPr>
              <a:t>‹#›</a:t>
            </a:fld>
            <a:endParaRPr lang="en-US" altLang="en-US"/>
          </a:p>
        </p:txBody>
      </p:sp>
    </p:spTree>
    <p:extLst>
      <p:ext uri="{BB962C8B-B14F-4D97-AF65-F5344CB8AC3E}">
        <p14:creationId xmlns:p14="http://schemas.microsoft.com/office/powerpoint/2010/main" val="28061283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7F18AF69-B1B4-4924-90EF-8B0FB1BF7C49}" type="slidenum">
              <a:rPr lang="en-US" altLang="en-US"/>
              <a:pPr>
                <a:defRPr/>
              </a:pPr>
              <a:t>‹#›</a:t>
            </a:fld>
            <a:endParaRPr lang="en-US" altLang="en-US"/>
          </a:p>
        </p:txBody>
      </p:sp>
    </p:spTree>
    <p:extLst>
      <p:ext uri="{BB962C8B-B14F-4D97-AF65-F5344CB8AC3E}">
        <p14:creationId xmlns:p14="http://schemas.microsoft.com/office/powerpoint/2010/main" val="3412092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0D0C9C05-B489-4D09-BEEA-CAA646F24F01}" type="slidenum">
              <a:rPr lang="en-US" altLang="en-US"/>
              <a:pPr>
                <a:defRPr/>
              </a:pPr>
              <a:t>‹#›</a:t>
            </a:fld>
            <a:endParaRPr lang="en-US" altLang="en-US"/>
          </a:p>
        </p:txBody>
      </p:sp>
    </p:spTree>
    <p:extLst>
      <p:ext uri="{BB962C8B-B14F-4D97-AF65-F5344CB8AC3E}">
        <p14:creationId xmlns:p14="http://schemas.microsoft.com/office/powerpoint/2010/main" val="13958969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FE3F1936-8479-4FC0-93A5-E7B8F17A982B}" type="slidenum">
              <a:rPr lang="en-US" altLang="en-US"/>
              <a:pPr>
                <a:defRPr/>
              </a:pPr>
              <a:t>‹#›</a:t>
            </a:fld>
            <a:endParaRPr lang="en-US" altLang="en-US"/>
          </a:p>
        </p:txBody>
      </p:sp>
    </p:spTree>
    <p:extLst>
      <p:ext uri="{BB962C8B-B14F-4D97-AF65-F5344CB8AC3E}">
        <p14:creationId xmlns:p14="http://schemas.microsoft.com/office/powerpoint/2010/main" val="29043529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7A2EBCF2-F5B3-433D-83C8-16639F9AEF0C}" type="slidenum">
              <a:rPr lang="en-US" altLang="en-US"/>
              <a:pPr>
                <a:defRPr/>
              </a:pPr>
              <a:t>‹#›</a:t>
            </a:fld>
            <a:endParaRPr lang="en-US" altLang="en-US"/>
          </a:p>
        </p:txBody>
      </p:sp>
    </p:spTree>
    <p:extLst>
      <p:ext uri="{BB962C8B-B14F-4D97-AF65-F5344CB8AC3E}">
        <p14:creationId xmlns:p14="http://schemas.microsoft.com/office/powerpoint/2010/main" val="2277842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0E9B9BDA-50B5-45B8-BE53-6F607F78D490}"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8"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Tree>
    <p:extLst>
      <p:ext uri="{BB962C8B-B14F-4D97-AF65-F5344CB8AC3E}">
        <p14:creationId xmlns:p14="http://schemas.microsoft.com/office/powerpoint/2010/main" val="476793565"/>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8847920C-BAA6-4695-A63B-C3B15B61EF08}" type="slidenum">
              <a:rPr lang="en-US" altLang="en-US"/>
              <a:pPr>
                <a:defRPr/>
              </a:pPr>
              <a:t>‹#›</a:t>
            </a:fld>
            <a:endParaRPr lang="en-US" altLang="en-US"/>
          </a:p>
        </p:txBody>
      </p:sp>
    </p:spTree>
    <p:extLst>
      <p:ext uri="{BB962C8B-B14F-4D97-AF65-F5344CB8AC3E}">
        <p14:creationId xmlns:p14="http://schemas.microsoft.com/office/powerpoint/2010/main" val="4382683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F57F9F3F-EC1C-44CF-B377-B1520AE2AB16}" type="slidenum">
              <a:rPr lang="en-US" altLang="en-US"/>
              <a:pPr>
                <a:defRPr/>
              </a:pPr>
              <a:t>‹#›</a:t>
            </a:fld>
            <a:endParaRPr lang="en-US" altLang="en-US"/>
          </a:p>
        </p:txBody>
      </p:sp>
    </p:spTree>
    <p:extLst>
      <p:ext uri="{BB962C8B-B14F-4D97-AF65-F5344CB8AC3E}">
        <p14:creationId xmlns:p14="http://schemas.microsoft.com/office/powerpoint/2010/main" val="40891529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091406D2-5F70-43D4-BA56-092A0131C32E}" type="slidenum">
              <a:rPr lang="en-US" altLang="en-US"/>
              <a:pPr>
                <a:defRPr/>
              </a:pPr>
              <a:t>‹#›</a:t>
            </a:fld>
            <a:endParaRPr lang="en-US" altLang="en-US"/>
          </a:p>
        </p:txBody>
      </p:sp>
    </p:spTree>
    <p:extLst>
      <p:ext uri="{BB962C8B-B14F-4D97-AF65-F5344CB8AC3E}">
        <p14:creationId xmlns:p14="http://schemas.microsoft.com/office/powerpoint/2010/main" val="19734544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BF5A86B8-2C60-49AA-8D13-1CB9D4CA2778}" type="slidenum">
              <a:rPr lang="en-US" altLang="en-US"/>
              <a:pPr>
                <a:defRPr/>
              </a:pPr>
              <a:t>‹#›</a:t>
            </a:fld>
            <a:endParaRPr lang="en-US" altLang="en-US"/>
          </a:p>
        </p:txBody>
      </p:sp>
    </p:spTree>
    <p:extLst>
      <p:ext uri="{BB962C8B-B14F-4D97-AF65-F5344CB8AC3E}">
        <p14:creationId xmlns:p14="http://schemas.microsoft.com/office/powerpoint/2010/main" val="4468076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D1E75045-E829-4D31-8B12-CAFED60F917C}" type="slidenum">
              <a:rPr lang="en-US" altLang="en-US"/>
              <a:pPr>
                <a:defRPr/>
              </a:pPr>
              <a:t>‹#›</a:t>
            </a:fld>
            <a:endParaRPr lang="en-US" altLang="en-US"/>
          </a:p>
        </p:txBody>
      </p:sp>
    </p:spTree>
    <p:extLst>
      <p:ext uri="{BB962C8B-B14F-4D97-AF65-F5344CB8AC3E}">
        <p14:creationId xmlns:p14="http://schemas.microsoft.com/office/powerpoint/2010/main" val="2917768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77DF2116-E475-40DF-A5E9-0A304146EB50}" type="slidenum">
              <a:rPr lang="en-US" altLang="en-US"/>
              <a:pPr>
                <a:defRPr/>
              </a:pPr>
              <a:t>‹#›</a:t>
            </a:fld>
            <a:endParaRPr lang="en-US" altLang="en-US"/>
          </a:p>
        </p:txBody>
      </p:sp>
    </p:spTree>
    <p:extLst>
      <p:ext uri="{BB962C8B-B14F-4D97-AF65-F5344CB8AC3E}">
        <p14:creationId xmlns:p14="http://schemas.microsoft.com/office/powerpoint/2010/main" val="5101835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DB0B71FE-A873-4AA8-90E1-6ABCB59F3B0B}" type="slidenum">
              <a:rPr lang="en-US" altLang="en-US"/>
              <a:pPr>
                <a:defRPr/>
              </a:pPr>
              <a:t>‹#›</a:t>
            </a:fld>
            <a:endParaRPr lang="en-US" altLang="en-US"/>
          </a:p>
        </p:txBody>
      </p:sp>
    </p:spTree>
    <p:extLst>
      <p:ext uri="{BB962C8B-B14F-4D97-AF65-F5344CB8AC3E}">
        <p14:creationId xmlns:p14="http://schemas.microsoft.com/office/powerpoint/2010/main" val="4186159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5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89D3D3A5-C890-49E0-9E7B-78A9015E9DF6}" type="slidenum">
              <a:rPr lang="en-US" altLang="en-US"/>
              <a:pPr>
                <a:defRPr/>
              </a:pPr>
              <a:t>‹#›</a:t>
            </a:fld>
            <a:endParaRPr lang="en-US" altLang="en-US"/>
          </a:p>
        </p:txBody>
      </p:sp>
    </p:spTree>
    <p:extLst>
      <p:ext uri="{BB962C8B-B14F-4D97-AF65-F5344CB8AC3E}">
        <p14:creationId xmlns:p14="http://schemas.microsoft.com/office/powerpoint/2010/main" val="22557307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1815843D-1A8D-4949-B4DE-7002AADF539A}" type="slidenum">
              <a:rPr lang="en-US" altLang="en-US"/>
              <a:pPr>
                <a:defRPr/>
              </a:pPr>
              <a:t>‹#›</a:t>
            </a:fld>
            <a:endParaRPr lang="en-US" altLang="en-US"/>
          </a:p>
        </p:txBody>
      </p:sp>
    </p:spTree>
    <p:extLst>
      <p:ext uri="{BB962C8B-B14F-4D97-AF65-F5344CB8AC3E}">
        <p14:creationId xmlns:p14="http://schemas.microsoft.com/office/powerpoint/2010/main" val="40462657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0CFE1F9C-510B-4725-83C9-12C2A9E3A546}" type="slidenum">
              <a:rPr lang="en-US" altLang="en-US"/>
              <a:pPr>
                <a:defRPr/>
              </a:pPr>
              <a:t>‹#›</a:t>
            </a:fld>
            <a:endParaRPr lang="en-US" altLang="en-US"/>
          </a:p>
        </p:txBody>
      </p:sp>
    </p:spTree>
    <p:extLst>
      <p:ext uri="{BB962C8B-B14F-4D97-AF65-F5344CB8AC3E}">
        <p14:creationId xmlns:p14="http://schemas.microsoft.com/office/powerpoint/2010/main" val="1923137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49735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8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2DCC80A0-CD36-4803-AB9A-3CCBE1009CB9}" type="slidenum">
              <a:rPr lang="en-US" altLang="en-US"/>
              <a:pPr>
                <a:defRPr/>
              </a:pPr>
              <a:t>‹#›</a:t>
            </a:fld>
            <a:endParaRPr lang="en-US" altLang="en-US"/>
          </a:p>
        </p:txBody>
      </p:sp>
    </p:spTree>
    <p:extLst>
      <p:ext uri="{BB962C8B-B14F-4D97-AF65-F5344CB8AC3E}">
        <p14:creationId xmlns:p14="http://schemas.microsoft.com/office/powerpoint/2010/main" val="15597353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9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307523D3-94B0-4FCD-A25B-5722CBD02FA7}" type="slidenum">
              <a:rPr lang="en-US" altLang="en-US"/>
              <a:pPr>
                <a:defRPr/>
              </a:pPr>
              <a:t>‹#›</a:t>
            </a:fld>
            <a:endParaRPr lang="en-US" altLang="en-US"/>
          </a:p>
        </p:txBody>
      </p:sp>
    </p:spTree>
    <p:extLst>
      <p:ext uri="{BB962C8B-B14F-4D97-AF65-F5344CB8AC3E}">
        <p14:creationId xmlns:p14="http://schemas.microsoft.com/office/powerpoint/2010/main" val="4614970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0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DEDD1F2C-77CF-43F8-99C3-EA1DD5E7EB80}" type="slidenum">
              <a:rPr lang="en-US" altLang="en-US"/>
              <a:pPr>
                <a:defRPr/>
              </a:pPr>
              <a:t>‹#›</a:t>
            </a:fld>
            <a:endParaRPr lang="en-US" altLang="en-US"/>
          </a:p>
        </p:txBody>
      </p:sp>
    </p:spTree>
    <p:extLst>
      <p:ext uri="{BB962C8B-B14F-4D97-AF65-F5344CB8AC3E}">
        <p14:creationId xmlns:p14="http://schemas.microsoft.com/office/powerpoint/2010/main" val="10567543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1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3767005B-284D-431A-AAE3-C5C99A3E3E0B}" type="slidenum">
              <a:rPr lang="en-US" altLang="en-US"/>
              <a:pPr>
                <a:defRPr/>
              </a:pPr>
              <a:t>‹#›</a:t>
            </a:fld>
            <a:endParaRPr lang="en-US" altLang="en-US"/>
          </a:p>
        </p:txBody>
      </p:sp>
    </p:spTree>
    <p:extLst>
      <p:ext uri="{BB962C8B-B14F-4D97-AF65-F5344CB8AC3E}">
        <p14:creationId xmlns:p14="http://schemas.microsoft.com/office/powerpoint/2010/main" val="14708628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2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A4E4F3CB-C7B6-482E-BB12-4EE44B3B9A5E}" type="slidenum">
              <a:rPr lang="en-US" altLang="en-US"/>
              <a:pPr>
                <a:defRPr/>
              </a:pPr>
              <a:t>‹#›</a:t>
            </a:fld>
            <a:endParaRPr lang="en-US" altLang="en-US"/>
          </a:p>
        </p:txBody>
      </p:sp>
    </p:spTree>
    <p:extLst>
      <p:ext uri="{BB962C8B-B14F-4D97-AF65-F5344CB8AC3E}">
        <p14:creationId xmlns:p14="http://schemas.microsoft.com/office/powerpoint/2010/main" val="25873041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43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A498E8E2-D091-465B-A050-0693701E6C57}" type="slidenum">
              <a:rPr lang="en-US" altLang="en-US"/>
              <a:pPr>
                <a:defRPr/>
              </a:pPr>
              <a:t>‹#›</a:t>
            </a:fld>
            <a:endParaRPr lang="en-US" altLang="en-US"/>
          </a:p>
        </p:txBody>
      </p:sp>
    </p:spTree>
    <p:extLst>
      <p:ext uri="{BB962C8B-B14F-4D97-AF65-F5344CB8AC3E}">
        <p14:creationId xmlns:p14="http://schemas.microsoft.com/office/powerpoint/2010/main" val="11975289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44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E73EAEBB-2E00-487C-9B7A-A3E49178FD56}" type="slidenum">
              <a:rPr lang="en-US" altLang="en-US"/>
              <a:pPr>
                <a:defRPr/>
              </a:pPr>
              <a:t>‹#›</a:t>
            </a:fld>
            <a:endParaRPr lang="en-US" altLang="en-US"/>
          </a:p>
        </p:txBody>
      </p:sp>
    </p:spTree>
    <p:extLst>
      <p:ext uri="{BB962C8B-B14F-4D97-AF65-F5344CB8AC3E}">
        <p14:creationId xmlns:p14="http://schemas.microsoft.com/office/powerpoint/2010/main" val="23291167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45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E1FD3CE2-385C-48AC-9B33-70F45FF96362}" type="slidenum">
              <a:rPr lang="en-US" altLang="en-US"/>
              <a:pPr>
                <a:defRPr/>
              </a:pPr>
              <a:t>‹#›</a:t>
            </a:fld>
            <a:endParaRPr lang="en-US" altLang="en-US"/>
          </a:p>
        </p:txBody>
      </p:sp>
    </p:spTree>
    <p:extLst>
      <p:ext uri="{BB962C8B-B14F-4D97-AF65-F5344CB8AC3E}">
        <p14:creationId xmlns:p14="http://schemas.microsoft.com/office/powerpoint/2010/main" val="37856904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47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66F5B873-174E-484A-B45D-4EA35E750590}" type="slidenum">
              <a:rPr lang="en-US" altLang="en-US"/>
              <a:pPr>
                <a:defRPr/>
              </a:pPr>
              <a:t>‹#›</a:t>
            </a:fld>
            <a:endParaRPr lang="en-US" altLang="en-US"/>
          </a:p>
        </p:txBody>
      </p:sp>
    </p:spTree>
    <p:extLst>
      <p:ext uri="{BB962C8B-B14F-4D97-AF65-F5344CB8AC3E}">
        <p14:creationId xmlns:p14="http://schemas.microsoft.com/office/powerpoint/2010/main" val="991260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8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D0CD2A11-79F7-4A7D-B508-03A8B800220D}" type="slidenum">
              <a:rPr lang="en-US" altLang="en-US"/>
              <a:pPr>
                <a:defRPr/>
              </a:pPr>
              <a:t>‹#›</a:t>
            </a:fld>
            <a:endParaRPr lang="en-US" altLang="en-US"/>
          </a:p>
        </p:txBody>
      </p:sp>
    </p:spTree>
    <p:extLst>
      <p:ext uri="{BB962C8B-B14F-4D97-AF65-F5344CB8AC3E}">
        <p14:creationId xmlns:p14="http://schemas.microsoft.com/office/powerpoint/2010/main" val="1954146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471036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5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390201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5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8980327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9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DC44774B-F5BE-4631-BD68-2BE290071B4B}" type="slidenum">
              <a:rPr lang="en-US" altLang="en-US"/>
              <a:pPr>
                <a:defRPr/>
              </a:pPr>
              <a:t>‹#›</a:t>
            </a:fld>
            <a:endParaRPr lang="en-US" altLang="en-US"/>
          </a:p>
        </p:txBody>
      </p:sp>
    </p:spTree>
    <p:extLst>
      <p:ext uri="{BB962C8B-B14F-4D97-AF65-F5344CB8AC3E}">
        <p14:creationId xmlns:p14="http://schemas.microsoft.com/office/powerpoint/2010/main" val="22770163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50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3BE60B4C-6B6F-4152-8191-04ABEEAE0144}" type="slidenum">
              <a:rPr lang="en-US" altLang="en-US"/>
              <a:pPr>
                <a:defRPr/>
              </a:pPr>
              <a:t>‹#›</a:t>
            </a:fld>
            <a:endParaRPr lang="en-US" altLang="en-US"/>
          </a:p>
        </p:txBody>
      </p:sp>
    </p:spTree>
    <p:extLst>
      <p:ext uri="{BB962C8B-B14F-4D97-AF65-F5344CB8AC3E}">
        <p14:creationId xmlns:p14="http://schemas.microsoft.com/office/powerpoint/2010/main" val="3620071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C16744B5-5CF7-42AF-8E09-CD91415DBBA5}" type="slidenum">
              <a:rPr lang="en-US" altLang="en-US"/>
              <a:pPr>
                <a:defRPr/>
              </a:pPr>
              <a:t>‹#›</a:t>
            </a:fld>
            <a:endParaRPr lang="en-US" altLang="en-US"/>
          </a:p>
        </p:txBody>
      </p:sp>
    </p:spTree>
    <p:extLst>
      <p:ext uri="{BB962C8B-B14F-4D97-AF65-F5344CB8AC3E}">
        <p14:creationId xmlns:p14="http://schemas.microsoft.com/office/powerpoint/2010/main" val="2722142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296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229600" y="6172200"/>
            <a:ext cx="5334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4E6AD8A9-AF33-44D5-B483-07640315A5D1}" type="slidenum">
              <a:rPr lang="en-US" altLang="en-US"/>
              <a:pPr>
                <a:defRPr/>
              </a:pPr>
              <a:t>‹#›</a:t>
            </a:fld>
            <a:endParaRPr lang="en-US" altLang="en-US"/>
          </a:p>
        </p:txBody>
      </p:sp>
    </p:spTree>
    <p:extLst>
      <p:ext uri="{BB962C8B-B14F-4D97-AF65-F5344CB8AC3E}">
        <p14:creationId xmlns:p14="http://schemas.microsoft.com/office/powerpoint/2010/main" val="3009070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555650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image" Target="../media/image1.jpe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B42B8733-B633-4C44-A37E-95FD85B55C41}"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5542" r:id="rId1"/>
    <p:sldLayoutId id="2147485532" r:id="rId2"/>
    <p:sldLayoutId id="2147485543" r:id="rId3"/>
    <p:sldLayoutId id="2147485533" r:id="rId4"/>
    <p:sldLayoutId id="2147485534" r:id="rId5"/>
    <p:sldLayoutId id="2147485544" r:id="rId6"/>
    <p:sldLayoutId id="2147485536" r:id="rId7"/>
    <p:sldLayoutId id="2147485545" r:id="rId8"/>
    <p:sldLayoutId id="2147485537" r:id="rId9"/>
    <p:sldLayoutId id="2147485546" r:id="rId10"/>
    <p:sldLayoutId id="2147485547" r:id="rId11"/>
    <p:sldLayoutId id="2147485538" r:id="rId12"/>
    <p:sldLayoutId id="2147485549" r:id="rId13"/>
    <p:sldLayoutId id="2147485550" r:id="rId14"/>
    <p:sldLayoutId id="2147485551" r:id="rId15"/>
    <p:sldLayoutId id="2147485552" r:id="rId16"/>
    <p:sldLayoutId id="2147485553" r:id="rId17"/>
    <p:sldLayoutId id="2147485554" r:id="rId18"/>
    <p:sldLayoutId id="2147485555" r:id="rId19"/>
    <p:sldLayoutId id="2147485556" r:id="rId20"/>
    <p:sldLayoutId id="2147485557" r:id="rId21"/>
    <p:sldLayoutId id="2147485558" r:id="rId22"/>
    <p:sldLayoutId id="2147485559" r:id="rId23"/>
    <p:sldLayoutId id="2147485560" r:id="rId24"/>
    <p:sldLayoutId id="2147485561" r:id="rId25"/>
    <p:sldLayoutId id="2147485562" r:id="rId26"/>
    <p:sldLayoutId id="2147485563" r:id="rId27"/>
    <p:sldLayoutId id="2147485564" r:id="rId28"/>
    <p:sldLayoutId id="2147485565" r:id="rId29"/>
    <p:sldLayoutId id="2147485566" r:id="rId30"/>
    <p:sldLayoutId id="2147485567" r:id="rId31"/>
    <p:sldLayoutId id="2147485568" r:id="rId32"/>
    <p:sldLayoutId id="2147485569" r:id="rId33"/>
    <p:sldLayoutId id="2147485570" r:id="rId34"/>
    <p:sldLayoutId id="2147485571" r:id="rId35"/>
    <p:sldLayoutId id="2147485572" r:id="rId36"/>
    <p:sldLayoutId id="2147485573" r:id="rId37"/>
    <p:sldLayoutId id="2147485574" r:id="rId38"/>
    <p:sldLayoutId id="2147485575" r:id="rId39"/>
    <p:sldLayoutId id="2147485576" r:id="rId40"/>
    <p:sldLayoutId id="2147485577" r:id="rId41"/>
    <p:sldLayoutId id="2147485578" r:id="rId42"/>
    <p:sldLayoutId id="2147485579" r:id="rId43"/>
    <p:sldLayoutId id="2147485580" r:id="rId44"/>
    <p:sldLayoutId id="2147485581" r:id="rId45"/>
    <p:sldLayoutId id="2147485582" r:id="rId46"/>
    <p:sldLayoutId id="2147485583" r:id="rId47"/>
    <p:sldLayoutId id="2147485585" r:id="rId48"/>
    <p:sldLayoutId id="2147485586" r:id="rId49"/>
    <p:sldLayoutId id="2147485539" r:id="rId50"/>
    <p:sldLayoutId id="2147485541" r:id="rId51"/>
    <p:sldLayoutId id="2147485587" r:id="rId52"/>
    <p:sldLayoutId id="2147485588" r:id="rId5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3.png"/><Relationship Id="rId12"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5.png"/><Relationship Id="rId5" Type="http://schemas.openxmlformats.org/officeDocument/2006/relationships/image" Target="../media/image2.png"/><Relationship Id="rId15" Type="http://schemas.openxmlformats.org/officeDocument/2006/relationships/image" Target="../media/image7.png"/><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4.png"/><Relationship Id="rId14"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hyperlink" Target="https://www.dropbox.com/s/1vb4fd6okc1h88f/TT27%20-%20Expected%20Return%20Simulation%20and%20Benchmarks.xlsx?dl=0"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hyperlink" Target="https://www.dropbox.com/s/vml91to82j3nee0/TT16%20-%20A%20Risk%20Tolerance%20Test.docx?dl=0" TargetMode="Externa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1vb4fd6okc1h88f/TT27%20-%20Expected%20Return%20Simulation%20and%20Benchmarks.xlsx?dl=0" TargetMode="External"/><Relationship Id="rId2" Type="http://schemas.openxmlformats.org/officeDocument/2006/relationships/hyperlink" Target="https://www.dropbox.com/s/gik1tfotjy1u99g/TT05A%20-%20Investment%20Plan%20Example%20Template.docx?dl=0" TargetMode="Externa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3" Type="http://schemas.openxmlformats.org/officeDocument/2006/relationships/hyperlink" Target="https://www.dropbox.com/s/spdeijmlh3e3lpr/TT05B%20-%20Investment%20Plan%20Example%20%20Instructions.docx?dl=0" TargetMode="External"/><Relationship Id="rId2" Type="http://schemas.openxmlformats.org/officeDocument/2006/relationships/hyperlink" Target="https://www.dropbox.com/s/gik1tfotjy1u99g/TT05A%20-%20Investment%20Plan%20Example%20Template.docx?dl=0" TargetMode="External"/><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ropbox.com/s/nyviefn5b85wbgv/TT15%20-%20Possible%20Benchmarks%20for%20Investment%20Plans.docx?dl=0"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Rectangle 4"/>
          <p:cNvSpPr>
            <a:spLocks noChangeArrowheads="1"/>
          </p:cNvSpPr>
          <p:nvPr/>
        </p:nvSpPr>
        <p:spPr bwMode="auto">
          <a:xfrm>
            <a:off x="1981200" y="5241925"/>
            <a:ext cx="51816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r>
              <a:rPr lang="en-US" altLang="en-US" sz="2000" b="0">
                <a:cs typeface="Times New Roman" panose="02020603050405020304" pitchFamily="18" charset="0"/>
              </a:rPr>
              <a:t>“Now, I’m in real trouble.  First, my laundry called and said they lost my shirt, and then my broker said the same thing.”</a:t>
            </a:r>
          </a:p>
          <a:p>
            <a:pPr>
              <a:spcBef>
                <a:spcPct val="0"/>
              </a:spcBef>
              <a:buFontTx/>
              <a:buNone/>
            </a:pPr>
            <a:r>
              <a:rPr lang="en-US" altLang="en-US" sz="2000" b="0">
                <a:cs typeface="Times New Roman" panose="02020603050405020304" pitchFamily="18" charset="0"/>
              </a:rPr>
              <a:t>		            Leopold Fechtner</a:t>
            </a:r>
          </a:p>
          <a:p>
            <a:pPr>
              <a:spcBef>
                <a:spcPct val="0"/>
              </a:spcBef>
              <a:buFontTx/>
              <a:buNone/>
            </a:pPr>
            <a:endParaRPr lang="en-US" altLang="en-US" sz="2000" b="0"/>
          </a:p>
        </p:txBody>
      </p:sp>
      <p:graphicFrame>
        <p:nvGraphicFramePr>
          <p:cNvPr id="52227" name="Object 5"/>
          <p:cNvGraphicFramePr>
            <a:graphicFrameLocks noChangeAspect="1"/>
          </p:cNvGraphicFramePr>
          <p:nvPr/>
        </p:nvGraphicFramePr>
        <p:xfrm>
          <a:off x="5630863" y="80963"/>
          <a:ext cx="1676400" cy="1257300"/>
        </p:xfrm>
        <a:graphic>
          <a:graphicData uri="http://schemas.openxmlformats.org/presentationml/2006/ole">
            <mc:AlternateContent xmlns:mc="http://schemas.openxmlformats.org/markup-compatibility/2006">
              <mc:Choice xmlns:v="urn:schemas-microsoft-com:vml" Requires="v">
                <p:oleObj spid="_x0000_s52428" name="Bitmap Image" r:id="rId4" imgW="2200582" imgH="1647619" progId="Paint.Picture">
                  <p:embed/>
                </p:oleObj>
              </mc:Choice>
              <mc:Fallback>
                <p:oleObj name="Bitmap Image" r:id="rId4" imgW="2200582" imgH="1647619" progId="Paint.Picture">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0863" y="80963"/>
                        <a:ext cx="167640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228" name="Object 6"/>
          <p:cNvGraphicFramePr>
            <a:graphicFrameLocks noChangeAspect="1"/>
          </p:cNvGraphicFramePr>
          <p:nvPr/>
        </p:nvGraphicFramePr>
        <p:xfrm>
          <a:off x="374650" y="1765300"/>
          <a:ext cx="2667000" cy="508000"/>
        </p:xfrm>
        <a:graphic>
          <a:graphicData uri="http://schemas.openxmlformats.org/presentationml/2006/ole">
            <mc:AlternateContent xmlns:mc="http://schemas.openxmlformats.org/markup-compatibility/2006">
              <mc:Choice xmlns:v="urn:schemas-microsoft-com:vml" Requires="v">
                <p:oleObj spid="_x0000_s52429" name="Bitmap Image" r:id="rId6" imgW="1352381" imgH="257007" progId="Paint.Picture">
                  <p:embed/>
                </p:oleObj>
              </mc:Choice>
              <mc:Fallback>
                <p:oleObj name="Bitmap Image" r:id="rId6" imgW="1352381" imgH="257007" progId="Paint.Picture">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4650" y="1765300"/>
                        <a:ext cx="2667000" cy="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229" name="Object 7"/>
          <p:cNvGraphicFramePr>
            <a:graphicFrameLocks noChangeAspect="1"/>
          </p:cNvGraphicFramePr>
          <p:nvPr/>
        </p:nvGraphicFramePr>
        <p:xfrm>
          <a:off x="6929438" y="1720850"/>
          <a:ext cx="2057400" cy="525463"/>
        </p:xfrm>
        <a:graphic>
          <a:graphicData uri="http://schemas.openxmlformats.org/presentationml/2006/ole">
            <mc:AlternateContent xmlns:mc="http://schemas.openxmlformats.org/markup-compatibility/2006">
              <mc:Choice xmlns:v="urn:schemas-microsoft-com:vml" Requires="v">
                <p:oleObj spid="_x0000_s52430" name="Bitmap Image" r:id="rId8" imgW="1600000" imgH="409632" progId="Paint.Picture">
                  <p:embed/>
                </p:oleObj>
              </mc:Choice>
              <mc:Fallback>
                <p:oleObj name="Bitmap Image" r:id="rId8" imgW="1600000" imgH="409632" progId="Paint.Picture">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29438" y="1720850"/>
                        <a:ext cx="2057400" cy="52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230" name="Object 8"/>
          <p:cNvGraphicFramePr>
            <a:graphicFrameLocks noChangeAspect="1"/>
          </p:cNvGraphicFramePr>
          <p:nvPr/>
        </p:nvGraphicFramePr>
        <p:xfrm>
          <a:off x="6540500" y="6219825"/>
          <a:ext cx="2438400" cy="439738"/>
        </p:xfrm>
        <a:graphic>
          <a:graphicData uri="http://schemas.openxmlformats.org/presentationml/2006/ole">
            <mc:AlternateContent xmlns:mc="http://schemas.openxmlformats.org/markup-compatibility/2006">
              <mc:Choice xmlns:v="urn:schemas-microsoft-com:vml" Requires="v">
                <p:oleObj spid="_x0000_s52431" name="Bitmap Image" r:id="rId10" imgW="1533739" imgH="276117" progId="Paint.Picture">
                  <p:embed/>
                </p:oleObj>
              </mc:Choice>
              <mc:Fallback>
                <p:oleObj name="Bitmap Image" r:id="rId10" imgW="1533739" imgH="276117" progId="Paint.Picture">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40500" y="6219825"/>
                        <a:ext cx="2438400" cy="439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231" name="Object 9"/>
          <p:cNvGraphicFramePr>
            <a:graphicFrameLocks noChangeAspect="1"/>
          </p:cNvGraphicFramePr>
          <p:nvPr/>
        </p:nvGraphicFramePr>
        <p:xfrm>
          <a:off x="146050" y="6230938"/>
          <a:ext cx="2743200" cy="490537"/>
        </p:xfrm>
        <a:graphic>
          <a:graphicData uri="http://schemas.openxmlformats.org/presentationml/2006/ole">
            <mc:AlternateContent xmlns:mc="http://schemas.openxmlformats.org/markup-compatibility/2006">
              <mc:Choice xmlns:v="urn:schemas-microsoft-com:vml" Requires="v">
                <p:oleObj spid="_x0000_s52432" name="Bitmap Image" r:id="rId12" imgW="1066667" imgH="190426" progId="Paint.Picture">
                  <p:embed/>
                </p:oleObj>
              </mc:Choice>
              <mc:Fallback>
                <p:oleObj name="Bitmap Image" r:id="rId12" imgW="1066667" imgH="190426" progId="Paint.Picture">
                  <p:embed/>
                  <p:pic>
                    <p:nvPicPr>
                      <p:cNvPr id="0"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6050" y="6230938"/>
                        <a:ext cx="2743200" cy="49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232" name="Object 10"/>
          <p:cNvGraphicFramePr>
            <a:graphicFrameLocks noChangeAspect="1"/>
          </p:cNvGraphicFramePr>
          <p:nvPr/>
        </p:nvGraphicFramePr>
        <p:xfrm>
          <a:off x="914400" y="246063"/>
          <a:ext cx="1828800" cy="668337"/>
        </p:xfrm>
        <a:graphic>
          <a:graphicData uri="http://schemas.openxmlformats.org/presentationml/2006/ole">
            <mc:AlternateContent xmlns:mc="http://schemas.openxmlformats.org/markup-compatibility/2006">
              <mc:Choice xmlns:v="urn:schemas-microsoft-com:vml" Requires="v">
                <p:oleObj spid="_x0000_s52433" name="Bitmap Image" r:id="rId14" imgW="1380952" imgH="504762" progId="Paint.Picture">
                  <p:embed/>
                </p:oleObj>
              </mc:Choice>
              <mc:Fallback>
                <p:oleObj name="Bitmap Image" r:id="rId14" imgW="1380952" imgH="504762" progId="Paint.Picture">
                  <p:embed/>
                  <p:pic>
                    <p:nvPicPr>
                      <p:cNvPr id="0" name="Object 1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14400" y="246063"/>
                        <a:ext cx="1828800" cy="66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2233" name="Slide Number Placeholder 10"/>
          <p:cNvSpPr>
            <a:spLocks noGrp="1"/>
          </p:cNvSpPr>
          <p:nvPr>
            <p:ph type="sldNum" sz="quarter" idx="4294967295"/>
          </p:nvPr>
        </p:nvSpPr>
        <p:spPr bwMode="auto">
          <a:xfrm>
            <a:off x="8229600" y="6172200"/>
            <a:ext cx="5334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27A7648C-77E2-464D-B8DB-F620A0A482BD}" type="slidenum">
              <a:rPr lang="en-US" altLang="en-US" sz="1400" b="0"/>
              <a:pPr algn="ctr" eaLnBrk="1" hangingPunct="1">
                <a:spcBef>
                  <a:spcPct val="0"/>
                </a:spcBef>
                <a:buFontTx/>
                <a:buNone/>
              </a:pPr>
              <a:t>1</a:t>
            </a:fld>
            <a:endParaRPr lang="en-US" altLang="en-US" sz="1400" b="0"/>
          </a:p>
        </p:txBody>
      </p:sp>
      <p:sp>
        <p:nvSpPr>
          <p:cNvPr id="52234" name="Rectangle 12"/>
          <p:cNvSpPr>
            <a:spLocks noGrp="1" noChangeArrowheads="1"/>
          </p:cNvSpPr>
          <p:nvPr>
            <p:ph type="title" idx="4294967295"/>
          </p:nvPr>
        </p:nvSpPr>
        <p:spPr>
          <a:xfrm>
            <a:off x="533400" y="990600"/>
            <a:ext cx="8077200" cy="1524000"/>
          </a:xfrm>
        </p:spPr>
        <p:txBody>
          <a:bodyPr/>
          <a:lstStyle/>
          <a:p>
            <a:pPr eaLnBrk="1" hangingPunct="1"/>
            <a:r>
              <a:rPr lang="en-US" altLang="en-US" sz="3200"/>
              <a:t>Personal Finance: Another Perspective</a:t>
            </a:r>
            <a:r>
              <a:rPr lang="en-US" altLang="en-US"/>
              <a:t/>
            </a:r>
            <a:br>
              <a:rPr lang="en-US" altLang="en-US"/>
            </a:br>
            <a:endParaRPr lang="en-US" altLang="en-US"/>
          </a:p>
        </p:txBody>
      </p:sp>
      <p:sp>
        <p:nvSpPr>
          <p:cNvPr id="52235" name="Text Box 14"/>
          <p:cNvSpPr txBox="1">
            <a:spLocks noChangeArrowheads="1"/>
          </p:cNvSpPr>
          <p:nvPr/>
        </p:nvSpPr>
        <p:spPr bwMode="auto">
          <a:xfrm>
            <a:off x="1820863" y="2209800"/>
            <a:ext cx="5486400"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ts val="600"/>
              </a:spcBef>
              <a:buFontTx/>
              <a:buNone/>
            </a:pPr>
            <a:endParaRPr lang="en-US" altLang="en-US" sz="3600" b="0" dirty="0">
              <a:solidFill>
                <a:schemeClr val="tx2"/>
              </a:solidFill>
            </a:endParaRPr>
          </a:p>
          <a:p>
            <a:pPr algn="ctr" eaLnBrk="1" hangingPunct="1">
              <a:spcBef>
                <a:spcPts val="600"/>
              </a:spcBef>
              <a:buFontTx/>
              <a:buNone/>
            </a:pPr>
            <a:r>
              <a:rPr lang="en-US" altLang="en-US" sz="4400" b="0" dirty="0">
                <a:solidFill>
                  <a:schemeClr val="tx2"/>
                </a:solidFill>
              </a:rPr>
              <a:t>Investing 2: Your Investment Plan (IPS)</a:t>
            </a:r>
          </a:p>
          <a:p>
            <a:pPr algn="ctr" eaLnBrk="1" hangingPunct="1">
              <a:spcBef>
                <a:spcPts val="600"/>
              </a:spcBef>
              <a:buFontTx/>
              <a:buNone/>
            </a:pPr>
            <a:r>
              <a:rPr lang="en-US" altLang="en-US" sz="2400" b="0" dirty="0">
                <a:solidFill>
                  <a:schemeClr val="tx2"/>
                </a:solidFill>
              </a:rPr>
              <a:t>Updated </a:t>
            </a:r>
            <a:r>
              <a:rPr lang="en-US" altLang="en-US" sz="2400" b="0" dirty="0" smtClean="0">
                <a:solidFill>
                  <a:schemeClr val="tx2"/>
                </a:solidFill>
              </a:rPr>
              <a:t>2020/02/24</a:t>
            </a:r>
            <a:endParaRPr lang="en-US" altLang="en-US" sz="2400" b="0"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a:xfrm>
            <a:off x="685800" y="698500"/>
            <a:ext cx="7772400" cy="944563"/>
          </a:xfrm>
        </p:spPr>
        <p:txBody>
          <a:bodyPr/>
          <a:lstStyle/>
          <a:p>
            <a:pPr eaLnBrk="1" hangingPunct="1"/>
            <a:r>
              <a:rPr lang="en-US" altLang="en-US"/>
              <a:t>Your Investment Plan (IPS)</a:t>
            </a:r>
          </a:p>
        </p:txBody>
      </p:sp>
      <p:sp>
        <p:nvSpPr>
          <p:cNvPr id="174083" name="Rectangle 3"/>
          <p:cNvSpPr>
            <a:spLocks noGrp="1" noChangeArrowheads="1"/>
          </p:cNvSpPr>
          <p:nvPr>
            <p:ph type="body" idx="4294967295"/>
          </p:nvPr>
        </p:nvSpPr>
        <p:spPr>
          <a:xfrm>
            <a:off x="914400" y="1601788"/>
            <a:ext cx="7315200" cy="5181600"/>
          </a:xfrm>
        </p:spPr>
        <p:txBody>
          <a:bodyPr/>
          <a:lstStyle/>
          <a:p>
            <a:pPr marL="533400" indent="-533400" eaLnBrk="1" hangingPunct="1">
              <a:spcBef>
                <a:spcPts val="600"/>
              </a:spcBef>
              <a:defRPr/>
            </a:pPr>
            <a:r>
              <a:rPr lang="en-US" altLang="en-US" dirty="0"/>
              <a:t>What will your Investment Plan help you do?</a:t>
            </a:r>
          </a:p>
          <a:p>
            <a:pPr marL="457200" lvl="1" indent="0" eaLnBrk="1" hangingPunct="1">
              <a:spcBef>
                <a:spcPts val="600"/>
              </a:spcBef>
              <a:buFontTx/>
              <a:buNone/>
              <a:defRPr/>
            </a:pPr>
            <a:r>
              <a:rPr lang="en-US" altLang="en-US" dirty="0"/>
              <a:t>1. Represent yourself.  </a:t>
            </a:r>
          </a:p>
          <a:p>
            <a:pPr marL="1047750" lvl="1" indent="-533400" eaLnBrk="1" hangingPunct="1">
              <a:spcBef>
                <a:spcPts val="600"/>
              </a:spcBef>
              <a:defRPr/>
            </a:pPr>
            <a:r>
              <a:rPr lang="en-US" altLang="en-US" dirty="0"/>
              <a:t>It explains your risk tolerance, personal constraints, budget, and asset allocation over time</a:t>
            </a:r>
          </a:p>
          <a:p>
            <a:pPr marL="457200" lvl="1" indent="0" eaLnBrk="1" hangingPunct="1">
              <a:spcBef>
                <a:spcPts val="600"/>
              </a:spcBef>
              <a:buFontTx/>
              <a:buNone/>
              <a:defRPr/>
            </a:pPr>
            <a:r>
              <a:rPr lang="en-US" altLang="en-US" dirty="0"/>
              <a:t>2. Articulate what you will and will not do </a:t>
            </a:r>
          </a:p>
          <a:p>
            <a:pPr marL="1047750" lvl="1" indent="-533400" eaLnBrk="1" hangingPunct="1">
              <a:spcBef>
                <a:spcPts val="600"/>
              </a:spcBef>
              <a:defRPr/>
            </a:pPr>
            <a:r>
              <a:rPr lang="en-US" altLang="en-US" dirty="0"/>
              <a:t>It states what you will and will not invest in, how you will invest, and what you will invest in</a:t>
            </a:r>
          </a:p>
          <a:p>
            <a:pPr marL="457200" lvl="1" indent="0" eaLnBrk="1" hangingPunct="1">
              <a:buFontTx/>
              <a:buNone/>
              <a:defRPr/>
            </a:pPr>
            <a:r>
              <a:rPr lang="en-US" altLang="en-US" dirty="0"/>
              <a:t>3.  Provide an investment framework and guidelines for making wise investment choices</a:t>
            </a:r>
          </a:p>
          <a:p>
            <a:pPr lvl="1" eaLnBrk="1" hangingPunct="1">
              <a:defRPr/>
            </a:pPr>
            <a:r>
              <a:rPr lang="en-US" altLang="en-US" dirty="0"/>
              <a:t>It gives guidelines to help you reason through decisions which could impact your future goals and retirement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083">
                                            <p:txEl>
                                              <p:pRg st="0" end="0"/>
                                            </p:txEl>
                                          </p:spTgt>
                                        </p:tgtEl>
                                        <p:attrNameLst>
                                          <p:attrName>style.visibility</p:attrName>
                                        </p:attrNameLst>
                                      </p:cBhvr>
                                      <p:to>
                                        <p:strVal val="visible"/>
                                      </p:to>
                                    </p:set>
                                    <p:anim calcmode="lin" valueType="num">
                                      <p:cBhvr additive="base">
                                        <p:cTn id="7" dur="500" fill="hold"/>
                                        <p:tgtEl>
                                          <p:spTgt spid="1740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083">
                                            <p:txEl>
                                              <p:pRg st="1" end="1"/>
                                            </p:txEl>
                                          </p:spTgt>
                                        </p:tgtEl>
                                        <p:attrNameLst>
                                          <p:attrName>style.visibility</p:attrName>
                                        </p:attrNameLst>
                                      </p:cBhvr>
                                      <p:to>
                                        <p:strVal val="visible"/>
                                      </p:to>
                                    </p:set>
                                    <p:anim calcmode="lin" valueType="num">
                                      <p:cBhvr additive="base">
                                        <p:cTn id="13" dur="500" fill="hold"/>
                                        <p:tgtEl>
                                          <p:spTgt spid="1740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0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4083">
                                            <p:txEl>
                                              <p:pRg st="2" end="2"/>
                                            </p:txEl>
                                          </p:spTgt>
                                        </p:tgtEl>
                                        <p:attrNameLst>
                                          <p:attrName>style.visibility</p:attrName>
                                        </p:attrNameLst>
                                      </p:cBhvr>
                                      <p:to>
                                        <p:strVal val="visible"/>
                                      </p:to>
                                    </p:set>
                                    <p:anim calcmode="lin" valueType="num">
                                      <p:cBhvr additive="base">
                                        <p:cTn id="17" dur="500" fill="hold"/>
                                        <p:tgtEl>
                                          <p:spTgt spid="1740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40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4083">
                                            <p:txEl>
                                              <p:pRg st="3" end="3"/>
                                            </p:txEl>
                                          </p:spTgt>
                                        </p:tgtEl>
                                        <p:attrNameLst>
                                          <p:attrName>style.visibility</p:attrName>
                                        </p:attrNameLst>
                                      </p:cBhvr>
                                      <p:to>
                                        <p:strVal val="visible"/>
                                      </p:to>
                                    </p:set>
                                    <p:anim calcmode="lin" valueType="num">
                                      <p:cBhvr additive="base">
                                        <p:cTn id="21" dur="500" fill="hold"/>
                                        <p:tgtEl>
                                          <p:spTgt spid="1740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40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4083">
                                            <p:txEl>
                                              <p:pRg st="4" end="4"/>
                                            </p:txEl>
                                          </p:spTgt>
                                        </p:tgtEl>
                                        <p:attrNameLst>
                                          <p:attrName>style.visibility</p:attrName>
                                        </p:attrNameLst>
                                      </p:cBhvr>
                                      <p:to>
                                        <p:strVal val="visible"/>
                                      </p:to>
                                    </p:set>
                                    <p:anim calcmode="lin" valueType="num">
                                      <p:cBhvr additive="base">
                                        <p:cTn id="25" dur="500" fill="hold"/>
                                        <p:tgtEl>
                                          <p:spTgt spid="1740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40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4083">
                                            <p:txEl>
                                              <p:pRg st="5" end="5"/>
                                            </p:txEl>
                                          </p:spTgt>
                                        </p:tgtEl>
                                        <p:attrNameLst>
                                          <p:attrName>style.visibility</p:attrName>
                                        </p:attrNameLst>
                                      </p:cBhvr>
                                      <p:to>
                                        <p:strVal val="visible"/>
                                      </p:to>
                                    </p:set>
                                    <p:anim calcmode="lin" valueType="num">
                                      <p:cBhvr additive="base">
                                        <p:cTn id="29" dur="500" fill="hold"/>
                                        <p:tgtEl>
                                          <p:spTgt spid="1740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408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74083">
                                            <p:txEl>
                                              <p:pRg st="6" end="6"/>
                                            </p:txEl>
                                          </p:spTgt>
                                        </p:tgtEl>
                                        <p:attrNameLst>
                                          <p:attrName>style.visibility</p:attrName>
                                        </p:attrNameLst>
                                      </p:cBhvr>
                                      <p:to>
                                        <p:strVal val="visible"/>
                                      </p:to>
                                    </p:set>
                                    <p:anim calcmode="lin" valueType="num">
                                      <p:cBhvr additive="base">
                                        <p:cTn id="33" dur="500" fill="hold"/>
                                        <p:tgtEl>
                                          <p:spTgt spid="1740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7408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3" grpId="0" uiExpand="1" build="p" bldLvl="3"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a:xfrm>
            <a:off x="685800" y="609600"/>
            <a:ext cx="7772400" cy="944563"/>
          </a:xfrm>
        </p:spPr>
        <p:txBody>
          <a:bodyPr/>
          <a:lstStyle/>
          <a:p>
            <a:pPr eaLnBrk="1" hangingPunct="1"/>
            <a:r>
              <a:rPr lang="en-US" altLang="en-US" dirty="0"/>
              <a:t>Your Investment Plan </a:t>
            </a:r>
            <a:r>
              <a:rPr lang="en-US" altLang="en-US" sz="2000" dirty="0"/>
              <a:t>(continued)</a:t>
            </a:r>
          </a:p>
        </p:txBody>
      </p:sp>
      <p:sp>
        <p:nvSpPr>
          <p:cNvPr id="14340" name="Rectangle 3"/>
          <p:cNvSpPr>
            <a:spLocks noGrp="1" noChangeArrowheads="1"/>
          </p:cNvSpPr>
          <p:nvPr>
            <p:ph type="body" idx="4294967295"/>
          </p:nvPr>
        </p:nvSpPr>
        <p:spPr>
          <a:xfrm>
            <a:off x="901700" y="1608138"/>
            <a:ext cx="7404100" cy="5249862"/>
          </a:xfrm>
        </p:spPr>
        <p:txBody>
          <a:bodyPr/>
          <a:lstStyle/>
          <a:p>
            <a:pPr eaLnBrk="1" hangingPunct="1">
              <a:buFont typeface="Wingdings" panose="05000000000000000000" pitchFamily="2" charset="2"/>
              <a:buNone/>
            </a:pPr>
            <a:r>
              <a:rPr lang="en-US" altLang="en-US" dirty="0"/>
              <a:t>I.  Risk and Return Goals and Objectives</a:t>
            </a:r>
          </a:p>
          <a:p>
            <a:pPr eaLnBrk="1" hangingPunct="1"/>
            <a:r>
              <a:rPr lang="en-US" altLang="en-US" sz="2400" dirty="0"/>
              <a:t>A.  What are your expectations for returns?</a:t>
            </a:r>
          </a:p>
          <a:p>
            <a:pPr lvl="1" eaLnBrk="1" hangingPunct="1"/>
            <a:r>
              <a:rPr lang="en-US" altLang="en-US" dirty="0"/>
              <a:t>Your return expectations will drive your asset allocation decisions.  A return of:</a:t>
            </a:r>
          </a:p>
          <a:p>
            <a:pPr lvl="2" eaLnBrk="1" hangingPunct="1"/>
            <a:r>
              <a:rPr lang="en-US" altLang="en-US" dirty="0"/>
              <a:t>1-2%: an undiversified, very low-risk portfolio</a:t>
            </a:r>
          </a:p>
          <a:p>
            <a:pPr lvl="2" eaLnBrk="1" hangingPunct="1"/>
            <a:r>
              <a:rPr lang="en-US" altLang="en-US" dirty="0"/>
              <a:t>3-4%: a diversified, low-risk portfolio</a:t>
            </a:r>
          </a:p>
          <a:p>
            <a:pPr lvl="2" eaLnBrk="1" hangingPunct="1"/>
            <a:r>
              <a:rPr lang="en-US" altLang="en-US" dirty="0"/>
              <a:t>5-6%: a diversified, moderate-risk portfolio</a:t>
            </a:r>
          </a:p>
          <a:p>
            <a:pPr lvl="2" eaLnBrk="1" hangingPunct="1"/>
            <a:r>
              <a:rPr lang="en-US" altLang="en-US" dirty="0"/>
              <a:t>7-8%: a diversified, high-risk portfolio</a:t>
            </a:r>
          </a:p>
          <a:p>
            <a:pPr lvl="2" eaLnBrk="1" hangingPunct="1"/>
            <a:r>
              <a:rPr lang="en-US" altLang="en-US" dirty="0"/>
              <a:t>9+%: an undiversified, very high-risk portfolio heavily involved in high-risk assets</a:t>
            </a:r>
          </a:p>
          <a:p>
            <a:pPr lvl="1" eaLnBrk="1" hangingPunct="1"/>
            <a:r>
              <a:rPr lang="en-US" altLang="en-US" dirty="0"/>
              <a:t>Look to the long-term history of your asset classes as estimates (see </a:t>
            </a:r>
            <a:r>
              <a:rPr lang="en-US" altLang="en-US" dirty="0">
                <a:hlinkClick r:id="rId2"/>
              </a:rPr>
              <a:t>Expected Return Simulation</a:t>
            </a:r>
            <a:r>
              <a:rPr lang="en-US" altLang="en-US" dirty="0"/>
              <a:t> </a:t>
            </a:r>
            <a:r>
              <a:rPr lang="en-US" altLang="en-US" sz="2000" dirty="0"/>
              <a:t>(LT27)</a:t>
            </a:r>
            <a:r>
              <a:rPr lang="en-US" altLang="en-US" dirty="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 calcmode="lin" valueType="num">
                                      <p:cBhvr additive="base">
                                        <p:cTn id="7" dur="500" fill="hold"/>
                                        <p:tgtEl>
                                          <p:spTgt spid="1434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4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40">
                                            <p:txEl>
                                              <p:pRg st="1" end="1"/>
                                            </p:txEl>
                                          </p:spTgt>
                                        </p:tgtEl>
                                        <p:attrNameLst>
                                          <p:attrName>style.visibility</p:attrName>
                                        </p:attrNameLst>
                                      </p:cBhvr>
                                      <p:to>
                                        <p:strVal val="visible"/>
                                      </p:to>
                                    </p:set>
                                    <p:anim calcmode="lin" valueType="num">
                                      <p:cBhvr additive="base">
                                        <p:cTn id="13" dur="500" fill="hold"/>
                                        <p:tgtEl>
                                          <p:spTgt spid="1434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340">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4340">
                                            <p:txEl>
                                              <p:pRg st="2" end="2"/>
                                            </p:txEl>
                                          </p:spTgt>
                                        </p:tgtEl>
                                        <p:attrNameLst>
                                          <p:attrName>style.visibility</p:attrName>
                                        </p:attrNameLst>
                                      </p:cBhvr>
                                      <p:to>
                                        <p:strVal val="visible"/>
                                      </p:to>
                                    </p:set>
                                    <p:anim calcmode="lin" valueType="num">
                                      <p:cBhvr additive="base">
                                        <p:cTn id="17" dur="500" fill="hold"/>
                                        <p:tgtEl>
                                          <p:spTgt spid="14340">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4340">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340">
                                            <p:txEl>
                                              <p:pRg st="3" end="3"/>
                                            </p:txEl>
                                          </p:spTgt>
                                        </p:tgtEl>
                                        <p:attrNameLst>
                                          <p:attrName>style.visibility</p:attrName>
                                        </p:attrNameLst>
                                      </p:cBhvr>
                                      <p:to>
                                        <p:strVal val="visible"/>
                                      </p:to>
                                    </p:set>
                                    <p:anim calcmode="lin" valueType="num">
                                      <p:cBhvr additive="base">
                                        <p:cTn id="21" dur="500" fill="hold"/>
                                        <p:tgtEl>
                                          <p:spTgt spid="14340">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4340">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4340">
                                            <p:txEl>
                                              <p:pRg st="4" end="4"/>
                                            </p:txEl>
                                          </p:spTgt>
                                        </p:tgtEl>
                                        <p:attrNameLst>
                                          <p:attrName>style.visibility</p:attrName>
                                        </p:attrNameLst>
                                      </p:cBhvr>
                                      <p:to>
                                        <p:strVal val="visible"/>
                                      </p:to>
                                    </p:set>
                                    <p:anim calcmode="lin" valueType="num">
                                      <p:cBhvr additive="base">
                                        <p:cTn id="25" dur="500" fill="hold"/>
                                        <p:tgtEl>
                                          <p:spTgt spid="14340">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340">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4340">
                                            <p:txEl>
                                              <p:pRg st="5" end="5"/>
                                            </p:txEl>
                                          </p:spTgt>
                                        </p:tgtEl>
                                        <p:attrNameLst>
                                          <p:attrName>style.visibility</p:attrName>
                                        </p:attrNameLst>
                                      </p:cBhvr>
                                      <p:to>
                                        <p:strVal val="visible"/>
                                      </p:to>
                                    </p:set>
                                    <p:anim calcmode="lin" valueType="num">
                                      <p:cBhvr additive="base">
                                        <p:cTn id="29" dur="500" fill="hold"/>
                                        <p:tgtEl>
                                          <p:spTgt spid="14340">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4340">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4340">
                                            <p:txEl>
                                              <p:pRg st="6" end="6"/>
                                            </p:txEl>
                                          </p:spTgt>
                                        </p:tgtEl>
                                        <p:attrNameLst>
                                          <p:attrName>style.visibility</p:attrName>
                                        </p:attrNameLst>
                                      </p:cBhvr>
                                      <p:to>
                                        <p:strVal val="visible"/>
                                      </p:to>
                                    </p:set>
                                    <p:anim calcmode="lin" valueType="num">
                                      <p:cBhvr additive="base">
                                        <p:cTn id="33" dur="500" fill="hold"/>
                                        <p:tgtEl>
                                          <p:spTgt spid="14340">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4340">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4340">
                                            <p:txEl>
                                              <p:pRg st="7" end="7"/>
                                            </p:txEl>
                                          </p:spTgt>
                                        </p:tgtEl>
                                        <p:attrNameLst>
                                          <p:attrName>style.visibility</p:attrName>
                                        </p:attrNameLst>
                                      </p:cBhvr>
                                      <p:to>
                                        <p:strVal val="visible"/>
                                      </p:to>
                                    </p:set>
                                    <p:anim calcmode="lin" valueType="num">
                                      <p:cBhvr additive="base">
                                        <p:cTn id="37" dur="500" fill="hold"/>
                                        <p:tgtEl>
                                          <p:spTgt spid="14340">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4340">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4340">
                                            <p:txEl>
                                              <p:pRg st="8" end="8"/>
                                            </p:txEl>
                                          </p:spTgt>
                                        </p:tgtEl>
                                        <p:attrNameLst>
                                          <p:attrName>style.visibility</p:attrName>
                                        </p:attrNameLst>
                                      </p:cBhvr>
                                      <p:to>
                                        <p:strVal val="visible"/>
                                      </p:to>
                                    </p:set>
                                    <p:anim calcmode="lin" valueType="num">
                                      <p:cBhvr additive="base">
                                        <p:cTn id="41" dur="500" fill="hold"/>
                                        <p:tgtEl>
                                          <p:spTgt spid="14340">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4340">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uiExpand="1" build="p" bldLvl="2"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000"/>
              <a:t>(continued)</a:t>
            </a:r>
          </a:p>
        </p:txBody>
      </p:sp>
      <p:sp>
        <p:nvSpPr>
          <p:cNvPr id="15364" name="Rectangle 3"/>
          <p:cNvSpPr>
            <a:spLocks noGrp="1" noChangeArrowheads="1"/>
          </p:cNvSpPr>
          <p:nvPr>
            <p:ph type="body" idx="4294967295"/>
          </p:nvPr>
        </p:nvSpPr>
        <p:spPr>
          <a:xfrm>
            <a:off x="914400" y="1601788"/>
            <a:ext cx="7239000" cy="4953000"/>
          </a:xfrm>
        </p:spPr>
        <p:txBody>
          <a:bodyPr/>
          <a:lstStyle/>
          <a:p>
            <a:pPr eaLnBrk="1" hangingPunct="1"/>
            <a:r>
              <a:rPr lang="en-US" altLang="en-US" dirty="0"/>
              <a:t>B.  What are your expectations for risk?</a:t>
            </a:r>
          </a:p>
          <a:p>
            <a:pPr lvl="1" eaLnBrk="1" hangingPunct="1"/>
            <a:r>
              <a:rPr lang="en-US" altLang="en-US" dirty="0"/>
              <a:t>What is your risk tolerance?</a:t>
            </a:r>
          </a:p>
          <a:p>
            <a:pPr lvl="2" eaLnBrk="1" hangingPunct="1"/>
            <a:r>
              <a:rPr lang="en-US" altLang="en-US" dirty="0"/>
              <a:t>Where you are in the life cycle will have an impact on how much risk you can take</a:t>
            </a:r>
          </a:p>
          <a:p>
            <a:pPr lvl="1" eaLnBrk="1" hangingPunct="1"/>
            <a:r>
              <a:rPr lang="en-US" altLang="en-US" dirty="0"/>
              <a:t>Balance your risk and return requirements</a:t>
            </a:r>
          </a:p>
          <a:p>
            <a:pPr lvl="2" eaLnBrk="1" hangingPunct="1"/>
            <a:r>
              <a:rPr lang="en-US" altLang="en-US" dirty="0"/>
              <a:t>Where are you in the life-cycle process?</a:t>
            </a:r>
          </a:p>
          <a:p>
            <a:pPr lvl="3" eaLnBrk="1" hangingPunct="1"/>
            <a:r>
              <a:rPr lang="en-US" altLang="en-US" dirty="0"/>
              <a:t>Younger: may be willing to take more risk</a:t>
            </a:r>
          </a:p>
          <a:p>
            <a:pPr lvl="3" eaLnBrk="1" hangingPunct="1"/>
            <a:r>
              <a:rPr lang="en-US" altLang="en-US" dirty="0"/>
              <a:t>Older: may be willing to bear less risk</a:t>
            </a:r>
          </a:p>
          <a:p>
            <a:pPr lvl="2" eaLnBrk="1" hangingPunct="1"/>
            <a:r>
              <a:rPr lang="en-US" altLang="en-US" dirty="0"/>
              <a:t>What kind of investor are you (see your </a:t>
            </a:r>
            <a:r>
              <a:rPr lang="en-US" altLang="en-US" dirty="0">
                <a:hlinkClick r:id="rId2"/>
              </a:rPr>
              <a:t>Risk Tolerance Test</a:t>
            </a:r>
            <a:r>
              <a:rPr lang="en-US" altLang="en-US" dirty="0"/>
              <a:t> (LT16) results)?</a:t>
            </a:r>
          </a:p>
          <a:p>
            <a:pPr lvl="3" eaLnBrk="1" hangingPunct="1"/>
            <a:r>
              <a:rPr lang="en-US" altLang="en-US" dirty="0"/>
              <a:t>The results of this risk tolerance test should show in your asset allocation results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anim calcmode="lin" valueType="num">
                                      <p:cBhvr additive="base">
                                        <p:cTn id="7" dur="500" fill="hold"/>
                                        <p:tgtEl>
                                          <p:spTgt spid="1536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4">
                                            <p:txEl>
                                              <p:pRg st="1" end="1"/>
                                            </p:txEl>
                                          </p:spTgt>
                                        </p:tgtEl>
                                        <p:attrNameLst>
                                          <p:attrName>style.visibility</p:attrName>
                                        </p:attrNameLst>
                                      </p:cBhvr>
                                      <p:to>
                                        <p:strVal val="visible"/>
                                      </p:to>
                                    </p:set>
                                    <p:anim calcmode="lin" valueType="num">
                                      <p:cBhvr additive="base">
                                        <p:cTn id="13" dur="500" fill="hold"/>
                                        <p:tgtEl>
                                          <p:spTgt spid="1536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4">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364">
                                            <p:txEl>
                                              <p:pRg st="2" end="2"/>
                                            </p:txEl>
                                          </p:spTgt>
                                        </p:tgtEl>
                                        <p:attrNameLst>
                                          <p:attrName>style.visibility</p:attrName>
                                        </p:attrNameLst>
                                      </p:cBhvr>
                                      <p:to>
                                        <p:strVal val="visible"/>
                                      </p:to>
                                    </p:set>
                                    <p:anim calcmode="lin" valueType="num">
                                      <p:cBhvr additive="base">
                                        <p:cTn id="17" dur="500" fill="hold"/>
                                        <p:tgtEl>
                                          <p:spTgt spid="1536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364">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364">
                                            <p:txEl>
                                              <p:pRg st="3" end="3"/>
                                            </p:txEl>
                                          </p:spTgt>
                                        </p:tgtEl>
                                        <p:attrNameLst>
                                          <p:attrName>style.visibility</p:attrName>
                                        </p:attrNameLst>
                                      </p:cBhvr>
                                      <p:to>
                                        <p:strVal val="visible"/>
                                      </p:to>
                                    </p:set>
                                    <p:anim calcmode="lin" valueType="num">
                                      <p:cBhvr additive="base">
                                        <p:cTn id="21" dur="500" fill="hold"/>
                                        <p:tgtEl>
                                          <p:spTgt spid="15364">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364">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364">
                                            <p:txEl>
                                              <p:pRg st="4" end="4"/>
                                            </p:txEl>
                                          </p:spTgt>
                                        </p:tgtEl>
                                        <p:attrNameLst>
                                          <p:attrName>style.visibility</p:attrName>
                                        </p:attrNameLst>
                                      </p:cBhvr>
                                      <p:to>
                                        <p:strVal val="visible"/>
                                      </p:to>
                                    </p:set>
                                    <p:anim calcmode="lin" valueType="num">
                                      <p:cBhvr additive="base">
                                        <p:cTn id="25" dur="500" fill="hold"/>
                                        <p:tgtEl>
                                          <p:spTgt spid="1536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364">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364">
                                            <p:txEl>
                                              <p:pRg st="5" end="5"/>
                                            </p:txEl>
                                          </p:spTgt>
                                        </p:tgtEl>
                                        <p:attrNameLst>
                                          <p:attrName>style.visibility</p:attrName>
                                        </p:attrNameLst>
                                      </p:cBhvr>
                                      <p:to>
                                        <p:strVal val="visible"/>
                                      </p:to>
                                    </p:set>
                                    <p:anim calcmode="lin" valueType="num">
                                      <p:cBhvr additive="base">
                                        <p:cTn id="29" dur="500" fill="hold"/>
                                        <p:tgtEl>
                                          <p:spTgt spid="15364">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364">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5364">
                                            <p:txEl>
                                              <p:pRg st="6" end="6"/>
                                            </p:txEl>
                                          </p:spTgt>
                                        </p:tgtEl>
                                        <p:attrNameLst>
                                          <p:attrName>style.visibility</p:attrName>
                                        </p:attrNameLst>
                                      </p:cBhvr>
                                      <p:to>
                                        <p:strVal val="visible"/>
                                      </p:to>
                                    </p:set>
                                    <p:anim calcmode="lin" valueType="num">
                                      <p:cBhvr additive="base">
                                        <p:cTn id="33" dur="500" fill="hold"/>
                                        <p:tgtEl>
                                          <p:spTgt spid="15364">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364">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5364">
                                            <p:txEl>
                                              <p:pRg st="7" end="7"/>
                                            </p:txEl>
                                          </p:spTgt>
                                        </p:tgtEl>
                                        <p:attrNameLst>
                                          <p:attrName>style.visibility</p:attrName>
                                        </p:attrNameLst>
                                      </p:cBhvr>
                                      <p:to>
                                        <p:strVal val="visible"/>
                                      </p:to>
                                    </p:set>
                                    <p:anim calcmode="lin" valueType="num">
                                      <p:cBhvr additive="base">
                                        <p:cTn id="37" dur="500" fill="hold"/>
                                        <p:tgtEl>
                                          <p:spTgt spid="15364">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364">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5364">
                                            <p:txEl>
                                              <p:pRg st="8" end="8"/>
                                            </p:txEl>
                                          </p:spTgt>
                                        </p:tgtEl>
                                        <p:attrNameLst>
                                          <p:attrName>style.visibility</p:attrName>
                                        </p:attrNameLst>
                                      </p:cBhvr>
                                      <p:to>
                                        <p:strVal val="visible"/>
                                      </p:to>
                                    </p:set>
                                    <p:anim calcmode="lin" valueType="num">
                                      <p:cBhvr additive="base">
                                        <p:cTn id="41" dur="500" fill="hold"/>
                                        <p:tgtEl>
                                          <p:spTgt spid="15364">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5364">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uiExpand="1"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685800" y="685800"/>
            <a:ext cx="7772400" cy="944563"/>
          </a:xfrm>
        </p:spPr>
        <p:txBody>
          <a:bodyPr/>
          <a:lstStyle/>
          <a:p>
            <a:pPr eaLnBrk="1" hangingPunct="1"/>
            <a:r>
              <a:rPr lang="en-US" altLang="en-US"/>
              <a:t>Your Investment Plan </a:t>
            </a:r>
            <a:r>
              <a:rPr lang="en-US" altLang="en-US" sz="2000"/>
              <a:t>(continued)</a:t>
            </a:r>
          </a:p>
        </p:txBody>
      </p:sp>
      <p:sp>
        <p:nvSpPr>
          <p:cNvPr id="16388" name="Rectangle 3"/>
          <p:cNvSpPr>
            <a:spLocks noGrp="1" noChangeArrowheads="1"/>
          </p:cNvSpPr>
          <p:nvPr>
            <p:ph type="body" idx="4294967295"/>
          </p:nvPr>
        </p:nvSpPr>
        <p:spPr>
          <a:xfrm>
            <a:off x="914400" y="1601788"/>
            <a:ext cx="7315200" cy="5103812"/>
          </a:xfrm>
        </p:spPr>
        <p:txBody>
          <a:bodyPr/>
          <a:lstStyle/>
          <a:p>
            <a:pPr eaLnBrk="1" hangingPunct="1"/>
            <a:r>
              <a:rPr lang="en-US" altLang="en-US"/>
              <a:t>How do you define risk?</a:t>
            </a:r>
          </a:p>
          <a:p>
            <a:pPr lvl="1" eaLnBrk="1" hangingPunct="1"/>
            <a:r>
              <a:rPr lang="en-US" altLang="en-US"/>
              <a:t>Instead of stating “an annual standard deviation of 18% (which few understand),” stating your risk in terms of the risk of your chosen benchmark may be easier.  For example: “I am willing to accept the risk of a portfolio that is:</a:t>
            </a:r>
          </a:p>
          <a:p>
            <a:pPr lvl="2" eaLnBrk="1" hangingPunct="1"/>
            <a:r>
              <a:rPr lang="en-US" altLang="en-US" sz="2200"/>
              <a:t>50% US large cap stocks, as measured by the S&amp;P 500 Index</a:t>
            </a:r>
          </a:p>
          <a:p>
            <a:pPr lvl="2" eaLnBrk="1" hangingPunct="1"/>
            <a:r>
              <a:rPr lang="en-US" altLang="en-US" sz="2200"/>
              <a:t>15% US small capitalization stocks, as measure by the Russell 2000 Index</a:t>
            </a:r>
          </a:p>
          <a:p>
            <a:pPr lvl="2" eaLnBrk="1" hangingPunct="1"/>
            <a:r>
              <a:rPr lang="en-US" altLang="en-US" sz="2200"/>
              <a:t>10% international stocks, as measured by MSCI EAFE Index, and </a:t>
            </a:r>
          </a:p>
          <a:p>
            <a:pPr lvl="2" eaLnBrk="1" hangingPunct="1"/>
            <a:r>
              <a:rPr lang="en-US" altLang="en-US" sz="2200"/>
              <a:t>25% bonds, as measured by the Barclay’s Aggregate Index”</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anim calcmode="lin" valueType="num">
                                      <p:cBhvr additive="base">
                                        <p:cTn id="7" dur="500" fill="hold"/>
                                        <p:tgtEl>
                                          <p:spTgt spid="1638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8">
                                            <p:txEl>
                                              <p:pRg st="1" end="1"/>
                                            </p:txEl>
                                          </p:spTgt>
                                        </p:tgtEl>
                                        <p:attrNameLst>
                                          <p:attrName>style.visibility</p:attrName>
                                        </p:attrNameLst>
                                      </p:cBhvr>
                                      <p:to>
                                        <p:strVal val="visible"/>
                                      </p:to>
                                    </p:set>
                                    <p:anim calcmode="lin" valueType="num">
                                      <p:cBhvr additive="base">
                                        <p:cTn id="13" dur="500" fill="hold"/>
                                        <p:tgtEl>
                                          <p:spTgt spid="1638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8">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388">
                                            <p:txEl>
                                              <p:pRg st="2" end="2"/>
                                            </p:txEl>
                                          </p:spTgt>
                                        </p:tgtEl>
                                        <p:attrNameLst>
                                          <p:attrName>style.visibility</p:attrName>
                                        </p:attrNameLst>
                                      </p:cBhvr>
                                      <p:to>
                                        <p:strVal val="visible"/>
                                      </p:to>
                                    </p:set>
                                    <p:anim calcmode="lin" valueType="num">
                                      <p:cBhvr additive="base">
                                        <p:cTn id="17" dur="500" fill="hold"/>
                                        <p:tgtEl>
                                          <p:spTgt spid="1638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388">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388">
                                            <p:txEl>
                                              <p:pRg st="3" end="3"/>
                                            </p:txEl>
                                          </p:spTgt>
                                        </p:tgtEl>
                                        <p:attrNameLst>
                                          <p:attrName>style.visibility</p:attrName>
                                        </p:attrNameLst>
                                      </p:cBhvr>
                                      <p:to>
                                        <p:strVal val="visible"/>
                                      </p:to>
                                    </p:set>
                                    <p:anim calcmode="lin" valueType="num">
                                      <p:cBhvr additive="base">
                                        <p:cTn id="21" dur="500" fill="hold"/>
                                        <p:tgtEl>
                                          <p:spTgt spid="16388">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388">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388">
                                            <p:txEl>
                                              <p:pRg st="4" end="4"/>
                                            </p:txEl>
                                          </p:spTgt>
                                        </p:tgtEl>
                                        <p:attrNameLst>
                                          <p:attrName>style.visibility</p:attrName>
                                        </p:attrNameLst>
                                      </p:cBhvr>
                                      <p:to>
                                        <p:strVal val="visible"/>
                                      </p:to>
                                    </p:set>
                                    <p:anim calcmode="lin" valueType="num">
                                      <p:cBhvr additive="base">
                                        <p:cTn id="25" dur="500" fill="hold"/>
                                        <p:tgtEl>
                                          <p:spTgt spid="1638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388">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388">
                                            <p:txEl>
                                              <p:pRg st="5" end="5"/>
                                            </p:txEl>
                                          </p:spTgt>
                                        </p:tgtEl>
                                        <p:attrNameLst>
                                          <p:attrName>style.visibility</p:attrName>
                                        </p:attrNameLst>
                                      </p:cBhvr>
                                      <p:to>
                                        <p:strVal val="visible"/>
                                      </p:to>
                                    </p:set>
                                    <p:anim calcmode="lin" valueType="num">
                                      <p:cBhvr additive="base">
                                        <p:cTn id="29" dur="500" fill="hold"/>
                                        <p:tgtEl>
                                          <p:spTgt spid="16388">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388">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uiExpand="1" build="p" bldLvl="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000"/>
              <a:t>(continued)</a:t>
            </a:r>
            <a:endParaRPr lang="en-US" altLang="en-US"/>
          </a:p>
        </p:txBody>
      </p:sp>
      <p:sp>
        <p:nvSpPr>
          <p:cNvPr id="17412" name="Rectangle 3"/>
          <p:cNvSpPr>
            <a:spLocks noGrp="1" noChangeArrowheads="1"/>
          </p:cNvSpPr>
          <p:nvPr>
            <p:ph type="body" idx="4294967295"/>
          </p:nvPr>
        </p:nvSpPr>
        <p:spPr>
          <a:xfrm>
            <a:off x="914400" y="1609725"/>
            <a:ext cx="7264400" cy="4953000"/>
          </a:xfrm>
        </p:spPr>
        <p:txBody>
          <a:bodyPr/>
          <a:lstStyle/>
          <a:p>
            <a:pPr eaLnBrk="1" hangingPunct="1">
              <a:buFontTx/>
              <a:buNone/>
            </a:pPr>
            <a:r>
              <a:rPr lang="en-US" altLang="en-US"/>
              <a:t>II.  Investment Guidelines and Constraints</a:t>
            </a:r>
          </a:p>
          <a:p>
            <a:pPr lvl="1" eaLnBrk="1" hangingPunct="1">
              <a:buFontTx/>
              <a:buNone/>
            </a:pPr>
            <a:r>
              <a:rPr lang="en-US" altLang="en-US"/>
              <a:t>A.  What are Your Investment Guidelines?</a:t>
            </a:r>
          </a:p>
          <a:p>
            <a:pPr lvl="2" eaLnBrk="1" hangingPunct="1"/>
            <a:r>
              <a:rPr lang="en-US" altLang="en-US"/>
              <a:t>What are the different phases in your life in regards to investing and how will you manage your assets during those periods?</a:t>
            </a:r>
          </a:p>
          <a:p>
            <a:pPr lvl="3" eaLnBrk="1" hangingPunct="1"/>
            <a:r>
              <a:rPr lang="en-US" altLang="en-US"/>
              <a:t>e.g., Accumulation, Growth, Capital Preservation, Income Generation, etc.</a:t>
            </a:r>
          </a:p>
          <a:p>
            <a:pPr lvl="2" eaLnBrk="1" hangingPunct="1"/>
            <a:r>
              <a:rPr lang="en-US" altLang="en-US"/>
              <a:t>Your Investment Guidelines are the general road map on how you will be investing your assets over your life cycle</a:t>
            </a:r>
          </a:p>
          <a:p>
            <a:pPr lvl="3" eaLnBrk="1" hangingPunct="1"/>
            <a:r>
              <a:rPr lang="en-US" altLang="en-US"/>
              <a:t>It integrates your personal goals and your financial goals into a complete financial perspective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 calcmode="lin" valueType="num">
                                      <p:cBhvr additive="base">
                                        <p:cTn id="7" dur="500" fill="hold"/>
                                        <p:tgtEl>
                                          <p:spTgt spid="1741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2">
                                            <p:txEl>
                                              <p:pRg st="1" end="1"/>
                                            </p:txEl>
                                          </p:spTgt>
                                        </p:tgtEl>
                                        <p:attrNameLst>
                                          <p:attrName>style.visibility</p:attrName>
                                        </p:attrNameLst>
                                      </p:cBhvr>
                                      <p:to>
                                        <p:strVal val="visible"/>
                                      </p:to>
                                    </p:set>
                                    <p:anim calcmode="lin" valueType="num">
                                      <p:cBhvr additive="base">
                                        <p:cTn id="13" dur="500" fill="hold"/>
                                        <p:tgtEl>
                                          <p:spTgt spid="1741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12">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412">
                                            <p:txEl>
                                              <p:pRg st="2" end="2"/>
                                            </p:txEl>
                                          </p:spTgt>
                                        </p:tgtEl>
                                        <p:attrNameLst>
                                          <p:attrName>style.visibility</p:attrName>
                                        </p:attrNameLst>
                                      </p:cBhvr>
                                      <p:to>
                                        <p:strVal val="visible"/>
                                      </p:to>
                                    </p:set>
                                    <p:anim calcmode="lin" valueType="num">
                                      <p:cBhvr additive="base">
                                        <p:cTn id="17" dur="500" fill="hold"/>
                                        <p:tgtEl>
                                          <p:spTgt spid="1741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41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412">
                                            <p:txEl>
                                              <p:pRg st="3" end="3"/>
                                            </p:txEl>
                                          </p:spTgt>
                                        </p:tgtEl>
                                        <p:attrNameLst>
                                          <p:attrName>style.visibility</p:attrName>
                                        </p:attrNameLst>
                                      </p:cBhvr>
                                      <p:to>
                                        <p:strVal val="visible"/>
                                      </p:to>
                                    </p:set>
                                    <p:anim calcmode="lin" valueType="num">
                                      <p:cBhvr additive="base">
                                        <p:cTn id="21" dur="500" fill="hold"/>
                                        <p:tgtEl>
                                          <p:spTgt spid="1741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412">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412">
                                            <p:txEl>
                                              <p:pRg st="4" end="4"/>
                                            </p:txEl>
                                          </p:spTgt>
                                        </p:tgtEl>
                                        <p:attrNameLst>
                                          <p:attrName>style.visibility</p:attrName>
                                        </p:attrNameLst>
                                      </p:cBhvr>
                                      <p:to>
                                        <p:strVal val="visible"/>
                                      </p:to>
                                    </p:set>
                                    <p:anim calcmode="lin" valueType="num">
                                      <p:cBhvr additive="base">
                                        <p:cTn id="25" dur="500" fill="hold"/>
                                        <p:tgtEl>
                                          <p:spTgt spid="1741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412">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412">
                                            <p:txEl>
                                              <p:pRg st="5" end="5"/>
                                            </p:txEl>
                                          </p:spTgt>
                                        </p:tgtEl>
                                        <p:attrNameLst>
                                          <p:attrName>style.visibility</p:attrName>
                                        </p:attrNameLst>
                                      </p:cBhvr>
                                      <p:to>
                                        <p:strVal val="visible"/>
                                      </p:to>
                                    </p:set>
                                    <p:anim calcmode="lin" valueType="num">
                                      <p:cBhvr additive="base">
                                        <p:cTn id="29" dur="500" fill="hold"/>
                                        <p:tgtEl>
                                          <p:spTgt spid="17412">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41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uiExpand="1" build="p" bldLvl="2"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000"/>
              <a:t>(continued)</a:t>
            </a:r>
            <a:endParaRPr lang="en-US" altLang="en-US"/>
          </a:p>
        </p:txBody>
      </p:sp>
      <p:sp>
        <p:nvSpPr>
          <p:cNvPr id="18436" name="Rectangle 3"/>
          <p:cNvSpPr>
            <a:spLocks noGrp="1" noChangeArrowheads="1"/>
          </p:cNvSpPr>
          <p:nvPr>
            <p:ph type="body" idx="4294967295"/>
          </p:nvPr>
        </p:nvSpPr>
        <p:spPr>
          <a:xfrm>
            <a:off x="914400" y="1614488"/>
            <a:ext cx="7258050" cy="5029200"/>
          </a:xfrm>
        </p:spPr>
        <p:txBody>
          <a:bodyPr/>
          <a:lstStyle/>
          <a:p>
            <a:pPr eaLnBrk="1" hangingPunct="1">
              <a:buFont typeface="Wingdings" panose="05000000000000000000" pitchFamily="2" charset="2"/>
              <a:buNone/>
            </a:pPr>
            <a:r>
              <a:rPr lang="en-US" altLang="en-US"/>
              <a:t>B. What are your Investment Constraints?</a:t>
            </a:r>
          </a:p>
          <a:p>
            <a:pPr lvl="1" eaLnBrk="1" hangingPunct="1"/>
            <a:r>
              <a:rPr lang="en-US" altLang="en-US" i="1" u="sng"/>
              <a:t>Liquidity</a:t>
            </a:r>
            <a:r>
              <a:rPr lang="en-US" altLang="en-US"/>
              <a:t> </a:t>
            </a:r>
          </a:p>
          <a:p>
            <a:pPr lvl="2" eaLnBrk="1" hangingPunct="1"/>
            <a:r>
              <a:rPr lang="en-US" altLang="en-US"/>
              <a:t>The speed and ease with which an asset can be converted into cash</a:t>
            </a:r>
          </a:p>
          <a:p>
            <a:pPr lvl="3" eaLnBrk="1" hangingPunct="1"/>
            <a:r>
              <a:rPr lang="en-US" altLang="en-US"/>
              <a:t>How much money will you need and when?  </a:t>
            </a:r>
          </a:p>
          <a:p>
            <a:pPr lvl="3" eaLnBrk="1" hangingPunct="1"/>
            <a:r>
              <a:rPr lang="en-US" altLang="en-US"/>
              <a:t>Examples: Graduate school, vacations</a:t>
            </a:r>
          </a:p>
          <a:p>
            <a:pPr lvl="1" eaLnBrk="1" hangingPunct="1"/>
            <a:r>
              <a:rPr lang="en-US" altLang="en-US" i="1" u="sng"/>
              <a:t>Investment Horizon</a:t>
            </a:r>
            <a:r>
              <a:rPr lang="en-US" altLang="en-US" i="1" u="sng">
                <a:solidFill>
                  <a:schemeClr val="tx2"/>
                </a:solidFill>
              </a:rPr>
              <a:t> </a:t>
            </a:r>
          </a:p>
          <a:p>
            <a:pPr lvl="2" eaLnBrk="1" hangingPunct="1"/>
            <a:r>
              <a:rPr lang="en-US" altLang="en-US"/>
              <a:t>When will you sell the investment?</a:t>
            </a:r>
          </a:p>
          <a:p>
            <a:pPr lvl="3" eaLnBrk="1" hangingPunct="1"/>
            <a:r>
              <a:rPr lang="en-US" altLang="en-US"/>
              <a:t>How soon will you need money?  </a:t>
            </a:r>
          </a:p>
          <a:p>
            <a:pPr lvl="3" eaLnBrk="1" hangingPunct="1"/>
            <a:r>
              <a:rPr lang="en-US" altLang="en-US"/>
              <a:t>Example: Down payment on a house in 3 years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anim calcmode="lin" valueType="num">
                                      <p:cBhvr additive="base">
                                        <p:cTn id="7" dur="500" fill="hold"/>
                                        <p:tgtEl>
                                          <p:spTgt spid="1843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43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6">
                                            <p:txEl>
                                              <p:pRg st="1" end="1"/>
                                            </p:txEl>
                                          </p:spTgt>
                                        </p:tgtEl>
                                        <p:attrNameLst>
                                          <p:attrName>style.visibility</p:attrName>
                                        </p:attrNameLst>
                                      </p:cBhvr>
                                      <p:to>
                                        <p:strVal val="visible"/>
                                      </p:to>
                                    </p:set>
                                    <p:anim calcmode="lin" valueType="num">
                                      <p:cBhvr additive="base">
                                        <p:cTn id="13" dur="500" fill="hold"/>
                                        <p:tgtEl>
                                          <p:spTgt spid="1843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6">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436">
                                            <p:txEl>
                                              <p:pRg st="2" end="2"/>
                                            </p:txEl>
                                          </p:spTgt>
                                        </p:tgtEl>
                                        <p:attrNameLst>
                                          <p:attrName>style.visibility</p:attrName>
                                        </p:attrNameLst>
                                      </p:cBhvr>
                                      <p:to>
                                        <p:strVal val="visible"/>
                                      </p:to>
                                    </p:set>
                                    <p:anim calcmode="lin" valueType="num">
                                      <p:cBhvr additive="base">
                                        <p:cTn id="17" dur="500" fill="hold"/>
                                        <p:tgtEl>
                                          <p:spTgt spid="18436">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436">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436">
                                            <p:txEl>
                                              <p:pRg st="3" end="3"/>
                                            </p:txEl>
                                          </p:spTgt>
                                        </p:tgtEl>
                                        <p:attrNameLst>
                                          <p:attrName>style.visibility</p:attrName>
                                        </p:attrNameLst>
                                      </p:cBhvr>
                                      <p:to>
                                        <p:strVal val="visible"/>
                                      </p:to>
                                    </p:set>
                                    <p:anim calcmode="lin" valueType="num">
                                      <p:cBhvr additive="base">
                                        <p:cTn id="21" dur="500" fill="hold"/>
                                        <p:tgtEl>
                                          <p:spTgt spid="18436">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436">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436">
                                            <p:txEl>
                                              <p:pRg st="4" end="4"/>
                                            </p:txEl>
                                          </p:spTgt>
                                        </p:tgtEl>
                                        <p:attrNameLst>
                                          <p:attrName>style.visibility</p:attrName>
                                        </p:attrNameLst>
                                      </p:cBhvr>
                                      <p:to>
                                        <p:strVal val="visible"/>
                                      </p:to>
                                    </p:set>
                                    <p:anim calcmode="lin" valueType="num">
                                      <p:cBhvr additive="base">
                                        <p:cTn id="25" dur="500" fill="hold"/>
                                        <p:tgtEl>
                                          <p:spTgt spid="18436">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436">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436">
                                            <p:txEl>
                                              <p:pRg st="5" end="5"/>
                                            </p:txEl>
                                          </p:spTgt>
                                        </p:tgtEl>
                                        <p:attrNameLst>
                                          <p:attrName>style.visibility</p:attrName>
                                        </p:attrNameLst>
                                      </p:cBhvr>
                                      <p:to>
                                        <p:strVal val="visible"/>
                                      </p:to>
                                    </p:set>
                                    <p:anim calcmode="lin" valueType="num">
                                      <p:cBhvr additive="base">
                                        <p:cTn id="29" dur="500" fill="hold"/>
                                        <p:tgtEl>
                                          <p:spTgt spid="18436">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436">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436">
                                            <p:txEl>
                                              <p:pRg st="6" end="6"/>
                                            </p:txEl>
                                          </p:spTgt>
                                        </p:tgtEl>
                                        <p:attrNameLst>
                                          <p:attrName>style.visibility</p:attrName>
                                        </p:attrNameLst>
                                      </p:cBhvr>
                                      <p:to>
                                        <p:strVal val="visible"/>
                                      </p:to>
                                    </p:set>
                                    <p:anim calcmode="lin" valueType="num">
                                      <p:cBhvr additive="base">
                                        <p:cTn id="33" dur="500" fill="hold"/>
                                        <p:tgtEl>
                                          <p:spTgt spid="18436">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8436">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8436">
                                            <p:txEl>
                                              <p:pRg st="7" end="7"/>
                                            </p:txEl>
                                          </p:spTgt>
                                        </p:tgtEl>
                                        <p:attrNameLst>
                                          <p:attrName>style.visibility</p:attrName>
                                        </p:attrNameLst>
                                      </p:cBhvr>
                                      <p:to>
                                        <p:strVal val="visible"/>
                                      </p:to>
                                    </p:set>
                                    <p:anim calcmode="lin" valueType="num">
                                      <p:cBhvr additive="base">
                                        <p:cTn id="37" dur="500" fill="hold"/>
                                        <p:tgtEl>
                                          <p:spTgt spid="18436">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8436">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8436">
                                            <p:txEl>
                                              <p:pRg st="8" end="8"/>
                                            </p:txEl>
                                          </p:spTgt>
                                        </p:tgtEl>
                                        <p:attrNameLst>
                                          <p:attrName>style.visibility</p:attrName>
                                        </p:attrNameLst>
                                      </p:cBhvr>
                                      <p:to>
                                        <p:strVal val="visible"/>
                                      </p:to>
                                    </p:set>
                                    <p:anim calcmode="lin" valueType="num">
                                      <p:cBhvr additive="base">
                                        <p:cTn id="41" dur="500" fill="hold"/>
                                        <p:tgtEl>
                                          <p:spTgt spid="18436">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8436">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uiExpand="1" build="p" bldLvl="2"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000"/>
              <a:t>(continued)</a:t>
            </a:r>
            <a:endParaRPr lang="en-US" altLang="en-US"/>
          </a:p>
        </p:txBody>
      </p:sp>
      <p:sp>
        <p:nvSpPr>
          <p:cNvPr id="19460" name="Rectangle 3"/>
          <p:cNvSpPr>
            <a:spLocks noGrp="1" noChangeArrowheads="1"/>
          </p:cNvSpPr>
          <p:nvPr>
            <p:ph type="body" idx="4294967295"/>
          </p:nvPr>
        </p:nvSpPr>
        <p:spPr>
          <a:xfrm>
            <a:off x="914400" y="1601788"/>
            <a:ext cx="7315200" cy="5181600"/>
          </a:xfrm>
        </p:spPr>
        <p:txBody>
          <a:bodyPr/>
          <a:lstStyle/>
          <a:p>
            <a:pPr eaLnBrk="1" hangingPunct="1"/>
            <a:r>
              <a:rPr lang="en-US" altLang="en-US" sz="2400" i="1" u="sng"/>
              <a:t>Tax Considerations</a:t>
            </a:r>
          </a:p>
          <a:p>
            <a:pPr lvl="1" eaLnBrk="1" hangingPunct="1"/>
            <a:r>
              <a:rPr lang="en-US" altLang="en-US"/>
              <a:t>What is your tax position, specifically your marginal and average tax rate?</a:t>
            </a:r>
          </a:p>
          <a:p>
            <a:pPr lvl="2" eaLnBrk="1" hangingPunct="1"/>
            <a:r>
              <a:rPr lang="en-US" altLang="en-US"/>
              <a:t>Are tax-free investments more advantageous than taxable?</a:t>
            </a:r>
          </a:p>
          <a:p>
            <a:pPr lvl="2" eaLnBrk="1" hangingPunct="1"/>
            <a:r>
              <a:rPr lang="en-US" altLang="en-US"/>
              <a:t>Example: Municipal versus corporate bonds</a:t>
            </a:r>
          </a:p>
          <a:p>
            <a:pPr eaLnBrk="1" hangingPunct="1"/>
            <a:r>
              <a:rPr lang="en-US" altLang="en-US" sz="2400" i="1" u="sng"/>
              <a:t>Unique Needs</a:t>
            </a:r>
            <a:endParaRPr lang="en-US" altLang="en-US" sz="2400"/>
          </a:p>
          <a:p>
            <a:pPr lvl="1" eaLnBrk="1" hangingPunct="1"/>
            <a:r>
              <a:rPr lang="en-US" altLang="en-US"/>
              <a:t>What are your special needs?</a:t>
            </a:r>
          </a:p>
          <a:p>
            <a:pPr lvl="2" eaLnBrk="1" hangingPunct="1"/>
            <a:r>
              <a:rPr lang="en-US" altLang="en-US"/>
              <a:t>Do you have diversification requirements related to employment?</a:t>
            </a:r>
          </a:p>
          <a:p>
            <a:pPr lvl="2" eaLnBrk="1" hangingPunct="1"/>
            <a:r>
              <a:rPr lang="en-US" altLang="en-US"/>
              <a:t>Do you have special family or other needs?</a:t>
            </a:r>
          </a:p>
          <a:p>
            <a:pPr lvl="2" eaLnBrk="1" hangingPunct="1"/>
            <a:r>
              <a:rPr lang="en-US" altLang="en-US"/>
              <a:t>Examples: Employee Stock Ownership Plans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anim calcmode="lin" valueType="num">
                                      <p:cBhvr additive="base">
                                        <p:cTn id="7" dur="500" fill="hold"/>
                                        <p:tgtEl>
                                          <p:spTgt spid="1946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6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60">
                                            <p:txEl>
                                              <p:pRg st="1" end="1"/>
                                            </p:txEl>
                                          </p:spTgt>
                                        </p:tgtEl>
                                        <p:attrNameLst>
                                          <p:attrName>style.visibility</p:attrName>
                                        </p:attrNameLst>
                                      </p:cBhvr>
                                      <p:to>
                                        <p:strVal val="visible"/>
                                      </p:to>
                                    </p:set>
                                    <p:anim calcmode="lin" valueType="num">
                                      <p:cBhvr additive="base">
                                        <p:cTn id="13" dur="500" fill="hold"/>
                                        <p:tgtEl>
                                          <p:spTgt spid="1946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460">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460">
                                            <p:txEl>
                                              <p:pRg st="2" end="2"/>
                                            </p:txEl>
                                          </p:spTgt>
                                        </p:tgtEl>
                                        <p:attrNameLst>
                                          <p:attrName>style.visibility</p:attrName>
                                        </p:attrNameLst>
                                      </p:cBhvr>
                                      <p:to>
                                        <p:strVal val="visible"/>
                                      </p:to>
                                    </p:set>
                                    <p:anim calcmode="lin" valueType="num">
                                      <p:cBhvr additive="base">
                                        <p:cTn id="17" dur="500" fill="hold"/>
                                        <p:tgtEl>
                                          <p:spTgt spid="19460">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460">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460">
                                            <p:txEl>
                                              <p:pRg st="3" end="3"/>
                                            </p:txEl>
                                          </p:spTgt>
                                        </p:tgtEl>
                                        <p:attrNameLst>
                                          <p:attrName>style.visibility</p:attrName>
                                        </p:attrNameLst>
                                      </p:cBhvr>
                                      <p:to>
                                        <p:strVal val="visible"/>
                                      </p:to>
                                    </p:set>
                                    <p:anim calcmode="lin" valueType="num">
                                      <p:cBhvr additive="base">
                                        <p:cTn id="21" dur="500" fill="hold"/>
                                        <p:tgtEl>
                                          <p:spTgt spid="19460">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460">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460">
                                            <p:txEl>
                                              <p:pRg st="4" end="4"/>
                                            </p:txEl>
                                          </p:spTgt>
                                        </p:tgtEl>
                                        <p:attrNameLst>
                                          <p:attrName>style.visibility</p:attrName>
                                        </p:attrNameLst>
                                      </p:cBhvr>
                                      <p:to>
                                        <p:strVal val="visible"/>
                                      </p:to>
                                    </p:set>
                                    <p:anim calcmode="lin" valueType="num">
                                      <p:cBhvr additive="base">
                                        <p:cTn id="25" dur="500" fill="hold"/>
                                        <p:tgtEl>
                                          <p:spTgt spid="19460">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460">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460">
                                            <p:txEl>
                                              <p:pRg st="5" end="5"/>
                                            </p:txEl>
                                          </p:spTgt>
                                        </p:tgtEl>
                                        <p:attrNameLst>
                                          <p:attrName>style.visibility</p:attrName>
                                        </p:attrNameLst>
                                      </p:cBhvr>
                                      <p:to>
                                        <p:strVal val="visible"/>
                                      </p:to>
                                    </p:set>
                                    <p:anim calcmode="lin" valueType="num">
                                      <p:cBhvr additive="base">
                                        <p:cTn id="29" dur="500" fill="hold"/>
                                        <p:tgtEl>
                                          <p:spTgt spid="19460">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460">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460">
                                            <p:txEl>
                                              <p:pRg st="6" end="6"/>
                                            </p:txEl>
                                          </p:spTgt>
                                        </p:tgtEl>
                                        <p:attrNameLst>
                                          <p:attrName>style.visibility</p:attrName>
                                        </p:attrNameLst>
                                      </p:cBhvr>
                                      <p:to>
                                        <p:strVal val="visible"/>
                                      </p:to>
                                    </p:set>
                                    <p:anim calcmode="lin" valueType="num">
                                      <p:cBhvr additive="base">
                                        <p:cTn id="33" dur="500" fill="hold"/>
                                        <p:tgtEl>
                                          <p:spTgt spid="19460">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460">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9460">
                                            <p:txEl>
                                              <p:pRg st="7" end="7"/>
                                            </p:txEl>
                                          </p:spTgt>
                                        </p:tgtEl>
                                        <p:attrNameLst>
                                          <p:attrName>style.visibility</p:attrName>
                                        </p:attrNameLst>
                                      </p:cBhvr>
                                      <p:to>
                                        <p:strVal val="visible"/>
                                      </p:to>
                                    </p:set>
                                    <p:anim calcmode="lin" valueType="num">
                                      <p:cBhvr additive="base">
                                        <p:cTn id="37" dur="500" fill="hold"/>
                                        <p:tgtEl>
                                          <p:spTgt spid="19460">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9460">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9460">
                                            <p:txEl>
                                              <p:pRg st="8" end="8"/>
                                            </p:txEl>
                                          </p:spTgt>
                                        </p:tgtEl>
                                        <p:attrNameLst>
                                          <p:attrName>style.visibility</p:attrName>
                                        </p:attrNameLst>
                                      </p:cBhvr>
                                      <p:to>
                                        <p:strVal val="visible"/>
                                      </p:to>
                                    </p:set>
                                    <p:anim calcmode="lin" valueType="num">
                                      <p:cBhvr additive="base">
                                        <p:cTn id="41" dur="500" fill="hold"/>
                                        <p:tgtEl>
                                          <p:spTgt spid="19460">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9460">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uiExpand="1"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000"/>
              <a:t>(continued)</a:t>
            </a:r>
            <a:endParaRPr lang="en-US" altLang="en-US"/>
          </a:p>
        </p:txBody>
      </p:sp>
      <p:sp>
        <p:nvSpPr>
          <p:cNvPr id="20484" name="Rectangle 3"/>
          <p:cNvSpPr>
            <a:spLocks noGrp="1" noChangeArrowheads="1"/>
          </p:cNvSpPr>
          <p:nvPr>
            <p:ph type="body" idx="4294967295"/>
          </p:nvPr>
        </p:nvSpPr>
        <p:spPr>
          <a:xfrm>
            <a:off x="914400" y="1606550"/>
            <a:ext cx="7286625" cy="4876800"/>
          </a:xfrm>
        </p:spPr>
        <p:txBody>
          <a:bodyPr/>
          <a:lstStyle/>
          <a:p>
            <a:pPr eaLnBrk="1" hangingPunct="1">
              <a:buFont typeface="Wingdings" panose="05000000000000000000" pitchFamily="2" charset="2"/>
              <a:buNone/>
            </a:pPr>
            <a:r>
              <a:rPr lang="en-US" altLang="en-US" dirty="0"/>
              <a:t>III.  Investment Policies, Plans and Strategies</a:t>
            </a:r>
          </a:p>
          <a:p>
            <a:pPr lvl="1" eaLnBrk="1" hangingPunct="1"/>
            <a:r>
              <a:rPr lang="en-US" altLang="en-US" dirty="0"/>
              <a:t>What will you and will you not invest in, how will those investments will be evaluated, how will the assets be invested, how will your portfolio will be funded, and any guidelines for new investments</a:t>
            </a:r>
          </a:p>
          <a:p>
            <a:pPr lvl="2" eaLnBrk="1" hangingPunct="1"/>
            <a:r>
              <a:rPr lang="en-US" altLang="en-US" dirty="0"/>
              <a:t>a.  Acceptable and Unacceptable Asset Classes</a:t>
            </a:r>
          </a:p>
          <a:p>
            <a:pPr lvl="2" eaLnBrk="1" hangingPunct="1"/>
            <a:r>
              <a:rPr lang="en-US" altLang="en-US" dirty="0"/>
              <a:t>b.  Investment Benchmarks</a:t>
            </a:r>
          </a:p>
          <a:p>
            <a:pPr lvl="2" eaLnBrk="1" hangingPunct="1"/>
            <a:r>
              <a:rPr lang="en-US" altLang="en-US" dirty="0"/>
              <a:t>c.  Asset Allocation Strategy</a:t>
            </a:r>
          </a:p>
          <a:p>
            <a:pPr lvl="2" eaLnBrk="1" hangingPunct="1"/>
            <a:r>
              <a:rPr lang="en-US" altLang="en-US" dirty="0"/>
              <a:t>d.  Investment Strategy</a:t>
            </a:r>
          </a:p>
          <a:p>
            <a:pPr lvl="2" eaLnBrk="1" hangingPunct="1"/>
            <a:r>
              <a:rPr lang="en-US" altLang="en-US" dirty="0"/>
              <a:t>e.  Funding Strategy</a:t>
            </a:r>
          </a:p>
          <a:p>
            <a:pPr lvl="2" eaLnBrk="1" hangingPunct="1"/>
            <a:r>
              <a:rPr lang="en-US" altLang="en-US" dirty="0"/>
              <a:t>f.  New Investment Strategy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anim calcmode="lin" valueType="num">
                                      <p:cBhvr additive="base">
                                        <p:cTn id="7" dur="500" fill="hold"/>
                                        <p:tgtEl>
                                          <p:spTgt spid="2048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48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484">
                                            <p:txEl>
                                              <p:pRg st="1" end="1"/>
                                            </p:txEl>
                                          </p:spTgt>
                                        </p:tgtEl>
                                        <p:attrNameLst>
                                          <p:attrName>style.visibility</p:attrName>
                                        </p:attrNameLst>
                                      </p:cBhvr>
                                      <p:to>
                                        <p:strVal val="visible"/>
                                      </p:to>
                                    </p:set>
                                    <p:anim calcmode="lin" valueType="num">
                                      <p:cBhvr additive="base">
                                        <p:cTn id="13" dur="500" fill="hold"/>
                                        <p:tgtEl>
                                          <p:spTgt spid="2048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484">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484">
                                            <p:txEl>
                                              <p:pRg st="2" end="2"/>
                                            </p:txEl>
                                          </p:spTgt>
                                        </p:tgtEl>
                                        <p:attrNameLst>
                                          <p:attrName>style.visibility</p:attrName>
                                        </p:attrNameLst>
                                      </p:cBhvr>
                                      <p:to>
                                        <p:strVal val="visible"/>
                                      </p:to>
                                    </p:set>
                                    <p:anim calcmode="lin" valueType="num">
                                      <p:cBhvr additive="base">
                                        <p:cTn id="17" dur="500" fill="hold"/>
                                        <p:tgtEl>
                                          <p:spTgt spid="2048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484">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484">
                                            <p:txEl>
                                              <p:pRg st="3" end="3"/>
                                            </p:txEl>
                                          </p:spTgt>
                                        </p:tgtEl>
                                        <p:attrNameLst>
                                          <p:attrName>style.visibility</p:attrName>
                                        </p:attrNameLst>
                                      </p:cBhvr>
                                      <p:to>
                                        <p:strVal val="visible"/>
                                      </p:to>
                                    </p:set>
                                    <p:anim calcmode="lin" valueType="num">
                                      <p:cBhvr additive="base">
                                        <p:cTn id="21" dur="500" fill="hold"/>
                                        <p:tgtEl>
                                          <p:spTgt spid="20484">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484">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484">
                                            <p:txEl>
                                              <p:pRg st="4" end="4"/>
                                            </p:txEl>
                                          </p:spTgt>
                                        </p:tgtEl>
                                        <p:attrNameLst>
                                          <p:attrName>style.visibility</p:attrName>
                                        </p:attrNameLst>
                                      </p:cBhvr>
                                      <p:to>
                                        <p:strVal val="visible"/>
                                      </p:to>
                                    </p:set>
                                    <p:anim calcmode="lin" valueType="num">
                                      <p:cBhvr additive="base">
                                        <p:cTn id="25" dur="500" fill="hold"/>
                                        <p:tgtEl>
                                          <p:spTgt spid="2048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484">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484">
                                            <p:txEl>
                                              <p:pRg st="5" end="5"/>
                                            </p:txEl>
                                          </p:spTgt>
                                        </p:tgtEl>
                                        <p:attrNameLst>
                                          <p:attrName>style.visibility</p:attrName>
                                        </p:attrNameLst>
                                      </p:cBhvr>
                                      <p:to>
                                        <p:strVal val="visible"/>
                                      </p:to>
                                    </p:set>
                                    <p:anim calcmode="lin" valueType="num">
                                      <p:cBhvr additive="base">
                                        <p:cTn id="29" dur="500" fill="hold"/>
                                        <p:tgtEl>
                                          <p:spTgt spid="20484">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484">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0484">
                                            <p:txEl>
                                              <p:pRg st="6" end="6"/>
                                            </p:txEl>
                                          </p:spTgt>
                                        </p:tgtEl>
                                        <p:attrNameLst>
                                          <p:attrName>style.visibility</p:attrName>
                                        </p:attrNameLst>
                                      </p:cBhvr>
                                      <p:to>
                                        <p:strVal val="visible"/>
                                      </p:to>
                                    </p:set>
                                    <p:anim calcmode="lin" valueType="num">
                                      <p:cBhvr additive="base">
                                        <p:cTn id="33" dur="500" fill="hold"/>
                                        <p:tgtEl>
                                          <p:spTgt spid="20484">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484">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0484">
                                            <p:txEl>
                                              <p:pRg st="7" end="7"/>
                                            </p:txEl>
                                          </p:spTgt>
                                        </p:tgtEl>
                                        <p:attrNameLst>
                                          <p:attrName>style.visibility</p:attrName>
                                        </p:attrNameLst>
                                      </p:cBhvr>
                                      <p:to>
                                        <p:strVal val="visible"/>
                                      </p:to>
                                    </p:set>
                                    <p:anim calcmode="lin" valueType="num">
                                      <p:cBhvr additive="base">
                                        <p:cTn id="37" dur="500" fill="hold"/>
                                        <p:tgtEl>
                                          <p:spTgt spid="20484">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0484">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uiExpand="1"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000"/>
              <a:t>(continued)</a:t>
            </a:r>
          </a:p>
        </p:txBody>
      </p:sp>
      <p:sp>
        <p:nvSpPr>
          <p:cNvPr id="21508" name="Rectangle 3"/>
          <p:cNvSpPr>
            <a:spLocks noGrp="1" noChangeArrowheads="1"/>
          </p:cNvSpPr>
          <p:nvPr>
            <p:ph type="body" idx="4294967295"/>
          </p:nvPr>
        </p:nvSpPr>
        <p:spPr>
          <a:xfrm>
            <a:off x="914400" y="1614488"/>
            <a:ext cx="7315200" cy="5029200"/>
          </a:xfrm>
        </p:spPr>
        <p:txBody>
          <a:bodyPr/>
          <a:lstStyle/>
          <a:p>
            <a:pPr eaLnBrk="1" hangingPunct="1"/>
            <a:r>
              <a:rPr lang="en-US" altLang="en-US"/>
              <a:t>a. Acceptable/Unacceptable Asset Classes</a:t>
            </a:r>
          </a:p>
          <a:p>
            <a:pPr lvl="1" eaLnBrk="1" hangingPunct="1"/>
            <a:r>
              <a:rPr lang="en-US" altLang="en-US"/>
              <a:t>Which asset classes will you invest in?</a:t>
            </a:r>
          </a:p>
          <a:p>
            <a:pPr lvl="2" eaLnBrk="1" hangingPunct="1"/>
            <a:r>
              <a:rPr lang="en-US" altLang="en-US"/>
              <a:t>Invest where you have a favorable risk-return tradeoff, i.e., mutual funds and stocks (large cap, small cap, mid cap, value, growth, mixed, international, emerging market, regional); bonds (short-term, long-term, government); and money market (CDs, commercial paper, government paper, etc.)</a:t>
            </a:r>
          </a:p>
          <a:p>
            <a:pPr lvl="1" eaLnBrk="1" hangingPunct="1"/>
            <a:r>
              <a:rPr lang="en-US" altLang="en-US"/>
              <a:t>Which assets will you not invest in?</a:t>
            </a:r>
          </a:p>
          <a:p>
            <a:pPr lvl="2" eaLnBrk="1" hangingPunct="1"/>
            <a:r>
              <a:rPr lang="en-US" altLang="en-US"/>
              <a:t>Do not invest where you do not have a favorable risk-return tradeoff, i.e., foreign currencies, commodities, precious metals, art, options, etc.</a:t>
            </a:r>
          </a:p>
          <a:p>
            <a:pPr lvl="1" eaLnBrk="1" hangingPunct="1"/>
            <a:endParaRPr lang="en-US"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 calcmode="lin" valueType="num">
                                      <p:cBhvr additive="base">
                                        <p:cTn id="7" dur="500" fill="hold"/>
                                        <p:tgtEl>
                                          <p:spTgt spid="2150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8">
                                            <p:txEl>
                                              <p:pRg st="1" end="1"/>
                                            </p:txEl>
                                          </p:spTgt>
                                        </p:tgtEl>
                                        <p:attrNameLst>
                                          <p:attrName>style.visibility</p:attrName>
                                        </p:attrNameLst>
                                      </p:cBhvr>
                                      <p:to>
                                        <p:strVal val="visible"/>
                                      </p:to>
                                    </p:set>
                                    <p:anim calcmode="lin" valueType="num">
                                      <p:cBhvr additive="base">
                                        <p:cTn id="13" dur="500" fill="hold"/>
                                        <p:tgtEl>
                                          <p:spTgt spid="2150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8">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508">
                                            <p:txEl>
                                              <p:pRg st="2" end="2"/>
                                            </p:txEl>
                                          </p:spTgt>
                                        </p:tgtEl>
                                        <p:attrNameLst>
                                          <p:attrName>style.visibility</p:attrName>
                                        </p:attrNameLst>
                                      </p:cBhvr>
                                      <p:to>
                                        <p:strVal val="visible"/>
                                      </p:to>
                                    </p:set>
                                    <p:anim calcmode="lin" valueType="num">
                                      <p:cBhvr additive="base">
                                        <p:cTn id="17" dur="500" fill="hold"/>
                                        <p:tgtEl>
                                          <p:spTgt spid="2150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508">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508">
                                            <p:txEl>
                                              <p:pRg st="3" end="3"/>
                                            </p:txEl>
                                          </p:spTgt>
                                        </p:tgtEl>
                                        <p:attrNameLst>
                                          <p:attrName>style.visibility</p:attrName>
                                        </p:attrNameLst>
                                      </p:cBhvr>
                                      <p:to>
                                        <p:strVal val="visible"/>
                                      </p:to>
                                    </p:set>
                                    <p:anim calcmode="lin" valueType="num">
                                      <p:cBhvr additive="base">
                                        <p:cTn id="21" dur="500" fill="hold"/>
                                        <p:tgtEl>
                                          <p:spTgt spid="21508">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508">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508">
                                            <p:txEl>
                                              <p:pRg st="4" end="4"/>
                                            </p:txEl>
                                          </p:spTgt>
                                        </p:tgtEl>
                                        <p:attrNameLst>
                                          <p:attrName>style.visibility</p:attrName>
                                        </p:attrNameLst>
                                      </p:cBhvr>
                                      <p:to>
                                        <p:strVal val="visible"/>
                                      </p:to>
                                    </p:set>
                                    <p:anim calcmode="lin" valueType="num">
                                      <p:cBhvr additive="base">
                                        <p:cTn id="25" dur="500" fill="hold"/>
                                        <p:tgtEl>
                                          <p:spTgt spid="2150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508">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bldLvl="2"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000"/>
              <a:t>(continued)</a:t>
            </a:r>
          </a:p>
        </p:txBody>
      </p:sp>
      <p:sp>
        <p:nvSpPr>
          <p:cNvPr id="25604" name="Rectangle 3"/>
          <p:cNvSpPr>
            <a:spLocks noGrp="1" noChangeArrowheads="1"/>
          </p:cNvSpPr>
          <p:nvPr>
            <p:ph type="body" idx="4294967295"/>
          </p:nvPr>
        </p:nvSpPr>
        <p:spPr>
          <a:xfrm>
            <a:off x="914400" y="1606550"/>
            <a:ext cx="7315200" cy="4648200"/>
          </a:xfrm>
        </p:spPr>
        <p:txBody>
          <a:bodyPr/>
          <a:lstStyle/>
          <a:p>
            <a:pPr eaLnBrk="1" hangingPunct="1"/>
            <a:r>
              <a:rPr lang="en-US" altLang="en-US"/>
              <a:t>b. Investment Benchmarks</a:t>
            </a:r>
          </a:p>
          <a:p>
            <a:pPr lvl="1" eaLnBrk="1" hangingPunct="1"/>
            <a:r>
              <a:rPr lang="en-US" altLang="en-US"/>
              <a:t>How will you know if you are doing well?</a:t>
            </a:r>
          </a:p>
          <a:p>
            <a:pPr lvl="2" eaLnBrk="1" hangingPunct="1"/>
            <a:r>
              <a:rPr lang="en-US" altLang="en-US"/>
              <a:t>Unless you have an investment benchmark (or standard by which to judge your performance), you cannot know how you are doing</a:t>
            </a:r>
          </a:p>
          <a:p>
            <a:pPr lvl="3" eaLnBrk="1" hangingPunct="1"/>
            <a:r>
              <a:rPr lang="en-US" altLang="en-US"/>
              <a:t>Pick appropriate benchmarks for each asset class, i.e., the S&amp;P500 for equities, Barclay’s Aggregate for bonds, etc. (see TT 27 for recommendations for benchmarks)</a:t>
            </a:r>
          </a:p>
          <a:p>
            <a:pPr lvl="1" eaLnBrk="1" hangingPunct="1"/>
            <a:r>
              <a:rPr lang="en-US" altLang="en-US"/>
              <a:t>Measure your performance regularly (e.g.,</a:t>
            </a:r>
            <a:r>
              <a:rPr lang="en-US" altLang="en-US">
                <a:solidFill>
                  <a:srgbClr val="FF0000"/>
                </a:solidFill>
              </a:rPr>
              <a:t> </a:t>
            </a:r>
            <a:r>
              <a:rPr lang="en-US" altLang="en-US"/>
              <a:t>monthly, quarterly, or annually)</a:t>
            </a:r>
          </a:p>
          <a:p>
            <a:pPr lvl="2" eaLnBrk="1" hangingPunct="1"/>
            <a:r>
              <a:rPr lang="en-US" altLang="en-US"/>
              <a:t>Measure it on an after-fees after-taxes basis!</a:t>
            </a:r>
            <a:endParaRPr lang="en-US" altLang="en-US" sz="1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anim calcmode="lin" valueType="num">
                                      <p:cBhvr additive="base">
                                        <p:cTn id="7" dur="500" fill="hold"/>
                                        <p:tgtEl>
                                          <p:spTgt spid="2560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04">
                                            <p:txEl>
                                              <p:pRg st="1" end="1"/>
                                            </p:txEl>
                                          </p:spTgt>
                                        </p:tgtEl>
                                        <p:attrNameLst>
                                          <p:attrName>style.visibility</p:attrName>
                                        </p:attrNameLst>
                                      </p:cBhvr>
                                      <p:to>
                                        <p:strVal val="visible"/>
                                      </p:to>
                                    </p:set>
                                    <p:anim calcmode="lin" valueType="num">
                                      <p:cBhvr additive="base">
                                        <p:cTn id="13" dur="500" fill="hold"/>
                                        <p:tgtEl>
                                          <p:spTgt spid="2560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604">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5604">
                                            <p:txEl>
                                              <p:pRg st="2" end="2"/>
                                            </p:txEl>
                                          </p:spTgt>
                                        </p:tgtEl>
                                        <p:attrNameLst>
                                          <p:attrName>style.visibility</p:attrName>
                                        </p:attrNameLst>
                                      </p:cBhvr>
                                      <p:to>
                                        <p:strVal val="visible"/>
                                      </p:to>
                                    </p:set>
                                    <p:anim calcmode="lin" valueType="num">
                                      <p:cBhvr additive="base">
                                        <p:cTn id="17" dur="500" fill="hold"/>
                                        <p:tgtEl>
                                          <p:spTgt spid="2560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604">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604">
                                            <p:txEl>
                                              <p:pRg st="3" end="3"/>
                                            </p:txEl>
                                          </p:spTgt>
                                        </p:tgtEl>
                                        <p:attrNameLst>
                                          <p:attrName>style.visibility</p:attrName>
                                        </p:attrNameLst>
                                      </p:cBhvr>
                                      <p:to>
                                        <p:strVal val="visible"/>
                                      </p:to>
                                    </p:set>
                                    <p:anim calcmode="lin" valueType="num">
                                      <p:cBhvr additive="base">
                                        <p:cTn id="21" dur="500" fill="hold"/>
                                        <p:tgtEl>
                                          <p:spTgt spid="25604">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604">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5604">
                                            <p:txEl>
                                              <p:pRg st="4" end="4"/>
                                            </p:txEl>
                                          </p:spTgt>
                                        </p:tgtEl>
                                        <p:attrNameLst>
                                          <p:attrName>style.visibility</p:attrName>
                                        </p:attrNameLst>
                                      </p:cBhvr>
                                      <p:to>
                                        <p:strVal val="visible"/>
                                      </p:to>
                                    </p:set>
                                    <p:anim calcmode="lin" valueType="num">
                                      <p:cBhvr additive="base">
                                        <p:cTn id="25" dur="500" fill="hold"/>
                                        <p:tgtEl>
                                          <p:spTgt spid="2560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604">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5604">
                                            <p:txEl>
                                              <p:pRg st="5" end="5"/>
                                            </p:txEl>
                                          </p:spTgt>
                                        </p:tgtEl>
                                        <p:attrNameLst>
                                          <p:attrName>style.visibility</p:attrName>
                                        </p:attrNameLst>
                                      </p:cBhvr>
                                      <p:to>
                                        <p:strVal val="visible"/>
                                      </p:to>
                                    </p:set>
                                    <p:anim calcmode="lin" valueType="num">
                                      <p:cBhvr additive="base">
                                        <p:cTn id="29" dur="500" fill="hold"/>
                                        <p:tgtEl>
                                          <p:spTgt spid="25604">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5604">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uiExpand="1"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1026"/>
          <p:cNvSpPr>
            <a:spLocks noGrp="1" noChangeArrowheads="1"/>
          </p:cNvSpPr>
          <p:nvPr>
            <p:ph type="title" idx="4294967295"/>
          </p:nvPr>
        </p:nvSpPr>
        <p:spPr>
          <a:xfrm>
            <a:off x="685800" y="655638"/>
            <a:ext cx="7772400" cy="944562"/>
          </a:xfrm>
        </p:spPr>
        <p:txBody>
          <a:bodyPr/>
          <a:lstStyle/>
          <a:p>
            <a:pPr eaLnBrk="1" hangingPunct="1"/>
            <a:r>
              <a:rPr lang="en-US" altLang="en-US"/>
              <a:t>Objectives</a:t>
            </a:r>
          </a:p>
        </p:txBody>
      </p:sp>
      <p:sp>
        <p:nvSpPr>
          <p:cNvPr id="142339" name="Rectangle 1027"/>
          <p:cNvSpPr>
            <a:spLocks noGrp="1" noChangeArrowheads="1"/>
          </p:cNvSpPr>
          <p:nvPr>
            <p:ph type="body" idx="4294967295"/>
          </p:nvPr>
        </p:nvSpPr>
        <p:spPr>
          <a:xfrm>
            <a:off x="914400" y="1600200"/>
            <a:ext cx="7239000" cy="4114800"/>
          </a:xfrm>
        </p:spPr>
        <p:txBody>
          <a:bodyPr/>
          <a:lstStyle/>
          <a:p>
            <a:pPr marL="609600" indent="-609600" eaLnBrk="1" hangingPunct="1">
              <a:lnSpc>
                <a:spcPct val="120000"/>
              </a:lnSpc>
              <a:buFontTx/>
              <a:buNone/>
            </a:pPr>
            <a:r>
              <a:rPr lang="en-US" altLang="en-US" dirty="0"/>
              <a:t>A. Understand the Importance of Financial Goals and How to Set Them</a:t>
            </a:r>
          </a:p>
          <a:p>
            <a:pPr marL="609600" indent="-609600" eaLnBrk="1" hangingPunct="1">
              <a:lnSpc>
                <a:spcPct val="120000"/>
              </a:lnSpc>
              <a:buFontTx/>
              <a:buNone/>
            </a:pPr>
            <a:r>
              <a:rPr lang="en-US" altLang="en-US" dirty="0"/>
              <a:t>B. Understand the Importance of your Investment Plan and How to Prepare It</a:t>
            </a:r>
          </a:p>
          <a:p>
            <a:pPr marL="609600" indent="-609600" eaLnBrk="1" hangingPunct="1">
              <a:lnSpc>
                <a:spcPct val="120000"/>
              </a:lnSpc>
              <a:buFont typeface="Wingdings" panose="05000000000000000000" pitchFamily="2" charset="2"/>
              <a:buNone/>
            </a:pPr>
            <a:r>
              <a:rPr lang="en-US" altLang="en-US" dirty="0"/>
              <a:t>C. Beware of “Get Rich Quick” Schemes an Know How to Avoid Them</a:t>
            </a:r>
          </a:p>
          <a:p>
            <a:pPr marL="609600" indent="-609600" eaLnBrk="1" hangingPunct="1">
              <a:lnSpc>
                <a:spcPct val="120000"/>
              </a:lnSpc>
              <a:buFont typeface="Wingdings" panose="05000000000000000000" pitchFamily="2" charset="2"/>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2339">
                                            <p:txEl>
                                              <p:pRg st="0" end="0"/>
                                            </p:txEl>
                                          </p:spTgt>
                                        </p:tgtEl>
                                        <p:attrNameLst>
                                          <p:attrName>style.visibility</p:attrName>
                                        </p:attrNameLst>
                                      </p:cBhvr>
                                      <p:to>
                                        <p:strVal val="visible"/>
                                      </p:to>
                                    </p:set>
                                    <p:anim calcmode="lin" valueType="num">
                                      <p:cBhvr additive="base">
                                        <p:cTn id="7" dur="500" fill="hold"/>
                                        <p:tgtEl>
                                          <p:spTgt spid="142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233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2339">
                                            <p:txEl>
                                              <p:pRg st="1" end="1"/>
                                            </p:txEl>
                                          </p:spTgt>
                                        </p:tgtEl>
                                        <p:attrNameLst>
                                          <p:attrName>style.visibility</p:attrName>
                                        </p:attrNameLst>
                                      </p:cBhvr>
                                      <p:to>
                                        <p:strVal val="visible"/>
                                      </p:to>
                                    </p:set>
                                    <p:anim calcmode="lin" valueType="num">
                                      <p:cBhvr additive="base">
                                        <p:cTn id="11" dur="500" fill="hold"/>
                                        <p:tgtEl>
                                          <p:spTgt spid="14233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4233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2339">
                                            <p:txEl>
                                              <p:pRg st="2" end="2"/>
                                            </p:txEl>
                                          </p:spTgt>
                                        </p:tgtEl>
                                        <p:attrNameLst>
                                          <p:attrName>style.visibility</p:attrName>
                                        </p:attrNameLst>
                                      </p:cBhvr>
                                      <p:to>
                                        <p:strVal val="visible"/>
                                      </p:to>
                                    </p:set>
                                    <p:anim calcmode="lin" valueType="num">
                                      <p:cBhvr additive="base">
                                        <p:cTn id="15" dur="500" fill="hold"/>
                                        <p:tgtEl>
                                          <p:spTgt spid="14233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4233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uiExpand="1" build="allAtOnce"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a:xfrm>
            <a:off x="685800" y="655638"/>
            <a:ext cx="7772400" cy="944562"/>
          </a:xfrm>
        </p:spPr>
        <p:txBody>
          <a:bodyPr/>
          <a:lstStyle/>
          <a:p>
            <a:pPr eaLnBrk="1" hangingPunct="1"/>
            <a:r>
              <a:rPr lang="en-US" altLang="en-US"/>
              <a:t>Your Investment Plan </a:t>
            </a:r>
            <a:r>
              <a:rPr lang="en-US" altLang="en-US" sz="2000"/>
              <a:t>(continued)</a:t>
            </a:r>
            <a:r>
              <a:rPr lang="en-US" altLang="en-US"/>
              <a:t> </a:t>
            </a:r>
          </a:p>
        </p:txBody>
      </p:sp>
      <p:sp>
        <p:nvSpPr>
          <p:cNvPr id="182275" name="Rectangle 3"/>
          <p:cNvSpPr>
            <a:spLocks noGrp="1" noChangeArrowheads="1"/>
          </p:cNvSpPr>
          <p:nvPr>
            <p:ph type="body" idx="4294967295"/>
          </p:nvPr>
        </p:nvSpPr>
        <p:spPr>
          <a:xfrm>
            <a:off x="914400" y="1612900"/>
            <a:ext cx="7239000" cy="5029200"/>
          </a:xfrm>
        </p:spPr>
        <p:txBody>
          <a:bodyPr/>
          <a:lstStyle/>
          <a:p>
            <a:pPr eaLnBrk="1" hangingPunct="1"/>
            <a:r>
              <a:rPr lang="en-US" altLang="en-US"/>
              <a:t>c. Asset Allocation</a:t>
            </a:r>
          </a:p>
          <a:p>
            <a:pPr lvl="1" eaLnBrk="1" hangingPunct="1"/>
            <a:r>
              <a:rPr lang="en-US" altLang="en-US"/>
              <a:t>How much will you invest in each asset class?</a:t>
            </a:r>
          </a:p>
          <a:p>
            <a:pPr lvl="2" eaLnBrk="1" hangingPunct="1"/>
            <a:r>
              <a:rPr lang="en-US" altLang="en-US"/>
              <a:t>Percentages should include your  minimum, maximum and target</a:t>
            </a:r>
          </a:p>
          <a:p>
            <a:pPr lvl="1" eaLnBrk="1" hangingPunct="1"/>
            <a:r>
              <a:rPr lang="en-US" altLang="en-US"/>
              <a:t>The first decision is between bonds and stocks</a:t>
            </a:r>
          </a:p>
          <a:p>
            <a:pPr lvl="2" eaLnBrk="1" hangingPunct="1"/>
            <a:r>
              <a:rPr lang="en-US" altLang="en-US"/>
              <a:t>A good starting point is to invest your age as your percentage in bonds then your results from your risk tolerance test</a:t>
            </a:r>
          </a:p>
          <a:p>
            <a:pPr lvl="3" eaLnBrk="1" hangingPunct="1"/>
            <a:r>
              <a:rPr lang="en-US" altLang="en-US"/>
              <a:t>The logic is the older you are, the less willing you are to accept risk</a:t>
            </a:r>
          </a:p>
          <a:p>
            <a:pPr lvl="1" eaLnBrk="1" hangingPunct="1"/>
            <a:r>
              <a:rPr lang="en-US" altLang="en-US"/>
              <a:t>Next, you can add other asset classes (broaden), or separate the stocks or bonds components into deeper asset classes (deepen)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2275">
                                            <p:txEl>
                                              <p:pRg st="0" end="0"/>
                                            </p:txEl>
                                          </p:spTgt>
                                        </p:tgtEl>
                                        <p:attrNameLst>
                                          <p:attrName>style.visibility</p:attrName>
                                        </p:attrNameLst>
                                      </p:cBhvr>
                                      <p:to>
                                        <p:strVal val="visible"/>
                                      </p:to>
                                    </p:set>
                                    <p:anim calcmode="lin" valueType="num">
                                      <p:cBhvr additive="base">
                                        <p:cTn id="7" dur="500" fill="hold"/>
                                        <p:tgtEl>
                                          <p:spTgt spid="1822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22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2275">
                                            <p:txEl>
                                              <p:pRg st="1" end="1"/>
                                            </p:txEl>
                                          </p:spTgt>
                                        </p:tgtEl>
                                        <p:attrNameLst>
                                          <p:attrName>style.visibility</p:attrName>
                                        </p:attrNameLst>
                                      </p:cBhvr>
                                      <p:to>
                                        <p:strVal val="visible"/>
                                      </p:to>
                                    </p:set>
                                    <p:anim calcmode="lin" valueType="num">
                                      <p:cBhvr additive="base">
                                        <p:cTn id="13" dur="500" fill="hold"/>
                                        <p:tgtEl>
                                          <p:spTgt spid="1822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22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2275">
                                            <p:txEl>
                                              <p:pRg st="2" end="2"/>
                                            </p:txEl>
                                          </p:spTgt>
                                        </p:tgtEl>
                                        <p:attrNameLst>
                                          <p:attrName>style.visibility</p:attrName>
                                        </p:attrNameLst>
                                      </p:cBhvr>
                                      <p:to>
                                        <p:strVal val="visible"/>
                                      </p:to>
                                    </p:set>
                                    <p:anim calcmode="lin" valueType="num">
                                      <p:cBhvr additive="base">
                                        <p:cTn id="17" dur="500" fill="hold"/>
                                        <p:tgtEl>
                                          <p:spTgt spid="1822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227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2275">
                                            <p:txEl>
                                              <p:pRg st="3" end="3"/>
                                            </p:txEl>
                                          </p:spTgt>
                                        </p:tgtEl>
                                        <p:attrNameLst>
                                          <p:attrName>style.visibility</p:attrName>
                                        </p:attrNameLst>
                                      </p:cBhvr>
                                      <p:to>
                                        <p:strVal val="visible"/>
                                      </p:to>
                                    </p:set>
                                    <p:anim calcmode="lin" valueType="num">
                                      <p:cBhvr additive="base">
                                        <p:cTn id="21" dur="500" fill="hold"/>
                                        <p:tgtEl>
                                          <p:spTgt spid="18227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227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2275">
                                            <p:txEl>
                                              <p:pRg st="4" end="4"/>
                                            </p:txEl>
                                          </p:spTgt>
                                        </p:tgtEl>
                                        <p:attrNameLst>
                                          <p:attrName>style.visibility</p:attrName>
                                        </p:attrNameLst>
                                      </p:cBhvr>
                                      <p:to>
                                        <p:strVal val="visible"/>
                                      </p:to>
                                    </p:set>
                                    <p:anim calcmode="lin" valueType="num">
                                      <p:cBhvr additive="base">
                                        <p:cTn id="25" dur="500" fill="hold"/>
                                        <p:tgtEl>
                                          <p:spTgt spid="18227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227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2275">
                                            <p:txEl>
                                              <p:pRg st="5" end="5"/>
                                            </p:txEl>
                                          </p:spTgt>
                                        </p:tgtEl>
                                        <p:attrNameLst>
                                          <p:attrName>style.visibility</p:attrName>
                                        </p:attrNameLst>
                                      </p:cBhvr>
                                      <p:to>
                                        <p:strVal val="visible"/>
                                      </p:to>
                                    </p:set>
                                    <p:anim calcmode="lin" valueType="num">
                                      <p:cBhvr additive="base">
                                        <p:cTn id="29" dur="500" fill="hold"/>
                                        <p:tgtEl>
                                          <p:spTgt spid="18227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227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2275">
                                            <p:txEl>
                                              <p:pRg st="6" end="6"/>
                                            </p:txEl>
                                          </p:spTgt>
                                        </p:tgtEl>
                                        <p:attrNameLst>
                                          <p:attrName>style.visibility</p:attrName>
                                        </p:attrNameLst>
                                      </p:cBhvr>
                                      <p:to>
                                        <p:strVal val="visible"/>
                                      </p:to>
                                    </p:set>
                                    <p:anim calcmode="lin" valueType="num">
                                      <p:cBhvr additive="base">
                                        <p:cTn id="33" dur="500" fill="hold"/>
                                        <p:tgtEl>
                                          <p:spTgt spid="18227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8227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uiExpand="1" build="p" bldLvl="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a:xfrm>
            <a:off x="685800" y="685800"/>
            <a:ext cx="7772400" cy="944563"/>
          </a:xfrm>
        </p:spPr>
        <p:txBody>
          <a:bodyPr/>
          <a:lstStyle/>
          <a:p>
            <a:pPr eaLnBrk="1" hangingPunct="1"/>
            <a:r>
              <a:rPr lang="en-US" altLang="en-US"/>
              <a:t>Your Investment Plan </a:t>
            </a:r>
            <a:r>
              <a:rPr lang="en-US" altLang="en-US" sz="2000"/>
              <a:t>(continued)</a:t>
            </a:r>
            <a:r>
              <a:rPr lang="en-US" altLang="en-US"/>
              <a:t> </a:t>
            </a:r>
          </a:p>
        </p:txBody>
      </p:sp>
      <p:sp>
        <p:nvSpPr>
          <p:cNvPr id="206851" name="Rectangle 3"/>
          <p:cNvSpPr>
            <a:spLocks noGrp="1" noChangeArrowheads="1"/>
          </p:cNvSpPr>
          <p:nvPr>
            <p:ph type="body" idx="4294967295"/>
          </p:nvPr>
        </p:nvSpPr>
        <p:spPr>
          <a:xfrm>
            <a:off x="914400" y="1600200"/>
            <a:ext cx="7353300" cy="5257800"/>
          </a:xfrm>
        </p:spPr>
        <p:txBody>
          <a:bodyPr/>
          <a:lstStyle/>
          <a:p>
            <a:pPr eaLnBrk="1" hangingPunct="1"/>
            <a:r>
              <a:rPr lang="en-US" altLang="en-US" sz="2400"/>
              <a:t>Set up a minimum, maximum and target allocation</a:t>
            </a:r>
          </a:p>
          <a:p>
            <a:pPr lvl="1" eaLnBrk="1" hangingPunct="1"/>
            <a:r>
              <a:rPr lang="en-US" altLang="en-US"/>
              <a:t>Minimum:  the minimum percent in an asset class</a:t>
            </a:r>
          </a:p>
          <a:p>
            <a:pPr lvl="1" eaLnBrk="1" hangingPunct="1"/>
            <a:r>
              <a:rPr lang="en-US" altLang="en-US"/>
              <a:t>Maximum:  the maximum percent in an asset class</a:t>
            </a:r>
          </a:p>
          <a:p>
            <a:pPr lvl="1" eaLnBrk="1" hangingPunct="1"/>
            <a:r>
              <a:rPr lang="en-US" altLang="en-US"/>
              <a:t>Target:  Your ideal allocation based on current conditions</a:t>
            </a:r>
          </a:p>
          <a:p>
            <a:pPr lvl="2" eaLnBrk="1" hangingPunct="1">
              <a:buFontTx/>
              <a:buNone/>
            </a:pPr>
            <a:r>
              <a:rPr lang="en-US" altLang="en-US"/>
              <a:t>	              			      </a:t>
            </a:r>
            <a:r>
              <a:rPr lang="en-US" altLang="en-US" u="sng"/>
              <a:t>Min</a:t>
            </a:r>
            <a:r>
              <a:rPr lang="en-US" altLang="en-US"/>
              <a:t> </a:t>
            </a:r>
            <a:r>
              <a:rPr lang="en-US" altLang="en-US" u="sng"/>
              <a:t>Target</a:t>
            </a:r>
            <a:r>
              <a:rPr lang="en-US" altLang="en-US"/>
              <a:t> </a:t>
            </a:r>
            <a:r>
              <a:rPr lang="en-US" altLang="en-US" u="sng"/>
              <a:t>Max</a:t>
            </a:r>
          </a:p>
          <a:p>
            <a:pPr lvl="1" eaLnBrk="1" hangingPunct="1">
              <a:buFontTx/>
              <a:buNone/>
            </a:pPr>
            <a:r>
              <a:rPr lang="en-US" altLang="en-US" sz="2200"/>
              <a:t>	</a:t>
            </a:r>
            <a:r>
              <a:rPr lang="en-US" altLang="en-US" sz="2000" u="sng"/>
              <a:t>Younger</a:t>
            </a:r>
            <a:r>
              <a:rPr lang="en-US" altLang="en-US" sz="2000"/>
              <a:t>: </a:t>
            </a:r>
            <a:r>
              <a:rPr lang="en-US" altLang="en-US" sz="2200"/>
              <a:t>Higher risk assets/equities     50%   75%	 95%</a:t>
            </a:r>
          </a:p>
          <a:p>
            <a:pPr lvl="1" eaLnBrk="1" hangingPunct="1">
              <a:buFontTx/>
              <a:buNone/>
            </a:pPr>
            <a:r>
              <a:rPr lang="en-US" altLang="en-US" sz="2200"/>
              <a:t>		            Lower safe assets/bonds          0%   25%  50%</a:t>
            </a:r>
          </a:p>
          <a:p>
            <a:pPr lvl="1" eaLnBrk="1" hangingPunct="1">
              <a:buFontTx/>
              <a:buNone/>
            </a:pPr>
            <a:r>
              <a:rPr lang="en-US" altLang="en-US" sz="2200"/>
              <a:t>	</a:t>
            </a:r>
            <a:r>
              <a:rPr lang="en-US" altLang="en-US" sz="2000" u="sng"/>
              <a:t>Older:</a:t>
            </a:r>
            <a:r>
              <a:rPr lang="en-US" altLang="en-US" sz="2000"/>
              <a:t>      </a:t>
            </a:r>
            <a:r>
              <a:rPr lang="en-US" altLang="en-US" sz="2200"/>
              <a:t>Lower risk assets/equities       20%  40%  60%</a:t>
            </a:r>
          </a:p>
          <a:p>
            <a:pPr lvl="1" eaLnBrk="1" hangingPunct="1">
              <a:buFontTx/>
              <a:buNone/>
            </a:pPr>
            <a:r>
              <a:rPr lang="en-US" altLang="en-US" sz="2200"/>
              <a:t>		            Higher safe assets/bonds         50%  60%  80%</a:t>
            </a:r>
          </a:p>
          <a:p>
            <a:pPr lvl="1" eaLnBrk="1" hangingPunct="1"/>
            <a:r>
              <a:rPr lang="en-US" altLang="en-US"/>
              <a:t>Plan for your entire life, which will necessitate different allocations based on different time periods</a:t>
            </a:r>
          </a:p>
          <a:p>
            <a:pPr eaLnBrk="1" hangingPunct="1">
              <a:buFont typeface="Wingdings" panose="05000000000000000000" pitchFamily="2" charset="2"/>
              <a:buNone/>
            </a:pPr>
            <a:endParaRPr lang="en-US"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6851">
                                            <p:txEl>
                                              <p:pRg st="0" end="0"/>
                                            </p:txEl>
                                          </p:spTgt>
                                        </p:tgtEl>
                                        <p:attrNameLst>
                                          <p:attrName>style.visibility</p:attrName>
                                        </p:attrNameLst>
                                      </p:cBhvr>
                                      <p:to>
                                        <p:strVal val="visible"/>
                                      </p:to>
                                    </p:set>
                                    <p:anim calcmode="lin" valueType="num">
                                      <p:cBhvr additive="base">
                                        <p:cTn id="7" dur="500" fill="hold"/>
                                        <p:tgtEl>
                                          <p:spTgt spid="2068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68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6851">
                                            <p:txEl>
                                              <p:pRg st="1" end="1"/>
                                            </p:txEl>
                                          </p:spTgt>
                                        </p:tgtEl>
                                        <p:attrNameLst>
                                          <p:attrName>style.visibility</p:attrName>
                                        </p:attrNameLst>
                                      </p:cBhvr>
                                      <p:to>
                                        <p:strVal val="visible"/>
                                      </p:to>
                                    </p:set>
                                    <p:anim calcmode="lin" valueType="num">
                                      <p:cBhvr additive="base">
                                        <p:cTn id="13" dur="500" fill="hold"/>
                                        <p:tgtEl>
                                          <p:spTgt spid="2068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685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6851">
                                            <p:txEl>
                                              <p:pRg st="2" end="2"/>
                                            </p:txEl>
                                          </p:spTgt>
                                        </p:tgtEl>
                                        <p:attrNameLst>
                                          <p:attrName>style.visibility</p:attrName>
                                        </p:attrNameLst>
                                      </p:cBhvr>
                                      <p:to>
                                        <p:strVal val="visible"/>
                                      </p:to>
                                    </p:set>
                                    <p:anim calcmode="lin" valueType="num">
                                      <p:cBhvr additive="base">
                                        <p:cTn id="17" dur="500" fill="hold"/>
                                        <p:tgtEl>
                                          <p:spTgt spid="20685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685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6851">
                                            <p:txEl>
                                              <p:pRg st="3" end="3"/>
                                            </p:txEl>
                                          </p:spTgt>
                                        </p:tgtEl>
                                        <p:attrNameLst>
                                          <p:attrName>style.visibility</p:attrName>
                                        </p:attrNameLst>
                                      </p:cBhvr>
                                      <p:to>
                                        <p:strVal val="visible"/>
                                      </p:to>
                                    </p:set>
                                    <p:anim calcmode="lin" valueType="num">
                                      <p:cBhvr additive="base">
                                        <p:cTn id="21" dur="500" fill="hold"/>
                                        <p:tgtEl>
                                          <p:spTgt spid="20685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685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6851">
                                            <p:txEl>
                                              <p:pRg st="4" end="4"/>
                                            </p:txEl>
                                          </p:spTgt>
                                        </p:tgtEl>
                                        <p:attrNameLst>
                                          <p:attrName>style.visibility</p:attrName>
                                        </p:attrNameLst>
                                      </p:cBhvr>
                                      <p:to>
                                        <p:strVal val="visible"/>
                                      </p:to>
                                    </p:set>
                                    <p:anim calcmode="lin" valueType="num">
                                      <p:cBhvr additive="base">
                                        <p:cTn id="25" dur="500" fill="hold"/>
                                        <p:tgtEl>
                                          <p:spTgt spid="2068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685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6851">
                                            <p:txEl>
                                              <p:pRg st="5" end="5"/>
                                            </p:txEl>
                                          </p:spTgt>
                                        </p:tgtEl>
                                        <p:attrNameLst>
                                          <p:attrName>style.visibility</p:attrName>
                                        </p:attrNameLst>
                                      </p:cBhvr>
                                      <p:to>
                                        <p:strVal val="visible"/>
                                      </p:to>
                                    </p:set>
                                    <p:anim calcmode="lin" valueType="num">
                                      <p:cBhvr additive="base">
                                        <p:cTn id="29" dur="500" fill="hold"/>
                                        <p:tgtEl>
                                          <p:spTgt spid="20685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685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06851">
                                            <p:txEl>
                                              <p:pRg st="6" end="6"/>
                                            </p:txEl>
                                          </p:spTgt>
                                        </p:tgtEl>
                                        <p:attrNameLst>
                                          <p:attrName>style.visibility</p:attrName>
                                        </p:attrNameLst>
                                      </p:cBhvr>
                                      <p:to>
                                        <p:strVal val="visible"/>
                                      </p:to>
                                    </p:set>
                                    <p:anim calcmode="lin" valueType="num">
                                      <p:cBhvr additive="base">
                                        <p:cTn id="33" dur="500" fill="hold"/>
                                        <p:tgtEl>
                                          <p:spTgt spid="20685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685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06851">
                                            <p:txEl>
                                              <p:pRg st="7" end="7"/>
                                            </p:txEl>
                                          </p:spTgt>
                                        </p:tgtEl>
                                        <p:attrNameLst>
                                          <p:attrName>style.visibility</p:attrName>
                                        </p:attrNameLst>
                                      </p:cBhvr>
                                      <p:to>
                                        <p:strVal val="visible"/>
                                      </p:to>
                                    </p:set>
                                    <p:anim calcmode="lin" valueType="num">
                                      <p:cBhvr additive="base">
                                        <p:cTn id="37" dur="500" fill="hold"/>
                                        <p:tgtEl>
                                          <p:spTgt spid="20685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06851">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06851">
                                            <p:txEl>
                                              <p:pRg st="8" end="8"/>
                                            </p:txEl>
                                          </p:spTgt>
                                        </p:tgtEl>
                                        <p:attrNameLst>
                                          <p:attrName>style.visibility</p:attrName>
                                        </p:attrNameLst>
                                      </p:cBhvr>
                                      <p:to>
                                        <p:strVal val="visible"/>
                                      </p:to>
                                    </p:set>
                                    <p:anim calcmode="lin" valueType="num">
                                      <p:cBhvr additive="base">
                                        <p:cTn id="41" dur="500" fill="hold"/>
                                        <p:tgtEl>
                                          <p:spTgt spid="206851">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06851">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06851">
                                            <p:txEl>
                                              <p:pRg st="9" end="9"/>
                                            </p:txEl>
                                          </p:spTgt>
                                        </p:tgtEl>
                                        <p:attrNameLst>
                                          <p:attrName>style.visibility</p:attrName>
                                        </p:attrNameLst>
                                      </p:cBhvr>
                                      <p:to>
                                        <p:strVal val="visible"/>
                                      </p:to>
                                    </p:set>
                                    <p:anim calcmode="lin" valueType="num">
                                      <p:cBhvr additive="base">
                                        <p:cTn id="45" dur="500" fill="hold"/>
                                        <p:tgtEl>
                                          <p:spTgt spid="206851">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06851">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1" grpId="0" uiExpand="1"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idx="4294967295"/>
          </p:nvPr>
        </p:nvSpPr>
        <p:spPr>
          <a:xfrm>
            <a:off x="685800" y="685800"/>
            <a:ext cx="7772400" cy="915988"/>
          </a:xfrm>
        </p:spPr>
        <p:txBody>
          <a:bodyPr/>
          <a:lstStyle/>
          <a:p>
            <a:pPr eaLnBrk="1" hangingPunct="1"/>
            <a:r>
              <a:rPr lang="en-US" altLang="en-US"/>
              <a:t>Your Investment Plan </a:t>
            </a:r>
            <a:r>
              <a:rPr lang="en-US" altLang="en-US" sz="2000"/>
              <a:t>(continued)</a:t>
            </a:r>
            <a:r>
              <a:rPr lang="en-US" altLang="en-US" sz="1800"/>
              <a:t/>
            </a:r>
            <a:br>
              <a:rPr lang="en-US" altLang="en-US" sz="1800"/>
            </a:br>
            <a:r>
              <a:rPr lang="en-US" altLang="en-US" sz="1800"/>
              <a:t> </a:t>
            </a:r>
            <a:r>
              <a:rPr lang="en-US" altLang="en-US" sz="3200"/>
              <a:t>Major Asset Classes</a:t>
            </a:r>
          </a:p>
        </p:txBody>
      </p:sp>
      <p:sp>
        <p:nvSpPr>
          <p:cNvPr id="183299" name="Rectangle 3"/>
          <p:cNvSpPr>
            <a:spLocks noGrp="1" noChangeArrowheads="1"/>
          </p:cNvSpPr>
          <p:nvPr>
            <p:ph type="body" idx="4294967295"/>
          </p:nvPr>
        </p:nvSpPr>
        <p:spPr>
          <a:xfrm>
            <a:off x="5486400" y="1612900"/>
            <a:ext cx="3048000" cy="4648200"/>
          </a:xfrm>
        </p:spPr>
        <p:txBody>
          <a:bodyPr/>
          <a:lstStyle/>
          <a:p>
            <a:pPr eaLnBrk="1" hangingPunct="1">
              <a:buFont typeface="Wingdings" panose="05000000000000000000" pitchFamily="2" charset="2"/>
              <a:buNone/>
            </a:pPr>
            <a:r>
              <a:rPr lang="en-US" altLang="en-US" sz="2400" u="sng" dirty="0"/>
              <a:t>Equities</a:t>
            </a:r>
            <a:r>
              <a:rPr lang="en-US" altLang="en-US" sz="2400" u="sng" dirty="0" smtClean="0"/>
              <a:t>:       </a:t>
            </a:r>
            <a:endParaRPr lang="en-US" altLang="en-US" sz="2400" u="sng" dirty="0"/>
          </a:p>
          <a:p>
            <a:pPr lvl="1" eaLnBrk="1" hangingPunct="1">
              <a:buClr>
                <a:schemeClr val="accent1">
                  <a:lumMod val="60000"/>
                  <a:lumOff val="40000"/>
                </a:schemeClr>
              </a:buClr>
            </a:pPr>
            <a:r>
              <a:rPr lang="en-US" altLang="en-US" sz="2000" dirty="0"/>
              <a:t>Large Capitalization</a:t>
            </a:r>
          </a:p>
          <a:p>
            <a:pPr lvl="1" eaLnBrk="1" hangingPunct="1">
              <a:buClr>
                <a:schemeClr val="accent1">
                  <a:lumMod val="60000"/>
                  <a:lumOff val="40000"/>
                </a:schemeClr>
              </a:buClr>
            </a:pPr>
            <a:r>
              <a:rPr lang="en-US" altLang="en-US" sz="2000" dirty="0"/>
              <a:t>Mid Capitalization</a:t>
            </a:r>
          </a:p>
          <a:p>
            <a:pPr lvl="1" eaLnBrk="1" hangingPunct="1">
              <a:buClr>
                <a:schemeClr val="accent1">
                  <a:lumMod val="60000"/>
                  <a:lumOff val="40000"/>
                </a:schemeClr>
              </a:buClr>
            </a:pPr>
            <a:r>
              <a:rPr lang="en-US" altLang="en-US" sz="2000" dirty="0"/>
              <a:t>Small Capitalization</a:t>
            </a:r>
          </a:p>
          <a:p>
            <a:pPr lvl="1" eaLnBrk="1" hangingPunct="1">
              <a:buClr>
                <a:schemeClr val="accent1">
                  <a:lumMod val="60000"/>
                  <a:lumOff val="40000"/>
                </a:schemeClr>
              </a:buClr>
            </a:pPr>
            <a:r>
              <a:rPr lang="en-US" altLang="en-US" sz="2000" dirty="0"/>
              <a:t>International</a:t>
            </a:r>
          </a:p>
          <a:p>
            <a:pPr lvl="1" eaLnBrk="1" hangingPunct="1">
              <a:buClr>
                <a:schemeClr val="accent1">
                  <a:lumMod val="60000"/>
                  <a:lumOff val="40000"/>
                </a:schemeClr>
              </a:buClr>
            </a:pPr>
            <a:r>
              <a:rPr lang="en-US" altLang="en-US" sz="2000" dirty="0"/>
              <a:t>Emerging Markets</a:t>
            </a:r>
          </a:p>
          <a:p>
            <a:pPr lvl="1" eaLnBrk="1" hangingPunct="1">
              <a:buClr>
                <a:schemeClr val="accent1">
                  <a:lumMod val="60000"/>
                  <a:lumOff val="40000"/>
                </a:schemeClr>
              </a:buClr>
            </a:pPr>
            <a:r>
              <a:rPr lang="en-US" altLang="en-US" sz="2000" dirty="0"/>
              <a:t>Hedge Funds</a:t>
            </a:r>
          </a:p>
          <a:p>
            <a:pPr eaLnBrk="1" hangingPunct="1">
              <a:buFont typeface="Wingdings" panose="05000000000000000000" pitchFamily="2" charset="2"/>
              <a:buNone/>
            </a:pPr>
            <a:r>
              <a:rPr lang="en-US" altLang="en-US" sz="2000" dirty="0"/>
              <a:t>Real Estate</a:t>
            </a:r>
          </a:p>
          <a:p>
            <a:pPr lvl="1" eaLnBrk="1" hangingPunct="1">
              <a:buClr>
                <a:schemeClr val="accent1">
                  <a:lumMod val="60000"/>
                  <a:lumOff val="40000"/>
                </a:schemeClr>
              </a:buClr>
            </a:pPr>
            <a:r>
              <a:rPr lang="en-US" altLang="en-US" sz="2000" dirty="0"/>
              <a:t>REITs (Real Estate Investment Trusts)</a:t>
            </a:r>
          </a:p>
          <a:p>
            <a:pPr eaLnBrk="1" hangingPunct="1">
              <a:buFont typeface="Wingdings" panose="05000000000000000000" pitchFamily="2" charset="2"/>
              <a:buNone/>
            </a:pPr>
            <a:r>
              <a:rPr lang="en-US" altLang="en-US" sz="2000" dirty="0"/>
              <a:t>Currencies</a:t>
            </a:r>
          </a:p>
          <a:p>
            <a:pPr eaLnBrk="1" hangingPunct="1">
              <a:buFont typeface="Wingdings" panose="05000000000000000000" pitchFamily="2" charset="2"/>
              <a:buNone/>
            </a:pPr>
            <a:r>
              <a:rPr lang="en-US" altLang="en-US" sz="2000" dirty="0"/>
              <a:t>Commodities</a:t>
            </a:r>
          </a:p>
          <a:p>
            <a:pPr eaLnBrk="1" hangingPunct="1">
              <a:buFont typeface="Wingdings" panose="05000000000000000000" pitchFamily="2" charset="2"/>
              <a:buNone/>
            </a:pPr>
            <a:endParaRPr lang="en-US" altLang="en-US" sz="2000" dirty="0"/>
          </a:p>
        </p:txBody>
      </p:sp>
      <p:sp>
        <p:nvSpPr>
          <p:cNvPr id="183300" name="Rectangle 4"/>
          <p:cNvSpPr>
            <a:spLocks noChangeArrowheads="1"/>
          </p:cNvSpPr>
          <p:nvPr/>
        </p:nvSpPr>
        <p:spPr bwMode="auto">
          <a:xfrm>
            <a:off x="914400" y="1612900"/>
            <a:ext cx="4267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buClr>
                <a:schemeClr val="bg1"/>
              </a:buClr>
              <a:buFont typeface="Wingdings" panose="05000000000000000000" pitchFamily="2" charset="2"/>
              <a:buNone/>
            </a:pPr>
            <a:r>
              <a:rPr lang="en-US" altLang="en-US" sz="2400" b="0" u="sng" dirty="0"/>
              <a:t>Fixed Income:	                      Risk</a:t>
            </a:r>
          </a:p>
          <a:p>
            <a:pPr lvl="1" eaLnBrk="1" hangingPunct="1">
              <a:buClr>
                <a:srgbClr val="FFC000"/>
              </a:buClr>
            </a:pPr>
            <a:r>
              <a:rPr lang="en-US" altLang="en-US" sz="2000" b="0" dirty="0"/>
              <a:t>Cash</a:t>
            </a:r>
          </a:p>
          <a:p>
            <a:pPr lvl="1" eaLnBrk="1" hangingPunct="1">
              <a:buClr>
                <a:srgbClr val="FFC000"/>
              </a:buClr>
            </a:pPr>
            <a:r>
              <a:rPr lang="en-US" altLang="en-US" sz="2000" b="0" dirty="0"/>
              <a:t>Money </a:t>
            </a:r>
            <a:r>
              <a:rPr lang="en-US" altLang="en-US" sz="2000" b="0" dirty="0" smtClean="0"/>
              <a:t>Market instruments</a:t>
            </a:r>
            <a:endParaRPr lang="en-US" altLang="en-US" sz="2000" b="0" dirty="0"/>
          </a:p>
          <a:p>
            <a:pPr lvl="1" eaLnBrk="1" hangingPunct="1">
              <a:buClr>
                <a:srgbClr val="FFC000"/>
              </a:buClr>
            </a:pPr>
            <a:r>
              <a:rPr lang="en-US" altLang="en-US" sz="2000" b="0" dirty="0" smtClean="0"/>
              <a:t>Municipal bonds</a:t>
            </a:r>
          </a:p>
          <a:p>
            <a:pPr lvl="1" eaLnBrk="1" hangingPunct="1">
              <a:buClr>
                <a:srgbClr val="FFC000"/>
              </a:buClr>
            </a:pPr>
            <a:r>
              <a:rPr lang="en-US" altLang="en-US" sz="2000" b="0" dirty="0" smtClean="0"/>
              <a:t>Government </a:t>
            </a:r>
            <a:r>
              <a:rPr lang="en-US" altLang="en-US" sz="2000" b="0" dirty="0"/>
              <a:t>Bonds</a:t>
            </a:r>
          </a:p>
          <a:p>
            <a:pPr lvl="2" eaLnBrk="1" hangingPunct="1">
              <a:buClr>
                <a:srgbClr val="FFC000"/>
              </a:buClr>
            </a:pPr>
            <a:r>
              <a:rPr lang="en-US" altLang="en-US" sz="2000" b="0" dirty="0" smtClean="0"/>
              <a:t>Short-term (&lt;1 year)</a:t>
            </a:r>
          </a:p>
          <a:p>
            <a:pPr lvl="2" eaLnBrk="1" hangingPunct="1">
              <a:buClr>
                <a:srgbClr val="FFC000"/>
              </a:buClr>
            </a:pPr>
            <a:r>
              <a:rPr lang="en-US" altLang="en-US" sz="2000" b="0" dirty="0" smtClean="0"/>
              <a:t>Medium-term (2-9 years)</a:t>
            </a:r>
          </a:p>
          <a:p>
            <a:pPr lvl="2" eaLnBrk="1" hangingPunct="1">
              <a:buClr>
                <a:srgbClr val="FFC000"/>
              </a:buClr>
            </a:pPr>
            <a:r>
              <a:rPr lang="en-US" altLang="en-US" sz="2000" b="0" dirty="0"/>
              <a:t>L</a:t>
            </a:r>
            <a:r>
              <a:rPr lang="en-US" altLang="en-US" sz="2000" b="0" dirty="0" smtClean="0"/>
              <a:t>ong-term (10-40 years)</a:t>
            </a:r>
            <a:endParaRPr lang="en-US" altLang="en-US" sz="2000" b="0" dirty="0"/>
          </a:p>
          <a:p>
            <a:pPr lvl="1" eaLnBrk="1" hangingPunct="1">
              <a:buClr>
                <a:srgbClr val="FFC000"/>
              </a:buClr>
            </a:pPr>
            <a:r>
              <a:rPr lang="en-US" altLang="en-US" sz="2000" b="0" dirty="0"/>
              <a:t>Corporate Bonds</a:t>
            </a:r>
          </a:p>
          <a:p>
            <a:pPr lvl="2" eaLnBrk="1" hangingPunct="1">
              <a:buClr>
                <a:srgbClr val="FFC000"/>
              </a:buClr>
            </a:pPr>
            <a:r>
              <a:rPr lang="en-US" altLang="en-US" sz="2000" b="0" dirty="0"/>
              <a:t>Short-term (&lt;1 year)</a:t>
            </a:r>
          </a:p>
          <a:p>
            <a:pPr lvl="2" eaLnBrk="1" hangingPunct="1">
              <a:buClr>
                <a:srgbClr val="FFC000"/>
              </a:buClr>
            </a:pPr>
            <a:r>
              <a:rPr lang="en-US" altLang="en-US" sz="2000" b="0" dirty="0"/>
              <a:t>Medium-term (2-9 years)</a:t>
            </a:r>
          </a:p>
          <a:p>
            <a:pPr lvl="2" eaLnBrk="1" hangingPunct="1">
              <a:buClr>
                <a:srgbClr val="FFC000"/>
              </a:buClr>
            </a:pPr>
            <a:r>
              <a:rPr lang="en-US" altLang="en-US" sz="2000" b="0" dirty="0"/>
              <a:t>Long-term (10-40 years)</a:t>
            </a:r>
          </a:p>
          <a:p>
            <a:pPr lvl="1" eaLnBrk="1" hangingPunct="1">
              <a:buClr>
                <a:srgbClr val="FFC000"/>
              </a:buClr>
            </a:pPr>
            <a:r>
              <a:rPr lang="en-US" altLang="en-US" sz="2000" b="0" dirty="0" smtClean="0"/>
              <a:t>Junk </a:t>
            </a:r>
            <a:r>
              <a:rPr lang="en-US" altLang="en-US" sz="2000" b="0" dirty="0"/>
              <a:t>Bonds     </a:t>
            </a:r>
          </a:p>
          <a:p>
            <a:pPr lvl="2" eaLnBrk="1" hangingPunct="1">
              <a:buClr>
                <a:schemeClr val="bg1"/>
              </a:buClr>
            </a:pPr>
            <a:endParaRPr lang="en-US" altLang="en-US" b="0" dirty="0"/>
          </a:p>
          <a:p>
            <a:pPr lvl="1" eaLnBrk="1" hangingPunct="1">
              <a:buClr>
                <a:schemeClr val="bg1"/>
              </a:buClr>
            </a:pPr>
            <a:endParaRPr lang="en-US" altLang="en-US" sz="2000" b="0" dirty="0"/>
          </a:p>
        </p:txBody>
      </p:sp>
      <p:sp>
        <p:nvSpPr>
          <p:cNvPr id="77829" name="Line 5"/>
          <p:cNvSpPr>
            <a:spLocks noChangeShapeType="1"/>
          </p:cNvSpPr>
          <p:nvPr/>
        </p:nvSpPr>
        <p:spPr bwMode="auto">
          <a:xfrm>
            <a:off x="5181600" y="2070100"/>
            <a:ext cx="0" cy="41910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330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329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3300">
                                            <p:txEl>
                                              <p:pRg st="1" end="1"/>
                                            </p:txEl>
                                          </p:spTgt>
                                        </p:tgtEl>
                                        <p:attrNameLst>
                                          <p:attrName>style.visibility</p:attrName>
                                        </p:attrNameLst>
                                      </p:cBhvr>
                                      <p:to>
                                        <p:strVal val="visible"/>
                                      </p:to>
                                    </p:set>
                                    <p:anim calcmode="lin" valueType="num">
                                      <p:cBhvr additive="base">
                                        <p:cTn id="13" dur="500" fill="hold"/>
                                        <p:tgtEl>
                                          <p:spTgt spid="18330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3300">
                                            <p:txEl>
                                              <p:pRg st="1" end="1"/>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183299">
                                            <p:txEl>
                                              <p:pRg st="1" end="1"/>
                                            </p:txEl>
                                          </p:spTgt>
                                        </p:tgtEl>
                                        <p:attrNameLst>
                                          <p:attrName>style.visibility</p:attrName>
                                        </p:attrNameLst>
                                      </p:cBhvr>
                                      <p:to>
                                        <p:strVal val="visible"/>
                                      </p:to>
                                    </p:set>
                                    <p:anim calcmode="lin" valueType="num">
                                      <p:cBhvr additive="base">
                                        <p:cTn id="18" dur="500" fill="hold"/>
                                        <p:tgtEl>
                                          <p:spTgt spid="18329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83299">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183300">
                                            <p:txEl>
                                              <p:pRg st="2" end="2"/>
                                            </p:txEl>
                                          </p:spTgt>
                                        </p:tgtEl>
                                        <p:attrNameLst>
                                          <p:attrName>style.visibility</p:attrName>
                                        </p:attrNameLst>
                                      </p:cBhvr>
                                      <p:to>
                                        <p:strVal val="visible"/>
                                      </p:to>
                                    </p:set>
                                    <p:anim calcmode="lin" valueType="num">
                                      <p:cBhvr additive="base">
                                        <p:cTn id="23" dur="500" fill="hold"/>
                                        <p:tgtEl>
                                          <p:spTgt spid="183300">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83300">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83300">
                                            <p:txEl>
                                              <p:pRg st="3" end="3"/>
                                            </p:txEl>
                                          </p:spTgt>
                                        </p:tgtEl>
                                        <p:attrNameLst>
                                          <p:attrName>style.visibility</p:attrName>
                                        </p:attrNameLst>
                                      </p:cBhvr>
                                      <p:to>
                                        <p:strVal val="visible"/>
                                      </p:to>
                                    </p:set>
                                    <p:anim calcmode="lin" valueType="num">
                                      <p:cBhvr additive="base">
                                        <p:cTn id="28" dur="500" fill="hold"/>
                                        <p:tgtEl>
                                          <p:spTgt spid="183300">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83300">
                                            <p:txEl>
                                              <p:pRg st="3" end="3"/>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183299">
                                            <p:txEl>
                                              <p:pRg st="2" end="2"/>
                                            </p:txEl>
                                          </p:spTgt>
                                        </p:tgtEl>
                                        <p:attrNameLst>
                                          <p:attrName>style.visibility</p:attrName>
                                        </p:attrNameLst>
                                      </p:cBhvr>
                                      <p:to>
                                        <p:strVal val="visible"/>
                                      </p:to>
                                    </p:set>
                                    <p:anim calcmode="lin" valueType="num">
                                      <p:cBhvr additive="base">
                                        <p:cTn id="33" dur="500" fill="hold"/>
                                        <p:tgtEl>
                                          <p:spTgt spid="183299">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83299">
                                            <p:txEl>
                                              <p:pRg st="2" end="2"/>
                                            </p:txEl>
                                          </p:spTgt>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nodeType="afterEffect">
                                  <p:stCondLst>
                                    <p:cond delay="0"/>
                                  </p:stCondLst>
                                  <p:childTnLst>
                                    <p:set>
                                      <p:cBhvr>
                                        <p:cTn id="37" dur="1" fill="hold">
                                          <p:stCondLst>
                                            <p:cond delay="0"/>
                                          </p:stCondLst>
                                        </p:cTn>
                                        <p:tgtEl>
                                          <p:spTgt spid="183299">
                                            <p:txEl>
                                              <p:pRg st="3" end="3"/>
                                            </p:txEl>
                                          </p:spTgt>
                                        </p:tgtEl>
                                        <p:attrNameLst>
                                          <p:attrName>style.visibility</p:attrName>
                                        </p:attrNameLst>
                                      </p:cBhvr>
                                      <p:to>
                                        <p:strVal val="visible"/>
                                      </p:to>
                                    </p:set>
                                    <p:anim calcmode="lin" valueType="num">
                                      <p:cBhvr additive="base">
                                        <p:cTn id="38" dur="500" fill="hold"/>
                                        <p:tgtEl>
                                          <p:spTgt spid="183299">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83299">
                                            <p:txEl>
                                              <p:pRg st="3" end="3"/>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nodeType="afterEffect">
                                  <p:stCondLst>
                                    <p:cond delay="0"/>
                                  </p:stCondLst>
                                  <p:childTnLst>
                                    <p:set>
                                      <p:cBhvr>
                                        <p:cTn id="42" dur="1" fill="hold">
                                          <p:stCondLst>
                                            <p:cond delay="0"/>
                                          </p:stCondLst>
                                        </p:cTn>
                                        <p:tgtEl>
                                          <p:spTgt spid="183300">
                                            <p:txEl>
                                              <p:pRg st="4" end="4"/>
                                            </p:txEl>
                                          </p:spTgt>
                                        </p:tgtEl>
                                        <p:attrNameLst>
                                          <p:attrName>style.visibility</p:attrName>
                                        </p:attrNameLst>
                                      </p:cBhvr>
                                      <p:to>
                                        <p:strVal val="visible"/>
                                      </p:to>
                                    </p:set>
                                    <p:anim calcmode="lin" valueType="num">
                                      <p:cBhvr additive="base">
                                        <p:cTn id="43" dur="500" fill="hold"/>
                                        <p:tgtEl>
                                          <p:spTgt spid="183300">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83300">
                                            <p:txEl>
                                              <p:pRg st="4" end="4"/>
                                            </p:txEl>
                                          </p:spTgt>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 presetClass="entr" presetSubtype="4" fill="hold" nodeType="afterEffect">
                                  <p:stCondLst>
                                    <p:cond delay="0"/>
                                  </p:stCondLst>
                                  <p:childTnLst>
                                    <p:set>
                                      <p:cBhvr>
                                        <p:cTn id="47" dur="1" fill="hold">
                                          <p:stCondLst>
                                            <p:cond delay="0"/>
                                          </p:stCondLst>
                                        </p:cTn>
                                        <p:tgtEl>
                                          <p:spTgt spid="183299">
                                            <p:txEl>
                                              <p:pRg st="4" end="4"/>
                                            </p:txEl>
                                          </p:spTgt>
                                        </p:tgtEl>
                                        <p:attrNameLst>
                                          <p:attrName>style.visibility</p:attrName>
                                        </p:attrNameLst>
                                      </p:cBhvr>
                                      <p:to>
                                        <p:strVal val="visible"/>
                                      </p:to>
                                    </p:set>
                                    <p:anim calcmode="lin" valueType="num">
                                      <p:cBhvr additive="base">
                                        <p:cTn id="48" dur="500" fill="hold"/>
                                        <p:tgtEl>
                                          <p:spTgt spid="183299">
                                            <p:txEl>
                                              <p:pRg st="4" end="4"/>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183299">
                                            <p:txEl>
                                              <p:pRg st="4" end="4"/>
                                            </p:txEl>
                                          </p:spTgt>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 presetClass="entr" presetSubtype="4" fill="hold" nodeType="afterEffect">
                                  <p:stCondLst>
                                    <p:cond delay="0"/>
                                  </p:stCondLst>
                                  <p:childTnLst>
                                    <p:set>
                                      <p:cBhvr>
                                        <p:cTn id="52" dur="1" fill="hold">
                                          <p:stCondLst>
                                            <p:cond delay="0"/>
                                          </p:stCondLst>
                                        </p:cTn>
                                        <p:tgtEl>
                                          <p:spTgt spid="183300">
                                            <p:txEl>
                                              <p:pRg st="5" end="5"/>
                                            </p:txEl>
                                          </p:spTgt>
                                        </p:tgtEl>
                                        <p:attrNameLst>
                                          <p:attrName>style.visibility</p:attrName>
                                        </p:attrNameLst>
                                      </p:cBhvr>
                                      <p:to>
                                        <p:strVal val="visible"/>
                                      </p:to>
                                    </p:set>
                                    <p:anim calcmode="lin" valueType="num">
                                      <p:cBhvr additive="base">
                                        <p:cTn id="53" dur="500" fill="hold"/>
                                        <p:tgtEl>
                                          <p:spTgt spid="183300">
                                            <p:txEl>
                                              <p:pRg st="5" end="5"/>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83300">
                                            <p:txEl>
                                              <p:pRg st="5" end="5"/>
                                            </p:txEl>
                                          </p:spTgt>
                                        </p:tgtEl>
                                        <p:attrNameLst>
                                          <p:attrName>ppt_y</p:attrName>
                                        </p:attrNameLst>
                                      </p:cBhvr>
                                      <p:tavLst>
                                        <p:tav tm="0">
                                          <p:val>
                                            <p:strVal val="1+#ppt_h/2"/>
                                          </p:val>
                                        </p:tav>
                                        <p:tav tm="100000">
                                          <p:val>
                                            <p:strVal val="#ppt_y"/>
                                          </p:val>
                                        </p:tav>
                                      </p:tavLst>
                                    </p:anim>
                                  </p:childTnLst>
                                </p:cTn>
                              </p:par>
                            </p:childTnLst>
                          </p:cTn>
                        </p:par>
                        <p:par>
                          <p:cTn id="55" fill="hold">
                            <p:stCondLst>
                              <p:cond delay="4500"/>
                            </p:stCondLst>
                            <p:childTnLst>
                              <p:par>
                                <p:cTn id="56" presetID="2" presetClass="entr" presetSubtype="4" fill="hold" nodeType="afterEffect">
                                  <p:stCondLst>
                                    <p:cond delay="0"/>
                                  </p:stCondLst>
                                  <p:childTnLst>
                                    <p:set>
                                      <p:cBhvr>
                                        <p:cTn id="57" dur="1" fill="hold">
                                          <p:stCondLst>
                                            <p:cond delay="0"/>
                                          </p:stCondLst>
                                        </p:cTn>
                                        <p:tgtEl>
                                          <p:spTgt spid="183300">
                                            <p:txEl>
                                              <p:pRg st="6" end="6"/>
                                            </p:txEl>
                                          </p:spTgt>
                                        </p:tgtEl>
                                        <p:attrNameLst>
                                          <p:attrName>style.visibility</p:attrName>
                                        </p:attrNameLst>
                                      </p:cBhvr>
                                      <p:to>
                                        <p:strVal val="visible"/>
                                      </p:to>
                                    </p:set>
                                    <p:anim calcmode="lin" valueType="num">
                                      <p:cBhvr additive="base">
                                        <p:cTn id="58" dur="500" fill="hold"/>
                                        <p:tgtEl>
                                          <p:spTgt spid="183300">
                                            <p:txEl>
                                              <p:pRg st="6" end="6"/>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83300">
                                            <p:txEl>
                                              <p:pRg st="6" end="6"/>
                                            </p:txEl>
                                          </p:spTgt>
                                        </p:tgtEl>
                                        <p:attrNameLst>
                                          <p:attrName>ppt_y</p:attrName>
                                        </p:attrNameLst>
                                      </p:cBhvr>
                                      <p:tavLst>
                                        <p:tav tm="0">
                                          <p:val>
                                            <p:strVal val="1+#ppt_h/2"/>
                                          </p:val>
                                        </p:tav>
                                        <p:tav tm="100000">
                                          <p:val>
                                            <p:strVal val="#ppt_y"/>
                                          </p:val>
                                        </p:tav>
                                      </p:tavLst>
                                    </p:anim>
                                  </p:childTnLst>
                                </p:cTn>
                              </p:par>
                            </p:childTnLst>
                          </p:cTn>
                        </p:par>
                        <p:par>
                          <p:cTn id="60" fill="hold">
                            <p:stCondLst>
                              <p:cond delay="5000"/>
                            </p:stCondLst>
                            <p:childTnLst>
                              <p:par>
                                <p:cTn id="61" presetID="2" presetClass="entr" presetSubtype="4" fill="hold" nodeType="afterEffect">
                                  <p:stCondLst>
                                    <p:cond delay="0"/>
                                  </p:stCondLst>
                                  <p:childTnLst>
                                    <p:set>
                                      <p:cBhvr>
                                        <p:cTn id="62" dur="1" fill="hold">
                                          <p:stCondLst>
                                            <p:cond delay="0"/>
                                          </p:stCondLst>
                                        </p:cTn>
                                        <p:tgtEl>
                                          <p:spTgt spid="183300">
                                            <p:txEl>
                                              <p:pRg st="7" end="7"/>
                                            </p:txEl>
                                          </p:spTgt>
                                        </p:tgtEl>
                                        <p:attrNameLst>
                                          <p:attrName>style.visibility</p:attrName>
                                        </p:attrNameLst>
                                      </p:cBhvr>
                                      <p:to>
                                        <p:strVal val="visible"/>
                                      </p:to>
                                    </p:set>
                                    <p:anim calcmode="lin" valueType="num">
                                      <p:cBhvr additive="base">
                                        <p:cTn id="63" dur="500" fill="hold"/>
                                        <p:tgtEl>
                                          <p:spTgt spid="183300">
                                            <p:txEl>
                                              <p:pRg st="7" end="7"/>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83300">
                                            <p:txEl>
                                              <p:pRg st="7" end="7"/>
                                            </p:txEl>
                                          </p:spTgt>
                                        </p:tgtEl>
                                        <p:attrNameLst>
                                          <p:attrName>ppt_y</p:attrName>
                                        </p:attrNameLst>
                                      </p:cBhvr>
                                      <p:tavLst>
                                        <p:tav tm="0">
                                          <p:val>
                                            <p:strVal val="1+#ppt_h/2"/>
                                          </p:val>
                                        </p:tav>
                                        <p:tav tm="100000">
                                          <p:val>
                                            <p:strVal val="#ppt_y"/>
                                          </p:val>
                                        </p:tav>
                                      </p:tavLst>
                                    </p:anim>
                                  </p:childTnLst>
                                </p:cTn>
                              </p:par>
                            </p:childTnLst>
                          </p:cTn>
                        </p:par>
                        <p:par>
                          <p:cTn id="65" fill="hold">
                            <p:stCondLst>
                              <p:cond delay="5500"/>
                            </p:stCondLst>
                            <p:childTnLst>
                              <p:par>
                                <p:cTn id="66" presetID="2" presetClass="entr" presetSubtype="4" fill="hold" nodeType="afterEffect">
                                  <p:stCondLst>
                                    <p:cond delay="0"/>
                                  </p:stCondLst>
                                  <p:childTnLst>
                                    <p:set>
                                      <p:cBhvr>
                                        <p:cTn id="67" dur="1" fill="hold">
                                          <p:stCondLst>
                                            <p:cond delay="0"/>
                                          </p:stCondLst>
                                        </p:cTn>
                                        <p:tgtEl>
                                          <p:spTgt spid="183299">
                                            <p:txEl>
                                              <p:pRg st="5" end="5"/>
                                            </p:txEl>
                                          </p:spTgt>
                                        </p:tgtEl>
                                        <p:attrNameLst>
                                          <p:attrName>style.visibility</p:attrName>
                                        </p:attrNameLst>
                                      </p:cBhvr>
                                      <p:to>
                                        <p:strVal val="visible"/>
                                      </p:to>
                                    </p:set>
                                    <p:anim calcmode="lin" valueType="num">
                                      <p:cBhvr additive="base">
                                        <p:cTn id="68" dur="500" fill="hold"/>
                                        <p:tgtEl>
                                          <p:spTgt spid="183299">
                                            <p:txEl>
                                              <p:pRg st="5" end="5"/>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183299">
                                            <p:txEl>
                                              <p:pRg st="5" end="5"/>
                                            </p:txEl>
                                          </p:spTgt>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2" presetClass="entr" presetSubtype="4" fill="hold" nodeType="afterEffect">
                                  <p:stCondLst>
                                    <p:cond delay="0"/>
                                  </p:stCondLst>
                                  <p:childTnLst>
                                    <p:set>
                                      <p:cBhvr>
                                        <p:cTn id="72" dur="1" fill="hold">
                                          <p:stCondLst>
                                            <p:cond delay="0"/>
                                          </p:stCondLst>
                                        </p:cTn>
                                        <p:tgtEl>
                                          <p:spTgt spid="183299">
                                            <p:txEl>
                                              <p:pRg st="6" end="6"/>
                                            </p:txEl>
                                          </p:spTgt>
                                        </p:tgtEl>
                                        <p:attrNameLst>
                                          <p:attrName>style.visibility</p:attrName>
                                        </p:attrNameLst>
                                      </p:cBhvr>
                                      <p:to>
                                        <p:strVal val="visible"/>
                                      </p:to>
                                    </p:set>
                                    <p:anim calcmode="lin" valueType="num">
                                      <p:cBhvr additive="base">
                                        <p:cTn id="73" dur="500" fill="hold"/>
                                        <p:tgtEl>
                                          <p:spTgt spid="183299">
                                            <p:txEl>
                                              <p:pRg st="6" end="6"/>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83299">
                                            <p:txEl>
                                              <p:pRg st="6" end="6"/>
                                            </p:txEl>
                                          </p:spTgt>
                                        </p:tgtEl>
                                        <p:attrNameLst>
                                          <p:attrName>ppt_y</p:attrName>
                                        </p:attrNameLst>
                                      </p:cBhvr>
                                      <p:tavLst>
                                        <p:tav tm="0">
                                          <p:val>
                                            <p:strVal val="1+#ppt_h/2"/>
                                          </p:val>
                                        </p:tav>
                                        <p:tav tm="100000">
                                          <p:val>
                                            <p:strVal val="#ppt_y"/>
                                          </p:val>
                                        </p:tav>
                                      </p:tavLst>
                                    </p:anim>
                                  </p:childTnLst>
                                </p:cTn>
                              </p:par>
                            </p:childTnLst>
                          </p:cTn>
                        </p:par>
                        <p:par>
                          <p:cTn id="75" fill="hold">
                            <p:stCondLst>
                              <p:cond delay="6500"/>
                            </p:stCondLst>
                            <p:childTnLst>
                              <p:par>
                                <p:cTn id="76" presetID="2" presetClass="entr" presetSubtype="4" fill="hold" nodeType="afterEffect">
                                  <p:stCondLst>
                                    <p:cond delay="0"/>
                                  </p:stCondLst>
                                  <p:childTnLst>
                                    <p:set>
                                      <p:cBhvr>
                                        <p:cTn id="77" dur="1" fill="hold">
                                          <p:stCondLst>
                                            <p:cond delay="0"/>
                                          </p:stCondLst>
                                        </p:cTn>
                                        <p:tgtEl>
                                          <p:spTgt spid="183300">
                                            <p:txEl>
                                              <p:pRg st="8" end="8"/>
                                            </p:txEl>
                                          </p:spTgt>
                                        </p:tgtEl>
                                        <p:attrNameLst>
                                          <p:attrName>style.visibility</p:attrName>
                                        </p:attrNameLst>
                                      </p:cBhvr>
                                      <p:to>
                                        <p:strVal val="visible"/>
                                      </p:to>
                                    </p:set>
                                    <p:anim calcmode="lin" valueType="num">
                                      <p:cBhvr additive="base">
                                        <p:cTn id="78" dur="500" fill="hold"/>
                                        <p:tgtEl>
                                          <p:spTgt spid="183300">
                                            <p:txEl>
                                              <p:pRg st="8" end="8"/>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183300">
                                            <p:txEl>
                                              <p:pRg st="8" end="8"/>
                                            </p:txEl>
                                          </p:spTgt>
                                        </p:tgtEl>
                                        <p:attrNameLst>
                                          <p:attrName>ppt_y</p:attrName>
                                        </p:attrNameLst>
                                      </p:cBhvr>
                                      <p:tavLst>
                                        <p:tav tm="0">
                                          <p:val>
                                            <p:strVal val="1+#ppt_h/2"/>
                                          </p:val>
                                        </p:tav>
                                        <p:tav tm="100000">
                                          <p:val>
                                            <p:strVal val="#ppt_y"/>
                                          </p:val>
                                        </p:tav>
                                      </p:tavLst>
                                    </p:anim>
                                  </p:childTnLst>
                                </p:cTn>
                              </p:par>
                            </p:childTnLst>
                          </p:cTn>
                        </p:par>
                        <p:par>
                          <p:cTn id="80" fill="hold">
                            <p:stCondLst>
                              <p:cond delay="7000"/>
                            </p:stCondLst>
                            <p:childTnLst>
                              <p:par>
                                <p:cTn id="81" presetID="2" presetClass="entr" presetSubtype="4" fill="hold" nodeType="afterEffect">
                                  <p:stCondLst>
                                    <p:cond delay="0"/>
                                  </p:stCondLst>
                                  <p:childTnLst>
                                    <p:set>
                                      <p:cBhvr>
                                        <p:cTn id="82" dur="1" fill="hold">
                                          <p:stCondLst>
                                            <p:cond delay="0"/>
                                          </p:stCondLst>
                                        </p:cTn>
                                        <p:tgtEl>
                                          <p:spTgt spid="183299">
                                            <p:txEl>
                                              <p:pRg st="7" end="7"/>
                                            </p:txEl>
                                          </p:spTgt>
                                        </p:tgtEl>
                                        <p:attrNameLst>
                                          <p:attrName>style.visibility</p:attrName>
                                        </p:attrNameLst>
                                      </p:cBhvr>
                                      <p:to>
                                        <p:strVal val="visible"/>
                                      </p:to>
                                    </p:set>
                                    <p:anim calcmode="lin" valueType="num">
                                      <p:cBhvr additive="base">
                                        <p:cTn id="83" dur="500" fill="hold"/>
                                        <p:tgtEl>
                                          <p:spTgt spid="183299">
                                            <p:txEl>
                                              <p:pRg st="7" end="7"/>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83299">
                                            <p:txEl>
                                              <p:pRg st="7" end="7"/>
                                            </p:txEl>
                                          </p:spTgt>
                                        </p:tgtEl>
                                        <p:attrNameLst>
                                          <p:attrName>ppt_y</p:attrName>
                                        </p:attrNameLst>
                                      </p:cBhvr>
                                      <p:tavLst>
                                        <p:tav tm="0">
                                          <p:val>
                                            <p:strVal val="1+#ppt_h/2"/>
                                          </p:val>
                                        </p:tav>
                                        <p:tav tm="100000">
                                          <p:val>
                                            <p:strVal val="#ppt_y"/>
                                          </p:val>
                                        </p:tav>
                                      </p:tavLst>
                                    </p:anim>
                                  </p:childTnLst>
                                </p:cTn>
                              </p:par>
                            </p:childTnLst>
                          </p:cTn>
                        </p:par>
                        <p:par>
                          <p:cTn id="85" fill="hold">
                            <p:stCondLst>
                              <p:cond delay="7500"/>
                            </p:stCondLst>
                            <p:childTnLst>
                              <p:par>
                                <p:cTn id="86" presetID="2" presetClass="entr" presetSubtype="4" fill="hold" nodeType="afterEffect">
                                  <p:stCondLst>
                                    <p:cond delay="0"/>
                                  </p:stCondLst>
                                  <p:childTnLst>
                                    <p:set>
                                      <p:cBhvr>
                                        <p:cTn id="87" dur="1" fill="hold">
                                          <p:stCondLst>
                                            <p:cond delay="0"/>
                                          </p:stCondLst>
                                        </p:cTn>
                                        <p:tgtEl>
                                          <p:spTgt spid="183300">
                                            <p:txEl>
                                              <p:pRg st="9" end="9"/>
                                            </p:txEl>
                                          </p:spTgt>
                                        </p:tgtEl>
                                        <p:attrNameLst>
                                          <p:attrName>style.visibility</p:attrName>
                                        </p:attrNameLst>
                                      </p:cBhvr>
                                      <p:to>
                                        <p:strVal val="visible"/>
                                      </p:to>
                                    </p:set>
                                    <p:anim calcmode="lin" valueType="num">
                                      <p:cBhvr additive="base">
                                        <p:cTn id="88" dur="500" fill="hold"/>
                                        <p:tgtEl>
                                          <p:spTgt spid="183300">
                                            <p:txEl>
                                              <p:pRg st="9" end="9"/>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183300">
                                            <p:txEl>
                                              <p:pRg st="9" end="9"/>
                                            </p:txEl>
                                          </p:spTgt>
                                        </p:tgtEl>
                                        <p:attrNameLst>
                                          <p:attrName>ppt_y</p:attrName>
                                        </p:attrNameLst>
                                      </p:cBhvr>
                                      <p:tavLst>
                                        <p:tav tm="0">
                                          <p:val>
                                            <p:strVal val="1+#ppt_h/2"/>
                                          </p:val>
                                        </p:tav>
                                        <p:tav tm="100000">
                                          <p:val>
                                            <p:strVal val="#ppt_y"/>
                                          </p:val>
                                        </p:tav>
                                      </p:tavLst>
                                    </p:anim>
                                  </p:childTnLst>
                                </p:cTn>
                              </p:par>
                            </p:childTnLst>
                          </p:cTn>
                        </p:par>
                        <p:par>
                          <p:cTn id="90" fill="hold">
                            <p:stCondLst>
                              <p:cond delay="8000"/>
                            </p:stCondLst>
                            <p:childTnLst>
                              <p:par>
                                <p:cTn id="91" presetID="2" presetClass="entr" presetSubtype="4" fill="hold" nodeType="afterEffect">
                                  <p:stCondLst>
                                    <p:cond delay="0"/>
                                  </p:stCondLst>
                                  <p:childTnLst>
                                    <p:set>
                                      <p:cBhvr>
                                        <p:cTn id="92" dur="1" fill="hold">
                                          <p:stCondLst>
                                            <p:cond delay="0"/>
                                          </p:stCondLst>
                                        </p:cTn>
                                        <p:tgtEl>
                                          <p:spTgt spid="183300">
                                            <p:txEl>
                                              <p:pRg st="10" end="10"/>
                                            </p:txEl>
                                          </p:spTgt>
                                        </p:tgtEl>
                                        <p:attrNameLst>
                                          <p:attrName>style.visibility</p:attrName>
                                        </p:attrNameLst>
                                      </p:cBhvr>
                                      <p:to>
                                        <p:strVal val="visible"/>
                                      </p:to>
                                    </p:set>
                                    <p:anim calcmode="lin" valueType="num">
                                      <p:cBhvr additive="base">
                                        <p:cTn id="93" dur="500" fill="hold"/>
                                        <p:tgtEl>
                                          <p:spTgt spid="183300">
                                            <p:txEl>
                                              <p:pRg st="10" end="1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83300">
                                            <p:txEl>
                                              <p:pRg st="10" end="10"/>
                                            </p:txEl>
                                          </p:spTgt>
                                        </p:tgtEl>
                                        <p:attrNameLst>
                                          <p:attrName>ppt_y</p:attrName>
                                        </p:attrNameLst>
                                      </p:cBhvr>
                                      <p:tavLst>
                                        <p:tav tm="0">
                                          <p:val>
                                            <p:strVal val="1+#ppt_h/2"/>
                                          </p:val>
                                        </p:tav>
                                        <p:tav tm="100000">
                                          <p:val>
                                            <p:strVal val="#ppt_y"/>
                                          </p:val>
                                        </p:tav>
                                      </p:tavLst>
                                    </p:anim>
                                  </p:childTnLst>
                                </p:cTn>
                              </p:par>
                            </p:childTnLst>
                          </p:cTn>
                        </p:par>
                        <p:par>
                          <p:cTn id="95" fill="hold">
                            <p:stCondLst>
                              <p:cond delay="8500"/>
                            </p:stCondLst>
                            <p:childTnLst>
                              <p:par>
                                <p:cTn id="96" presetID="2" presetClass="entr" presetSubtype="4" fill="hold" nodeType="afterEffect">
                                  <p:stCondLst>
                                    <p:cond delay="0"/>
                                  </p:stCondLst>
                                  <p:childTnLst>
                                    <p:set>
                                      <p:cBhvr>
                                        <p:cTn id="97" dur="1" fill="hold">
                                          <p:stCondLst>
                                            <p:cond delay="0"/>
                                          </p:stCondLst>
                                        </p:cTn>
                                        <p:tgtEl>
                                          <p:spTgt spid="183300">
                                            <p:txEl>
                                              <p:pRg st="11" end="11"/>
                                            </p:txEl>
                                          </p:spTgt>
                                        </p:tgtEl>
                                        <p:attrNameLst>
                                          <p:attrName>style.visibility</p:attrName>
                                        </p:attrNameLst>
                                      </p:cBhvr>
                                      <p:to>
                                        <p:strVal val="visible"/>
                                      </p:to>
                                    </p:set>
                                    <p:anim calcmode="lin" valueType="num">
                                      <p:cBhvr additive="base">
                                        <p:cTn id="98" dur="500" fill="hold"/>
                                        <p:tgtEl>
                                          <p:spTgt spid="183300">
                                            <p:txEl>
                                              <p:pRg st="11" end="11"/>
                                            </p:txEl>
                                          </p:spTgt>
                                        </p:tgtEl>
                                        <p:attrNameLst>
                                          <p:attrName>ppt_x</p:attrName>
                                        </p:attrNameLst>
                                      </p:cBhvr>
                                      <p:tavLst>
                                        <p:tav tm="0">
                                          <p:val>
                                            <p:strVal val="#ppt_x"/>
                                          </p:val>
                                        </p:tav>
                                        <p:tav tm="100000">
                                          <p:val>
                                            <p:strVal val="#ppt_x"/>
                                          </p:val>
                                        </p:tav>
                                      </p:tavLst>
                                    </p:anim>
                                    <p:anim calcmode="lin" valueType="num">
                                      <p:cBhvr additive="base">
                                        <p:cTn id="99" dur="500" fill="hold"/>
                                        <p:tgtEl>
                                          <p:spTgt spid="183300">
                                            <p:txEl>
                                              <p:pRg st="11" end="11"/>
                                            </p:txEl>
                                          </p:spTgt>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2" presetClass="entr" presetSubtype="4" fill="hold" nodeType="afterEffect">
                                  <p:stCondLst>
                                    <p:cond delay="0"/>
                                  </p:stCondLst>
                                  <p:childTnLst>
                                    <p:set>
                                      <p:cBhvr>
                                        <p:cTn id="102" dur="1" fill="hold">
                                          <p:stCondLst>
                                            <p:cond delay="0"/>
                                          </p:stCondLst>
                                        </p:cTn>
                                        <p:tgtEl>
                                          <p:spTgt spid="183299">
                                            <p:txEl>
                                              <p:pRg st="8" end="8"/>
                                            </p:txEl>
                                          </p:spTgt>
                                        </p:tgtEl>
                                        <p:attrNameLst>
                                          <p:attrName>style.visibility</p:attrName>
                                        </p:attrNameLst>
                                      </p:cBhvr>
                                      <p:to>
                                        <p:strVal val="visible"/>
                                      </p:to>
                                    </p:set>
                                    <p:anim calcmode="lin" valueType="num">
                                      <p:cBhvr additive="base">
                                        <p:cTn id="103" dur="500" fill="hold"/>
                                        <p:tgtEl>
                                          <p:spTgt spid="183299">
                                            <p:txEl>
                                              <p:pRg st="8" end="8"/>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183299">
                                            <p:txEl>
                                              <p:pRg st="8" end="8"/>
                                            </p:txEl>
                                          </p:spTgt>
                                        </p:tgtEl>
                                        <p:attrNameLst>
                                          <p:attrName>ppt_y</p:attrName>
                                        </p:attrNameLst>
                                      </p:cBhvr>
                                      <p:tavLst>
                                        <p:tav tm="0">
                                          <p:val>
                                            <p:strVal val="1+#ppt_h/2"/>
                                          </p:val>
                                        </p:tav>
                                        <p:tav tm="100000">
                                          <p:val>
                                            <p:strVal val="#ppt_y"/>
                                          </p:val>
                                        </p:tav>
                                      </p:tavLst>
                                    </p:anim>
                                  </p:childTnLst>
                                </p:cTn>
                              </p:par>
                            </p:childTnLst>
                          </p:cTn>
                        </p:par>
                        <p:par>
                          <p:cTn id="105" fill="hold">
                            <p:stCondLst>
                              <p:cond delay="9500"/>
                            </p:stCondLst>
                            <p:childTnLst>
                              <p:par>
                                <p:cTn id="106" presetID="2" presetClass="entr" presetSubtype="4" fill="hold" nodeType="afterEffect">
                                  <p:stCondLst>
                                    <p:cond delay="0"/>
                                  </p:stCondLst>
                                  <p:childTnLst>
                                    <p:set>
                                      <p:cBhvr>
                                        <p:cTn id="107" dur="1" fill="hold">
                                          <p:stCondLst>
                                            <p:cond delay="0"/>
                                          </p:stCondLst>
                                        </p:cTn>
                                        <p:tgtEl>
                                          <p:spTgt spid="183300">
                                            <p:txEl>
                                              <p:pRg st="12" end="12"/>
                                            </p:txEl>
                                          </p:spTgt>
                                        </p:tgtEl>
                                        <p:attrNameLst>
                                          <p:attrName>style.visibility</p:attrName>
                                        </p:attrNameLst>
                                      </p:cBhvr>
                                      <p:to>
                                        <p:strVal val="visible"/>
                                      </p:to>
                                    </p:set>
                                    <p:anim calcmode="lin" valueType="num">
                                      <p:cBhvr additive="base">
                                        <p:cTn id="108" dur="500" fill="hold"/>
                                        <p:tgtEl>
                                          <p:spTgt spid="183300">
                                            <p:txEl>
                                              <p:pRg st="12" end="12"/>
                                            </p:txEl>
                                          </p:spTgt>
                                        </p:tgtEl>
                                        <p:attrNameLst>
                                          <p:attrName>ppt_x</p:attrName>
                                        </p:attrNameLst>
                                      </p:cBhvr>
                                      <p:tavLst>
                                        <p:tav tm="0">
                                          <p:val>
                                            <p:strVal val="#ppt_x"/>
                                          </p:val>
                                        </p:tav>
                                        <p:tav tm="100000">
                                          <p:val>
                                            <p:strVal val="#ppt_x"/>
                                          </p:val>
                                        </p:tav>
                                      </p:tavLst>
                                    </p:anim>
                                    <p:anim calcmode="lin" valueType="num">
                                      <p:cBhvr additive="base">
                                        <p:cTn id="109" dur="500" fill="hold"/>
                                        <p:tgtEl>
                                          <p:spTgt spid="183300">
                                            <p:txEl>
                                              <p:pRg st="12" end="12"/>
                                            </p:txEl>
                                          </p:spTgt>
                                        </p:tgtEl>
                                        <p:attrNameLst>
                                          <p:attrName>ppt_y</p:attrName>
                                        </p:attrNameLst>
                                      </p:cBhvr>
                                      <p:tavLst>
                                        <p:tav tm="0">
                                          <p:val>
                                            <p:strVal val="1+#ppt_h/2"/>
                                          </p:val>
                                        </p:tav>
                                        <p:tav tm="100000">
                                          <p:val>
                                            <p:strVal val="#ppt_y"/>
                                          </p:val>
                                        </p:tav>
                                      </p:tavLst>
                                    </p:anim>
                                  </p:childTnLst>
                                </p:cTn>
                              </p:par>
                            </p:childTnLst>
                          </p:cTn>
                        </p:par>
                        <p:par>
                          <p:cTn id="110" fill="hold">
                            <p:stCondLst>
                              <p:cond delay="10000"/>
                            </p:stCondLst>
                            <p:childTnLst>
                              <p:par>
                                <p:cTn id="111" presetID="2" presetClass="entr" presetSubtype="4" fill="hold" nodeType="afterEffect">
                                  <p:stCondLst>
                                    <p:cond delay="0"/>
                                  </p:stCondLst>
                                  <p:childTnLst>
                                    <p:set>
                                      <p:cBhvr>
                                        <p:cTn id="112" dur="1" fill="hold">
                                          <p:stCondLst>
                                            <p:cond delay="0"/>
                                          </p:stCondLst>
                                        </p:cTn>
                                        <p:tgtEl>
                                          <p:spTgt spid="183299">
                                            <p:txEl>
                                              <p:pRg st="9" end="9"/>
                                            </p:txEl>
                                          </p:spTgt>
                                        </p:tgtEl>
                                        <p:attrNameLst>
                                          <p:attrName>style.visibility</p:attrName>
                                        </p:attrNameLst>
                                      </p:cBhvr>
                                      <p:to>
                                        <p:strVal val="visible"/>
                                      </p:to>
                                    </p:set>
                                    <p:anim calcmode="lin" valueType="num">
                                      <p:cBhvr additive="base">
                                        <p:cTn id="113" dur="500" fill="hold"/>
                                        <p:tgtEl>
                                          <p:spTgt spid="183299">
                                            <p:txEl>
                                              <p:pRg st="9" end="9"/>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183299">
                                            <p:txEl>
                                              <p:pRg st="9" end="9"/>
                                            </p:txEl>
                                          </p:spTgt>
                                        </p:tgtEl>
                                        <p:attrNameLst>
                                          <p:attrName>ppt_y</p:attrName>
                                        </p:attrNameLst>
                                      </p:cBhvr>
                                      <p:tavLst>
                                        <p:tav tm="0">
                                          <p:val>
                                            <p:strVal val="1+#ppt_h/2"/>
                                          </p:val>
                                        </p:tav>
                                        <p:tav tm="100000">
                                          <p:val>
                                            <p:strVal val="#ppt_y"/>
                                          </p:val>
                                        </p:tav>
                                      </p:tavLst>
                                    </p:anim>
                                  </p:childTnLst>
                                </p:cTn>
                              </p:par>
                            </p:childTnLst>
                          </p:cTn>
                        </p:par>
                        <p:par>
                          <p:cTn id="115" fill="hold">
                            <p:stCondLst>
                              <p:cond delay="10500"/>
                            </p:stCondLst>
                            <p:childTnLst>
                              <p:par>
                                <p:cTn id="116" presetID="2" presetClass="entr" presetSubtype="4" fill="hold" nodeType="afterEffect">
                                  <p:stCondLst>
                                    <p:cond delay="0"/>
                                  </p:stCondLst>
                                  <p:childTnLst>
                                    <p:set>
                                      <p:cBhvr>
                                        <p:cTn id="117" dur="1" fill="hold">
                                          <p:stCondLst>
                                            <p:cond delay="0"/>
                                          </p:stCondLst>
                                        </p:cTn>
                                        <p:tgtEl>
                                          <p:spTgt spid="183299">
                                            <p:txEl>
                                              <p:pRg st="10" end="10"/>
                                            </p:txEl>
                                          </p:spTgt>
                                        </p:tgtEl>
                                        <p:attrNameLst>
                                          <p:attrName>style.visibility</p:attrName>
                                        </p:attrNameLst>
                                      </p:cBhvr>
                                      <p:to>
                                        <p:strVal val="visible"/>
                                      </p:to>
                                    </p:set>
                                    <p:anim calcmode="lin" valueType="num">
                                      <p:cBhvr additive="base">
                                        <p:cTn id="118" dur="500" fill="hold"/>
                                        <p:tgtEl>
                                          <p:spTgt spid="183299">
                                            <p:txEl>
                                              <p:pRg st="10" end="10"/>
                                            </p:txEl>
                                          </p:spTgt>
                                        </p:tgtEl>
                                        <p:attrNameLst>
                                          <p:attrName>ppt_x</p:attrName>
                                        </p:attrNameLst>
                                      </p:cBhvr>
                                      <p:tavLst>
                                        <p:tav tm="0">
                                          <p:val>
                                            <p:strVal val="#ppt_x"/>
                                          </p:val>
                                        </p:tav>
                                        <p:tav tm="100000">
                                          <p:val>
                                            <p:strVal val="#ppt_x"/>
                                          </p:val>
                                        </p:tav>
                                      </p:tavLst>
                                    </p:anim>
                                    <p:anim calcmode="lin" valueType="num">
                                      <p:cBhvr additive="base">
                                        <p:cTn id="119" dur="500" fill="hold"/>
                                        <p:tgtEl>
                                          <p:spTgt spid="18329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a:xfrm>
            <a:off x="685800" y="457200"/>
            <a:ext cx="7772400" cy="1143000"/>
          </a:xfrm>
        </p:spPr>
        <p:txBody>
          <a:bodyPr/>
          <a:lstStyle/>
          <a:p>
            <a:pPr eaLnBrk="1" hangingPunct="1">
              <a:buClr>
                <a:srgbClr val="FFCC00"/>
              </a:buClr>
              <a:buFont typeface="Wingdings" panose="05000000000000000000" pitchFamily="2" charset="2"/>
              <a:buNone/>
            </a:pPr>
            <a:r>
              <a:rPr lang="en-US" altLang="en-US"/>
              <a:t>My Asset Allocation</a:t>
            </a:r>
          </a:p>
        </p:txBody>
      </p:sp>
      <p:pic>
        <p:nvPicPr>
          <p:cNvPr id="7885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300" y="1838325"/>
            <a:ext cx="7391400" cy="4638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8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a:xfrm>
            <a:off x="152400" y="609600"/>
            <a:ext cx="8839200" cy="944563"/>
          </a:xfrm>
        </p:spPr>
        <p:txBody>
          <a:bodyPr/>
          <a:lstStyle/>
          <a:p>
            <a:pPr marL="723900" indent="-723900" eaLnBrk="1" hangingPunct="1"/>
            <a:r>
              <a:rPr lang="en-US" altLang="en-US"/>
              <a:t>Your Investment Plan</a:t>
            </a:r>
            <a:r>
              <a:rPr lang="en-US" altLang="en-US" sz="4000"/>
              <a:t> </a:t>
            </a:r>
            <a:r>
              <a:rPr lang="en-US" altLang="en-US" sz="2400"/>
              <a:t>(continued)</a:t>
            </a:r>
            <a:r>
              <a:rPr lang="en-US" altLang="en-US"/>
              <a:t>  </a:t>
            </a:r>
          </a:p>
        </p:txBody>
      </p:sp>
      <p:sp>
        <p:nvSpPr>
          <p:cNvPr id="189443" name="Rectangle 3"/>
          <p:cNvSpPr>
            <a:spLocks noGrp="1" noChangeArrowheads="1"/>
          </p:cNvSpPr>
          <p:nvPr>
            <p:ph type="body" idx="4294967295"/>
          </p:nvPr>
        </p:nvSpPr>
        <p:spPr>
          <a:xfrm>
            <a:off x="914400" y="1616075"/>
            <a:ext cx="7267575" cy="5241925"/>
          </a:xfrm>
        </p:spPr>
        <p:txBody>
          <a:bodyPr/>
          <a:lstStyle/>
          <a:p>
            <a:pPr eaLnBrk="1" hangingPunct="1"/>
            <a:r>
              <a:rPr lang="en-US" altLang="en-US"/>
              <a:t>d. Investment Strategy</a:t>
            </a:r>
          </a:p>
          <a:p>
            <a:pPr lvl="1" eaLnBrk="1" hangingPunct="1"/>
            <a:r>
              <a:rPr lang="en-US" altLang="en-US"/>
              <a:t>How will you invest your assets, i.e., via what strategy:  active management, passive  or both?</a:t>
            </a:r>
          </a:p>
          <a:p>
            <a:pPr lvl="2" eaLnBrk="1" hangingPunct="1"/>
            <a:r>
              <a:rPr lang="en-US" altLang="en-US" i="1"/>
              <a:t>Active management</a:t>
            </a:r>
            <a:r>
              <a:rPr lang="en-US" altLang="en-US"/>
              <a:t>: Trying to beat market returns by the active buying and selling of funds/stocks</a:t>
            </a:r>
          </a:p>
          <a:p>
            <a:pPr lvl="2" eaLnBrk="1" hangingPunct="1"/>
            <a:r>
              <a:rPr lang="en-US" altLang="en-US" i="1"/>
              <a:t>Passive management</a:t>
            </a:r>
            <a:r>
              <a:rPr lang="en-US" altLang="en-US"/>
              <a:t>: Accepting average returns through purchasing index funds rather than trying</a:t>
            </a:r>
            <a:r>
              <a:rPr lang="en-US" altLang="en-US">
                <a:solidFill>
                  <a:srgbClr val="FF0000"/>
                </a:solidFill>
              </a:rPr>
              <a:t> </a:t>
            </a:r>
            <a:r>
              <a:rPr lang="en-US" altLang="en-US"/>
              <a:t>to beat the market— much cheaper and more tax efficient </a:t>
            </a:r>
          </a:p>
          <a:p>
            <a:pPr lvl="2" eaLnBrk="1" hangingPunct="1"/>
            <a:r>
              <a:rPr lang="en-US" altLang="en-US" i="1"/>
              <a:t>Combination</a:t>
            </a:r>
            <a:r>
              <a:rPr lang="en-US" altLang="en-US"/>
              <a:t>: A combination of active management in certain accounts and passive in other accounts</a:t>
            </a:r>
          </a:p>
          <a:p>
            <a:pPr lvl="2" eaLnBrk="1" hangingPunct="1">
              <a:lnSpc>
                <a:spcPct val="90000"/>
              </a:lnSpc>
              <a:buFont typeface="Wingdings" panose="05000000000000000000" pitchFamily="2" charset="2"/>
              <a:buChar char="ü"/>
            </a:pPr>
            <a:endParaRPr lang="en-US" altLang="en-US" sz="2000"/>
          </a:p>
          <a:p>
            <a:pPr eaLnBrk="1" hangingPunct="1">
              <a:lnSpc>
                <a:spcPct val="90000"/>
              </a:lnSpc>
            </a:pPr>
            <a:endParaRPr lang="en-US" altLang="en-US" sz="20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9443">
                                            <p:txEl>
                                              <p:pRg st="0" end="0"/>
                                            </p:txEl>
                                          </p:spTgt>
                                        </p:tgtEl>
                                        <p:attrNameLst>
                                          <p:attrName>style.visibility</p:attrName>
                                        </p:attrNameLst>
                                      </p:cBhvr>
                                      <p:to>
                                        <p:strVal val="visible"/>
                                      </p:to>
                                    </p:set>
                                    <p:anim calcmode="lin" valueType="num">
                                      <p:cBhvr additive="base">
                                        <p:cTn id="7" dur="500" fill="hold"/>
                                        <p:tgtEl>
                                          <p:spTgt spid="1894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94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9443">
                                            <p:txEl>
                                              <p:pRg st="1" end="1"/>
                                            </p:txEl>
                                          </p:spTgt>
                                        </p:tgtEl>
                                        <p:attrNameLst>
                                          <p:attrName>style.visibility</p:attrName>
                                        </p:attrNameLst>
                                      </p:cBhvr>
                                      <p:to>
                                        <p:strVal val="visible"/>
                                      </p:to>
                                    </p:set>
                                    <p:anim calcmode="lin" valueType="num">
                                      <p:cBhvr additive="base">
                                        <p:cTn id="13" dur="500" fill="hold"/>
                                        <p:tgtEl>
                                          <p:spTgt spid="1894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94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9443">
                                            <p:txEl>
                                              <p:pRg st="2" end="2"/>
                                            </p:txEl>
                                          </p:spTgt>
                                        </p:tgtEl>
                                        <p:attrNameLst>
                                          <p:attrName>style.visibility</p:attrName>
                                        </p:attrNameLst>
                                      </p:cBhvr>
                                      <p:to>
                                        <p:strVal val="visible"/>
                                      </p:to>
                                    </p:set>
                                    <p:anim calcmode="lin" valueType="num">
                                      <p:cBhvr additive="base">
                                        <p:cTn id="17" dur="500" fill="hold"/>
                                        <p:tgtEl>
                                          <p:spTgt spid="1894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94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9443">
                                            <p:txEl>
                                              <p:pRg st="3" end="3"/>
                                            </p:txEl>
                                          </p:spTgt>
                                        </p:tgtEl>
                                        <p:attrNameLst>
                                          <p:attrName>style.visibility</p:attrName>
                                        </p:attrNameLst>
                                      </p:cBhvr>
                                      <p:to>
                                        <p:strVal val="visible"/>
                                      </p:to>
                                    </p:set>
                                    <p:anim calcmode="lin" valueType="num">
                                      <p:cBhvr additive="base">
                                        <p:cTn id="21" dur="500" fill="hold"/>
                                        <p:tgtEl>
                                          <p:spTgt spid="1894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94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9443">
                                            <p:txEl>
                                              <p:pRg st="4" end="4"/>
                                            </p:txEl>
                                          </p:spTgt>
                                        </p:tgtEl>
                                        <p:attrNameLst>
                                          <p:attrName>style.visibility</p:attrName>
                                        </p:attrNameLst>
                                      </p:cBhvr>
                                      <p:to>
                                        <p:strVal val="visible"/>
                                      </p:to>
                                    </p:set>
                                    <p:anim calcmode="lin" valueType="num">
                                      <p:cBhvr additive="base">
                                        <p:cTn id="25" dur="500" fill="hold"/>
                                        <p:tgtEl>
                                          <p:spTgt spid="1894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94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uiExpand="1" build="p" bldLvl="3"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a:t>
            </a:r>
            <a:r>
              <a:rPr lang="en-US" altLang="en-US" sz="4000"/>
              <a:t> </a:t>
            </a:r>
            <a:r>
              <a:rPr lang="en-US" altLang="en-US" sz="2400"/>
              <a:t>(continued)</a:t>
            </a:r>
          </a:p>
        </p:txBody>
      </p:sp>
      <p:sp>
        <p:nvSpPr>
          <p:cNvPr id="190467" name="Rectangle 3"/>
          <p:cNvSpPr>
            <a:spLocks noGrp="1" noChangeArrowheads="1"/>
          </p:cNvSpPr>
          <p:nvPr>
            <p:ph type="body" idx="4294967295"/>
          </p:nvPr>
        </p:nvSpPr>
        <p:spPr>
          <a:xfrm>
            <a:off x="914400" y="1612900"/>
            <a:ext cx="7315200" cy="5334000"/>
          </a:xfrm>
        </p:spPr>
        <p:txBody>
          <a:bodyPr/>
          <a:lstStyle/>
          <a:p>
            <a:pPr eaLnBrk="1" hangingPunct="1"/>
            <a:r>
              <a:rPr lang="en-US" altLang="en-US" sz="2400"/>
              <a:t>Will you invest in mutual funds or individual assets?</a:t>
            </a:r>
          </a:p>
          <a:p>
            <a:pPr lvl="1" eaLnBrk="1" hangingPunct="1"/>
            <a:r>
              <a:rPr lang="en-US" altLang="en-US"/>
              <a:t>Mutual/Index/Exchange Traded Funds (ETFs): </a:t>
            </a:r>
          </a:p>
          <a:p>
            <a:pPr lvl="2" eaLnBrk="1" hangingPunct="1"/>
            <a:r>
              <a:rPr lang="en-US" altLang="en-US"/>
              <a:t>Professionally managed  portfolios of similar instruments which offer the benefits of  economies of scale and diversification</a:t>
            </a:r>
          </a:p>
          <a:p>
            <a:pPr lvl="1" eaLnBrk="1" hangingPunct="1"/>
            <a:r>
              <a:rPr lang="en-US" altLang="en-US"/>
              <a:t>Individual stocks and bonds: </a:t>
            </a:r>
          </a:p>
          <a:p>
            <a:pPr lvl="2" eaLnBrk="1" hangingPunct="1"/>
            <a:r>
              <a:rPr lang="en-US" altLang="en-US"/>
              <a:t>The individual development of portfolios which give the opportunity to selectively choose which assets to include in the portfolio.  It is more time consuming and expensive, with the potential for greater risk and  volatility</a:t>
            </a:r>
          </a:p>
          <a:p>
            <a:pPr lvl="1" eaLnBrk="1" hangingPunct="1"/>
            <a:r>
              <a:rPr lang="en-US" altLang="en-US"/>
              <a:t>Mix: </a:t>
            </a:r>
          </a:p>
          <a:p>
            <a:pPr lvl="2" eaLnBrk="1" hangingPunct="1"/>
            <a:r>
              <a:rPr lang="en-US" altLang="en-US"/>
              <a:t>Combinations of funds and individual stocks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0467">
                                            <p:txEl>
                                              <p:pRg st="0" end="0"/>
                                            </p:txEl>
                                          </p:spTgt>
                                        </p:tgtEl>
                                        <p:attrNameLst>
                                          <p:attrName>style.visibility</p:attrName>
                                        </p:attrNameLst>
                                      </p:cBhvr>
                                      <p:to>
                                        <p:strVal val="visible"/>
                                      </p:to>
                                    </p:set>
                                    <p:anim calcmode="lin" valueType="num">
                                      <p:cBhvr additive="base">
                                        <p:cTn id="7" dur="500" fill="hold"/>
                                        <p:tgtEl>
                                          <p:spTgt spid="1904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04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0467">
                                            <p:txEl>
                                              <p:pRg st="1" end="1"/>
                                            </p:txEl>
                                          </p:spTgt>
                                        </p:tgtEl>
                                        <p:attrNameLst>
                                          <p:attrName>style.visibility</p:attrName>
                                        </p:attrNameLst>
                                      </p:cBhvr>
                                      <p:to>
                                        <p:strVal val="visible"/>
                                      </p:to>
                                    </p:set>
                                    <p:anim calcmode="lin" valueType="num">
                                      <p:cBhvr additive="base">
                                        <p:cTn id="13" dur="500" fill="hold"/>
                                        <p:tgtEl>
                                          <p:spTgt spid="1904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04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0467">
                                            <p:txEl>
                                              <p:pRg st="2" end="2"/>
                                            </p:txEl>
                                          </p:spTgt>
                                        </p:tgtEl>
                                        <p:attrNameLst>
                                          <p:attrName>style.visibility</p:attrName>
                                        </p:attrNameLst>
                                      </p:cBhvr>
                                      <p:to>
                                        <p:strVal val="visible"/>
                                      </p:to>
                                    </p:set>
                                    <p:anim calcmode="lin" valueType="num">
                                      <p:cBhvr additive="base">
                                        <p:cTn id="17" dur="500" fill="hold"/>
                                        <p:tgtEl>
                                          <p:spTgt spid="1904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04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0467">
                                            <p:txEl>
                                              <p:pRg st="3" end="3"/>
                                            </p:txEl>
                                          </p:spTgt>
                                        </p:tgtEl>
                                        <p:attrNameLst>
                                          <p:attrName>style.visibility</p:attrName>
                                        </p:attrNameLst>
                                      </p:cBhvr>
                                      <p:to>
                                        <p:strVal val="visible"/>
                                      </p:to>
                                    </p:set>
                                    <p:anim calcmode="lin" valueType="num">
                                      <p:cBhvr additive="base">
                                        <p:cTn id="21" dur="500" fill="hold"/>
                                        <p:tgtEl>
                                          <p:spTgt spid="1904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04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0467">
                                            <p:txEl>
                                              <p:pRg st="4" end="4"/>
                                            </p:txEl>
                                          </p:spTgt>
                                        </p:tgtEl>
                                        <p:attrNameLst>
                                          <p:attrName>style.visibility</p:attrName>
                                        </p:attrNameLst>
                                      </p:cBhvr>
                                      <p:to>
                                        <p:strVal val="visible"/>
                                      </p:to>
                                    </p:set>
                                    <p:anim calcmode="lin" valueType="num">
                                      <p:cBhvr additive="base">
                                        <p:cTn id="25" dur="500" fill="hold"/>
                                        <p:tgtEl>
                                          <p:spTgt spid="1904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04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0467">
                                            <p:txEl>
                                              <p:pRg st="5" end="5"/>
                                            </p:txEl>
                                          </p:spTgt>
                                        </p:tgtEl>
                                        <p:attrNameLst>
                                          <p:attrName>style.visibility</p:attrName>
                                        </p:attrNameLst>
                                      </p:cBhvr>
                                      <p:to>
                                        <p:strVal val="visible"/>
                                      </p:to>
                                    </p:set>
                                    <p:anim calcmode="lin" valueType="num">
                                      <p:cBhvr additive="base">
                                        <p:cTn id="29" dur="500" fill="hold"/>
                                        <p:tgtEl>
                                          <p:spTgt spid="1904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04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0467">
                                            <p:txEl>
                                              <p:pRg st="6" end="6"/>
                                            </p:txEl>
                                          </p:spTgt>
                                        </p:tgtEl>
                                        <p:attrNameLst>
                                          <p:attrName>style.visibility</p:attrName>
                                        </p:attrNameLst>
                                      </p:cBhvr>
                                      <p:to>
                                        <p:strVal val="visible"/>
                                      </p:to>
                                    </p:set>
                                    <p:anim calcmode="lin" valueType="num">
                                      <p:cBhvr additive="base">
                                        <p:cTn id="33" dur="500" fill="hold"/>
                                        <p:tgtEl>
                                          <p:spTgt spid="1904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046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uiExpand="1" build="p" bldLvl="2"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a:xfrm>
            <a:off x="685800" y="609600"/>
            <a:ext cx="7772400" cy="944563"/>
          </a:xfrm>
        </p:spPr>
        <p:txBody>
          <a:bodyPr/>
          <a:lstStyle/>
          <a:p>
            <a:pPr eaLnBrk="1" hangingPunct="1">
              <a:buFont typeface="Wingdings" panose="05000000000000000000" pitchFamily="2" charset="2"/>
              <a:buNone/>
            </a:pPr>
            <a:r>
              <a:rPr lang="en-US" altLang="en-US"/>
              <a:t>Your Investment Plan </a:t>
            </a:r>
            <a:r>
              <a:rPr lang="en-US" altLang="en-US" sz="2400"/>
              <a:t>(continued)</a:t>
            </a:r>
          </a:p>
        </p:txBody>
      </p:sp>
      <p:sp>
        <p:nvSpPr>
          <p:cNvPr id="194563" name="Rectangle 3"/>
          <p:cNvSpPr>
            <a:spLocks noGrp="1" noChangeArrowheads="1"/>
          </p:cNvSpPr>
          <p:nvPr>
            <p:ph type="body" idx="4294967295"/>
          </p:nvPr>
        </p:nvSpPr>
        <p:spPr>
          <a:xfrm>
            <a:off x="914400" y="1600200"/>
            <a:ext cx="7315200" cy="4800600"/>
          </a:xfrm>
        </p:spPr>
        <p:txBody>
          <a:bodyPr/>
          <a:lstStyle/>
          <a:p>
            <a:pPr eaLnBrk="1" hangingPunct="1"/>
            <a:r>
              <a:rPr lang="en-US" altLang="en-US" sz="2400"/>
              <a:t>What are your current investment assets (this is an example)?</a:t>
            </a:r>
          </a:p>
          <a:p>
            <a:pPr lvl="1" eaLnBrk="1" hangingPunct="1">
              <a:buFontTx/>
              <a:buNone/>
            </a:pPr>
            <a:r>
              <a:rPr lang="en-US" altLang="en-US"/>
              <a:t>What vehicles will you invest in and why?</a:t>
            </a:r>
          </a:p>
          <a:p>
            <a:pPr lvl="1" eaLnBrk="1" hangingPunct="1"/>
            <a:r>
              <a:rPr lang="en-US" altLang="en-US" sz="2200"/>
              <a:t>Emergency Fund:  Cash:   </a:t>
            </a:r>
            <a:r>
              <a:rPr lang="en-US" altLang="en-US" sz="2200" i="1"/>
              <a:t>Benchmark:    </a:t>
            </a:r>
            <a:r>
              <a:rPr lang="en-US" altLang="en-US" sz="2200"/>
              <a:t>3 Month T Bill</a:t>
            </a:r>
          </a:p>
          <a:p>
            <a:pPr lvl="2" eaLnBrk="1" hangingPunct="1"/>
            <a:r>
              <a:rPr lang="en-US" altLang="en-US" sz="2200"/>
              <a:t>Asset:  ING Direct Savings Account                    25%</a:t>
            </a:r>
          </a:p>
          <a:p>
            <a:pPr lvl="1" eaLnBrk="1" hangingPunct="1"/>
            <a:r>
              <a:rPr lang="en-US" altLang="en-US" sz="2200"/>
              <a:t>Core:   US Broad Market: </a:t>
            </a:r>
            <a:r>
              <a:rPr lang="en-US" altLang="en-US" sz="2200" i="1"/>
              <a:t>Benchmark:   </a:t>
            </a:r>
            <a:r>
              <a:rPr lang="en-US" altLang="en-US" sz="2200"/>
              <a:t>S&amp;P 500 Index</a:t>
            </a:r>
          </a:p>
          <a:p>
            <a:pPr lvl="2" eaLnBrk="1" hangingPunct="1"/>
            <a:r>
              <a:rPr lang="en-US" altLang="en-US" sz="2200"/>
              <a:t>Asset:  Fidelity S&amp;P500 Index Fund                   50%</a:t>
            </a:r>
          </a:p>
          <a:p>
            <a:pPr lvl="1" eaLnBrk="1" hangingPunct="1"/>
            <a:r>
              <a:rPr lang="en-US" altLang="en-US" sz="2200"/>
              <a:t>Deepen:   US Small Caps:  </a:t>
            </a:r>
            <a:r>
              <a:rPr lang="en-US" altLang="en-US" sz="2200" i="1"/>
              <a:t>Benchmark:      </a:t>
            </a:r>
            <a:r>
              <a:rPr lang="en-US" altLang="en-US" sz="2200"/>
              <a:t>Russell 5000 </a:t>
            </a:r>
          </a:p>
          <a:p>
            <a:pPr lvl="2" eaLnBrk="1" hangingPunct="1"/>
            <a:r>
              <a:rPr lang="en-US" altLang="en-US" sz="2200"/>
              <a:t>Asset:  Oakmont Small Cap Fund                        15%</a:t>
            </a:r>
          </a:p>
          <a:p>
            <a:pPr lvl="1" eaLnBrk="1" hangingPunct="1"/>
            <a:r>
              <a:rPr lang="en-US" altLang="en-US" sz="2200"/>
              <a:t>Broaden:  International:      </a:t>
            </a:r>
            <a:r>
              <a:rPr lang="en-US" altLang="en-US" sz="2200" i="1"/>
              <a:t>Benchmark:      </a:t>
            </a:r>
            <a:r>
              <a:rPr lang="en-US" altLang="en-US" sz="2200"/>
              <a:t>MSCI EAFE   </a:t>
            </a:r>
          </a:p>
          <a:p>
            <a:pPr lvl="2" eaLnBrk="1" hangingPunct="1"/>
            <a:r>
              <a:rPr lang="en-US" altLang="en-US" sz="2200"/>
              <a:t>Asset:  Vanguard International Index Fund         10%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63">
                                            <p:txEl>
                                              <p:pRg st="0" end="0"/>
                                            </p:txEl>
                                          </p:spTgt>
                                        </p:tgtEl>
                                        <p:attrNameLst>
                                          <p:attrName>style.visibility</p:attrName>
                                        </p:attrNameLst>
                                      </p:cBhvr>
                                      <p:to>
                                        <p:strVal val="visible"/>
                                      </p:to>
                                    </p:set>
                                    <p:anim calcmode="lin" valueType="num">
                                      <p:cBhvr additive="base">
                                        <p:cTn id="7" dur="500" fill="hold"/>
                                        <p:tgtEl>
                                          <p:spTgt spid="1945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63">
                                            <p:txEl>
                                              <p:pRg st="1" end="1"/>
                                            </p:txEl>
                                          </p:spTgt>
                                        </p:tgtEl>
                                        <p:attrNameLst>
                                          <p:attrName>style.visibility</p:attrName>
                                        </p:attrNameLst>
                                      </p:cBhvr>
                                      <p:to>
                                        <p:strVal val="visible"/>
                                      </p:to>
                                    </p:set>
                                    <p:anim calcmode="lin" valueType="num">
                                      <p:cBhvr additive="base">
                                        <p:cTn id="13" dur="500" fill="hold"/>
                                        <p:tgtEl>
                                          <p:spTgt spid="1945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45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4563">
                                            <p:txEl>
                                              <p:pRg st="2" end="2"/>
                                            </p:txEl>
                                          </p:spTgt>
                                        </p:tgtEl>
                                        <p:attrNameLst>
                                          <p:attrName>style.visibility</p:attrName>
                                        </p:attrNameLst>
                                      </p:cBhvr>
                                      <p:to>
                                        <p:strVal val="visible"/>
                                      </p:to>
                                    </p:set>
                                    <p:anim calcmode="lin" valueType="num">
                                      <p:cBhvr additive="base">
                                        <p:cTn id="17" dur="500" fill="hold"/>
                                        <p:tgtEl>
                                          <p:spTgt spid="1945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456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4563">
                                            <p:txEl>
                                              <p:pRg st="3" end="3"/>
                                            </p:txEl>
                                          </p:spTgt>
                                        </p:tgtEl>
                                        <p:attrNameLst>
                                          <p:attrName>style.visibility</p:attrName>
                                        </p:attrNameLst>
                                      </p:cBhvr>
                                      <p:to>
                                        <p:strVal val="visible"/>
                                      </p:to>
                                    </p:set>
                                    <p:anim calcmode="lin" valueType="num">
                                      <p:cBhvr additive="base">
                                        <p:cTn id="21" dur="500" fill="hold"/>
                                        <p:tgtEl>
                                          <p:spTgt spid="1945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456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4563">
                                            <p:txEl>
                                              <p:pRg st="4" end="4"/>
                                            </p:txEl>
                                          </p:spTgt>
                                        </p:tgtEl>
                                        <p:attrNameLst>
                                          <p:attrName>style.visibility</p:attrName>
                                        </p:attrNameLst>
                                      </p:cBhvr>
                                      <p:to>
                                        <p:strVal val="visible"/>
                                      </p:to>
                                    </p:set>
                                    <p:anim calcmode="lin" valueType="num">
                                      <p:cBhvr additive="base">
                                        <p:cTn id="25" dur="500" fill="hold"/>
                                        <p:tgtEl>
                                          <p:spTgt spid="19456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456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4563">
                                            <p:txEl>
                                              <p:pRg st="5" end="5"/>
                                            </p:txEl>
                                          </p:spTgt>
                                        </p:tgtEl>
                                        <p:attrNameLst>
                                          <p:attrName>style.visibility</p:attrName>
                                        </p:attrNameLst>
                                      </p:cBhvr>
                                      <p:to>
                                        <p:strVal val="visible"/>
                                      </p:to>
                                    </p:set>
                                    <p:anim calcmode="lin" valueType="num">
                                      <p:cBhvr additive="base">
                                        <p:cTn id="29" dur="500" fill="hold"/>
                                        <p:tgtEl>
                                          <p:spTgt spid="19456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456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4563">
                                            <p:txEl>
                                              <p:pRg st="6" end="6"/>
                                            </p:txEl>
                                          </p:spTgt>
                                        </p:tgtEl>
                                        <p:attrNameLst>
                                          <p:attrName>style.visibility</p:attrName>
                                        </p:attrNameLst>
                                      </p:cBhvr>
                                      <p:to>
                                        <p:strVal val="visible"/>
                                      </p:to>
                                    </p:set>
                                    <p:anim calcmode="lin" valueType="num">
                                      <p:cBhvr additive="base">
                                        <p:cTn id="33" dur="500" fill="hold"/>
                                        <p:tgtEl>
                                          <p:spTgt spid="19456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456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94563">
                                            <p:txEl>
                                              <p:pRg st="7" end="7"/>
                                            </p:txEl>
                                          </p:spTgt>
                                        </p:tgtEl>
                                        <p:attrNameLst>
                                          <p:attrName>style.visibility</p:attrName>
                                        </p:attrNameLst>
                                      </p:cBhvr>
                                      <p:to>
                                        <p:strVal val="visible"/>
                                      </p:to>
                                    </p:set>
                                    <p:anim calcmode="lin" valueType="num">
                                      <p:cBhvr additive="base">
                                        <p:cTn id="37" dur="500" fill="hold"/>
                                        <p:tgtEl>
                                          <p:spTgt spid="19456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9456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94563">
                                            <p:txEl>
                                              <p:pRg st="8" end="8"/>
                                            </p:txEl>
                                          </p:spTgt>
                                        </p:tgtEl>
                                        <p:attrNameLst>
                                          <p:attrName>style.visibility</p:attrName>
                                        </p:attrNameLst>
                                      </p:cBhvr>
                                      <p:to>
                                        <p:strVal val="visible"/>
                                      </p:to>
                                    </p:set>
                                    <p:anim calcmode="lin" valueType="num">
                                      <p:cBhvr additive="base">
                                        <p:cTn id="41" dur="500" fill="hold"/>
                                        <p:tgtEl>
                                          <p:spTgt spid="19456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9456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94563">
                                            <p:txEl>
                                              <p:pRg st="9" end="9"/>
                                            </p:txEl>
                                          </p:spTgt>
                                        </p:tgtEl>
                                        <p:attrNameLst>
                                          <p:attrName>style.visibility</p:attrName>
                                        </p:attrNameLst>
                                      </p:cBhvr>
                                      <p:to>
                                        <p:strVal val="visible"/>
                                      </p:to>
                                    </p:set>
                                    <p:anim calcmode="lin" valueType="num">
                                      <p:cBhvr additive="base">
                                        <p:cTn id="45" dur="500" fill="hold"/>
                                        <p:tgtEl>
                                          <p:spTgt spid="19456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9456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uiExpand="1"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idx="4294967295"/>
          </p:nvPr>
        </p:nvSpPr>
        <p:spPr>
          <a:xfrm>
            <a:off x="685800" y="655638"/>
            <a:ext cx="7772400" cy="944562"/>
          </a:xfrm>
        </p:spPr>
        <p:txBody>
          <a:bodyPr/>
          <a:lstStyle/>
          <a:p>
            <a:pPr eaLnBrk="1" hangingPunct="1"/>
            <a:r>
              <a:rPr lang="en-US" altLang="en-US"/>
              <a:t>Your Investment Plan </a:t>
            </a:r>
            <a:r>
              <a:rPr lang="en-US" altLang="en-US" sz="2000"/>
              <a:t>(continued)</a:t>
            </a:r>
          </a:p>
        </p:txBody>
      </p:sp>
      <p:sp>
        <p:nvSpPr>
          <p:cNvPr id="306179" name="Rectangle 3"/>
          <p:cNvSpPr>
            <a:spLocks noGrp="1" noChangeArrowheads="1"/>
          </p:cNvSpPr>
          <p:nvPr>
            <p:ph type="body" idx="4294967295"/>
          </p:nvPr>
        </p:nvSpPr>
        <p:spPr>
          <a:xfrm>
            <a:off x="914400" y="1600200"/>
            <a:ext cx="7315200" cy="4953000"/>
          </a:xfrm>
        </p:spPr>
        <p:txBody>
          <a:bodyPr/>
          <a:lstStyle/>
          <a:p>
            <a:pPr eaLnBrk="1" hangingPunct="1"/>
            <a:r>
              <a:rPr lang="en-US" altLang="en-US"/>
              <a:t>Will you use leverage (i.e. debt) to invest?</a:t>
            </a:r>
          </a:p>
          <a:p>
            <a:pPr lvl="1" eaLnBrk="1" hangingPunct="1"/>
            <a:r>
              <a:rPr lang="en-US" altLang="en-US"/>
              <a:t>I recommend against it.  President Joseph F. Smith stated over 100 years ago:</a:t>
            </a:r>
          </a:p>
          <a:p>
            <a:pPr lvl="2" eaLnBrk="1" hangingPunct="1"/>
            <a:r>
              <a:rPr lang="en-US" altLang="en-US"/>
              <a:t>If there is any one here intending to go into debt for speculation, … I would advise him to hesitate, pray over it, and carefully consider it before he obligates himself by borrowing money and going into debt. In other words, keep out of debt if you can. Pay your debts as soon as you can (</a:t>
            </a:r>
            <a:r>
              <a:rPr lang="en-US" altLang="en-US" i="1"/>
              <a:t>Conference Report</a:t>
            </a:r>
            <a:r>
              <a:rPr lang="en-US" altLang="en-US"/>
              <a:t>, Oct. 1911, 128–29). </a:t>
            </a:r>
          </a:p>
          <a:p>
            <a:pPr lvl="1" eaLnBrk="1" hangingPunct="1"/>
            <a:r>
              <a:rPr lang="en-US" altLang="en-US"/>
              <a:t>I believe debt to invest includes buying on margin and short-selling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6179">
                                            <p:txEl>
                                              <p:pRg st="0" end="0"/>
                                            </p:txEl>
                                          </p:spTgt>
                                        </p:tgtEl>
                                        <p:attrNameLst>
                                          <p:attrName>style.visibility</p:attrName>
                                        </p:attrNameLst>
                                      </p:cBhvr>
                                      <p:to>
                                        <p:strVal val="visible"/>
                                      </p:to>
                                    </p:set>
                                    <p:anim calcmode="lin" valueType="num">
                                      <p:cBhvr additive="base">
                                        <p:cTn id="7" dur="500" fill="hold"/>
                                        <p:tgtEl>
                                          <p:spTgt spid="3061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61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6179">
                                            <p:txEl>
                                              <p:pRg st="1" end="1"/>
                                            </p:txEl>
                                          </p:spTgt>
                                        </p:tgtEl>
                                        <p:attrNameLst>
                                          <p:attrName>style.visibility</p:attrName>
                                        </p:attrNameLst>
                                      </p:cBhvr>
                                      <p:to>
                                        <p:strVal val="visible"/>
                                      </p:to>
                                    </p:set>
                                    <p:anim calcmode="lin" valueType="num">
                                      <p:cBhvr additive="base">
                                        <p:cTn id="13" dur="500" fill="hold"/>
                                        <p:tgtEl>
                                          <p:spTgt spid="3061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617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06179">
                                            <p:txEl>
                                              <p:pRg st="2" end="2"/>
                                            </p:txEl>
                                          </p:spTgt>
                                        </p:tgtEl>
                                        <p:attrNameLst>
                                          <p:attrName>style.visibility</p:attrName>
                                        </p:attrNameLst>
                                      </p:cBhvr>
                                      <p:to>
                                        <p:strVal val="visible"/>
                                      </p:to>
                                    </p:set>
                                    <p:anim calcmode="lin" valueType="num">
                                      <p:cBhvr additive="base">
                                        <p:cTn id="17" dur="500" fill="hold"/>
                                        <p:tgtEl>
                                          <p:spTgt spid="30617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0617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06179">
                                            <p:txEl>
                                              <p:pRg st="3" end="3"/>
                                            </p:txEl>
                                          </p:spTgt>
                                        </p:tgtEl>
                                        <p:attrNameLst>
                                          <p:attrName>style.visibility</p:attrName>
                                        </p:attrNameLst>
                                      </p:cBhvr>
                                      <p:to>
                                        <p:strVal val="visible"/>
                                      </p:to>
                                    </p:set>
                                    <p:anim calcmode="lin" valueType="num">
                                      <p:cBhvr additive="base">
                                        <p:cTn id="21" dur="500" fill="hold"/>
                                        <p:tgtEl>
                                          <p:spTgt spid="30617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0617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uiExpand="1" build="p" bldLvl="3"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000"/>
              <a:t>(continued)</a:t>
            </a:r>
          </a:p>
        </p:txBody>
      </p:sp>
      <p:sp>
        <p:nvSpPr>
          <p:cNvPr id="23556" name="Rectangle 3"/>
          <p:cNvSpPr>
            <a:spLocks noGrp="1" noChangeArrowheads="1"/>
          </p:cNvSpPr>
          <p:nvPr>
            <p:ph type="body" idx="4294967295"/>
          </p:nvPr>
        </p:nvSpPr>
        <p:spPr>
          <a:xfrm>
            <a:off x="914400" y="1600200"/>
            <a:ext cx="7315200" cy="5181600"/>
          </a:xfrm>
        </p:spPr>
        <p:txBody>
          <a:bodyPr/>
          <a:lstStyle/>
          <a:p>
            <a:pPr eaLnBrk="1" hangingPunct="1"/>
            <a:r>
              <a:rPr lang="en-US" altLang="en-US"/>
              <a:t>Will you buy on margin?</a:t>
            </a:r>
          </a:p>
          <a:p>
            <a:pPr lvl="1" eaLnBrk="1" hangingPunct="1"/>
            <a:r>
              <a:rPr lang="en-US" altLang="en-US"/>
              <a:t>Buying on margin is borrowing money to invest</a:t>
            </a:r>
          </a:p>
          <a:p>
            <a:pPr lvl="2" eaLnBrk="1" hangingPunct="1"/>
            <a:r>
              <a:rPr lang="en-US" altLang="en-US"/>
              <a:t>There is a stock you </a:t>
            </a:r>
            <a:r>
              <a:rPr lang="en-US" altLang="en-US" i="1"/>
              <a:t>are sure </a:t>
            </a:r>
            <a:r>
              <a:rPr lang="en-US" altLang="en-US"/>
              <a:t>will go up.  You put down $10,000 of your own money and borrow $10,000 from your friendly broker (it is borrowing and debt!)</a:t>
            </a:r>
          </a:p>
          <a:p>
            <a:pPr lvl="3" eaLnBrk="1" hangingPunct="1"/>
            <a:r>
              <a:rPr lang="en-US" altLang="en-US"/>
              <a:t>If the stock goes up and you sell the stock, you make a profit due to leverage</a:t>
            </a:r>
          </a:p>
          <a:p>
            <a:pPr lvl="3" eaLnBrk="1" hangingPunct="1"/>
            <a:r>
              <a:rPr lang="en-US" altLang="en-US"/>
              <a:t>If the stock goes down, you may be forced to continue to put more money with the broker until you close out or sell your stock</a:t>
            </a:r>
          </a:p>
          <a:p>
            <a:pPr lvl="1" eaLnBrk="1" hangingPunct="1"/>
            <a:r>
              <a:rPr lang="en-US" altLang="en-US"/>
              <a:t>Key risks:  you can lose </a:t>
            </a:r>
            <a:r>
              <a:rPr lang="en-US" altLang="en-US" b="1" i="1" u="sng"/>
              <a:t>much much</a:t>
            </a:r>
            <a:r>
              <a:rPr lang="en-US" altLang="en-US"/>
              <a:t> more than your original investment—don’t take the risk!!</a:t>
            </a:r>
          </a:p>
          <a:p>
            <a:pPr eaLnBrk="1" hangingPunct="1">
              <a:buFont typeface="Wingdings" panose="05000000000000000000" pitchFamily="2" charset="2"/>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anim calcmode="lin" valueType="num">
                                      <p:cBhvr additive="base">
                                        <p:cTn id="7" dur="500" fill="hold"/>
                                        <p:tgtEl>
                                          <p:spTgt spid="2355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55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56">
                                            <p:txEl>
                                              <p:pRg st="1" end="1"/>
                                            </p:txEl>
                                          </p:spTgt>
                                        </p:tgtEl>
                                        <p:attrNameLst>
                                          <p:attrName>style.visibility</p:attrName>
                                        </p:attrNameLst>
                                      </p:cBhvr>
                                      <p:to>
                                        <p:strVal val="visible"/>
                                      </p:to>
                                    </p:set>
                                    <p:anim calcmode="lin" valueType="num">
                                      <p:cBhvr additive="base">
                                        <p:cTn id="13" dur="500" fill="hold"/>
                                        <p:tgtEl>
                                          <p:spTgt spid="2355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556">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556">
                                            <p:txEl>
                                              <p:pRg st="2" end="2"/>
                                            </p:txEl>
                                          </p:spTgt>
                                        </p:tgtEl>
                                        <p:attrNameLst>
                                          <p:attrName>style.visibility</p:attrName>
                                        </p:attrNameLst>
                                      </p:cBhvr>
                                      <p:to>
                                        <p:strVal val="visible"/>
                                      </p:to>
                                    </p:set>
                                    <p:anim calcmode="lin" valueType="num">
                                      <p:cBhvr additive="base">
                                        <p:cTn id="17" dur="500" fill="hold"/>
                                        <p:tgtEl>
                                          <p:spTgt spid="23556">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556">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3556">
                                            <p:txEl>
                                              <p:pRg st="3" end="3"/>
                                            </p:txEl>
                                          </p:spTgt>
                                        </p:tgtEl>
                                        <p:attrNameLst>
                                          <p:attrName>style.visibility</p:attrName>
                                        </p:attrNameLst>
                                      </p:cBhvr>
                                      <p:to>
                                        <p:strVal val="visible"/>
                                      </p:to>
                                    </p:set>
                                    <p:anim calcmode="lin" valueType="num">
                                      <p:cBhvr additive="base">
                                        <p:cTn id="21" dur="500" fill="hold"/>
                                        <p:tgtEl>
                                          <p:spTgt spid="23556">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556">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3556">
                                            <p:txEl>
                                              <p:pRg st="4" end="4"/>
                                            </p:txEl>
                                          </p:spTgt>
                                        </p:tgtEl>
                                        <p:attrNameLst>
                                          <p:attrName>style.visibility</p:attrName>
                                        </p:attrNameLst>
                                      </p:cBhvr>
                                      <p:to>
                                        <p:strVal val="visible"/>
                                      </p:to>
                                    </p:set>
                                    <p:anim calcmode="lin" valueType="num">
                                      <p:cBhvr additive="base">
                                        <p:cTn id="25" dur="500" fill="hold"/>
                                        <p:tgtEl>
                                          <p:spTgt spid="23556">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556">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3556">
                                            <p:txEl>
                                              <p:pRg st="5" end="5"/>
                                            </p:txEl>
                                          </p:spTgt>
                                        </p:tgtEl>
                                        <p:attrNameLst>
                                          <p:attrName>style.visibility</p:attrName>
                                        </p:attrNameLst>
                                      </p:cBhvr>
                                      <p:to>
                                        <p:strVal val="visible"/>
                                      </p:to>
                                    </p:set>
                                    <p:anim calcmode="lin" valueType="num">
                                      <p:cBhvr additive="base">
                                        <p:cTn id="29" dur="500" fill="hold"/>
                                        <p:tgtEl>
                                          <p:spTgt spid="23556">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3556">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uiExpand="1" build="p" bldLvl="2"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400"/>
              <a:t>(continued)</a:t>
            </a:r>
          </a:p>
        </p:txBody>
      </p:sp>
      <p:sp>
        <p:nvSpPr>
          <p:cNvPr id="308227" name="Rectangle 3"/>
          <p:cNvSpPr>
            <a:spLocks noGrp="1" noChangeArrowheads="1"/>
          </p:cNvSpPr>
          <p:nvPr>
            <p:ph type="body" idx="4294967295"/>
          </p:nvPr>
        </p:nvSpPr>
        <p:spPr>
          <a:xfrm>
            <a:off x="914400" y="1614488"/>
            <a:ext cx="7286625" cy="5105400"/>
          </a:xfrm>
        </p:spPr>
        <p:txBody>
          <a:bodyPr/>
          <a:lstStyle/>
          <a:p>
            <a:pPr eaLnBrk="1" hangingPunct="1"/>
            <a:r>
              <a:rPr lang="en-US" altLang="en-US"/>
              <a:t>Will you short-sell?</a:t>
            </a:r>
          </a:p>
          <a:p>
            <a:pPr lvl="1" eaLnBrk="1" hangingPunct="1"/>
            <a:r>
              <a:rPr lang="en-US" altLang="en-US"/>
              <a:t>Short-selling is borrowing shares to invest</a:t>
            </a:r>
          </a:p>
          <a:p>
            <a:pPr lvl="2" eaLnBrk="1" hangingPunct="1"/>
            <a:r>
              <a:rPr lang="en-US" altLang="en-US"/>
              <a:t>There is a stock you are sure will go down.  You borrow 100 shares from your broker, and sell those shares (you are borrowing and it is debt!)</a:t>
            </a:r>
          </a:p>
          <a:p>
            <a:pPr lvl="3" eaLnBrk="1" hangingPunct="1"/>
            <a:r>
              <a:rPr lang="en-US" altLang="en-US"/>
              <a:t>If the stock goes down, you sell the stock and replace them. You make a profit due to selling the shares at a lower price.</a:t>
            </a:r>
          </a:p>
          <a:p>
            <a:pPr lvl="3" eaLnBrk="1" hangingPunct="1"/>
            <a:r>
              <a:rPr lang="en-US" altLang="en-US"/>
              <a:t>If the stock goes up, you may be forced to continue to put more money with the broker until you sell or close out your shares </a:t>
            </a:r>
          </a:p>
          <a:p>
            <a:pPr lvl="1" eaLnBrk="1" hangingPunct="1"/>
            <a:r>
              <a:rPr lang="en-US" altLang="en-US"/>
              <a:t>Key risks: You can lose </a:t>
            </a:r>
            <a:r>
              <a:rPr lang="en-US" altLang="en-US" b="1" i="1" u="sng"/>
              <a:t>much much</a:t>
            </a:r>
            <a:r>
              <a:rPr lang="en-US" altLang="en-US"/>
              <a:t> more than your original investment.  Don’t risk it!!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8227">
                                            <p:txEl>
                                              <p:pRg st="0" end="0"/>
                                            </p:txEl>
                                          </p:spTgt>
                                        </p:tgtEl>
                                        <p:attrNameLst>
                                          <p:attrName>style.visibility</p:attrName>
                                        </p:attrNameLst>
                                      </p:cBhvr>
                                      <p:to>
                                        <p:strVal val="visible"/>
                                      </p:to>
                                    </p:set>
                                    <p:anim calcmode="lin" valueType="num">
                                      <p:cBhvr additive="base">
                                        <p:cTn id="7" dur="500" fill="hold"/>
                                        <p:tgtEl>
                                          <p:spTgt spid="3082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82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8227">
                                            <p:txEl>
                                              <p:pRg st="1" end="1"/>
                                            </p:txEl>
                                          </p:spTgt>
                                        </p:tgtEl>
                                        <p:attrNameLst>
                                          <p:attrName>style.visibility</p:attrName>
                                        </p:attrNameLst>
                                      </p:cBhvr>
                                      <p:to>
                                        <p:strVal val="visible"/>
                                      </p:to>
                                    </p:set>
                                    <p:anim calcmode="lin" valueType="num">
                                      <p:cBhvr additive="base">
                                        <p:cTn id="13" dur="500" fill="hold"/>
                                        <p:tgtEl>
                                          <p:spTgt spid="3082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82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08227">
                                            <p:txEl>
                                              <p:pRg st="2" end="2"/>
                                            </p:txEl>
                                          </p:spTgt>
                                        </p:tgtEl>
                                        <p:attrNameLst>
                                          <p:attrName>style.visibility</p:attrName>
                                        </p:attrNameLst>
                                      </p:cBhvr>
                                      <p:to>
                                        <p:strVal val="visible"/>
                                      </p:to>
                                    </p:set>
                                    <p:anim calcmode="lin" valueType="num">
                                      <p:cBhvr additive="base">
                                        <p:cTn id="17" dur="500" fill="hold"/>
                                        <p:tgtEl>
                                          <p:spTgt spid="3082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082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08227">
                                            <p:txEl>
                                              <p:pRg st="3" end="3"/>
                                            </p:txEl>
                                          </p:spTgt>
                                        </p:tgtEl>
                                        <p:attrNameLst>
                                          <p:attrName>style.visibility</p:attrName>
                                        </p:attrNameLst>
                                      </p:cBhvr>
                                      <p:to>
                                        <p:strVal val="visible"/>
                                      </p:to>
                                    </p:set>
                                    <p:anim calcmode="lin" valueType="num">
                                      <p:cBhvr additive="base">
                                        <p:cTn id="21" dur="500" fill="hold"/>
                                        <p:tgtEl>
                                          <p:spTgt spid="3082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082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08227">
                                            <p:txEl>
                                              <p:pRg st="4" end="4"/>
                                            </p:txEl>
                                          </p:spTgt>
                                        </p:tgtEl>
                                        <p:attrNameLst>
                                          <p:attrName>style.visibility</p:attrName>
                                        </p:attrNameLst>
                                      </p:cBhvr>
                                      <p:to>
                                        <p:strVal val="visible"/>
                                      </p:to>
                                    </p:set>
                                    <p:anim calcmode="lin" valueType="num">
                                      <p:cBhvr additive="base">
                                        <p:cTn id="25" dur="500" fill="hold"/>
                                        <p:tgtEl>
                                          <p:spTgt spid="3082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822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08227">
                                            <p:txEl>
                                              <p:pRg st="5" end="5"/>
                                            </p:txEl>
                                          </p:spTgt>
                                        </p:tgtEl>
                                        <p:attrNameLst>
                                          <p:attrName>style.visibility</p:attrName>
                                        </p:attrNameLst>
                                      </p:cBhvr>
                                      <p:to>
                                        <p:strVal val="visible"/>
                                      </p:to>
                                    </p:set>
                                    <p:anim calcmode="lin" valueType="num">
                                      <p:cBhvr additive="base">
                                        <p:cTn id="29" dur="500" fill="hold"/>
                                        <p:tgtEl>
                                          <p:spTgt spid="3082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0822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7" grpId="0" uiExpand="1"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685800" y="609600"/>
            <a:ext cx="7772400" cy="944563"/>
          </a:xfrm>
        </p:spPr>
        <p:txBody>
          <a:bodyPr/>
          <a:lstStyle/>
          <a:p>
            <a:pPr eaLnBrk="1" hangingPunct="1"/>
            <a:r>
              <a:rPr lang="en-US" altLang="en-US"/>
              <a:t>Investment Assignments for Today</a:t>
            </a:r>
          </a:p>
        </p:txBody>
      </p:sp>
      <p:sp>
        <p:nvSpPr>
          <p:cNvPr id="311299" name="Rectangle 3"/>
          <p:cNvSpPr>
            <a:spLocks noGrp="1" noChangeArrowheads="1"/>
          </p:cNvSpPr>
          <p:nvPr>
            <p:ph type="body" idx="4294967295"/>
          </p:nvPr>
        </p:nvSpPr>
        <p:spPr>
          <a:xfrm>
            <a:off x="914400" y="1609725"/>
            <a:ext cx="7315200" cy="5248275"/>
          </a:xfrm>
        </p:spPr>
        <p:txBody>
          <a:bodyPr/>
          <a:lstStyle/>
          <a:p>
            <a:pPr eaLnBrk="1" hangingPunct="1"/>
            <a:r>
              <a:rPr lang="en-US" altLang="en-US" dirty="0"/>
              <a:t>Investments 2:  Your Investment Plan</a:t>
            </a:r>
          </a:p>
          <a:p>
            <a:pPr lvl="1" eaLnBrk="1" hangingPunct="1"/>
            <a:r>
              <a:rPr lang="en-US" altLang="en-US" dirty="0"/>
              <a:t>1.  Open your copy of </a:t>
            </a:r>
            <a:r>
              <a:rPr lang="en-US" dirty="0">
                <a:hlinkClick r:id="rId2"/>
              </a:rPr>
              <a:t>Investment Plan Example Template</a:t>
            </a:r>
            <a:r>
              <a:rPr lang="en-US" dirty="0"/>
              <a:t> (LT05A)</a:t>
            </a:r>
            <a:r>
              <a:rPr lang="en-US" altLang="en-US" dirty="0"/>
              <a:t>.  Using your asset allocation targets from before, determine an expected return for until retirement and in retirement (Sections 1.A.1-2).  Use </a:t>
            </a:r>
            <a:r>
              <a:rPr lang="en-US" dirty="0">
                <a:hlinkClick r:id="rId3"/>
              </a:rPr>
              <a:t>Expected Return Simulation and Benchmarks</a:t>
            </a:r>
            <a:r>
              <a:rPr lang="en-US" dirty="0"/>
              <a:t> (LT27) </a:t>
            </a:r>
            <a:r>
              <a:rPr lang="en-US" altLang="en-US" dirty="0"/>
              <a:t>to develop return expectations for your portfolio before and during retirement</a:t>
            </a:r>
          </a:p>
          <a:p>
            <a:pPr lvl="1" eaLnBrk="1" hangingPunct="1"/>
            <a:r>
              <a:rPr lang="en-US" altLang="en-US" dirty="0"/>
              <a:t>2. Add your investment constraints in Section II.B.1-4.  Include your average and marginal tax rates</a:t>
            </a:r>
          </a:p>
          <a:p>
            <a:pPr lvl="1" eaLnBrk="1" hangingPunct="1"/>
            <a:r>
              <a:rPr lang="en-US" altLang="en-US" dirty="0"/>
              <a:t>3.  Determine your investment policies in Sections III.A - III.F</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1299">
                                            <p:txEl>
                                              <p:pRg st="0" end="0"/>
                                            </p:txEl>
                                          </p:spTgt>
                                        </p:tgtEl>
                                        <p:attrNameLst>
                                          <p:attrName>style.visibility</p:attrName>
                                        </p:attrNameLst>
                                      </p:cBhvr>
                                      <p:to>
                                        <p:strVal val="visible"/>
                                      </p:to>
                                    </p:set>
                                    <p:anim calcmode="lin" valueType="num">
                                      <p:cBhvr additive="base">
                                        <p:cTn id="7" dur="500" fill="hold"/>
                                        <p:tgtEl>
                                          <p:spTgt spid="3112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12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1299">
                                            <p:txEl>
                                              <p:pRg st="1" end="1"/>
                                            </p:txEl>
                                          </p:spTgt>
                                        </p:tgtEl>
                                        <p:attrNameLst>
                                          <p:attrName>style.visibility</p:attrName>
                                        </p:attrNameLst>
                                      </p:cBhvr>
                                      <p:to>
                                        <p:strVal val="visible"/>
                                      </p:to>
                                    </p:set>
                                    <p:anim calcmode="lin" valueType="num">
                                      <p:cBhvr additive="base">
                                        <p:cTn id="13" dur="500" fill="hold"/>
                                        <p:tgtEl>
                                          <p:spTgt spid="3112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112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11299">
                                            <p:txEl>
                                              <p:pRg st="2" end="2"/>
                                            </p:txEl>
                                          </p:spTgt>
                                        </p:tgtEl>
                                        <p:attrNameLst>
                                          <p:attrName>style.visibility</p:attrName>
                                        </p:attrNameLst>
                                      </p:cBhvr>
                                      <p:to>
                                        <p:strVal val="visible"/>
                                      </p:to>
                                    </p:set>
                                    <p:anim calcmode="lin" valueType="num">
                                      <p:cBhvr additive="base">
                                        <p:cTn id="17" dur="500" fill="hold"/>
                                        <p:tgtEl>
                                          <p:spTgt spid="3112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112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11299">
                                            <p:txEl>
                                              <p:pRg st="3" end="3"/>
                                            </p:txEl>
                                          </p:spTgt>
                                        </p:tgtEl>
                                        <p:attrNameLst>
                                          <p:attrName>style.visibility</p:attrName>
                                        </p:attrNameLst>
                                      </p:cBhvr>
                                      <p:to>
                                        <p:strVal val="visible"/>
                                      </p:to>
                                    </p:set>
                                    <p:anim calcmode="lin" valueType="num">
                                      <p:cBhvr additive="base">
                                        <p:cTn id="21" dur="500" fill="hold"/>
                                        <p:tgtEl>
                                          <p:spTgt spid="3112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1129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uiExpand="1" build="allAtOnce" bldLvl="2"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400"/>
              <a:t>(continued)</a:t>
            </a:r>
          </a:p>
        </p:txBody>
      </p:sp>
      <p:sp>
        <p:nvSpPr>
          <p:cNvPr id="34820" name="Rectangle 3"/>
          <p:cNvSpPr>
            <a:spLocks noGrp="1" noChangeArrowheads="1"/>
          </p:cNvSpPr>
          <p:nvPr>
            <p:ph type="body" idx="4294967295"/>
          </p:nvPr>
        </p:nvSpPr>
        <p:spPr>
          <a:xfrm>
            <a:off x="914400" y="1600200"/>
            <a:ext cx="7315200" cy="5029200"/>
          </a:xfrm>
        </p:spPr>
        <p:txBody>
          <a:bodyPr/>
          <a:lstStyle/>
          <a:p>
            <a:pPr lvl="1" eaLnBrk="1" hangingPunct="1"/>
            <a:r>
              <a:rPr lang="en-US" altLang="en-US" sz="2800" dirty="0" smtClean="0"/>
              <a:t>What </a:t>
            </a:r>
            <a:r>
              <a:rPr lang="en-US" altLang="en-US" sz="2800" dirty="0"/>
              <a:t>about new investments?</a:t>
            </a:r>
          </a:p>
          <a:p>
            <a:pPr lvl="2" eaLnBrk="1" hangingPunct="1"/>
            <a:r>
              <a:rPr lang="en-US" altLang="en-US" dirty="0"/>
              <a:t>Decide the maximum percentage you will invest in any new investment, i.e., not more than 10% of my assets</a:t>
            </a:r>
          </a:p>
          <a:p>
            <a:pPr lvl="3" eaLnBrk="1" hangingPunct="1"/>
            <a:r>
              <a:rPr lang="en-US" altLang="en-US" dirty="0"/>
              <a:t>Too many times people have made bad investments by putting all of their assets with one “sure thing” and have lost it all.</a:t>
            </a:r>
          </a:p>
          <a:p>
            <a:pPr lvl="4" eaLnBrk="1" hangingPunct="1"/>
            <a:r>
              <a:rPr lang="en-US" altLang="en-US" dirty="0"/>
              <a:t>Decide the maximum you are willing to invest (or lose) with a single investment</a:t>
            </a:r>
          </a:p>
          <a:p>
            <a:pPr lvl="2" eaLnBrk="1" hangingPunct="1"/>
            <a:r>
              <a:rPr lang="en-US" altLang="en-US" dirty="0"/>
              <a:t>Also decide the maximum percentage of your company’s stock you will have in your 401k/retirement account, i.e., no more than 10%.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20">
                                            <p:txEl>
                                              <p:pRg st="0" end="0"/>
                                            </p:txEl>
                                          </p:spTgt>
                                        </p:tgtEl>
                                        <p:attrNameLst>
                                          <p:attrName>style.visibility</p:attrName>
                                        </p:attrNameLst>
                                      </p:cBhvr>
                                      <p:to>
                                        <p:strVal val="visible"/>
                                      </p:to>
                                    </p:set>
                                    <p:anim calcmode="lin" valueType="num">
                                      <p:cBhvr additive="base">
                                        <p:cTn id="7" dur="500" fill="hold"/>
                                        <p:tgtEl>
                                          <p:spTgt spid="3482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2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20">
                                            <p:txEl>
                                              <p:pRg st="1" end="1"/>
                                            </p:txEl>
                                          </p:spTgt>
                                        </p:tgtEl>
                                        <p:attrNameLst>
                                          <p:attrName>style.visibility</p:attrName>
                                        </p:attrNameLst>
                                      </p:cBhvr>
                                      <p:to>
                                        <p:strVal val="visible"/>
                                      </p:to>
                                    </p:set>
                                    <p:anim calcmode="lin" valueType="num">
                                      <p:cBhvr additive="base">
                                        <p:cTn id="13" dur="500" fill="hold"/>
                                        <p:tgtEl>
                                          <p:spTgt spid="3482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20">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4820">
                                            <p:txEl>
                                              <p:pRg st="2" end="2"/>
                                            </p:txEl>
                                          </p:spTgt>
                                        </p:tgtEl>
                                        <p:attrNameLst>
                                          <p:attrName>style.visibility</p:attrName>
                                        </p:attrNameLst>
                                      </p:cBhvr>
                                      <p:to>
                                        <p:strVal val="visible"/>
                                      </p:to>
                                    </p:set>
                                    <p:anim calcmode="lin" valueType="num">
                                      <p:cBhvr additive="base">
                                        <p:cTn id="17" dur="500" fill="hold"/>
                                        <p:tgtEl>
                                          <p:spTgt spid="34820">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820">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820">
                                            <p:txEl>
                                              <p:pRg st="3" end="3"/>
                                            </p:txEl>
                                          </p:spTgt>
                                        </p:tgtEl>
                                        <p:attrNameLst>
                                          <p:attrName>style.visibility</p:attrName>
                                        </p:attrNameLst>
                                      </p:cBhvr>
                                      <p:to>
                                        <p:strVal val="visible"/>
                                      </p:to>
                                    </p:set>
                                    <p:anim calcmode="lin" valueType="num">
                                      <p:cBhvr additive="base">
                                        <p:cTn id="21" dur="500" fill="hold"/>
                                        <p:tgtEl>
                                          <p:spTgt spid="34820">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820">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4820">
                                            <p:txEl>
                                              <p:pRg st="4" end="4"/>
                                            </p:txEl>
                                          </p:spTgt>
                                        </p:tgtEl>
                                        <p:attrNameLst>
                                          <p:attrName>style.visibility</p:attrName>
                                        </p:attrNameLst>
                                      </p:cBhvr>
                                      <p:to>
                                        <p:strVal val="visible"/>
                                      </p:to>
                                    </p:set>
                                    <p:anim calcmode="lin" valueType="num">
                                      <p:cBhvr additive="base">
                                        <p:cTn id="25" dur="500" fill="hold"/>
                                        <p:tgtEl>
                                          <p:spTgt spid="34820">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820">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uiExpand="1" build="p" bldLvl="2"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400"/>
              <a:t>(continued)</a:t>
            </a:r>
          </a:p>
        </p:txBody>
      </p:sp>
      <p:sp>
        <p:nvSpPr>
          <p:cNvPr id="33796" name="Rectangle 3"/>
          <p:cNvSpPr>
            <a:spLocks noGrp="1" noChangeArrowheads="1"/>
          </p:cNvSpPr>
          <p:nvPr>
            <p:ph type="body" idx="4294967295"/>
          </p:nvPr>
        </p:nvSpPr>
        <p:spPr>
          <a:xfrm>
            <a:off x="933450" y="1606550"/>
            <a:ext cx="7296150" cy="5105400"/>
          </a:xfrm>
        </p:spPr>
        <p:txBody>
          <a:bodyPr/>
          <a:lstStyle/>
          <a:p>
            <a:pPr eaLnBrk="1" hangingPunct="1"/>
            <a:r>
              <a:rPr lang="en-US" altLang="en-US"/>
              <a:t>e. Funding Strategy</a:t>
            </a:r>
          </a:p>
          <a:p>
            <a:pPr lvl="1" eaLnBrk="1" hangingPunct="1"/>
            <a:r>
              <a:rPr lang="en-US" altLang="en-US"/>
              <a:t>How will you fund your investments?</a:t>
            </a:r>
          </a:p>
          <a:p>
            <a:pPr lvl="2" eaLnBrk="1" hangingPunct="1"/>
            <a:r>
              <a:rPr lang="en-US" altLang="en-US"/>
              <a:t>Set up different portfolios for each goal, i.e., Retirement and missions: 401K, Roth IRA; Kids education and missions: 529 Funds/Education IRA; House down-payment: Investment account</a:t>
            </a:r>
          </a:p>
          <a:p>
            <a:pPr lvl="1" eaLnBrk="1" hangingPunct="1"/>
            <a:r>
              <a:rPr lang="en-US" altLang="en-US"/>
              <a:t>Recommendations:</a:t>
            </a:r>
          </a:p>
          <a:p>
            <a:pPr lvl="2" eaLnBrk="1" hangingPunct="1"/>
            <a:r>
              <a:rPr lang="en-US" altLang="en-US"/>
              <a:t>Pay the Lord first (10% tithing plus other offerings), and pay yourself second (I recommend 20% but a 10% minimum) </a:t>
            </a:r>
          </a:p>
          <a:p>
            <a:pPr lvl="3" eaLnBrk="1" hangingPunct="1"/>
            <a:r>
              <a:rPr lang="en-US" altLang="en-US"/>
              <a:t>Balance that among  your goals, i.e., 10% to 401K, 1% to a 529/Custodial account, 4% to pay down house, and 5% to investment fund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6">
                                            <p:txEl>
                                              <p:pRg st="0" end="0"/>
                                            </p:txEl>
                                          </p:spTgt>
                                        </p:tgtEl>
                                        <p:attrNameLst>
                                          <p:attrName>style.visibility</p:attrName>
                                        </p:attrNameLst>
                                      </p:cBhvr>
                                      <p:to>
                                        <p:strVal val="visible"/>
                                      </p:to>
                                    </p:set>
                                    <p:anim calcmode="lin" valueType="num">
                                      <p:cBhvr additive="base">
                                        <p:cTn id="7" dur="500" fill="hold"/>
                                        <p:tgtEl>
                                          <p:spTgt spid="3379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6">
                                            <p:txEl>
                                              <p:pRg st="1" end="1"/>
                                            </p:txEl>
                                          </p:spTgt>
                                        </p:tgtEl>
                                        <p:attrNameLst>
                                          <p:attrName>style.visibility</p:attrName>
                                        </p:attrNameLst>
                                      </p:cBhvr>
                                      <p:to>
                                        <p:strVal val="visible"/>
                                      </p:to>
                                    </p:set>
                                    <p:anim calcmode="lin" valueType="num">
                                      <p:cBhvr additive="base">
                                        <p:cTn id="13" dur="500" fill="hold"/>
                                        <p:tgtEl>
                                          <p:spTgt spid="3379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6">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3796">
                                            <p:txEl>
                                              <p:pRg st="2" end="2"/>
                                            </p:txEl>
                                          </p:spTgt>
                                        </p:tgtEl>
                                        <p:attrNameLst>
                                          <p:attrName>style.visibility</p:attrName>
                                        </p:attrNameLst>
                                      </p:cBhvr>
                                      <p:to>
                                        <p:strVal val="visible"/>
                                      </p:to>
                                    </p:set>
                                    <p:anim calcmode="lin" valueType="num">
                                      <p:cBhvr additive="base">
                                        <p:cTn id="17" dur="500" fill="hold"/>
                                        <p:tgtEl>
                                          <p:spTgt spid="33796">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796">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796">
                                            <p:txEl>
                                              <p:pRg st="3" end="3"/>
                                            </p:txEl>
                                          </p:spTgt>
                                        </p:tgtEl>
                                        <p:attrNameLst>
                                          <p:attrName>style.visibility</p:attrName>
                                        </p:attrNameLst>
                                      </p:cBhvr>
                                      <p:to>
                                        <p:strVal val="visible"/>
                                      </p:to>
                                    </p:set>
                                    <p:anim calcmode="lin" valueType="num">
                                      <p:cBhvr additive="base">
                                        <p:cTn id="21" dur="500" fill="hold"/>
                                        <p:tgtEl>
                                          <p:spTgt spid="33796">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796">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3796">
                                            <p:txEl>
                                              <p:pRg st="4" end="4"/>
                                            </p:txEl>
                                          </p:spTgt>
                                        </p:tgtEl>
                                        <p:attrNameLst>
                                          <p:attrName>style.visibility</p:attrName>
                                        </p:attrNameLst>
                                      </p:cBhvr>
                                      <p:to>
                                        <p:strVal val="visible"/>
                                      </p:to>
                                    </p:set>
                                    <p:anim calcmode="lin" valueType="num">
                                      <p:cBhvr additive="base">
                                        <p:cTn id="25" dur="500" fill="hold"/>
                                        <p:tgtEl>
                                          <p:spTgt spid="33796">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6">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3796">
                                            <p:txEl>
                                              <p:pRg st="5" end="5"/>
                                            </p:txEl>
                                          </p:spTgt>
                                        </p:tgtEl>
                                        <p:attrNameLst>
                                          <p:attrName>style.visibility</p:attrName>
                                        </p:attrNameLst>
                                      </p:cBhvr>
                                      <p:to>
                                        <p:strVal val="visible"/>
                                      </p:to>
                                    </p:set>
                                    <p:anim calcmode="lin" valueType="num">
                                      <p:cBhvr additive="base">
                                        <p:cTn id="29" dur="500" fill="hold"/>
                                        <p:tgtEl>
                                          <p:spTgt spid="33796">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3796">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uiExpand="1"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idx="4294967295"/>
          </p:nvPr>
        </p:nvSpPr>
        <p:spPr>
          <a:xfrm>
            <a:off x="685800" y="609600"/>
            <a:ext cx="7772400" cy="944563"/>
          </a:xfrm>
        </p:spPr>
        <p:txBody>
          <a:bodyPr/>
          <a:lstStyle/>
          <a:p>
            <a:pPr eaLnBrk="1" hangingPunct="1"/>
            <a:r>
              <a:rPr lang="en-US" altLang="en-US"/>
              <a:t>Your Investment Plan </a:t>
            </a:r>
            <a:r>
              <a:rPr lang="en-US" altLang="en-US" sz="2400"/>
              <a:t>(continued)</a:t>
            </a:r>
          </a:p>
        </p:txBody>
      </p:sp>
      <p:sp>
        <p:nvSpPr>
          <p:cNvPr id="35844" name="Rectangle 3"/>
          <p:cNvSpPr>
            <a:spLocks noGrp="1" noChangeArrowheads="1"/>
          </p:cNvSpPr>
          <p:nvPr>
            <p:ph type="body" idx="4294967295"/>
          </p:nvPr>
        </p:nvSpPr>
        <p:spPr>
          <a:xfrm>
            <a:off x="914400" y="1624013"/>
            <a:ext cx="7313613" cy="5257800"/>
          </a:xfrm>
        </p:spPr>
        <p:txBody>
          <a:bodyPr/>
          <a:lstStyle/>
          <a:p>
            <a:pPr eaLnBrk="1" hangingPunct="1"/>
            <a:r>
              <a:rPr lang="en-US" altLang="en-US"/>
              <a:t>IV. Monitor your Portfolio, Reevaluate and Rebalance as Necessary</a:t>
            </a:r>
          </a:p>
          <a:p>
            <a:pPr lvl="1" eaLnBrk="1" hangingPunct="1"/>
            <a:r>
              <a:rPr lang="en-US" altLang="en-US"/>
              <a:t>Monitor your performance</a:t>
            </a:r>
          </a:p>
          <a:p>
            <a:pPr lvl="2" eaLnBrk="1" hangingPunct="1"/>
            <a:r>
              <a:rPr lang="en-US" altLang="en-US"/>
              <a:t>Compare your performance to </a:t>
            </a:r>
            <a:r>
              <a:rPr lang="en-US" altLang="en-US" b="1" i="1" u="sng"/>
              <a:t>your</a:t>
            </a:r>
            <a:r>
              <a:rPr lang="en-US" altLang="en-US"/>
              <a:t> benchmarks. </a:t>
            </a:r>
          </a:p>
          <a:p>
            <a:pPr lvl="2" eaLnBrk="1" hangingPunct="1"/>
            <a:r>
              <a:rPr lang="en-US" altLang="en-US"/>
              <a:t>How did you do?  How versus benchmarks?</a:t>
            </a:r>
          </a:p>
          <a:p>
            <a:pPr lvl="1" eaLnBrk="1" hangingPunct="1"/>
            <a:r>
              <a:rPr lang="en-US" altLang="en-US"/>
              <a:t>Re-evaluate	</a:t>
            </a:r>
          </a:p>
          <a:p>
            <a:pPr lvl="2" eaLnBrk="1" hangingPunct="1"/>
            <a:r>
              <a:rPr lang="en-US" altLang="en-US"/>
              <a:t>Re-evaluate your goals and performance over 2-3 year periods.  </a:t>
            </a:r>
          </a:p>
          <a:p>
            <a:pPr lvl="1" eaLnBrk="1" hangingPunct="1"/>
            <a:r>
              <a:rPr lang="en-US" altLang="en-US"/>
              <a:t>Rebalance</a:t>
            </a:r>
          </a:p>
          <a:p>
            <a:pPr lvl="2" eaLnBrk="1" hangingPunct="1"/>
            <a:r>
              <a:rPr lang="en-US" altLang="en-US"/>
              <a:t>Rebalance back to your asset allocation targets through inflows of new money and tax-minimizing selling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anim calcmode="lin" valueType="num">
                                      <p:cBhvr additive="base">
                                        <p:cTn id="7" dur="500" fill="hold"/>
                                        <p:tgtEl>
                                          <p:spTgt spid="358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84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844">
                                            <p:txEl>
                                              <p:pRg st="1" end="1"/>
                                            </p:txEl>
                                          </p:spTgt>
                                        </p:tgtEl>
                                        <p:attrNameLst>
                                          <p:attrName>style.visibility</p:attrName>
                                        </p:attrNameLst>
                                      </p:cBhvr>
                                      <p:to>
                                        <p:strVal val="visible"/>
                                      </p:to>
                                    </p:set>
                                    <p:anim calcmode="lin" valueType="num">
                                      <p:cBhvr additive="base">
                                        <p:cTn id="13" dur="500" fill="hold"/>
                                        <p:tgtEl>
                                          <p:spTgt spid="3584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844">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5844">
                                            <p:txEl>
                                              <p:pRg st="2" end="2"/>
                                            </p:txEl>
                                          </p:spTgt>
                                        </p:tgtEl>
                                        <p:attrNameLst>
                                          <p:attrName>style.visibility</p:attrName>
                                        </p:attrNameLst>
                                      </p:cBhvr>
                                      <p:to>
                                        <p:strVal val="visible"/>
                                      </p:to>
                                    </p:set>
                                    <p:anim calcmode="lin" valueType="num">
                                      <p:cBhvr additive="base">
                                        <p:cTn id="17" dur="500" fill="hold"/>
                                        <p:tgtEl>
                                          <p:spTgt spid="3584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5844">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5844">
                                            <p:txEl>
                                              <p:pRg st="3" end="3"/>
                                            </p:txEl>
                                          </p:spTgt>
                                        </p:tgtEl>
                                        <p:attrNameLst>
                                          <p:attrName>style.visibility</p:attrName>
                                        </p:attrNameLst>
                                      </p:cBhvr>
                                      <p:to>
                                        <p:strVal val="visible"/>
                                      </p:to>
                                    </p:set>
                                    <p:anim calcmode="lin" valueType="num">
                                      <p:cBhvr additive="base">
                                        <p:cTn id="21" dur="500" fill="hold"/>
                                        <p:tgtEl>
                                          <p:spTgt spid="35844">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5844">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5844">
                                            <p:txEl>
                                              <p:pRg st="4" end="4"/>
                                            </p:txEl>
                                          </p:spTgt>
                                        </p:tgtEl>
                                        <p:attrNameLst>
                                          <p:attrName>style.visibility</p:attrName>
                                        </p:attrNameLst>
                                      </p:cBhvr>
                                      <p:to>
                                        <p:strVal val="visible"/>
                                      </p:to>
                                    </p:set>
                                    <p:anim calcmode="lin" valueType="num">
                                      <p:cBhvr additive="base">
                                        <p:cTn id="25" dur="500" fill="hold"/>
                                        <p:tgtEl>
                                          <p:spTgt spid="3584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5844">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5844">
                                            <p:txEl>
                                              <p:pRg st="5" end="5"/>
                                            </p:txEl>
                                          </p:spTgt>
                                        </p:tgtEl>
                                        <p:attrNameLst>
                                          <p:attrName>style.visibility</p:attrName>
                                        </p:attrNameLst>
                                      </p:cBhvr>
                                      <p:to>
                                        <p:strVal val="visible"/>
                                      </p:to>
                                    </p:set>
                                    <p:anim calcmode="lin" valueType="num">
                                      <p:cBhvr additive="base">
                                        <p:cTn id="29" dur="500" fill="hold"/>
                                        <p:tgtEl>
                                          <p:spTgt spid="35844">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5844">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5844">
                                            <p:txEl>
                                              <p:pRg st="6" end="6"/>
                                            </p:txEl>
                                          </p:spTgt>
                                        </p:tgtEl>
                                        <p:attrNameLst>
                                          <p:attrName>style.visibility</p:attrName>
                                        </p:attrNameLst>
                                      </p:cBhvr>
                                      <p:to>
                                        <p:strVal val="visible"/>
                                      </p:to>
                                    </p:set>
                                    <p:anim calcmode="lin" valueType="num">
                                      <p:cBhvr additive="base">
                                        <p:cTn id="33" dur="500" fill="hold"/>
                                        <p:tgtEl>
                                          <p:spTgt spid="35844">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5844">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5844">
                                            <p:txEl>
                                              <p:pRg st="7" end="7"/>
                                            </p:txEl>
                                          </p:spTgt>
                                        </p:tgtEl>
                                        <p:attrNameLst>
                                          <p:attrName>style.visibility</p:attrName>
                                        </p:attrNameLst>
                                      </p:cBhvr>
                                      <p:to>
                                        <p:strVal val="visible"/>
                                      </p:to>
                                    </p:set>
                                    <p:anim calcmode="lin" valueType="num">
                                      <p:cBhvr additive="base">
                                        <p:cTn id="37" dur="500" fill="hold"/>
                                        <p:tgtEl>
                                          <p:spTgt spid="35844">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5844">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uiExpand="1" build="p" bldLvl="2"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idx="4294967295"/>
          </p:nvPr>
        </p:nvSpPr>
        <p:spPr>
          <a:xfrm>
            <a:off x="685800" y="609600"/>
            <a:ext cx="7772400" cy="944563"/>
          </a:xfrm>
        </p:spPr>
        <p:txBody>
          <a:bodyPr/>
          <a:lstStyle/>
          <a:p>
            <a:pPr eaLnBrk="1" hangingPunct="1"/>
            <a:r>
              <a:rPr lang="en-US" altLang="en-US" sz="4000"/>
              <a:t>Your Investment Plan </a:t>
            </a:r>
            <a:r>
              <a:rPr lang="en-US" altLang="en-US" sz="2400"/>
              <a:t>(continued)</a:t>
            </a:r>
          </a:p>
        </p:txBody>
      </p:sp>
      <p:sp>
        <p:nvSpPr>
          <p:cNvPr id="273411" name="Rectangle 3"/>
          <p:cNvSpPr>
            <a:spLocks noGrp="1" noChangeArrowheads="1"/>
          </p:cNvSpPr>
          <p:nvPr>
            <p:ph type="body" idx="4294967295"/>
          </p:nvPr>
        </p:nvSpPr>
        <p:spPr>
          <a:xfrm>
            <a:off x="914400" y="1600200"/>
            <a:ext cx="7315200" cy="4114800"/>
          </a:xfrm>
        </p:spPr>
        <p:txBody>
          <a:bodyPr/>
          <a:lstStyle/>
          <a:p>
            <a:pPr eaLnBrk="1" hangingPunct="1"/>
            <a:r>
              <a:rPr lang="en-US" altLang="en-US"/>
              <a:t>Thoughts on performance and monitoring</a:t>
            </a:r>
          </a:p>
          <a:p>
            <a:pPr lvl="1" eaLnBrk="1" hangingPunct="1"/>
            <a:r>
              <a:rPr lang="en-US" altLang="en-US"/>
              <a:t>Develop a good asset allocation plan and stick to it</a:t>
            </a:r>
          </a:p>
          <a:p>
            <a:pPr lvl="1" eaLnBrk="1" hangingPunct="1"/>
            <a:r>
              <a:rPr lang="en-US" altLang="en-US"/>
              <a:t>Beware of last year’s best performers—winners rotate.  Do not chase them</a:t>
            </a:r>
          </a:p>
          <a:p>
            <a:pPr lvl="1" eaLnBrk="1" hangingPunct="1"/>
            <a:r>
              <a:rPr lang="en-US" altLang="en-US"/>
              <a:t>Remember the tax consequences of selling</a:t>
            </a:r>
          </a:p>
          <a:p>
            <a:pPr lvl="1" eaLnBrk="1" hangingPunct="1"/>
            <a:r>
              <a:rPr lang="en-US" altLang="en-US"/>
              <a:t>Re-evaluate your investments as necessary</a:t>
            </a:r>
          </a:p>
          <a:p>
            <a:pPr lvl="2" eaLnBrk="1" hangingPunct="1"/>
            <a:r>
              <a:rPr lang="en-US" altLang="en-US"/>
              <a:t>Rebalance annually or less often</a:t>
            </a:r>
          </a:p>
          <a:p>
            <a:pPr lvl="2" eaLnBrk="1" hangingPunct="1"/>
            <a:r>
              <a:rPr lang="en-US" altLang="en-US"/>
              <a:t>Rebalance to with an eye to limiting tax consequences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3411">
                                            <p:txEl>
                                              <p:pRg st="0" end="0"/>
                                            </p:txEl>
                                          </p:spTgt>
                                        </p:tgtEl>
                                        <p:attrNameLst>
                                          <p:attrName>style.visibility</p:attrName>
                                        </p:attrNameLst>
                                      </p:cBhvr>
                                      <p:to>
                                        <p:strVal val="visible"/>
                                      </p:to>
                                    </p:set>
                                    <p:anim calcmode="lin" valueType="num">
                                      <p:cBhvr additive="base">
                                        <p:cTn id="7" dur="500" fill="hold"/>
                                        <p:tgtEl>
                                          <p:spTgt spid="273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3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3411">
                                            <p:txEl>
                                              <p:pRg st="1" end="1"/>
                                            </p:txEl>
                                          </p:spTgt>
                                        </p:tgtEl>
                                        <p:attrNameLst>
                                          <p:attrName>style.visibility</p:attrName>
                                        </p:attrNameLst>
                                      </p:cBhvr>
                                      <p:to>
                                        <p:strVal val="visible"/>
                                      </p:to>
                                    </p:set>
                                    <p:anim calcmode="lin" valueType="num">
                                      <p:cBhvr additive="base">
                                        <p:cTn id="13" dur="500" fill="hold"/>
                                        <p:tgtEl>
                                          <p:spTgt spid="2734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341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3411">
                                            <p:txEl>
                                              <p:pRg st="2" end="2"/>
                                            </p:txEl>
                                          </p:spTgt>
                                        </p:tgtEl>
                                        <p:attrNameLst>
                                          <p:attrName>style.visibility</p:attrName>
                                        </p:attrNameLst>
                                      </p:cBhvr>
                                      <p:to>
                                        <p:strVal val="visible"/>
                                      </p:to>
                                    </p:set>
                                    <p:anim calcmode="lin" valueType="num">
                                      <p:cBhvr additive="base">
                                        <p:cTn id="17" dur="500" fill="hold"/>
                                        <p:tgtEl>
                                          <p:spTgt spid="27341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341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3411">
                                            <p:txEl>
                                              <p:pRg st="3" end="3"/>
                                            </p:txEl>
                                          </p:spTgt>
                                        </p:tgtEl>
                                        <p:attrNameLst>
                                          <p:attrName>style.visibility</p:attrName>
                                        </p:attrNameLst>
                                      </p:cBhvr>
                                      <p:to>
                                        <p:strVal val="visible"/>
                                      </p:to>
                                    </p:set>
                                    <p:anim calcmode="lin" valueType="num">
                                      <p:cBhvr additive="base">
                                        <p:cTn id="21" dur="500" fill="hold"/>
                                        <p:tgtEl>
                                          <p:spTgt spid="27341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341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3411">
                                            <p:txEl>
                                              <p:pRg st="4" end="4"/>
                                            </p:txEl>
                                          </p:spTgt>
                                        </p:tgtEl>
                                        <p:attrNameLst>
                                          <p:attrName>style.visibility</p:attrName>
                                        </p:attrNameLst>
                                      </p:cBhvr>
                                      <p:to>
                                        <p:strVal val="visible"/>
                                      </p:to>
                                    </p:set>
                                    <p:anim calcmode="lin" valueType="num">
                                      <p:cBhvr additive="base">
                                        <p:cTn id="25" dur="500" fill="hold"/>
                                        <p:tgtEl>
                                          <p:spTgt spid="27341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341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73411">
                                            <p:txEl>
                                              <p:pRg st="5" end="5"/>
                                            </p:txEl>
                                          </p:spTgt>
                                        </p:tgtEl>
                                        <p:attrNameLst>
                                          <p:attrName>style.visibility</p:attrName>
                                        </p:attrNameLst>
                                      </p:cBhvr>
                                      <p:to>
                                        <p:strVal val="visible"/>
                                      </p:to>
                                    </p:set>
                                    <p:anim calcmode="lin" valueType="num">
                                      <p:cBhvr additive="base">
                                        <p:cTn id="29" dur="500" fill="hold"/>
                                        <p:tgtEl>
                                          <p:spTgt spid="27341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7341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73411">
                                            <p:txEl>
                                              <p:pRg st="6" end="6"/>
                                            </p:txEl>
                                          </p:spTgt>
                                        </p:tgtEl>
                                        <p:attrNameLst>
                                          <p:attrName>style.visibility</p:attrName>
                                        </p:attrNameLst>
                                      </p:cBhvr>
                                      <p:to>
                                        <p:strVal val="visible"/>
                                      </p:to>
                                    </p:set>
                                    <p:anim calcmode="lin" valueType="num">
                                      <p:cBhvr additive="base">
                                        <p:cTn id="33" dur="500" fill="hold"/>
                                        <p:tgtEl>
                                          <p:spTgt spid="27341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7341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1" grpId="0" uiExpand="1"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idx="4294967295"/>
          </p:nvPr>
        </p:nvSpPr>
        <p:spPr>
          <a:xfrm>
            <a:off x="685800" y="685800"/>
            <a:ext cx="7772400" cy="915988"/>
          </a:xfrm>
        </p:spPr>
        <p:txBody>
          <a:bodyPr/>
          <a:lstStyle/>
          <a:p>
            <a:pPr eaLnBrk="1" hangingPunct="1">
              <a:lnSpc>
                <a:spcPct val="90000"/>
              </a:lnSpc>
            </a:pPr>
            <a:r>
              <a:rPr lang="en-US" altLang="en-US"/>
              <a:t>Investment Plan Note</a:t>
            </a:r>
          </a:p>
        </p:txBody>
      </p:sp>
      <p:sp>
        <p:nvSpPr>
          <p:cNvPr id="37892" name="Rectangle 3"/>
          <p:cNvSpPr>
            <a:spLocks noGrp="1" noChangeArrowheads="1"/>
          </p:cNvSpPr>
          <p:nvPr>
            <p:ph type="body" idx="4294967295"/>
          </p:nvPr>
        </p:nvSpPr>
        <p:spPr>
          <a:xfrm>
            <a:off x="914400" y="1600200"/>
            <a:ext cx="7315200" cy="4876800"/>
          </a:xfrm>
        </p:spPr>
        <p:txBody>
          <a:bodyPr/>
          <a:lstStyle/>
          <a:p>
            <a:pPr eaLnBrk="1" hangingPunct="1"/>
            <a:r>
              <a:rPr lang="en-US" altLang="en-US" dirty="0"/>
              <a:t>Because of the detail and importance of this Plan, I have created an example </a:t>
            </a:r>
            <a:r>
              <a:rPr lang="en-US" altLang="en-US" sz="2000" dirty="0">
                <a:hlinkClick r:id="rId2"/>
              </a:rPr>
              <a:t>Investment Plan Example Template </a:t>
            </a:r>
            <a:r>
              <a:rPr lang="en-US" altLang="en-US" sz="2000" dirty="0"/>
              <a:t>(LT5A) or Investment Policy Statement) </a:t>
            </a:r>
            <a:endParaRPr lang="en-US" altLang="en-US" dirty="0"/>
          </a:p>
          <a:p>
            <a:pPr lvl="1" eaLnBrk="1" hangingPunct="1"/>
            <a:r>
              <a:rPr lang="en-US" altLang="en-US" dirty="0"/>
              <a:t>Please feel free to copy this plan, and then change it to represent your personal views on risk and return, constraints, investment policy, etc.</a:t>
            </a:r>
          </a:p>
          <a:p>
            <a:pPr lvl="2" eaLnBrk="1" hangingPunct="1"/>
            <a:r>
              <a:rPr lang="en-US" altLang="en-US" dirty="0"/>
              <a:t>Starting from a copy will help to make sure you have all the important sections of the Plan</a:t>
            </a:r>
          </a:p>
          <a:p>
            <a:pPr lvl="3" eaLnBrk="1" hangingPunct="1"/>
            <a:r>
              <a:rPr lang="en-US" altLang="en-US" dirty="0"/>
              <a:t>While this plan contains the areas I deem important, you can add any additional areas to your plan you feel necessary</a:t>
            </a:r>
          </a:p>
          <a:p>
            <a:pPr lvl="2" eaLnBrk="1" hangingPunct="1"/>
            <a:r>
              <a:rPr lang="en-US" altLang="en-US" dirty="0"/>
              <a:t>Instructions are found in </a:t>
            </a:r>
            <a:r>
              <a:rPr lang="en-US" altLang="en-US" dirty="0">
                <a:hlinkClick r:id="rId3"/>
              </a:rPr>
              <a:t>Investment Plan Example Instructions</a:t>
            </a:r>
            <a:r>
              <a:rPr lang="en-US" altLang="en-US" dirty="0"/>
              <a:t> (LT5B).</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2">
                                            <p:txEl>
                                              <p:pRg st="0" end="0"/>
                                            </p:txEl>
                                          </p:spTgt>
                                        </p:tgtEl>
                                        <p:attrNameLst>
                                          <p:attrName>style.visibility</p:attrName>
                                        </p:attrNameLst>
                                      </p:cBhvr>
                                      <p:to>
                                        <p:strVal val="visible"/>
                                      </p:to>
                                    </p:set>
                                    <p:anim calcmode="lin" valueType="num">
                                      <p:cBhvr additive="base">
                                        <p:cTn id="7" dur="500" fill="hold"/>
                                        <p:tgtEl>
                                          <p:spTgt spid="3789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2">
                                            <p:txEl>
                                              <p:pRg st="1" end="1"/>
                                            </p:txEl>
                                          </p:spTgt>
                                        </p:tgtEl>
                                        <p:attrNameLst>
                                          <p:attrName>style.visibility</p:attrName>
                                        </p:attrNameLst>
                                      </p:cBhvr>
                                      <p:to>
                                        <p:strVal val="visible"/>
                                      </p:to>
                                    </p:set>
                                    <p:anim calcmode="lin" valueType="num">
                                      <p:cBhvr additive="base">
                                        <p:cTn id="13" dur="500" fill="hold"/>
                                        <p:tgtEl>
                                          <p:spTgt spid="3789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2">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7892">
                                            <p:txEl>
                                              <p:pRg st="2" end="2"/>
                                            </p:txEl>
                                          </p:spTgt>
                                        </p:tgtEl>
                                        <p:attrNameLst>
                                          <p:attrName>style.visibility</p:attrName>
                                        </p:attrNameLst>
                                      </p:cBhvr>
                                      <p:to>
                                        <p:strVal val="visible"/>
                                      </p:to>
                                    </p:set>
                                    <p:anim calcmode="lin" valueType="num">
                                      <p:cBhvr additive="base">
                                        <p:cTn id="17" dur="500" fill="hold"/>
                                        <p:tgtEl>
                                          <p:spTgt spid="3789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89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7892">
                                            <p:txEl>
                                              <p:pRg st="3" end="3"/>
                                            </p:txEl>
                                          </p:spTgt>
                                        </p:tgtEl>
                                        <p:attrNameLst>
                                          <p:attrName>style.visibility</p:attrName>
                                        </p:attrNameLst>
                                      </p:cBhvr>
                                      <p:to>
                                        <p:strVal val="visible"/>
                                      </p:to>
                                    </p:set>
                                    <p:anim calcmode="lin" valueType="num">
                                      <p:cBhvr additive="base">
                                        <p:cTn id="21" dur="500" fill="hold"/>
                                        <p:tgtEl>
                                          <p:spTgt spid="3789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7892">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7892">
                                            <p:txEl>
                                              <p:pRg st="4" end="4"/>
                                            </p:txEl>
                                          </p:spTgt>
                                        </p:tgtEl>
                                        <p:attrNameLst>
                                          <p:attrName>style.visibility</p:attrName>
                                        </p:attrNameLst>
                                      </p:cBhvr>
                                      <p:to>
                                        <p:strVal val="visible"/>
                                      </p:to>
                                    </p:set>
                                    <p:anim calcmode="lin" valueType="num">
                                      <p:cBhvr additive="base">
                                        <p:cTn id="25" dur="500" fill="hold"/>
                                        <p:tgtEl>
                                          <p:spTgt spid="3789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89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uiExpand="1" build="p" bldLvl="2"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idx="4294967295"/>
          </p:nvPr>
        </p:nvSpPr>
        <p:spPr>
          <a:xfrm>
            <a:off x="685800" y="609600"/>
            <a:ext cx="7772400" cy="944563"/>
          </a:xfrm>
        </p:spPr>
        <p:txBody>
          <a:bodyPr/>
          <a:lstStyle/>
          <a:p>
            <a:pPr eaLnBrk="1" hangingPunct="1"/>
            <a:r>
              <a:rPr lang="en-US" altLang="en-US"/>
              <a:t>Questions</a:t>
            </a:r>
          </a:p>
        </p:txBody>
      </p:sp>
      <p:sp>
        <p:nvSpPr>
          <p:cNvPr id="38916" name="Rectangle 3"/>
          <p:cNvSpPr>
            <a:spLocks noGrp="1" noChangeArrowheads="1"/>
          </p:cNvSpPr>
          <p:nvPr>
            <p:ph type="body" idx="4294967295"/>
          </p:nvPr>
        </p:nvSpPr>
        <p:spPr>
          <a:xfrm>
            <a:off x="914400" y="1600200"/>
            <a:ext cx="7315200" cy="4114800"/>
          </a:xfrm>
        </p:spPr>
        <p:txBody>
          <a:bodyPr/>
          <a:lstStyle/>
          <a:p>
            <a:pPr eaLnBrk="1" hangingPunct="1"/>
            <a:r>
              <a:rPr lang="en-US" altLang="en-US"/>
              <a:t>Do you understand the investment process and how to write your investment plan (i.e., your investment policy statement)?</a:t>
            </a:r>
          </a:p>
          <a:p>
            <a:pPr eaLnBrk="1" hangingPunct="1">
              <a:buFont typeface="Wingdings" panose="05000000000000000000" pitchFamily="2" charset="2"/>
              <a:buNone/>
            </a:pPr>
            <a:endParaRPr lang="en-US" altLang="en-US"/>
          </a:p>
          <a:p>
            <a:pPr eaLnBrk="1" hangingPunct="1">
              <a:buFont typeface="Wingdings" panose="05000000000000000000" pitchFamily="2" charset="2"/>
              <a:buNone/>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6">
                                            <p:txEl>
                                              <p:pRg st="0" end="0"/>
                                            </p:txEl>
                                          </p:spTgt>
                                        </p:tgtEl>
                                        <p:attrNameLst>
                                          <p:attrName>style.visibility</p:attrName>
                                        </p:attrNameLst>
                                      </p:cBhvr>
                                      <p:to>
                                        <p:strVal val="visible"/>
                                      </p:to>
                                    </p:set>
                                    <p:anim calcmode="lin" valueType="num">
                                      <p:cBhvr additive="base">
                                        <p:cTn id="7" dur="500" fill="hold"/>
                                        <p:tgtEl>
                                          <p:spTgt spid="3891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build="p" bldLvl="2"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idx="4294967295"/>
          </p:nvPr>
        </p:nvSpPr>
        <p:spPr>
          <a:xfrm>
            <a:off x="685800" y="655638"/>
            <a:ext cx="7772400" cy="944562"/>
          </a:xfrm>
        </p:spPr>
        <p:txBody>
          <a:bodyPr/>
          <a:lstStyle/>
          <a:p>
            <a:pPr eaLnBrk="1" hangingPunct="1"/>
            <a:r>
              <a:rPr lang="en-US" altLang="en-US"/>
              <a:t>C. Beware of “Get Rich Quick” Schemes</a:t>
            </a:r>
          </a:p>
        </p:txBody>
      </p:sp>
      <p:sp>
        <p:nvSpPr>
          <p:cNvPr id="112643" name="Rectangle 3"/>
          <p:cNvSpPr>
            <a:spLocks noGrp="1" noChangeArrowheads="1"/>
          </p:cNvSpPr>
          <p:nvPr>
            <p:ph type="body" idx="4294967295"/>
          </p:nvPr>
        </p:nvSpPr>
        <p:spPr>
          <a:xfrm>
            <a:off x="914400" y="1600200"/>
            <a:ext cx="7239000" cy="5410200"/>
          </a:xfrm>
        </p:spPr>
        <p:txBody>
          <a:bodyPr/>
          <a:lstStyle/>
          <a:p>
            <a:pPr eaLnBrk="1" hangingPunct="1"/>
            <a:r>
              <a:rPr lang="en-US" altLang="en-US"/>
              <a:t>What are “Get Rich Quick” schemes?</a:t>
            </a:r>
          </a:p>
          <a:p>
            <a:pPr lvl="1" eaLnBrk="1" hangingPunct="1"/>
            <a:r>
              <a:rPr lang="en-US" altLang="en-US"/>
              <a:t>Methods by which you can “supposedly” make lots of money in a short time in the markets without knowledge or risk President Hinckley cautioned:</a:t>
            </a:r>
          </a:p>
          <a:p>
            <a:pPr lvl="2" eaLnBrk="1" hangingPunct="1"/>
            <a:r>
              <a:rPr lang="en-US" altLang="en-US"/>
              <a:t>We again urge our people to avoid unnecessary debt, to be modest in the financial obligations which they undertake, to set aside some cash against an emergency. </a:t>
            </a:r>
            <a:r>
              <a:rPr lang="en-US" altLang="en-US" i="1"/>
              <a:t>We warn our people against “get rich” schemes and other entanglements which are nearly always designed to trap the gullible </a:t>
            </a:r>
            <a:r>
              <a:rPr lang="en-US" altLang="en-US"/>
              <a:t>(italics added, “The Condition of the Church,” </a:t>
            </a:r>
            <a:r>
              <a:rPr lang="en-US" altLang="en-US" i="1"/>
              <a:t>Ensign,</a:t>
            </a:r>
            <a:r>
              <a:rPr lang="en-US" altLang="en-US"/>
              <a:t> May 2003, 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anim calcmode="lin" valueType="num">
                                      <p:cBhvr additive="base">
                                        <p:cTn id="7" dur="500" fill="hold"/>
                                        <p:tgtEl>
                                          <p:spTgt spid="1126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43">
                                            <p:txEl>
                                              <p:pRg st="1" end="1"/>
                                            </p:txEl>
                                          </p:spTgt>
                                        </p:tgtEl>
                                        <p:attrNameLst>
                                          <p:attrName>style.visibility</p:attrName>
                                        </p:attrNameLst>
                                      </p:cBhvr>
                                      <p:to>
                                        <p:strVal val="visible"/>
                                      </p:to>
                                    </p:set>
                                    <p:anim calcmode="lin" valueType="num">
                                      <p:cBhvr additive="base">
                                        <p:cTn id="13" dur="500" fill="hold"/>
                                        <p:tgtEl>
                                          <p:spTgt spid="1126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2643">
                                            <p:txEl>
                                              <p:pRg st="2" end="2"/>
                                            </p:txEl>
                                          </p:spTgt>
                                        </p:tgtEl>
                                        <p:attrNameLst>
                                          <p:attrName>style.visibility</p:attrName>
                                        </p:attrNameLst>
                                      </p:cBhvr>
                                      <p:to>
                                        <p:strVal val="visible"/>
                                      </p:to>
                                    </p:set>
                                    <p:anim calcmode="lin" valueType="num">
                                      <p:cBhvr additive="base">
                                        <p:cTn id="17" dur="500" fill="hold"/>
                                        <p:tgtEl>
                                          <p:spTgt spid="1126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26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build="p" bldLvl="2"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a:xfrm>
            <a:off x="685800" y="685800"/>
            <a:ext cx="7772400" cy="944563"/>
          </a:xfrm>
        </p:spPr>
        <p:txBody>
          <a:bodyPr/>
          <a:lstStyle/>
          <a:p>
            <a:pPr eaLnBrk="1" hangingPunct="1"/>
            <a:r>
              <a:rPr lang="en-US" altLang="en-US"/>
              <a:t>“Get Rich Quick” Schemes (GRQS)</a:t>
            </a:r>
          </a:p>
        </p:txBody>
      </p:sp>
      <p:sp>
        <p:nvSpPr>
          <p:cNvPr id="40964" name="Rectangle 3"/>
          <p:cNvSpPr>
            <a:spLocks noGrp="1" noChangeArrowheads="1"/>
          </p:cNvSpPr>
          <p:nvPr>
            <p:ph type="body" idx="4294967295"/>
          </p:nvPr>
        </p:nvSpPr>
        <p:spPr>
          <a:xfrm>
            <a:off x="914400" y="1612900"/>
            <a:ext cx="7315200" cy="5181600"/>
          </a:xfrm>
        </p:spPr>
        <p:txBody>
          <a:bodyPr/>
          <a:lstStyle/>
          <a:p>
            <a:pPr eaLnBrk="1" hangingPunct="1"/>
            <a:r>
              <a:rPr lang="en-US" altLang="en-US" sz="2400"/>
              <a:t>Elder M. Russell Ballard further stated:</a:t>
            </a:r>
          </a:p>
          <a:p>
            <a:pPr lvl="1" eaLnBrk="1" hangingPunct="1"/>
            <a:r>
              <a:rPr lang="en-US" altLang="en-US" i="1"/>
              <a:t>There are no shortcuts to financial security. There are no get-rich-quick schemes that work</a:t>
            </a:r>
            <a:r>
              <a:rPr lang="en-US" altLang="en-US"/>
              <a:t>. Perhaps none need the principle of balance in their lives more than those who are driven toward accumulating “things” in this world.  Do not trust your money to others without a thorough evaluation of any proposed investment. Our people have lost far too much money by trusting their assets to others. </a:t>
            </a:r>
            <a:r>
              <a:rPr lang="en-US" altLang="en-US" i="1"/>
              <a:t>In my judgment, we never will have balance in our lives unless our finances are securely under control</a:t>
            </a:r>
            <a:r>
              <a:rPr lang="en-US" altLang="en-US"/>
              <a:t> (italics added, “Keeping Life’s Demands in Balance,” </a:t>
            </a:r>
            <a:r>
              <a:rPr lang="en-US" altLang="en-US" i="1"/>
              <a:t>Ensign, </a:t>
            </a:r>
            <a:r>
              <a:rPr lang="en-US" altLang="en-US"/>
              <a:t>May 1987, 13).</a:t>
            </a:r>
          </a:p>
          <a:p>
            <a:pPr eaLnBrk="1" hangingPunct="1"/>
            <a:r>
              <a:rPr lang="en-US" altLang="en-US" sz="2400"/>
              <a:t>What are some examples of these types of schemes?</a:t>
            </a:r>
          </a:p>
          <a:p>
            <a:pPr eaLnBrk="1" hangingPunct="1"/>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anim calcmode="lin" valueType="num">
                                      <p:cBhvr additive="base">
                                        <p:cTn id="7" dur="500" fill="hold"/>
                                        <p:tgtEl>
                                          <p:spTgt spid="4096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6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4">
                                            <p:txEl>
                                              <p:pRg st="1" end="1"/>
                                            </p:txEl>
                                          </p:spTgt>
                                        </p:tgtEl>
                                        <p:attrNameLst>
                                          <p:attrName>style.visibility</p:attrName>
                                        </p:attrNameLst>
                                      </p:cBhvr>
                                      <p:to>
                                        <p:strVal val="visible"/>
                                      </p:to>
                                    </p:set>
                                    <p:anim calcmode="lin" valueType="num">
                                      <p:cBhvr additive="base">
                                        <p:cTn id="13" dur="500" fill="hold"/>
                                        <p:tgtEl>
                                          <p:spTgt spid="4096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64">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0964">
                                            <p:txEl>
                                              <p:pRg st="2" end="2"/>
                                            </p:txEl>
                                          </p:spTgt>
                                        </p:tgtEl>
                                        <p:attrNameLst>
                                          <p:attrName>style.visibility</p:attrName>
                                        </p:attrNameLst>
                                      </p:cBhvr>
                                      <p:to>
                                        <p:strVal val="visible"/>
                                      </p:to>
                                    </p:set>
                                    <p:anim calcmode="lin" valueType="num">
                                      <p:cBhvr additive="base">
                                        <p:cTn id="17" dur="500" fill="hold"/>
                                        <p:tgtEl>
                                          <p:spTgt spid="4096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0964">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bldLvl="2"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idx="4294967295"/>
          </p:nvPr>
        </p:nvSpPr>
        <p:spPr>
          <a:xfrm>
            <a:off x="685800" y="684213"/>
            <a:ext cx="7772400" cy="915987"/>
          </a:xfrm>
        </p:spPr>
        <p:txBody>
          <a:bodyPr/>
          <a:lstStyle/>
          <a:p>
            <a:pPr eaLnBrk="1" hangingPunct="1"/>
            <a:r>
              <a:rPr lang="en-US" altLang="en-US"/>
              <a:t>GRQS: Day Trading</a:t>
            </a:r>
          </a:p>
        </p:txBody>
      </p:sp>
      <p:sp>
        <p:nvSpPr>
          <p:cNvPr id="122883" name="Rectangle 3"/>
          <p:cNvSpPr>
            <a:spLocks noGrp="1" noChangeArrowheads="1"/>
          </p:cNvSpPr>
          <p:nvPr>
            <p:ph type="body" idx="4294967295"/>
          </p:nvPr>
        </p:nvSpPr>
        <p:spPr>
          <a:xfrm>
            <a:off x="914400" y="1600200"/>
            <a:ext cx="7315200" cy="5257800"/>
          </a:xfrm>
        </p:spPr>
        <p:txBody>
          <a:bodyPr/>
          <a:lstStyle/>
          <a:p>
            <a:pPr eaLnBrk="1" hangingPunct="1"/>
            <a:r>
              <a:rPr lang="en-US" altLang="en-US"/>
              <a:t>What is day trading?</a:t>
            </a:r>
          </a:p>
          <a:p>
            <a:pPr lvl="1" eaLnBrk="1" hangingPunct="1"/>
            <a:r>
              <a:rPr lang="en-US" altLang="en-US"/>
              <a:t>It is the process of an individual giving up all his spare time in an area in which he has little or limited competence, in an attempt to consistently beat the market and other professionals after taxes, costs and fees.  It is speculating--not investing!</a:t>
            </a:r>
          </a:p>
          <a:p>
            <a:pPr eaLnBrk="1" hangingPunct="1"/>
            <a:r>
              <a:rPr lang="en-US" altLang="en-US" sz="2400"/>
              <a:t>Don’t get sucked in.  In reality:</a:t>
            </a:r>
          </a:p>
          <a:p>
            <a:pPr lvl="1" eaLnBrk="1" hangingPunct="1"/>
            <a:r>
              <a:rPr lang="en-US" altLang="en-US"/>
              <a:t>Most day traders are spending lots of time making little money at the expense of families and jobs</a:t>
            </a:r>
          </a:p>
          <a:p>
            <a:pPr lvl="1" eaLnBrk="1" hangingPunct="1"/>
            <a:r>
              <a:rPr lang="en-US" altLang="en-US"/>
              <a:t>Few, if any, beat the market consistently after expenses, transactions costs and taxes</a:t>
            </a:r>
          </a:p>
          <a:p>
            <a:pPr lvl="1" eaLnBrk="1" hangingPunct="1"/>
            <a:r>
              <a:rPr lang="en-US" altLang="en-US"/>
              <a:t>Most have great stories but little money to show</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883">
                                            <p:txEl>
                                              <p:pRg st="0" end="0"/>
                                            </p:txEl>
                                          </p:spTgt>
                                        </p:tgtEl>
                                        <p:attrNameLst>
                                          <p:attrName>style.visibility</p:attrName>
                                        </p:attrNameLst>
                                      </p:cBhvr>
                                      <p:to>
                                        <p:strVal val="visible"/>
                                      </p:to>
                                    </p:set>
                                    <p:anim calcmode="lin" valueType="num">
                                      <p:cBhvr additive="base">
                                        <p:cTn id="7" dur="500" fill="hold"/>
                                        <p:tgtEl>
                                          <p:spTgt spid="1228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8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883">
                                            <p:txEl>
                                              <p:pRg st="1" end="1"/>
                                            </p:txEl>
                                          </p:spTgt>
                                        </p:tgtEl>
                                        <p:attrNameLst>
                                          <p:attrName>style.visibility</p:attrName>
                                        </p:attrNameLst>
                                      </p:cBhvr>
                                      <p:to>
                                        <p:strVal val="visible"/>
                                      </p:to>
                                    </p:set>
                                    <p:anim calcmode="lin" valueType="num">
                                      <p:cBhvr additive="base">
                                        <p:cTn id="13" dur="500" fill="hold"/>
                                        <p:tgtEl>
                                          <p:spTgt spid="1228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8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2883">
                                            <p:txEl>
                                              <p:pRg st="2" end="2"/>
                                            </p:txEl>
                                          </p:spTgt>
                                        </p:tgtEl>
                                        <p:attrNameLst>
                                          <p:attrName>style.visibility</p:attrName>
                                        </p:attrNameLst>
                                      </p:cBhvr>
                                      <p:to>
                                        <p:strVal val="visible"/>
                                      </p:to>
                                    </p:set>
                                    <p:anim calcmode="lin" valueType="num">
                                      <p:cBhvr additive="base">
                                        <p:cTn id="17" dur="500" fill="hold"/>
                                        <p:tgtEl>
                                          <p:spTgt spid="1228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28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2883">
                                            <p:txEl>
                                              <p:pRg st="3" end="3"/>
                                            </p:txEl>
                                          </p:spTgt>
                                        </p:tgtEl>
                                        <p:attrNameLst>
                                          <p:attrName>style.visibility</p:attrName>
                                        </p:attrNameLst>
                                      </p:cBhvr>
                                      <p:to>
                                        <p:strVal val="visible"/>
                                      </p:to>
                                    </p:set>
                                    <p:anim calcmode="lin" valueType="num">
                                      <p:cBhvr additive="base">
                                        <p:cTn id="21" dur="500" fill="hold"/>
                                        <p:tgtEl>
                                          <p:spTgt spid="1228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28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22883">
                                            <p:txEl>
                                              <p:pRg st="4" end="4"/>
                                            </p:txEl>
                                          </p:spTgt>
                                        </p:tgtEl>
                                        <p:attrNameLst>
                                          <p:attrName>style.visibility</p:attrName>
                                        </p:attrNameLst>
                                      </p:cBhvr>
                                      <p:to>
                                        <p:strVal val="visible"/>
                                      </p:to>
                                    </p:set>
                                    <p:anim calcmode="lin" valueType="num">
                                      <p:cBhvr additive="base">
                                        <p:cTn id="25" dur="500" fill="hold"/>
                                        <p:tgtEl>
                                          <p:spTgt spid="1228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28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22883">
                                            <p:txEl>
                                              <p:pRg st="5" end="5"/>
                                            </p:txEl>
                                          </p:spTgt>
                                        </p:tgtEl>
                                        <p:attrNameLst>
                                          <p:attrName>style.visibility</p:attrName>
                                        </p:attrNameLst>
                                      </p:cBhvr>
                                      <p:to>
                                        <p:strVal val="visible"/>
                                      </p:to>
                                    </p:set>
                                    <p:anim calcmode="lin" valueType="num">
                                      <p:cBhvr additive="base">
                                        <p:cTn id="29" dur="500" fill="hold"/>
                                        <p:tgtEl>
                                          <p:spTgt spid="1228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2288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uiExpand="1"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3"/>
          <p:cNvSpPr>
            <a:spLocks noGrp="1" noChangeArrowheads="1"/>
          </p:cNvSpPr>
          <p:nvPr>
            <p:ph type="title" idx="4294967295"/>
          </p:nvPr>
        </p:nvSpPr>
        <p:spPr>
          <a:xfrm>
            <a:off x="685800" y="698500"/>
            <a:ext cx="7772400" cy="944563"/>
          </a:xfrm>
        </p:spPr>
        <p:txBody>
          <a:bodyPr/>
          <a:lstStyle/>
          <a:p>
            <a:pPr eaLnBrk="1" hangingPunct="1"/>
            <a:r>
              <a:rPr lang="en-US" altLang="en-US"/>
              <a:t>GRQS: Day Trading</a:t>
            </a:r>
            <a:r>
              <a:rPr lang="en-US" altLang="en-US" sz="2400"/>
              <a:t> (continued)</a:t>
            </a:r>
            <a:endParaRPr lang="en-US" altLang="en-US"/>
          </a:p>
        </p:txBody>
      </p:sp>
      <p:sp>
        <p:nvSpPr>
          <p:cNvPr id="25604" name="Rectangle 4"/>
          <p:cNvSpPr>
            <a:spLocks noGrp="1" noChangeArrowheads="1"/>
          </p:cNvSpPr>
          <p:nvPr>
            <p:ph type="body" idx="4294967295"/>
          </p:nvPr>
        </p:nvSpPr>
        <p:spPr>
          <a:xfrm>
            <a:off x="914400" y="1600200"/>
            <a:ext cx="7391400" cy="5029200"/>
          </a:xfrm>
        </p:spPr>
        <p:txBody>
          <a:bodyPr/>
          <a:lstStyle/>
          <a:p>
            <a:pPr algn="ctr" eaLnBrk="1" hangingPunct="1">
              <a:spcBef>
                <a:spcPct val="50000"/>
              </a:spcBef>
              <a:buFontTx/>
              <a:buNone/>
            </a:pPr>
            <a:r>
              <a:rPr lang="en-US" altLang="en-US">
                <a:solidFill>
                  <a:srgbClr val="0070C0"/>
                </a:solidFill>
              </a:rPr>
              <a:t>Grant McQueen’s day-trading buddy</a:t>
            </a:r>
          </a:p>
          <a:p>
            <a:pPr algn="ctr" eaLnBrk="1" hangingPunct="1">
              <a:spcBef>
                <a:spcPct val="50000"/>
              </a:spcBef>
              <a:buFontTx/>
              <a:buNone/>
            </a:pPr>
            <a:r>
              <a:rPr lang="en-US" altLang="en-US" sz="2400"/>
              <a:t>His goal was to beat the S&amp;P by 2% per year</a:t>
            </a:r>
          </a:p>
          <a:p>
            <a:pPr lvl="1" eaLnBrk="1" hangingPunct="1">
              <a:spcBef>
                <a:spcPct val="50000"/>
              </a:spcBef>
              <a:buFontTx/>
              <a:buNone/>
            </a:pPr>
            <a:r>
              <a:rPr lang="en-US" altLang="en-US" sz="2000"/>
              <a:t>$500,000 in stocks  * 2% (above an index fund)	$10,000</a:t>
            </a:r>
          </a:p>
          <a:p>
            <a:pPr lvl="1" eaLnBrk="1" hangingPunct="1">
              <a:lnSpc>
                <a:spcPct val="60000"/>
              </a:lnSpc>
              <a:spcBef>
                <a:spcPct val="50000"/>
              </a:spcBef>
              <a:buFontTx/>
              <a:buNone/>
            </a:pPr>
            <a:r>
              <a:rPr lang="en-US" altLang="en-US" sz="2000"/>
              <a:t>250 days  *  1 trade a day *  $15 per trade	</a:t>
            </a:r>
            <a:r>
              <a:rPr lang="en-US" altLang="en-US" sz="2000" u="sng"/>
              <a:t>-  3,750</a:t>
            </a:r>
          </a:p>
          <a:p>
            <a:pPr lvl="1" eaLnBrk="1" hangingPunct="1">
              <a:lnSpc>
                <a:spcPct val="60000"/>
              </a:lnSpc>
              <a:spcBef>
                <a:spcPct val="50000"/>
              </a:spcBef>
              <a:buFontTx/>
              <a:buNone/>
            </a:pPr>
            <a:r>
              <a:rPr lang="en-US" altLang="en-US" sz="2000"/>
              <a:t>Gross Trading Profit	     		 	   6,250</a:t>
            </a:r>
          </a:p>
          <a:p>
            <a:pPr lvl="1" eaLnBrk="1" hangingPunct="1">
              <a:lnSpc>
                <a:spcPct val="60000"/>
              </a:lnSpc>
              <a:spcBef>
                <a:spcPct val="50000"/>
              </a:spcBef>
              <a:buFontTx/>
              <a:buNone/>
            </a:pPr>
            <a:r>
              <a:rPr lang="en-US" altLang="en-US" sz="2000"/>
              <a:t>   less taxes </a:t>
            </a:r>
            <a:r>
              <a:rPr lang="en-US" altLang="en-US" sz="1800"/>
              <a:t>@</a:t>
            </a:r>
            <a:r>
              <a:rPr lang="en-US" altLang="en-US" sz="2000"/>
              <a:t> 35% federal + 7% state		</a:t>
            </a:r>
            <a:r>
              <a:rPr lang="en-US" altLang="en-US" sz="2000" u="sng"/>
              <a:t>-  2,625</a:t>
            </a:r>
            <a:endParaRPr lang="en-US" altLang="en-US" sz="2000"/>
          </a:p>
          <a:p>
            <a:pPr lvl="1" eaLnBrk="1" hangingPunct="1">
              <a:lnSpc>
                <a:spcPct val="60000"/>
              </a:lnSpc>
              <a:spcBef>
                <a:spcPct val="50000"/>
              </a:spcBef>
              <a:buFontTx/>
              <a:buNone/>
            </a:pPr>
            <a:r>
              <a:rPr lang="en-US" altLang="en-US" sz="2000"/>
              <a:t>Net Trading Profit				 $ 3,625</a:t>
            </a:r>
          </a:p>
          <a:p>
            <a:pPr lvl="1" eaLnBrk="1" hangingPunct="1">
              <a:buFontTx/>
              <a:buNone/>
            </a:pPr>
            <a:r>
              <a:rPr lang="en-US" altLang="en-US" sz="2000"/>
              <a:t>	10 hours/week  X  52 weeks                           520 hours</a:t>
            </a:r>
          </a:p>
          <a:p>
            <a:pPr lvl="1" algn="ctr" eaLnBrk="1" hangingPunct="1">
              <a:buFontTx/>
              <a:buNone/>
            </a:pPr>
            <a:r>
              <a:rPr lang="en-US" altLang="en-US"/>
              <a:t>Equals $6.97 per hour!</a:t>
            </a:r>
          </a:p>
          <a:p>
            <a:pPr lvl="1" eaLnBrk="1" hangingPunct="1"/>
            <a:r>
              <a:rPr lang="en-US" altLang="en-US"/>
              <a:t>Not to mention costs of an office, computer, internet, real time data fee, and THE FACT THAT HE DIDN’T BEAT THE MARKET (or the performance from an S&amp;P 500 index fund</a:t>
            </a:r>
            <a:r>
              <a:rPr lang="en-US" altLang="en-US" sz="200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60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60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60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60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60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60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604">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604">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60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a:xfrm>
            <a:off x="685800" y="609600"/>
            <a:ext cx="7772400" cy="944563"/>
          </a:xfrm>
        </p:spPr>
        <p:txBody>
          <a:bodyPr/>
          <a:lstStyle/>
          <a:p>
            <a:pPr eaLnBrk="1" hangingPunct="1"/>
            <a:r>
              <a:rPr lang="en-US" altLang="en-US"/>
              <a:t>Assignments for Today </a:t>
            </a:r>
            <a:r>
              <a:rPr lang="en-US" altLang="en-US" sz="2400"/>
              <a:t>(continued)</a:t>
            </a:r>
          </a:p>
        </p:txBody>
      </p:sp>
      <p:sp>
        <p:nvSpPr>
          <p:cNvPr id="6148" name="Rectangle 3"/>
          <p:cNvSpPr>
            <a:spLocks noGrp="1" noChangeArrowheads="1"/>
          </p:cNvSpPr>
          <p:nvPr>
            <p:ph type="body" idx="4294967295"/>
          </p:nvPr>
        </p:nvSpPr>
        <p:spPr>
          <a:xfrm>
            <a:off x="914400" y="1609725"/>
            <a:ext cx="7315200" cy="5248275"/>
          </a:xfrm>
        </p:spPr>
        <p:txBody>
          <a:bodyPr/>
          <a:lstStyle/>
          <a:p>
            <a:pPr eaLnBrk="1" hangingPunct="1"/>
            <a:r>
              <a:rPr lang="en-US" altLang="en-US" dirty="0"/>
              <a:t>Investments 3:  Securities Markets</a:t>
            </a:r>
          </a:p>
          <a:p>
            <a:pPr lvl="1" eaLnBrk="1" hangingPunct="1"/>
            <a:r>
              <a:rPr lang="en-US" altLang="en-US" dirty="0"/>
              <a:t>1.  Determine investment policies to eliminate “fear and greed” in your investing.  Determine the maximum amount you will invest in any single investment and include this in Section II.A.2</a:t>
            </a:r>
          </a:p>
          <a:p>
            <a:pPr lvl="1" eaLnBrk="1" hangingPunct="1"/>
            <a:r>
              <a:rPr lang="en-US" altLang="en-US" dirty="0"/>
              <a:t>2. Determine if you will use leverage to invest (I do not recommend it).  Include this in Section III.A.3</a:t>
            </a:r>
          </a:p>
          <a:p>
            <a:pPr lvl="1" eaLnBrk="1" hangingPunct="1"/>
            <a:r>
              <a:rPr lang="en-US" altLang="en-US" dirty="0"/>
              <a:t>3.  Choose your investment benchmarks for each of your asset classes (see </a:t>
            </a:r>
            <a:r>
              <a:rPr lang="en-US" dirty="0">
                <a:hlinkClick r:id="rId2"/>
              </a:rPr>
              <a:t>Possible Benchmarks for Investment Plans </a:t>
            </a:r>
            <a:r>
              <a:rPr lang="en-US" dirty="0"/>
              <a:t>(LT15)</a:t>
            </a:r>
            <a:r>
              <a:rPr lang="en-US" altLang="en-US" dirty="0"/>
              <a:t> for help).  Include these in Section II.B.1-2</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additive="base">
                                        <p:cTn id="7" dur="500" fill="hold"/>
                                        <p:tgtEl>
                                          <p:spTgt spid="614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8">
                                            <p:txEl>
                                              <p:pRg st="1" end="1"/>
                                            </p:txEl>
                                          </p:spTgt>
                                        </p:tgtEl>
                                        <p:attrNameLst>
                                          <p:attrName>style.visibility</p:attrName>
                                        </p:attrNameLst>
                                      </p:cBhvr>
                                      <p:to>
                                        <p:strVal val="visible"/>
                                      </p:to>
                                    </p:set>
                                    <p:anim calcmode="lin" valueType="num">
                                      <p:cBhvr additive="base">
                                        <p:cTn id="13" dur="500" fill="hold"/>
                                        <p:tgtEl>
                                          <p:spTgt spid="614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8">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148">
                                            <p:txEl>
                                              <p:pRg st="2" end="2"/>
                                            </p:txEl>
                                          </p:spTgt>
                                        </p:tgtEl>
                                        <p:attrNameLst>
                                          <p:attrName>style.visibility</p:attrName>
                                        </p:attrNameLst>
                                      </p:cBhvr>
                                      <p:to>
                                        <p:strVal val="visible"/>
                                      </p:to>
                                    </p:set>
                                    <p:anim calcmode="lin" valueType="num">
                                      <p:cBhvr additive="base">
                                        <p:cTn id="17" dur="500" fill="hold"/>
                                        <p:tgtEl>
                                          <p:spTgt spid="614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148">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148">
                                            <p:txEl>
                                              <p:pRg st="3" end="3"/>
                                            </p:txEl>
                                          </p:spTgt>
                                        </p:tgtEl>
                                        <p:attrNameLst>
                                          <p:attrName>style.visibility</p:attrName>
                                        </p:attrNameLst>
                                      </p:cBhvr>
                                      <p:to>
                                        <p:strVal val="visible"/>
                                      </p:to>
                                    </p:set>
                                    <p:anim calcmode="lin" valueType="num">
                                      <p:cBhvr additive="base">
                                        <p:cTn id="21" dur="500" fill="hold"/>
                                        <p:tgtEl>
                                          <p:spTgt spid="6148">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148">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uiExpand="1" build="p" bldLvl="2"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idx="4294967295"/>
          </p:nvPr>
        </p:nvSpPr>
        <p:spPr>
          <a:xfrm>
            <a:off x="685800" y="609600"/>
            <a:ext cx="7772400" cy="944563"/>
          </a:xfrm>
        </p:spPr>
        <p:txBody>
          <a:bodyPr/>
          <a:lstStyle/>
          <a:p>
            <a:pPr marL="838200" indent="-838200" eaLnBrk="1" hangingPunct="1"/>
            <a:r>
              <a:rPr lang="en-US" altLang="en-US"/>
              <a:t>GRQS: Trading Rules</a:t>
            </a:r>
          </a:p>
        </p:txBody>
      </p:sp>
      <p:sp>
        <p:nvSpPr>
          <p:cNvPr id="113667" name="Rectangle 3"/>
          <p:cNvSpPr>
            <a:spLocks noGrp="1" noChangeArrowheads="1"/>
          </p:cNvSpPr>
          <p:nvPr>
            <p:ph type="body" idx="4294967295"/>
          </p:nvPr>
        </p:nvSpPr>
        <p:spPr>
          <a:xfrm>
            <a:off x="939800" y="1611313"/>
            <a:ext cx="7366000" cy="5257800"/>
          </a:xfrm>
        </p:spPr>
        <p:txBody>
          <a:bodyPr/>
          <a:lstStyle/>
          <a:p>
            <a:pPr eaLnBrk="1" hangingPunct="1"/>
            <a:r>
              <a:rPr lang="en-US" altLang="en-US"/>
              <a:t>What are trading rules?</a:t>
            </a:r>
          </a:p>
          <a:p>
            <a:pPr lvl="1" eaLnBrk="1" hangingPunct="1"/>
            <a:r>
              <a:rPr lang="en-US" altLang="en-US"/>
              <a:t>Rules which give specific buy and sell recommendations for financial assets.  By using these rules you supposedly can “beat” the market</a:t>
            </a:r>
          </a:p>
          <a:p>
            <a:pPr eaLnBrk="1" hangingPunct="1"/>
            <a:r>
              <a:rPr lang="en-US" altLang="en-US" sz="2400"/>
              <a:t>Don’t get sucked in.  Look to the seller’s motives.  Ask:</a:t>
            </a:r>
          </a:p>
          <a:p>
            <a:pPr lvl="1" eaLnBrk="1" hangingPunct="1"/>
            <a:r>
              <a:rPr lang="en-US" altLang="en-US"/>
              <a:t>If this is so good, why are they telling you (charity)?</a:t>
            </a:r>
          </a:p>
          <a:p>
            <a:pPr lvl="2" eaLnBrk="1" hangingPunct="1"/>
            <a:r>
              <a:rPr lang="en-US" altLang="en-US"/>
              <a:t>If it is really good, they will use it themselves and make themselves rich—they won’t share it!</a:t>
            </a:r>
          </a:p>
          <a:p>
            <a:pPr lvl="2" eaLnBrk="1" hangingPunct="1"/>
            <a:r>
              <a:rPr lang="en-US" altLang="en-US"/>
              <a:t>If it doesn’t work, they will try making money by selling it to others—such as yourself.</a:t>
            </a:r>
          </a:p>
          <a:p>
            <a:pPr eaLnBrk="1" hangingPunct="1"/>
            <a:r>
              <a:rPr lang="en-US" altLang="en-US" sz="2400"/>
              <a:t>There are major problems in </a:t>
            </a:r>
            <a:r>
              <a:rPr lang="en-US" altLang="en-US" sz="2400" b="1" i="1" u="sng"/>
              <a:t>all</a:t>
            </a:r>
            <a:r>
              <a:rPr lang="en-US" altLang="en-US" sz="2400"/>
              <a:t> trading rules—the most blatant being that all fail to work consistently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 calcmode="lin" valueType="num">
                                      <p:cBhvr additive="base">
                                        <p:cTn id="7" dur="500" fill="hold"/>
                                        <p:tgtEl>
                                          <p:spTgt spid="1136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36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3667">
                                            <p:txEl>
                                              <p:pRg st="1" end="1"/>
                                            </p:txEl>
                                          </p:spTgt>
                                        </p:tgtEl>
                                        <p:attrNameLst>
                                          <p:attrName>style.visibility</p:attrName>
                                        </p:attrNameLst>
                                      </p:cBhvr>
                                      <p:to>
                                        <p:strVal val="visible"/>
                                      </p:to>
                                    </p:set>
                                    <p:anim calcmode="lin" valueType="num">
                                      <p:cBhvr additive="base">
                                        <p:cTn id="13" dur="500" fill="hold"/>
                                        <p:tgtEl>
                                          <p:spTgt spid="1136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36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3667">
                                            <p:txEl>
                                              <p:pRg st="2" end="2"/>
                                            </p:txEl>
                                          </p:spTgt>
                                        </p:tgtEl>
                                        <p:attrNameLst>
                                          <p:attrName>style.visibility</p:attrName>
                                        </p:attrNameLst>
                                      </p:cBhvr>
                                      <p:to>
                                        <p:strVal val="visible"/>
                                      </p:to>
                                    </p:set>
                                    <p:anim calcmode="lin" valueType="num">
                                      <p:cBhvr additive="base">
                                        <p:cTn id="17" dur="500" fill="hold"/>
                                        <p:tgtEl>
                                          <p:spTgt spid="1136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36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13667">
                                            <p:txEl>
                                              <p:pRg st="3" end="3"/>
                                            </p:txEl>
                                          </p:spTgt>
                                        </p:tgtEl>
                                        <p:attrNameLst>
                                          <p:attrName>style.visibility</p:attrName>
                                        </p:attrNameLst>
                                      </p:cBhvr>
                                      <p:to>
                                        <p:strVal val="visible"/>
                                      </p:to>
                                    </p:set>
                                    <p:anim calcmode="lin" valueType="num">
                                      <p:cBhvr additive="base">
                                        <p:cTn id="21" dur="500" fill="hold"/>
                                        <p:tgtEl>
                                          <p:spTgt spid="1136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136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13667">
                                            <p:txEl>
                                              <p:pRg st="4" end="4"/>
                                            </p:txEl>
                                          </p:spTgt>
                                        </p:tgtEl>
                                        <p:attrNameLst>
                                          <p:attrName>style.visibility</p:attrName>
                                        </p:attrNameLst>
                                      </p:cBhvr>
                                      <p:to>
                                        <p:strVal val="visible"/>
                                      </p:to>
                                    </p:set>
                                    <p:anim calcmode="lin" valueType="num">
                                      <p:cBhvr additive="base">
                                        <p:cTn id="25" dur="500" fill="hold"/>
                                        <p:tgtEl>
                                          <p:spTgt spid="1136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36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13667">
                                            <p:txEl>
                                              <p:pRg st="5" end="5"/>
                                            </p:txEl>
                                          </p:spTgt>
                                        </p:tgtEl>
                                        <p:attrNameLst>
                                          <p:attrName>style.visibility</p:attrName>
                                        </p:attrNameLst>
                                      </p:cBhvr>
                                      <p:to>
                                        <p:strVal val="visible"/>
                                      </p:to>
                                    </p:set>
                                    <p:anim calcmode="lin" valueType="num">
                                      <p:cBhvr additive="base">
                                        <p:cTn id="29" dur="500" fill="hold"/>
                                        <p:tgtEl>
                                          <p:spTgt spid="1136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136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13667">
                                            <p:txEl>
                                              <p:pRg st="6" end="6"/>
                                            </p:txEl>
                                          </p:spTgt>
                                        </p:tgtEl>
                                        <p:attrNameLst>
                                          <p:attrName>style.visibility</p:attrName>
                                        </p:attrNameLst>
                                      </p:cBhvr>
                                      <p:to>
                                        <p:strVal val="visible"/>
                                      </p:to>
                                    </p:set>
                                    <p:anim calcmode="lin" valueType="num">
                                      <p:cBhvr additive="base">
                                        <p:cTn id="33" dur="500" fill="hold"/>
                                        <p:tgtEl>
                                          <p:spTgt spid="1136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1366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uiExpand="1" build="p" bldLvl="2"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idx="4294967295"/>
          </p:nvPr>
        </p:nvSpPr>
        <p:spPr>
          <a:xfrm>
            <a:off x="685800" y="609600"/>
            <a:ext cx="7772400" cy="944563"/>
          </a:xfrm>
        </p:spPr>
        <p:txBody>
          <a:bodyPr/>
          <a:lstStyle/>
          <a:p>
            <a:pPr eaLnBrk="1" hangingPunct="1">
              <a:buFont typeface="Wingdings" panose="05000000000000000000" pitchFamily="2" charset="2"/>
              <a:buNone/>
            </a:pPr>
            <a:r>
              <a:rPr lang="en-US" altLang="en-US"/>
              <a:t>GRQS: Stock Market Secrets</a:t>
            </a:r>
          </a:p>
        </p:txBody>
      </p:sp>
      <p:sp>
        <p:nvSpPr>
          <p:cNvPr id="125955" name="Rectangle 3"/>
          <p:cNvSpPr>
            <a:spLocks noGrp="1" noChangeArrowheads="1"/>
          </p:cNvSpPr>
          <p:nvPr>
            <p:ph type="body" idx="4294967295"/>
          </p:nvPr>
        </p:nvSpPr>
        <p:spPr>
          <a:xfrm>
            <a:off x="914400" y="1612900"/>
            <a:ext cx="7315200" cy="5245100"/>
          </a:xfrm>
        </p:spPr>
        <p:txBody>
          <a:bodyPr/>
          <a:lstStyle/>
          <a:p>
            <a:pPr eaLnBrk="1" hangingPunct="1"/>
            <a:r>
              <a:rPr lang="en-US" altLang="en-US"/>
              <a:t>What are stock market secrets?</a:t>
            </a:r>
          </a:p>
          <a:p>
            <a:pPr lvl="1" eaLnBrk="1" hangingPunct="1"/>
            <a:r>
              <a:rPr lang="en-US" altLang="en-US"/>
              <a:t>Short-cuts or secrets that only the professionals know, but they will share them with you for a price.</a:t>
            </a:r>
          </a:p>
          <a:p>
            <a:pPr eaLnBrk="1" hangingPunct="1"/>
            <a:r>
              <a:rPr lang="en-US" altLang="en-US" sz="2400"/>
              <a:t>Don’t get sucked in.  Look to the seller’s motives. Ask:</a:t>
            </a:r>
          </a:p>
          <a:p>
            <a:pPr lvl="1" eaLnBrk="1" hangingPunct="1"/>
            <a:r>
              <a:rPr lang="en-US" altLang="en-US"/>
              <a:t>If this secret is so good, why aren’t they rich, and why are they telling you (don’t assume charity)?</a:t>
            </a:r>
          </a:p>
          <a:p>
            <a:pPr lvl="2" eaLnBrk="1" hangingPunct="1"/>
            <a:r>
              <a:rPr lang="en-US" altLang="en-US"/>
              <a:t>If it is really good, they will use it themselves and make themselves rich—they won’t share it</a:t>
            </a:r>
          </a:p>
          <a:p>
            <a:pPr lvl="2" eaLnBrk="1" hangingPunct="1"/>
            <a:r>
              <a:rPr lang="en-US" altLang="en-US"/>
              <a:t>If it doesn’t work, they will try making money for themselves by selling it to others</a:t>
            </a:r>
          </a:p>
          <a:p>
            <a:pPr eaLnBrk="1" hangingPunct="1"/>
            <a:r>
              <a:rPr lang="en-US" altLang="en-US" sz="2400"/>
              <a:t>Learn about markets, instruments and trading.  Taking short-cuts is always hazardous to your wealth</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5955">
                                            <p:txEl>
                                              <p:pRg st="0" end="0"/>
                                            </p:txEl>
                                          </p:spTgt>
                                        </p:tgtEl>
                                        <p:attrNameLst>
                                          <p:attrName>style.visibility</p:attrName>
                                        </p:attrNameLst>
                                      </p:cBhvr>
                                      <p:to>
                                        <p:strVal val="visible"/>
                                      </p:to>
                                    </p:set>
                                    <p:anim calcmode="lin" valueType="num">
                                      <p:cBhvr additive="base">
                                        <p:cTn id="7" dur="500" fill="hold"/>
                                        <p:tgtEl>
                                          <p:spTgt spid="1259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59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5955">
                                            <p:txEl>
                                              <p:pRg st="1" end="1"/>
                                            </p:txEl>
                                          </p:spTgt>
                                        </p:tgtEl>
                                        <p:attrNameLst>
                                          <p:attrName>style.visibility</p:attrName>
                                        </p:attrNameLst>
                                      </p:cBhvr>
                                      <p:to>
                                        <p:strVal val="visible"/>
                                      </p:to>
                                    </p:set>
                                    <p:anim calcmode="lin" valueType="num">
                                      <p:cBhvr additive="base">
                                        <p:cTn id="13" dur="500" fill="hold"/>
                                        <p:tgtEl>
                                          <p:spTgt spid="1259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59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5955">
                                            <p:txEl>
                                              <p:pRg st="2" end="2"/>
                                            </p:txEl>
                                          </p:spTgt>
                                        </p:tgtEl>
                                        <p:attrNameLst>
                                          <p:attrName>style.visibility</p:attrName>
                                        </p:attrNameLst>
                                      </p:cBhvr>
                                      <p:to>
                                        <p:strVal val="visible"/>
                                      </p:to>
                                    </p:set>
                                    <p:anim calcmode="lin" valueType="num">
                                      <p:cBhvr additive="base">
                                        <p:cTn id="17" dur="500" fill="hold"/>
                                        <p:tgtEl>
                                          <p:spTgt spid="1259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59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5955">
                                            <p:txEl>
                                              <p:pRg st="3" end="3"/>
                                            </p:txEl>
                                          </p:spTgt>
                                        </p:tgtEl>
                                        <p:attrNameLst>
                                          <p:attrName>style.visibility</p:attrName>
                                        </p:attrNameLst>
                                      </p:cBhvr>
                                      <p:to>
                                        <p:strVal val="visible"/>
                                      </p:to>
                                    </p:set>
                                    <p:anim calcmode="lin" valueType="num">
                                      <p:cBhvr additive="base">
                                        <p:cTn id="21" dur="500" fill="hold"/>
                                        <p:tgtEl>
                                          <p:spTgt spid="1259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59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25955">
                                            <p:txEl>
                                              <p:pRg st="4" end="4"/>
                                            </p:txEl>
                                          </p:spTgt>
                                        </p:tgtEl>
                                        <p:attrNameLst>
                                          <p:attrName>style.visibility</p:attrName>
                                        </p:attrNameLst>
                                      </p:cBhvr>
                                      <p:to>
                                        <p:strVal val="visible"/>
                                      </p:to>
                                    </p:set>
                                    <p:anim calcmode="lin" valueType="num">
                                      <p:cBhvr additive="base">
                                        <p:cTn id="25" dur="500" fill="hold"/>
                                        <p:tgtEl>
                                          <p:spTgt spid="1259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59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25955">
                                            <p:txEl>
                                              <p:pRg st="5" end="5"/>
                                            </p:txEl>
                                          </p:spTgt>
                                        </p:tgtEl>
                                        <p:attrNameLst>
                                          <p:attrName>style.visibility</p:attrName>
                                        </p:attrNameLst>
                                      </p:cBhvr>
                                      <p:to>
                                        <p:strVal val="visible"/>
                                      </p:to>
                                    </p:set>
                                    <p:anim calcmode="lin" valueType="num">
                                      <p:cBhvr additive="base">
                                        <p:cTn id="29" dur="500" fill="hold"/>
                                        <p:tgtEl>
                                          <p:spTgt spid="1259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259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25955">
                                            <p:txEl>
                                              <p:pRg st="6" end="6"/>
                                            </p:txEl>
                                          </p:spTgt>
                                        </p:tgtEl>
                                        <p:attrNameLst>
                                          <p:attrName>style.visibility</p:attrName>
                                        </p:attrNameLst>
                                      </p:cBhvr>
                                      <p:to>
                                        <p:strVal val="visible"/>
                                      </p:to>
                                    </p:set>
                                    <p:anim calcmode="lin" valueType="num">
                                      <p:cBhvr additive="base">
                                        <p:cTn id="33" dur="500" fill="hold"/>
                                        <p:tgtEl>
                                          <p:spTgt spid="12595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595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5" grpId="0" uiExpand="1" build="p" bldLvl="2"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idx="4294967295"/>
          </p:nvPr>
        </p:nvSpPr>
        <p:spPr>
          <a:xfrm>
            <a:off x="685800" y="609600"/>
            <a:ext cx="7772400" cy="944563"/>
          </a:xfrm>
        </p:spPr>
        <p:txBody>
          <a:bodyPr/>
          <a:lstStyle/>
          <a:p>
            <a:pPr eaLnBrk="1" hangingPunct="1">
              <a:buClr>
                <a:srgbClr val="FFFF00"/>
              </a:buClr>
              <a:buFont typeface="Wingdings" panose="05000000000000000000" pitchFamily="2" charset="2"/>
              <a:buNone/>
            </a:pPr>
            <a:r>
              <a:rPr lang="en-US" altLang="en-US"/>
              <a:t>GRQS: Outright Lies</a:t>
            </a:r>
          </a:p>
        </p:txBody>
      </p:sp>
      <p:sp>
        <p:nvSpPr>
          <p:cNvPr id="128003" name="Rectangle 3"/>
          <p:cNvSpPr>
            <a:spLocks noGrp="1" noChangeArrowheads="1"/>
          </p:cNvSpPr>
          <p:nvPr>
            <p:ph type="body" idx="4294967295"/>
          </p:nvPr>
        </p:nvSpPr>
        <p:spPr>
          <a:xfrm>
            <a:off x="914400" y="1600200"/>
            <a:ext cx="7315200" cy="5257800"/>
          </a:xfrm>
        </p:spPr>
        <p:txBody>
          <a:bodyPr/>
          <a:lstStyle/>
          <a:p>
            <a:pPr eaLnBrk="1" hangingPunct="1"/>
            <a:r>
              <a:rPr lang="en-US" altLang="en-US"/>
              <a:t>What is an outright lie?</a:t>
            </a:r>
          </a:p>
          <a:p>
            <a:pPr lvl="1" eaLnBrk="1" hangingPunct="1"/>
            <a:r>
              <a:rPr lang="en-US" altLang="en-US"/>
              <a:t>A promise of high and consistent above-market returns in the market without risk</a:t>
            </a:r>
          </a:p>
          <a:p>
            <a:pPr eaLnBrk="1" hangingPunct="1"/>
            <a:r>
              <a:rPr lang="en-US" altLang="en-US" sz="2400"/>
              <a:t>Don’t get sucked in</a:t>
            </a:r>
          </a:p>
          <a:p>
            <a:pPr lvl="1" eaLnBrk="1" hangingPunct="1"/>
            <a:r>
              <a:rPr lang="en-US" altLang="en-US"/>
              <a:t>If it seems to good to be true, it usually is!</a:t>
            </a:r>
          </a:p>
          <a:p>
            <a:pPr lvl="1" eaLnBrk="1" hangingPunct="1"/>
            <a:r>
              <a:rPr lang="en-US" altLang="en-US"/>
              <a:t>No one can guarantee a consistently high specific rate of return.  Markets and returns are volatile</a:t>
            </a:r>
          </a:p>
          <a:p>
            <a:pPr lvl="1" eaLnBrk="1" hangingPunct="1"/>
            <a:r>
              <a:rPr lang="en-US" altLang="en-US"/>
              <a:t>Guaranteed high returns are always neither:  guaranteed or high</a:t>
            </a:r>
          </a:p>
          <a:p>
            <a:pPr eaLnBrk="1" hangingPunct="1"/>
            <a:r>
              <a:rPr lang="en-US" altLang="en-US" sz="2400"/>
              <a:t>The way to make money in the market is the old fashioned way—to invest in a diversified manner for many years</a:t>
            </a:r>
          </a:p>
          <a:p>
            <a:pPr lvl="1" eaLnBrk="1" hangingPunct="1">
              <a:buFont typeface="Wingdings" panose="05000000000000000000" pitchFamily="2" charset="2"/>
              <a:buChar char="ü"/>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8003">
                                            <p:txEl>
                                              <p:pRg st="0" end="0"/>
                                            </p:txEl>
                                          </p:spTgt>
                                        </p:tgtEl>
                                        <p:attrNameLst>
                                          <p:attrName>style.visibility</p:attrName>
                                        </p:attrNameLst>
                                      </p:cBhvr>
                                      <p:to>
                                        <p:strVal val="visible"/>
                                      </p:to>
                                    </p:set>
                                    <p:anim calcmode="lin" valueType="num">
                                      <p:cBhvr additive="base">
                                        <p:cTn id="7" dur="500" fill="hold"/>
                                        <p:tgtEl>
                                          <p:spTgt spid="1280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80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8003">
                                            <p:txEl>
                                              <p:pRg st="1" end="1"/>
                                            </p:txEl>
                                          </p:spTgt>
                                        </p:tgtEl>
                                        <p:attrNameLst>
                                          <p:attrName>style.visibility</p:attrName>
                                        </p:attrNameLst>
                                      </p:cBhvr>
                                      <p:to>
                                        <p:strVal val="visible"/>
                                      </p:to>
                                    </p:set>
                                    <p:anim calcmode="lin" valueType="num">
                                      <p:cBhvr additive="base">
                                        <p:cTn id="13" dur="500" fill="hold"/>
                                        <p:tgtEl>
                                          <p:spTgt spid="1280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80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8003">
                                            <p:txEl>
                                              <p:pRg st="2" end="2"/>
                                            </p:txEl>
                                          </p:spTgt>
                                        </p:tgtEl>
                                        <p:attrNameLst>
                                          <p:attrName>style.visibility</p:attrName>
                                        </p:attrNameLst>
                                      </p:cBhvr>
                                      <p:to>
                                        <p:strVal val="visible"/>
                                      </p:to>
                                    </p:set>
                                    <p:anim calcmode="lin" valueType="num">
                                      <p:cBhvr additive="base">
                                        <p:cTn id="17" dur="500" fill="hold"/>
                                        <p:tgtEl>
                                          <p:spTgt spid="1280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80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8003">
                                            <p:txEl>
                                              <p:pRg st="3" end="3"/>
                                            </p:txEl>
                                          </p:spTgt>
                                        </p:tgtEl>
                                        <p:attrNameLst>
                                          <p:attrName>style.visibility</p:attrName>
                                        </p:attrNameLst>
                                      </p:cBhvr>
                                      <p:to>
                                        <p:strVal val="visible"/>
                                      </p:to>
                                    </p:set>
                                    <p:anim calcmode="lin" valueType="num">
                                      <p:cBhvr additive="base">
                                        <p:cTn id="21" dur="500" fill="hold"/>
                                        <p:tgtEl>
                                          <p:spTgt spid="1280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80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28003">
                                            <p:txEl>
                                              <p:pRg st="4" end="4"/>
                                            </p:txEl>
                                          </p:spTgt>
                                        </p:tgtEl>
                                        <p:attrNameLst>
                                          <p:attrName>style.visibility</p:attrName>
                                        </p:attrNameLst>
                                      </p:cBhvr>
                                      <p:to>
                                        <p:strVal val="visible"/>
                                      </p:to>
                                    </p:set>
                                    <p:anim calcmode="lin" valueType="num">
                                      <p:cBhvr additive="base">
                                        <p:cTn id="25" dur="500" fill="hold"/>
                                        <p:tgtEl>
                                          <p:spTgt spid="1280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80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28003">
                                            <p:txEl>
                                              <p:pRg st="5" end="5"/>
                                            </p:txEl>
                                          </p:spTgt>
                                        </p:tgtEl>
                                        <p:attrNameLst>
                                          <p:attrName>style.visibility</p:attrName>
                                        </p:attrNameLst>
                                      </p:cBhvr>
                                      <p:to>
                                        <p:strVal val="visible"/>
                                      </p:to>
                                    </p:set>
                                    <p:anim calcmode="lin" valueType="num">
                                      <p:cBhvr additive="base">
                                        <p:cTn id="29" dur="500" fill="hold"/>
                                        <p:tgtEl>
                                          <p:spTgt spid="1280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280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28003">
                                            <p:txEl>
                                              <p:pRg st="6" end="6"/>
                                            </p:txEl>
                                          </p:spTgt>
                                        </p:tgtEl>
                                        <p:attrNameLst>
                                          <p:attrName>style.visibility</p:attrName>
                                        </p:attrNameLst>
                                      </p:cBhvr>
                                      <p:to>
                                        <p:strVal val="visible"/>
                                      </p:to>
                                    </p:set>
                                    <p:anim calcmode="lin" valueType="num">
                                      <p:cBhvr additive="base">
                                        <p:cTn id="33" dur="500" fill="hold"/>
                                        <p:tgtEl>
                                          <p:spTgt spid="1280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800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uiExpand="1" build="p" bldLvl="2"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idx="4294967295"/>
          </p:nvPr>
        </p:nvSpPr>
        <p:spPr>
          <a:xfrm>
            <a:off x="685800" y="741363"/>
            <a:ext cx="7772400" cy="858837"/>
          </a:xfrm>
        </p:spPr>
        <p:txBody>
          <a:bodyPr/>
          <a:lstStyle/>
          <a:p>
            <a:pPr eaLnBrk="1" hangingPunct="1"/>
            <a:r>
              <a:rPr lang="en-US" altLang="en-US"/>
              <a:t>How To Avoid Get Rich Quick Schemes</a:t>
            </a:r>
          </a:p>
        </p:txBody>
      </p:sp>
      <p:sp>
        <p:nvSpPr>
          <p:cNvPr id="30725" name="Rectangle 5"/>
          <p:cNvSpPr>
            <a:spLocks noGrp="1" noChangeArrowheads="1"/>
          </p:cNvSpPr>
          <p:nvPr>
            <p:ph type="body" idx="4294967295"/>
          </p:nvPr>
        </p:nvSpPr>
        <p:spPr>
          <a:xfrm>
            <a:off x="914400" y="1600200"/>
            <a:ext cx="7391400" cy="5410200"/>
          </a:xfrm>
        </p:spPr>
        <p:txBody>
          <a:bodyPr/>
          <a:lstStyle/>
          <a:p>
            <a:pPr eaLnBrk="1" hangingPunct="1"/>
            <a:r>
              <a:rPr lang="en-US" altLang="en-US"/>
              <a:t>There are no “Get Rich Quick” schemes that work on a consistent basis.  Beware of:</a:t>
            </a:r>
          </a:p>
          <a:p>
            <a:pPr lvl="1" eaLnBrk="1" hangingPunct="1"/>
            <a:r>
              <a:rPr lang="en-US" altLang="en-US" sz="2800"/>
              <a:t>1. The amount of time, energy, and money required to implement these schemes  </a:t>
            </a:r>
          </a:p>
          <a:p>
            <a:pPr lvl="2" eaLnBrk="1" hangingPunct="1"/>
            <a:r>
              <a:rPr lang="en-US" altLang="en-US"/>
              <a:t>Ask yourself:  Do you have the time and money?  </a:t>
            </a:r>
          </a:p>
          <a:p>
            <a:pPr lvl="3" eaLnBrk="1" hangingPunct="1"/>
            <a:r>
              <a:rPr lang="en-US" altLang="en-US"/>
              <a:t>Spend time with your family and job, and keep your money invested and for yourself!</a:t>
            </a:r>
          </a:p>
          <a:p>
            <a:pPr lvl="1" eaLnBrk="1" hangingPunct="1"/>
            <a:r>
              <a:rPr lang="en-US" altLang="en-US" sz="2800"/>
              <a:t>2. The agency problem  </a:t>
            </a:r>
          </a:p>
          <a:p>
            <a:pPr lvl="2" eaLnBrk="1" hangingPunct="1"/>
            <a:r>
              <a:rPr lang="en-US" altLang="en-US"/>
              <a:t>Ask yourself:  What do I have that that this person wants that I must give up for him/her sharing their “supposed” secrets with me?  </a:t>
            </a:r>
          </a:p>
          <a:p>
            <a:pPr lvl="3" eaLnBrk="1" hangingPunct="1"/>
            <a:r>
              <a:rPr lang="en-US" altLang="en-US"/>
              <a:t>If the answer is money, keep it for yourself</a:t>
            </a:r>
          </a:p>
        </p:txBody>
      </p:sp>
      <p:sp>
        <p:nvSpPr>
          <p:cNvPr id="99332" name="Rectangle 3"/>
          <p:cNvSpPr>
            <a:spLocks noChangeArrowheads="1"/>
          </p:cNvSpPr>
          <p:nvPr/>
        </p:nvSpPr>
        <p:spPr bwMode="auto">
          <a:xfrm>
            <a:off x="1143000" y="1905000"/>
            <a:ext cx="7239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25000"/>
              </a:spcBef>
              <a:buFontTx/>
              <a:buNone/>
            </a:pPr>
            <a:r>
              <a:rPr lang="en-US" altLang="en-US" b="0">
                <a:latin typeface="Arial" panose="020B0604020202020204"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5">
                                            <p:txEl>
                                              <p:pRg st="0" end="0"/>
                                            </p:txEl>
                                          </p:spTgt>
                                        </p:tgtEl>
                                        <p:attrNameLst>
                                          <p:attrName>style.visibility</p:attrName>
                                        </p:attrNameLst>
                                      </p:cBhvr>
                                      <p:to>
                                        <p:strVal val="visible"/>
                                      </p:to>
                                    </p:set>
                                    <p:anim calcmode="lin" valueType="num">
                                      <p:cBhvr additive="base">
                                        <p:cTn id="7" dur="500" fill="hold"/>
                                        <p:tgtEl>
                                          <p:spTgt spid="3072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2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25">
                                            <p:txEl>
                                              <p:pRg st="1" end="1"/>
                                            </p:txEl>
                                          </p:spTgt>
                                        </p:tgtEl>
                                        <p:attrNameLst>
                                          <p:attrName>style.visibility</p:attrName>
                                        </p:attrNameLst>
                                      </p:cBhvr>
                                      <p:to>
                                        <p:strVal val="visible"/>
                                      </p:to>
                                    </p:set>
                                    <p:anim calcmode="lin" valueType="num">
                                      <p:cBhvr additive="base">
                                        <p:cTn id="13" dur="500" fill="hold"/>
                                        <p:tgtEl>
                                          <p:spTgt spid="3072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2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0725">
                                            <p:txEl>
                                              <p:pRg st="2" end="2"/>
                                            </p:txEl>
                                          </p:spTgt>
                                        </p:tgtEl>
                                        <p:attrNameLst>
                                          <p:attrName>style.visibility</p:attrName>
                                        </p:attrNameLst>
                                      </p:cBhvr>
                                      <p:to>
                                        <p:strVal val="visible"/>
                                      </p:to>
                                    </p:set>
                                    <p:anim calcmode="lin" valueType="num">
                                      <p:cBhvr additive="base">
                                        <p:cTn id="17" dur="500" fill="hold"/>
                                        <p:tgtEl>
                                          <p:spTgt spid="3072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072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0725">
                                            <p:txEl>
                                              <p:pRg st="3" end="3"/>
                                            </p:txEl>
                                          </p:spTgt>
                                        </p:tgtEl>
                                        <p:attrNameLst>
                                          <p:attrName>style.visibility</p:attrName>
                                        </p:attrNameLst>
                                      </p:cBhvr>
                                      <p:to>
                                        <p:strVal val="visible"/>
                                      </p:to>
                                    </p:set>
                                    <p:anim calcmode="lin" valueType="num">
                                      <p:cBhvr additive="base">
                                        <p:cTn id="21" dur="500" fill="hold"/>
                                        <p:tgtEl>
                                          <p:spTgt spid="3072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072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0725">
                                            <p:txEl>
                                              <p:pRg st="4" end="4"/>
                                            </p:txEl>
                                          </p:spTgt>
                                        </p:tgtEl>
                                        <p:attrNameLst>
                                          <p:attrName>style.visibility</p:attrName>
                                        </p:attrNameLst>
                                      </p:cBhvr>
                                      <p:to>
                                        <p:strVal val="visible"/>
                                      </p:to>
                                    </p:set>
                                    <p:anim calcmode="lin" valueType="num">
                                      <p:cBhvr additive="base">
                                        <p:cTn id="25" dur="500" fill="hold"/>
                                        <p:tgtEl>
                                          <p:spTgt spid="3072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2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0725">
                                            <p:txEl>
                                              <p:pRg st="5" end="5"/>
                                            </p:txEl>
                                          </p:spTgt>
                                        </p:tgtEl>
                                        <p:attrNameLst>
                                          <p:attrName>style.visibility</p:attrName>
                                        </p:attrNameLst>
                                      </p:cBhvr>
                                      <p:to>
                                        <p:strVal val="visible"/>
                                      </p:to>
                                    </p:set>
                                    <p:anim calcmode="lin" valueType="num">
                                      <p:cBhvr additive="base">
                                        <p:cTn id="29" dur="500" fill="hold"/>
                                        <p:tgtEl>
                                          <p:spTgt spid="3072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072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0725">
                                            <p:txEl>
                                              <p:pRg st="6" end="6"/>
                                            </p:txEl>
                                          </p:spTgt>
                                        </p:tgtEl>
                                        <p:attrNameLst>
                                          <p:attrName>style.visibility</p:attrName>
                                        </p:attrNameLst>
                                      </p:cBhvr>
                                      <p:to>
                                        <p:strVal val="visible"/>
                                      </p:to>
                                    </p:set>
                                    <p:anim calcmode="lin" valueType="num">
                                      <p:cBhvr additive="base">
                                        <p:cTn id="33" dur="500" fill="hold"/>
                                        <p:tgtEl>
                                          <p:spTgt spid="3072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072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uiExpand="1" build="p" bldLvl="2"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idx="4294967295"/>
          </p:nvPr>
        </p:nvSpPr>
        <p:spPr>
          <a:xfrm>
            <a:off x="685800" y="655638"/>
            <a:ext cx="7772400" cy="944562"/>
          </a:xfrm>
        </p:spPr>
        <p:txBody>
          <a:bodyPr/>
          <a:lstStyle/>
          <a:p>
            <a:pPr eaLnBrk="1" hangingPunct="1"/>
            <a:r>
              <a:rPr lang="en-US" altLang="en-US"/>
              <a:t>How to Avoid </a:t>
            </a:r>
            <a:r>
              <a:rPr lang="en-US" altLang="en-US" sz="2400"/>
              <a:t>(continued)</a:t>
            </a:r>
          </a:p>
        </p:txBody>
      </p:sp>
      <p:sp>
        <p:nvSpPr>
          <p:cNvPr id="274435" name="Rectangle 3"/>
          <p:cNvSpPr>
            <a:spLocks noGrp="1" noChangeArrowheads="1"/>
          </p:cNvSpPr>
          <p:nvPr>
            <p:ph type="body" idx="4294967295"/>
          </p:nvPr>
        </p:nvSpPr>
        <p:spPr>
          <a:xfrm>
            <a:off x="914400" y="1612900"/>
            <a:ext cx="7188200" cy="5029200"/>
          </a:xfrm>
        </p:spPr>
        <p:txBody>
          <a:bodyPr/>
          <a:lstStyle/>
          <a:p>
            <a:pPr eaLnBrk="1" hangingPunct="1">
              <a:spcBef>
                <a:spcPts val="300"/>
              </a:spcBef>
            </a:pPr>
            <a:r>
              <a:rPr lang="en-US" altLang="en-US"/>
              <a:t>3. The “I did it and you can do it too” pitch </a:t>
            </a:r>
          </a:p>
          <a:p>
            <a:pPr lvl="1" eaLnBrk="1" hangingPunct="1">
              <a:spcBef>
                <a:spcPts val="300"/>
              </a:spcBef>
            </a:pPr>
            <a:r>
              <a:rPr lang="en-US" altLang="en-US"/>
              <a:t>Ask yourself:  Did they really do it (show proof)?  </a:t>
            </a:r>
          </a:p>
          <a:p>
            <a:pPr lvl="2" eaLnBrk="1" hangingPunct="1">
              <a:spcBef>
                <a:spcPts val="300"/>
              </a:spcBef>
            </a:pPr>
            <a:r>
              <a:rPr lang="en-US" altLang="en-US"/>
              <a:t>Most salesmen have selective memory: selective </a:t>
            </a:r>
            <a:r>
              <a:rPr lang="en-US" altLang="en-US" i="1"/>
              <a:t>performance</a:t>
            </a:r>
            <a:r>
              <a:rPr lang="en-US" altLang="en-US"/>
              <a:t>, selective </a:t>
            </a:r>
            <a:r>
              <a:rPr lang="en-US" altLang="en-US" i="1"/>
              <a:t>funds</a:t>
            </a:r>
            <a:r>
              <a:rPr lang="en-US" altLang="en-US"/>
              <a:t>, and selective </a:t>
            </a:r>
            <a:r>
              <a:rPr lang="en-US" altLang="en-US" i="1"/>
              <a:t>time periods</a:t>
            </a:r>
          </a:p>
          <a:p>
            <a:pPr lvl="3" eaLnBrk="1" hangingPunct="1">
              <a:spcBef>
                <a:spcPts val="300"/>
              </a:spcBef>
            </a:pPr>
            <a:r>
              <a:rPr lang="en-US" altLang="en-US"/>
              <a:t>Most (if not all) have not done it!</a:t>
            </a:r>
          </a:p>
          <a:p>
            <a:pPr eaLnBrk="1" hangingPunct="1">
              <a:spcBef>
                <a:spcPts val="300"/>
              </a:spcBef>
            </a:pPr>
            <a:r>
              <a:rPr lang="en-US" altLang="en-US"/>
              <a:t>4. The hidden costs of trading  </a:t>
            </a:r>
          </a:p>
          <a:p>
            <a:pPr lvl="1" eaLnBrk="1" hangingPunct="1">
              <a:spcBef>
                <a:spcPts val="300"/>
              </a:spcBef>
            </a:pPr>
            <a:r>
              <a:rPr lang="en-US" altLang="en-US"/>
              <a:t>Ask yourself:  Have they taken into account all expenses including transaction costs, taxes, and other trading costs?  </a:t>
            </a:r>
          </a:p>
          <a:p>
            <a:pPr lvl="2" eaLnBrk="1" hangingPunct="1">
              <a:spcBef>
                <a:spcPts val="300"/>
              </a:spcBef>
            </a:pPr>
            <a:r>
              <a:rPr lang="en-US" altLang="en-US"/>
              <a:t>Most (if not all) have not</a:t>
            </a:r>
          </a:p>
          <a:p>
            <a:pPr lvl="2" eaLnBrk="1" hangingPunct="1">
              <a:spcBef>
                <a:spcPts val="300"/>
              </a:spcBef>
            </a:pPr>
            <a:r>
              <a:rPr lang="en-US" altLang="en-US"/>
              <a:t>Once costs and taxes are taken into account, it substantially reduces their (and your) returns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4435">
                                            <p:txEl>
                                              <p:pRg st="0" end="0"/>
                                            </p:txEl>
                                          </p:spTgt>
                                        </p:tgtEl>
                                        <p:attrNameLst>
                                          <p:attrName>style.visibility</p:attrName>
                                        </p:attrNameLst>
                                      </p:cBhvr>
                                      <p:to>
                                        <p:strVal val="visible"/>
                                      </p:to>
                                    </p:set>
                                    <p:anim calcmode="lin" valueType="num">
                                      <p:cBhvr additive="base">
                                        <p:cTn id="7" dur="500" fill="hold"/>
                                        <p:tgtEl>
                                          <p:spTgt spid="2744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4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4435">
                                            <p:txEl>
                                              <p:pRg st="1" end="1"/>
                                            </p:txEl>
                                          </p:spTgt>
                                        </p:tgtEl>
                                        <p:attrNameLst>
                                          <p:attrName>style.visibility</p:attrName>
                                        </p:attrNameLst>
                                      </p:cBhvr>
                                      <p:to>
                                        <p:strVal val="visible"/>
                                      </p:to>
                                    </p:set>
                                    <p:anim calcmode="lin" valueType="num">
                                      <p:cBhvr additive="base">
                                        <p:cTn id="13" dur="500" fill="hold"/>
                                        <p:tgtEl>
                                          <p:spTgt spid="2744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443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4435">
                                            <p:txEl>
                                              <p:pRg st="2" end="2"/>
                                            </p:txEl>
                                          </p:spTgt>
                                        </p:tgtEl>
                                        <p:attrNameLst>
                                          <p:attrName>style.visibility</p:attrName>
                                        </p:attrNameLst>
                                      </p:cBhvr>
                                      <p:to>
                                        <p:strVal val="visible"/>
                                      </p:to>
                                    </p:set>
                                    <p:anim calcmode="lin" valueType="num">
                                      <p:cBhvr additive="base">
                                        <p:cTn id="17" dur="500" fill="hold"/>
                                        <p:tgtEl>
                                          <p:spTgt spid="27443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443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4435">
                                            <p:txEl>
                                              <p:pRg st="3" end="3"/>
                                            </p:txEl>
                                          </p:spTgt>
                                        </p:tgtEl>
                                        <p:attrNameLst>
                                          <p:attrName>style.visibility</p:attrName>
                                        </p:attrNameLst>
                                      </p:cBhvr>
                                      <p:to>
                                        <p:strVal val="visible"/>
                                      </p:to>
                                    </p:set>
                                    <p:anim calcmode="lin" valueType="num">
                                      <p:cBhvr additive="base">
                                        <p:cTn id="21" dur="500" fill="hold"/>
                                        <p:tgtEl>
                                          <p:spTgt spid="27443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443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4435">
                                            <p:txEl>
                                              <p:pRg st="4" end="4"/>
                                            </p:txEl>
                                          </p:spTgt>
                                        </p:tgtEl>
                                        <p:attrNameLst>
                                          <p:attrName>style.visibility</p:attrName>
                                        </p:attrNameLst>
                                      </p:cBhvr>
                                      <p:to>
                                        <p:strVal val="visible"/>
                                      </p:to>
                                    </p:set>
                                    <p:anim calcmode="lin" valueType="num">
                                      <p:cBhvr additive="base">
                                        <p:cTn id="25" dur="500" fill="hold"/>
                                        <p:tgtEl>
                                          <p:spTgt spid="2744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443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74435">
                                            <p:txEl>
                                              <p:pRg st="5" end="5"/>
                                            </p:txEl>
                                          </p:spTgt>
                                        </p:tgtEl>
                                        <p:attrNameLst>
                                          <p:attrName>style.visibility</p:attrName>
                                        </p:attrNameLst>
                                      </p:cBhvr>
                                      <p:to>
                                        <p:strVal val="visible"/>
                                      </p:to>
                                    </p:set>
                                    <p:anim calcmode="lin" valueType="num">
                                      <p:cBhvr additive="base">
                                        <p:cTn id="29" dur="500" fill="hold"/>
                                        <p:tgtEl>
                                          <p:spTgt spid="27443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7443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74435">
                                            <p:txEl>
                                              <p:pRg st="6" end="6"/>
                                            </p:txEl>
                                          </p:spTgt>
                                        </p:tgtEl>
                                        <p:attrNameLst>
                                          <p:attrName>style.visibility</p:attrName>
                                        </p:attrNameLst>
                                      </p:cBhvr>
                                      <p:to>
                                        <p:strVal val="visible"/>
                                      </p:to>
                                    </p:set>
                                    <p:anim calcmode="lin" valueType="num">
                                      <p:cBhvr additive="base">
                                        <p:cTn id="33" dur="500" fill="hold"/>
                                        <p:tgtEl>
                                          <p:spTgt spid="27443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7443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74435">
                                            <p:txEl>
                                              <p:pRg st="7" end="7"/>
                                            </p:txEl>
                                          </p:spTgt>
                                        </p:tgtEl>
                                        <p:attrNameLst>
                                          <p:attrName>style.visibility</p:attrName>
                                        </p:attrNameLst>
                                      </p:cBhvr>
                                      <p:to>
                                        <p:strVal val="visible"/>
                                      </p:to>
                                    </p:set>
                                    <p:anim calcmode="lin" valueType="num">
                                      <p:cBhvr additive="base">
                                        <p:cTn id="37" dur="500" fill="hold"/>
                                        <p:tgtEl>
                                          <p:spTgt spid="27443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7443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5" grpId="0" uiExpand="1" build="p" bldLvl="2"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Text Placeholder 2"/>
          <p:cNvSpPr>
            <a:spLocks noGrp="1"/>
          </p:cNvSpPr>
          <p:nvPr>
            <p:ph type="body" idx="4294967295"/>
          </p:nvPr>
        </p:nvSpPr>
        <p:spPr>
          <a:xfrm>
            <a:off x="914400" y="1600200"/>
            <a:ext cx="7315200" cy="4575175"/>
          </a:xfrm>
        </p:spPr>
        <p:txBody>
          <a:bodyPr/>
          <a:lstStyle/>
          <a:p>
            <a:pPr eaLnBrk="1" hangingPunct="1"/>
            <a:r>
              <a:rPr lang="en-US" altLang="en-US"/>
              <a:t>The First Presidency counseled:</a:t>
            </a:r>
          </a:p>
          <a:p>
            <a:pPr lvl="1" eaLnBrk="1" hangingPunct="1"/>
            <a:r>
              <a:rPr lang="en-US" altLang="en-US"/>
              <a:t>While all investments carry an element of risk, that risk can be managed by following sound and proven financial principles:  first, avoid unnecessary debt, especially consumer debt; second, before investing, seek advice form a qualified and licensed financial advisor; and third, be wise  (Letter from the First Presidency to be read in Sacrament Meeting, dated 27 February 2008).</a:t>
            </a:r>
          </a:p>
        </p:txBody>
      </p:sp>
      <p:sp>
        <p:nvSpPr>
          <p:cNvPr id="101379" name="Rectangle 2"/>
          <p:cNvSpPr>
            <a:spLocks noGrp="1" noChangeArrowheads="1"/>
          </p:cNvSpPr>
          <p:nvPr>
            <p:ph type="title" idx="4294967295"/>
          </p:nvPr>
        </p:nvSpPr>
        <p:spPr>
          <a:xfrm>
            <a:off x="685800" y="698500"/>
            <a:ext cx="7772400" cy="944563"/>
          </a:xfrm>
        </p:spPr>
        <p:txBody>
          <a:bodyPr/>
          <a:lstStyle/>
          <a:p>
            <a:pPr eaLnBrk="1" hangingPunct="1"/>
            <a:r>
              <a:rPr lang="en-US" altLang="en-US"/>
              <a:t>How to Avoid </a:t>
            </a:r>
            <a:r>
              <a:rPr lang="en-US" altLang="en-US" sz="2400"/>
              <a:t>(continued)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154">
                                            <p:txEl>
                                              <p:pRg st="0" end="0"/>
                                            </p:txEl>
                                          </p:spTgt>
                                        </p:tgtEl>
                                        <p:attrNameLst>
                                          <p:attrName>style.visibility</p:attrName>
                                        </p:attrNameLst>
                                      </p:cBhvr>
                                      <p:to>
                                        <p:strVal val="visible"/>
                                      </p:to>
                                    </p:set>
                                    <p:anim calcmode="lin" valueType="num">
                                      <p:cBhvr additive="base">
                                        <p:cTn id="7" dur="500" fill="hold"/>
                                        <p:tgtEl>
                                          <p:spTgt spid="4915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915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9154">
                                            <p:txEl>
                                              <p:pRg st="1" end="1"/>
                                            </p:txEl>
                                          </p:spTgt>
                                        </p:tgtEl>
                                        <p:attrNameLst>
                                          <p:attrName>style.visibility</p:attrName>
                                        </p:attrNameLst>
                                      </p:cBhvr>
                                      <p:to>
                                        <p:strVal val="visible"/>
                                      </p:to>
                                    </p:set>
                                    <p:anim calcmode="lin" valueType="num">
                                      <p:cBhvr additive="base">
                                        <p:cTn id="13" dur="500" fill="hold"/>
                                        <p:tgtEl>
                                          <p:spTgt spid="4915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9154">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uiExpand="1" build="p" bldLvl="2"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idx="4294967295"/>
          </p:nvPr>
        </p:nvSpPr>
        <p:spPr>
          <a:xfrm>
            <a:off x="685800" y="741363"/>
            <a:ext cx="7772400" cy="858837"/>
          </a:xfrm>
        </p:spPr>
        <p:txBody>
          <a:bodyPr/>
          <a:lstStyle/>
          <a:p>
            <a:pPr eaLnBrk="1" hangingPunct="1"/>
            <a:r>
              <a:rPr lang="en-US" altLang="en-US"/>
              <a:t>Questions</a:t>
            </a:r>
          </a:p>
        </p:txBody>
      </p:sp>
      <p:sp>
        <p:nvSpPr>
          <p:cNvPr id="49156" name="Rectangle 3"/>
          <p:cNvSpPr>
            <a:spLocks noGrp="1" noChangeArrowheads="1"/>
          </p:cNvSpPr>
          <p:nvPr>
            <p:ph type="body" idx="4294967295"/>
          </p:nvPr>
        </p:nvSpPr>
        <p:spPr>
          <a:xfrm>
            <a:off x="914400" y="1600200"/>
            <a:ext cx="7239000" cy="4495800"/>
          </a:xfrm>
        </p:spPr>
        <p:txBody>
          <a:bodyPr/>
          <a:lstStyle/>
          <a:p>
            <a:pPr eaLnBrk="1" hangingPunct="1"/>
            <a:r>
              <a:rPr lang="en-US" altLang="en-US"/>
              <a:t>Any questions on “Get Rich Quick” schemes?</a:t>
            </a:r>
          </a:p>
          <a:p>
            <a:pPr eaLnBrk="1" hangingPunct="1">
              <a:buFont typeface="Wingdings" panose="05000000000000000000" pitchFamily="2" charset="2"/>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anim calcmode="lin" valueType="num">
                                      <p:cBhvr additive="base">
                                        <p:cTn id="7" dur="500" fill="hold"/>
                                        <p:tgtEl>
                                          <p:spTgt spid="4915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915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build="p" bldLvl="2"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idx="4294967295"/>
          </p:nvPr>
        </p:nvSpPr>
        <p:spPr/>
        <p:txBody>
          <a:bodyPr/>
          <a:lstStyle/>
          <a:p>
            <a:pPr eaLnBrk="1" hangingPunct="1"/>
            <a:r>
              <a:rPr lang="en-US" altLang="en-US"/>
              <a:t>Review Objectives</a:t>
            </a:r>
          </a:p>
        </p:txBody>
      </p:sp>
      <p:sp>
        <p:nvSpPr>
          <p:cNvPr id="36867" name="Rectangle 3"/>
          <p:cNvSpPr>
            <a:spLocks noGrp="1" noChangeArrowheads="1"/>
          </p:cNvSpPr>
          <p:nvPr>
            <p:ph type="body" idx="4294967295"/>
          </p:nvPr>
        </p:nvSpPr>
        <p:spPr>
          <a:xfrm>
            <a:off x="914400" y="1600200"/>
            <a:ext cx="7239000" cy="4800600"/>
          </a:xfrm>
        </p:spPr>
        <p:txBody>
          <a:bodyPr/>
          <a:lstStyle/>
          <a:p>
            <a:pPr eaLnBrk="1" hangingPunct="1">
              <a:lnSpc>
                <a:spcPct val="120000"/>
              </a:lnSpc>
            </a:pPr>
            <a:r>
              <a:rPr lang="en-US" altLang="en-US"/>
              <a:t>A. Do you understand the Importance of Financial Goals and How to Set Them?</a:t>
            </a:r>
          </a:p>
          <a:p>
            <a:pPr eaLnBrk="1" hangingPunct="1">
              <a:lnSpc>
                <a:spcPct val="120000"/>
              </a:lnSpc>
            </a:pPr>
            <a:r>
              <a:rPr lang="en-US" altLang="en-US"/>
              <a:t>B.  Do you understand the Importance of your Personal Investment Plan and How to Prepare It?</a:t>
            </a:r>
          </a:p>
          <a:p>
            <a:pPr eaLnBrk="1" hangingPunct="1">
              <a:lnSpc>
                <a:spcPct val="120000"/>
              </a:lnSpc>
            </a:pPr>
            <a:r>
              <a:rPr lang="en-US" altLang="en-US"/>
              <a:t>C. Are you aware of “Get Rich Quick” schemes and how and why to avoid them?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anim calcmode="lin" valueType="num">
                                      <p:cBhvr additive="base">
                                        <p:cTn id="11" dur="500" fill="hold"/>
                                        <p:tgtEl>
                                          <p:spTgt spid="3686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686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6867">
                                            <p:txEl>
                                              <p:pRg st="2" end="2"/>
                                            </p:txEl>
                                          </p:spTgt>
                                        </p:tgtEl>
                                        <p:attrNameLst>
                                          <p:attrName>style.visibility</p:attrName>
                                        </p:attrNameLst>
                                      </p:cBhvr>
                                      <p:to>
                                        <p:strVal val="visible"/>
                                      </p:to>
                                    </p:set>
                                    <p:anim calcmode="lin" valueType="num">
                                      <p:cBhvr additive="base">
                                        <p:cTn id="15" dur="500" fill="hold"/>
                                        <p:tgtEl>
                                          <p:spTgt spid="3686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uiExpand="1" build="p" bldLvl="3"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Grp="1" noChangeArrowheads="1"/>
          </p:cNvSpPr>
          <p:nvPr>
            <p:ph type="title" idx="4294967295"/>
          </p:nvPr>
        </p:nvSpPr>
        <p:spPr>
          <a:xfrm>
            <a:off x="685800" y="609600"/>
            <a:ext cx="7772400" cy="944563"/>
          </a:xfrm>
        </p:spPr>
        <p:txBody>
          <a:bodyPr/>
          <a:lstStyle/>
          <a:p>
            <a:pPr eaLnBrk="1" hangingPunct="1"/>
            <a:r>
              <a:rPr lang="en-US" altLang="en-US" dirty="0"/>
              <a:t>Case Study #1 – Short Sell</a:t>
            </a:r>
          </a:p>
        </p:txBody>
      </p:sp>
      <p:sp>
        <p:nvSpPr>
          <p:cNvPr id="280579" name="Rectangle 3"/>
          <p:cNvSpPr>
            <a:spLocks noGrp="1" noChangeArrowheads="1"/>
          </p:cNvSpPr>
          <p:nvPr>
            <p:ph type="body" idx="4294967295"/>
          </p:nvPr>
        </p:nvSpPr>
        <p:spPr>
          <a:xfrm>
            <a:off x="914400" y="1600200"/>
            <a:ext cx="7315200" cy="5257800"/>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Last year Anne sold short 400 shares of stock selling at $90 per share. Over the 6-month period the company paid out two dividends of $1.50 per share each ($3.00 per share).  Anne’s total commission cost for buying and selling the shares came to $125.   She covered her short, i.e., she bought shares to replace the shares sold.</a:t>
            </a:r>
          </a:p>
          <a:p>
            <a:pPr eaLnBrk="1" hangingPunct="1">
              <a:buFont typeface="Wingdings" panose="05000000000000000000" pitchFamily="2" charset="2"/>
              <a:buNone/>
            </a:pPr>
            <a:r>
              <a:rPr lang="en-US" altLang="en-US" sz="2400" dirty="0"/>
              <a:t>Calculations </a:t>
            </a:r>
          </a:p>
          <a:p>
            <a:pPr eaLnBrk="1" hangingPunct="1">
              <a:buFont typeface="Wingdings" panose="05000000000000000000" pitchFamily="2" charset="2"/>
              <a:buNone/>
            </a:pPr>
            <a:r>
              <a:rPr lang="en-US" altLang="en-US" sz="2400" dirty="0"/>
              <a:t>	a. Determine Anne’s profit or loss from this transaction assuming the stock price declined to $45 per share. </a:t>
            </a:r>
          </a:p>
          <a:p>
            <a:pPr eaLnBrk="1" hangingPunct="1">
              <a:buFont typeface="Wingdings" panose="05000000000000000000" pitchFamily="2" charset="2"/>
              <a:buNone/>
            </a:pPr>
            <a:r>
              <a:rPr lang="en-US" altLang="en-US" sz="2400" dirty="0"/>
              <a:t>	b. Determine Anne’s profit or loss from this transaction assuming the stock price rose to $250 per share.</a:t>
            </a:r>
          </a:p>
          <a:p>
            <a:pPr eaLnBrk="1" hangingPunct="1">
              <a:buFont typeface="Wingdings" panose="05000000000000000000" pitchFamily="2" charset="2"/>
              <a:buNone/>
            </a:pPr>
            <a:r>
              <a:rPr lang="en-US" altLang="en-US" sz="2400" dirty="0"/>
              <a:t>	c.  What are the risks of selling short?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0579">
                                            <p:txEl>
                                              <p:pRg st="0" end="0"/>
                                            </p:txEl>
                                          </p:spTgt>
                                        </p:tgtEl>
                                        <p:attrNameLst>
                                          <p:attrName>style.visibility</p:attrName>
                                        </p:attrNameLst>
                                      </p:cBhvr>
                                      <p:to>
                                        <p:strVal val="visible"/>
                                      </p:to>
                                    </p:set>
                                    <p:anim calcmode="lin" valueType="num">
                                      <p:cBhvr additive="base">
                                        <p:cTn id="7" dur="500" fill="hold"/>
                                        <p:tgtEl>
                                          <p:spTgt spid="2805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05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0579">
                                            <p:txEl>
                                              <p:pRg st="1" end="1"/>
                                            </p:txEl>
                                          </p:spTgt>
                                        </p:tgtEl>
                                        <p:attrNameLst>
                                          <p:attrName>style.visibility</p:attrName>
                                        </p:attrNameLst>
                                      </p:cBhvr>
                                      <p:to>
                                        <p:strVal val="visible"/>
                                      </p:to>
                                    </p:set>
                                    <p:anim calcmode="lin" valueType="num">
                                      <p:cBhvr additive="base">
                                        <p:cTn id="13" dur="500" fill="hold"/>
                                        <p:tgtEl>
                                          <p:spTgt spid="2805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057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80579">
                                            <p:txEl>
                                              <p:pRg st="2" end="2"/>
                                            </p:txEl>
                                          </p:spTgt>
                                        </p:tgtEl>
                                        <p:attrNameLst>
                                          <p:attrName>style.visibility</p:attrName>
                                        </p:attrNameLst>
                                      </p:cBhvr>
                                      <p:to>
                                        <p:strVal val="visible"/>
                                      </p:to>
                                    </p:set>
                                    <p:anim calcmode="lin" valueType="num">
                                      <p:cBhvr additive="base">
                                        <p:cTn id="17" dur="500" fill="hold"/>
                                        <p:tgtEl>
                                          <p:spTgt spid="28057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8057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80579">
                                            <p:txEl>
                                              <p:pRg st="3" end="3"/>
                                            </p:txEl>
                                          </p:spTgt>
                                        </p:tgtEl>
                                        <p:attrNameLst>
                                          <p:attrName>style.visibility</p:attrName>
                                        </p:attrNameLst>
                                      </p:cBhvr>
                                      <p:to>
                                        <p:strVal val="visible"/>
                                      </p:to>
                                    </p:set>
                                    <p:anim calcmode="lin" valueType="num">
                                      <p:cBhvr additive="base">
                                        <p:cTn id="21" dur="500" fill="hold"/>
                                        <p:tgtEl>
                                          <p:spTgt spid="28057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8057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80579">
                                            <p:txEl>
                                              <p:pRg st="4" end="4"/>
                                            </p:txEl>
                                          </p:spTgt>
                                        </p:tgtEl>
                                        <p:attrNameLst>
                                          <p:attrName>style.visibility</p:attrName>
                                        </p:attrNameLst>
                                      </p:cBhvr>
                                      <p:to>
                                        <p:strVal val="visible"/>
                                      </p:to>
                                    </p:set>
                                    <p:anim calcmode="lin" valueType="num">
                                      <p:cBhvr additive="base">
                                        <p:cTn id="25" dur="500" fill="hold"/>
                                        <p:tgtEl>
                                          <p:spTgt spid="28057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8057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80579">
                                            <p:txEl>
                                              <p:pRg st="5" end="5"/>
                                            </p:txEl>
                                          </p:spTgt>
                                        </p:tgtEl>
                                        <p:attrNameLst>
                                          <p:attrName>style.visibility</p:attrName>
                                        </p:attrNameLst>
                                      </p:cBhvr>
                                      <p:to>
                                        <p:strVal val="visible"/>
                                      </p:to>
                                    </p:set>
                                    <p:anim calcmode="lin" valueType="num">
                                      <p:cBhvr additive="base">
                                        <p:cTn id="29" dur="500" fill="hold"/>
                                        <p:tgtEl>
                                          <p:spTgt spid="28057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8057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579" grpId="0" uiExpand="1" build="allAtOnce" bldLvl="2"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idx="4294967295"/>
          </p:nvPr>
        </p:nvSpPr>
        <p:spPr>
          <a:xfrm>
            <a:off x="152400" y="457200"/>
            <a:ext cx="8763000" cy="1143000"/>
          </a:xfrm>
        </p:spPr>
        <p:txBody>
          <a:bodyPr/>
          <a:lstStyle/>
          <a:p>
            <a:pPr eaLnBrk="1" hangingPunct="1"/>
            <a:r>
              <a:rPr lang="en-US" altLang="en-US" sz="1800"/>
              <a:t>Sold short 400 shares at $90, the stock paid 2 dividends of $1.50 per share, with commission costs of $125.  Determine profit or loss if a. Stock fell to $45 or b. Stock rallied to $250?</a:t>
            </a:r>
          </a:p>
        </p:txBody>
      </p:sp>
      <p:sp>
        <p:nvSpPr>
          <p:cNvPr id="53252" name="Rectangle 3"/>
          <p:cNvSpPr>
            <a:spLocks noGrp="1" noChangeArrowheads="1"/>
          </p:cNvSpPr>
          <p:nvPr>
            <p:ph type="body" idx="4294967295"/>
          </p:nvPr>
        </p:nvSpPr>
        <p:spPr>
          <a:xfrm>
            <a:off x="914400" y="1600200"/>
            <a:ext cx="7315200" cy="4495800"/>
          </a:xfrm>
        </p:spPr>
        <p:txBody>
          <a:bodyPr/>
          <a:lstStyle/>
          <a:p>
            <a:pPr eaLnBrk="1" hangingPunct="1">
              <a:lnSpc>
                <a:spcPct val="90000"/>
              </a:lnSpc>
              <a:buFont typeface="Wingdings" panose="05000000000000000000" pitchFamily="2" charset="2"/>
              <a:buNone/>
            </a:pPr>
            <a:r>
              <a:rPr lang="en-US" altLang="en-US" sz="2400"/>
              <a:t>a.  Anne sold short shares at $90, and the price dropped to $45.  Profits were made as the market price of the stock fell to $45:</a:t>
            </a:r>
          </a:p>
          <a:p>
            <a:pPr lvl="1" eaLnBrk="1" hangingPunct="1">
              <a:lnSpc>
                <a:spcPct val="90000"/>
              </a:lnSpc>
            </a:pPr>
            <a:r>
              <a:rPr lang="en-US" altLang="en-US"/>
              <a:t>Stock sold short  at $90  (90 x 400)    $36,000 </a:t>
            </a:r>
          </a:p>
          <a:p>
            <a:pPr lvl="1" eaLnBrk="1" hangingPunct="1">
              <a:lnSpc>
                <a:spcPct val="90000"/>
              </a:lnSpc>
            </a:pPr>
            <a:r>
              <a:rPr lang="en-US" altLang="en-US"/>
              <a:t>Short sale covered at $45	           </a:t>
            </a:r>
            <a:r>
              <a:rPr lang="en-US" altLang="en-US" u="sng"/>
              <a:t>-18,000</a:t>
            </a:r>
            <a:r>
              <a:rPr lang="en-US" altLang="en-US"/>
              <a:t> </a:t>
            </a:r>
          </a:p>
          <a:p>
            <a:pPr lvl="1" eaLnBrk="1" hangingPunct="1">
              <a:lnSpc>
                <a:spcPct val="90000"/>
              </a:lnSpc>
            </a:pPr>
            <a:r>
              <a:rPr lang="en-US" altLang="en-US"/>
              <a:t>Gross profit			          $18,000</a:t>
            </a:r>
          </a:p>
          <a:p>
            <a:pPr lvl="1" eaLnBrk="1" hangingPunct="1">
              <a:lnSpc>
                <a:spcPct val="90000"/>
              </a:lnSpc>
            </a:pPr>
            <a:r>
              <a:rPr lang="en-US" altLang="en-US"/>
              <a:t>Dividends  (2 x $1.50 x 400)		 -1,200</a:t>
            </a:r>
          </a:p>
          <a:p>
            <a:pPr lvl="1" eaLnBrk="1" hangingPunct="1">
              <a:lnSpc>
                <a:spcPct val="90000"/>
              </a:lnSpc>
            </a:pPr>
            <a:r>
              <a:rPr lang="en-US" altLang="en-US"/>
              <a:t>Commissions				</a:t>
            </a:r>
            <a:r>
              <a:rPr lang="en-US" altLang="en-US" u="sng"/>
              <a:t>    -125</a:t>
            </a:r>
          </a:p>
          <a:p>
            <a:pPr lvl="1" eaLnBrk="1" hangingPunct="1">
              <a:lnSpc>
                <a:spcPct val="90000"/>
              </a:lnSpc>
            </a:pPr>
            <a:r>
              <a:rPr lang="en-US" altLang="en-US"/>
              <a:t>Net profit			          $16,675</a:t>
            </a:r>
          </a:p>
          <a:p>
            <a:pPr lvl="1" eaLnBrk="1" hangingPunct="1">
              <a:lnSpc>
                <a:spcPct val="90000"/>
              </a:lnSpc>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252">
                                            <p:txEl>
                                              <p:pRg st="0" end="0"/>
                                            </p:txEl>
                                          </p:spTgt>
                                        </p:tgtEl>
                                        <p:attrNameLst>
                                          <p:attrName>style.visibility</p:attrName>
                                        </p:attrNameLst>
                                      </p:cBhvr>
                                      <p:to>
                                        <p:strVal val="visible"/>
                                      </p:to>
                                    </p:set>
                                    <p:anim calcmode="lin" valueType="num">
                                      <p:cBhvr additive="base">
                                        <p:cTn id="7" dur="500" fill="hold"/>
                                        <p:tgtEl>
                                          <p:spTgt spid="5325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25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3252">
                                            <p:txEl>
                                              <p:pRg st="1" end="1"/>
                                            </p:txEl>
                                          </p:spTgt>
                                        </p:tgtEl>
                                        <p:attrNameLst>
                                          <p:attrName>style.visibility</p:attrName>
                                        </p:attrNameLst>
                                      </p:cBhvr>
                                      <p:to>
                                        <p:strVal val="visible"/>
                                      </p:to>
                                    </p:set>
                                    <p:anim calcmode="lin" valueType="num">
                                      <p:cBhvr additive="base">
                                        <p:cTn id="13" dur="500" fill="hold"/>
                                        <p:tgtEl>
                                          <p:spTgt spid="5325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325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3252">
                                            <p:txEl>
                                              <p:pRg st="2" end="2"/>
                                            </p:txEl>
                                          </p:spTgt>
                                        </p:tgtEl>
                                        <p:attrNameLst>
                                          <p:attrName>style.visibility</p:attrName>
                                        </p:attrNameLst>
                                      </p:cBhvr>
                                      <p:to>
                                        <p:strVal val="visible"/>
                                      </p:to>
                                    </p:set>
                                    <p:anim calcmode="lin" valueType="num">
                                      <p:cBhvr additive="base">
                                        <p:cTn id="19" dur="500" fill="hold"/>
                                        <p:tgtEl>
                                          <p:spTgt spid="5325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325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3252">
                                            <p:txEl>
                                              <p:pRg st="3" end="3"/>
                                            </p:txEl>
                                          </p:spTgt>
                                        </p:tgtEl>
                                        <p:attrNameLst>
                                          <p:attrName>style.visibility</p:attrName>
                                        </p:attrNameLst>
                                      </p:cBhvr>
                                      <p:to>
                                        <p:strVal val="visible"/>
                                      </p:to>
                                    </p:set>
                                    <p:anim calcmode="lin" valueType="num">
                                      <p:cBhvr additive="base">
                                        <p:cTn id="25" dur="500" fill="hold"/>
                                        <p:tgtEl>
                                          <p:spTgt spid="53252">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325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3252">
                                            <p:txEl>
                                              <p:pRg st="4" end="4"/>
                                            </p:txEl>
                                          </p:spTgt>
                                        </p:tgtEl>
                                        <p:attrNameLst>
                                          <p:attrName>style.visibility</p:attrName>
                                        </p:attrNameLst>
                                      </p:cBhvr>
                                      <p:to>
                                        <p:strVal val="visible"/>
                                      </p:to>
                                    </p:set>
                                    <p:anim calcmode="lin" valueType="num">
                                      <p:cBhvr additive="base">
                                        <p:cTn id="31" dur="500" fill="hold"/>
                                        <p:tgtEl>
                                          <p:spTgt spid="53252">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325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3252">
                                            <p:txEl>
                                              <p:pRg st="5" end="5"/>
                                            </p:txEl>
                                          </p:spTgt>
                                        </p:tgtEl>
                                        <p:attrNameLst>
                                          <p:attrName>style.visibility</p:attrName>
                                        </p:attrNameLst>
                                      </p:cBhvr>
                                      <p:to>
                                        <p:strVal val="visible"/>
                                      </p:to>
                                    </p:set>
                                    <p:anim calcmode="lin" valueType="num">
                                      <p:cBhvr additive="base">
                                        <p:cTn id="37" dur="500" fill="hold"/>
                                        <p:tgtEl>
                                          <p:spTgt spid="53252">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325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3252">
                                            <p:txEl>
                                              <p:pRg st="6" end="6"/>
                                            </p:txEl>
                                          </p:spTgt>
                                        </p:tgtEl>
                                        <p:attrNameLst>
                                          <p:attrName>style.visibility</p:attrName>
                                        </p:attrNameLst>
                                      </p:cBhvr>
                                      <p:to>
                                        <p:strVal val="visible"/>
                                      </p:to>
                                    </p:set>
                                    <p:anim calcmode="lin" valueType="num">
                                      <p:cBhvr additive="base">
                                        <p:cTn id="43" dur="500" fill="hold"/>
                                        <p:tgtEl>
                                          <p:spTgt spid="53252">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3252">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uiExpand="1" build="p"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xfrm>
            <a:off x="-84138" y="684213"/>
            <a:ext cx="9312276" cy="915987"/>
          </a:xfrm>
        </p:spPr>
        <p:txBody>
          <a:bodyPr/>
          <a:lstStyle/>
          <a:p>
            <a:pPr eaLnBrk="1" hangingPunct="1"/>
            <a:r>
              <a:rPr lang="en-US" altLang="en-US"/>
              <a:t>A. The Importance of Financial Goals</a:t>
            </a:r>
          </a:p>
        </p:txBody>
      </p:sp>
      <p:sp>
        <p:nvSpPr>
          <p:cNvPr id="163843" name="Rectangle 3"/>
          <p:cNvSpPr>
            <a:spLocks noGrp="1" noChangeArrowheads="1"/>
          </p:cNvSpPr>
          <p:nvPr>
            <p:ph type="body" idx="4294967295"/>
          </p:nvPr>
        </p:nvSpPr>
        <p:spPr>
          <a:xfrm>
            <a:off x="904875" y="1600200"/>
            <a:ext cx="7248525" cy="5029200"/>
          </a:xfrm>
        </p:spPr>
        <p:txBody>
          <a:bodyPr/>
          <a:lstStyle/>
          <a:p>
            <a:pPr eaLnBrk="1" hangingPunct="1"/>
            <a:r>
              <a:rPr lang="en-US" altLang="en-US"/>
              <a:t>What is the relationship between personal goals and financial goals?</a:t>
            </a:r>
          </a:p>
          <a:p>
            <a:pPr lvl="1" eaLnBrk="1" hangingPunct="1"/>
            <a:r>
              <a:rPr lang="en-US" altLang="en-US"/>
              <a:t>Financial goals are personal goals with a cost attached. </a:t>
            </a:r>
          </a:p>
          <a:p>
            <a:pPr eaLnBrk="1" hangingPunct="1"/>
            <a:r>
              <a:rPr lang="en-US" altLang="en-US" sz="2400"/>
              <a:t>Why must we attach costs to some goals?</a:t>
            </a:r>
          </a:p>
          <a:p>
            <a:pPr lvl="1" eaLnBrk="1" hangingPunct="1"/>
            <a:r>
              <a:rPr lang="en-US" altLang="en-US"/>
              <a:t>Certain goals cannot be accomplished</a:t>
            </a:r>
            <a:r>
              <a:rPr lang="en-US" altLang="en-US">
                <a:solidFill>
                  <a:srgbClr val="FF0000"/>
                </a:solidFill>
              </a:rPr>
              <a:t> </a:t>
            </a:r>
            <a:r>
              <a:rPr lang="en-US" altLang="en-US"/>
              <a:t>except through the attainment of specific financial targets.  </a:t>
            </a:r>
          </a:p>
          <a:p>
            <a:pPr lvl="2" eaLnBrk="1" hangingPunct="1"/>
            <a:r>
              <a:rPr lang="en-US" altLang="en-US"/>
              <a:t>If we fail to attach costs or targets to these personal goals, we will most likely not be able to achieve them.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43">
                                            <p:txEl>
                                              <p:pRg st="0" end="0"/>
                                            </p:txEl>
                                          </p:spTgt>
                                        </p:tgtEl>
                                        <p:attrNameLst>
                                          <p:attrName>style.visibility</p:attrName>
                                        </p:attrNameLst>
                                      </p:cBhvr>
                                      <p:to>
                                        <p:strVal val="visible"/>
                                      </p:to>
                                    </p:set>
                                    <p:anim calcmode="lin" valueType="num">
                                      <p:cBhvr additive="base">
                                        <p:cTn id="7" dur="500" fill="hold"/>
                                        <p:tgtEl>
                                          <p:spTgt spid="163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43">
                                            <p:txEl>
                                              <p:pRg st="1" end="1"/>
                                            </p:txEl>
                                          </p:spTgt>
                                        </p:tgtEl>
                                        <p:attrNameLst>
                                          <p:attrName>style.visibility</p:attrName>
                                        </p:attrNameLst>
                                      </p:cBhvr>
                                      <p:to>
                                        <p:strVal val="visible"/>
                                      </p:to>
                                    </p:set>
                                    <p:anim calcmode="lin" valueType="num">
                                      <p:cBhvr additive="base">
                                        <p:cTn id="13" dur="500" fill="hold"/>
                                        <p:tgtEl>
                                          <p:spTgt spid="1638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3843">
                                            <p:txEl>
                                              <p:pRg st="2" end="2"/>
                                            </p:txEl>
                                          </p:spTgt>
                                        </p:tgtEl>
                                        <p:attrNameLst>
                                          <p:attrName>style.visibility</p:attrName>
                                        </p:attrNameLst>
                                      </p:cBhvr>
                                      <p:to>
                                        <p:strVal val="visible"/>
                                      </p:to>
                                    </p:set>
                                    <p:anim calcmode="lin" valueType="num">
                                      <p:cBhvr additive="base">
                                        <p:cTn id="17" dur="500" fill="hold"/>
                                        <p:tgtEl>
                                          <p:spTgt spid="1638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38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3843">
                                            <p:txEl>
                                              <p:pRg st="3" end="3"/>
                                            </p:txEl>
                                          </p:spTgt>
                                        </p:tgtEl>
                                        <p:attrNameLst>
                                          <p:attrName>style.visibility</p:attrName>
                                        </p:attrNameLst>
                                      </p:cBhvr>
                                      <p:to>
                                        <p:strVal val="visible"/>
                                      </p:to>
                                    </p:set>
                                    <p:anim calcmode="lin" valueType="num">
                                      <p:cBhvr additive="base">
                                        <p:cTn id="21" dur="500" fill="hold"/>
                                        <p:tgtEl>
                                          <p:spTgt spid="1638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38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3843">
                                            <p:txEl>
                                              <p:pRg st="4" end="4"/>
                                            </p:txEl>
                                          </p:spTgt>
                                        </p:tgtEl>
                                        <p:attrNameLst>
                                          <p:attrName>style.visibility</p:attrName>
                                        </p:attrNameLst>
                                      </p:cBhvr>
                                      <p:to>
                                        <p:strVal val="visible"/>
                                      </p:to>
                                    </p:set>
                                    <p:anim calcmode="lin" valueType="num">
                                      <p:cBhvr additive="base">
                                        <p:cTn id="25" dur="500" fill="hold"/>
                                        <p:tgtEl>
                                          <p:spTgt spid="1638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38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3" grpId="0" uiExpand="1"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a:xfrm>
            <a:off x="457200" y="457200"/>
            <a:ext cx="8686800" cy="1143000"/>
          </a:xfrm>
        </p:spPr>
        <p:txBody>
          <a:bodyPr/>
          <a:lstStyle/>
          <a:p>
            <a:pPr eaLnBrk="1" hangingPunct="1"/>
            <a:r>
              <a:rPr lang="en-US" altLang="en-US" sz="1800"/>
              <a:t>Sold short 400 shares at $90, the stock paid 2 dividends of $1.50 per share, with commission costs of $125.  Determine profit or loss if a. Stock fell to $45 or b. Stock rallied to $250?</a:t>
            </a:r>
          </a:p>
        </p:txBody>
      </p:sp>
      <p:sp>
        <p:nvSpPr>
          <p:cNvPr id="54276" name="Rectangle 3"/>
          <p:cNvSpPr>
            <a:spLocks noGrp="1" noChangeArrowheads="1"/>
          </p:cNvSpPr>
          <p:nvPr>
            <p:ph type="body" idx="4294967295"/>
          </p:nvPr>
        </p:nvSpPr>
        <p:spPr>
          <a:xfrm>
            <a:off x="914400" y="1600200"/>
            <a:ext cx="7315200" cy="4495800"/>
          </a:xfrm>
        </p:spPr>
        <p:txBody>
          <a:bodyPr/>
          <a:lstStyle/>
          <a:p>
            <a:pPr eaLnBrk="1" hangingPunct="1">
              <a:lnSpc>
                <a:spcPct val="90000"/>
              </a:lnSpc>
              <a:buFont typeface="Wingdings" panose="05000000000000000000" pitchFamily="2" charset="2"/>
              <a:buNone/>
            </a:pPr>
            <a:r>
              <a:rPr lang="en-US" altLang="en-US" sz="2400"/>
              <a:t>b.  Anne sold short shares at $90, but the price increased to $250.  Losses were made as the market price of the stock rose to $250:</a:t>
            </a:r>
          </a:p>
          <a:p>
            <a:pPr lvl="1" eaLnBrk="1" hangingPunct="1">
              <a:lnSpc>
                <a:spcPct val="90000"/>
              </a:lnSpc>
            </a:pPr>
            <a:r>
              <a:rPr lang="en-US" altLang="en-US"/>
              <a:t>Stock sold short  at $90  (90 x 400)    $36,000 </a:t>
            </a:r>
          </a:p>
          <a:p>
            <a:pPr lvl="1" eaLnBrk="1" hangingPunct="1">
              <a:lnSpc>
                <a:spcPct val="90000"/>
              </a:lnSpc>
            </a:pPr>
            <a:r>
              <a:rPr lang="en-US" altLang="en-US"/>
              <a:t>Short sale covered at $250	         </a:t>
            </a:r>
            <a:r>
              <a:rPr lang="en-US" altLang="en-US" u="sng"/>
              <a:t>-100,000</a:t>
            </a:r>
            <a:r>
              <a:rPr lang="en-US" altLang="en-US"/>
              <a:t> </a:t>
            </a:r>
          </a:p>
          <a:p>
            <a:pPr lvl="1" eaLnBrk="1" hangingPunct="1">
              <a:lnSpc>
                <a:spcPct val="90000"/>
              </a:lnSpc>
            </a:pPr>
            <a:r>
              <a:rPr lang="en-US" altLang="en-US"/>
              <a:t>Gross profit			         -$64,000</a:t>
            </a:r>
          </a:p>
          <a:p>
            <a:pPr lvl="1" eaLnBrk="1" hangingPunct="1">
              <a:lnSpc>
                <a:spcPct val="90000"/>
              </a:lnSpc>
            </a:pPr>
            <a:r>
              <a:rPr lang="en-US" altLang="en-US"/>
              <a:t>Dividends  (2 x $1.50 x 400)		 -1,200</a:t>
            </a:r>
          </a:p>
          <a:p>
            <a:pPr lvl="1" eaLnBrk="1" hangingPunct="1">
              <a:lnSpc>
                <a:spcPct val="90000"/>
              </a:lnSpc>
            </a:pPr>
            <a:r>
              <a:rPr lang="en-US" altLang="en-US"/>
              <a:t>Commissions				</a:t>
            </a:r>
            <a:r>
              <a:rPr lang="en-US" altLang="en-US" u="sng"/>
              <a:t>    -125</a:t>
            </a:r>
          </a:p>
          <a:p>
            <a:pPr lvl="1" eaLnBrk="1" hangingPunct="1">
              <a:lnSpc>
                <a:spcPct val="90000"/>
              </a:lnSpc>
            </a:pPr>
            <a:r>
              <a:rPr lang="en-US" altLang="en-US"/>
              <a:t>Net profit			         -$65,325</a:t>
            </a:r>
          </a:p>
          <a:p>
            <a:pPr eaLnBrk="1" hangingPunct="1">
              <a:lnSpc>
                <a:spcPct val="90000"/>
              </a:lnSpc>
              <a:buFont typeface="Wingdings" panose="05000000000000000000" pitchFamily="2" charset="2"/>
              <a:buNone/>
            </a:pPr>
            <a:r>
              <a:rPr lang="en-US" altLang="en-US" sz="2400"/>
              <a:t>c.  The risk of selling short is that you can lose much more than you invest.  Selling short is using debt or leverage to invest and should be avoided</a:t>
            </a:r>
          </a:p>
          <a:p>
            <a:pPr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4276">
                                            <p:txEl>
                                              <p:pRg st="0" end="0"/>
                                            </p:txEl>
                                          </p:spTgt>
                                        </p:tgtEl>
                                        <p:attrNameLst>
                                          <p:attrName>style.visibility</p:attrName>
                                        </p:attrNameLst>
                                      </p:cBhvr>
                                      <p:to>
                                        <p:strVal val="visible"/>
                                      </p:to>
                                    </p:set>
                                    <p:anim calcmode="lin" valueType="num">
                                      <p:cBhvr additive="base">
                                        <p:cTn id="7" dur="500" fill="hold"/>
                                        <p:tgtEl>
                                          <p:spTgt spid="5427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427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4276">
                                            <p:txEl>
                                              <p:pRg st="1" end="1"/>
                                            </p:txEl>
                                          </p:spTgt>
                                        </p:tgtEl>
                                        <p:attrNameLst>
                                          <p:attrName>style.visibility</p:attrName>
                                        </p:attrNameLst>
                                      </p:cBhvr>
                                      <p:to>
                                        <p:strVal val="visible"/>
                                      </p:to>
                                    </p:set>
                                    <p:anim calcmode="lin" valueType="num">
                                      <p:cBhvr additive="base">
                                        <p:cTn id="13" dur="500" fill="hold"/>
                                        <p:tgtEl>
                                          <p:spTgt spid="5427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427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4276">
                                            <p:txEl>
                                              <p:pRg st="2" end="2"/>
                                            </p:txEl>
                                          </p:spTgt>
                                        </p:tgtEl>
                                        <p:attrNameLst>
                                          <p:attrName>style.visibility</p:attrName>
                                        </p:attrNameLst>
                                      </p:cBhvr>
                                      <p:to>
                                        <p:strVal val="visible"/>
                                      </p:to>
                                    </p:set>
                                    <p:anim calcmode="lin" valueType="num">
                                      <p:cBhvr additive="base">
                                        <p:cTn id="19" dur="500" fill="hold"/>
                                        <p:tgtEl>
                                          <p:spTgt spid="5427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427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4276">
                                            <p:txEl>
                                              <p:pRg st="3" end="3"/>
                                            </p:txEl>
                                          </p:spTgt>
                                        </p:tgtEl>
                                        <p:attrNameLst>
                                          <p:attrName>style.visibility</p:attrName>
                                        </p:attrNameLst>
                                      </p:cBhvr>
                                      <p:to>
                                        <p:strVal val="visible"/>
                                      </p:to>
                                    </p:set>
                                    <p:anim calcmode="lin" valueType="num">
                                      <p:cBhvr additive="base">
                                        <p:cTn id="25" dur="500" fill="hold"/>
                                        <p:tgtEl>
                                          <p:spTgt spid="5427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427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4276">
                                            <p:txEl>
                                              <p:pRg st="4" end="4"/>
                                            </p:txEl>
                                          </p:spTgt>
                                        </p:tgtEl>
                                        <p:attrNameLst>
                                          <p:attrName>style.visibility</p:attrName>
                                        </p:attrNameLst>
                                      </p:cBhvr>
                                      <p:to>
                                        <p:strVal val="visible"/>
                                      </p:to>
                                    </p:set>
                                    <p:anim calcmode="lin" valueType="num">
                                      <p:cBhvr additive="base">
                                        <p:cTn id="31" dur="500" fill="hold"/>
                                        <p:tgtEl>
                                          <p:spTgt spid="5427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427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4276">
                                            <p:txEl>
                                              <p:pRg st="5" end="5"/>
                                            </p:txEl>
                                          </p:spTgt>
                                        </p:tgtEl>
                                        <p:attrNameLst>
                                          <p:attrName>style.visibility</p:attrName>
                                        </p:attrNameLst>
                                      </p:cBhvr>
                                      <p:to>
                                        <p:strVal val="visible"/>
                                      </p:to>
                                    </p:set>
                                    <p:anim calcmode="lin" valueType="num">
                                      <p:cBhvr additive="base">
                                        <p:cTn id="37" dur="500" fill="hold"/>
                                        <p:tgtEl>
                                          <p:spTgt spid="54276">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427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4276">
                                            <p:txEl>
                                              <p:pRg st="6" end="6"/>
                                            </p:txEl>
                                          </p:spTgt>
                                        </p:tgtEl>
                                        <p:attrNameLst>
                                          <p:attrName>style.visibility</p:attrName>
                                        </p:attrNameLst>
                                      </p:cBhvr>
                                      <p:to>
                                        <p:strVal val="visible"/>
                                      </p:to>
                                    </p:set>
                                    <p:anim calcmode="lin" valueType="num">
                                      <p:cBhvr additive="base">
                                        <p:cTn id="43" dur="500" fill="hold"/>
                                        <p:tgtEl>
                                          <p:spTgt spid="54276">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4276">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4276">
                                            <p:txEl>
                                              <p:pRg st="7" end="7"/>
                                            </p:txEl>
                                          </p:spTgt>
                                        </p:tgtEl>
                                        <p:attrNameLst>
                                          <p:attrName>style.visibility</p:attrName>
                                        </p:attrNameLst>
                                      </p:cBhvr>
                                      <p:to>
                                        <p:strVal val="visible"/>
                                      </p:to>
                                    </p:set>
                                    <p:anim calcmode="lin" valueType="num">
                                      <p:cBhvr additive="base">
                                        <p:cTn id="49" dur="500" fill="hold"/>
                                        <p:tgtEl>
                                          <p:spTgt spid="54276">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4276">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uiExpand="1" build="p" bldLvl="2"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idx="4294967295"/>
          </p:nvPr>
        </p:nvSpPr>
        <p:spPr>
          <a:xfrm>
            <a:off x="685800" y="609600"/>
            <a:ext cx="7772400" cy="944563"/>
          </a:xfrm>
        </p:spPr>
        <p:txBody>
          <a:bodyPr/>
          <a:lstStyle/>
          <a:p>
            <a:pPr eaLnBrk="1" hangingPunct="1"/>
            <a:r>
              <a:rPr lang="en-US" altLang="en-US" dirty="0"/>
              <a:t>Case Study #</a:t>
            </a:r>
            <a:r>
              <a:rPr lang="en-US" altLang="en-US"/>
              <a:t>2 – Buying on Margin</a:t>
            </a:r>
          </a:p>
        </p:txBody>
      </p:sp>
      <p:sp>
        <p:nvSpPr>
          <p:cNvPr id="57348" name="Rectangle 3"/>
          <p:cNvSpPr>
            <a:spLocks noGrp="1" noChangeArrowheads="1"/>
          </p:cNvSpPr>
          <p:nvPr>
            <p:ph type="body" idx="4294967295"/>
          </p:nvPr>
        </p:nvSpPr>
        <p:spPr>
          <a:xfrm>
            <a:off x="914400" y="1600200"/>
            <a:ext cx="7315200" cy="4876800"/>
          </a:xfrm>
        </p:spPr>
        <p:txBody>
          <a:bodyPr/>
          <a:lstStyle/>
          <a:p>
            <a:pPr eaLnBrk="1" hangingPunct="1">
              <a:lnSpc>
                <a:spcPct val="95000"/>
              </a:lnSpc>
              <a:spcBef>
                <a:spcPct val="0"/>
              </a:spcBef>
              <a:buFont typeface="Wingdings" panose="05000000000000000000" pitchFamily="2" charset="2"/>
              <a:buNone/>
            </a:pPr>
            <a:r>
              <a:rPr lang="en-US" altLang="en-US" sz="2200"/>
              <a:t>Data</a:t>
            </a:r>
          </a:p>
          <a:p>
            <a:pPr eaLnBrk="1" hangingPunct="1">
              <a:lnSpc>
                <a:spcPct val="95000"/>
              </a:lnSpc>
              <a:spcBef>
                <a:spcPct val="0"/>
              </a:spcBef>
            </a:pPr>
            <a:r>
              <a:rPr lang="en-US" altLang="en-US" sz="2200"/>
              <a:t>Kim just purchased 1,000 shares of NS corporation at $15 per share, and 50% was purchased on margin (i.e., she borrowed 50% of the money to buy the shares).  She held the shares for 6 months and sold them.  Interest on her margin loan was 12% annually. </a:t>
            </a:r>
          </a:p>
          <a:p>
            <a:pPr eaLnBrk="1" hangingPunct="1">
              <a:lnSpc>
                <a:spcPct val="95000"/>
              </a:lnSpc>
              <a:spcBef>
                <a:spcPct val="0"/>
              </a:spcBef>
              <a:buFont typeface="Wingdings" panose="05000000000000000000" pitchFamily="2" charset="2"/>
              <a:buNone/>
            </a:pPr>
            <a:r>
              <a:rPr lang="en-US" altLang="en-US" sz="2200"/>
              <a:t>Calculations</a:t>
            </a:r>
          </a:p>
          <a:p>
            <a:pPr eaLnBrk="1" hangingPunct="1">
              <a:lnSpc>
                <a:spcPct val="95000"/>
              </a:lnSpc>
              <a:spcBef>
                <a:spcPct val="0"/>
              </a:spcBef>
            </a:pPr>
            <a:r>
              <a:rPr lang="en-US" altLang="en-US" sz="2200"/>
              <a:t>a. Assuming the price increased to $30 and Kim sold the shares, what is the total value of her investment after paying back the loan with interest? Assume her profit = total revenues  – total expenses and assume the money she invested is part of her expenses</a:t>
            </a:r>
            <a:br>
              <a:rPr lang="en-US" altLang="en-US" sz="2200"/>
            </a:br>
            <a:r>
              <a:rPr lang="en-US" altLang="en-US" sz="2200"/>
              <a:t>b.  Assuming the price decreased to $5.00 per share and she sold the shares, what is the total value of her investment after paying back the loan with interest?</a:t>
            </a:r>
            <a:br>
              <a:rPr lang="en-US" altLang="en-US" sz="2200"/>
            </a:br>
            <a:r>
              <a:rPr lang="en-US" altLang="en-US" sz="2200"/>
              <a:t>c.  Generally, should an individual buy on margin?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7348">
                                            <p:txEl>
                                              <p:pRg st="0" end="0"/>
                                            </p:txEl>
                                          </p:spTgt>
                                        </p:tgtEl>
                                        <p:attrNameLst>
                                          <p:attrName>style.visibility</p:attrName>
                                        </p:attrNameLst>
                                      </p:cBhvr>
                                      <p:to>
                                        <p:strVal val="visible"/>
                                      </p:to>
                                    </p:set>
                                    <p:anim calcmode="lin" valueType="num">
                                      <p:cBhvr additive="base">
                                        <p:cTn id="7" dur="500" fill="hold"/>
                                        <p:tgtEl>
                                          <p:spTgt spid="5734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7348">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7348">
                                            <p:txEl>
                                              <p:pRg st="1" end="1"/>
                                            </p:txEl>
                                          </p:spTgt>
                                        </p:tgtEl>
                                        <p:attrNameLst>
                                          <p:attrName>style.visibility</p:attrName>
                                        </p:attrNameLst>
                                      </p:cBhvr>
                                      <p:to>
                                        <p:strVal val="visible"/>
                                      </p:to>
                                    </p:set>
                                    <p:anim calcmode="lin" valueType="num">
                                      <p:cBhvr additive="base">
                                        <p:cTn id="11" dur="500" fill="hold"/>
                                        <p:tgtEl>
                                          <p:spTgt spid="57348">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734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57348">
                                            <p:txEl>
                                              <p:pRg st="2" end="2"/>
                                            </p:txEl>
                                          </p:spTgt>
                                        </p:tgtEl>
                                        <p:attrNameLst>
                                          <p:attrName>style.visibility</p:attrName>
                                        </p:attrNameLst>
                                      </p:cBhvr>
                                      <p:to>
                                        <p:strVal val="visible"/>
                                      </p:to>
                                    </p:set>
                                    <p:anim calcmode="lin" valueType="num">
                                      <p:cBhvr additive="base">
                                        <p:cTn id="17" dur="500" fill="hold"/>
                                        <p:tgtEl>
                                          <p:spTgt spid="5734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7348">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7348">
                                            <p:txEl>
                                              <p:pRg st="3" end="3"/>
                                            </p:txEl>
                                          </p:spTgt>
                                        </p:tgtEl>
                                        <p:attrNameLst>
                                          <p:attrName>style.visibility</p:attrName>
                                        </p:attrNameLst>
                                      </p:cBhvr>
                                      <p:to>
                                        <p:strVal val="visible"/>
                                      </p:to>
                                    </p:set>
                                    <p:anim calcmode="lin" valueType="num">
                                      <p:cBhvr additive="base">
                                        <p:cTn id="21" dur="500" fill="hold"/>
                                        <p:tgtEl>
                                          <p:spTgt spid="57348">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7348">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build="p" bldLvl="2"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4" name="Rectangle 2"/>
          <p:cNvSpPr>
            <a:spLocks noGrp="1" noChangeArrowheads="1"/>
          </p:cNvSpPr>
          <p:nvPr>
            <p:ph type="title" idx="4294967295"/>
          </p:nvPr>
        </p:nvSpPr>
        <p:spPr>
          <a:xfrm>
            <a:off x="228600" y="457200"/>
            <a:ext cx="8839200" cy="1143000"/>
          </a:xfrm>
        </p:spPr>
        <p:txBody>
          <a:bodyPr/>
          <a:lstStyle/>
          <a:p>
            <a:pPr algn="l" eaLnBrk="1" hangingPunct="1"/>
            <a:r>
              <a:rPr lang="en-US" altLang="en-US" sz="1600"/>
              <a:t>Purchased 1,000 shares at $15, 50% purchased on margin.  You held shares for 6 months, with interest on margin at 12%.  What is the value of investment if price increased to $30?  Decreased to $5?</a:t>
            </a:r>
          </a:p>
        </p:txBody>
      </p:sp>
      <p:sp>
        <p:nvSpPr>
          <p:cNvPr id="59396" name="Rectangle 3"/>
          <p:cNvSpPr>
            <a:spLocks noGrp="1" noChangeArrowheads="1"/>
          </p:cNvSpPr>
          <p:nvPr>
            <p:ph type="body" idx="4294967295"/>
          </p:nvPr>
        </p:nvSpPr>
        <p:spPr>
          <a:xfrm>
            <a:off x="914400" y="1600200"/>
            <a:ext cx="7315200" cy="4114800"/>
          </a:xfrm>
        </p:spPr>
        <p:txBody>
          <a:bodyPr/>
          <a:lstStyle/>
          <a:p>
            <a:pPr eaLnBrk="1" hangingPunct="1">
              <a:defRPr/>
            </a:pPr>
            <a:r>
              <a:rPr lang="en-US" altLang="en-US" sz="2400" dirty="0"/>
              <a:t>a.  Purchased 1,000 shares at $15 ($15,000)</a:t>
            </a:r>
          </a:p>
          <a:p>
            <a:pPr marL="457200" lvl="1" indent="0" eaLnBrk="1" hangingPunct="1">
              <a:buFontTx/>
              <a:buNone/>
              <a:defRPr/>
            </a:pPr>
            <a:r>
              <a:rPr lang="en-US" altLang="en-US" dirty="0"/>
              <a:t>Sold shares at $30</a:t>
            </a:r>
          </a:p>
          <a:p>
            <a:pPr lvl="1" eaLnBrk="1" hangingPunct="1">
              <a:defRPr/>
            </a:pPr>
            <a:r>
              <a:rPr lang="en-US" altLang="en-US" dirty="0"/>
              <a:t>Sale of Shares   $30 * 1,000 =            $30,000</a:t>
            </a:r>
          </a:p>
          <a:p>
            <a:pPr lvl="1" eaLnBrk="1" hangingPunct="1">
              <a:defRPr/>
            </a:pPr>
            <a:r>
              <a:rPr lang="en-US" altLang="en-US" dirty="0"/>
              <a:t>Original investment                               -7,500</a:t>
            </a:r>
          </a:p>
          <a:p>
            <a:pPr lvl="1" eaLnBrk="1" hangingPunct="1">
              <a:defRPr/>
            </a:pPr>
            <a:r>
              <a:rPr lang="en-US" altLang="en-US" dirty="0"/>
              <a:t>Money borrowed (50% of $15,000)	 -</a:t>
            </a:r>
            <a:r>
              <a:rPr lang="en-US" altLang="en-US" u="sng" dirty="0"/>
              <a:t>7,500</a:t>
            </a:r>
          </a:p>
          <a:p>
            <a:pPr lvl="1" eaLnBrk="1" hangingPunct="1">
              <a:defRPr/>
            </a:pPr>
            <a:r>
              <a:rPr lang="en-US" altLang="en-US" dirty="0"/>
              <a:t>Gross profit				15,000  </a:t>
            </a:r>
          </a:p>
          <a:p>
            <a:pPr lvl="1" eaLnBrk="1" hangingPunct="1">
              <a:defRPr/>
            </a:pPr>
            <a:r>
              <a:rPr lang="en-US" altLang="en-US" dirty="0"/>
              <a:t>Interest on loan  $7,500 * .12 * 6/12        -450 </a:t>
            </a:r>
          </a:p>
          <a:p>
            <a:pPr lvl="1" eaLnBrk="1" hangingPunct="1">
              <a:defRPr/>
            </a:pPr>
            <a:r>
              <a:rPr lang="en-US" altLang="en-US" dirty="0"/>
              <a:t>Net Profit			          $14,550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396">
                                            <p:txEl>
                                              <p:pRg st="0" end="0"/>
                                            </p:txEl>
                                          </p:spTgt>
                                        </p:tgtEl>
                                        <p:attrNameLst>
                                          <p:attrName>style.visibility</p:attrName>
                                        </p:attrNameLst>
                                      </p:cBhvr>
                                      <p:to>
                                        <p:strVal val="visible"/>
                                      </p:to>
                                    </p:set>
                                    <p:anim calcmode="lin" valueType="num">
                                      <p:cBhvr additive="base">
                                        <p:cTn id="7" dur="500" fill="hold"/>
                                        <p:tgtEl>
                                          <p:spTgt spid="5939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939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9396">
                                            <p:txEl>
                                              <p:pRg st="1" end="1"/>
                                            </p:txEl>
                                          </p:spTgt>
                                        </p:tgtEl>
                                        <p:attrNameLst>
                                          <p:attrName>style.visibility</p:attrName>
                                        </p:attrNameLst>
                                      </p:cBhvr>
                                      <p:to>
                                        <p:strVal val="visible"/>
                                      </p:to>
                                    </p:set>
                                    <p:anim calcmode="lin" valueType="num">
                                      <p:cBhvr additive="base">
                                        <p:cTn id="13" dur="500" fill="hold"/>
                                        <p:tgtEl>
                                          <p:spTgt spid="5939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939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9396">
                                            <p:txEl>
                                              <p:pRg st="2" end="2"/>
                                            </p:txEl>
                                          </p:spTgt>
                                        </p:tgtEl>
                                        <p:attrNameLst>
                                          <p:attrName>style.visibility</p:attrName>
                                        </p:attrNameLst>
                                      </p:cBhvr>
                                      <p:to>
                                        <p:strVal val="visible"/>
                                      </p:to>
                                    </p:set>
                                    <p:anim calcmode="lin" valueType="num">
                                      <p:cBhvr additive="base">
                                        <p:cTn id="19" dur="500" fill="hold"/>
                                        <p:tgtEl>
                                          <p:spTgt spid="5939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939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9396">
                                            <p:txEl>
                                              <p:pRg st="3" end="3"/>
                                            </p:txEl>
                                          </p:spTgt>
                                        </p:tgtEl>
                                        <p:attrNameLst>
                                          <p:attrName>style.visibility</p:attrName>
                                        </p:attrNameLst>
                                      </p:cBhvr>
                                      <p:to>
                                        <p:strVal val="visible"/>
                                      </p:to>
                                    </p:set>
                                    <p:anim calcmode="lin" valueType="num">
                                      <p:cBhvr additive="base">
                                        <p:cTn id="25" dur="500" fill="hold"/>
                                        <p:tgtEl>
                                          <p:spTgt spid="5939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939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9396">
                                            <p:txEl>
                                              <p:pRg st="4" end="4"/>
                                            </p:txEl>
                                          </p:spTgt>
                                        </p:tgtEl>
                                        <p:attrNameLst>
                                          <p:attrName>style.visibility</p:attrName>
                                        </p:attrNameLst>
                                      </p:cBhvr>
                                      <p:to>
                                        <p:strVal val="visible"/>
                                      </p:to>
                                    </p:set>
                                    <p:anim calcmode="lin" valueType="num">
                                      <p:cBhvr additive="base">
                                        <p:cTn id="31" dur="500" fill="hold"/>
                                        <p:tgtEl>
                                          <p:spTgt spid="5939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939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9396">
                                            <p:txEl>
                                              <p:pRg st="5" end="5"/>
                                            </p:txEl>
                                          </p:spTgt>
                                        </p:tgtEl>
                                        <p:attrNameLst>
                                          <p:attrName>style.visibility</p:attrName>
                                        </p:attrNameLst>
                                      </p:cBhvr>
                                      <p:to>
                                        <p:strVal val="visible"/>
                                      </p:to>
                                    </p:set>
                                    <p:anim calcmode="lin" valueType="num">
                                      <p:cBhvr additive="base">
                                        <p:cTn id="37" dur="500" fill="hold"/>
                                        <p:tgtEl>
                                          <p:spTgt spid="59396">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939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9396">
                                            <p:txEl>
                                              <p:pRg st="6" end="6"/>
                                            </p:txEl>
                                          </p:spTgt>
                                        </p:tgtEl>
                                        <p:attrNameLst>
                                          <p:attrName>style.visibility</p:attrName>
                                        </p:attrNameLst>
                                      </p:cBhvr>
                                      <p:to>
                                        <p:strVal val="visible"/>
                                      </p:to>
                                    </p:set>
                                    <p:anim calcmode="lin" valueType="num">
                                      <p:cBhvr additive="base">
                                        <p:cTn id="43" dur="500" fill="hold"/>
                                        <p:tgtEl>
                                          <p:spTgt spid="59396">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9396">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9396">
                                            <p:txEl>
                                              <p:pRg st="7" end="7"/>
                                            </p:txEl>
                                          </p:spTgt>
                                        </p:tgtEl>
                                        <p:attrNameLst>
                                          <p:attrName>style.visibility</p:attrName>
                                        </p:attrNameLst>
                                      </p:cBhvr>
                                      <p:to>
                                        <p:strVal val="visible"/>
                                      </p:to>
                                    </p:set>
                                    <p:anim calcmode="lin" valueType="num">
                                      <p:cBhvr additive="base">
                                        <p:cTn id="49" dur="500" fill="hold"/>
                                        <p:tgtEl>
                                          <p:spTgt spid="59396">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9396">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build="p" bldLvl="2"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914400" y="1597025"/>
            <a:ext cx="7315200" cy="4575175"/>
          </a:xfrm>
        </p:spPr>
        <p:txBody>
          <a:bodyPr/>
          <a:lstStyle/>
          <a:p>
            <a:pPr marL="457200" indent="-457200" eaLnBrk="1" hangingPunct="1">
              <a:buFont typeface="Wingdings" panose="05000000000000000000" pitchFamily="2" charset="2"/>
              <a:buNone/>
            </a:pPr>
            <a:r>
              <a:rPr lang="en-US" altLang="en-US" sz="2400">
                <a:solidFill>
                  <a:schemeClr val="tx2"/>
                </a:solidFill>
              </a:rPr>
              <a:t>b.	Purchased at $15, price decreased to $5</a:t>
            </a:r>
          </a:p>
          <a:p>
            <a:pPr lvl="1" eaLnBrk="1" hangingPunct="1"/>
            <a:r>
              <a:rPr lang="en-US" altLang="en-US">
                <a:solidFill>
                  <a:schemeClr val="tx2"/>
                </a:solidFill>
              </a:rPr>
              <a:t>Sale of Shares   $5 * 1,000 =                $5,000</a:t>
            </a:r>
            <a:endParaRPr lang="en-US" altLang="en-US"/>
          </a:p>
          <a:p>
            <a:pPr lvl="1" eaLnBrk="1" hangingPunct="1"/>
            <a:r>
              <a:rPr lang="en-US" altLang="en-US">
                <a:solidFill>
                  <a:schemeClr val="tx2"/>
                </a:solidFill>
              </a:rPr>
              <a:t>Money she put up to purchase shares    -7,500</a:t>
            </a:r>
            <a:endParaRPr lang="en-US" altLang="en-US"/>
          </a:p>
          <a:p>
            <a:pPr lvl="1" eaLnBrk="1" hangingPunct="1"/>
            <a:r>
              <a:rPr lang="en-US" altLang="en-US">
                <a:solidFill>
                  <a:schemeClr val="tx2"/>
                </a:solidFill>
              </a:rPr>
              <a:t>Money borrowed			 -</a:t>
            </a:r>
            <a:r>
              <a:rPr lang="en-US" altLang="en-US" u="sng">
                <a:solidFill>
                  <a:schemeClr val="tx2"/>
                </a:solidFill>
              </a:rPr>
              <a:t>7,500</a:t>
            </a:r>
            <a:endParaRPr lang="en-US" altLang="en-US"/>
          </a:p>
          <a:p>
            <a:pPr lvl="1" eaLnBrk="1" hangingPunct="1"/>
            <a:r>
              <a:rPr lang="en-US" altLang="en-US">
                <a:solidFill>
                  <a:schemeClr val="tx2"/>
                </a:solidFill>
              </a:rPr>
              <a:t>Gross profit			           -10,000  </a:t>
            </a:r>
            <a:endParaRPr lang="en-US" altLang="en-US"/>
          </a:p>
          <a:p>
            <a:pPr lvl="1" eaLnBrk="1" hangingPunct="1"/>
            <a:r>
              <a:rPr lang="en-US" altLang="en-US">
                <a:solidFill>
                  <a:schemeClr val="tx2"/>
                </a:solidFill>
              </a:rPr>
              <a:t>Interest on loan  $7,500 * .12 * 6/12       </a:t>
            </a:r>
            <a:r>
              <a:rPr lang="en-US" altLang="en-US" u="sng">
                <a:solidFill>
                  <a:schemeClr val="tx2"/>
                </a:solidFill>
              </a:rPr>
              <a:t> -450</a:t>
            </a:r>
            <a:r>
              <a:rPr lang="en-US" altLang="en-US">
                <a:solidFill>
                  <a:schemeClr val="tx2"/>
                </a:solidFill>
              </a:rPr>
              <a:t> </a:t>
            </a:r>
            <a:endParaRPr lang="en-US" altLang="en-US"/>
          </a:p>
          <a:p>
            <a:pPr lvl="1" eaLnBrk="1" hangingPunct="1"/>
            <a:r>
              <a:rPr lang="en-US" altLang="en-US">
                <a:solidFill>
                  <a:schemeClr val="tx2"/>
                </a:solidFill>
              </a:rPr>
              <a:t>Net Profit			         -$10,450  </a:t>
            </a:r>
            <a:endParaRPr lang="en-US" altLang="en-US"/>
          </a:p>
          <a:p>
            <a:pPr lvl="1" eaLnBrk="1" hangingPunct="1">
              <a:buFontTx/>
              <a:buNone/>
            </a:pPr>
            <a:r>
              <a:rPr lang="en-US" altLang="en-US"/>
              <a:t>c.  No, buying on margin is using debt to invest and should be avoided at all costs.</a:t>
            </a:r>
          </a:p>
          <a:p>
            <a:pPr marL="457200" indent="-457200" eaLnBrk="1" hangingPunct="1"/>
            <a:endParaRPr lang="en-US" altLang="en-US"/>
          </a:p>
        </p:txBody>
      </p:sp>
      <p:sp>
        <p:nvSpPr>
          <p:cNvPr id="111619" name="Title 2"/>
          <p:cNvSpPr>
            <a:spLocks noGrp="1"/>
          </p:cNvSpPr>
          <p:nvPr>
            <p:ph type="title" idx="4294967295"/>
          </p:nvPr>
        </p:nvSpPr>
        <p:spPr>
          <a:xfrm>
            <a:off x="228600" y="533400"/>
            <a:ext cx="8686800" cy="1143000"/>
          </a:xfrm>
        </p:spPr>
        <p:txBody>
          <a:bodyPr/>
          <a:lstStyle/>
          <a:p>
            <a:pPr algn="l" eaLnBrk="1" hangingPunct="1"/>
            <a:r>
              <a:rPr lang="en-US" altLang="en-US" sz="1600"/>
              <a:t>Purchased 1,000 shares at $15, 50% purchased on margin.  You held shares for 6 months, with interest on margin at 12%.  What is the value of investment if price increased to $30?  Decreased to $5?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title" idx="4294967295"/>
          </p:nvPr>
        </p:nvSpPr>
        <p:spPr>
          <a:xfrm>
            <a:off x="685800" y="698500"/>
            <a:ext cx="7772400" cy="944563"/>
          </a:xfrm>
        </p:spPr>
        <p:txBody>
          <a:bodyPr/>
          <a:lstStyle/>
          <a:p>
            <a:pPr eaLnBrk="1" hangingPunct="1"/>
            <a:r>
              <a:rPr lang="en-US" altLang="en-US"/>
              <a:t>Case Study #3</a:t>
            </a:r>
          </a:p>
        </p:txBody>
      </p:sp>
      <p:sp>
        <p:nvSpPr>
          <p:cNvPr id="282627" name="Rectangle 3"/>
          <p:cNvSpPr>
            <a:spLocks noGrp="1" noChangeArrowheads="1"/>
          </p:cNvSpPr>
          <p:nvPr>
            <p:ph type="body" idx="4294967295"/>
          </p:nvPr>
        </p:nvSpPr>
        <p:spPr>
          <a:xfrm>
            <a:off x="914400" y="1600200"/>
            <a:ext cx="7315200" cy="4648200"/>
          </a:xfrm>
        </p:spPr>
        <p:txBody>
          <a:bodyPr/>
          <a:lstStyle/>
          <a:p>
            <a:pPr eaLnBrk="1" hangingPunct="1">
              <a:buFont typeface="Wingdings" panose="05000000000000000000" pitchFamily="2" charset="2"/>
              <a:buNone/>
            </a:pPr>
            <a:r>
              <a:rPr lang="en-US" altLang="en-US" sz="2400"/>
              <a:t>Data</a:t>
            </a:r>
          </a:p>
          <a:p>
            <a:pPr eaLnBrk="1" hangingPunct="1"/>
            <a:r>
              <a:rPr lang="en-US" altLang="en-US" sz="2400"/>
              <a:t>Bill is one of the 8,400 Utah victims of the 12DailyPro internet scam where they were suppose to receive a 12% return per day without any products or services except clicking on a few websites each day. </a:t>
            </a:r>
          </a:p>
          <a:p>
            <a:pPr eaLnBrk="1" hangingPunct="1">
              <a:buFont typeface="Wingdings" panose="05000000000000000000" pitchFamily="2" charset="2"/>
              <a:buNone/>
            </a:pPr>
            <a:r>
              <a:rPr lang="en-US" altLang="en-US" sz="2400"/>
              <a:t>Application </a:t>
            </a:r>
          </a:p>
          <a:p>
            <a:pPr eaLnBrk="1" hangingPunct="1"/>
            <a:r>
              <a:rPr lang="en-US" altLang="en-US" sz="2400"/>
              <a:t>a. What advice would you give Bill about future products of this type?  </a:t>
            </a:r>
          </a:p>
          <a:p>
            <a:pPr eaLnBrk="1" hangingPunct="1"/>
            <a:r>
              <a:rPr lang="en-US" altLang="en-US" sz="2400"/>
              <a:t>b. Which of the principles of investing did this scam violate?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2627">
                                            <p:txEl>
                                              <p:pRg st="0" end="0"/>
                                            </p:txEl>
                                          </p:spTgt>
                                        </p:tgtEl>
                                        <p:attrNameLst>
                                          <p:attrName>style.visibility</p:attrName>
                                        </p:attrNameLst>
                                      </p:cBhvr>
                                      <p:to>
                                        <p:strVal val="visible"/>
                                      </p:to>
                                    </p:set>
                                    <p:anim calcmode="lin" valueType="num">
                                      <p:cBhvr additive="base">
                                        <p:cTn id="7" dur="500" fill="hold"/>
                                        <p:tgtEl>
                                          <p:spTgt spid="2826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262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82627">
                                            <p:txEl>
                                              <p:pRg st="1" end="1"/>
                                            </p:txEl>
                                          </p:spTgt>
                                        </p:tgtEl>
                                        <p:attrNameLst>
                                          <p:attrName>style.visibility</p:attrName>
                                        </p:attrNameLst>
                                      </p:cBhvr>
                                      <p:to>
                                        <p:strVal val="visible"/>
                                      </p:to>
                                    </p:set>
                                    <p:anim calcmode="lin" valueType="num">
                                      <p:cBhvr additive="base">
                                        <p:cTn id="11" dur="500" fill="hold"/>
                                        <p:tgtEl>
                                          <p:spTgt spid="28262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8262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82627">
                                            <p:txEl>
                                              <p:pRg st="2" end="2"/>
                                            </p:txEl>
                                          </p:spTgt>
                                        </p:tgtEl>
                                        <p:attrNameLst>
                                          <p:attrName>style.visibility</p:attrName>
                                        </p:attrNameLst>
                                      </p:cBhvr>
                                      <p:to>
                                        <p:strVal val="visible"/>
                                      </p:to>
                                    </p:set>
                                    <p:anim calcmode="lin" valueType="num">
                                      <p:cBhvr additive="base">
                                        <p:cTn id="15" dur="500" fill="hold"/>
                                        <p:tgtEl>
                                          <p:spTgt spid="28262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82627">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2627">
                                            <p:txEl>
                                              <p:pRg st="3" end="3"/>
                                            </p:txEl>
                                          </p:spTgt>
                                        </p:tgtEl>
                                        <p:attrNameLst>
                                          <p:attrName>style.visibility</p:attrName>
                                        </p:attrNameLst>
                                      </p:cBhvr>
                                      <p:to>
                                        <p:strVal val="visible"/>
                                      </p:to>
                                    </p:set>
                                    <p:anim calcmode="lin" valueType="num">
                                      <p:cBhvr additive="base">
                                        <p:cTn id="19" dur="500" fill="hold"/>
                                        <p:tgtEl>
                                          <p:spTgt spid="28262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2627">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2627">
                                            <p:txEl>
                                              <p:pRg st="4" end="4"/>
                                            </p:txEl>
                                          </p:spTgt>
                                        </p:tgtEl>
                                        <p:attrNameLst>
                                          <p:attrName>style.visibility</p:attrName>
                                        </p:attrNameLst>
                                      </p:cBhvr>
                                      <p:to>
                                        <p:strVal val="visible"/>
                                      </p:to>
                                    </p:set>
                                    <p:anim calcmode="lin" valueType="num">
                                      <p:cBhvr additive="base">
                                        <p:cTn id="23" dur="500" fill="hold"/>
                                        <p:tgtEl>
                                          <p:spTgt spid="28262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8262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27" grpId="0" build="allAtOnce" bldLvl="2"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idx="4294967295"/>
          </p:nvPr>
        </p:nvSpPr>
        <p:spPr>
          <a:xfrm>
            <a:off x="685800" y="698500"/>
            <a:ext cx="7772400" cy="944563"/>
          </a:xfrm>
        </p:spPr>
        <p:txBody>
          <a:bodyPr/>
          <a:lstStyle/>
          <a:p>
            <a:pPr eaLnBrk="1" hangingPunct="1"/>
            <a:r>
              <a:rPr lang="en-US" altLang="en-US"/>
              <a:t>Case Study #3 Answer</a:t>
            </a:r>
          </a:p>
        </p:txBody>
      </p:sp>
      <p:sp>
        <p:nvSpPr>
          <p:cNvPr id="56324" name="Rectangle 3"/>
          <p:cNvSpPr>
            <a:spLocks noGrp="1" noChangeArrowheads="1"/>
          </p:cNvSpPr>
          <p:nvPr>
            <p:ph type="body" idx="4294967295"/>
          </p:nvPr>
        </p:nvSpPr>
        <p:spPr>
          <a:xfrm>
            <a:off x="914400" y="1600200"/>
            <a:ext cx="7315200" cy="4876800"/>
          </a:xfrm>
        </p:spPr>
        <p:txBody>
          <a:bodyPr/>
          <a:lstStyle/>
          <a:p>
            <a:pPr eaLnBrk="1" hangingPunct="1"/>
            <a:r>
              <a:rPr lang="en-US" altLang="en-US" sz="2400"/>
              <a:t>a. 12DailyPro was a Ponzi scheme, where new investors money was the “return” to older investors.  Investors had no idea of how the firm made money, but were only concerned that they made money.  It seemed too good to be true, and it was.</a:t>
            </a:r>
          </a:p>
          <a:p>
            <a:pPr eaLnBrk="1" hangingPunct="1"/>
            <a:r>
              <a:rPr lang="en-US" altLang="en-US" sz="2400"/>
              <a:t>b. 12DailyPro violated two main principles:  6.  Know what you invest in and who you invest with, and 9.  Invest only with high-quality individuals and institutions. This scam violated both of these principles</a:t>
            </a:r>
            <a:r>
              <a:rPr lang="en-US" altLang="en-US"/>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6324">
                                            <p:txEl>
                                              <p:pRg st="0" end="0"/>
                                            </p:txEl>
                                          </p:spTgt>
                                        </p:tgtEl>
                                        <p:attrNameLst>
                                          <p:attrName>style.visibility</p:attrName>
                                        </p:attrNameLst>
                                      </p:cBhvr>
                                      <p:to>
                                        <p:strVal val="visible"/>
                                      </p:to>
                                    </p:set>
                                    <p:anim calcmode="lin" valueType="num">
                                      <p:cBhvr additive="base">
                                        <p:cTn id="7" dur="500" fill="hold"/>
                                        <p:tgtEl>
                                          <p:spTgt spid="5632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632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6324">
                                            <p:txEl>
                                              <p:pRg st="1" end="1"/>
                                            </p:txEl>
                                          </p:spTgt>
                                        </p:tgtEl>
                                        <p:attrNameLst>
                                          <p:attrName>style.visibility</p:attrName>
                                        </p:attrNameLst>
                                      </p:cBhvr>
                                      <p:to>
                                        <p:strVal val="visible"/>
                                      </p:to>
                                    </p:set>
                                    <p:anim calcmode="lin" valueType="num">
                                      <p:cBhvr additive="base">
                                        <p:cTn id="13" dur="500" fill="hold"/>
                                        <p:tgtEl>
                                          <p:spTgt spid="5632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6324">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4" grpId="0" uiExpand="1" build="p" bldLvl="2"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457200" y="609600"/>
            <a:ext cx="8229600" cy="944563"/>
          </a:xfrm>
        </p:spPr>
        <p:txBody>
          <a:bodyPr/>
          <a:lstStyle/>
          <a:p>
            <a:pPr eaLnBrk="1" hangingPunct="1"/>
            <a:r>
              <a:rPr lang="en-US" altLang="en-US"/>
              <a:t>How to Set Financial Goals</a:t>
            </a:r>
          </a:p>
        </p:txBody>
      </p:sp>
      <p:sp>
        <p:nvSpPr>
          <p:cNvPr id="165891" name="Rectangle 3"/>
          <p:cNvSpPr>
            <a:spLocks noGrp="1" noChangeArrowheads="1"/>
          </p:cNvSpPr>
          <p:nvPr>
            <p:ph type="body" idx="4294967295"/>
          </p:nvPr>
        </p:nvSpPr>
        <p:spPr>
          <a:xfrm>
            <a:off x="914400" y="1600200"/>
            <a:ext cx="7315200" cy="5257800"/>
          </a:xfrm>
        </p:spPr>
        <p:txBody>
          <a:bodyPr/>
          <a:lstStyle/>
          <a:p>
            <a:pPr eaLnBrk="1" hangingPunct="1"/>
            <a:r>
              <a:rPr lang="en-US" altLang="en-US" sz="2400" dirty="0"/>
              <a:t>Is the process different between setting personal vision and goals and your financial vision and goals?</a:t>
            </a:r>
          </a:p>
          <a:p>
            <a:pPr lvl="1" eaLnBrk="1" hangingPunct="1"/>
            <a:r>
              <a:rPr lang="en-US" altLang="en-US" dirty="0"/>
              <a:t>No—the process is the same!  What is the process?</a:t>
            </a:r>
          </a:p>
          <a:p>
            <a:pPr lvl="2" eaLnBrk="1" hangingPunct="1"/>
            <a:r>
              <a:rPr lang="en-US" altLang="en-US" sz="2200" dirty="0"/>
              <a:t>1. Catch your vision, identify your goals and write them down</a:t>
            </a:r>
          </a:p>
          <a:p>
            <a:pPr lvl="2" eaLnBrk="1" hangingPunct="1"/>
            <a:r>
              <a:rPr lang="en-US" altLang="en-US" sz="2200" dirty="0"/>
              <a:t>2. Prioritize your goals from most to least important</a:t>
            </a:r>
          </a:p>
          <a:p>
            <a:pPr lvl="2" eaLnBrk="1" hangingPunct="1"/>
            <a:r>
              <a:rPr lang="en-US" altLang="en-US" sz="2200" dirty="0"/>
              <a:t>3. Attach costs to your financial goals that need them</a:t>
            </a:r>
          </a:p>
          <a:p>
            <a:pPr lvl="2" eaLnBrk="1" hangingPunct="1"/>
            <a:r>
              <a:rPr lang="en-US" altLang="en-US" sz="2200" dirty="0"/>
              <a:t>4. Determine the completion date and amount needed for each goal</a:t>
            </a:r>
          </a:p>
          <a:p>
            <a:pPr lvl="2" eaLnBrk="1" hangingPunct="1"/>
            <a:r>
              <a:rPr lang="en-US" altLang="en-US" sz="2200" dirty="0"/>
              <a:t>5. Determine how much to be saved each month</a:t>
            </a:r>
          </a:p>
          <a:p>
            <a:pPr lvl="2" eaLnBrk="1" hangingPunct="1"/>
            <a:r>
              <a:rPr lang="en-US" altLang="en-US" sz="2200" dirty="0"/>
              <a:t>6. Start now </a:t>
            </a:r>
          </a:p>
          <a:p>
            <a:pPr lvl="2" eaLnBrk="1" hangingPunct="1"/>
            <a:r>
              <a:rPr lang="en-US" altLang="en-US" sz="2200" dirty="0"/>
              <a:t>7.  Re-evaluate goals as necessary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5891">
                                            <p:txEl>
                                              <p:pRg st="0" end="0"/>
                                            </p:txEl>
                                          </p:spTgt>
                                        </p:tgtEl>
                                        <p:attrNameLst>
                                          <p:attrName>style.visibility</p:attrName>
                                        </p:attrNameLst>
                                      </p:cBhvr>
                                      <p:to>
                                        <p:strVal val="visible"/>
                                      </p:to>
                                    </p:set>
                                    <p:animEffect transition="in" filter="slide(fromBottom)">
                                      <p:cBhvr>
                                        <p:cTn id="7" dur="500"/>
                                        <p:tgtEl>
                                          <p:spTgt spid="1658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65891">
                                            <p:txEl>
                                              <p:pRg st="1" end="1"/>
                                            </p:txEl>
                                          </p:spTgt>
                                        </p:tgtEl>
                                        <p:attrNameLst>
                                          <p:attrName>style.visibility</p:attrName>
                                        </p:attrNameLst>
                                      </p:cBhvr>
                                      <p:to>
                                        <p:strVal val="visible"/>
                                      </p:to>
                                    </p:set>
                                    <p:animEffect transition="in" filter="slide(fromBottom)">
                                      <p:cBhvr>
                                        <p:cTn id="12" dur="500"/>
                                        <p:tgtEl>
                                          <p:spTgt spid="165891">
                                            <p:txEl>
                                              <p:pRg st="1" end="1"/>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65891">
                                            <p:txEl>
                                              <p:pRg st="2" end="2"/>
                                            </p:txEl>
                                          </p:spTgt>
                                        </p:tgtEl>
                                        <p:attrNameLst>
                                          <p:attrName>style.visibility</p:attrName>
                                        </p:attrNameLst>
                                      </p:cBhvr>
                                      <p:to>
                                        <p:strVal val="visible"/>
                                      </p:to>
                                    </p:set>
                                    <p:animEffect transition="in" filter="slide(fromBottom)">
                                      <p:cBhvr>
                                        <p:cTn id="15" dur="500"/>
                                        <p:tgtEl>
                                          <p:spTgt spid="165891">
                                            <p:txEl>
                                              <p:pRg st="2" end="2"/>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65891">
                                            <p:txEl>
                                              <p:pRg st="3" end="3"/>
                                            </p:txEl>
                                          </p:spTgt>
                                        </p:tgtEl>
                                        <p:attrNameLst>
                                          <p:attrName>style.visibility</p:attrName>
                                        </p:attrNameLst>
                                      </p:cBhvr>
                                      <p:to>
                                        <p:strVal val="visible"/>
                                      </p:to>
                                    </p:set>
                                    <p:animEffect transition="in" filter="slide(fromBottom)">
                                      <p:cBhvr>
                                        <p:cTn id="18" dur="500"/>
                                        <p:tgtEl>
                                          <p:spTgt spid="165891">
                                            <p:txEl>
                                              <p:pRg st="3" end="3"/>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65891">
                                            <p:txEl>
                                              <p:pRg st="4" end="4"/>
                                            </p:txEl>
                                          </p:spTgt>
                                        </p:tgtEl>
                                        <p:attrNameLst>
                                          <p:attrName>style.visibility</p:attrName>
                                        </p:attrNameLst>
                                      </p:cBhvr>
                                      <p:to>
                                        <p:strVal val="visible"/>
                                      </p:to>
                                    </p:set>
                                    <p:animEffect transition="in" filter="slide(fromBottom)">
                                      <p:cBhvr>
                                        <p:cTn id="21" dur="500"/>
                                        <p:tgtEl>
                                          <p:spTgt spid="165891">
                                            <p:txEl>
                                              <p:pRg st="4" end="4"/>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65891">
                                            <p:txEl>
                                              <p:pRg st="5" end="5"/>
                                            </p:txEl>
                                          </p:spTgt>
                                        </p:tgtEl>
                                        <p:attrNameLst>
                                          <p:attrName>style.visibility</p:attrName>
                                        </p:attrNameLst>
                                      </p:cBhvr>
                                      <p:to>
                                        <p:strVal val="visible"/>
                                      </p:to>
                                    </p:set>
                                    <p:animEffect transition="in" filter="slide(fromBottom)">
                                      <p:cBhvr>
                                        <p:cTn id="24" dur="500"/>
                                        <p:tgtEl>
                                          <p:spTgt spid="165891">
                                            <p:txEl>
                                              <p:pRg st="5" end="5"/>
                                            </p:tx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65891">
                                            <p:txEl>
                                              <p:pRg st="6" end="6"/>
                                            </p:txEl>
                                          </p:spTgt>
                                        </p:tgtEl>
                                        <p:attrNameLst>
                                          <p:attrName>style.visibility</p:attrName>
                                        </p:attrNameLst>
                                      </p:cBhvr>
                                      <p:to>
                                        <p:strVal val="visible"/>
                                      </p:to>
                                    </p:set>
                                    <p:animEffect transition="in" filter="slide(fromBottom)">
                                      <p:cBhvr>
                                        <p:cTn id="27" dur="500"/>
                                        <p:tgtEl>
                                          <p:spTgt spid="165891">
                                            <p:txEl>
                                              <p:pRg st="6" end="6"/>
                                            </p:txEl>
                                          </p:spTgt>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65891">
                                            <p:txEl>
                                              <p:pRg st="7" end="7"/>
                                            </p:txEl>
                                          </p:spTgt>
                                        </p:tgtEl>
                                        <p:attrNameLst>
                                          <p:attrName>style.visibility</p:attrName>
                                        </p:attrNameLst>
                                      </p:cBhvr>
                                      <p:to>
                                        <p:strVal val="visible"/>
                                      </p:to>
                                    </p:set>
                                    <p:animEffect transition="in" filter="slide(fromBottom)">
                                      <p:cBhvr>
                                        <p:cTn id="30" dur="500"/>
                                        <p:tgtEl>
                                          <p:spTgt spid="165891">
                                            <p:txEl>
                                              <p:pRg st="7" end="7"/>
                                            </p:txEl>
                                          </p:spTgt>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165891">
                                            <p:txEl>
                                              <p:pRg st="8" end="8"/>
                                            </p:txEl>
                                          </p:spTgt>
                                        </p:tgtEl>
                                        <p:attrNameLst>
                                          <p:attrName>style.visibility</p:attrName>
                                        </p:attrNameLst>
                                      </p:cBhvr>
                                      <p:to>
                                        <p:strVal val="visible"/>
                                      </p:to>
                                    </p:set>
                                    <p:animEffect transition="in" filter="slide(fromBottom)">
                                      <p:cBhvr>
                                        <p:cTn id="33" dur="500"/>
                                        <p:tgtEl>
                                          <p:spTgt spid="16589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1" grpId="0" uiExpand="1"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a:xfrm>
            <a:off x="685800" y="685800"/>
            <a:ext cx="7772400" cy="944563"/>
          </a:xfrm>
        </p:spPr>
        <p:txBody>
          <a:bodyPr lIns="90488" tIns="44450" rIns="90488" bIns="44450" anchor="b"/>
          <a:lstStyle/>
          <a:p>
            <a:pPr eaLnBrk="1" hangingPunct="1"/>
            <a:r>
              <a:rPr lang="en-US" altLang="en-US" sz="3200"/>
              <a:t>Questions to Ask </a:t>
            </a:r>
            <a:br>
              <a:rPr lang="en-US" altLang="en-US" sz="3200"/>
            </a:br>
            <a:r>
              <a:rPr lang="en-US" altLang="en-US" sz="3200"/>
              <a:t>About Your Financial Goals</a:t>
            </a:r>
          </a:p>
        </p:txBody>
      </p:sp>
      <p:sp>
        <p:nvSpPr>
          <p:cNvPr id="166915" name="Rectangle 3"/>
          <p:cNvSpPr>
            <a:spLocks noGrp="1" noChangeArrowheads="1"/>
          </p:cNvSpPr>
          <p:nvPr>
            <p:ph type="body" idx="4294967295"/>
          </p:nvPr>
        </p:nvSpPr>
        <p:spPr>
          <a:xfrm>
            <a:off x="914400" y="1600200"/>
            <a:ext cx="7296150" cy="5257800"/>
          </a:xfrm>
        </p:spPr>
        <p:txBody>
          <a:bodyPr lIns="90488" tIns="44450" rIns="90488" bIns="44450"/>
          <a:lstStyle/>
          <a:p>
            <a:pPr eaLnBrk="1" hangingPunct="1">
              <a:spcBef>
                <a:spcPts val="600"/>
              </a:spcBef>
            </a:pPr>
            <a:r>
              <a:rPr lang="en-US" altLang="en-US" sz="2400"/>
              <a:t>How important is this goal?</a:t>
            </a:r>
          </a:p>
          <a:p>
            <a:pPr lvl="1" eaLnBrk="1" hangingPunct="1">
              <a:spcBef>
                <a:spcPts val="600"/>
              </a:spcBef>
            </a:pPr>
            <a:r>
              <a:rPr lang="en-US" altLang="en-US"/>
              <a:t>What will happen if I don’t achieve this goal?  </a:t>
            </a:r>
          </a:p>
          <a:p>
            <a:pPr eaLnBrk="1" hangingPunct="1">
              <a:spcBef>
                <a:spcPts val="600"/>
              </a:spcBef>
            </a:pPr>
            <a:r>
              <a:rPr lang="en-US" altLang="en-US" sz="2400"/>
              <a:t>How much am I really willing to sacrifice to meet this goal?</a:t>
            </a:r>
          </a:p>
          <a:p>
            <a:pPr lvl="1" eaLnBrk="1" hangingPunct="1">
              <a:spcBef>
                <a:spcPts val="600"/>
              </a:spcBef>
            </a:pPr>
            <a:r>
              <a:rPr lang="en-US" altLang="en-US"/>
              <a:t>Is it truly a goal, or just a wish?  </a:t>
            </a:r>
          </a:p>
          <a:p>
            <a:pPr lvl="1" eaLnBrk="1" hangingPunct="1">
              <a:spcBef>
                <a:spcPts val="600"/>
              </a:spcBef>
            </a:pPr>
            <a:r>
              <a:rPr lang="en-US" altLang="en-US"/>
              <a:t>Am I willing to stretch to achieve it?</a:t>
            </a:r>
          </a:p>
          <a:p>
            <a:pPr eaLnBrk="1" hangingPunct="1">
              <a:spcBef>
                <a:spcPts val="600"/>
              </a:spcBef>
            </a:pPr>
            <a:r>
              <a:rPr lang="en-US" altLang="en-US" sz="2400"/>
              <a:t>How much money do I need to achieve this goal?</a:t>
            </a:r>
          </a:p>
          <a:p>
            <a:pPr lvl="1" eaLnBrk="1" hangingPunct="1">
              <a:spcBef>
                <a:spcPts val="600"/>
              </a:spcBef>
            </a:pPr>
            <a:r>
              <a:rPr lang="en-US" altLang="en-US"/>
              <a:t>Is that before tax or after tax, before inflation or after?</a:t>
            </a:r>
          </a:p>
          <a:p>
            <a:pPr eaLnBrk="1" hangingPunct="1">
              <a:spcBef>
                <a:spcPts val="600"/>
              </a:spcBef>
            </a:pPr>
            <a:r>
              <a:rPr lang="en-US" altLang="en-US" sz="2400"/>
              <a:t>When do I need the money?</a:t>
            </a:r>
          </a:p>
          <a:p>
            <a:pPr lvl="1" eaLnBrk="1" hangingPunct="1">
              <a:spcBef>
                <a:spcPts val="600"/>
              </a:spcBef>
            </a:pPr>
            <a:r>
              <a:rPr lang="en-US" altLang="en-US"/>
              <a:t>Is it feasible within my current financial plan?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6915">
                                            <p:txEl>
                                              <p:pRg st="0" end="0"/>
                                            </p:txEl>
                                          </p:spTgt>
                                        </p:tgtEl>
                                        <p:attrNameLst>
                                          <p:attrName>style.visibility</p:attrName>
                                        </p:attrNameLst>
                                      </p:cBhvr>
                                      <p:to>
                                        <p:strVal val="visible"/>
                                      </p:to>
                                    </p:set>
                                    <p:anim calcmode="lin" valueType="num">
                                      <p:cBhvr additive="base">
                                        <p:cTn id="7" dur="500" fill="hold"/>
                                        <p:tgtEl>
                                          <p:spTgt spid="166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6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6915">
                                            <p:txEl>
                                              <p:pRg st="1" end="1"/>
                                            </p:txEl>
                                          </p:spTgt>
                                        </p:tgtEl>
                                        <p:attrNameLst>
                                          <p:attrName>style.visibility</p:attrName>
                                        </p:attrNameLst>
                                      </p:cBhvr>
                                      <p:to>
                                        <p:strVal val="visible"/>
                                      </p:to>
                                    </p:set>
                                    <p:anim calcmode="lin" valueType="num">
                                      <p:cBhvr additive="base">
                                        <p:cTn id="13" dur="500" fill="hold"/>
                                        <p:tgtEl>
                                          <p:spTgt spid="1669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69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6915">
                                            <p:txEl>
                                              <p:pRg st="2" end="2"/>
                                            </p:txEl>
                                          </p:spTgt>
                                        </p:tgtEl>
                                        <p:attrNameLst>
                                          <p:attrName>style.visibility</p:attrName>
                                        </p:attrNameLst>
                                      </p:cBhvr>
                                      <p:to>
                                        <p:strVal val="visible"/>
                                      </p:to>
                                    </p:set>
                                    <p:anim calcmode="lin" valueType="num">
                                      <p:cBhvr additive="base">
                                        <p:cTn id="17" dur="500" fill="hold"/>
                                        <p:tgtEl>
                                          <p:spTgt spid="1669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69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6915">
                                            <p:txEl>
                                              <p:pRg st="3" end="3"/>
                                            </p:txEl>
                                          </p:spTgt>
                                        </p:tgtEl>
                                        <p:attrNameLst>
                                          <p:attrName>style.visibility</p:attrName>
                                        </p:attrNameLst>
                                      </p:cBhvr>
                                      <p:to>
                                        <p:strVal val="visible"/>
                                      </p:to>
                                    </p:set>
                                    <p:anim calcmode="lin" valueType="num">
                                      <p:cBhvr additive="base">
                                        <p:cTn id="21" dur="500" fill="hold"/>
                                        <p:tgtEl>
                                          <p:spTgt spid="1669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69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6915">
                                            <p:txEl>
                                              <p:pRg st="4" end="4"/>
                                            </p:txEl>
                                          </p:spTgt>
                                        </p:tgtEl>
                                        <p:attrNameLst>
                                          <p:attrName>style.visibility</p:attrName>
                                        </p:attrNameLst>
                                      </p:cBhvr>
                                      <p:to>
                                        <p:strVal val="visible"/>
                                      </p:to>
                                    </p:set>
                                    <p:anim calcmode="lin" valueType="num">
                                      <p:cBhvr additive="base">
                                        <p:cTn id="25" dur="500" fill="hold"/>
                                        <p:tgtEl>
                                          <p:spTgt spid="1669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691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6915">
                                            <p:txEl>
                                              <p:pRg st="5" end="5"/>
                                            </p:txEl>
                                          </p:spTgt>
                                        </p:tgtEl>
                                        <p:attrNameLst>
                                          <p:attrName>style.visibility</p:attrName>
                                        </p:attrNameLst>
                                      </p:cBhvr>
                                      <p:to>
                                        <p:strVal val="visible"/>
                                      </p:to>
                                    </p:set>
                                    <p:anim calcmode="lin" valueType="num">
                                      <p:cBhvr additive="base">
                                        <p:cTn id="29" dur="500" fill="hold"/>
                                        <p:tgtEl>
                                          <p:spTgt spid="1669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691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6915">
                                            <p:txEl>
                                              <p:pRg st="6" end="6"/>
                                            </p:txEl>
                                          </p:spTgt>
                                        </p:tgtEl>
                                        <p:attrNameLst>
                                          <p:attrName>style.visibility</p:attrName>
                                        </p:attrNameLst>
                                      </p:cBhvr>
                                      <p:to>
                                        <p:strVal val="visible"/>
                                      </p:to>
                                    </p:set>
                                    <p:anim calcmode="lin" valueType="num">
                                      <p:cBhvr additive="base">
                                        <p:cTn id="33" dur="500" fill="hold"/>
                                        <p:tgtEl>
                                          <p:spTgt spid="16691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691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66915">
                                            <p:txEl>
                                              <p:pRg st="7" end="7"/>
                                            </p:txEl>
                                          </p:spTgt>
                                        </p:tgtEl>
                                        <p:attrNameLst>
                                          <p:attrName>style.visibility</p:attrName>
                                        </p:attrNameLst>
                                      </p:cBhvr>
                                      <p:to>
                                        <p:strVal val="visible"/>
                                      </p:to>
                                    </p:set>
                                    <p:anim calcmode="lin" valueType="num">
                                      <p:cBhvr additive="base">
                                        <p:cTn id="37" dur="500" fill="hold"/>
                                        <p:tgtEl>
                                          <p:spTgt spid="16691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6915">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66915">
                                            <p:txEl>
                                              <p:pRg st="8" end="8"/>
                                            </p:txEl>
                                          </p:spTgt>
                                        </p:tgtEl>
                                        <p:attrNameLst>
                                          <p:attrName>style.visibility</p:attrName>
                                        </p:attrNameLst>
                                      </p:cBhvr>
                                      <p:to>
                                        <p:strVal val="visible"/>
                                      </p:to>
                                    </p:set>
                                    <p:anim calcmode="lin" valueType="num">
                                      <p:cBhvr additive="base">
                                        <p:cTn id="41" dur="500" fill="hold"/>
                                        <p:tgtEl>
                                          <p:spTgt spid="16691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6691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5" grpId="0" uiExpand="1"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685800" y="609600"/>
            <a:ext cx="7772400" cy="944563"/>
          </a:xfrm>
        </p:spPr>
        <p:txBody>
          <a:bodyPr/>
          <a:lstStyle/>
          <a:p>
            <a:pPr eaLnBrk="1" hangingPunct="1"/>
            <a:r>
              <a:rPr lang="en-US" altLang="en-US"/>
              <a:t>Questions</a:t>
            </a:r>
          </a:p>
        </p:txBody>
      </p:sp>
      <p:sp>
        <p:nvSpPr>
          <p:cNvPr id="10244" name="Rectangle 3"/>
          <p:cNvSpPr>
            <a:spLocks noGrp="1" noChangeArrowheads="1"/>
          </p:cNvSpPr>
          <p:nvPr>
            <p:ph type="body" idx="4294967295"/>
          </p:nvPr>
        </p:nvSpPr>
        <p:spPr>
          <a:xfrm>
            <a:off x="914400" y="1600200"/>
            <a:ext cx="7315200" cy="4114800"/>
          </a:xfrm>
        </p:spPr>
        <p:txBody>
          <a:bodyPr/>
          <a:lstStyle/>
          <a:p>
            <a:pPr eaLnBrk="1" hangingPunct="1"/>
            <a:r>
              <a:rPr lang="en-US" altLang="en-US"/>
              <a:t>Any questions on setting Personal Financial Goals?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a:xfrm>
            <a:off x="0" y="701675"/>
            <a:ext cx="9144000" cy="898525"/>
          </a:xfrm>
        </p:spPr>
        <p:txBody>
          <a:bodyPr/>
          <a:lstStyle/>
          <a:p>
            <a:pPr marL="838200" indent="-838200" eaLnBrk="1" hangingPunct="1"/>
            <a:r>
              <a:rPr lang="en-US" altLang="en-US" sz="3200"/>
              <a:t>B. Understand the Importance of your </a:t>
            </a:r>
            <a:br>
              <a:rPr lang="en-US" altLang="en-US" sz="3200"/>
            </a:br>
            <a:r>
              <a:rPr lang="en-US" altLang="en-US" sz="3200"/>
              <a:t>Investment Plan and How to Prepare It </a:t>
            </a:r>
          </a:p>
        </p:txBody>
      </p:sp>
      <p:sp>
        <p:nvSpPr>
          <p:cNvPr id="173059" name="Rectangle 3"/>
          <p:cNvSpPr>
            <a:spLocks noGrp="1" noChangeArrowheads="1"/>
          </p:cNvSpPr>
          <p:nvPr>
            <p:ph type="body" idx="4294967295"/>
          </p:nvPr>
        </p:nvSpPr>
        <p:spPr>
          <a:xfrm>
            <a:off x="914400" y="1603375"/>
            <a:ext cx="7391400" cy="5038725"/>
          </a:xfrm>
        </p:spPr>
        <p:txBody>
          <a:bodyPr/>
          <a:lstStyle/>
          <a:p>
            <a:pPr eaLnBrk="1" hangingPunct="1"/>
            <a:r>
              <a:rPr lang="en-US" altLang="en-US" sz="2400"/>
              <a:t>What is the most important document you will prepare in regards to your investing activities?</a:t>
            </a:r>
          </a:p>
          <a:p>
            <a:pPr lvl="1" eaLnBrk="1" hangingPunct="1"/>
            <a:r>
              <a:rPr lang="en-US" altLang="en-US"/>
              <a:t>Your Investment Plan (also called an Investment Policy Statement or IPS)</a:t>
            </a:r>
          </a:p>
          <a:p>
            <a:pPr eaLnBrk="1" hangingPunct="1"/>
            <a:r>
              <a:rPr lang="en-US" altLang="en-US" sz="2400"/>
              <a:t>Why is it so important?</a:t>
            </a:r>
          </a:p>
          <a:p>
            <a:pPr lvl="1" eaLnBrk="1" hangingPunct="1"/>
            <a:r>
              <a:rPr lang="en-US" altLang="en-US"/>
              <a:t>Your Investment Plan sets the framework on every investing activity.  It states:</a:t>
            </a:r>
          </a:p>
          <a:p>
            <a:pPr lvl="2" eaLnBrk="1" hangingPunct="1"/>
            <a:r>
              <a:rPr lang="en-US" altLang="en-US"/>
              <a:t>What you will do:  what you will invest in, how you will invest, why you will invest, what percentages you will invest, etc.  </a:t>
            </a:r>
          </a:p>
          <a:p>
            <a:pPr lvl="1" eaLnBrk="1" hangingPunct="1"/>
            <a:r>
              <a:rPr lang="en-US" altLang="en-US"/>
              <a:t>In short, it is the key document that will impact your investment returns most for the rest of</a:t>
            </a:r>
            <a:r>
              <a:rPr lang="en-US" altLang="en-US">
                <a:solidFill>
                  <a:srgbClr val="FF0000"/>
                </a:solidFill>
              </a:rPr>
              <a:t> </a:t>
            </a:r>
            <a:r>
              <a:rPr lang="en-US" altLang="en-US"/>
              <a:t>your future.  </a:t>
            </a:r>
          </a:p>
          <a:p>
            <a:pPr lvl="1" eaLnBrk="1" hangingPunct="1"/>
            <a:endParaRPr lang="en-US"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3059">
                                            <p:txEl>
                                              <p:pRg st="0" end="0"/>
                                            </p:txEl>
                                          </p:spTgt>
                                        </p:tgtEl>
                                        <p:attrNameLst>
                                          <p:attrName>style.visibility</p:attrName>
                                        </p:attrNameLst>
                                      </p:cBhvr>
                                      <p:to>
                                        <p:strVal val="visible"/>
                                      </p:to>
                                    </p:set>
                                    <p:anim calcmode="lin" valueType="num">
                                      <p:cBhvr additive="base">
                                        <p:cTn id="7" dur="500" fill="hold"/>
                                        <p:tgtEl>
                                          <p:spTgt spid="1730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30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3059">
                                            <p:txEl>
                                              <p:pRg st="1" end="1"/>
                                            </p:txEl>
                                          </p:spTgt>
                                        </p:tgtEl>
                                        <p:attrNameLst>
                                          <p:attrName>style.visibility</p:attrName>
                                        </p:attrNameLst>
                                      </p:cBhvr>
                                      <p:to>
                                        <p:strVal val="visible"/>
                                      </p:to>
                                    </p:set>
                                    <p:anim calcmode="lin" valueType="num">
                                      <p:cBhvr additive="base">
                                        <p:cTn id="13" dur="500" fill="hold"/>
                                        <p:tgtEl>
                                          <p:spTgt spid="1730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305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3059">
                                            <p:txEl>
                                              <p:pRg st="2" end="2"/>
                                            </p:txEl>
                                          </p:spTgt>
                                        </p:tgtEl>
                                        <p:attrNameLst>
                                          <p:attrName>style.visibility</p:attrName>
                                        </p:attrNameLst>
                                      </p:cBhvr>
                                      <p:to>
                                        <p:strVal val="visible"/>
                                      </p:to>
                                    </p:set>
                                    <p:anim calcmode="lin" valueType="num">
                                      <p:cBhvr additive="base">
                                        <p:cTn id="17" dur="500" fill="hold"/>
                                        <p:tgtEl>
                                          <p:spTgt spid="17305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305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3059">
                                            <p:txEl>
                                              <p:pRg st="3" end="3"/>
                                            </p:txEl>
                                          </p:spTgt>
                                        </p:tgtEl>
                                        <p:attrNameLst>
                                          <p:attrName>style.visibility</p:attrName>
                                        </p:attrNameLst>
                                      </p:cBhvr>
                                      <p:to>
                                        <p:strVal val="visible"/>
                                      </p:to>
                                    </p:set>
                                    <p:anim calcmode="lin" valueType="num">
                                      <p:cBhvr additive="base">
                                        <p:cTn id="21" dur="500" fill="hold"/>
                                        <p:tgtEl>
                                          <p:spTgt spid="17305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305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3059">
                                            <p:txEl>
                                              <p:pRg st="4" end="4"/>
                                            </p:txEl>
                                          </p:spTgt>
                                        </p:tgtEl>
                                        <p:attrNameLst>
                                          <p:attrName>style.visibility</p:attrName>
                                        </p:attrNameLst>
                                      </p:cBhvr>
                                      <p:to>
                                        <p:strVal val="visible"/>
                                      </p:to>
                                    </p:set>
                                    <p:anim calcmode="lin" valueType="num">
                                      <p:cBhvr additive="base">
                                        <p:cTn id="25" dur="500" fill="hold"/>
                                        <p:tgtEl>
                                          <p:spTgt spid="17305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305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3059">
                                            <p:txEl>
                                              <p:pRg st="5" end="5"/>
                                            </p:txEl>
                                          </p:spTgt>
                                        </p:tgtEl>
                                        <p:attrNameLst>
                                          <p:attrName>style.visibility</p:attrName>
                                        </p:attrNameLst>
                                      </p:cBhvr>
                                      <p:to>
                                        <p:strVal val="visible"/>
                                      </p:to>
                                    </p:set>
                                    <p:anim calcmode="lin" valueType="num">
                                      <p:cBhvr additive="base">
                                        <p:cTn id="29" dur="500" fill="hold"/>
                                        <p:tgtEl>
                                          <p:spTgt spid="17305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305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59" grpId="0" uiExpand="1" build="p" bldLvl="2" autoUpdateAnimBg="0"/>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5772</TotalTime>
  <Words>5238</Words>
  <Application>Microsoft Office PowerPoint</Application>
  <PresentationFormat>On-screen Show (4:3)</PresentationFormat>
  <Paragraphs>402</Paragraphs>
  <Slides>55</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0" baseType="lpstr">
      <vt:lpstr>Arial</vt:lpstr>
      <vt:lpstr>Times New Roman</vt:lpstr>
      <vt:lpstr>Wingdings</vt:lpstr>
      <vt:lpstr>BM418-Theme1</vt:lpstr>
      <vt:lpstr>Bitmap Image</vt:lpstr>
      <vt:lpstr>Personal Finance: Another Perspective </vt:lpstr>
      <vt:lpstr>Objectives</vt:lpstr>
      <vt:lpstr>Investment Assignments for Today</vt:lpstr>
      <vt:lpstr>Assignments for Today (continued)</vt:lpstr>
      <vt:lpstr>A. The Importance of Financial Goals</vt:lpstr>
      <vt:lpstr>How to Set Financial Goals</vt:lpstr>
      <vt:lpstr>Questions to Ask  About Your Financial Goals</vt:lpstr>
      <vt:lpstr>Questions</vt:lpstr>
      <vt:lpstr>B. Understand the Importance of your  Investment Plan and How to Prepare It </vt:lpstr>
      <vt:lpstr>Your Investment Plan (IPS)</vt:lpstr>
      <vt:lpstr>Your Investment Plan (continued)</vt:lpstr>
      <vt:lpstr>Your Investment Plan (continued)</vt:lpstr>
      <vt:lpstr>Your Investment Plan (continued)</vt:lpstr>
      <vt:lpstr>Your Investment Plan (continued)</vt:lpstr>
      <vt:lpstr>Your Investment Plan (continued)</vt:lpstr>
      <vt:lpstr>Your Investment Plan (continued)</vt:lpstr>
      <vt:lpstr>Your Investment Plan (continued)</vt:lpstr>
      <vt:lpstr>Your Investment Plan (continued)</vt:lpstr>
      <vt:lpstr>Your Investment Plan (continued)</vt:lpstr>
      <vt:lpstr>Your Investment Plan (continued) </vt:lpstr>
      <vt:lpstr>Your Investment Plan (continued) </vt:lpstr>
      <vt:lpstr>Your Investment Plan (continued)  Major Asset Classes</vt:lpstr>
      <vt:lpstr>My Asset Allocation</vt:lpstr>
      <vt:lpstr>Your Investment Plan (continued)  </vt:lpstr>
      <vt:lpstr>Your Investment Plan (continued)</vt:lpstr>
      <vt:lpstr>Your Investment Plan (continued)</vt:lpstr>
      <vt:lpstr>Your Investment Plan (continued)</vt:lpstr>
      <vt:lpstr>Your Investment Plan (continued)</vt:lpstr>
      <vt:lpstr>Your Investment Plan (continued)</vt:lpstr>
      <vt:lpstr>Your Investment Plan (continued)</vt:lpstr>
      <vt:lpstr>Your Investment Plan (continued)</vt:lpstr>
      <vt:lpstr>Your Investment Plan (continued)</vt:lpstr>
      <vt:lpstr>Your Investment Plan (continued)</vt:lpstr>
      <vt:lpstr>Investment Plan Note</vt:lpstr>
      <vt:lpstr>Questions</vt:lpstr>
      <vt:lpstr>C. Beware of “Get Rich Quick” Schemes</vt:lpstr>
      <vt:lpstr>“Get Rich Quick” Schemes (GRQS)</vt:lpstr>
      <vt:lpstr>GRQS: Day Trading</vt:lpstr>
      <vt:lpstr>GRQS: Day Trading (continued)</vt:lpstr>
      <vt:lpstr>GRQS: Trading Rules</vt:lpstr>
      <vt:lpstr>GRQS: Stock Market Secrets</vt:lpstr>
      <vt:lpstr>GRQS: Outright Lies</vt:lpstr>
      <vt:lpstr>How To Avoid Get Rich Quick Schemes</vt:lpstr>
      <vt:lpstr>How to Avoid (continued)</vt:lpstr>
      <vt:lpstr>How to Avoid (continued)</vt:lpstr>
      <vt:lpstr>Questions</vt:lpstr>
      <vt:lpstr>Review Objectives</vt:lpstr>
      <vt:lpstr>Case Study #1 – Short Sell</vt:lpstr>
      <vt:lpstr>Sold short 400 shares at $90, the stock paid 2 dividends of $1.50 per share, with commission costs of $125.  Determine profit or loss if a. Stock fell to $45 or b. Stock rallied to $250?</vt:lpstr>
      <vt:lpstr>Sold short 400 shares at $90, the stock paid 2 dividends of $1.50 per share, with commission costs of $125.  Determine profit or loss if a. Stock fell to $45 or b. Stock rallied to $250?</vt:lpstr>
      <vt:lpstr>Case Study #2 – Buying on Margin</vt:lpstr>
      <vt:lpstr>Purchased 1,000 shares at $15, 50% purchased on margin.  You held shares for 6 months, with interest on margin at 12%.  What is the value of investment if price increased to $30?  Decreased to $5?</vt:lpstr>
      <vt:lpstr>Purchased 1,000 shares at $15, 50% purchased on margin.  You held shares for 6 months, with interest on margin at 12%.  What is the value of investment if price increased to $30?  Decreased to $5?</vt:lpstr>
      <vt:lpstr>Case Study #3</vt:lpstr>
      <vt:lpstr>Case Study #3 Answer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Investment Plan</dc:title>
  <dc:creator>Bryan Sudweeks (with help from Steve Thorley Grant McQueen)</dc:creator>
  <cp:lastModifiedBy>Bryan Sudweeks</cp:lastModifiedBy>
  <cp:revision>290</cp:revision>
  <cp:lastPrinted>2020-02-24T20:16:02Z</cp:lastPrinted>
  <dcterms:created xsi:type="dcterms:W3CDTF">2000-10-18T00:10:20Z</dcterms:created>
  <dcterms:modified xsi:type="dcterms:W3CDTF">2020-03-03T23:56:48Z</dcterms:modified>
</cp:coreProperties>
</file>