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1" r:id="rId1"/>
  </p:sldMasterIdLst>
  <p:notesMasterIdLst>
    <p:notesMasterId r:id="rId57"/>
  </p:notesMasterIdLst>
  <p:handoutMasterIdLst>
    <p:handoutMasterId r:id="rId58"/>
  </p:handoutMasterIdLst>
  <p:sldIdLst>
    <p:sldId id="409" r:id="rId2"/>
    <p:sldId id="410" r:id="rId3"/>
    <p:sldId id="381" r:id="rId4"/>
    <p:sldId id="412" r:id="rId5"/>
    <p:sldId id="414" r:id="rId6"/>
    <p:sldId id="481" r:id="rId7"/>
    <p:sldId id="482" r:id="rId8"/>
    <p:sldId id="419" r:id="rId9"/>
    <p:sldId id="417" r:id="rId10"/>
    <p:sldId id="426" r:id="rId11"/>
    <p:sldId id="445" r:id="rId12"/>
    <p:sldId id="446" r:id="rId13"/>
    <p:sldId id="447" r:id="rId14"/>
    <p:sldId id="448" r:id="rId15"/>
    <p:sldId id="449" r:id="rId16"/>
    <p:sldId id="422" r:id="rId17"/>
    <p:sldId id="452" r:id="rId18"/>
    <p:sldId id="443" r:id="rId19"/>
    <p:sldId id="427" r:id="rId20"/>
    <p:sldId id="433" r:id="rId21"/>
    <p:sldId id="428" r:id="rId22"/>
    <p:sldId id="434" r:id="rId23"/>
    <p:sldId id="425" r:id="rId24"/>
    <p:sldId id="438" r:id="rId25"/>
    <p:sldId id="435" r:id="rId26"/>
    <p:sldId id="441" r:id="rId27"/>
    <p:sldId id="429" r:id="rId28"/>
    <p:sldId id="437" r:id="rId29"/>
    <p:sldId id="383" r:id="rId30"/>
    <p:sldId id="455" r:id="rId31"/>
    <p:sldId id="483" r:id="rId32"/>
    <p:sldId id="464" r:id="rId33"/>
    <p:sldId id="454" r:id="rId34"/>
    <p:sldId id="432" r:id="rId35"/>
    <p:sldId id="485" r:id="rId36"/>
    <p:sldId id="486" r:id="rId37"/>
    <p:sldId id="397" r:id="rId38"/>
    <p:sldId id="468" r:id="rId39"/>
    <p:sldId id="469" r:id="rId40"/>
    <p:sldId id="411" r:id="rId41"/>
    <p:sldId id="477" r:id="rId42"/>
    <p:sldId id="478" r:id="rId43"/>
    <p:sldId id="474" r:id="rId44"/>
    <p:sldId id="475" r:id="rId45"/>
    <p:sldId id="497" r:id="rId46"/>
    <p:sldId id="494" r:id="rId47"/>
    <p:sldId id="495" r:id="rId48"/>
    <p:sldId id="496" r:id="rId49"/>
    <p:sldId id="405" r:id="rId50"/>
    <p:sldId id="458" r:id="rId51"/>
    <p:sldId id="459" r:id="rId52"/>
    <p:sldId id="479" r:id="rId53"/>
    <p:sldId id="480" r:id="rId54"/>
    <p:sldId id="491" r:id="rId55"/>
    <p:sldId id="493" r:id="rId56"/>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3300"/>
    <a:srgbClr val="FF9900"/>
    <a:srgbClr val="000000"/>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9" autoAdjust="0"/>
    <p:restoredTop sz="93576" autoAdjust="0"/>
  </p:normalViewPr>
  <p:slideViewPr>
    <p:cSldViewPr>
      <p:cViewPr varScale="1">
        <p:scale>
          <a:sx n="98" d="100"/>
          <a:sy n="98" d="100"/>
        </p:scale>
        <p:origin x="1494" y="96"/>
      </p:cViewPr>
      <p:guideLst>
        <p:guide orient="horz" pos="2160"/>
        <p:guide pos="2880"/>
      </p:guideLst>
    </p:cSldViewPr>
  </p:slideViewPr>
  <p:outlineViewPr>
    <p:cViewPr>
      <p:scale>
        <a:sx n="33" d="100"/>
        <a:sy n="33" d="100"/>
      </p:scale>
      <p:origin x="0" y="7973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882" y="13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1997983" y="252259"/>
            <a:ext cx="2866801" cy="49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68" tIns="44931" rIns="91468" bIns="44931" anchor="ctr">
            <a:spAutoFit/>
          </a:bodyP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a:defRPr/>
            </a:pPr>
            <a:r>
              <a:rPr lang="en-US" altLang="en-US" sz="1300" b="0" dirty="0">
                <a:solidFill>
                  <a:schemeClr val="tx1"/>
                </a:solidFill>
              </a:rPr>
              <a:t>Investing 4: Bond Basics</a:t>
            </a:r>
          </a:p>
          <a:p>
            <a:pPr algn="ctr">
              <a:defRPr/>
            </a:pPr>
            <a:r>
              <a:rPr lang="en-US" altLang="en-US" sz="1300" b="0" dirty="0">
                <a:solidFill>
                  <a:schemeClr val="tx1"/>
                </a:solidFill>
              </a:rPr>
              <a:t>Personal Finance:  Another Perspective</a:t>
            </a:r>
          </a:p>
        </p:txBody>
      </p:sp>
      <p:sp>
        <p:nvSpPr>
          <p:cNvPr id="69635" name="Rectangle 3"/>
          <p:cNvSpPr>
            <a:spLocks noChangeArrowheads="1"/>
          </p:cNvSpPr>
          <p:nvPr/>
        </p:nvSpPr>
        <p:spPr bwMode="auto">
          <a:xfrm>
            <a:off x="3268663" y="8597902"/>
            <a:ext cx="398462"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68" tIns="44931" rIns="91468" bIns="44931" anchor="ct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r">
              <a:defRPr/>
            </a:pPr>
            <a:fld id="{F452245D-FFBC-4D8C-81EF-8D75E8E2DF44}" type="slidenum">
              <a:rPr lang="en-US" altLang="en-US" sz="1400" b="0">
                <a:solidFill>
                  <a:schemeClr val="tx1"/>
                </a:solidFill>
              </a:rPr>
              <a:pPr algn="r">
                <a:defRPr/>
              </a:pPr>
              <a:t>‹#›</a:t>
            </a:fld>
            <a:endParaRPr lang="en-US" altLang="en-US" sz="1400" b="0">
              <a:solidFill>
                <a:schemeClr val="tx1"/>
              </a:solidFill>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1" y="4414838"/>
            <a:ext cx="5143500" cy="4183062"/>
          </a:xfrm>
          <a:prstGeom prst="rect">
            <a:avLst/>
          </a:prstGeom>
          <a:noFill/>
          <a:ln w="12700">
            <a:noFill/>
            <a:miter lim="800000"/>
            <a:headEnd/>
            <a:tailEnd/>
          </a:ln>
          <a:effectLst/>
        </p:spPr>
        <p:txBody>
          <a:bodyPr vert="horz" wrap="square" lIns="91468" tIns="44931" rIns="91468" bIns="44931"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9" name="Rectangle 3"/>
          <p:cNvSpPr>
            <a:spLocks noGrp="1" noRot="1" noChangeAspect="1" noChangeArrowheads="1" noTextEdit="1"/>
          </p:cNvSpPr>
          <p:nvPr>
            <p:ph type="sldImg" idx="2"/>
          </p:nvPr>
        </p:nvSpPr>
        <p:spPr bwMode="auto">
          <a:xfrm>
            <a:off x="1189038" y="703263"/>
            <a:ext cx="4632325"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66564" name="Rectangle 4"/>
          <p:cNvSpPr>
            <a:spLocks noChangeArrowheads="1"/>
          </p:cNvSpPr>
          <p:nvPr/>
        </p:nvSpPr>
        <p:spPr bwMode="auto">
          <a:xfrm>
            <a:off x="71438" y="92077"/>
            <a:ext cx="1536700"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68" tIns="44931" rIns="91468" bIns="44931" anchor="ctr">
            <a:spAutoFit/>
          </a:bodyP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defRPr/>
            </a:pPr>
            <a:r>
              <a:rPr lang="en-US" altLang="en-US" sz="1400" b="0">
                <a:solidFill>
                  <a:schemeClr val="tx1"/>
                </a:solidFill>
              </a:rPr>
              <a:t>Prentice-Hall, Inc.</a:t>
            </a:r>
          </a:p>
        </p:txBody>
      </p:sp>
      <p:sp>
        <p:nvSpPr>
          <p:cNvPr id="66565" name="Rectangle 5"/>
          <p:cNvSpPr>
            <a:spLocks noChangeArrowheads="1"/>
          </p:cNvSpPr>
          <p:nvPr/>
        </p:nvSpPr>
        <p:spPr bwMode="auto">
          <a:xfrm>
            <a:off x="6540501" y="8894763"/>
            <a:ext cx="39846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68" tIns="44931" rIns="91468" bIns="44931" anchor="ct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r">
              <a:defRPr/>
            </a:pPr>
            <a:fld id="{C3B3BED6-C78B-4101-A60A-460BFC4AAEF2}" type="slidenum">
              <a:rPr lang="en-US" altLang="en-US" sz="1400" b="0" smtClean="0">
                <a:solidFill>
                  <a:schemeClr val="tx1"/>
                </a:solidFill>
              </a:rPr>
              <a:pPr algn="r">
                <a:defRPr/>
              </a:pPr>
              <a:t>‹#›</a:t>
            </a:fld>
            <a:endParaRPr lang="en-US" altLang="en-US" sz="1400" b="0">
              <a:solidFill>
                <a:schemeClr val="tx1"/>
              </a:solidFill>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cap="flat"/>
        </p:spPr>
      </p:sp>
      <p:sp>
        <p:nvSpPr>
          <p:cNvPr id="522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8564AC81-AE79-4D49-9FB2-516E2954BEE6}"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 name="TextBox 10"/>
          <p:cNvSpPr txBox="1"/>
          <p:nvPr/>
        </p:nvSpPr>
        <p:spPr>
          <a:xfrm>
            <a:off x="8229600" y="6172200"/>
            <a:ext cx="571500" cy="307975"/>
          </a:xfrm>
          <a:prstGeom prst="rect">
            <a:avLst/>
          </a:prstGeom>
          <a:noFill/>
        </p:spPr>
        <p:txBody>
          <a:bodyP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E30DC23A-5F00-4AA6-AE73-778EB88718A3}" type="slidenum">
              <a:rPr lang="en-US" altLang="en-US" sz="1400" b="0" smtClean="0"/>
              <a:pPr algn="ctr" eaLnBrk="1" hangingPunct="1">
                <a:defRPr/>
              </a:pPr>
              <a:t>‹#›</a:t>
            </a:fld>
            <a:endParaRPr lang="en-US" altLang="en-US" b="0"/>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16295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319054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1C899532-754F-414C-A52D-6A682FFE3B74}"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Tree>
    <p:extLst>
      <p:ext uri="{BB962C8B-B14F-4D97-AF65-F5344CB8AC3E}">
        <p14:creationId xmlns:p14="http://schemas.microsoft.com/office/powerpoint/2010/main" val="41628801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662E4A5C-6A6A-4A73-BFA0-DA2FDCE85B3D}"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838" r:id="rId1"/>
    <p:sldLayoutId id="2147483837" r:id="rId2"/>
    <p:sldLayoutId id="2147483839"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s://www.dropbox.com/s/0qwqtszlcvgsi6r/TT43%20-%20Investment%20Expenses.xlsx?dl=0"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s://www.dropbox.com/s/b39ws02a7yhkidt/TT26%20-%20After%20Tax%20ETY%20and%20after%20Inflation%20Returns.xlsx?dl=0"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762000" y="1785938"/>
            <a:ext cx="7696200" cy="4267200"/>
          </a:xfrm>
        </p:spPr>
        <p:txBody>
          <a:bodyPr/>
          <a:lstStyle/>
          <a:p>
            <a:pPr eaLnBrk="1" hangingPunct="1"/>
            <a:br>
              <a:rPr lang="en-US" altLang="en-US" sz="3200" dirty="0"/>
            </a:br>
            <a:br>
              <a:rPr lang="en-US" altLang="en-US" sz="3200" dirty="0"/>
            </a:br>
            <a:r>
              <a:rPr lang="en-US" altLang="en-US" sz="4400" dirty="0"/>
              <a:t>Investing 4:</a:t>
            </a:r>
            <a:br>
              <a:rPr lang="en-US" altLang="en-US" sz="4400" dirty="0"/>
            </a:br>
            <a:r>
              <a:rPr lang="en-US" altLang="en-US" sz="4400" dirty="0"/>
              <a:t>Bond Basics</a:t>
            </a:r>
            <a:br>
              <a:rPr lang="en-US" altLang="en-US" sz="4400" dirty="0"/>
            </a:br>
            <a:br>
              <a:rPr lang="en-US" altLang="en-US" sz="4400" dirty="0"/>
            </a:br>
            <a:r>
              <a:rPr lang="en-US" altLang="en-US" sz="2400"/>
              <a:t>Updated 2020/02/21</a:t>
            </a:r>
            <a:br>
              <a:rPr lang="en-US" altLang="en-US" sz="4400" dirty="0"/>
            </a:br>
            <a:endParaRPr lang="en-US" altLang="en-US" sz="4400" dirty="0"/>
          </a:p>
        </p:txBody>
      </p:sp>
      <p:sp>
        <p:nvSpPr>
          <p:cNvPr id="6147" name="Text Box 4"/>
          <p:cNvSpPr txBox="1">
            <a:spLocks noChangeArrowheads="1"/>
          </p:cNvSpPr>
          <p:nvPr/>
        </p:nvSpPr>
        <p:spPr bwMode="auto">
          <a:xfrm>
            <a:off x="914400" y="658813"/>
            <a:ext cx="7315200" cy="94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200" b="0"/>
              <a:t>Personal Finance: Another Perspective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a:t>Bond Terminology </a:t>
            </a:r>
            <a:r>
              <a:rPr lang="en-US" altLang="en-US" sz="2000"/>
              <a:t>(continued)</a:t>
            </a:r>
          </a:p>
        </p:txBody>
      </p:sp>
      <p:sp>
        <p:nvSpPr>
          <p:cNvPr id="15363" name="Rectangle 3"/>
          <p:cNvSpPr>
            <a:spLocks noGrp="1" noChangeArrowheads="1"/>
          </p:cNvSpPr>
          <p:nvPr>
            <p:ph idx="1"/>
          </p:nvPr>
        </p:nvSpPr>
        <p:spPr>
          <a:xfrm>
            <a:off x="914400" y="1600200"/>
            <a:ext cx="7315200" cy="4876800"/>
          </a:xfrm>
        </p:spPr>
        <p:txBody>
          <a:bodyPr/>
          <a:lstStyle/>
          <a:p>
            <a:pPr eaLnBrk="1" hangingPunct="1"/>
            <a:r>
              <a:rPr lang="en-US" altLang="en-US" sz="2400"/>
              <a:t>Discount bonds</a:t>
            </a:r>
          </a:p>
          <a:p>
            <a:pPr lvl="1" eaLnBrk="1" hangingPunct="1"/>
            <a:r>
              <a:rPr lang="en-US" altLang="en-US"/>
              <a:t>A bond that is sold at a discount to its par value.  Generally, upon maturity the accrued interest and original investment add to the bond’s par value</a:t>
            </a:r>
          </a:p>
          <a:p>
            <a:pPr eaLnBrk="1" hangingPunct="1"/>
            <a:r>
              <a:rPr lang="en-US" altLang="en-US" sz="2400"/>
              <a:t>Callable bonds</a:t>
            </a:r>
          </a:p>
          <a:p>
            <a:pPr lvl="1" eaLnBrk="1" hangingPunct="1"/>
            <a:r>
              <a:rPr lang="en-US" altLang="en-US"/>
              <a:t>A bond that can be redeemed prior to its maturity date at the option of the issuer</a:t>
            </a:r>
          </a:p>
          <a:p>
            <a:pPr eaLnBrk="1" hangingPunct="1"/>
            <a:r>
              <a:rPr lang="en-US" altLang="en-US" sz="2400"/>
              <a:t>Redemption</a:t>
            </a:r>
          </a:p>
          <a:p>
            <a:pPr lvl="1" eaLnBrk="1" hangingPunct="1"/>
            <a:r>
              <a:rPr lang="en-US" altLang="en-US"/>
              <a:t>The process of redeeming a callable bond before its maturity date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36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a:t>Bond Terminology </a:t>
            </a:r>
            <a:r>
              <a:rPr lang="en-US" altLang="en-US" sz="2000"/>
              <a:t>(continued)</a:t>
            </a:r>
          </a:p>
        </p:txBody>
      </p:sp>
      <p:sp>
        <p:nvSpPr>
          <p:cNvPr id="16387" name="Rectangle 3"/>
          <p:cNvSpPr>
            <a:spLocks noGrp="1" noChangeArrowheads="1"/>
          </p:cNvSpPr>
          <p:nvPr>
            <p:ph idx="1"/>
          </p:nvPr>
        </p:nvSpPr>
        <p:spPr>
          <a:xfrm>
            <a:off x="914400" y="1600200"/>
            <a:ext cx="7315200" cy="4876800"/>
          </a:xfrm>
        </p:spPr>
        <p:txBody>
          <a:bodyPr/>
          <a:lstStyle/>
          <a:p>
            <a:pPr eaLnBrk="1" hangingPunct="1"/>
            <a:r>
              <a:rPr lang="en-US" altLang="en-US" dirty="0"/>
              <a:t>How are bonds backed?</a:t>
            </a:r>
          </a:p>
          <a:p>
            <a:pPr lvl="1" eaLnBrk="1" hangingPunct="1"/>
            <a:r>
              <a:rPr lang="en-US" altLang="en-US" dirty="0"/>
              <a:t>Asset backed bonds</a:t>
            </a:r>
          </a:p>
          <a:p>
            <a:pPr lvl="2" eaLnBrk="1" hangingPunct="1"/>
            <a:r>
              <a:rPr lang="en-US" altLang="en-US" dirty="0"/>
              <a:t>Bonds backed by specific holdings of the issuing company, such as equipment or real estate</a:t>
            </a:r>
          </a:p>
          <a:p>
            <a:pPr lvl="1" eaLnBrk="1" hangingPunct="1"/>
            <a:r>
              <a:rPr lang="en-US" altLang="en-US" dirty="0"/>
              <a:t>Debentures</a:t>
            </a:r>
          </a:p>
          <a:p>
            <a:pPr lvl="2" eaLnBrk="1" hangingPunct="1"/>
            <a:r>
              <a:rPr lang="en-US" altLang="en-US" dirty="0"/>
              <a:t>Bonds backed by the credit of issuing company</a:t>
            </a:r>
          </a:p>
          <a:p>
            <a:pPr lvl="1" eaLnBrk="1" hangingPunct="1"/>
            <a:r>
              <a:rPr lang="en-US" altLang="en-US" dirty="0"/>
              <a:t>Mortgage-backed bonds</a:t>
            </a:r>
          </a:p>
          <a:p>
            <a:pPr lvl="2" eaLnBrk="1" hangingPunct="1"/>
            <a:r>
              <a:rPr lang="en-US" altLang="en-US" dirty="0"/>
              <a:t>Bonds backed up by a pool of mortgages</a:t>
            </a:r>
          </a:p>
          <a:p>
            <a:pPr lvl="1" eaLnBrk="1" hangingPunct="1"/>
            <a:r>
              <a:rPr lang="en-US" altLang="en-US" dirty="0"/>
              <a:t>Collateralized mortgage obligations (CMOS)</a:t>
            </a:r>
          </a:p>
          <a:p>
            <a:pPr lvl="2" eaLnBrk="1" hangingPunct="1"/>
            <a:r>
              <a:rPr lang="en-US" altLang="en-US" dirty="0"/>
              <a:t>More complex and specialized versions of mortgage backed bonds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38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38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38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387">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38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a:t>Bond Terminology </a:t>
            </a:r>
            <a:r>
              <a:rPr lang="en-US" altLang="en-US" sz="2000"/>
              <a:t>(continued)</a:t>
            </a:r>
          </a:p>
        </p:txBody>
      </p:sp>
      <p:sp>
        <p:nvSpPr>
          <p:cNvPr id="17411" name="Rectangle 3"/>
          <p:cNvSpPr>
            <a:spLocks noGrp="1" noChangeArrowheads="1"/>
          </p:cNvSpPr>
          <p:nvPr>
            <p:ph idx="1"/>
          </p:nvPr>
        </p:nvSpPr>
        <p:spPr>
          <a:xfrm>
            <a:off x="927100" y="1600200"/>
            <a:ext cx="7302500" cy="5219700"/>
          </a:xfrm>
        </p:spPr>
        <p:txBody>
          <a:bodyPr/>
          <a:lstStyle/>
          <a:p>
            <a:pPr eaLnBrk="1" hangingPunct="1"/>
            <a:r>
              <a:rPr lang="en-US" altLang="en-US" dirty="0"/>
              <a:t>What conditions might bonds have?</a:t>
            </a:r>
          </a:p>
          <a:p>
            <a:pPr lvl="1" eaLnBrk="1" hangingPunct="1"/>
            <a:r>
              <a:rPr lang="en-US" altLang="en-US" dirty="0"/>
              <a:t>Subordinated bond</a:t>
            </a:r>
          </a:p>
          <a:p>
            <a:pPr lvl="2" eaLnBrk="1" hangingPunct="1"/>
            <a:r>
              <a:rPr lang="en-US" altLang="en-US" dirty="0"/>
              <a:t>Bond that will be paid after the other loan obligations of the issuer are paid</a:t>
            </a:r>
          </a:p>
          <a:p>
            <a:pPr lvl="1" eaLnBrk="1" hangingPunct="1"/>
            <a:r>
              <a:rPr lang="en-US" altLang="en-US" dirty="0"/>
              <a:t>Floating rate bond</a:t>
            </a:r>
          </a:p>
          <a:p>
            <a:pPr lvl="2" eaLnBrk="1" hangingPunct="1"/>
            <a:r>
              <a:rPr lang="en-US" altLang="en-US" dirty="0"/>
              <a:t>Bond whose interest payments fluctuate according to a specific benchmark interest rate</a:t>
            </a:r>
          </a:p>
          <a:p>
            <a:pPr lvl="1" eaLnBrk="1" hangingPunct="1"/>
            <a:r>
              <a:rPr lang="en-US" altLang="en-US" dirty="0"/>
              <a:t>Convertible bond</a:t>
            </a:r>
          </a:p>
          <a:p>
            <a:pPr lvl="2" eaLnBrk="1" hangingPunct="1"/>
            <a:r>
              <a:rPr lang="en-US" altLang="en-US" dirty="0"/>
              <a:t>Bond which gives the holder the right to convert the bond to company stock instead of getting the cash repayment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41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41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41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4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a:t>Bond Terminology </a:t>
            </a:r>
            <a:r>
              <a:rPr lang="en-US" altLang="en-US" sz="2000"/>
              <a:t>(continued)</a:t>
            </a:r>
          </a:p>
        </p:txBody>
      </p:sp>
      <p:sp>
        <p:nvSpPr>
          <p:cNvPr id="18435" name="Rectangle 3"/>
          <p:cNvSpPr>
            <a:spLocks noGrp="1" noChangeArrowheads="1"/>
          </p:cNvSpPr>
          <p:nvPr>
            <p:ph idx="1"/>
          </p:nvPr>
        </p:nvSpPr>
        <p:spPr>
          <a:xfrm>
            <a:off x="914400" y="1600200"/>
            <a:ext cx="7239000" cy="4953000"/>
          </a:xfrm>
        </p:spPr>
        <p:txBody>
          <a:bodyPr/>
          <a:lstStyle/>
          <a:p>
            <a:pPr lvl="1" eaLnBrk="1" hangingPunct="1"/>
            <a:r>
              <a:rPr lang="en-US" altLang="en-US"/>
              <a:t>Callable bonds</a:t>
            </a:r>
          </a:p>
          <a:p>
            <a:pPr lvl="2" eaLnBrk="1" hangingPunct="1"/>
            <a:r>
              <a:rPr lang="en-US" altLang="en-US"/>
              <a:t>Bonds which can be called, i.e. redeemed, before maturity at the option of the issuer.</a:t>
            </a:r>
          </a:p>
          <a:p>
            <a:pPr lvl="1" eaLnBrk="1" hangingPunct="1"/>
            <a:r>
              <a:rPr lang="en-US" altLang="en-US"/>
              <a:t>Zero-coupon bonds</a:t>
            </a:r>
          </a:p>
          <a:p>
            <a:pPr lvl="2" eaLnBrk="1" hangingPunct="1"/>
            <a:r>
              <a:rPr lang="en-US" altLang="en-US"/>
              <a:t>A discount bond which pays no interest until maturity.</a:t>
            </a:r>
          </a:p>
          <a:p>
            <a:pPr lvl="1" eaLnBrk="1" hangingPunct="1"/>
            <a:r>
              <a:rPr lang="en-US" altLang="en-US"/>
              <a:t>Junk Bonds</a:t>
            </a:r>
          </a:p>
          <a:p>
            <a:pPr lvl="2" eaLnBrk="1" hangingPunct="1"/>
            <a:r>
              <a:rPr lang="en-US" altLang="en-US"/>
              <a:t>Bonds with very low bond ratings, a higher interest rate and default rate, and are almost always callable</a:t>
            </a:r>
          </a:p>
          <a:p>
            <a:pPr eaLnBrk="1" hangingPunct="1"/>
            <a:endParaRPr lang="en-US" altLang="en-US"/>
          </a:p>
          <a:p>
            <a:pPr eaLnBrk="1" hangingPunct="1">
              <a:buFont typeface="Wingdings" panose="05000000000000000000" pitchFamily="2" charset="2"/>
              <a:buNone/>
            </a:pPr>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4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a:t>Bond Terminology </a:t>
            </a:r>
            <a:r>
              <a:rPr lang="en-US" altLang="en-US" sz="2000"/>
              <a:t>(continued)</a:t>
            </a:r>
          </a:p>
        </p:txBody>
      </p:sp>
      <p:sp>
        <p:nvSpPr>
          <p:cNvPr id="19459" name="Rectangle 3"/>
          <p:cNvSpPr>
            <a:spLocks noGrp="1" noChangeArrowheads="1"/>
          </p:cNvSpPr>
          <p:nvPr>
            <p:ph idx="1"/>
          </p:nvPr>
        </p:nvSpPr>
        <p:spPr>
          <a:xfrm>
            <a:off x="914400" y="1600200"/>
            <a:ext cx="7315200" cy="4724400"/>
          </a:xfrm>
        </p:spPr>
        <p:txBody>
          <a:bodyPr/>
          <a:lstStyle/>
          <a:p>
            <a:pPr eaLnBrk="1" hangingPunct="1"/>
            <a:r>
              <a:rPr lang="en-US" altLang="en-US"/>
              <a:t>What are bond ratings?</a:t>
            </a:r>
          </a:p>
          <a:p>
            <a:pPr lvl="1" eaLnBrk="1" hangingPunct="1"/>
            <a:r>
              <a:rPr lang="en-US" altLang="en-US"/>
              <a:t>Bond ratings are measures of the riskiness of a company.  Ratings run from “AAA” (Standard &amp; Poor’s) or “aaa” (Moody’s) for the safest to “D” for the extremely risky</a:t>
            </a:r>
          </a:p>
          <a:p>
            <a:pPr lvl="1" eaLnBrk="1" hangingPunct="1"/>
            <a:r>
              <a:rPr lang="en-US" altLang="en-US"/>
              <a:t>Ratings categorize bonds by default risk, the risk of the company being unable to repay the bond</a:t>
            </a:r>
          </a:p>
          <a:p>
            <a:pPr eaLnBrk="1" hangingPunct="1"/>
            <a:r>
              <a:rPr lang="en-US" altLang="en-US"/>
              <a:t>The major rating companies are:</a:t>
            </a:r>
          </a:p>
          <a:p>
            <a:pPr lvl="2" eaLnBrk="1" hangingPunct="1">
              <a:buSzPct val="75000"/>
            </a:pPr>
            <a:r>
              <a:rPr lang="en-US" altLang="en-US"/>
              <a:t>Standard &amp; Poor’s</a:t>
            </a:r>
          </a:p>
          <a:p>
            <a:pPr lvl="2" eaLnBrk="1" hangingPunct="1">
              <a:buSzPct val="75000"/>
            </a:pPr>
            <a:r>
              <a:rPr lang="en-US" altLang="en-US"/>
              <a:t>Moody’s</a:t>
            </a:r>
          </a:p>
          <a:p>
            <a:pPr lvl="2" eaLnBrk="1" hangingPunct="1">
              <a:buSzPct val="75000"/>
            </a:pPr>
            <a:r>
              <a:rPr lang="en-US" altLang="en-US"/>
              <a:t>Fitch’s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5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4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en-US"/>
              <a:t>Bond Terminology </a:t>
            </a:r>
            <a:r>
              <a:rPr lang="en-US" altLang="en-US" sz="2000"/>
              <a:t>(continued)</a:t>
            </a:r>
          </a:p>
        </p:txBody>
      </p:sp>
      <p:sp>
        <p:nvSpPr>
          <p:cNvPr id="20483" name="Rectangle 3"/>
          <p:cNvSpPr>
            <a:spLocks noGrp="1" noChangeArrowheads="1"/>
          </p:cNvSpPr>
          <p:nvPr>
            <p:ph idx="1"/>
          </p:nvPr>
        </p:nvSpPr>
        <p:spPr>
          <a:xfrm>
            <a:off x="928688" y="1608138"/>
            <a:ext cx="7286625" cy="4419600"/>
          </a:xfrm>
        </p:spPr>
        <p:txBody>
          <a:bodyPr/>
          <a:lstStyle/>
          <a:p>
            <a:pPr eaLnBrk="1" hangingPunct="1"/>
            <a:r>
              <a:rPr lang="en-US" altLang="en-US" dirty="0"/>
              <a:t>What is a bond rating company?</a:t>
            </a:r>
          </a:p>
          <a:p>
            <a:pPr lvl="1" eaLnBrk="1" hangingPunct="1"/>
            <a:r>
              <a:rPr lang="en-US" altLang="en-US" dirty="0"/>
              <a:t>A private sector company that evaluates the financial condition of the bond issuing company, its revenues, profits, debt, and other critical areas, and gives the company a rating which indicates the relative safety of the bond</a:t>
            </a:r>
          </a:p>
          <a:p>
            <a:pPr lvl="2" eaLnBrk="1" hangingPunct="1"/>
            <a:r>
              <a:rPr lang="en-US" altLang="en-US" dirty="0"/>
              <a:t>Generally, the better the bond rating, the lower the interest rate the company will have to pay to sell its bonds</a:t>
            </a:r>
          </a:p>
          <a:p>
            <a:pPr lvl="1" eaLnBrk="1" hangingPunct="1"/>
            <a:r>
              <a:rPr lang="en-US" altLang="en-US" dirty="0"/>
              <a:t>Only rate corporate and municipal bonds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96863" y="655638"/>
            <a:ext cx="8550275" cy="944562"/>
          </a:xfrm>
        </p:spPr>
        <p:txBody>
          <a:bodyPr/>
          <a:lstStyle/>
          <a:p>
            <a:pPr eaLnBrk="1" hangingPunct="1"/>
            <a:r>
              <a:rPr lang="en-US" altLang="en-US" dirty="0"/>
              <a:t>Major Bond Types</a:t>
            </a:r>
            <a:endParaRPr lang="en-US" altLang="en-US" sz="2400" dirty="0"/>
          </a:p>
        </p:txBody>
      </p:sp>
      <p:sp>
        <p:nvSpPr>
          <p:cNvPr id="22531" name="Rectangle 3"/>
          <p:cNvSpPr>
            <a:spLocks noGrp="1" noChangeArrowheads="1"/>
          </p:cNvSpPr>
          <p:nvPr>
            <p:ph idx="1"/>
          </p:nvPr>
        </p:nvSpPr>
        <p:spPr>
          <a:xfrm>
            <a:off x="914400" y="1600200"/>
            <a:ext cx="7239000" cy="5257800"/>
          </a:xfrm>
        </p:spPr>
        <p:txBody>
          <a:bodyPr/>
          <a:lstStyle/>
          <a:p>
            <a:pPr eaLnBrk="1" hangingPunct="1">
              <a:buFontTx/>
              <a:buNone/>
            </a:pPr>
            <a:r>
              <a:rPr lang="en-US" altLang="en-US"/>
              <a:t>While there are many different types of bonds, they fall under a few major headings:</a:t>
            </a:r>
          </a:p>
          <a:p>
            <a:pPr lvl="1" eaLnBrk="1" hangingPunct="1"/>
            <a:r>
              <a:rPr lang="en-US" altLang="en-US"/>
              <a:t>Corporate</a:t>
            </a:r>
          </a:p>
          <a:p>
            <a:pPr lvl="1" eaLnBrk="1" hangingPunct="1"/>
            <a:r>
              <a:rPr lang="en-US" altLang="en-US"/>
              <a:t>Treasury Debt Securities</a:t>
            </a:r>
          </a:p>
          <a:p>
            <a:pPr lvl="1" eaLnBrk="1" hangingPunct="1"/>
            <a:r>
              <a:rPr lang="en-US" altLang="en-US"/>
              <a:t>Municipal</a:t>
            </a:r>
          </a:p>
          <a:p>
            <a:pPr lvl="1" eaLnBrk="1" hangingPunct="1"/>
            <a:r>
              <a:rPr lang="en-US" altLang="en-US"/>
              <a:t>Agency</a:t>
            </a:r>
          </a:p>
          <a:p>
            <a:pPr lvl="1" eaLnBrk="1" hangingPunct="1"/>
            <a:r>
              <a:rPr lang="en-US" altLang="en-US"/>
              <a:t>International</a:t>
            </a:r>
          </a:p>
          <a:p>
            <a:pPr lvl="1" eaLnBrk="1" hangingPunct="1"/>
            <a:r>
              <a:rPr lang="en-US" altLang="en-US"/>
              <a:t>Treasury Savings Securities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53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dirty="0"/>
              <a:t>Major Bond Types </a:t>
            </a:r>
            <a:r>
              <a:rPr lang="en-US" altLang="en-US" sz="2400" dirty="0"/>
              <a:t>(continued)</a:t>
            </a:r>
          </a:p>
        </p:txBody>
      </p:sp>
      <p:sp>
        <p:nvSpPr>
          <p:cNvPr id="23555" name="Rectangle 3"/>
          <p:cNvSpPr>
            <a:spLocks noGrp="1" noChangeArrowheads="1"/>
          </p:cNvSpPr>
          <p:nvPr>
            <p:ph idx="1"/>
          </p:nvPr>
        </p:nvSpPr>
        <p:spPr>
          <a:xfrm>
            <a:off x="914400" y="1600200"/>
            <a:ext cx="7315200" cy="4953000"/>
          </a:xfrm>
        </p:spPr>
        <p:txBody>
          <a:bodyPr/>
          <a:lstStyle/>
          <a:p>
            <a:pPr eaLnBrk="1" hangingPunct="1"/>
            <a:r>
              <a:rPr lang="en-US" altLang="en-US" dirty="0"/>
              <a:t>Corporate Bonds</a:t>
            </a:r>
          </a:p>
          <a:p>
            <a:pPr lvl="1" eaLnBrk="1" hangingPunct="1"/>
            <a:r>
              <a:rPr lang="en-US" altLang="en-US" sz="2200" dirty="0"/>
              <a:t>Types:</a:t>
            </a:r>
          </a:p>
          <a:p>
            <a:pPr lvl="2" eaLnBrk="1" hangingPunct="1"/>
            <a:r>
              <a:rPr lang="en-US" altLang="en-US" sz="2200" dirty="0"/>
              <a:t>Bonds secured corporate debts by collateral or real property liens </a:t>
            </a:r>
          </a:p>
          <a:p>
            <a:pPr lvl="3" eaLnBrk="1" hangingPunct="1"/>
            <a:r>
              <a:rPr lang="en-US" altLang="en-US" sz="2200" dirty="0"/>
              <a:t>Secured bond, Mortgage bond</a:t>
            </a:r>
          </a:p>
          <a:p>
            <a:pPr lvl="2" eaLnBrk="1" hangingPunct="1"/>
            <a:r>
              <a:rPr lang="en-US" altLang="en-US" sz="2200" dirty="0"/>
              <a:t>Unsecured corporate debts</a:t>
            </a:r>
          </a:p>
          <a:p>
            <a:pPr lvl="3" eaLnBrk="1" hangingPunct="1"/>
            <a:r>
              <a:rPr lang="en-US" altLang="en-US" sz="2200" dirty="0"/>
              <a:t>Bonds not secured by collateral, and pay a higher return </a:t>
            </a:r>
          </a:p>
          <a:p>
            <a:pPr lvl="2" eaLnBrk="1" hangingPunct="1"/>
            <a:r>
              <a:rPr lang="en-US" altLang="en-US" sz="2200" dirty="0"/>
              <a:t>Debenture </a:t>
            </a:r>
          </a:p>
          <a:p>
            <a:pPr lvl="3" eaLnBrk="1" hangingPunct="1"/>
            <a:r>
              <a:rPr lang="en-US" altLang="en-US" sz="2200" dirty="0"/>
              <a:t>Long-term unsecured bond</a:t>
            </a:r>
          </a:p>
          <a:p>
            <a:pPr lvl="3" eaLnBrk="1" hangingPunct="1"/>
            <a:r>
              <a:rPr lang="en-US" altLang="en-US" sz="2200" dirty="0"/>
              <a:t>Can have a hierarchy of payment, with unsubordinated and subordinated debentures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55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55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55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55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24579" name="Rectangle 3"/>
          <p:cNvSpPr>
            <a:spLocks noGrp="1" noChangeArrowheads="1"/>
          </p:cNvSpPr>
          <p:nvPr>
            <p:ph idx="1"/>
          </p:nvPr>
        </p:nvSpPr>
        <p:spPr>
          <a:xfrm>
            <a:off x="914400" y="1600200"/>
            <a:ext cx="7239000" cy="4953000"/>
          </a:xfrm>
        </p:spPr>
        <p:txBody>
          <a:bodyPr/>
          <a:lstStyle/>
          <a:p>
            <a:pPr lvl="1" eaLnBrk="1" hangingPunct="1"/>
            <a:r>
              <a:rPr lang="en-US" altLang="en-US" sz="2200" dirty="0"/>
              <a:t>Issuer: issued by U.S. corporations</a:t>
            </a:r>
          </a:p>
          <a:p>
            <a:pPr lvl="1" eaLnBrk="1" hangingPunct="1"/>
            <a:r>
              <a:rPr lang="en-US" altLang="en-US" sz="2200" dirty="0"/>
              <a:t>Maturities:  Can have many different maturities</a:t>
            </a:r>
          </a:p>
          <a:p>
            <a:pPr lvl="2" eaLnBrk="1" hangingPunct="1"/>
            <a:r>
              <a:rPr lang="en-US" altLang="en-US" sz="2200" dirty="0"/>
              <a:t>Short-term:  1 to 5 years</a:t>
            </a:r>
          </a:p>
          <a:p>
            <a:pPr lvl="2" eaLnBrk="1" hangingPunct="1"/>
            <a:r>
              <a:rPr lang="en-US" altLang="en-US" sz="2200" dirty="0"/>
              <a:t>Intermediate term: 6 to 10 years</a:t>
            </a:r>
          </a:p>
          <a:p>
            <a:pPr lvl="2" eaLnBrk="1" hangingPunct="1"/>
            <a:r>
              <a:rPr lang="en-US" altLang="en-US" sz="2200" dirty="0"/>
              <a:t>Long-term: 11 to 30+ years</a:t>
            </a:r>
          </a:p>
          <a:p>
            <a:pPr lvl="1" eaLnBrk="1" hangingPunct="1"/>
            <a:r>
              <a:rPr lang="en-US" altLang="en-US" sz="2200" dirty="0"/>
              <a:t>Par value:  $1,000 and up</a:t>
            </a:r>
          </a:p>
          <a:p>
            <a:pPr lvl="1" eaLnBrk="1" hangingPunct="1"/>
            <a:r>
              <a:rPr lang="en-US" altLang="en-US" sz="2200" dirty="0"/>
              <a:t>Taxes:  Subject to federal, state and local taxes</a:t>
            </a:r>
          </a:p>
          <a:p>
            <a:pPr lvl="1" eaLnBrk="1" hangingPunct="1"/>
            <a:r>
              <a:rPr lang="en-US" altLang="en-US" sz="2200" dirty="0"/>
              <a:t>Risk and Return:  More risky than government bonds, but higher returns.  Very little risk with highest rated bonds</a:t>
            </a:r>
          </a:p>
          <a:p>
            <a:pPr lvl="1" eaLnBrk="1" hangingPunct="1"/>
            <a:r>
              <a:rPr lang="en-US" altLang="en-US" sz="2200" dirty="0"/>
              <a:t>Rated:  Yes</a:t>
            </a:r>
          </a:p>
          <a:p>
            <a:pPr lvl="1" eaLnBrk="1" hangingPunct="1"/>
            <a:r>
              <a:rPr lang="en-US" altLang="en-US" sz="2200" dirty="0"/>
              <a:t>Trading:  By brokers, either OTC or on an exchange</a:t>
            </a:r>
          </a:p>
          <a:p>
            <a:pPr lvl="1" eaLnBrk="1" hangingPunct="1"/>
            <a:r>
              <a:rPr lang="en-US" altLang="en-US" sz="2200" dirty="0"/>
              <a:t>Callable:  Yes</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57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57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7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7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57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57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579">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579">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579">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57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26627" name="Rectangle 3"/>
          <p:cNvSpPr>
            <a:spLocks noGrp="1" noChangeArrowheads="1"/>
          </p:cNvSpPr>
          <p:nvPr>
            <p:ph idx="1"/>
          </p:nvPr>
        </p:nvSpPr>
        <p:spPr>
          <a:xfrm>
            <a:off x="914400" y="1600200"/>
            <a:ext cx="7315200" cy="5105400"/>
          </a:xfrm>
        </p:spPr>
        <p:txBody>
          <a:bodyPr/>
          <a:lstStyle/>
          <a:p>
            <a:pPr eaLnBrk="1" hangingPunct="1">
              <a:spcBef>
                <a:spcPts val="400"/>
              </a:spcBef>
            </a:pPr>
            <a:r>
              <a:rPr lang="en-US" altLang="en-US" dirty="0"/>
              <a:t>U.S. Treasury Debt Securities</a:t>
            </a:r>
          </a:p>
          <a:p>
            <a:pPr lvl="1" eaLnBrk="1" hangingPunct="1">
              <a:spcBef>
                <a:spcPts val="400"/>
              </a:spcBef>
            </a:pPr>
            <a:r>
              <a:rPr lang="en-US" altLang="en-US" sz="2200" dirty="0"/>
              <a:t>Types:</a:t>
            </a:r>
          </a:p>
          <a:p>
            <a:pPr lvl="2" eaLnBrk="1" hangingPunct="1">
              <a:spcBef>
                <a:spcPts val="400"/>
              </a:spcBef>
            </a:pPr>
            <a:r>
              <a:rPr lang="en-US" altLang="en-US" sz="2200" dirty="0"/>
              <a:t>Treasury Bills</a:t>
            </a:r>
          </a:p>
          <a:p>
            <a:pPr lvl="3" eaLnBrk="1" hangingPunct="1">
              <a:spcBef>
                <a:spcPts val="400"/>
              </a:spcBef>
            </a:pPr>
            <a:r>
              <a:rPr lang="en-US" altLang="en-US" sz="2200" dirty="0"/>
              <a:t>A short-term debt obligation issued at a discount and redeemed at face value upon maturity in 3, 6, or 12 months</a:t>
            </a:r>
          </a:p>
          <a:p>
            <a:pPr lvl="2" eaLnBrk="1" hangingPunct="1">
              <a:spcBef>
                <a:spcPts val="400"/>
              </a:spcBef>
            </a:pPr>
            <a:r>
              <a:rPr lang="en-US" altLang="en-US" sz="2200" dirty="0"/>
              <a:t>Treasury Notes</a:t>
            </a:r>
          </a:p>
          <a:p>
            <a:pPr lvl="3" eaLnBrk="1" hangingPunct="1">
              <a:spcBef>
                <a:spcPts val="400"/>
              </a:spcBef>
            </a:pPr>
            <a:r>
              <a:rPr lang="en-US" altLang="en-US" sz="2200" dirty="0"/>
              <a:t>An intermediate-term debt obligation issued at or near par and interest paid semiannually.</a:t>
            </a:r>
          </a:p>
          <a:p>
            <a:pPr lvl="2" eaLnBrk="1" hangingPunct="1">
              <a:spcBef>
                <a:spcPts val="400"/>
              </a:spcBef>
            </a:pPr>
            <a:r>
              <a:rPr lang="en-US" altLang="en-US" sz="2200" dirty="0"/>
              <a:t>Treasury Bonds</a:t>
            </a:r>
          </a:p>
          <a:p>
            <a:pPr lvl="3" eaLnBrk="1" hangingPunct="1">
              <a:spcBef>
                <a:spcPts val="400"/>
              </a:spcBef>
            </a:pPr>
            <a:r>
              <a:rPr lang="en-US" altLang="en-US" sz="2200" dirty="0"/>
              <a:t>A long-term debt obligation issued at or near par and interest is paid semiannually. </a:t>
            </a:r>
          </a:p>
          <a:p>
            <a:pPr lvl="1" eaLnBrk="1" hangingPunct="1">
              <a:spcBef>
                <a:spcPts val="400"/>
              </a:spcBef>
            </a:pPr>
            <a:r>
              <a:rPr lang="en-US" altLang="en-US" sz="2200" dirty="0"/>
              <a:t>Issuer:  U.S. government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62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62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627">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a:t>Objectives</a:t>
            </a:r>
          </a:p>
        </p:txBody>
      </p:sp>
      <p:sp>
        <p:nvSpPr>
          <p:cNvPr id="5123" name="Rectangle 3"/>
          <p:cNvSpPr>
            <a:spLocks noGrp="1" noChangeArrowheads="1"/>
          </p:cNvSpPr>
          <p:nvPr>
            <p:ph idx="1"/>
          </p:nvPr>
        </p:nvSpPr>
        <p:spPr>
          <a:xfrm>
            <a:off x="836613" y="1600200"/>
            <a:ext cx="7315200" cy="4114800"/>
          </a:xfrm>
        </p:spPr>
        <p:txBody>
          <a:bodyPr/>
          <a:lstStyle/>
          <a:p>
            <a:pPr eaLnBrk="1" hangingPunct="1"/>
            <a:r>
              <a:rPr lang="en-US" altLang="en-US" dirty="0"/>
              <a:t>A. Understand benefits, risk, terminology and the major types of bonds</a:t>
            </a:r>
          </a:p>
          <a:p>
            <a:pPr eaLnBrk="1" hangingPunct="1"/>
            <a:r>
              <a:rPr lang="en-US" altLang="en-US" dirty="0"/>
              <a:t>B. Understand how bonds are valued and the costs of investing in bonds</a:t>
            </a:r>
          </a:p>
          <a:p>
            <a:pPr eaLnBrk="1" hangingPunct="1"/>
            <a:r>
              <a:rPr lang="en-US" altLang="en-US" dirty="0"/>
              <a:t>C. Understand plans and strategies for bonds</a:t>
            </a:r>
          </a:p>
          <a:p>
            <a:pPr eaLnBrk="1" hangingPunct="1">
              <a:buFont typeface="Wingdings" panose="05000000000000000000" pitchFamily="2" charset="2"/>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27651" name="Rectangle 3"/>
          <p:cNvSpPr>
            <a:spLocks noGrp="1" noChangeArrowheads="1"/>
          </p:cNvSpPr>
          <p:nvPr>
            <p:ph idx="1"/>
          </p:nvPr>
        </p:nvSpPr>
        <p:spPr>
          <a:xfrm>
            <a:off x="914400" y="1600200"/>
            <a:ext cx="7239000" cy="4953000"/>
          </a:xfrm>
        </p:spPr>
        <p:txBody>
          <a:bodyPr/>
          <a:lstStyle/>
          <a:p>
            <a:pPr lvl="1" eaLnBrk="1" hangingPunct="1">
              <a:spcBef>
                <a:spcPts val="400"/>
              </a:spcBef>
            </a:pPr>
            <a:r>
              <a:rPr lang="en-US" altLang="en-US" dirty="0"/>
              <a:t>Maturities: 3 months to 30 years</a:t>
            </a:r>
          </a:p>
          <a:p>
            <a:pPr lvl="1" eaLnBrk="1" hangingPunct="1">
              <a:spcBef>
                <a:spcPts val="400"/>
              </a:spcBef>
            </a:pPr>
            <a:r>
              <a:rPr lang="en-US" altLang="en-US" dirty="0"/>
              <a:t>Par Value: (T-bonds/notes) $1,000, $5,000 (all) $10,000 to $1 million</a:t>
            </a:r>
          </a:p>
          <a:p>
            <a:pPr lvl="1" eaLnBrk="1" hangingPunct="1">
              <a:spcBef>
                <a:spcPts val="400"/>
              </a:spcBef>
            </a:pPr>
            <a:r>
              <a:rPr lang="en-US" altLang="en-US" dirty="0"/>
              <a:t>Taxes:  Exempt from state and local taxes, but not federal taxes</a:t>
            </a:r>
          </a:p>
          <a:p>
            <a:pPr lvl="1" eaLnBrk="1" hangingPunct="1">
              <a:spcBef>
                <a:spcPts val="400"/>
              </a:spcBef>
            </a:pPr>
            <a:r>
              <a:rPr lang="en-US" altLang="en-US" dirty="0"/>
              <a:t>Risk and Return:  Government securities, so considered risk free.  </a:t>
            </a:r>
          </a:p>
          <a:p>
            <a:pPr lvl="2" eaLnBrk="1" hangingPunct="1">
              <a:spcBef>
                <a:spcPts val="400"/>
              </a:spcBef>
            </a:pPr>
            <a:r>
              <a:rPr lang="en-US" altLang="en-US" dirty="0"/>
              <a:t>However, with lower risk, returns are lower as well</a:t>
            </a:r>
          </a:p>
          <a:p>
            <a:pPr lvl="1" eaLnBrk="1" hangingPunct="1">
              <a:spcBef>
                <a:spcPts val="400"/>
              </a:spcBef>
            </a:pPr>
            <a:r>
              <a:rPr lang="en-US" altLang="en-US" dirty="0"/>
              <a:t>Rated:  No</a:t>
            </a:r>
          </a:p>
          <a:p>
            <a:pPr lvl="1" eaLnBrk="1" hangingPunct="1">
              <a:spcBef>
                <a:spcPts val="400"/>
              </a:spcBef>
            </a:pPr>
            <a:r>
              <a:rPr lang="en-US" altLang="en-US" dirty="0"/>
              <a:t>Trading:  Auction, at the Federal Reserve.  Outstanding issues by brokers, OTC</a:t>
            </a:r>
          </a:p>
          <a:p>
            <a:pPr lvl="1" eaLnBrk="1" hangingPunct="1">
              <a:spcBef>
                <a:spcPts val="400"/>
              </a:spcBef>
            </a:pPr>
            <a:r>
              <a:rPr lang="en-US" altLang="en-US" dirty="0"/>
              <a:t>Callable:  Usually not</a:t>
            </a:r>
          </a:p>
          <a:p>
            <a:pPr lvl="2" eaLnBrk="1" hangingPunct="1"/>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651">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65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28675" name="Rectangle 3"/>
          <p:cNvSpPr>
            <a:spLocks noGrp="1" noChangeArrowheads="1"/>
          </p:cNvSpPr>
          <p:nvPr>
            <p:ph idx="1"/>
          </p:nvPr>
        </p:nvSpPr>
        <p:spPr>
          <a:xfrm>
            <a:off x="914400" y="1600200"/>
            <a:ext cx="7543800" cy="5029200"/>
          </a:xfrm>
        </p:spPr>
        <p:txBody>
          <a:bodyPr/>
          <a:lstStyle/>
          <a:p>
            <a:pPr lvl="1" eaLnBrk="1" hangingPunct="1"/>
            <a:r>
              <a:rPr lang="en-US" altLang="en-US" sz="2800"/>
              <a:t>Municipal bonds</a:t>
            </a:r>
          </a:p>
          <a:p>
            <a:pPr lvl="2" eaLnBrk="1" hangingPunct="1"/>
            <a:r>
              <a:rPr lang="en-US" altLang="en-US"/>
              <a:t>Types:</a:t>
            </a:r>
          </a:p>
          <a:p>
            <a:pPr lvl="3" eaLnBrk="1" hangingPunct="1"/>
            <a:r>
              <a:rPr lang="en-US" altLang="en-US"/>
              <a:t>Revenue bonds:  Bonds backed by the revenues of a specific project</a:t>
            </a:r>
          </a:p>
          <a:p>
            <a:pPr lvl="3" eaLnBrk="1" hangingPunct="1"/>
            <a:r>
              <a:rPr lang="en-US" altLang="en-US"/>
              <a:t>General Obligation bonds: Bonds backed by the taxing power of the issuer</a:t>
            </a:r>
          </a:p>
          <a:p>
            <a:pPr lvl="2" eaLnBrk="1" hangingPunct="1"/>
            <a:r>
              <a:rPr lang="en-US" altLang="en-US"/>
              <a:t>Issuer:  Issued by state and local governments</a:t>
            </a:r>
          </a:p>
          <a:p>
            <a:pPr lvl="2" eaLnBrk="1" hangingPunct="1"/>
            <a:r>
              <a:rPr lang="en-US" altLang="en-US"/>
              <a:t>Maturities:  Can have many different maturities</a:t>
            </a:r>
          </a:p>
          <a:p>
            <a:pPr lvl="3" eaLnBrk="1" hangingPunct="1"/>
            <a:r>
              <a:rPr lang="en-US" altLang="en-US"/>
              <a:t>Short-term:  1 to 5 years</a:t>
            </a:r>
          </a:p>
          <a:p>
            <a:pPr lvl="3" eaLnBrk="1" hangingPunct="1"/>
            <a:r>
              <a:rPr lang="en-US" altLang="en-US"/>
              <a:t>Intermediate term: 6 to 10 years</a:t>
            </a:r>
          </a:p>
          <a:p>
            <a:pPr lvl="3" eaLnBrk="1" hangingPunct="1"/>
            <a:r>
              <a:rPr lang="en-US" altLang="en-US"/>
              <a:t>Long-term: 11 to 30+ years</a:t>
            </a:r>
          </a:p>
          <a:p>
            <a:pPr lvl="2" eaLnBrk="1" hangingPunct="1"/>
            <a:r>
              <a:rPr lang="en-US" altLang="en-US"/>
              <a:t>Par Value:  $5,000 and up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67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675">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67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29699" name="Rectangle 3"/>
          <p:cNvSpPr>
            <a:spLocks noGrp="1" noChangeArrowheads="1"/>
          </p:cNvSpPr>
          <p:nvPr>
            <p:ph idx="1"/>
          </p:nvPr>
        </p:nvSpPr>
        <p:spPr>
          <a:xfrm>
            <a:off x="914400" y="1600200"/>
            <a:ext cx="7239000" cy="4876800"/>
          </a:xfrm>
        </p:spPr>
        <p:txBody>
          <a:bodyPr/>
          <a:lstStyle/>
          <a:p>
            <a:pPr lvl="1" eaLnBrk="1" hangingPunct="1"/>
            <a:r>
              <a:rPr lang="en-US" altLang="en-US"/>
              <a:t>Taxes:  Exempt from federal tax on interest</a:t>
            </a:r>
          </a:p>
          <a:p>
            <a:pPr lvl="2" eaLnBrk="1" hangingPunct="1"/>
            <a:r>
              <a:rPr lang="en-US" altLang="en-US"/>
              <a:t>May also be exempt from state and local tax on interest if the investor lives in the state from which the bond was issued</a:t>
            </a:r>
          </a:p>
          <a:p>
            <a:pPr lvl="1" eaLnBrk="1" hangingPunct="1"/>
            <a:r>
              <a:rPr lang="en-US" altLang="en-US"/>
              <a:t>Risk and Return:  Risk is higher than government bonds, while returns may be lower, due to federal tax exemption.</a:t>
            </a:r>
          </a:p>
          <a:p>
            <a:pPr lvl="1" eaLnBrk="1" hangingPunct="1"/>
            <a:r>
              <a:rPr lang="en-US" altLang="en-US"/>
              <a:t>Rated:  Yes</a:t>
            </a:r>
          </a:p>
          <a:p>
            <a:pPr lvl="1" eaLnBrk="1" hangingPunct="1"/>
            <a:r>
              <a:rPr lang="en-US" altLang="en-US"/>
              <a:t>Trading:  Brokers, OTC</a:t>
            </a:r>
          </a:p>
          <a:p>
            <a:pPr lvl="1" eaLnBrk="1" hangingPunct="1"/>
            <a:r>
              <a:rPr lang="en-US" altLang="en-US"/>
              <a:t>Callable:  Sometimes</a:t>
            </a:r>
          </a:p>
          <a:p>
            <a:pPr lvl="2" eaLnBrk="1" hangingPunct="1"/>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69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6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30723" name="Rectangle 3"/>
          <p:cNvSpPr>
            <a:spLocks noGrp="1" noChangeArrowheads="1"/>
          </p:cNvSpPr>
          <p:nvPr>
            <p:ph idx="1"/>
          </p:nvPr>
        </p:nvSpPr>
        <p:spPr>
          <a:xfrm>
            <a:off x="914400" y="1600200"/>
            <a:ext cx="7315200" cy="4876800"/>
          </a:xfrm>
        </p:spPr>
        <p:txBody>
          <a:bodyPr/>
          <a:lstStyle/>
          <a:p>
            <a:pPr eaLnBrk="1" hangingPunct="1"/>
            <a:r>
              <a:rPr lang="en-US" altLang="en-US" dirty="0"/>
              <a:t>Agency bonds</a:t>
            </a:r>
          </a:p>
          <a:p>
            <a:pPr lvl="1" eaLnBrk="1" hangingPunct="1">
              <a:spcBef>
                <a:spcPts val="600"/>
              </a:spcBef>
            </a:pPr>
            <a:r>
              <a:rPr lang="en-US" altLang="en-US" sz="2200" dirty="0"/>
              <a:t>Types:</a:t>
            </a:r>
          </a:p>
          <a:p>
            <a:pPr lvl="2" eaLnBrk="1" hangingPunct="1">
              <a:spcBef>
                <a:spcPts val="600"/>
              </a:spcBef>
            </a:pPr>
            <a:r>
              <a:rPr lang="en-US" altLang="en-US" sz="2200" dirty="0"/>
              <a:t>Issued by government agencies which were  authorized by Congress</a:t>
            </a:r>
          </a:p>
          <a:p>
            <a:pPr lvl="3" eaLnBrk="1" hangingPunct="1">
              <a:spcBef>
                <a:spcPts val="600"/>
              </a:spcBef>
            </a:pPr>
            <a:r>
              <a:rPr lang="en-US" altLang="en-US" sz="2200" dirty="0"/>
              <a:t>Federal National Mortgage Association (FNMA)</a:t>
            </a:r>
          </a:p>
          <a:p>
            <a:pPr lvl="3" eaLnBrk="1" hangingPunct="1">
              <a:spcBef>
                <a:spcPts val="600"/>
              </a:spcBef>
            </a:pPr>
            <a:r>
              <a:rPr lang="en-US" altLang="en-US" sz="2200" dirty="0"/>
              <a:t>Federal Home Loan Banks (FHLB)</a:t>
            </a:r>
          </a:p>
          <a:p>
            <a:pPr lvl="3" eaLnBrk="1" hangingPunct="1">
              <a:spcBef>
                <a:spcPts val="600"/>
              </a:spcBef>
            </a:pPr>
            <a:r>
              <a:rPr lang="en-US" altLang="en-US" sz="2200" dirty="0"/>
              <a:t>Government National Mortgage Association (GNMA)</a:t>
            </a:r>
          </a:p>
          <a:p>
            <a:pPr lvl="2" eaLnBrk="1" hangingPunct="1">
              <a:spcBef>
                <a:spcPts val="600"/>
              </a:spcBef>
            </a:pPr>
            <a:r>
              <a:rPr lang="en-US" altLang="en-US" sz="2200" dirty="0"/>
              <a:t>Issues by state and local agencies</a:t>
            </a:r>
          </a:p>
          <a:p>
            <a:pPr lvl="1" eaLnBrk="1" hangingPunct="1">
              <a:spcBef>
                <a:spcPts val="600"/>
              </a:spcBef>
            </a:pPr>
            <a:r>
              <a:rPr lang="en-US" altLang="en-US" sz="2200" dirty="0"/>
              <a:t>Issuer:  Bonds issued by various federal, state, or local agencies or institutions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72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72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72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7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31747" name="Rectangle 3"/>
          <p:cNvSpPr>
            <a:spLocks noGrp="1" noChangeArrowheads="1"/>
          </p:cNvSpPr>
          <p:nvPr>
            <p:ph idx="1"/>
          </p:nvPr>
        </p:nvSpPr>
        <p:spPr>
          <a:xfrm>
            <a:off x="914400" y="1600200"/>
            <a:ext cx="7315200" cy="5181600"/>
          </a:xfrm>
        </p:spPr>
        <p:txBody>
          <a:bodyPr/>
          <a:lstStyle/>
          <a:p>
            <a:pPr lvl="1" eaLnBrk="1" hangingPunct="1">
              <a:spcBef>
                <a:spcPct val="0"/>
              </a:spcBef>
            </a:pPr>
            <a:r>
              <a:rPr lang="en-US" altLang="en-US" sz="2200" dirty="0"/>
              <a:t>Maturities:  Can have many different maturities</a:t>
            </a:r>
          </a:p>
          <a:p>
            <a:pPr lvl="2" eaLnBrk="1" hangingPunct="1">
              <a:spcBef>
                <a:spcPct val="0"/>
              </a:spcBef>
            </a:pPr>
            <a:r>
              <a:rPr lang="en-US" altLang="en-US" sz="2200" dirty="0"/>
              <a:t>Short-term:  1 to 5 years</a:t>
            </a:r>
          </a:p>
          <a:p>
            <a:pPr lvl="2" eaLnBrk="1" hangingPunct="1"/>
            <a:r>
              <a:rPr lang="en-US" altLang="en-US" sz="2200" dirty="0"/>
              <a:t>Intermediate term: 6 to 10 years</a:t>
            </a:r>
          </a:p>
          <a:p>
            <a:pPr lvl="2" eaLnBrk="1" hangingPunct="1"/>
            <a:r>
              <a:rPr lang="en-US" altLang="en-US" sz="2200" dirty="0"/>
              <a:t>Long-term: 11 to 30+ years</a:t>
            </a:r>
          </a:p>
          <a:p>
            <a:pPr lvl="1" eaLnBrk="1" hangingPunct="1"/>
            <a:r>
              <a:rPr lang="en-US" altLang="en-US" sz="2200" dirty="0"/>
              <a:t>Par Value:  $25,000 and up.  Generally higher minimum investment required.</a:t>
            </a:r>
          </a:p>
          <a:p>
            <a:pPr lvl="1" eaLnBrk="1" hangingPunct="1"/>
            <a:r>
              <a:rPr lang="en-US" altLang="en-US" sz="2200" dirty="0"/>
              <a:t>Taxes:  </a:t>
            </a:r>
            <a:r>
              <a:rPr lang="en-US" altLang="en-US" sz="2200" dirty="0" err="1"/>
              <a:t>Ginnie</a:t>
            </a:r>
            <a:r>
              <a:rPr lang="en-US" altLang="en-US" sz="2200" dirty="0"/>
              <a:t> Mae, Fannie Mae, and Freddie Mac are taxable.  Other federal agencies are state and local tax exempt.</a:t>
            </a:r>
          </a:p>
          <a:p>
            <a:pPr lvl="1" eaLnBrk="1" hangingPunct="1"/>
            <a:r>
              <a:rPr lang="en-US" altLang="en-US" sz="2200" dirty="0"/>
              <a:t>Risk and return:  Somewhat higher risk and return than Treasury bonds</a:t>
            </a:r>
          </a:p>
          <a:p>
            <a:pPr lvl="1" eaLnBrk="1" hangingPunct="1"/>
            <a:r>
              <a:rPr lang="en-US" altLang="en-US" sz="2200" dirty="0"/>
              <a:t>Rated:  Some issues are rated</a:t>
            </a:r>
          </a:p>
          <a:p>
            <a:pPr lvl="1" eaLnBrk="1" hangingPunct="1"/>
            <a:r>
              <a:rPr lang="en-US" altLang="en-US" sz="2200" dirty="0"/>
              <a:t>Trading:  Brokers, OTC, directly through banks</a:t>
            </a:r>
          </a:p>
          <a:p>
            <a:pPr lvl="1" eaLnBrk="1" hangingPunct="1"/>
            <a:r>
              <a:rPr lang="en-US" altLang="en-US" sz="2200" dirty="0"/>
              <a:t>Call Provisions:  Not callable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7">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747">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747">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747">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747">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74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32771" name="Rectangle 3"/>
          <p:cNvSpPr>
            <a:spLocks noGrp="1" noChangeArrowheads="1"/>
          </p:cNvSpPr>
          <p:nvPr>
            <p:ph idx="1"/>
          </p:nvPr>
        </p:nvSpPr>
        <p:spPr>
          <a:xfrm>
            <a:off x="914400" y="1600200"/>
            <a:ext cx="7277100" cy="5054600"/>
          </a:xfrm>
        </p:spPr>
        <p:txBody>
          <a:bodyPr/>
          <a:lstStyle/>
          <a:p>
            <a:pPr eaLnBrk="1" hangingPunct="1"/>
            <a:r>
              <a:rPr lang="en-US" altLang="en-US" dirty="0"/>
              <a:t>International Bonds</a:t>
            </a:r>
          </a:p>
          <a:p>
            <a:pPr lvl="1" eaLnBrk="1" hangingPunct="1"/>
            <a:r>
              <a:rPr lang="en-US" altLang="en-US" sz="2200" dirty="0"/>
              <a:t>Types:</a:t>
            </a:r>
          </a:p>
          <a:p>
            <a:pPr lvl="2" eaLnBrk="1" hangingPunct="1"/>
            <a:r>
              <a:rPr lang="en-US" altLang="en-US" sz="2200" dirty="0"/>
              <a:t>International Bonds</a:t>
            </a:r>
          </a:p>
          <a:p>
            <a:pPr lvl="3" eaLnBrk="1" hangingPunct="1"/>
            <a:r>
              <a:rPr lang="en-US" altLang="en-US" sz="2200" dirty="0"/>
              <a:t>Bonds issued by international companies and sold internationally in various currencies</a:t>
            </a:r>
          </a:p>
          <a:p>
            <a:pPr lvl="2" eaLnBrk="1" hangingPunct="1"/>
            <a:r>
              <a:rPr lang="en-US" altLang="en-US" sz="2200" dirty="0"/>
              <a:t>Yankee Bonds	</a:t>
            </a:r>
          </a:p>
          <a:p>
            <a:pPr lvl="3" eaLnBrk="1" hangingPunct="1"/>
            <a:r>
              <a:rPr lang="en-US" altLang="en-US" sz="2200" dirty="0"/>
              <a:t>Bonds issued by international companies and sold in the U.S. in U.S. dollars	</a:t>
            </a:r>
          </a:p>
          <a:p>
            <a:pPr lvl="2" eaLnBrk="1" hangingPunct="1"/>
            <a:r>
              <a:rPr lang="en-US" altLang="en-US" sz="2200" dirty="0"/>
              <a:t>Euro Bonds</a:t>
            </a:r>
          </a:p>
          <a:p>
            <a:pPr lvl="3" eaLnBrk="1" hangingPunct="1"/>
            <a:r>
              <a:rPr lang="en-US" altLang="en-US" sz="2200" dirty="0"/>
              <a:t>Bonds issued by U.S. companies and sold outside of the U.S. in U.S. dollars</a:t>
            </a:r>
          </a:p>
          <a:p>
            <a:pPr lvl="1" eaLnBrk="1" hangingPunct="1"/>
            <a:r>
              <a:rPr lang="en-US" altLang="en-US" sz="2200" dirty="0"/>
              <a:t>Issuer: Issued by U.S. or international corporations</a:t>
            </a:r>
          </a:p>
          <a:p>
            <a:pPr eaLnBrk="1" hangingPunct="1"/>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77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771">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771">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77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33795" name="Rectangle 3"/>
          <p:cNvSpPr>
            <a:spLocks noGrp="1" noChangeArrowheads="1"/>
          </p:cNvSpPr>
          <p:nvPr>
            <p:ph idx="1"/>
          </p:nvPr>
        </p:nvSpPr>
        <p:spPr>
          <a:xfrm>
            <a:off x="914400" y="1600200"/>
            <a:ext cx="7315200" cy="5257800"/>
          </a:xfrm>
        </p:spPr>
        <p:txBody>
          <a:bodyPr/>
          <a:lstStyle/>
          <a:p>
            <a:pPr lvl="1" eaLnBrk="1" hangingPunct="1"/>
            <a:r>
              <a:rPr lang="en-US" altLang="en-US" sz="2200" dirty="0"/>
              <a:t>Par value:  $1,000 and up, may be in different currencies</a:t>
            </a:r>
          </a:p>
          <a:p>
            <a:pPr lvl="1" eaLnBrk="1" hangingPunct="1"/>
            <a:r>
              <a:rPr lang="en-US" altLang="en-US" sz="2200" dirty="0"/>
              <a:t>Taxes:  Subject to US federal, state and local taxes.  May also be subject to foreign taxes</a:t>
            </a:r>
          </a:p>
          <a:p>
            <a:pPr lvl="1" eaLnBrk="1" hangingPunct="1"/>
            <a:r>
              <a:rPr lang="en-US" altLang="en-US" sz="2200" dirty="0"/>
              <a:t>Risk and Return:  Varies.  More risky than government and corporate bonds, but higher returns.  May also have currency risk as well.</a:t>
            </a:r>
          </a:p>
          <a:p>
            <a:pPr lvl="1" eaLnBrk="1" hangingPunct="1"/>
            <a:r>
              <a:rPr lang="en-US" altLang="en-US" sz="2200" dirty="0"/>
              <a:t>Rated:  Generally yes for US and larger intl. firms</a:t>
            </a:r>
          </a:p>
          <a:p>
            <a:pPr lvl="1" eaLnBrk="1" hangingPunct="1"/>
            <a:r>
              <a:rPr lang="en-US" altLang="en-US" sz="2200" dirty="0"/>
              <a:t>Trading:  By brokers, either OTC or on an exchange</a:t>
            </a:r>
          </a:p>
          <a:p>
            <a:pPr lvl="1" eaLnBrk="1" hangingPunct="1"/>
            <a:r>
              <a:rPr lang="en-US" altLang="en-US" sz="2200" dirty="0"/>
              <a:t>Callable:  Generally yes</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7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79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35843" name="Rectangle 3"/>
          <p:cNvSpPr>
            <a:spLocks noGrp="1" noChangeArrowheads="1"/>
          </p:cNvSpPr>
          <p:nvPr>
            <p:ph idx="1"/>
          </p:nvPr>
        </p:nvSpPr>
        <p:spPr>
          <a:xfrm>
            <a:off x="914400" y="1600200"/>
            <a:ext cx="7315200" cy="4876800"/>
          </a:xfrm>
        </p:spPr>
        <p:txBody>
          <a:bodyPr/>
          <a:lstStyle/>
          <a:p>
            <a:pPr eaLnBrk="1" hangingPunct="1"/>
            <a:r>
              <a:rPr lang="en-US" altLang="en-US" dirty="0"/>
              <a:t>US Treasury Savings Securities</a:t>
            </a:r>
          </a:p>
          <a:p>
            <a:pPr lvl="1" eaLnBrk="1" hangingPunct="1"/>
            <a:r>
              <a:rPr lang="en-US" altLang="en-US" sz="2200" dirty="0"/>
              <a:t>Types:</a:t>
            </a:r>
          </a:p>
          <a:p>
            <a:pPr lvl="2" eaLnBrk="1" hangingPunct="1"/>
            <a:r>
              <a:rPr lang="en-US" altLang="en-US" sz="2200" dirty="0"/>
              <a:t>US Savings EE Bonds </a:t>
            </a:r>
          </a:p>
          <a:p>
            <a:pPr lvl="2" eaLnBrk="1" hangingPunct="1"/>
            <a:r>
              <a:rPr lang="en-US" altLang="en-US" sz="2200" dirty="0"/>
              <a:t>US Savings I (inflation linked )bonds</a:t>
            </a:r>
          </a:p>
          <a:p>
            <a:pPr lvl="1" eaLnBrk="1" hangingPunct="1"/>
            <a:r>
              <a:rPr lang="en-US" altLang="en-US" sz="2200" dirty="0"/>
              <a:t>Issuer:  Bonds issued by the U.S. government, and tax deferred until maturity</a:t>
            </a:r>
          </a:p>
          <a:p>
            <a:pPr lvl="2" eaLnBrk="1" hangingPunct="1"/>
            <a:r>
              <a:rPr lang="en-US" altLang="en-US" sz="2200" dirty="0"/>
              <a:t>Are not marketable, but redeemed from local banks</a:t>
            </a:r>
          </a:p>
          <a:p>
            <a:pPr lvl="2" eaLnBrk="1" hangingPunct="1"/>
            <a:r>
              <a:rPr lang="en-US" altLang="en-US" sz="2200" dirty="0"/>
              <a:t>I and EE bonds sold at face value, with interest paid at maturity</a:t>
            </a:r>
          </a:p>
          <a:p>
            <a:pPr lvl="1" eaLnBrk="1" hangingPunct="1"/>
            <a:r>
              <a:rPr lang="en-US" altLang="en-US" sz="2200" dirty="0"/>
              <a:t>Maturities:  Can be held to different maturities, but interest stops after 30 years</a:t>
            </a:r>
          </a:p>
          <a:p>
            <a:pPr lvl="1" eaLnBrk="1" hangingPunct="1"/>
            <a:r>
              <a:rPr lang="en-US" altLang="en-US" sz="2200" dirty="0"/>
              <a:t>Maturity:  Generally cannot be redeemed before 5 years without penalty.  Can hold for up to 30 years.</a:t>
            </a:r>
          </a:p>
          <a:p>
            <a:pPr lvl="1" eaLnBrk="1" hangingPunct="1"/>
            <a:endParaRPr lang="en-US"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8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8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84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84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84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a:t>Major Bond Types </a:t>
            </a:r>
            <a:r>
              <a:rPr lang="en-US" altLang="en-US" sz="2400"/>
              <a:t>(continued)</a:t>
            </a:r>
          </a:p>
        </p:txBody>
      </p:sp>
      <p:sp>
        <p:nvSpPr>
          <p:cNvPr id="36867" name="Rectangle 3"/>
          <p:cNvSpPr>
            <a:spLocks noGrp="1" noChangeArrowheads="1"/>
          </p:cNvSpPr>
          <p:nvPr>
            <p:ph idx="1"/>
          </p:nvPr>
        </p:nvSpPr>
        <p:spPr>
          <a:xfrm>
            <a:off x="914400" y="1600200"/>
            <a:ext cx="7315200" cy="4724400"/>
          </a:xfrm>
        </p:spPr>
        <p:txBody>
          <a:bodyPr/>
          <a:lstStyle/>
          <a:p>
            <a:pPr lvl="1" eaLnBrk="1" hangingPunct="1"/>
            <a:r>
              <a:rPr lang="en-US" altLang="en-US" sz="2200" dirty="0"/>
              <a:t>Par Value/Denomination:  $25, $50, $100, $1,000 and $10,000</a:t>
            </a:r>
          </a:p>
          <a:p>
            <a:pPr lvl="1" eaLnBrk="1" hangingPunct="1"/>
            <a:r>
              <a:rPr lang="en-US" altLang="en-US" sz="2200" dirty="0"/>
              <a:t>Maximum purchase of $10,000 per year electronic form and $5,000 per year in from your federal tax refund</a:t>
            </a:r>
          </a:p>
          <a:p>
            <a:pPr lvl="1" eaLnBrk="1" hangingPunct="1"/>
            <a:r>
              <a:rPr lang="en-US" altLang="en-US" sz="2200" dirty="0"/>
              <a:t>Taxes:  Registered bearer bonds exempt from state and local taxes on interest. Interest is Federal tax-free if used for qualified educational expenses (EE and I bonds)</a:t>
            </a:r>
          </a:p>
          <a:p>
            <a:pPr lvl="1" eaLnBrk="1" hangingPunct="1"/>
            <a:r>
              <a:rPr lang="en-US" altLang="en-US" sz="2200" dirty="0"/>
              <a:t>Risk and Return:  Government backed so little risk.  </a:t>
            </a:r>
          </a:p>
          <a:p>
            <a:pPr lvl="2" eaLnBrk="1" hangingPunct="1"/>
            <a:r>
              <a:rPr lang="en-US" altLang="en-US" sz="2200" dirty="0"/>
              <a:t>EE and I bond returns are variable, changes every 6 months.</a:t>
            </a:r>
          </a:p>
          <a:p>
            <a:pPr lvl="1" eaLnBrk="1" hangingPunct="1"/>
            <a:r>
              <a:rPr lang="en-US" altLang="en-US" sz="2200" dirty="0"/>
              <a:t>Rated:  No, as these are government securities</a:t>
            </a:r>
          </a:p>
          <a:p>
            <a:pPr lvl="1" eaLnBrk="1" hangingPunct="1"/>
            <a:r>
              <a:rPr lang="en-US" altLang="en-US" sz="2200" dirty="0"/>
              <a:t>Trading:  Not traded.  Can be purchased over the internet at Treasurydirect.gov and cashed at federal banks</a:t>
            </a:r>
          </a:p>
          <a:p>
            <a:pPr lvl="1" eaLnBrk="1" hangingPunct="1"/>
            <a:r>
              <a:rPr lang="en-US" altLang="en-US" sz="2200" dirty="0"/>
              <a:t>Callable:  no</a:t>
            </a:r>
          </a:p>
          <a:p>
            <a:pPr lvl="2" eaLnBrk="1" hangingPunct="1"/>
            <a:endParaRPr lang="en-US"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86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86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8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698500"/>
            <a:ext cx="7772400" cy="944563"/>
          </a:xfrm>
          <a:noFill/>
        </p:spPr>
        <p:txBody>
          <a:bodyPr lIns="90488" tIns="44450" rIns="90488" bIns="44450"/>
          <a:lstStyle/>
          <a:p>
            <a:pPr eaLnBrk="1" hangingPunct="1"/>
            <a:r>
              <a:rPr lang="en-US" altLang="en-US" dirty="0"/>
              <a:t>B. Understand How Bonds are Valued</a:t>
            </a:r>
          </a:p>
        </p:txBody>
      </p:sp>
      <p:sp>
        <p:nvSpPr>
          <p:cNvPr id="38915"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t>How are bonds valued?</a:t>
            </a:r>
          </a:p>
          <a:p>
            <a:pPr lvl="1" eaLnBrk="1" hangingPunct="1"/>
            <a:r>
              <a:rPr lang="en-US" altLang="en-US" dirty="0"/>
              <a:t>Bonds are valued in many ways.  Generally, the value of a bond is determined by the price paid for the bond, and the discounted value of all of its interest payments and the repayment of its par value</a:t>
            </a:r>
          </a:p>
          <a:p>
            <a:pPr lvl="2" eaLnBrk="1" hangingPunct="1"/>
            <a:r>
              <a:rPr lang="en-US" altLang="en-US" dirty="0"/>
              <a:t>The three key inputs are:</a:t>
            </a:r>
          </a:p>
          <a:p>
            <a:pPr lvl="3" eaLnBrk="1" hangingPunct="1"/>
            <a:r>
              <a:rPr lang="en-US" altLang="en-US" dirty="0"/>
              <a:t>The price and the par value of the bond</a:t>
            </a:r>
          </a:p>
          <a:p>
            <a:pPr lvl="3" eaLnBrk="1" hangingPunct="1"/>
            <a:r>
              <a:rPr lang="en-US" altLang="en-US" dirty="0"/>
              <a:t>The maturity and coupon interest payments</a:t>
            </a:r>
          </a:p>
          <a:p>
            <a:pPr lvl="3" eaLnBrk="1" hangingPunct="1"/>
            <a:r>
              <a:rPr lang="en-US" altLang="en-US" dirty="0"/>
              <a:t>The discount rate of the investor</a:t>
            </a:r>
          </a:p>
          <a:p>
            <a:pPr lvl="1" eaLnBrk="1" hangingPunct="1"/>
            <a:r>
              <a:rPr lang="en-US" altLang="en-US" dirty="0"/>
              <a:t>The price of the bond is the present value of the price, interest payments, and future par value all discounted at the investors discount rate</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9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91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91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91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9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469900" y="658813"/>
            <a:ext cx="8153400" cy="852487"/>
          </a:xfrm>
        </p:spPr>
        <p:txBody>
          <a:bodyPr/>
          <a:lstStyle/>
          <a:p>
            <a:pPr eaLnBrk="1" hangingPunct="1"/>
            <a:r>
              <a:rPr lang="en-US" altLang="en-US" dirty="0"/>
              <a:t>A.  Understand Benefits, Risk, Terminology and Types of Bonds</a:t>
            </a:r>
          </a:p>
        </p:txBody>
      </p:sp>
      <p:sp>
        <p:nvSpPr>
          <p:cNvPr id="6147" name="Rectangle 1027"/>
          <p:cNvSpPr>
            <a:spLocks noGrp="1" noChangeArrowheads="1"/>
          </p:cNvSpPr>
          <p:nvPr>
            <p:ph idx="1"/>
          </p:nvPr>
        </p:nvSpPr>
        <p:spPr>
          <a:xfrm>
            <a:off x="914400" y="1600200"/>
            <a:ext cx="7315200" cy="4114800"/>
          </a:xfrm>
        </p:spPr>
        <p:txBody>
          <a:bodyPr/>
          <a:lstStyle/>
          <a:p>
            <a:pPr eaLnBrk="1" hangingPunct="1"/>
            <a:r>
              <a:rPr lang="en-US" altLang="en-US" dirty="0"/>
              <a:t>Why Consider Bonds in your portfolio?</a:t>
            </a:r>
          </a:p>
          <a:p>
            <a:pPr lvl="1" eaLnBrk="1" hangingPunct="1"/>
            <a:r>
              <a:rPr lang="en-US" altLang="en-US" dirty="0"/>
              <a:t>Bonds reduce risk through diversification.</a:t>
            </a:r>
          </a:p>
          <a:p>
            <a:pPr lvl="1" eaLnBrk="1" hangingPunct="1"/>
            <a:r>
              <a:rPr lang="en-US" altLang="en-US" dirty="0"/>
              <a:t>Bonds produce steady current income.</a:t>
            </a:r>
          </a:p>
          <a:p>
            <a:pPr lvl="1" eaLnBrk="1" hangingPunct="1"/>
            <a:r>
              <a:rPr lang="en-US" altLang="en-US" dirty="0"/>
              <a:t>Bonds can be a safe investment if held to maturity.</a:t>
            </a:r>
          </a:p>
          <a:p>
            <a:pPr lvl="1" eaLnBrk="1" hangingPunct="1"/>
            <a:r>
              <a:rPr lang="en-US" altLang="en-US" dirty="0"/>
              <a:t>Bonds are less risky than stocks, although their returns are lower as well.</a:t>
            </a:r>
          </a:p>
          <a:p>
            <a:pPr lvl="1" eaLnBrk="1" hangingPunct="1"/>
            <a:r>
              <a:rPr lang="en-US" altLang="en-US" dirty="0"/>
              <a:t>If interest rates drop, bond prices will rise.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en-US"/>
              <a:t>Valuation Principles </a:t>
            </a:r>
            <a:r>
              <a:rPr lang="en-US" altLang="en-US" sz="2000"/>
              <a:t>(continued)</a:t>
            </a:r>
          </a:p>
        </p:txBody>
      </p:sp>
      <p:sp>
        <p:nvSpPr>
          <p:cNvPr id="39939" name="Rectangle 3"/>
          <p:cNvSpPr>
            <a:spLocks noGrp="1" noChangeArrowheads="1"/>
          </p:cNvSpPr>
          <p:nvPr>
            <p:ph idx="1"/>
          </p:nvPr>
        </p:nvSpPr>
        <p:spPr>
          <a:xfrm>
            <a:off x="914400" y="1600200"/>
            <a:ext cx="7315200" cy="5257800"/>
          </a:xfrm>
        </p:spPr>
        <p:txBody>
          <a:bodyPr/>
          <a:lstStyle/>
          <a:p>
            <a:pPr eaLnBrk="1" hangingPunct="1"/>
            <a:r>
              <a:rPr lang="en-US" altLang="en-US" dirty="0"/>
              <a:t>What is the relationship between key inputs?</a:t>
            </a:r>
          </a:p>
          <a:p>
            <a:pPr lvl="1" eaLnBrk="1" hangingPunct="1"/>
            <a:r>
              <a:rPr lang="en-US" altLang="en-US" dirty="0"/>
              <a:t>Price and Par Value</a:t>
            </a:r>
          </a:p>
          <a:p>
            <a:pPr lvl="2" eaLnBrk="1" hangingPunct="1"/>
            <a:r>
              <a:rPr lang="en-US" altLang="en-US" dirty="0"/>
              <a:t>A bond whose price is less (more) than its par value is trading at a discount (premium) to par</a:t>
            </a:r>
          </a:p>
          <a:p>
            <a:pPr lvl="3" eaLnBrk="1" hangingPunct="1"/>
            <a:r>
              <a:rPr lang="en-US" altLang="en-US" dirty="0"/>
              <a:t>Bonds trade at below (above) par when the interest rate of the bond is lower (higher) than prevailing market interest rates</a:t>
            </a:r>
          </a:p>
          <a:p>
            <a:pPr lvl="2" eaLnBrk="1" hangingPunct="1"/>
            <a:r>
              <a:rPr lang="en-US" altLang="en-US" dirty="0"/>
              <a:t>Suppose you own a 5 year bond with a 6% coupon rate.  If market interest rates were 4% now, because your bond has a higher than 4% rate, investors would have to pay you more for that bond, i.e. $108.90.</a:t>
            </a:r>
          </a:p>
        </p:txBody>
      </p:sp>
      <p:pic>
        <p:nvPicPr>
          <p:cNvPr id="4" name="Picture 3">
            <a:extLst>
              <a:ext uri="{FF2B5EF4-FFF2-40B4-BE49-F238E27FC236}">
                <a16:creationId xmlns:a16="http://schemas.microsoft.com/office/drawing/2014/main" id="{BD785D86-D59D-4576-A2FA-DC06011E2179}"/>
              </a:ext>
            </a:extLst>
          </p:cNvPr>
          <p:cNvPicPr>
            <a:picLocks noChangeAspect="1"/>
          </p:cNvPicPr>
          <p:nvPr/>
        </p:nvPicPr>
        <p:blipFill>
          <a:blip r:embed="rId2"/>
          <a:stretch>
            <a:fillRect/>
          </a:stretch>
        </p:blipFill>
        <p:spPr>
          <a:xfrm>
            <a:off x="40289" y="3048000"/>
            <a:ext cx="1892119" cy="221784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93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en-US"/>
              <a:t>Valuation Principles </a:t>
            </a:r>
            <a:r>
              <a:rPr lang="en-US" altLang="en-US" sz="2000"/>
              <a:t>(continued)</a:t>
            </a:r>
          </a:p>
        </p:txBody>
      </p:sp>
      <p:sp>
        <p:nvSpPr>
          <p:cNvPr id="40963" name="Rectangle 3"/>
          <p:cNvSpPr>
            <a:spLocks noGrp="1" noChangeArrowheads="1"/>
          </p:cNvSpPr>
          <p:nvPr>
            <p:ph idx="1"/>
          </p:nvPr>
        </p:nvSpPr>
        <p:spPr>
          <a:xfrm>
            <a:off x="928688" y="1608138"/>
            <a:ext cx="7286625" cy="4419600"/>
          </a:xfrm>
        </p:spPr>
        <p:txBody>
          <a:bodyPr/>
          <a:lstStyle/>
          <a:p>
            <a:pPr eaLnBrk="1" hangingPunct="1"/>
            <a:r>
              <a:rPr lang="en-US" altLang="en-US" dirty="0"/>
              <a:t>Maturity and Price</a:t>
            </a:r>
          </a:p>
          <a:p>
            <a:pPr lvl="1" eaLnBrk="1" hangingPunct="1"/>
            <a:r>
              <a:rPr lang="en-US" altLang="en-US" dirty="0"/>
              <a:t>The longer (shorter) the time to maturity the greater (smaller) the fluctuation (see </a:t>
            </a:r>
            <a:r>
              <a:rPr lang="en-US" altLang="en-US" dirty="0">
                <a:hlinkClick r:id="rId2"/>
              </a:rPr>
              <a:t>Investment Expenses </a:t>
            </a:r>
            <a:r>
              <a:rPr lang="en-US" altLang="en-US" dirty="0"/>
              <a:t>LT43, Bond Prices Tab)</a:t>
            </a:r>
          </a:p>
          <a:p>
            <a:pPr lvl="2" eaLnBrk="1" hangingPunct="1"/>
            <a:r>
              <a:rPr lang="en-US" altLang="en-US" dirty="0"/>
              <a:t>Since bonds take into account current changes in interest rates, if those rates increase, the longer (shorter) the maturity the greater (smaller) the fluctuation in the price of the bond</a:t>
            </a:r>
          </a:p>
          <a:p>
            <a:pPr eaLnBrk="1" hangingPunct="1">
              <a:buFont typeface="Wingdings" panose="05000000000000000000" pitchFamily="2" charset="2"/>
              <a:buNone/>
            </a:pPr>
            <a:r>
              <a:rPr lang="en-US" altLang="en-US" sz="2000" dirty="0"/>
              <a:t>	</a:t>
            </a:r>
          </a:p>
        </p:txBody>
      </p:sp>
      <p:pic>
        <p:nvPicPr>
          <p:cNvPr id="2" name="Picture 1">
            <a:extLst>
              <a:ext uri="{FF2B5EF4-FFF2-40B4-BE49-F238E27FC236}">
                <a16:creationId xmlns:a16="http://schemas.microsoft.com/office/drawing/2014/main" id="{A1D4E17D-6192-4FE5-8317-958B1EAFF768}"/>
              </a:ext>
            </a:extLst>
          </p:cNvPr>
          <p:cNvPicPr>
            <a:picLocks noChangeAspect="1"/>
          </p:cNvPicPr>
          <p:nvPr/>
        </p:nvPicPr>
        <p:blipFill>
          <a:blip r:embed="rId3"/>
          <a:stretch>
            <a:fillRect/>
          </a:stretch>
        </p:blipFill>
        <p:spPr>
          <a:xfrm>
            <a:off x="2667000" y="4750858"/>
            <a:ext cx="3733800" cy="210714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a:t>Valuation Principles </a:t>
            </a:r>
            <a:r>
              <a:rPr lang="en-US" altLang="en-US" sz="2000"/>
              <a:t>(continued)</a:t>
            </a:r>
          </a:p>
        </p:txBody>
      </p:sp>
      <p:sp>
        <p:nvSpPr>
          <p:cNvPr id="41987" name="Rectangle 3"/>
          <p:cNvSpPr>
            <a:spLocks noGrp="1" noChangeArrowheads="1"/>
          </p:cNvSpPr>
          <p:nvPr>
            <p:ph idx="1"/>
          </p:nvPr>
        </p:nvSpPr>
        <p:spPr>
          <a:xfrm>
            <a:off x="914400" y="1600200"/>
            <a:ext cx="7315200" cy="5257800"/>
          </a:xfrm>
        </p:spPr>
        <p:txBody>
          <a:bodyPr/>
          <a:lstStyle/>
          <a:p>
            <a:pPr eaLnBrk="1" hangingPunct="1"/>
            <a:r>
              <a:rPr lang="en-US" altLang="en-US"/>
              <a:t>Investor’s discount rate and price</a:t>
            </a:r>
          </a:p>
          <a:p>
            <a:pPr lvl="1" eaLnBrk="1" hangingPunct="1"/>
            <a:r>
              <a:rPr lang="en-US" altLang="en-US"/>
              <a:t>The value of a bond is related to the investor’s discount rate</a:t>
            </a:r>
          </a:p>
          <a:p>
            <a:pPr lvl="2" eaLnBrk="1" hangingPunct="1"/>
            <a:r>
              <a:rPr lang="en-US" altLang="en-US"/>
              <a:t>Bonds are valued at the discount rate required by the investor.  </a:t>
            </a:r>
          </a:p>
          <a:p>
            <a:pPr lvl="3" eaLnBrk="1" hangingPunct="1"/>
            <a:r>
              <a:rPr lang="en-US" altLang="en-US"/>
              <a:t>If the discount rate increases (decreases), the investor will require a higher (lower) return on all cash flows, and hence a lower (higher) price</a:t>
            </a:r>
          </a:p>
          <a:p>
            <a:pPr lvl="2" eaLnBrk="1" hangingPunct="1"/>
            <a:r>
              <a:rPr lang="en-US" altLang="en-US"/>
              <a:t>Since coupon payments are fixed (generally) for the life of the bond, the only input that can change to adjust for changes in the investor’s discount rate is the bond price</a:t>
            </a:r>
          </a:p>
          <a:p>
            <a:pPr lvl="3" eaLnBrk="1" hangingPunct="1"/>
            <a:endParaRPr lang="en-US" altLang="en-US" sz="2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419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a:t>Valuation Principles </a:t>
            </a:r>
            <a:r>
              <a:rPr lang="en-US" altLang="en-US" sz="2000"/>
              <a:t>(continued)</a:t>
            </a:r>
          </a:p>
        </p:txBody>
      </p:sp>
      <p:sp>
        <p:nvSpPr>
          <p:cNvPr id="43011" name="Rectangle 3"/>
          <p:cNvSpPr>
            <a:spLocks noGrp="1" noChangeArrowheads="1"/>
          </p:cNvSpPr>
          <p:nvPr>
            <p:ph idx="1"/>
          </p:nvPr>
        </p:nvSpPr>
        <p:spPr>
          <a:xfrm>
            <a:off x="914399" y="1600200"/>
            <a:ext cx="7466013" cy="5257800"/>
          </a:xfrm>
        </p:spPr>
        <p:txBody>
          <a:bodyPr/>
          <a:lstStyle/>
          <a:p>
            <a:pPr eaLnBrk="1" hangingPunct="1"/>
            <a:r>
              <a:rPr lang="en-US" altLang="en-US" dirty="0"/>
              <a:t> Why would an investors’ discount rate change?</a:t>
            </a:r>
          </a:p>
          <a:p>
            <a:pPr lvl="1" eaLnBrk="1" hangingPunct="1"/>
            <a:r>
              <a:rPr lang="en-US" altLang="en-US" dirty="0"/>
              <a:t>The investor perceives a change in the risk associated with the firm issuing the bond</a:t>
            </a:r>
          </a:p>
          <a:p>
            <a:pPr lvl="2" eaLnBrk="1" hangingPunct="1"/>
            <a:r>
              <a:rPr lang="en-US" altLang="en-US" dirty="0"/>
              <a:t>As perceived risk increases, the investor’s discount rate increases</a:t>
            </a:r>
          </a:p>
          <a:p>
            <a:pPr lvl="1" eaLnBrk="1" hangingPunct="1"/>
            <a:r>
              <a:rPr lang="en-US" altLang="en-US" dirty="0"/>
              <a:t>The investor perceives a change in general market interest rates</a:t>
            </a:r>
          </a:p>
          <a:p>
            <a:pPr lvl="2" eaLnBrk="1" hangingPunct="1"/>
            <a:r>
              <a:rPr lang="en-US" altLang="en-US" dirty="0"/>
              <a:t>As general interest rates in the market increase, investors require a higher discount rate to invest</a:t>
            </a:r>
          </a:p>
          <a:p>
            <a:pPr lvl="1" eaLnBrk="1" hangingPunct="1"/>
            <a:r>
              <a:rPr lang="en-US" altLang="en-US" dirty="0"/>
              <a:t>The investor perceives a change in the general risk in the market (the market risk premium)</a:t>
            </a:r>
          </a:p>
          <a:p>
            <a:pPr lvl="2" eaLnBrk="1" hangingPunct="1"/>
            <a:r>
              <a:rPr lang="en-US" altLang="en-US" dirty="0"/>
              <a:t>As the riskiness of the market increases, investors require a higher rate to invest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01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01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01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01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30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a:t>Valuation Principles </a:t>
            </a:r>
            <a:r>
              <a:rPr lang="en-US" altLang="en-US" sz="2000"/>
              <a:t>(continued)</a:t>
            </a:r>
          </a:p>
        </p:txBody>
      </p:sp>
      <p:sp>
        <p:nvSpPr>
          <p:cNvPr id="45059" name="Rectangle 3"/>
          <p:cNvSpPr>
            <a:spLocks noGrp="1" noChangeArrowheads="1"/>
          </p:cNvSpPr>
          <p:nvPr>
            <p:ph idx="1"/>
          </p:nvPr>
        </p:nvSpPr>
        <p:spPr>
          <a:xfrm>
            <a:off x="914400" y="1600200"/>
            <a:ext cx="7315200" cy="4953000"/>
          </a:xfrm>
        </p:spPr>
        <p:txBody>
          <a:bodyPr/>
          <a:lstStyle/>
          <a:p>
            <a:pPr eaLnBrk="1" hangingPunct="1"/>
            <a:r>
              <a:rPr lang="en-US" altLang="en-US"/>
              <a:t>What is the bond yield?</a:t>
            </a:r>
          </a:p>
          <a:p>
            <a:pPr lvl="1" eaLnBrk="1" hangingPunct="1"/>
            <a:r>
              <a:rPr lang="en-US" altLang="en-US"/>
              <a:t>Is the total return on a bond investment</a:t>
            </a:r>
          </a:p>
          <a:p>
            <a:pPr lvl="1" eaLnBrk="1" hangingPunct="1"/>
            <a:r>
              <a:rPr lang="en-US" altLang="en-US"/>
              <a:t>Is not the same as the interest rate</a:t>
            </a:r>
          </a:p>
          <a:p>
            <a:pPr lvl="1" eaLnBrk="1" hangingPunct="1"/>
            <a:r>
              <a:rPr lang="en-US" altLang="en-US"/>
              <a:t>Is affected by the bond price which may be more (a premium to) or less than (a discount to) face value</a:t>
            </a:r>
          </a:p>
          <a:p>
            <a:pPr eaLnBrk="1" hangingPunct="1"/>
            <a:r>
              <a:rPr lang="en-US" altLang="en-US"/>
              <a:t>How you do measure bond yield?</a:t>
            </a:r>
          </a:p>
          <a:p>
            <a:pPr lvl="1" eaLnBrk="1" hangingPunct="1"/>
            <a:r>
              <a:rPr lang="en-US" altLang="en-US"/>
              <a:t>Current yield</a:t>
            </a:r>
          </a:p>
          <a:p>
            <a:pPr lvl="1" eaLnBrk="1" hangingPunct="1"/>
            <a:r>
              <a:rPr lang="en-US" altLang="en-US"/>
              <a:t>Yield to maturity</a:t>
            </a:r>
          </a:p>
          <a:p>
            <a:pPr lvl="1" eaLnBrk="1" hangingPunct="1"/>
            <a:r>
              <a:rPr lang="en-US" altLang="en-US"/>
              <a:t>Equivalent taxable yield on muni’s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05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5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05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505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505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tLang="en-US"/>
              <a:t>Valuation Principles </a:t>
            </a:r>
            <a:r>
              <a:rPr lang="en-US" altLang="en-US" sz="2000"/>
              <a:t>(continued)</a:t>
            </a:r>
          </a:p>
        </p:txBody>
      </p:sp>
      <p:sp>
        <p:nvSpPr>
          <p:cNvPr id="46083" name="Rectangle 3"/>
          <p:cNvSpPr>
            <a:spLocks noGrp="1" noChangeArrowheads="1"/>
          </p:cNvSpPr>
          <p:nvPr>
            <p:ph idx="1"/>
          </p:nvPr>
        </p:nvSpPr>
        <p:spPr>
          <a:xfrm>
            <a:off x="928688" y="1608138"/>
            <a:ext cx="7286625" cy="4419600"/>
          </a:xfrm>
        </p:spPr>
        <p:txBody>
          <a:bodyPr/>
          <a:lstStyle/>
          <a:p>
            <a:pPr eaLnBrk="1" hangingPunct="1"/>
            <a:r>
              <a:rPr lang="en-US" altLang="en-US"/>
              <a:t>Current Yield</a:t>
            </a:r>
          </a:p>
          <a:p>
            <a:pPr lvl="1" eaLnBrk="1" hangingPunct="1"/>
            <a:r>
              <a:rPr lang="en-US" altLang="en-US"/>
              <a:t>Ratio of annual interest payments to the bond’s market price</a:t>
            </a:r>
          </a:p>
          <a:p>
            <a:pPr lvl="1" eaLnBrk="1" hangingPunct="1"/>
            <a:r>
              <a:rPr lang="en-US" altLang="en-US"/>
              <a:t>It is calculated as: </a:t>
            </a:r>
          </a:p>
          <a:p>
            <a:pPr lvl="2" eaLnBrk="1" hangingPunct="1"/>
            <a:r>
              <a:rPr lang="en-US" altLang="en-US"/>
              <a:t>Annual interest payments / Market price of the bond</a:t>
            </a:r>
          </a:p>
          <a:p>
            <a:pPr lvl="2" eaLnBrk="1" hangingPunct="1"/>
            <a:r>
              <a:rPr lang="en-US" altLang="en-US"/>
              <a:t>Since the interest payments are fixed, the only variable that can change is the price of the bond.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08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0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a:t>Valuation Principles </a:t>
            </a:r>
            <a:r>
              <a:rPr lang="en-US" altLang="en-US" sz="2000"/>
              <a:t>(continued)</a:t>
            </a:r>
          </a:p>
        </p:txBody>
      </p:sp>
      <p:sp>
        <p:nvSpPr>
          <p:cNvPr id="47107" name="Rectangle 3"/>
          <p:cNvSpPr>
            <a:spLocks noGrp="1" noChangeArrowheads="1"/>
          </p:cNvSpPr>
          <p:nvPr>
            <p:ph idx="1"/>
          </p:nvPr>
        </p:nvSpPr>
        <p:spPr>
          <a:xfrm>
            <a:off x="914400" y="1600200"/>
            <a:ext cx="7239000" cy="4953000"/>
          </a:xfrm>
        </p:spPr>
        <p:txBody>
          <a:bodyPr/>
          <a:lstStyle/>
          <a:p>
            <a:pPr eaLnBrk="1" hangingPunct="1"/>
            <a:r>
              <a:rPr lang="en-US" altLang="en-US"/>
              <a:t>Yield to Maturity</a:t>
            </a:r>
          </a:p>
          <a:p>
            <a:pPr lvl="1" eaLnBrk="1" hangingPunct="1"/>
            <a:r>
              <a:rPr lang="en-US" altLang="en-US"/>
              <a:t>This is the true yield received if the bond is held to maturity, which assumes that all interest payments can be reinvested at the same rate.</a:t>
            </a:r>
          </a:p>
          <a:p>
            <a:pPr lvl="2" eaLnBrk="1" hangingPunct="1"/>
            <a:r>
              <a:rPr lang="en-US" altLang="en-US"/>
              <a:t>It is a cash flow problem, that is best solved by use of a calculator.  The approximate yield to maturity is:</a:t>
            </a:r>
          </a:p>
          <a:p>
            <a:pPr lvl="2" eaLnBrk="1" hangingPunct="1">
              <a:buFontTx/>
              <a:buNone/>
            </a:pPr>
            <a:r>
              <a:rPr lang="en-US" altLang="en-US"/>
              <a:t>		(AIP + (PV – CP)/YM) / ((PV-CP)/2)</a:t>
            </a:r>
          </a:p>
          <a:p>
            <a:pPr lvl="2" eaLnBrk="1" hangingPunct="1">
              <a:buFontTx/>
              <a:buNone/>
            </a:pPr>
            <a:r>
              <a:rPr lang="en-US" altLang="en-US"/>
              <a:t>		AIP = annual interest payments</a:t>
            </a:r>
          </a:p>
          <a:p>
            <a:pPr lvl="2" eaLnBrk="1" hangingPunct="1">
              <a:buFontTx/>
              <a:buNone/>
            </a:pPr>
            <a:r>
              <a:rPr lang="en-US" altLang="en-US"/>
              <a:t>		PV = Par value</a:t>
            </a:r>
          </a:p>
          <a:p>
            <a:pPr lvl="2" eaLnBrk="1" hangingPunct="1">
              <a:buFontTx/>
              <a:buNone/>
            </a:pPr>
            <a:r>
              <a:rPr lang="en-US" altLang="en-US"/>
              <a:t>		CP = Current market price</a:t>
            </a:r>
          </a:p>
          <a:p>
            <a:pPr lvl="2" eaLnBrk="1" hangingPunct="1">
              <a:buFontTx/>
              <a:buNone/>
            </a:pPr>
            <a:r>
              <a:rPr lang="en-US" altLang="en-US"/>
              <a:t>		YM = Years to maturity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0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0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10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10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10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1026"/>
          <p:cNvSpPr>
            <a:spLocks noGrp="1" noChangeArrowheads="1"/>
          </p:cNvSpPr>
          <p:nvPr>
            <p:ph type="title"/>
          </p:nvPr>
        </p:nvSpPr>
        <p:spPr>
          <a:xfrm>
            <a:off x="609600" y="685800"/>
            <a:ext cx="7924800" cy="881063"/>
          </a:xfrm>
          <a:noFill/>
        </p:spPr>
        <p:txBody>
          <a:bodyPr lIns="90488" tIns="44450" rIns="90488" bIns="44450"/>
          <a:lstStyle/>
          <a:p>
            <a:pPr eaLnBrk="1" hangingPunct="1"/>
            <a:r>
              <a:rPr lang="en-US" altLang="en-US"/>
              <a:t>Valuation Principles </a:t>
            </a:r>
            <a:r>
              <a:rPr lang="en-US" altLang="en-US" sz="2400"/>
              <a:t>(continued)</a:t>
            </a:r>
            <a:r>
              <a:rPr lang="en-US" altLang="en-US"/>
              <a:t> </a:t>
            </a:r>
          </a:p>
        </p:txBody>
      </p:sp>
      <p:sp>
        <p:nvSpPr>
          <p:cNvPr id="48131" name="Rectangle 1027"/>
          <p:cNvSpPr>
            <a:spLocks noGrp="1" noChangeArrowheads="1"/>
          </p:cNvSpPr>
          <p:nvPr>
            <p:ph idx="1"/>
          </p:nvPr>
        </p:nvSpPr>
        <p:spPr>
          <a:xfrm>
            <a:off x="914400" y="1600200"/>
            <a:ext cx="7467600" cy="5257800"/>
          </a:xfrm>
        </p:spPr>
        <p:txBody>
          <a:bodyPr lIns="90488" tIns="44450" rIns="90488" bIns="44450"/>
          <a:lstStyle/>
          <a:p>
            <a:pPr eaLnBrk="1" hangingPunct="1"/>
            <a:r>
              <a:rPr lang="en-US" altLang="en-US" dirty="0"/>
              <a:t>Equivalent taxable yield (ETY) </a:t>
            </a:r>
            <a:r>
              <a:rPr lang="en-US" altLang="en-US" sz="2400" dirty="0"/>
              <a:t>(see </a:t>
            </a:r>
            <a:r>
              <a:rPr lang="en-US" altLang="en-US" sz="2400" dirty="0">
                <a:hlinkClick r:id="rId3"/>
              </a:rPr>
              <a:t>LT26</a:t>
            </a:r>
            <a:r>
              <a:rPr lang="en-US" altLang="en-US" sz="2400" dirty="0"/>
              <a:t> – Teaching tab for an numeric explanation)</a:t>
            </a:r>
          </a:p>
          <a:p>
            <a:pPr lvl="1" eaLnBrk="1" hangingPunct="1"/>
            <a:r>
              <a:rPr lang="en-US" altLang="en-US" dirty="0"/>
              <a:t>The yield that must be offered on a taxable bond to give the same after-tax yield on a tax-exempt bond</a:t>
            </a:r>
          </a:p>
          <a:p>
            <a:pPr lvl="2" eaLnBrk="1" hangingPunct="1"/>
            <a:r>
              <a:rPr lang="en-US" altLang="en-US" dirty="0"/>
              <a:t>Equivalent Taxable Yield Equation is:</a:t>
            </a:r>
          </a:p>
          <a:p>
            <a:pPr lvl="3" eaLnBrk="1" hangingPunct="1"/>
            <a:r>
              <a:rPr lang="en-US" altLang="en-US" dirty="0"/>
              <a:t>ETY = Tax-free yield / (1 – marginal tax rate)</a:t>
            </a:r>
          </a:p>
          <a:p>
            <a:pPr lvl="4" eaLnBrk="1" hangingPunct="1"/>
            <a:r>
              <a:rPr lang="en-US" altLang="en-US" dirty="0"/>
              <a:t>MTR = federal, state, and local taxes</a:t>
            </a:r>
          </a:p>
          <a:p>
            <a:pPr lvl="1" eaLnBrk="1" hangingPunct="1">
              <a:spcBef>
                <a:spcPts val="500"/>
              </a:spcBef>
            </a:pPr>
            <a:r>
              <a:rPr lang="en-US" altLang="en-US" dirty="0"/>
              <a:t>Note:  </a:t>
            </a:r>
          </a:p>
          <a:p>
            <a:pPr lvl="2" eaLnBrk="1" hangingPunct="1">
              <a:spcBef>
                <a:spcPts val="500"/>
              </a:spcBef>
            </a:pPr>
            <a:r>
              <a:rPr lang="en-US" altLang="en-US" dirty="0"/>
              <a:t>It is critical that you understand the tax implications of each type of bond to calculate after-tax return, i.e. muni bond interest is free from federal tax, treasury debt securities are free from state and local taxes, etc</a:t>
            </a:r>
            <a:r>
              <a:rPr lang="en-US" altLang="en-US" sz="2000" dirty="0"/>
              <a:t>.</a:t>
            </a:r>
            <a:r>
              <a:rPr lang="en-US" altLang="en-US" sz="1800" dirty="0"/>
              <a:t> </a:t>
            </a:r>
          </a:p>
          <a:p>
            <a:pPr lvl="1" eaLnBrk="1" hangingPunct="1">
              <a:buFontTx/>
              <a:buNone/>
            </a:pPr>
            <a:endParaRPr lang="en-US" altLang="en-US" sz="1800" dirty="0"/>
          </a:p>
          <a:p>
            <a:pPr lvl="1" eaLnBrk="1" hangingPunct="1">
              <a:buFontTx/>
              <a:buNone/>
            </a:pPr>
            <a:endParaRPr lang="en-US" altLang="en-US"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13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1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altLang="en-US"/>
              <a:t>Valuation Principles </a:t>
            </a:r>
            <a:r>
              <a:rPr lang="en-US" altLang="en-US" sz="2400"/>
              <a:t>(continued)</a:t>
            </a:r>
          </a:p>
        </p:txBody>
      </p:sp>
      <p:sp>
        <p:nvSpPr>
          <p:cNvPr id="49155" name="Rectangle 3"/>
          <p:cNvSpPr>
            <a:spLocks noGrp="1" noChangeArrowheads="1"/>
          </p:cNvSpPr>
          <p:nvPr>
            <p:ph idx="1"/>
          </p:nvPr>
        </p:nvSpPr>
        <p:spPr>
          <a:xfrm>
            <a:off x="990600" y="1600200"/>
            <a:ext cx="7239000" cy="4953000"/>
          </a:xfrm>
        </p:spPr>
        <p:txBody>
          <a:bodyPr/>
          <a:lstStyle/>
          <a:p>
            <a:pPr eaLnBrk="1" hangingPunct="1"/>
            <a:r>
              <a:rPr lang="en-US" altLang="en-US"/>
              <a:t>Remember the principles of investing when investing in bonds:</a:t>
            </a:r>
          </a:p>
          <a:p>
            <a:pPr lvl="1" eaLnBrk="1" hangingPunct="1"/>
            <a:r>
              <a:rPr lang="en-US" altLang="en-US"/>
              <a:t>Invest tax-efficiently</a:t>
            </a:r>
          </a:p>
          <a:p>
            <a:pPr lvl="2" eaLnBrk="1" hangingPunct="1"/>
            <a:r>
              <a:rPr lang="en-US" altLang="en-US"/>
              <a:t>It’s not what you make, but what you keep after taxes.  Take into account the tax implications of bonds</a:t>
            </a:r>
          </a:p>
          <a:p>
            <a:pPr lvl="1" eaLnBrk="1" hangingPunct="1"/>
            <a:r>
              <a:rPr lang="en-US" altLang="en-US"/>
              <a:t>Invest low-cost</a:t>
            </a:r>
          </a:p>
          <a:p>
            <a:pPr lvl="2" eaLnBrk="1" hangingPunct="1"/>
            <a:r>
              <a:rPr lang="en-US" altLang="en-US"/>
              <a:t>Buy a bond when it is first issued, rather than in the secondary market</a:t>
            </a:r>
          </a:p>
          <a:p>
            <a:pPr lvl="1" eaLnBrk="1" hangingPunct="1"/>
            <a:r>
              <a:rPr lang="en-US" altLang="en-US"/>
              <a:t>Stay diversified</a:t>
            </a:r>
          </a:p>
          <a:p>
            <a:pPr lvl="2" eaLnBrk="1" hangingPunct="1"/>
            <a:r>
              <a:rPr lang="en-US" altLang="en-US"/>
              <a:t>Consider investing in a portfolio of bonds.  If buying single bonds, consider only high quality bonds</a:t>
            </a:r>
          </a:p>
          <a:p>
            <a:pPr eaLnBrk="1" hangingPunct="1"/>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15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1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ltLang="en-US"/>
              <a:t>Valuation Principles </a:t>
            </a:r>
            <a:r>
              <a:rPr lang="en-US" altLang="en-US" sz="2400"/>
              <a:t>(continued)</a:t>
            </a:r>
          </a:p>
        </p:txBody>
      </p:sp>
      <p:sp>
        <p:nvSpPr>
          <p:cNvPr id="50179" name="Rectangle 3"/>
          <p:cNvSpPr>
            <a:spLocks noGrp="1" noChangeArrowheads="1"/>
          </p:cNvSpPr>
          <p:nvPr>
            <p:ph idx="1"/>
          </p:nvPr>
        </p:nvSpPr>
        <p:spPr>
          <a:xfrm>
            <a:off x="914400" y="1600200"/>
            <a:ext cx="7315200" cy="4876800"/>
          </a:xfrm>
        </p:spPr>
        <p:txBody>
          <a:bodyPr/>
          <a:lstStyle/>
          <a:p>
            <a:pPr eaLnBrk="1" hangingPunct="1"/>
            <a:r>
              <a:rPr lang="en-US" altLang="en-US"/>
              <a:t>Watch market interest rates</a:t>
            </a:r>
          </a:p>
          <a:p>
            <a:pPr lvl="1" eaLnBrk="1" hangingPunct="1"/>
            <a:r>
              <a:rPr lang="en-US" altLang="en-US"/>
              <a:t>Keep the inverse relationship between interest rates and bond price in mind</a:t>
            </a:r>
          </a:p>
          <a:p>
            <a:pPr lvl="2" eaLnBrk="1" hangingPunct="1"/>
            <a:r>
              <a:rPr lang="en-US" altLang="en-US"/>
              <a:t>If interest rates are likely to rise (fall), invest in short-term (long-term) bonds</a:t>
            </a:r>
          </a:p>
          <a:p>
            <a:pPr eaLnBrk="1" hangingPunct="1"/>
            <a:r>
              <a:rPr lang="en-US" altLang="en-US"/>
              <a:t>Know what you are investing in</a:t>
            </a:r>
          </a:p>
          <a:p>
            <a:pPr lvl="1" eaLnBrk="1" hangingPunct="1"/>
            <a:r>
              <a:rPr lang="en-US" altLang="en-US"/>
              <a:t>Avoid bonds that might get called.</a:t>
            </a:r>
          </a:p>
          <a:p>
            <a:pPr lvl="1" eaLnBrk="1" hangingPunct="1"/>
            <a:r>
              <a:rPr lang="en-US" altLang="en-US"/>
              <a:t>Stick to large issues which are more liquid</a:t>
            </a:r>
          </a:p>
          <a:p>
            <a:pPr eaLnBrk="1" hangingPunct="1"/>
            <a:r>
              <a:rPr lang="en-US" altLang="en-US"/>
              <a:t>Know yourself and your goals</a:t>
            </a:r>
          </a:p>
          <a:p>
            <a:pPr lvl="1" eaLnBrk="1" hangingPunct="1"/>
            <a:r>
              <a:rPr lang="en-US" altLang="en-US"/>
              <a:t>Match your bond’s maturity to your investment time horizon.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7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7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17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1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a:t>Risk and Return </a:t>
            </a:r>
            <a:r>
              <a:rPr lang="en-US" altLang="en-US" sz="2000"/>
              <a:t>(continued)</a:t>
            </a:r>
          </a:p>
        </p:txBody>
      </p:sp>
      <p:sp>
        <p:nvSpPr>
          <p:cNvPr id="7171" name="Rectangle 3"/>
          <p:cNvSpPr>
            <a:spLocks noGrp="1" noChangeArrowheads="1"/>
          </p:cNvSpPr>
          <p:nvPr>
            <p:ph idx="1"/>
          </p:nvPr>
        </p:nvSpPr>
        <p:spPr>
          <a:xfrm>
            <a:off x="914400" y="1600200"/>
            <a:ext cx="7315200" cy="5257800"/>
          </a:xfrm>
        </p:spPr>
        <p:txBody>
          <a:bodyPr/>
          <a:lstStyle/>
          <a:p>
            <a:pPr eaLnBrk="1" hangingPunct="1"/>
            <a:r>
              <a:rPr lang="en-US" altLang="en-US" dirty="0"/>
              <a:t>What are some risks of bonds?</a:t>
            </a:r>
          </a:p>
          <a:p>
            <a:pPr lvl="1" eaLnBrk="1" hangingPunct="1">
              <a:spcBef>
                <a:spcPts val="400"/>
              </a:spcBef>
            </a:pPr>
            <a:r>
              <a:rPr lang="en-US" altLang="en-US" dirty="0"/>
              <a:t>Interest rate risk</a:t>
            </a:r>
          </a:p>
          <a:p>
            <a:pPr lvl="2" eaLnBrk="1" hangingPunct="1">
              <a:spcBef>
                <a:spcPts val="400"/>
              </a:spcBef>
            </a:pPr>
            <a:r>
              <a:rPr lang="en-US" altLang="en-US" dirty="0"/>
              <a:t>Risk that a rise (fall) in interest rates will result in a decline (rise) in the bond’s value</a:t>
            </a:r>
          </a:p>
          <a:p>
            <a:pPr lvl="1" eaLnBrk="1" hangingPunct="1">
              <a:spcBef>
                <a:spcPts val="400"/>
              </a:spcBef>
            </a:pPr>
            <a:r>
              <a:rPr lang="en-US" altLang="en-US" dirty="0"/>
              <a:t>Inflation risk</a:t>
            </a:r>
          </a:p>
          <a:p>
            <a:pPr lvl="2" eaLnBrk="1" hangingPunct="1">
              <a:spcBef>
                <a:spcPts val="400"/>
              </a:spcBef>
            </a:pPr>
            <a:r>
              <a:rPr lang="en-US" altLang="en-US" dirty="0"/>
              <a:t>Risk that a rise (decline) in inflation will result in a decrease (increase) in the bond’s value</a:t>
            </a:r>
          </a:p>
          <a:p>
            <a:pPr lvl="1" eaLnBrk="1" hangingPunct="1">
              <a:spcBef>
                <a:spcPts val="400"/>
              </a:spcBef>
            </a:pPr>
            <a:r>
              <a:rPr lang="en-US" altLang="en-US" dirty="0"/>
              <a:t>Business risk</a:t>
            </a:r>
          </a:p>
          <a:p>
            <a:pPr lvl="2" eaLnBrk="1" hangingPunct="1">
              <a:spcBef>
                <a:spcPts val="400"/>
              </a:spcBef>
            </a:pPr>
            <a:r>
              <a:rPr lang="en-US" altLang="en-US" dirty="0"/>
              <a:t>Risk that the bond’s value will decline due to problems with the company’s business</a:t>
            </a:r>
          </a:p>
          <a:p>
            <a:pPr lvl="1" eaLnBrk="1" hangingPunct="1">
              <a:spcBef>
                <a:spcPts val="400"/>
              </a:spcBef>
            </a:pPr>
            <a:r>
              <a:rPr lang="en-US" altLang="en-US" dirty="0"/>
              <a:t>Liquidity risk</a:t>
            </a:r>
          </a:p>
          <a:p>
            <a:pPr lvl="2" eaLnBrk="1" hangingPunct="1">
              <a:spcBef>
                <a:spcPts val="400"/>
              </a:spcBef>
            </a:pPr>
            <a:r>
              <a:rPr lang="en-US" altLang="en-US" dirty="0"/>
              <a:t>Risk that investors will be unable to find a buyer or seller for a bond when they need to sell or buy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171">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17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41288" y="685800"/>
            <a:ext cx="9404351" cy="858838"/>
          </a:xfrm>
        </p:spPr>
        <p:txBody>
          <a:bodyPr/>
          <a:lstStyle/>
          <a:p>
            <a:pPr marL="838200" indent="-838200" eaLnBrk="1" hangingPunct="1"/>
            <a:r>
              <a:rPr lang="en-US" altLang="en-US" dirty="0"/>
              <a:t>Costs of Investing in Bonds</a:t>
            </a:r>
          </a:p>
        </p:txBody>
      </p:sp>
      <p:sp>
        <p:nvSpPr>
          <p:cNvPr id="51203" name="Rectangle 3"/>
          <p:cNvSpPr>
            <a:spLocks noGrp="1" noChangeArrowheads="1"/>
          </p:cNvSpPr>
          <p:nvPr>
            <p:ph idx="1"/>
          </p:nvPr>
        </p:nvSpPr>
        <p:spPr>
          <a:xfrm>
            <a:off x="927100" y="1600200"/>
            <a:ext cx="7302500" cy="5029200"/>
          </a:xfrm>
        </p:spPr>
        <p:txBody>
          <a:bodyPr/>
          <a:lstStyle/>
          <a:p>
            <a:pPr eaLnBrk="1" hangingPunct="1">
              <a:spcBef>
                <a:spcPts val="500"/>
              </a:spcBef>
            </a:pPr>
            <a:r>
              <a:rPr lang="en-US" altLang="en-US" dirty="0"/>
              <a:t>What are the costs of investing in bonds?</a:t>
            </a:r>
          </a:p>
          <a:p>
            <a:pPr lvl="1" eaLnBrk="1" hangingPunct="1">
              <a:spcBef>
                <a:spcPts val="500"/>
              </a:spcBef>
            </a:pPr>
            <a:r>
              <a:rPr lang="en-US" altLang="en-US" dirty="0"/>
              <a:t>Explicit Costs</a:t>
            </a:r>
          </a:p>
          <a:p>
            <a:pPr lvl="2" eaLnBrk="1" hangingPunct="1">
              <a:spcBef>
                <a:spcPts val="500"/>
              </a:spcBef>
            </a:pPr>
            <a:r>
              <a:rPr lang="en-US" altLang="en-US" dirty="0"/>
              <a:t>Commission costs</a:t>
            </a:r>
          </a:p>
          <a:p>
            <a:pPr lvl="3" eaLnBrk="1" hangingPunct="1">
              <a:spcBef>
                <a:spcPts val="500"/>
              </a:spcBef>
            </a:pPr>
            <a:r>
              <a:rPr lang="en-US" altLang="en-US" dirty="0"/>
              <a:t>All bond trades incur commission costs</a:t>
            </a:r>
          </a:p>
          <a:p>
            <a:pPr lvl="4" eaLnBrk="1" hangingPunct="1">
              <a:spcBef>
                <a:spcPts val="500"/>
              </a:spcBef>
            </a:pPr>
            <a:r>
              <a:rPr lang="en-US" altLang="en-US" dirty="0"/>
              <a:t>Some newly issued bonds are sold without commission cost as the issuer absorbs the costs</a:t>
            </a:r>
          </a:p>
          <a:p>
            <a:pPr lvl="4" eaLnBrk="1" hangingPunct="1">
              <a:spcBef>
                <a:spcPts val="500"/>
              </a:spcBef>
            </a:pPr>
            <a:r>
              <a:rPr lang="en-US" altLang="en-US" dirty="0"/>
              <a:t>Most trades however, incur commission costs, which are paid to the broker who arranged the trade</a:t>
            </a:r>
          </a:p>
          <a:p>
            <a:pPr lvl="2" eaLnBrk="1" hangingPunct="1">
              <a:spcBef>
                <a:spcPts val="500"/>
              </a:spcBef>
            </a:pPr>
            <a:r>
              <a:rPr lang="en-US" altLang="en-US" dirty="0"/>
              <a:t>Markup</a:t>
            </a:r>
          </a:p>
          <a:p>
            <a:pPr lvl="3" eaLnBrk="1" hangingPunct="1">
              <a:spcBef>
                <a:spcPts val="500"/>
              </a:spcBef>
            </a:pPr>
            <a:r>
              <a:rPr lang="en-US" altLang="en-US" dirty="0"/>
              <a:t>This is the difference between the buying price and the calculated selling price</a:t>
            </a:r>
          </a:p>
          <a:p>
            <a:pPr lvl="4"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0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20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20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2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a:t>Costs of Investing in Bonds </a:t>
            </a:r>
            <a:r>
              <a:rPr lang="en-US" altLang="en-US" sz="2000"/>
              <a:t>(continued)</a:t>
            </a:r>
          </a:p>
        </p:txBody>
      </p:sp>
      <p:sp>
        <p:nvSpPr>
          <p:cNvPr id="52227" name="Rectangle 3"/>
          <p:cNvSpPr>
            <a:spLocks noGrp="1" noChangeArrowheads="1"/>
          </p:cNvSpPr>
          <p:nvPr>
            <p:ph idx="1"/>
          </p:nvPr>
        </p:nvSpPr>
        <p:spPr>
          <a:xfrm>
            <a:off x="914400" y="1600200"/>
            <a:ext cx="7315200" cy="4800600"/>
          </a:xfrm>
        </p:spPr>
        <p:txBody>
          <a:bodyPr/>
          <a:lstStyle/>
          <a:p>
            <a:pPr eaLnBrk="1" hangingPunct="1"/>
            <a:r>
              <a:rPr lang="en-US" altLang="en-US"/>
              <a:t> Explicit costs (continued)</a:t>
            </a:r>
          </a:p>
          <a:p>
            <a:pPr lvl="1" eaLnBrk="1" hangingPunct="1"/>
            <a:r>
              <a:rPr lang="en-US" altLang="en-US"/>
              <a:t>Custody (or annual) fees</a:t>
            </a:r>
          </a:p>
          <a:p>
            <a:pPr lvl="3" eaLnBrk="1" hangingPunct="1"/>
            <a:r>
              <a:rPr lang="en-US" altLang="en-US"/>
              <a:t>These are fees the brokerage house charges to hold the bonds in your account.</a:t>
            </a:r>
          </a:p>
          <a:p>
            <a:pPr lvl="4" eaLnBrk="1" hangingPunct="1"/>
            <a:r>
              <a:rPr lang="en-US" altLang="en-US"/>
              <a:t>May be a minimum amount for small accounts ($15 per year), a specific charge per holding (8 basis points per security), or a percentage of assets for large accounts (25 basis points on assets under management)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altLang="en-US"/>
              <a:t>Costs of Investing in Bonds </a:t>
            </a:r>
            <a:r>
              <a:rPr lang="en-US" altLang="en-US" sz="2000"/>
              <a:t>(continued)</a:t>
            </a:r>
          </a:p>
        </p:txBody>
      </p:sp>
      <p:sp>
        <p:nvSpPr>
          <p:cNvPr id="53251" name="Rectangle 3"/>
          <p:cNvSpPr>
            <a:spLocks noGrp="1" noChangeArrowheads="1"/>
          </p:cNvSpPr>
          <p:nvPr>
            <p:ph idx="1"/>
          </p:nvPr>
        </p:nvSpPr>
        <p:spPr>
          <a:xfrm>
            <a:off x="914400" y="1600200"/>
            <a:ext cx="7315200" cy="5257800"/>
          </a:xfrm>
        </p:spPr>
        <p:txBody>
          <a:bodyPr/>
          <a:lstStyle/>
          <a:p>
            <a:pPr eaLnBrk="1" hangingPunct="1"/>
            <a:r>
              <a:rPr lang="en-US" altLang="en-US"/>
              <a:t> Implicit costs</a:t>
            </a:r>
          </a:p>
          <a:p>
            <a:pPr lvl="1" eaLnBrk="1" hangingPunct="1"/>
            <a:r>
              <a:rPr lang="en-US" altLang="en-US"/>
              <a:t>Taxes:</a:t>
            </a:r>
          </a:p>
          <a:p>
            <a:pPr lvl="2" eaLnBrk="1" hangingPunct="1"/>
            <a:r>
              <a:rPr lang="en-US" altLang="en-US"/>
              <a:t>Taxes must be taken into account to get the true return of your portfolio but which are not noted on your monthly reports</a:t>
            </a:r>
          </a:p>
          <a:p>
            <a:pPr lvl="1" eaLnBrk="1" hangingPunct="1"/>
            <a:r>
              <a:rPr lang="en-US" altLang="en-US"/>
              <a:t>Interest</a:t>
            </a:r>
          </a:p>
          <a:p>
            <a:pPr lvl="2" eaLnBrk="1" hangingPunct="1"/>
            <a:r>
              <a:rPr lang="en-US" altLang="en-US"/>
              <a:t>Interest is the coupon payment received each period.  These are taxed at your marginal tax (MTR). </a:t>
            </a:r>
          </a:p>
          <a:p>
            <a:pPr lvl="3" eaLnBrk="1" hangingPunct="1"/>
            <a:r>
              <a:rPr lang="en-US" altLang="en-US"/>
              <a:t>This is an expensive type of income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25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25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altLang="en-US"/>
              <a:t>Costs of Investing in Bonds </a:t>
            </a:r>
            <a:r>
              <a:rPr lang="en-US" altLang="en-US" sz="2000"/>
              <a:t>(continued)</a:t>
            </a:r>
          </a:p>
        </p:txBody>
      </p:sp>
      <p:sp>
        <p:nvSpPr>
          <p:cNvPr id="54275" name="Rectangle 3"/>
          <p:cNvSpPr>
            <a:spLocks noGrp="1" noChangeArrowheads="1"/>
          </p:cNvSpPr>
          <p:nvPr>
            <p:ph idx="1"/>
          </p:nvPr>
        </p:nvSpPr>
        <p:spPr>
          <a:xfrm>
            <a:off x="914400" y="1600200"/>
            <a:ext cx="7315200" cy="5257800"/>
          </a:xfrm>
        </p:spPr>
        <p:txBody>
          <a:bodyPr/>
          <a:lstStyle/>
          <a:p>
            <a:pPr eaLnBrk="1" hangingPunct="1"/>
            <a:r>
              <a:rPr lang="en-US" altLang="en-US"/>
              <a:t>Implicit costs </a:t>
            </a:r>
            <a:r>
              <a:rPr lang="en-US" altLang="en-US" sz="2000"/>
              <a:t>(continued)</a:t>
            </a:r>
          </a:p>
          <a:p>
            <a:pPr lvl="1" eaLnBrk="1" hangingPunct="1"/>
            <a:r>
              <a:rPr lang="en-US" altLang="en-US"/>
              <a:t>Capital Gains</a:t>
            </a:r>
          </a:p>
          <a:p>
            <a:pPr lvl="2" eaLnBrk="1" hangingPunct="1"/>
            <a:r>
              <a:rPr lang="en-US" altLang="en-US"/>
              <a:t>This is the difference between what you paid for the bond and what you sold it for, or the par value if you held the bond to maturity</a:t>
            </a:r>
          </a:p>
          <a:p>
            <a:pPr lvl="2" eaLnBrk="1" hangingPunct="1"/>
            <a:r>
              <a:rPr lang="en-US" altLang="en-US"/>
              <a:t>Short-term:  </a:t>
            </a:r>
          </a:p>
          <a:p>
            <a:pPr lvl="3" eaLnBrk="1" hangingPunct="1"/>
            <a:r>
              <a:rPr lang="en-US" altLang="en-US"/>
              <a:t>Gains made in selling bonds owned less than 1 year.  They are taxed at your MTR</a:t>
            </a:r>
          </a:p>
          <a:p>
            <a:pPr lvl="2" eaLnBrk="1" hangingPunct="1"/>
            <a:r>
              <a:rPr lang="en-US" altLang="en-US"/>
              <a:t>Long-term Capital Gains: </a:t>
            </a:r>
          </a:p>
          <a:p>
            <a:pPr lvl="3" eaLnBrk="1" hangingPunct="1"/>
            <a:r>
              <a:rPr lang="en-US" altLang="en-US"/>
              <a:t>Gains made in selling bonds held for more than 1 year.  These are taxed at 5-15% depending on how long you have held the assets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2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2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27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427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42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a:t>Costs of Investing in Bonds </a:t>
            </a:r>
            <a:r>
              <a:rPr lang="en-US" altLang="en-US" sz="2000"/>
              <a:t>(continued)</a:t>
            </a:r>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a:t>Hidden Costs (at the account level)</a:t>
            </a:r>
            <a:endParaRPr lang="en-US" altLang="en-US" b="1"/>
          </a:p>
          <a:p>
            <a:pPr lvl="1" eaLnBrk="1" hangingPunct="1">
              <a:spcBef>
                <a:spcPts val="400"/>
              </a:spcBef>
            </a:pPr>
            <a:r>
              <a:rPr lang="en-US" altLang="en-US"/>
              <a:t>Beyond the explicit and implicit costs, look for the following hidden costs: </a:t>
            </a:r>
          </a:p>
          <a:p>
            <a:pPr lvl="2" eaLnBrk="1" hangingPunct="1">
              <a:spcBef>
                <a:spcPts val="400"/>
              </a:spcBef>
            </a:pPr>
            <a:r>
              <a:rPr lang="en-US" altLang="en-US"/>
              <a:t>Account Transfer Fees</a:t>
            </a:r>
          </a:p>
          <a:p>
            <a:pPr lvl="3" eaLnBrk="1" hangingPunct="1">
              <a:spcBef>
                <a:spcPts val="400"/>
              </a:spcBef>
            </a:pPr>
            <a:r>
              <a:rPr lang="en-US" altLang="en-US"/>
              <a:t>Charges for moving assets either into our out of an existing account</a:t>
            </a:r>
          </a:p>
          <a:p>
            <a:pPr lvl="2" eaLnBrk="1" hangingPunct="1">
              <a:spcBef>
                <a:spcPts val="400"/>
              </a:spcBef>
            </a:pPr>
            <a:r>
              <a:rPr lang="en-US" altLang="en-US"/>
              <a:t>Account maintenance fees</a:t>
            </a:r>
          </a:p>
          <a:p>
            <a:pPr lvl="3" eaLnBrk="1" hangingPunct="1">
              <a:spcBef>
                <a:spcPts val="400"/>
              </a:spcBef>
            </a:pPr>
            <a:r>
              <a:rPr lang="en-US" altLang="en-US"/>
              <a:t>Fees for maintaining your account</a:t>
            </a:r>
          </a:p>
          <a:p>
            <a:pPr lvl="2" eaLnBrk="1" hangingPunct="1">
              <a:spcBef>
                <a:spcPts val="400"/>
              </a:spcBef>
            </a:pPr>
            <a:r>
              <a:rPr lang="en-US" altLang="en-US"/>
              <a:t>Inactivity/Minimum balance fees</a:t>
            </a:r>
          </a:p>
          <a:p>
            <a:pPr lvl="3" eaLnBrk="1" hangingPunct="1">
              <a:spcBef>
                <a:spcPts val="400"/>
              </a:spcBef>
            </a:pPr>
            <a:r>
              <a:rPr lang="en-US" altLang="en-US"/>
              <a:t>Fees because you did not trade or have account activity during the period or because you failed to keep a minimum balance in your account</a:t>
            </a:r>
          </a:p>
          <a:p>
            <a:pPr lvl="1"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29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529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2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Questions</a:t>
            </a:r>
            <a:endParaRPr lang="en-US" altLang="en-US" sz="2000" dirty="0"/>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dirty="0"/>
              <a:t>Any questions on bonds?</a:t>
            </a:r>
          </a:p>
        </p:txBody>
      </p:sp>
      <p:pic>
        <p:nvPicPr>
          <p:cNvPr id="3" name="Picture 2"/>
          <p:cNvPicPr>
            <a:picLocks noChangeAspect="1"/>
          </p:cNvPicPr>
          <p:nvPr/>
        </p:nvPicPr>
        <p:blipFill>
          <a:blip r:embed="rId2"/>
          <a:stretch>
            <a:fillRect/>
          </a:stretch>
        </p:blipFill>
        <p:spPr>
          <a:xfrm>
            <a:off x="-1" y="0"/>
            <a:ext cx="9144001" cy="6858000"/>
          </a:xfrm>
          <a:prstGeom prst="rect">
            <a:avLst/>
          </a:prstGeom>
        </p:spPr>
      </p:pic>
    </p:spTree>
    <p:extLst>
      <p:ext uri="{BB962C8B-B14F-4D97-AF65-F5344CB8AC3E}">
        <p14:creationId xmlns:p14="http://schemas.microsoft.com/office/powerpoint/2010/main" val="39282973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C. Understanding Plans and Strategies for Investing in Bonds</a:t>
            </a:r>
            <a:endParaRPr lang="en-US" altLang="en-US" sz="2000" dirty="0"/>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dirty="0"/>
              <a:t>Following are a few ideas for your plans and strategies for bonds/bond mutual funds</a:t>
            </a:r>
          </a:p>
          <a:p>
            <a:pPr lvl="2" eaLnBrk="1" hangingPunct="1">
              <a:spcBef>
                <a:spcPts val="400"/>
              </a:spcBef>
            </a:pPr>
            <a:endParaRPr lang="en-US" altLang="en-US" sz="2200" dirty="0"/>
          </a:p>
        </p:txBody>
      </p:sp>
    </p:spTree>
    <p:extLst>
      <p:ext uri="{BB962C8B-B14F-4D97-AF65-F5344CB8AC3E}">
        <p14:creationId xmlns:p14="http://schemas.microsoft.com/office/powerpoint/2010/main" val="28251461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Plans and Strategies for Bonds </a:t>
            </a:r>
            <a:r>
              <a:rPr lang="en-US" altLang="en-US" sz="2000" dirty="0"/>
              <a:t>(continued)</a:t>
            </a:r>
          </a:p>
        </p:txBody>
      </p:sp>
      <p:sp>
        <p:nvSpPr>
          <p:cNvPr id="55299" name="Rectangle 3"/>
          <p:cNvSpPr>
            <a:spLocks noGrp="1" noChangeArrowheads="1"/>
          </p:cNvSpPr>
          <p:nvPr>
            <p:ph idx="1"/>
          </p:nvPr>
        </p:nvSpPr>
        <p:spPr>
          <a:xfrm>
            <a:off x="914400" y="1600200"/>
            <a:ext cx="7391400" cy="5181600"/>
          </a:xfrm>
        </p:spPr>
        <p:txBody>
          <a:bodyPr/>
          <a:lstStyle/>
          <a:p>
            <a:pPr eaLnBrk="1" hangingPunct="1">
              <a:spcBef>
                <a:spcPts val="400"/>
              </a:spcBef>
            </a:pPr>
            <a:r>
              <a:rPr lang="en-US" altLang="en-US" dirty="0"/>
              <a:t>Plans and Strategies</a:t>
            </a:r>
          </a:p>
          <a:p>
            <a:pPr marL="0" indent="0" eaLnBrk="1" hangingPunct="1">
              <a:spcBef>
                <a:spcPts val="400"/>
              </a:spcBef>
              <a:buNone/>
            </a:pPr>
            <a:r>
              <a:rPr lang="en-US" altLang="en-US" sz="2400" i="1" dirty="0"/>
              <a:t>     General Investing</a:t>
            </a:r>
          </a:p>
          <a:p>
            <a:pPr lvl="1" eaLnBrk="1" hangingPunct="1">
              <a:spcBef>
                <a:spcPts val="400"/>
              </a:spcBef>
            </a:pPr>
            <a:r>
              <a:rPr lang="en-US" altLang="en-US" dirty="0"/>
              <a:t>Individual bond risk is high, so bond index/ETF/funds can reduce risk considerably</a:t>
            </a:r>
          </a:p>
          <a:p>
            <a:pPr lvl="1" eaLnBrk="1" hangingPunct="1">
              <a:spcBef>
                <a:spcPts val="400"/>
              </a:spcBef>
            </a:pPr>
            <a:r>
              <a:rPr lang="en-US" altLang="en-US" dirty="0"/>
              <a:t>Use bonds wisely to mitigate the risk of the portfolio</a:t>
            </a:r>
          </a:p>
          <a:p>
            <a:pPr lvl="1" eaLnBrk="1" hangingPunct="1">
              <a:spcBef>
                <a:spcPts val="400"/>
              </a:spcBef>
            </a:pPr>
            <a:r>
              <a:rPr lang="en-US" altLang="en-US" dirty="0"/>
              <a:t>Using many different types of bonds/bond funds, I can invest at differing risk levels within this asset class (short-, intermediate-, or long-term corporate bonds, treasury securities, muni bonds, etc.)</a:t>
            </a:r>
          </a:p>
          <a:p>
            <a:pPr lvl="1" eaLnBrk="1" hangingPunct="1">
              <a:spcBef>
                <a:spcPts val="400"/>
              </a:spcBef>
            </a:pPr>
            <a:r>
              <a:rPr lang="en-US" altLang="en-US" dirty="0"/>
              <a:t>Individual tax rates can have a significant impact on your choice of bonds/bond funds so invest wisely</a:t>
            </a:r>
          </a:p>
        </p:txBody>
      </p:sp>
    </p:spTree>
    <p:extLst>
      <p:ext uri="{BB962C8B-B14F-4D97-AF65-F5344CB8AC3E}">
        <p14:creationId xmlns:p14="http://schemas.microsoft.com/office/powerpoint/2010/main" val="3872164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5299">
                                            <p:txEl>
                                              <p:pRg st="3" end="3"/>
                                            </p:txEl>
                                          </p:spTgt>
                                        </p:tgtEl>
                                        <p:attrNameLst>
                                          <p:attrName>style.visibility</p:attrName>
                                        </p:attrNameLst>
                                      </p:cBhvr>
                                      <p:to>
                                        <p:strVal val="visible"/>
                                      </p:to>
                                    </p:set>
                                  </p:childTnLst>
                                </p:cTn>
                              </p:par>
                              <p:par>
                                <p:cTn id="17" presetID="1" presetClass="entr" presetSubtype="0" fill="hold" grpId="0" nodeType="withEffect">
                                  <p:stCondLst>
                                    <p:cond delay="200"/>
                                  </p:stCondLst>
                                  <p:childTnLst>
                                    <p:set>
                                      <p:cBhvr>
                                        <p:cTn id="18" dur="1" fill="hold">
                                          <p:stCondLst>
                                            <p:cond delay="0"/>
                                          </p:stCondLst>
                                        </p:cTn>
                                        <p:tgtEl>
                                          <p:spTgt spid="55299">
                                            <p:txEl>
                                              <p:pRg st="4" end="4"/>
                                            </p:txEl>
                                          </p:spTgt>
                                        </p:tgtEl>
                                        <p:attrNameLst>
                                          <p:attrName>style.visibility</p:attrName>
                                        </p:attrNameLst>
                                      </p:cBhvr>
                                      <p:to>
                                        <p:strVal val="visible"/>
                                      </p:to>
                                    </p:set>
                                  </p:childTnLst>
                                </p:cTn>
                              </p:par>
                              <p:par>
                                <p:cTn id="19" presetID="1" presetClass="entr" presetSubtype="0" fill="hold" grpId="0" nodeType="withEffect">
                                  <p:stCondLst>
                                    <p:cond delay="200"/>
                                  </p:stCondLst>
                                  <p:childTnLst>
                                    <p:set>
                                      <p:cBhvr>
                                        <p:cTn id="20" dur="1" fill="hold">
                                          <p:stCondLst>
                                            <p:cond delay="0"/>
                                          </p:stCondLst>
                                        </p:cTn>
                                        <p:tgtEl>
                                          <p:spTgt spid="552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Plans and Strategies for Bonds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marL="457200" lvl="1" indent="0" eaLnBrk="1" hangingPunct="1">
              <a:spcBef>
                <a:spcPts val="400"/>
              </a:spcBef>
              <a:buNone/>
            </a:pPr>
            <a:r>
              <a:rPr lang="en-US" altLang="en-US" i="1" dirty="0"/>
              <a:t>General Investing (continued)</a:t>
            </a:r>
          </a:p>
          <a:p>
            <a:pPr lvl="1" eaLnBrk="1" hangingPunct="1">
              <a:spcBef>
                <a:spcPts val="400"/>
              </a:spcBef>
            </a:pPr>
            <a:r>
              <a:rPr lang="en-US" altLang="en-US" dirty="0"/>
              <a:t>Bonds/bond funds generally will not give returns needed to grow your portfolio much above inflation, so consider them as part of your diversified portfolio</a:t>
            </a:r>
          </a:p>
          <a:p>
            <a:pPr lvl="1" eaLnBrk="1" hangingPunct="1">
              <a:spcBef>
                <a:spcPts val="400"/>
              </a:spcBef>
            </a:pPr>
            <a:r>
              <a:rPr lang="en-US" altLang="en-US" dirty="0"/>
              <a:t>As you age and get closer to retirement, bonds are a generally a good compliment as they offer more stability of principle and income, and are generally less volatile than equities</a:t>
            </a:r>
          </a:p>
          <a:p>
            <a:pPr lvl="1" eaLnBrk="1" hangingPunct="1">
              <a:spcBef>
                <a:spcPts val="400"/>
              </a:spcBef>
            </a:pPr>
            <a:r>
              <a:rPr lang="en-US" altLang="en-US" dirty="0"/>
              <a:t>As you review bonds for your portfolio, make sure you follow the principles of successful investing</a:t>
            </a:r>
          </a:p>
          <a:p>
            <a:pPr lvl="2" eaLnBrk="1" hangingPunct="1">
              <a:spcBef>
                <a:spcPts val="400"/>
              </a:spcBef>
            </a:pPr>
            <a:endParaRPr lang="en-US" altLang="en-US" dirty="0"/>
          </a:p>
        </p:txBody>
      </p:sp>
    </p:spTree>
    <p:extLst>
      <p:ext uri="{BB962C8B-B14F-4D97-AF65-F5344CB8AC3E}">
        <p14:creationId xmlns:p14="http://schemas.microsoft.com/office/powerpoint/2010/main" val="1872632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ctrTitle"/>
          </p:nvPr>
        </p:nvSpPr>
        <p:spPr>
          <a:xfrm>
            <a:off x="698500" y="685800"/>
            <a:ext cx="7772400" cy="858838"/>
          </a:xfrm>
        </p:spPr>
        <p:txBody>
          <a:bodyPr/>
          <a:lstStyle/>
          <a:p>
            <a:pPr eaLnBrk="1" hangingPunct="1"/>
            <a:r>
              <a:rPr lang="en-US" altLang="en-US"/>
              <a:t>Review of Objectives</a:t>
            </a:r>
          </a:p>
        </p:txBody>
      </p:sp>
      <p:sp>
        <p:nvSpPr>
          <p:cNvPr id="296963" name="Rectangle 3"/>
          <p:cNvSpPr>
            <a:spLocks noGrp="1" noChangeArrowheads="1"/>
          </p:cNvSpPr>
          <p:nvPr>
            <p:ph type="subTitle" idx="1"/>
          </p:nvPr>
        </p:nvSpPr>
        <p:spPr>
          <a:xfrm>
            <a:off x="914400" y="1600200"/>
            <a:ext cx="7239000" cy="4953000"/>
          </a:xfrm>
        </p:spPr>
        <p:txBody>
          <a:bodyPr/>
          <a:lstStyle/>
          <a:p>
            <a:pPr algn="l" eaLnBrk="1" hangingPunct="1"/>
            <a:r>
              <a:rPr lang="en-US" altLang="en-US" dirty="0"/>
              <a:t>A. Do you understand risk, return, terminology and types of bonds?</a:t>
            </a:r>
          </a:p>
          <a:p>
            <a:pPr algn="l" eaLnBrk="1" hangingPunct="1"/>
            <a:r>
              <a:rPr lang="en-US" altLang="en-US" dirty="0"/>
              <a:t>B. Do you understand how bonds are valued and the costs of investing in bonds?</a:t>
            </a:r>
          </a:p>
          <a:p>
            <a:pPr algn="l" eaLnBrk="1" hangingPunct="1"/>
            <a:r>
              <a:rPr lang="en-US" altLang="en-US" dirty="0"/>
              <a:t>C. Do you understand some plans and strategies for bonds?</a:t>
            </a:r>
          </a:p>
          <a:p>
            <a:pPr eaLnBrk="1" hangingPunct="1"/>
            <a:r>
              <a:rPr lang="en-US" altLang="en-US" dirty="0"/>
              <a:t> </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63">
                                            <p:txEl>
                                              <p:pRg st="0" end="0"/>
                                            </p:txEl>
                                          </p:spTgt>
                                        </p:tgtEl>
                                        <p:attrNameLst>
                                          <p:attrName>style.visibility</p:attrName>
                                        </p:attrNameLst>
                                      </p:cBhvr>
                                      <p:to>
                                        <p:strVal val="visible"/>
                                      </p:to>
                                    </p:set>
                                    <p:anim calcmode="lin" valueType="num">
                                      <p:cBhvr additive="base">
                                        <p:cTn id="7" dur="500" fill="hold"/>
                                        <p:tgtEl>
                                          <p:spTgt spid="296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6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63">
                                            <p:txEl>
                                              <p:pRg st="1" end="1"/>
                                            </p:txEl>
                                          </p:spTgt>
                                        </p:tgtEl>
                                        <p:attrNameLst>
                                          <p:attrName>style.visibility</p:attrName>
                                        </p:attrNameLst>
                                      </p:cBhvr>
                                      <p:to>
                                        <p:strVal val="visible"/>
                                      </p:to>
                                    </p:set>
                                    <p:anim calcmode="lin" valueType="num">
                                      <p:cBhvr additive="base">
                                        <p:cTn id="13" dur="500" fill="hold"/>
                                        <p:tgtEl>
                                          <p:spTgt spid="2969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69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6963">
                                            <p:txEl>
                                              <p:pRg st="2" end="2"/>
                                            </p:txEl>
                                          </p:spTgt>
                                        </p:tgtEl>
                                        <p:attrNameLst>
                                          <p:attrName>style.visibility</p:attrName>
                                        </p:attrNameLst>
                                      </p:cBhvr>
                                      <p:to>
                                        <p:strVal val="visible"/>
                                      </p:to>
                                    </p:set>
                                    <p:anim calcmode="lin" valueType="num">
                                      <p:cBhvr additive="base">
                                        <p:cTn id="19" dur="500" fill="hold"/>
                                        <p:tgtEl>
                                          <p:spTgt spid="2969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69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6963">
                                            <p:txEl>
                                              <p:pRg st="3" end="3"/>
                                            </p:txEl>
                                          </p:spTgt>
                                        </p:tgtEl>
                                        <p:attrNameLst>
                                          <p:attrName>style.visibility</p:attrName>
                                        </p:attrNameLst>
                                      </p:cBhvr>
                                      <p:to>
                                        <p:strVal val="visible"/>
                                      </p:to>
                                    </p:set>
                                    <p:anim calcmode="lin" valueType="num">
                                      <p:cBhvr additive="base">
                                        <p:cTn id="25" dur="500" fill="hold"/>
                                        <p:tgtEl>
                                          <p:spTgt spid="29696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696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a:t>Risk and Return </a:t>
            </a:r>
            <a:r>
              <a:rPr lang="en-US" altLang="en-US" sz="2000"/>
              <a:t>(continued)</a:t>
            </a:r>
          </a:p>
        </p:txBody>
      </p:sp>
      <p:sp>
        <p:nvSpPr>
          <p:cNvPr id="9219" name="Rectangle 3"/>
          <p:cNvSpPr>
            <a:spLocks noGrp="1" noChangeArrowheads="1"/>
          </p:cNvSpPr>
          <p:nvPr>
            <p:ph idx="1"/>
          </p:nvPr>
        </p:nvSpPr>
        <p:spPr>
          <a:xfrm>
            <a:off x="914400" y="1600200"/>
            <a:ext cx="7315200" cy="4953000"/>
          </a:xfrm>
        </p:spPr>
        <p:txBody>
          <a:bodyPr/>
          <a:lstStyle/>
          <a:p>
            <a:pPr eaLnBrk="1" hangingPunct="1"/>
            <a:r>
              <a:rPr lang="en-US" altLang="en-US" sz="2400"/>
              <a:t>Financial risk</a:t>
            </a:r>
          </a:p>
          <a:p>
            <a:pPr lvl="1" eaLnBrk="1" hangingPunct="1"/>
            <a:r>
              <a:rPr lang="en-US" altLang="en-US"/>
              <a:t>How the firm raises money could affect the financial performance of the firm and the value of the bonds</a:t>
            </a:r>
          </a:p>
          <a:p>
            <a:pPr eaLnBrk="1" hangingPunct="1"/>
            <a:r>
              <a:rPr lang="en-US" altLang="en-US" sz="2400"/>
              <a:t>Political or regulatory risk</a:t>
            </a:r>
          </a:p>
          <a:p>
            <a:pPr lvl="1" eaLnBrk="1" hangingPunct="1"/>
            <a:r>
              <a:rPr lang="en-US" altLang="en-US"/>
              <a:t>Unanticipated changes in the tax or legal environment will have an impact on a company’s bonds</a:t>
            </a:r>
          </a:p>
          <a:p>
            <a:pPr eaLnBrk="1" hangingPunct="1"/>
            <a:r>
              <a:rPr lang="en-US" altLang="en-US" sz="2400"/>
              <a:t>Exchange rate risk</a:t>
            </a:r>
          </a:p>
          <a:p>
            <a:pPr lvl="1" eaLnBrk="1" hangingPunct="1"/>
            <a:r>
              <a:rPr lang="en-US" altLang="en-US"/>
              <a:t>Risk that changes in exchange rates will impact profitability for firms working internationally</a:t>
            </a:r>
          </a:p>
          <a:p>
            <a:pPr lvl="2"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655638"/>
            <a:ext cx="7772400" cy="944562"/>
          </a:xfrm>
        </p:spPr>
        <p:txBody>
          <a:bodyPr/>
          <a:lstStyle/>
          <a:p>
            <a:pPr eaLnBrk="1" hangingPunct="1"/>
            <a:r>
              <a:rPr lang="en-US" altLang="en-US"/>
              <a:t>Case Study #1</a:t>
            </a:r>
          </a:p>
        </p:txBody>
      </p:sp>
      <p:sp>
        <p:nvSpPr>
          <p:cNvPr id="57347" name="Rectangle 3"/>
          <p:cNvSpPr>
            <a:spLocks noGrp="1" noChangeArrowheads="1"/>
          </p:cNvSpPr>
          <p:nvPr>
            <p:ph idx="1"/>
          </p:nvPr>
        </p:nvSpPr>
        <p:spPr>
          <a:xfrm>
            <a:off x="914400" y="1600200"/>
            <a:ext cx="7248525" cy="4613275"/>
          </a:xfrm>
        </p:spPr>
        <p:txBody>
          <a:bodyPr/>
          <a:lstStyle/>
          <a:p>
            <a:pPr marL="609600" indent="-609600" eaLnBrk="1" hangingPunct="1">
              <a:buFont typeface="Wingdings" panose="05000000000000000000" pitchFamily="2" charset="2"/>
              <a:buNone/>
            </a:pPr>
            <a:r>
              <a:rPr lang="en-US" altLang="en-US"/>
              <a:t>Data</a:t>
            </a:r>
          </a:p>
          <a:p>
            <a:pPr marL="609600" indent="-609600" eaLnBrk="1" hangingPunct="1"/>
            <a:r>
              <a:rPr lang="en-US" altLang="en-US"/>
              <a:t>You are considering purchasing a bond with a 5.00% coupon interest rate, a par value of $1,000, and a market price of $990.  The bond will mature in 9 years.  </a:t>
            </a:r>
          </a:p>
          <a:p>
            <a:pPr marL="609600" indent="-609600" eaLnBrk="1" hangingPunct="1">
              <a:buFont typeface="Wingdings" panose="05000000000000000000" pitchFamily="2" charset="2"/>
              <a:buNone/>
            </a:pPr>
            <a:r>
              <a:rPr lang="en-US" altLang="en-US"/>
              <a:t>Calculations</a:t>
            </a:r>
          </a:p>
          <a:p>
            <a:pPr marL="1066800" lvl="1" indent="-609600" eaLnBrk="1" hangingPunct="1">
              <a:buFont typeface="Wingdings" panose="05000000000000000000" pitchFamily="2" charset="2"/>
              <a:buAutoNum type="alphaLcPeriod"/>
            </a:pPr>
            <a:r>
              <a:rPr lang="en-US" altLang="en-US"/>
              <a:t> What is the bond’s current yield?</a:t>
            </a:r>
          </a:p>
          <a:p>
            <a:pPr marL="1066800" lvl="1" indent="-609600" eaLnBrk="1" hangingPunct="1">
              <a:buFont typeface="Wingdings" panose="05000000000000000000" pitchFamily="2" charset="2"/>
              <a:buAutoNum type="alphaLcPeriod"/>
            </a:pPr>
            <a:r>
              <a:rPr lang="en-US" altLang="en-US"/>
              <a:t> Calculate the bond’s yield to maturity using your financial calculator.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20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57347">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7347">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73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762000"/>
            <a:ext cx="7772400" cy="762000"/>
          </a:xfrm>
        </p:spPr>
        <p:txBody>
          <a:bodyPr/>
          <a:lstStyle/>
          <a:p>
            <a:pPr eaLnBrk="1" hangingPunct="1"/>
            <a:r>
              <a:rPr lang="en-US" altLang="en-US"/>
              <a:t>Case Study #1 Answer</a:t>
            </a:r>
          </a:p>
        </p:txBody>
      </p:sp>
      <p:sp>
        <p:nvSpPr>
          <p:cNvPr id="63491" name="Rectangle 3"/>
          <p:cNvSpPr>
            <a:spLocks noGrp="1" noChangeArrowheads="1"/>
          </p:cNvSpPr>
          <p:nvPr>
            <p:ph idx="1"/>
          </p:nvPr>
        </p:nvSpPr>
        <p:spPr>
          <a:xfrm>
            <a:off x="304800" y="1524000"/>
            <a:ext cx="5867400" cy="5070475"/>
          </a:xfrm>
        </p:spPr>
        <p:txBody>
          <a:bodyPr/>
          <a:lstStyle/>
          <a:p>
            <a:pPr eaLnBrk="1" hangingPunct="1"/>
            <a:r>
              <a:rPr lang="en-US" altLang="en-US" sz="2200" dirty="0"/>
              <a:t>The bond’s current yield is the annual interest payments divided by the price.  Interest payments are coupon times the par value or 5% * 1,000 or $50.  The price of the bond is $990, so the yield is:</a:t>
            </a:r>
          </a:p>
          <a:p>
            <a:pPr lvl="1" eaLnBrk="1" hangingPunct="1"/>
            <a:r>
              <a:rPr lang="en-US" altLang="en-US" sz="2200" dirty="0"/>
              <a:t>$50/$990 or 5.05%.</a:t>
            </a:r>
          </a:p>
          <a:p>
            <a:pPr eaLnBrk="1" hangingPunct="1"/>
            <a:r>
              <a:rPr lang="en-US" altLang="en-US" sz="2200" dirty="0"/>
              <a:t>To calculate the YTM, set PV = -990, PMT = 50, FV = 1,000, N=9, P/</a:t>
            </a:r>
            <a:r>
              <a:rPr lang="en-US" altLang="en-US" sz="2200" dirty="0" err="1"/>
              <a:t>Yr</a:t>
            </a:r>
            <a:r>
              <a:rPr lang="en-US" altLang="en-US" sz="2200" dirty="0"/>
              <a:t> = 1 and solve for your interest rate? </a:t>
            </a:r>
          </a:p>
          <a:p>
            <a:pPr lvl="2" indent="-342900" eaLnBrk="1" hangingPunct="1"/>
            <a:r>
              <a:rPr lang="en-US" altLang="en-US" sz="2200" dirty="0"/>
              <a:t>I = 5.14%</a:t>
            </a:r>
          </a:p>
          <a:p>
            <a:pPr eaLnBrk="1" hangingPunct="1"/>
            <a:r>
              <a:rPr lang="en-US" altLang="en-US" sz="2200" dirty="0"/>
              <a:t>Note:  Since you paid less for the bond than par, and your coupon interest rate was 5%, that would increase your YTM.</a:t>
            </a:r>
          </a:p>
          <a:p>
            <a:pPr marL="609600" indent="-609600" eaLnBrk="1" hangingPunct="1">
              <a:buFont typeface="Wingdings" panose="05000000000000000000" pitchFamily="2" charset="2"/>
              <a:buNone/>
            </a:pPr>
            <a:endParaRPr lang="en-US" altLang="en-US" sz="2400" dirty="0"/>
          </a:p>
          <a:p>
            <a:pPr marL="609600" indent="-609600" eaLnBrk="1" hangingPunct="1"/>
            <a:endParaRPr lang="en-US" altLang="en-US" sz="2400" dirty="0"/>
          </a:p>
          <a:p>
            <a:pPr marL="609600" indent="-609600" eaLnBrk="1" hangingPunct="1"/>
            <a:endParaRPr lang="en-US" altLang="en-US" dirty="0"/>
          </a:p>
          <a:p>
            <a:pPr marL="609600" indent="-609600" eaLnBrk="1" hangingPunct="1">
              <a:buFont typeface="Wingdings" panose="05000000000000000000" pitchFamily="2" charset="2"/>
              <a:buNone/>
            </a:pPr>
            <a:endParaRPr lang="en-US" altLang="en-US" sz="2000" dirty="0"/>
          </a:p>
        </p:txBody>
      </p:sp>
      <p:pic>
        <p:nvPicPr>
          <p:cNvPr id="2" name="Picture 1">
            <a:extLst>
              <a:ext uri="{FF2B5EF4-FFF2-40B4-BE49-F238E27FC236}">
                <a16:creationId xmlns:a16="http://schemas.microsoft.com/office/drawing/2014/main" id="{CBD2FA22-05D6-43FF-B216-AB50A0A6DD55}"/>
              </a:ext>
            </a:extLst>
          </p:cNvPr>
          <p:cNvPicPr>
            <a:picLocks noChangeAspect="1"/>
          </p:cNvPicPr>
          <p:nvPr/>
        </p:nvPicPr>
        <p:blipFill>
          <a:blip r:embed="rId2"/>
          <a:stretch>
            <a:fillRect/>
          </a:stretch>
        </p:blipFill>
        <p:spPr>
          <a:xfrm>
            <a:off x="6248400" y="2667000"/>
            <a:ext cx="2610928" cy="26109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49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349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3491">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3491">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7388" y="533400"/>
            <a:ext cx="7772400" cy="1066800"/>
          </a:xfrm>
        </p:spPr>
        <p:txBody>
          <a:bodyPr/>
          <a:lstStyle/>
          <a:p>
            <a:pPr eaLnBrk="1" hangingPunct="1"/>
            <a:r>
              <a:rPr lang="en-US" altLang="en-US"/>
              <a:t>Case Study #2</a:t>
            </a:r>
          </a:p>
        </p:txBody>
      </p:sp>
      <p:sp>
        <p:nvSpPr>
          <p:cNvPr id="64515" name="Rectangle 3"/>
          <p:cNvSpPr>
            <a:spLocks noGrp="1" noChangeArrowheads="1"/>
          </p:cNvSpPr>
          <p:nvPr>
            <p:ph idx="1"/>
          </p:nvPr>
        </p:nvSpPr>
        <p:spPr>
          <a:xfrm>
            <a:off x="914400" y="1600200"/>
            <a:ext cx="7239000" cy="5257800"/>
          </a:xfrm>
        </p:spPr>
        <p:txBody>
          <a:bodyPr/>
          <a:lstStyle/>
          <a:p>
            <a:pPr eaLnBrk="1" hangingPunct="1">
              <a:spcBef>
                <a:spcPts val="300"/>
              </a:spcBef>
              <a:buFont typeface="Wingdings" panose="05000000000000000000" pitchFamily="2" charset="2"/>
              <a:buNone/>
            </a:pPr>
            <a:r>
              <a:rPr lang="en-US" altLang="en-US" sz="2400"/>
              <a:t>Data </a:t>
            </a:r>
          </a:p>
          <a:p>
            <a:pPr eaLnBrk="1" hangingPunct="1">
              <a:spcBef>
                <a:spcPts val="300"/>
              </a:spcBef>
            </a:pPr>
            <a:r>
              <a:rPr lang="en-US" altLang="en-US" sz="2400"/>
              <a:t>Three friends, Kimberly, Natalie, and Clinton are from Nevada where there is no state income tax.  They have asked you to determine the equivalent taxable yield on a municipal bond.  This municipal bond is from the same state as your friends, and is exempt from state and local taxes in addition to federal taxes.  The bond’s current yield is 3.75% with 5 years left until maturity.  Kim is in the 15% tax bracket, Natalie is in the 28% tax bracket, and Clinton is in the 35% tax bracket.  Calculate the ETY for your three friends.  </a:t>
            </a:r>
          </a:p>
          <a:p>
            <a:pPr eaLnBrk="1" hangingPunct="1">
              <a:spcBef>
                <a:spcPts val="300"/>
              </a:spcBef>
              <a:buFont typeface="Wingdings" panose="05000000000000000000" pitchFamily="2" charset="2"/>
              <a:buNone/>
            </a:pPr>
            <a:r>
              <a:rPr lang="en-US" altLang="en-US" sz="2400"/>
              <a:t>Calculations</a:t>
            </a:r>
          </a:p>
          <a:p>
            <a:pPr eaLnBrk="1" hangingPunct="1">
              <a:spcBef>
                <a:spcPts val="300"/>
              </a:spcBef>
            </a:pPr>
            <a:r>
              <a:rPr lang="en-US" altLang="en-US" sz="2400"/>
              <a:t>Assuming a taxable bond yields 5.0%, which of your friends should purchase the municipal bond?</a:t>
            </a:r>
            <a:r>
              <a:rPr lang="en-US" altLang="en-US"/>
              <a:t>  </a:t>
            </a:r>
          </a:p>
          <a:p>
            <a:pPr eaLnBrk="1" hangingPunct="1">
              <a:spcBef>
                <a:spcPts val="300"/>
              </a:spcBef>
              <a:buFont typeface="Wingdings" panose="05000000000000000000" pitchFamily="2" charset="2"/>
              <a:buNone/>
            </a:pPr>
            <a:r>
              <a:rPr lang="en-US" altLang="en-US"/>
              <a: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7388" y="676275"/>
            <a:ext cx="7772400" cy="857250"/>
          </a:xfrm>
        </p:spPr>
        <p:txBody>
          <a:bodyPr/>
          <a:lstStyle/>
          <a:p>
            <a:pPr eaLnBrk="1" hangingPunct="1"/>
            <a:r>
              <a:rPr lang="en-US" altLang="en-US"/>
              <a:t>Case Study #2 Answer</a:t>
            </a:r>
          </a:p>
        </p:txBody>
      </p:sp>
      <p:sp>
        <p:nvSpPr>
          <p:cNvPr id="66563" name="Rectangle 3"/>
          <p:cNvSpPr>
            <a:spLocks noGrp="1" noChangeArrowheads="1"/>
          </p:cNvSpPr>
          <p:nvPr>
            <p:ph idx="1"/>
          </p:nvPr>
        </p:nvSpPr>
        <p:spPr>
          <a:xfrm>
            <a:off x="914400" y="1600200"/>
            <a:ext cx="7315200" cy="4765675"/>
          </a:xfrm>
        </p:spPr>
        <p:txBody>
          <a:bodyPr/>
          <a:lstStyle/>
          <a:p>
            <a:pPr eaLnBrk="1" hangingPunct="1"/>
            <a:r>
              <a:rPr lang="en-US" altLang="en-US" sz="2400" dirty="0"/>
              <a:t>Kimberly is in the 15% federal marginal tax bracket, so the equivalent taxable yield is:</a:t>
            </a:r>
          </a:p>
          <a:p>
            <a:pPr lvl="1" eaLnBrk="1" hangingPunct="1"/>
            <a:r>
              <a:rPr lang="en-US" altLang="en-US" dirty="0"/>
              <a:t>4.41% or 3.75% / (1-.15)</a:t>
            </a:r>
          </a:p>
          <a:p>
            <a:pPr eaLnBrk="1" hangingPunct="1"/>
            <a:r>
              <a:rPr lang="en-US" altLang="en-US" sz="2400" dirty="0"/>
              <a:t>Natalie is in the 28% federal marginal tax bracket, so the equivalent taxable yield is:</a:t>
            </a:r>
          </a:p>
          <a:p>
            <a:pPr lvl="1" eaLnBrk="1" hangingPunct="1"/>
            <a:r>
              <a:rPr lang="en-US" altLang="en-US" dirty="0"/>
              <a:t>5.21% or 3.75% / (1 -.28)</a:t>
            </a:r>
          </a:p>
          <a:p>
            <a:pPr eaLnBrk="1" hangingPunct="1"/>
            <a:r>
              <a:rPr lang="en-US" altLang="en-US" sz="2400" dirty="0"/>
              <a:t>Clinton is in the 35% federal marginal tax bracket, so the equivalent taxable yield is:</a:t>
            </a:r>
          </a:p>
          <a:p>
            <a:pPr lvl="1" eaLnBrk="1" hangingPunct="1"/>
            <a:r>
              <a:rPr lang="en-US" altLang="en-US" dirty="0"/>
              <a:t>5.77% or 3.75% / (1-.35)</a:t>
            </a:r>
          </a:p>
          <a:p>
            <a:pPr eaLnBrk="1" hangingPunct="1"/>
            <a:r>
              <a:rPr lang="en-US" altLang="en-US" sz="2400" dirty="0"/>
              <a:t>Assuming a corporate bond yields 5.0%, only Kimberly would purchase the corporate bond.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656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656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656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656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65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ltLang="en-US" sz="4000"/>
              <a:t>Case Study #3</a:t>
            </a:r>
          </a:p>
        </p:txBody>
      </p:sp>
      <p:sp>
        <p:nvSpPr>
          <p:cNvPr id="67587" name="Rectangle 3"/>
          <p:cNvSpPr>
            <a:spLocks noGrp="1" noChangeArrowheads="1"/>
          </p:cNvSpPr>
          <p:nvPr>
            <p:ph idx="1"/>
          </p:nvPr>
        </p:nvSpPr>
        <p:spPr>
          <a:xfrm>
            <a:off x="914400" y="1600200"/>
            <a:ext cx="7239000" cy="4953000"/>
          </a:xfrm>
        </p:spPr>
        <p:txBody>
          <a:bodyPr/>
          <a:lstStyle/>
          <a:p>
            <a:pPr eaLnBrk="1" hangingPunct="1"/>
            <a:r>
              <a:rPr lang="en-US" altLang="en-US"/>
              <a:t>Data</a:t>
            </a:r>
          </a:p>
          <a:p>
            <a:pPr lvl="1" eaLnBrk="1" hangingPunct="1"/>
            <a:r>
              <a:rPr lang="en-US" altLang="en-US"/>
              <a:t>You paid $1,000 for a Boston Scientific bond at the end of the previous year. At the end of last year, the bond was worth $1,050.  You are in the 25% federal marginal tax rate, and you live in a state that has no state income tax.  Over the course of last year, you received $40 in coupon interest payments.  </a:t>
            </a:r>
          </a:p>
          <a:p>
            <a:pPr eaLnBrk="1" hangingPunct="1"/>
            <a:r>
              <a:rPr lang="en-US" altLang="en-US"/>
              <a:t>Calculations</a:t>
            </a:r>
          </a:p>
          <a:p>
            <a:pPr lvl="1" eaLnBrk="1" hangingPunct="1"/>
            <a:r>
              <a:rPr lang="en-US" altLang="en-US"/>
              <a:t>a. What was your before-tax return for the bond? </a:t>
            </a:r>
          </a:p>
          <a:p>
            <a:pPr lvl="1" eaLnBrk="1" hangingPunct="1"/>
            <a:r>
              <a:rPr lang="en-US" altLang="en-US"/>
              <a:t>b. What is your after-tax return assuming you did not sell the bond?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sz="4000"/>
              <a:t>Case Study #3 Answer</a:t>
            </a:r>
          </a:p>
        </p:txBody>
      </p:sp>
      <p:sp>
        <p:nvSpPr>
          <p:cNvPr id="69635" name="Rectangle 3"/>
          <p:cNvSpPr>
            <a:spLocks noGrp="1" noChangeArrowheads="1"/>
          </p:cNvSpPr>
          <p:nvPr>
            <p:ph idx="1"/>
          </p:nvPr>
        </p:nvSpPr>
        <p:spPr>
          <a:xfrm>
            <a:off x="914400" y="1600200"/>
            <a:ext cx="7315200" cy="4953000"/>
          </a:xfrm>
        </p:spPr>
        <p:txBody>
          <a:bodyPr/>
          <a:lstStyle/>
          <a:p>
            <a:pPr eaLnBrk="1" hangingPunct="1"/>
            <a:r>
              <a:rPr lang="en-US" altLang="en-US" dirty="0"/>
              <a:t>Calculations</a:t>
            </a:r>
          </a:p>
          <a:p>
            <a:pPr lvl="1" eaLnBrk="1" hangingPunct="1"/>
            <a:r>
              <a:rPr lang="en-US" altLang="en-US" sz="2200" dirty="0"/>
              <a:t>a. You only pay taxes on realized income, not unrealized income.  Your before tax return is:</a:t>
            </a:r>
          </a:p>
          <a:p>
            <a:pPr lvl="2" eaLnBrk="1" hangingPunct="1"/>
            <a:r>
              <a:rPr lang="en-US" altLang="en-US" sz="2200" dirty="0"/>
              <a:t>($1,050 – 1,000 + 40) /1,000 or </a:t>
            </a:r>
          </a:p>
          <a:p>
            <a:pPr lvl="2" eaLnBrk="1" hangingPunct="1"/>
            <a:r>
              <a:rPr lang="en-US" altLang="en-US" sz="2200" dirty="0"/>
              <a:t>9.0%</a:t>
            </a:r>
          </a:p>
          <a:p>
            <a:pPr lvl="1" eaLnBrk="1" hangingPunct="1"/>
            <a:r>
              <a:rPr lang="en-US" altLang="en-US" sz="2200" dirty="0"/>
              <a:t>b. Your after-tax return would include the unrealized capital gains and the interest after you paid taxes.  This interest it is taxed at your marginal tax rate of 25%.  The after-tax return is:</a:t>
            </a:r>
          </a:p>
          <a:p>
            <a:pPr lvl="2" eaLnBrk="1" hangingPunct="1"/>
            <a:r>
              <a:rPr lang="en-US" altLang="en-US" sz="2200" dirty="0"/>
              <a:t>(1,050 – 1,000 + [40 * (1 - .25)])/1,000 = </a:t>
            </a:r>
          </a:p>
          <a:p>
            <a:pPr lvl="2" eaLnBrk="1" hangingPunct="1"/>
            <a:r>
              <a:rPr lang="en-US" altLang="en-US" sz="2200" dirty="0"/>
              <a:t>8.0%</a:t>
            </a:r>
          </a:p>
          <a:p>
            <a:pPr lvl="2" eaLnBrk="1" hangingPunct="1"/>
            <a:r>
              <a:rPr lang="en-US" altLang="en-US" sz="2200" dirty="0"/>
              <a:t>Of the $40 coupon, you pay $10 in taxes and  keep the remaining amount.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63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96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63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63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963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963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963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dirty="0"/>
              <a:t>Bond Terminology</a:t>
            </a:r>
          </a:p>
        </p:txBody>
      </p:sp>
      <p:sp>
        <p:nvSpPr>
          <p:cNvPr id="11267" name="Rectangle 3"/>
          <p:cNvSpPr>
            <a:spLocks noGrp="1" noChangeArrowheads="1"/>
          </p:cNvSpPr>
          <p:nvPr>
            <p:ph idx="1"/>
          </p:nvPr>
        </p:nvSpPr>
        <p:spPr>
          <a:xfrm>
            <a:off x="914400" y="1600200"/>
            <a:ext cx="7315200" cy="4876800"/>
          </a:xfrm>
        </p:spPr>
        <p:txBody>
          <a:bodyPr/>
          <a:lstStyle/>
          <a:p>
            <a:pPr eaLnBrk="1" hangingPunct="1"/>
            <a:r>
              <a:rPr lang="en-US" altLang="en-US" dirty="0"/>
              <a:t>What terms should I should about bonds?</a:t>
            </a:r>
          </a:p>
          <a:p>
            <a:pPr lvl="1" eaLnBrk="1" hangingPunct="1"/>
            <a:r>
              <a:rPr lang="en-US" altLang="en-US" dirty="0"/>
              <a:t>Par value </a:t>
            </a:r>
          </a:p>
          <a:p>
            <a:pPr lvl="2" eaLnBrk="1" hangingPunct="1"/>
            <a:r>
              <a:rPr lang="en-US" altLang="en-US" dirty="0"/>
              <a:t>The face value or amount returned at maturity</a:t>
            </a:r>
          </a:p>
          <a:p>
            <a:pPr lvl="1" eaLnBrk="1" hangingPunct="1"/>
            <a:r>
              <a:rPr lang="en-US" altLang="en-US" dirty="0"/>
              <a:t>Coupon interest rate (or interest rate)</a:t>
            </a:r>
          </a:p>
          <a:p>
            <a:pPr lvl="2" eaLnBrk="1" hangingPunct="1"/>
            <a:r>
              <a:rPr lang="en-US" altLang="en-US" dirty="0"/>
              <a:t>The percentage of the par or face value paid annually to the holder in interest</a:t>
            </a:r>
          </a:p>
          <a:p>
            <a:pPr lvl="1" eaLnBrk="1" hangingPunct="1"/>
            <a:r>
              <a:rPr lang="en-US" altLang="en-US" dirty="0"/>
              <a:t>Maturity date</a:t>
            </a:r>
          </a:p>
          <a:p>
            <a:pPr lvl="2" eaLnBrk="1" hangingPunct="1"/>
            <a:r>
              <a:rPr lang="en-US" altLang="en-US" dirty="0"/>
              <a:t>The date when the loan must be paid back</a:t>
            </a:r>
          </a:p>
          <a:p>
            <a:pPr lvl="1" eaLnBrk="1" hangingPunct="1"/>
            <a:r>
              <a:rPr lang="en-US" altLang="en-US" dirty="0"/>
              <a:t>Price</a:t>
            </a:r>
          </a:p>
          <a:p>
            <a:pPr lvl="2" eaLnBrk="1" hangingPunct="1"/>
            <a:r>
              <a:rPr lang="en-US" altLang="en-US" dirty="0"/>
              <a:t>The price that the bond sells for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6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6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267">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26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a:t>Bond Terminology </a:t>
            </a:r>
            <a:r>
              <a:rPr lang="en-US" altLang="en-US" sz="2000"/>
              <a:t>(continued)</a:t>
            </a:r>
          </a:p>
        </p:txBody>
      </p:sp>
      <p:sp>
        <p:nvSpPr>
          <p:cNvPr id="12291" name="Rectangle 3"/>
          <p:cNvSpPr>
            <a:spLocks noGrp="1" noChangeArrowheads="1"/>
          </p:cNvSpPr>
          <p:nvPr>
            <p:ph idx="1"/>
          </p:nvPr>
        </p:nvSpPr>
        <p:spPr>
          <a:xfrm>
            <a:off x="965200" y="1625600"/>
            <a:ext cx="7569200" cy="4927600"/>
          </a:xfrm>
        </p:spPr>
        <p:txBody>
          <a:bodyPr/>
          <a:lstStyle/>
          <a:p>
            <a:pPr lvl="1" eaLnBrk="1" hangingPunct="1"/>
            <a:r>
              <a:rPr lang="en-US" altLang="en-US" dirty="0"/>
              <a:t>Call provision </a:t>
            </a:r>
          </a:p>
          <a:p>
            <a:pPr lvl="2" eaLnBrk="1" hangingPunct="1"/>
            <a:r>
              <a:rPr lang="en-US" altLang="en-US" dirty="0"/>
              <a:t>Allows the issuer to repurchase the bonds before the maturity date at the issuers discretion</a:t>
            </a:r>
          </a:p>
          <a:p>
            <a:pPr lvl="2" eaLnBrk="1" hangingPunct="1"/>
            <a:r>
              <a:rPr lang="en-US" altLang="en-US" dirty="0"/>
              <a:t>Deferred calls provide more protection.</a:t>
            </a:r>
          </a:p>
          <a:p>
            <a:pPr lvl="1" eaLnBrk="1" hangingPunct="1"/>
            <a:r>
              <a:rPr lang="en-US" altLang="en-US" dirty="0"/>
              <a:t>Sinking fund </a:t>
            </a:r>
          </a:p>
          <a:p>
            <a:pPr lvl="2" eaLnBrk="1" hangingPunct="1"/>
            <a:r>
              <a:rPr lang="en-US" altLang="en-US" dirty="0"/>
              <a:t>Money set aside annually to pay bonds at maturity</a:t>
            </a:r>
          </a:p>
          <a:p>
            <a:pPr lvl="1" eaLnBrk="1" hangingPunct="1"/>
            <a:r>
              <a:rPr lang="en-US" altLang="en-US" dirty="0"/>
              <a:t>Yield</a:t>
            </a:r>
          </a:p>
          <a:p>
            <a:pPr lvl="2" eaLnBrk="1" hangingPunct="1"/>
            <a:r>
              <a:rPr lang="en-US" altLang="en-US" dirty="0"/>
              <a:t>The annual interest on a bond divided by its price</a:t>
            </a:r>
          </a:p>
          <a:p>
            <a:pPr lvl="1" eaLnBrk="1" hangingPunct="1"/>
            <a:r>
              <a:rPr lang="en-US" altLang="en-US" dirty="0"/>
              <a:t>Issuer</a:t>
            </a:r>
          </a:p>
          <a:p>
            <a:pPr lvl="2" eaLnBrk="1" hangingPunct="1"/>
            <a:r>
              <a:rPr lang="en-US" altLang="en-US" dirty="0"/>
              <a:t>The corporation or government agency that issues the bond</a:t>
            </a:r>
          </a:p>
          <a:p>
            <a:pPr lvl="1" eaLnBrk="1" hangingPunct="1"/>
            <a:endParaRPr lang="en-US" altLang="en-US" dirty="0"/>
          </a:p>
          <a:p>
            <a:pPr eaLnBrk="1" hangingPunct="1"/>
            <a:endParaRPr lang="en-US" altLang="en-US" sz="2400" dirty="0"/>
          </a:p>
          <a:p>
            <a:pPr lvl="1" eaLnBrk="1" hangingPunct="1"/>
            <a:endParaRPr lang="en-US"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9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9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29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29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29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291">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29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a:t>Bond Terminology </a:t>
            </a:r>
            <a:r>
              <a:rPr lang="en-US" altLang="en-US" sz="2000"/>
              <a:t>(continued)</a:t>
            </a:r>
          </a:p>
        </p:txBody>
      </p:sp>
      <p:sp>
        <p:nvSpPr>
          <p:cNvPr id="13315" name="Rectangle 3"/>
          <p:cNvSpPr>
            <a:spLocks noGrp="1" noChangeArrowheads="1"/>
          </p:cNvSpPr>
          <p:nvPr>
            <p:ph idx="1"/>
          </p:nvPr>
        </p:nvSpPr>
        <p:spPr>
          <a:xfrm>
            <a:off x="914400" y="1600200"/>
            <a:ext cx="7315200" cy="4876800"/>
          </a:xfrm>
        </p:spPr>
        <p:txBody>
          <a:bodyPr/>
          <a:lstStyle/>
          <a:p>
            <a:pPr eaLnBrk="1" hangingPunct="1"/>
            <a:r>
              <a:rPr lang="en-US" altLang="en-US" dirty="0"/>
              <a:t>What is term or bond maturity?</a:t>
            </a:r>
          </a:p>
          <a:p>
            <a:pPr lvl="1" eaLnBrk="1" hangingPunct="1"/>
            <a:r>
              <a:rPr lang="en-US" altLang="en-US" dirty="0"/>
              <a:t>Short-term</a:t>
            </a:r>
          </a:p>
          <a:p>
            <a:pPr lvl="2" eaLnBrk="1" hangingPunct="1"/>
            <a:r>
              <a:rPr lang="en-US" altLang="en-US" dirty="0"/>
              <a:t>Bonds with maturity usually a year or less</a:t>
            </a:r>
          </a:p>
          <a:p>
            <a:pPr lvl="1" eaLnBrk="1" hangingPunct="1"/>
            <a:r>
              <a:rPr lang="en-US" altLang="en-US" dirty="0"/>
              <a:t>Intermediate-term</a:t>
            </a:r>
          </a:p>
          <a:p>
            <a:pPr lvl="2" eaLnBrk="1" hangingPunct="1"/>
            <a:r>
              <a:rPr lang="en-US" altLang="en-US" dirty="0"/>
              <a:t>Bonds with a maturity of 2 to 10 years</a:t>
            </a:r>
          </a:p>
          <a:p>
            <a:pPr lvl="1" eaLnBrk="1" hangingPunct="1"/>
            <a:r>
              <a:rPr lang="en-US" altLang="en-US" dirty="0"/>
              <a:t>Long-term</a:t>
            </a:r>
          </a:p>
          <a:p>
            <a:pPr lvl="2" eaLnBrk="1" hangingPunct="1"/>
            <a:r>
              <a:rPr lang="en-US" altLang="en-US" dirty="0"/>
              <a:t>Bonds with a maturity of greater than 10 years</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a:t>Bond Terminology </a:t>
            </a:r>
            <a:r>
              <a:rPr lang="en-US" altLang="en-US" sz="2000"/>
              <a:t>(continued)</a:t>
            </a:r>
          </a:p>
        </p:txBody>
      </p:sp>
      <p:sp>
        <p:nvSpPr>
          <p:cNvPr id="14339" name="Rectangle 3"/>
          <p:cNvSpPr>
            <a:spLocks noGrp="1" noChangeArrowheads="1"/>
          </p:cNvSpPr>
          <p:nvPr>
            <p:ph idx="1"/>
          </p:nvPr>
        </p:nvSpPr>
        <p:spPr>
          <a:xfrm>
            <a:off x="914400" y="1600200"/>
            <a:ext cx="7315200" cy="4800600"/>
          </a:xfrm>
        </p:spPr>
        <p:txBody>
          <a:bodyPr/>
          <a:lstStyle/>
          <a:p>
            <a:pPr eaLnBrk="1" hangingPunct="1"/>
            <a:r>
              <a:rPr lang="en-US" altLang="en-US" dirty="0"/>
              <a:t>How are bonds issued:</a:t>
            </a:r>
          </a:p>
          <a:p>
            <a:pPr lvl="1" eaLnBrk="1" hangingPunct="1"/>
            <a:r>
              <a:rPr lang="en-US" altLang="en-US" dirty="0"/>
              <a:t>Book-entry bonds</a:t>
            </a:r>
          </a:p>
          <a:p>
            <a:pPr lvl="2" eaLnBrk="1" hangingPunct="1"/>
            <a:r>
              <a:rPr lang="en-US" altLang="en-US" dirty="0"/>
              <a:t>Bonds which are registered and stored electronically, similar to stock purchases</a:t>
            </a:r>
          </a:p>
          <a:p>
            <a:pPr lvl="1" eaLnBrk="1" hangingPunct="1"/>
            <a:r>
              <a:rPr lang="en-US" altLang="en-US" dirty="0"/>
              <a:t>Bearer bonds</a:t>
            </a:r>
          </a:p>
          <a:p>
            <a:pPr lvl="2" eaLnBrk="1" hangingPunct="1"/>
            <a:r>
              <a:rPr lang="en-US" altLang="en-US" dirty="0"/>
              <a:t>Bonds with coupons attach that pay interest only to the bearer upon surrender of the coupons</a:t>
            </a:r>
          </a:p>
          <a:p>
            <a:pPr lvl="1" eaLnBrk="1" hangingPunct="1"/>
            <a:r>
              <a:rPr lang="en-US" altLang="en-US" dirty="0"/>
              <a:t>Baby bonds</a:t>
            </a:r>
          </a:p>
          <a:p>
            <a:pPr lvl="2" eaLnBrk="1" hangingPunct="1"/>
            <a:r>
              <a:rPr lang="en-US" altLang="en-US" dirty="0"/>
              <a:t>A bond with a par value of less than $1,000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33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3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3666</TotalTime>
  <Pages>35</Pages>
  <Words>4157</Words>
  <Application>Microsoft Office PowerPoint</Application>
  <PresentationFormat>On-screen Show (4:3)</PresentationFormat>
  <Paragraphs>419</Paragraphs>
  <Slides>55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55</vt:i4>
      </vt:variant>
    </vt:vector>
  </HeadingPairs>
  <TitlesOfParts>
    <vt:vector size="59" baseType="lpstr">
      <vt:lpstr>Arial</vt:lpstr>
      <vt:lpstr>Times New Roman</vt:lpstr>
      <vt:lpstr>Wingdings</vt:lpstr>
      <vt:lpstr>BM418-Theme1</vt:lpstr>
      <vt:lpstr>  Investing 4: Bond Basics  Updated 2020/02/21 </vt:lpstr>
      <vt:lpstr>Objectives</vt:lpstr>
      <vt:lpstr>A.  Understand Benefits, Risk, Terminology and Types of Bonds</vt:lpstr>
      <vt:lpstr>Risk and Return (continued)</vt:lpstr>
      <vt:lpstr>Risk and Return (continued)</vt:lpstr>
      <vt:lpstr>Bond Terminology</vt:lpstr>
      <vt:lpstr>Bond Terminology (continued)</vt:lpstr>
      <vt:lpstr>Bond Terminology (continued)</vt:lpstr>
      <vt:lpstr>Bond Terminology (continued)</vt:lpstr>
      <vt:lpstr>Bond Terminology (continued)</vt:lpstr>
      <vt:lpstr>Bond Terminology (continued)</vt:lpstr>
      <vt:lpstr>Bond Terminology (continued)</vt:lpstr>
      <vt:lpstr>Bond Terminology (continued)</vt:lpstr>
      <vt:lpstr>Bond Terminology (continued)</vt:lpstr>
      <vt:lpstr>Bond Terminology (continued)</vt:lpstr>
      <vt:lpstr>Major Bond Types</vt:lpstr>
      <vt:lpstr>Major Bond Types (continued)</vt:lpstr>
      <vt:lpstr>Major Bond Types (continued)</vt:lpstr>
      <vt:lpstr>Major Bond Types (continued)</vt:lpstr>
      <vt:lpstr>Major Bond Types (continued)</vt:lpstr>
      <vt:lpstr>Major Bond Types (continued)</vt:lpstr>
      <vt:lpstr>Major Bond Types (continued)</vt:lpstr>
      <vt:lpstr>Major Bond Types (continued)</vt:lpstr>
      <vt:lpstr>Major Bond Types (continued)</vt:lpstr>
      <vt:lpstr>Major Bond Types (continued)</vt:lpstr>
      <vt:lpstr>Major Bond Types (continued)</vt:lpstr>
      <vt:lpstr>Major Bond Types (continued)</vt:lpstr>
      <vt:lpstr>Major Bond Types (continued)</vt:lpstr>
      <vt:lpstr>B. Understand How Bonds are Valued</vt:lpstr>
      <vt:lpstr>Valuation Principles (continued)</vt:lpstr>
      <vt:lpstr>Valuation Principles (continued)</vt:lpstr>
      <vt:lpstr>Valuation Principles (continued)</vt:lpstr>
      <vt:lpstr>Valuation Principles (continued)</vt:lpstr>
      <vt:lpstr>Valuation Principles (continued)</vt:lpstr>
      <vt:lpstr>Valuation Principles (continued)</vt:lpstr>
      <vt:lpstr>Valuation Principles (continued)</vt:lpstr>
      <vt:lpstr>Valuation Principles (continued) </vt:lpstr>
      <vt:lpstr>Valuation Principles (continued)</vt:lpstr>
      <vt:lpstr>Valuation Principles (continued)</vt:lpstr>
      <vt:lpstr>Costs of Investing in Bonds</vt:lpstr>
      <vt:lpstr>Costs of Investing in Bonds (continued)</vt:lpstr>
      <vt:lpstr>Costs of Investing in Bonds (continued)</vt:lpstr>
      <vt:lpstr>Costs of Investing in Bonds (continued)</vt:lpstr>
      <vt:lpstr>Costs of Investing in Bonds (continued)</vt:lpstr>
      <vt:lpstr>Questions</vt:lpstr>
      <vt:lpstr>C. Understanding Plans and Strategies for Investing in Bonds</vt:lpstr>
      <vt:lpstr>Plans and Strategies for Bonds (continued)</vt:lpstr>
      <vt:lpstr>Plans and Strategies for Bonds (continued)</vt:lpstr>
      <vt:lpstr>Review of Objectives</vt:lpstr>
      <vt:lpstr>Case Study #1</vt:lpstr>
      <vt:lpstr>Case Study #1 Answer</vt:lpstr>
      <vt:lpstr>Case Study #2</vt:lpstr>
      <vt:lpstr>Case Study #2 Answer</vt:lpstr>
      <vt:lpstr>Case Study #3</vt:lpstr>
      <vt:lpstr>Case Study #3 Answer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Bond Basics</dc:title>
  <dc:creator>Bryan Sudweeks</dc:creator>
  <cp:lastModifiedBy>Bryan Sudweeks</cp:lastModifiedBy>
  <cp:revision>173</cp:revision>
  <cp:lastPrinted>2020-02-22T19:35:40Z</cp:lastPrinted>
  <dcterms:created xsi:type="dcterms:W3CDTF">1998-03-10T20:11:10Z</dcterms:created>
  <dcterms:modified xsi:type="dcterms:W3CDTF">2020-02-22T19:35:40Z</dcterms:modified>
</cp:coreProperties>
</file>