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5" r:id="rId1"/>
  </p:sldMasterIdLst>
  <p:notesMasterIdLst>
    <p:notesMasterId r:id="rId70"/>
  </p:notesMasterIdLst>
  <p:handoutMasterIdLst>
    <p:handoutMasterId r:id="rId71"/>
  </p:handoutMasterIdLst>
  <p:sldIdLst>
    <p:sldId id="342" r:id="rId2"/>
    <p:sldId id="278" r:id="rId3"/>
    <p:sldId id="443" r:id="rId4"/>
    <p:sldId id="444" r:id="rId5"/>
    <p:sldId id="413" r:id="rId6"/>
    <p:sldId id="536" r:id="rId7"/>
    <p:sldId id="537" r:id="rId8"/>
    <p:sldId id="475" r:id="rId9"/>
    <p:sldId id="476" r:id="rId10"/>
    <p:sldId id="477" r:id="rId11"/>
    <p:sldId id="343" r:id="rId12"/>
    <p:sldId id="533" r:id="rId13"/>
    <p:sldId id="535" r:id="rId14"/>
    <p:sldId id="538" r:id="rId15"/>
    <p:sldId id="738" r:id="rId16"/>
    <p:sldId id="447" r:id="rId17"/>
    <p:sldId id="353" r:id="rId18"/>
    <p:sldId id="419" r:id="rId19"/>
    <p:sldId id="540" r:id="rId20"/>
    <p:sldId id="415" r:id="rId21"/>
    <p:sldId id="356" r:id="rId22"/>
    <p:sldId id="347" r:id="rId23"/>
    <p:sldId id="445" r:id="rId24"/>
    <p:sldId id="441" r:id="rId25"/>
    <p:sldId id="418" r:id="rId26"/>
    <p:sldId id="442" r:id="rId27"/>
    <p:sldId id="358" r:id="rId28"/>
    <p:sldId id="351" r:id="rId29"/>
    <p:sldId id="359" r:id="rId30"/>
    <p:sldId id="354" r:id="rId31"/>
    <p:sldId id="350" r:id="rId32"/>
    <p:sldId id="539" r:id="rId33"/>
    <p:sldId id="496" r:id="rId34"/>
    <p:sldId id="498" r:id="rId35"/>
    <p:sldId id="499" r:id="rId36"/>
    <p:sldId id="501" r:id="rId37"/>
    <p:sldId id="503" r:id="rId38"/>
    <p:sldId id="505" r:id="rId39"/>
    <p:sldId id="507" r:id="rId40"/>
    <p:sldId id="509" r:id="rId41"/>
    <p:sldId id="511" r:id="rId42"/>
    <p:sldId id="513" r:id="rId43"/>
    <p:sldId id="514" r:id="rId44"/>
    <p:sldId id="515" r:id="rId45"/>
    <p:sldId id="516" r:id="rId46"/>
    <p:sldId id="425" r:id="rId47"/>
    <p:sldId id="541" r:id="rId48"/>
    <p:sldId id="439" r:id="rId49"/>
    <p:sldId id="470" r:id="rId50"/>
    <p:sldId id="494" r:id="rId51"/>
    <p:sldId id="432" r:id="rId52"/>
    <p:sldId id="434" r:id="rId53"/>
    <p:sldId id="440" r:id="rId54"/>
    <p:sldId id="397" r:id="rId55"/>
    <p:sldId id="480" r:id="rId56"/>
    <p:sldId id="481" r:id="rId57"/>
    <p:sldId id="482" r:id="rId58"/>
    <p:sldId id="483" r:id="rId59"/>
    <p:sldId id="484" r:id="rId60"/>
    <p:sldId id="485" r:id="rId61"/>
    <p:sldId id="486" r:id="rId62"/>
    <p:sldId id="487" r:id="rId63"/>
    <p:sldId id="488" r:id="rId64"/>
    <p:sldId id="489" r:id="rId65"/>
    <p:sldId id="490" r:id="rId66"/>
    <p:sldId id="491" r:id="rId67"/>
    <p:sldId id="492" r:id="rId68"/>
    <p:sldId id="737" r:id="rId69"/>
  </p:sldIdLst>
  <p:sldSz cx="9144000" cy="6858000" type="screen4x3"/>
  <p:notesSz cx="70104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32"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EFF3EF"/>
    <a:srgbClr val="0000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1" autoAdjust="0"/>
    <p:restoredTop sz="87344" autoAdjust="0"/>
  </p:normalViewPr>
  <p:slideViewPr>
    <p:cSldViewPr>
      <p:cViewPr varScale="1">
        <p:scale>
          <a:sx n="93" d="100"/>
          <a:sy n="93" d="100"/>
        </p:scale>
        <p:origin x="2088" y="78"/>
      </p:cViewPr>
      <p:guideLst>
        <p:guide orient="horz" pos="2160"/>
        <p:guide pos="2832"/>
      </p:guideLst>
    </p:cSldViewPr>
  </p:slideViewPr>
  <p:outlineViewPr>
    <p:cViewPr>
      <p:scale>
        <a:sx n="33" d="100"/>
        <a:sy n="33" d="100"/>
      </p:scale>
      <p:origin x="66" y="14886"/>
    </p:cViewPr>
  </p:outlineViewPr>
  <p:notesTextViewPr>
    <p:cViewPr>
      <p:scale>
        <a:sx n="100" d="100"/>
        <a:sy n="100" d="100"/>
      </p:scale>
      <p:origin x="0" y="0"/>
    </p:cViewPr>
  </p:notesTextViewPr>
  <p:notesViewPr>
    <p:cSldViewPr>
      <p:cViewPr varScale="1">
        <p:scale>
          <a:sx n="75" d="100"/>
          <a:sy n="75" d="100"/>
        </p:scale>
        <p:origin x="954" y="19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7" name="Rectangle 3"/>
          <p:cNvSpPr>
            <a:spLocks noGrp="1" noChangeArrowheads="1"/>
          </p:cNvSpPr>
          <p:nvPr>
            <p:ph type="dt" sz="quarter" idx="1"/>
          </p:nvPr>
        </p:nvSpPr>
        <p:spPr bwMode="auto">
          <a:xfrm>
            <a:off x="934720" y="233365"/>
            <a:ext cx="5140960" cy="465137"/>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lvl1pPr algn="ctr" eaLnBrk="1" hangingPunct="1">
              <a:defRPr sz="1300" b="0">
                <a:solidFill>
                  <a:schemeClr val="tx1"/>
                </a:solidFill>
              </a:defRPr>
            </a:lvl1pPr>
          </a:lstStyle>
          <a:p>
            <a:pPr>
              <a:defRPr/>
            </a:pPr>
            <a:r>
              <a:rPr lang="en-US" dirty="0"/>
              <a:t>Investing 1: Before you Invest and Principles of Successful Investing</a:t>
            </a:r>
          </a:p>
          <a:p>
            <a:pPr>
              <a:defRPr/>
            </a:pPr>
            <a:r>
              <a:rPr lang="en-US" dirty="0"/>
              <a:t>Personal Finance:  Another Perspective</a:t>
            </a:r>
          </a:p>
          <a:p>
            <a:pPr>
              <a:defRPr/>
            </a:pPr>
            <a:endParaRPr lang="en-US" dirty="0"/>
          </a:p>
        </p:txBody>
      </p:sp>
      <p:sp>
        <p:nvSpPr>
          <p:cNvPr id="41989" name="Rectangle 5"/>
          <p:cNvSpPr>
            <a:spLocks noGrp="1" noChangeArrowheads="1"/>
          </p:cNvSpPr>
          <p:nvPr>
            <p:ph type="sldNum" sz="quarter" idx="3"/>
          </p:nvPr>
        </p:nvSpPr>
        <p:spPr bwMode="auto">
          <a:xfrm>
            <a:off x="1985964" y="8597900"/>
            <a:ext cx="3038475" cy="465138"/>
          </a:xfrm>
          <a:prstGeom prst="rect">
            <a:avLst/>
          </a:prstGeom>
          <a:noFill/>
          <a:ln w="9525">
            <a:noFill/>
            <a:miter lim="800000"/>
            <a:headEnd/>
            <a:tailEnd/>
          </a:ln>
          <a:effectLst/>
        </p:spPr>
        <p:txBody>
          <a:bodyPr vert="horz" wrap="square" lIns="92430" tIns="46215" rIns="92430" bIns="46215" numCol="1" anchor="b" anchorCtr="0" compatLnSpc="1">
            <a:prstTxWarp prst="textNoShape">
              <a:avLst/>
            </a:prstTxWarp>
          </a:bodyPr>
          <a:lstStyle>
            <a:lvl1pPr algn="ctr" eaLnBrk="1" hangingPunct="1">
              <a:defRPr sz="1300" b="0">
                <a:solidFill>
                  <a:schemeClr val="tx1"/>
                </a:solidFill>
              </a:defRPr>
            </a:lvl1pPr>
          </a:lstStyle>
          <a:p>
            <a:pPr>
              <a:defRPr/>
            </a:pPr>
            <a:fld id="{BB68832B-259B-4C82-8BCC-015D3C86F05C}"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bwMode="auto">
          <a:xfrm>
            <a:off x="1" y="0"/>
            <a:ext cx="3038475" cy="463550"/>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lvl1pPr algn="l" eaLnBrk="1" hangingPunct="1">
              <a:defRPr sz="1300" b="0">
                <a:solidFill>
                  <a:schemeClr val="tx1"/>
                </a:solidFill>
              </a:defRPr>
            </a:lvl1pPr>
          </a:lstStyle>
          <a:p>
            <a:pPr>
              <a:defRPr/>
            </a:pPr>
            <a:endParaRPr lang="en-US" dirty="0"/>
          </a:p>
        </p:txBody>
      </p:sp>
      <p:sp>
        <p:nvSpPr>
          <p:cNvPr id="105475" name="Rectangle 3"/>
          <p:cNvSpPr>
            <a:spLocks noGrp="1" noChangeArrowheads="1"/>
          </p:cNvSpPr>
          <p:nvPr>
            <p:ph type="dt" idx="1"/>
          </p:nvPr>
        </p:nvSpPr>
        <p:spPr bwMode="auto">
          <a:xfrm>
            <a:off x="3971926" y="0"/>
            <a:ext cx="3038475" cy="463550"/>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lvl1pPr algn="r" eaLnBrk="1" hangingPunct="1">
              <a:defRPr sz="1300" b="0">
                <a:solidFill>
                  <a:schemeClr val="tx1"/>
                </a:solidFill>
              </a:defRPr>
            </a:lvl1pPr>
          </a:lstStyle>
          <a:p>
            <a:pPr>
              <a:defRPr/>
            </a:pPr>
            <a:endParaRPr lang="en-US" dirty="0"/>
          </a:p>
        </p:txBody>
      </p:sp>
      <p:sp>
        <p:nvSpPr>
          <p:cNvPr id="3076" name="Rectangle 4"/>
          <p:cNvSpPr>
            <a:spLocks noGrp="1" noRot="1" noChangeAspect="1" noChangeArrowheads="1" noTextEdit="1"/>
          </p:cNvSpPr>
          <p:nvPr>
            <p:ph type="sldImg" idx="2"/>
          </p:nvPr>
        </p:nvSpPr>
        <p:spPr bwMode="auto">
          <a:xfrm>
            <a:off x="1181100" y="698500"/>
            <a:ext cx="4649788"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7" name="Rectangle 5"/>
          <p:cNvSpPr>
            <a:spLocks noGrp="1" noChangeArrowheads="1"/>
          </p:cNvSpPr>
          <p:nvPr>
            <p:ph type="body" sz="quarter" idx="3"/>
          </p:nvPr>
        </p:nvSpPr>
        <p:spPr bwMode="auto">
          <a:xfrm>
            <a:off x="933451" y="4416427"/>
            <a:ext cx="5143500" cy="4181475"/>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5478" name="Rectangle 6"/>
          <p:cNvSpPr>
            <a:spLocks noGrp="1" noChangeArrowheads="1"/>
          </p:cNvSpPr>
          <p:nvPr>
            <p:ph type="ftr" sz="quarter" idx="4"/>
          </p:nvPr>
        </p:nvSpPr>
        <p:spPr bwMode="auto">
          <a:xfrm>
            <a:off x="1" y="8832850"/>
            <a:ext cx="3038475" cy="463550"/>
          </a:xfrm>
          <a:prstGeom prst="rect">
            <a:avLst/>
          </a:prstGeom>
          <a:noFill/>
          <a:ln w="9525">
            <a:noFill/>
            <a:miter lim="800000"/>
            <a:headEnd/>
            <a:tailEnd/>
          </a:ln>
          <a:effectLst/>
        </p:spPr>
        <p:txBody>
          <a:bodyPr vert="horz" wrap="square" lIns="92430" tIns="46215" rIns="92430" bIns="46215" numCol="1" anchor="b" anchorCtr="0" compatLnSpc="1">
            <a:prstTxWarp prst="textNoShape">
              <a:avLst/>
            </a:prstTxWarp>
          </a:bodyPr>
          <a:lstStyle>
            <a:lvl1pPr algn="l" eaLnBrk="1" hangingPunct="1">
              <a:defRPr sz="1300" b="0">
                <a:solidFill>
                  <a:schemeClr val="tx1"/>
                </a:solidFill>
              </a:defRPr>
            </a:lvl1pPr>
          </a:lstStyle>
          <a:p>
            <a:pPr>
              <a:defRPr/>
            </a:pPr>
            <a:endParaRPr lang="en-US" dirty="0"/>
          </a:p>
        </p:txBody>
      </p:sp>
      <p:sp>
        <p:nvSpPr>
          <p:cNvPr id="105479" name="Rectangle 7"/>
          <p:cNvSpPr>
            <a:spLocks noGrp="1" noChangeArrowheads="1"/>
          </p:cNvSpPr>
          <p:nvPr>
            <p:ph type="sldNum" sz="quarter" idx="5"/>
          </p:nvPr>
        </p:nvSpPr>
        <p:spPr bwMode="auto">
          <a:xfrm>
            <a:off x="3971926" y="8832850"/>
            <a:ext cx="3038475" cy="463550"/>
          </a:xfrm>
          <a:prstGeom prst="rect">
            <a:avLst/>
          </a:prstGeom>
          <a:noFill/>
          <a:ln w="9525">
            <a:noFill/>
            <a:miter lim="800000"/>
            <a:headEnd/>
            <a:tailEnd/>
          </a:ln>
          <a:effectLst/>
        </p:spPr>
        <p:txBody>
          <a:bodyPr vert="horz" wrap="square" lIns="92430" tIns="46215" rIns="92430" bIns="46215" numCol="1" anchor="b" anchorCtr="0" compatLnSpc="1">
            <a:prstTxWarp prst="textNoShape">
              <a:avLst/>
            </a:prstTxWarp>
          </a:bodyPr>
          <a:lstStyle>
            <a:lvl1pPr algn="r" eaLnBrk="1" hangingPunct="1">
              <a:defRPr sz="1300" b="0">
                <a:solidFill>
                  <a:schemeClr val="tx1"/>
                </a:solidFill>
              </a:defRPr>
            </a:lvl1pPr>
          </a:lstStyle>
          <a:p>
            <a:pPr>
              <a:defRPr/>
            </a:pPr>
            <a:fld id="{A811808A-B1F6-480C-AD79-D21110D693B9}"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1363" indent="-284163">
              <a:spcBef>
                <a:spcPct val="30000"/>
              </a:spcBef>
              <a:defRPr sz="1200">
                <a:solidFill>
                  <a:schemeClr val="tx1"/>
                </a:solidFill>
                <a:latin typeface="Times New Roman" panose="02020603050405020304" pitchFamily="18" charset="0"/>
              </a:defRPr>
            </a:lvl2pPr>
            <a:lvl3pPr marL="1141413" indent="-227013">
              <a:spcBef>
                <a:spcPct val="30000"/>
              </a:spcBef>
              <a:defRPr sz="1200">
                <a:solidFill>
                  <a:schemeClr val="tx1"/>
                </a:solidFill>
                <a:latin typeface="Times New Roman" panose="02020603050405020304" pitchFamily="18" charset="0"/>
              </a:defRPr>
            </a:lvl3pPr>
            <a:lvl4pPr marL="1598613" indent="-227013">
              <a:spcBef>
                <a:spcPct val="30000"/>
              </a:spcBef>
              <a:defRPr sz="1200">
                <a:solidFill>
                  <a:schemeClr val="tx1"/>
                </a:solidFill>
                <a:latin typeface="Times New Roman" panose="02020603050405020304" pitchFamily="18" charset="0"/>
              </a:defRPr>
            </a:lvl4pPr>
            <a:lvl5pPr marL="2054225" indent="-227013">
              <a:spcBef>
                <a:spcPct val="30000"/>
              </a:spcBef>
              <a:defRPr sz="1200">
                <a:solidFill>
                  <a:schemeClr val="tx1"/>
                </a:solidFill>
                <a:latin typeface="Times New Roman" panose="02020603050405020304" pitchFamily="18" charset="0"/>
              </a:defRPr>
            </a:lvl5pPr>
            <a:lvl6pPr marL="2511425" indent="-227013" eaLnBrk="0" fontAlgn="base" hangingPunct="0">
              <a:spcBef>
                <a:spcPct val="30000"/>
              </a:spcBef>
              <a:spcAft>
                <a:spcPct val="0"/>
              </a:spcAft>
              <a:defRPr sz="1200">
                <a:solidFill>
                  <a:schemeClr val="tx1"/>
                </a:solidFill>
                <a:latin typeface="Times New Roman" panose="02020603050405020304" pitchFamily="18" charset="0"/>
              </a:defRPr>
            </a:lvl6pPr>
            <a:lvl7pPr marL="2968625" indent="-227013" eaLnBrk="0" fontAlgn="base" hangingPunct="0">
              <a:spcBef>
                <a:spcPct val="30000"/>
              </a:spcBef>
              <a:spcAft>
                <a:spcPct val="0"/>
              </a:spcAft>
              <a:defRPr sz="1200">
                <a:solidFill>
                  <a:schemeClr val="tx1"/>
                </a:solidFill>
                <a:latin typeface="Times New Roman" panose="02020603050405020304" pitchFamily="18" charset="0"/>
              </a:defRPr>
            </a:lvl7pPr>
            <a:lvl8pPr marL="3425825" indent="-227013" eaLnBrk="0" fontAlgn="base" hangingPunct="0">
              <a:spcBef>
                <a:spcPct val="30000"/>
              </a:spcBef>
              <a:spcAft>
                <a:spcPct val="0"/>
              </a:spcAft>
              <a:defRPr sz="1200">
                <a:solidFill>
                  <a:schemeClr val="tx1"/>
                </a:solidFill>
                <a:latin typeface="Times New Roman" panose="02020603050405020304" pitchFamily="18" charset="0"/>
              </a:defRPr>
            </a:lvl8pPr>
            <a:lvl9pPr marL="3883025" indent="-22701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702E58F-3622-44F6-9017-F45F09F13F2D}" type="slidenum">
              <a:rPr lang="en-US" altLang="en-US" sz="1300" smtClean="0"/>
              <a:pPr>
                <a:spcBef>
                  <a:spcPct val="0"/>
                </a:spcBef>
              </a:pPr>
              <a:t>9</a:t>
            </a:fld>
            <a:endParaRPr lang="en-US"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You  pay taxes, charitable contributions and savings on every new dollar earned, and a dollar saved can earn income and income on income (compound interest)</a:t>
            </a:r>
          </a:p>
          <a:p>
            <a:endParaRPr lang="en-US" dirty="0"/>
          </a:p>
        </p:txBody>
      </p:sp>
      <p:sp>
        <p:nvSpPr>
          <p:cNvPr id="4" name="Slide Number Placeholder 3"/>
          <p:cNvSpPr>
            <a:spLocks noGrp="1"/>
          </p:cNvSpPr>
          <p:nvPr>
            <p:ph type="sldNum" sz="quarter" idx="5"/>
          </p:nvPr>
        </p:nvSpPr>
        <p:spPr/>
        <p:txBody>
          <a:bodyPr/>
          <a:lstStyle/>
          <a:p>
            <a:pPr>
              <a:defRPr/>
            </a:pPr>
            <a:fld id="{A811808A-B1F6-480C-AD79-D21110D693B9}" type="slidenum">
              <a:rPr lang="en-US" altLang="en-US" smtClean="0"/>
              <a:pPr>
                <a:defRPr/>
              </a:pPr>
              <a:t>22</a:t>
            </a:fld>
            <a:endParaRPr lang="en-US" altLang="en-US" dirty="0"/>
          </a:p>
        </p:txBody>
      </p:sp>
    </p:spTree>
    <p:extLst>
      <p:ext uri="{BB962C8B-B14F-4D97-AF65-F5344CB8AC3E}">
        <p14:creationId xmlns:p14="http://schemas.microsoft.com/office/powerpoint/2010/main" val="672470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811808A-B1F6-480C-AD79-D21110D693B9}" type="slidenum">
              <a:rPr lang="en-US" altLang="en-US" smtClean="0"/>
              <a:pPr>
                <a:defRPr/>
              </a:pPr>
              <a:t>27</a:t>
            </a:fld>
            <a:endParaRPr lang="en-US" altLang="en-US" dirty="0"/>
          </a:p>
        </p:txBody>
      </p:sp>
    </p:spTree>
    <p:extLst>
      <p:ext uri="{BB962C8B-B14F-4D97-AF65-F5344CB8AC3E}">
        <p14:creationId xmlns:p14="http://schemas.microsoft.com/office/powerpoint/2010/main" val="2455480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11808A-B1F6-480C-AD79-D21110D693B9}" type="slidenum">
              <a:rPr lang="en-US" altLang="en-US" smtClean="0"/>
              <a:pPr>
                <a:defRPr/>
              </a:pPr>
              <a:t>50</a:t>
            </a:fld>
            <a:endParaRPr lang="en-US" altLang="en-US" dirty="0"/>
          </a:p>
        </p:txBody>
      </p:sp>
    </p:spTree>
    <p:extLst>
      <p:ext uri="{BB962C8B-B14F-4D97-AF65-F5344CB8AC3E}">
        <p14:creationId xmlns:p14="http://schemas.microsoft.com/office/powerpoint/2010/main" val="3145718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3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fld id="{F0C0FA9F-3302-4E42-B19A-CB776B48904C}" type="slidenum">
              <a:rPr lang="en-US" altLang="en-US" sz="1300" b="0" smtClean="0">
                <a:solidFill>
                  <a:schemeClr val="tx1"/>
                </a:solidFill>
              </a:rPr>
              <a:pPr/>
              <a:t>51</a:t>
            </a:fld>
            <a:endParaRPr lang="en-US" altLang="en-US" sz="1300" b="0" dirty="0">
              <a:solidFill>
                <a:schemeClr val="tx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11808A-B1F6-480C-AD79-D21110D693B9}" type="slidenum">
              <a:rPr lang="en-US" altLang="en-US" smtClean="0"/>
              <a:pPr>
                <a:defRPr/>
              </a:pPr>
              <a:t>52</a:t>
            </a:fld>
            <a:endParaRPr lang="en-US" altLang="en-US" dirty="0"/>
          </a:p>
        </p:txBody>
      </p:sp>
    </p:spTree>
    <p:extLst>
      <p:ext uri="{BB962C8B-B14F-4D97-AF65-F5344CB8AC3E}">
        <p14:creationId xmlns:p14="http://schemas.microsoft.com/office/powerpoint/2010/main" val="1479812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811808A-B1F6-480C-AD79-D21110D693B9}" type="slidenum">
              <a:rPr lang="en-US" altLang="en-US" smtClean="0"/>
              <a:pPr>
                <a:defRPr/>
              </a:pPr>
              <a:t>54</a:t>
            </a:fld>
            <a:endParaRPr lang="en-US" altLang="en-US" dirty="0"/>
          </a:p>
        </p:txBody>
      </p:sp>
    </p:spTree>
    <p:extLst>
      <p:ext uri="{BB962C8B-B14F-4D97-AF65-F5344CB8AC3E}">
        <p14:creationId xmlns:p14="http://schemas.microsoft.com/office/powerpoint/2010/main" val="16071581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1F0AD709-4B8E-47E7-B667-9C28DB8AC299}" type="slidenum">
              <a:rPr lang="en-US" altLang="en-US" sz="1400" smtClean="0">
                <a:solidFill>
                  <a:schemeClr val="bg1"/>
                </a:solidFill>
              </a:rPr>
              <a:pPr algn="ctr" eaLnBrk="1" hangingPunct="1">
                <a:defRPr/>
              </a:pPr>
              <a:t>‹#›</a:t>
            </a:fld>
            <a:endParaRPr lang="en-US" altLang="en-US" sz="1400" dirty="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11" name="TextBox 10"/>
          <p:cNvSpPr txBox="1"/>
          <p:nvPr userDrawn="1"/>
        </p:nvSpPr>
        <p:spPr>
          <a:xfrm>
            <a:off x="8229600" y="6172200"/>
            <a:ext cx="609600" cy="307975"/>
          </a:xfrm>
          <a:prstGeom prst="rect">
            <a:avLst/>
          </a:prstGeom>
          <a:noFill/>
        </p:spPr>
        <p:txBody>
          <a:bodyPr>
            <a:spAutoFit/>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3CB1C48F-8D3A-4AC6-B5E6-8430E7BF6BDF}" type="slidenum">
              <a:rPr lang="en-US" altLang="en-US" sz="1400" b="0" smtClean="0"/>
              <a:pPr algn="ctr" eaLnBrk="1" hangingPunct="1">
                <a:defRPr/>
              </a:pPr>
              <a:t>‹#›</a:t>
            </a:fld>
            <a:endParaRPr lang="en-US" altLang="en-US" b="0" dirty="0"/>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39393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5919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609725"/>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9725"/>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06903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
        <p:nvSpPr>
          <p:cNvPr id="1030" name="Slide Number Placeholder 3"/>
          <p:cNvSpPr txBox="1">
            <a:spLocks noGrp="1"/>
          </p:cNvSpPr>
          <p:nvPr/>
        </p:nvSpPr>
        <p:spPr bwMode="auto">
          <a:xfrm>
            <a:off x="8229600" y="6172200"/>
            <a:ext cx="668338"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3D39B30D-33B4-4156-AB83-4F419C82C2E0}" type="slidenum">
              <a:rPr lang="en-US" altLang="en-US" sz="1400" b="0" smtClean="0">
                <a:solidFill>
                  <a:schemeClr val="tx1"/>
                </a:solidFill>
              </a:rPr>
              <a:pPr algn="ctr" eaLnBrk="1" hangingPunct="1">
                <a:defRPr/>
              </a:pPr>
              <a:t>‹#›</a:t>
            </a:fld>
            <a:endParaRPr lang="en-US" altLang="en-US" sz="1400" b="0" dirty="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dirty="0"/>
          </a:p>
        </p:txBody>
      </p:sp>
    </p:spTree>
  </p:cSld>
  <p:clrMap bg1="lt1" tx1="dk1" bg2="lt2" tx2="dk2" accent1="accent1" accent2="accent2" accent3="accent3" accent4="accent4" accent5="accent5" accent6="accent6" hlink="hlink" folHlink="folHlink"/>
  <p:sldLayoutIdLst>
    <p:sldLayoutId id="2147483892" r:id="rId1"/>
    <p:sldLayoutId id="2147483889" r:id="rId2"/>
    <p:sldLayoutId id="2147483890" r:id="rId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www.dalbar.com/"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hyperlink" Target="http://www.dalbar.com/"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dropbox.com/s/n2azal4j4cdoo6j/Beginning%20Investing%20Overview.pptx?dl=0"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dropbox.com/s/vml91to82j3nee0/TT16%20-%20A%20Risk%20Tolerance%20Test.docx?dl=0"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dropbox.com/s/27fq3zcdakao36l/TT23%20-%20Return%20Simulation%20for%20Asset%20Classes.xlsx?dl=0"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spdeijmlh3e3lpr/TT05B%20-%20Investment%20Plan%20Example%20%20Instructions.docx?dl=0" TargetMode="External"/><Relationship Id="rId2" Type="http://schemas.openxmlformats.org/officeDocument/2006/relationships/hyperlink" Target="https://www.dropbox.com/s/gik1tfotjy1u99g/TT05A%20-%20Investment%20Plan%20Example%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dropbox.com/s/pnohoeg2r09qk5e/TT13%20-%20Investment%20Process%20Spreadsheet.xls?dl=0" TargetMode="External"/><Relationship Id="rId2" Type="http://schemas.openxmlformats.org/officeDocument/2006/relationships/hyperlink" Target="https://www.dropbox.com/s/xnmyujzenqi180t/TT27%20-%20Expected%20Return%20Simulation%20and%20Benchmarks.xls?dl=0"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5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hyperlink" Target="https://www.dropbox.com/s/27fq3zcdakao36l/TT23%20-%20Return%20Simulation%20for%20Asset%20Classes.xlsx?dl=0" TargetMode="Externa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dropbox.com/s/vml91to82j3nee0/TT16%20-%20A%20Risk%20Tolerance%20Test.docx?dl=0" TargetMode="External"/><Relationship Id="rId2" Type="http://schemas.openxmlformats.org/officeDocument/2006/relationships/hyperlink" Target="https://www.dropbox.com/s/gik1tfotjy1u99g/TT05A%20-%20Investment%20Plan%20Example%20Template.docx?dl=0" TargetMode="Externa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hyperlink" Target="https://www.dropbox.com/s/3last8nor2clrkp/Fin200-19%20Investments%202%20-%20Understanding%20Asset%20Classes.pptx?dl=0" TargetMode="External"/><Relationship Id="rId2" Type="http://schemas.openxmlformats.org/officeDocument/2006/relationships/hyperlink" Target="https://www.dropbox.com/s/tdbqpws328tzjuf/Fin200-18%20Investments%201%20-%20Before%20you%20Invest.pptx?dl=0" TargetMode="External"/><Relationship Id="rId1" Type="http://schemas.openxmlformats.org/officeDocument/2006/relationships/slideLayout" Target="../slideLayouts/slideLayout2.xml"/><Relationship Id="rId6" Type="http://schemas.openxmlformats.org/officeDocument/2006/relationships/hyperlink" Target="https://www.dropbox.com/s/f2qmtbb6yam4t22/Fin200-22%20Investments%205%20-%20Picking%20Financial%20Assets.pptx?dl=0" TargetMode="External"/><Relationship Id="rId5" Type="http://schemas.openxmlformats.org/officeDocument/2006/relationships/hyperlink" Target="https://www.dropbox.com/s/cddb69ucgf9mx0z/Fin200-21%20Investments%204%20-%20Your%20Investment%20Plan.pptx?dl=0" TargetMode="External"/><Relationship Id="rId4" Type="http://schemas.openxmlformats.org/officeDocument/2006/relationships/hyperlink" Target="https://www.dropbox.com/s/5rev48gydswtmfu/Fin200-20%20Investments%203%20-%20Risk%20Tolerance%20and%20Indexing.pptx?dl=0"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dropbox.com/s/1vb4fd6okc1h88f/TT27%20-%20Expected%20Return%20Simulation%20and%20Benchmarks.xlsx?dl=0" TargetMode="External"/><Relationship Id="rId2" Type="http://schemas.openxmlformats.org/officeDocument/2006/relationships/hyperlink" Target="https://www.dropbox.com/s/27fq3zcdakao36l/TT23%20-%20Return%20Simulation%20for%20Asset%20Classes.xlsx?dl=0" TargetMode="External"/><Relationship Id="rId1" Type="http://schemas.openxmlformats.org/officeDocument/2006/relationships/slideLayout" Target="../slideLayouts/slideLayout1.xml"/><Relationship Id="rId4" Type="http://schemas.openxmlformats.org/officeDocument/2006/relationships/hyperlink" Target="https://www.dropbox.com/s/0qwqtszlcvgsi6r/TT43%20-%20Investment%20Expenses.xlsx?dl=0"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ctrTitle" idx="4294967295"/>
          </p:nvPr>
        </p:nvSpPr>
        <p:spPr>
          <a:xfrm>
            <a:off x="685800" y="642938"/>
            <a:ext cx="7772400" cy="935037"/>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sz="3200" dirty="0"/>
              <a:t>Personal Finance: Another Perspective</a:t>
            </a:r>
            <a:endParaRPr lang="en-US" altLang="en-US" dirty="0"/>
          </a:p>
        </p:txBody>
      </p:sp>
      <p:sp>
        <p:nvSpPr>
          <p:cNvPr id="2051" name="Rectangle 3"/>
          <p:cNvSpPr>
            <a:spLocks noGrp="1" noChangeArrowheads="1"/>
          </p:cNvSpPr>
          <p:nvPr>
            <p:ph type="subTitle" idx="4294967295"/>
          </p:nvPr>
        </p:nvSpPr>
        <p:spPr>
          <a:xfrm>
            <a:off x="1219200" y="2162175"/>
            <a:ext cx="6781800" cy="2667000"/>
          </a:xfrm>
        </p:spPr>
        <p:txBody>
          <a:bodyPr/>
          <a:lstStyle/>
          <a:p>
            <a:pPr marL="0" indent="0" algn="ctr" eaLnBrk="1" hangingPunct="1">
              <a:buFont typeface="Wingdings" panose="05000000000000000000" pitchFamily="2" charset="2"/>
              <a:buNone/>
            </a:pPr>
            <a:endParaRPr lang="en-US" altLang="en-US" sz="4000" dirty="0"/>
          </a:p>
          <a:p>
            <a:pPr marL="0" indent="0" algn="ctr" eaLnBrk="1" hangingPunct="1">
              <a:buFont typeface="Wingdings" panose="05000000000000000000" pitchFamily="2" charset="2"/>
              <a:buNone/>
            </a:pPr>
            <a:r>
              <a:rPr lang="en-US" altLang="en-US" sz="4000" dirty="0"/>
              <a:t>Investing 1: </a:t>
            </a:r>
            <a:br>
              <a:rPr lang="en-US" altLang="en-US" sz="4000" dirty="0"/>
            </a:br>
            <a:r>
              <a:rPr lang="en-US" altLang="en-US" sz="4000" dirty="0"/>
              <a:t>Before you Invest</a:t>
            </a:r>
          </a:p>
          <a:p>
            <a:pPr marL="0" indent="0" algn="ctr" eaLnBrk="1" hangingPunct="1">
              <a:buFont typeface="Wingdings" panose="05000000000000000000" pitchFamily="2" charset="2"/>
              <a:buNone/>
            </a:pPr>
            <a:endParaRPr lang="en-US" altLang="en-US" dirty="0"/>
          </a:p>
          <a:p>
            <a:pPr marL="0" indent="0" algn="ctr" eaLnBrk="1" hangingPunct="1">
              <a:buFont typeface="Wingdings" panose="05000000000000000000" pitchFamily="2" charset="2"/>
              <a:buNone/>
            </a:pPr>
            <a:r>
              <a:rPr lang="en-US" altLang="en-US"/>
              <a:t>Updated 2020/02/21</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1">
                                            <p:txEl>
                                              <p:pRg st="1" end="1"/>
                                            </p:txEl>
                                          </p:spTgt>
                                        </p:tgtEl>
                                        <p:attrNameLst>
                                          <p:attrName>style.visibility</p:attrName>
                                        </p:attrNameLst>
                                      </p:cBhvr>
                                      <p:to>
                                        <p:strVal val="visible"/>
                                      </p:to>
                                    </p:set>
                                    <p:anim calcmode="lin" valueType="num">
                                      <p:cBhvr additive="base">
                                        <p:cTn id="7" dur="500" fill="hold"/>
                                        <p:tgtEl>
                                          <p:spTgt spid="2051">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51">
                                            <p:txEl>
                                              <p:pRg st="3" end="3"/>
                                            </p:txEl>
                                          </p:spTgt>
                                        </p:tgtEl>
                                        <p:attrNameLst>
                                          <p:attrName>style.visibility</p:attrName>
                                        </p:attrNameLst>
                                      </p:cBhvr>
                                      <p:to>
                                        <p:strVal val="visible"/>
                                      </p:to>
                                    </p:set>
                                    <p:anim calcmode="lin" valueType="num">
                                      <p:cBhvr additive="base">
                                        <p:cTn id="13" dur="500" fill="hold"/>
                                        <p:tgtEl>
                                          <p:spTgt spid="2051">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5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bldLvl="2"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6858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lnSpc>
                <a:spcPct val="70000"/>
              </a:lnSpc>
              <a:spcBef>
                <a:spcPct val="70000"/>
              </a:spcBef>
            </a:pPr>
            <a:r>
              <a:rPr lang="en-US" altLang="en-US" dirty="0"/>
              <a:t>Before you Invest </a:t>
            </a:r>
            <a:r>
              <a:rPr lang="en-US" altLang="en-US" sz="2400" dirty="0"/>
              <a:t>(continued)</a:t>
            </a:r>
          </a:p>
        </p:txBody>
      </p:sp>
      <p:sp>
        <p:nvSpPr>
          <p:cNvPr id="351235" name="Rectangle 3"/>
          <p:cNvSpPr>
            <a:spLocks noGrp="1" noChangeArrowheads="1"/>
          </p:cNvSpPr>
          <p:nvPr>
            <p:ph idx="1"/>
          </p:nvPr>
        </p:nvSpPr>
        <p:spPr>
          <a:xfrm>
            <a:off x="914400" y="1609725"/>
            <a:ext cx="7315200" cy="4943475"/>
          </a:xfrm>
        </p:spPr>
        <p:txBody>
          <a:bodyPr/>
          <a:lstStyle/>
          <a:p>
            <a:pPr eaLnBrk="1" hangingPunct="1"/>
            <a:r>
              <a:rPr lang="en-US" altLang="en-US" dirty="0"/>
              <a:t>What does the top of the hourglass do?</a:t>
            </a:r>
          </a:p>
          <a:p>
            <a:pPr lvl="2" eaLnBrk="1" hangingPunct="1"/>
            <a:r>
              <a:rPr lang="en-US" altLang="en-US" dirty="0"/>
              <a:t>It helps you keep your priorities in order</a:t>
            </a:r>
          </a:p>
          <a:p>
            <a:pPr lvl="1" eaLnBrk="1" hangingPunct="1"/>
            <a:r>
              <a:rPr lang="en-US" altLang="en-US" dirty="0"/>
              <a:t>And what should those priorities be?</a:t>
            </a:r>
          </a:p>
          <a:p>
            <a:pPr lvl="2" eaLnBrk="1" hangingPunct="1"/>
            <a:r>
              <a:rPr lang="en-US" altLang="en-US" dirty="0"/>
              <a:t>God</a:t>
            </a:r>
          </a:p>
          <a:p>
            <a:pPr lvl="2" eaLnBrk="1" hangingPunct="1"/>
            <a:r>
              <a:rPr lang="en-US" altLang="en-US" dirty="0"/>
              <a:t>Family</a:t>
            </a:r>
          </a:p>
          <a:p>
            <a:pPr lvl="2" eaLnBrk="1" hangingPunct="1"/>
            <a:r>
              <a:rPr lang="en-US" altLang="en-US" dirty="0"/>
              <a:t>Personal responsibility</a:t>
            </a:r>
          </a:p>
          <a:p>
            <a:pPr lvl="3" eaLnBrk="1" hangingPunct="1"/>
            <a:r>
              <a:rPr lang="en-US" altLang="en-US" dirty="0"/>
              <a:t>Your personal vision, goals, budget, and a well-written Investment Plan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1235">
                                            <p:txEl>
                                              <p:pRg st="0" end="0"/>
                                            </p:txEl>
                                          </p:spTgt>
                                        </p:tgtEl>
                                        <p:attrNameLst>
                                          <p:attrName>style.visibility</p:attrName>
                                        </p:attrNameLst>
                                      </p:cBhvr>
                                      <p:to>
                                        <p:strVal val="visible"/>
                                      </p:to>
                                    </p:set>
                                    <p:anim calcmode="lin" valueType="num">
                                      <p:cBhvr additive="base">
                                        <p:cTn id="7" dur="500" fill="hold"/>
                                        <p:tgtEl>
                                          <p:spTgt spid="3512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12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1235">
                                            <p:txEl>
                                              <p:pRg st="1" end="1"/>
                                            </p:txEl>
                                          </p:spTgt>
                                        </p:tgtEl>
                                        <p:attrNameLst>
                                          <p:attrName>style.visibility</p:attrName>
                                        </p:attrNameLst>
                                      </p:cBhvr>
                                      <p:to>
                                        <p:strVal val="visible"/>
                                      </p:to>
                                    </p:set>
                                    <p:anim calcmode="lin" valueType="num">
                                      <p:cBhvr additive="base">
                                        <p:cTn id="13" dur="500" fill="hold"/>
                                        <p:tgtEl>
                                          <p:spTgt spid="3512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123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51235">
                                            <p:txEl>
                                              <p:pRg st="2" end="2"/>
                                            </p:txEl>
                                          </p:spTgt>
                                        </p:tgtEl>
                                        <p:attrNameLst>
                                          <p:attrName>style.visibility</p:attrName>
                                        </p:attrNameLst>
                                      </p:cBhvr>
                                      <p:to>
                                        <p:strVal val="visible"/>
                                      </p:to>
                                    </p:set>
                                    <p:anim calcmode="lin" valueType="num">
                                      <p:cBhvr additive="base">
                                        <p:cTn id="17" dur="500" fill="hold"/>
                                        <p:tgtEl>
                                          <p:spTgt spid="35123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5123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51235">
                                            <p:txEl>
                                              <p:pRg st="3" end="3"/>
                                            </p:txEl>
                                          </p:spTgt>
                                        </p:tgtEl>
                                        <p:attrNameLst>
                                          <p:attrName>style.visibility</p:attrName>
                                        </p:attrNameLst>
                                      </p:cBhvr>
                                      <p:to>
                                        <p:strVal val="visible"/>
                                      </p:to>
                                    </p:set>
                                    <p:anim calcmode="lin" valueType="num">
                                      <p:cBhvr additive="base">
                                        <p:cTn id="21" dur="500" fill="hold"/>
                                        <p:tgtEl>
                                          <p:spTgt spid="35123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5123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51235">
                                            <p:txEl>
                                              <p:pRg st="4" end="4"/>
                                            </p:txEl>
                                          </p:spTgt>
                                        </p:tgtEl>
                                        <p:attrNameLst>
                                          <p:attrName>style.visibility</p:attrName>
                                        </p:attrNameLst>
                                      </p:cBhvr>
                                      <p:to>
                                        <p:strVal val="visible"/>
                                      </p:to>
                                    </p:set>
                                    <p:anim calcmode="lin" valueType="num">
                                      <p:cBhvr additive="base">
                                        <p:cTn id="25" dur="500" fill="hold"/>
                                        <p:tgtEl>
                                          <p:spTgt spid="3512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5123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51235">
                                            <p:txEl>
                                              <p:pRg st="5" end="5"/>
                                            </p:txEl>
                                          </p:spTgt>
                                        </p:tgtEl>
                                        <p:attrNameLst>
                                          <p:attrName>style.visibility</p:attrName>
                                        </p:attrNameLst>
                                      </p:cBhvr>
                                      <p:to>
                                        <p:strVal val="visible"/>
                                      </p:to>
                                    </p:set>
                                    <p:anim calcmode="lin" valueType="num">
                                      <p:cBhvr additive="base">
                                        <p:cTn id="29" dur="500" fill="hold"/>
                                        <p:tgtEl>
                                          <p:spTgt spid="35123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5123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51235">
                                            <p:txEl>
                                              <p:pRg st="6" end="6"/>
                                            </p:txEl>
                                          </p:spTgt>
                                        </p:tgtEl>
                                        <p:attrNameLst>
                                          <p:attrName>style.visibility</p:attrName>
                                        </p:attrNameLst>
                                      </p:cBhvr>
                                      <p:to>
                                        <p:strVal val="visible"/>
                                      </p:to>
                                    </p:set>
                                    <p:anim calcmode="lin" valueType="num">
                                      <p:cBhvr additive="base">
                                        <p:cTn id="33" dur="500" fill="hold"/>
                                        <p:tgtEl>
                                          <p:spTgt spid="35123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5123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235" grpId="0" uiExpand="1"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687388"/>
            <a:ext cx="7848600" cy="881062"/>
          </a:xfrm>
          <a:extLst>
            <a:ext uri="{91240B29-F687-4F45-9708-019B960494DF}">
              <a14:hiddenLine xmlns:a14="http://schemas.microsoft.com/office/drawing/2010/main" w="9525">
                <a:solidFill>
                  <a:srgbClr val="0000FF"/>
                </a:solidFill>
                <a:miter lim="800000"/>
                <a:headEnd/>
                <a:tailEnd/>
              </a14:hiddenLine>
            </a:ext>
          </a:extLst>
        </p:spPr>
        <p:txBody>
          <a:bodyPr/>
          <a:lstStyle/>
          <a:p>
            <a:pPr marL="762000" indent="-762000" eaLnBrk="1" hangingPunct="1"/>
            <a:r>
              <a:rPr lang="en-US" altLang="en-US" sz="3200" dirty="0"/>
              <a:t>B. Understand the Principles of </a:t>
            </a:r>
            <a:br>
              <a:rPr lang="en-US" altLang="en-US" sz="3200" dirty="0"/>
            </a:br>
            <a:r>
              <a:rPr lang="en-US" altLang="en-US" sz="3200" dirty="0"/>
              <a:t>Successful Investing</a:t>
            </a:r>
          </a:p>
        </p:txBody>
      </p:sp>
      <p:sp>
        <p:nvSpPr>
          <p:cNvPr id="175107" name="Rectangle 3"/>
          <p:cNvSpPr>
            <a:spLocks noGrp="1" noChangeArrowheads="1"/>
          </p:cNvSpPr>
          <p:nvPr>
            <p:ph idx="1"/>
          </p:nvPr>
        </p:nvSpPr>
        <p:spPr>
          <a:xfrm>
            <a:off x="914400" y="1600200"/>
            <a:ext cx="7239000" cy="4343400"/>
          </a:xfrm>
        </p:spPr>
        <p:txBody>
          <a:bodyPr/>
          <a:lstStyle/>
          <a:p>
            <a:pPr marL="533400" indent="-533400" eaLnBrk="1" hangingPunct="1"/>
            <a:r>
              <a:rPr lang="en-US" altLang="en-US" dirty="0"/>
              <a:t>Is there one right way to invest?</a:t>
            </a:r>
          </a:p>
          <a:p>
            <a:pPr marL="914400" lvl="1" indent="-457200" eaLnBrk="1" hangingPunct="1"/>
            <a:r>
              <a:rPr lang="en-US" altLang="en-US" dirty="0"/>
              <a:t>No.  There are multiple ways and multiple methods depending on your personal vision, goals and budget</a:t>
            </a:r>
          </a:p>
          <a:p>
            <a:pPr marL="1371600" lvl="2" indent="-457200" eaLnBrk="1" hangingPunct="1"/>
            <a:r>
              <a:rPr lang="en-US" altLang="en-US" dirty="0"/>
              <a:t>The key is for you to know yourself, what you are trying to accomplish, and follow the  principles of successful investing</a:t>
            </a:r>
          </a:p>
          <a:p>
            <a:pPr marL="533400" indent="-533400" eaLnBrk="1" hangingPunct="1"/>
            <a:r>
              <a:rPr lang="en-US" altLang="en-US" dirty="0"/>
              <a:t>Is there one right way to teach investing?</a:t>
            </a:r>
          </a:p>
          <a:p>
            <a:pPr marL="914400" lvl="1" indent="-457200" eaLnBrk="1" hangingPunct="1"/>
            <a:r>
              <a:rPr lang="en-US" altLang="en-US" dirty="0"/>
              <a:t>No.  But while there are many different ways, the principles should be the same.</a:t>
            </a:r>
          </a:p>
        </p:txBody>
      </p:sp>
      <p:pic>
        <p:nvPicPr>
          <p:cNvPr id="4" name="Picture 3">
            <a:extLst>
              <a:ext uri="{FF2B5EF4-FFF2-40B4-BE49-F238E27FC236}">
                <a16:creationId xmlns:a16="http://schemas.microsoft.com/office/drawing/2014/main" id="{7D73F33F-1A28-49A0-844A-49DA00DD57FD}"/>
              </a:ext>
            </a:extLst>
          </p:cNvPr>
          <p:cNvPicPr>
            <a:picLocks noChangeAspect="1"/>
          </p:cNvPicPr>
          <p:nvPr/>
        </p:nvPicPr>
        <p:blipFill>
          <a:blip r:embed="rId2"/>
          <a:stretch>
            <a:fillRect/>
          </a:stretch>
        </p:blipFill>
        <p:spPr>
          <a:xfrm rot="16200000">
            <a:off x="-1188789" y="4221411"/>
            <a:ext cx="3825379" cy="1447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 calcmode="lin" valueType="num">
                                      <p:cBhvr additive="base">
                                        <p:cTn id="7" dur="500" fill="hold"/>
                                        <p:tgtEl>
                                          <p:spTgt spid="175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5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5107">
                                            <p:txEl>
                                              <p:pRg st="1" end="1"/>
                                            </p:txEl>
                                          </p:spTgt>
                                        </p:tgtEl>
                                        <p:attrNameLst>
                                          <p:attrName>style.visibility</p:attrName>
                                        </p:attrNameLst>
                                      </p:cBhvr>
                                      <p:to>
                                        <p:strVal val="visible"/>
                                      </p:to>
                                    </p:set>
                                    <p:anim calcmode="lin" valueType="num">
                                      <p:cBhvr additive="base">
                                        <p:cTn id="13" dur="500" fill="hold"/>
                                        <p:tgtEl>
                                          <p:spTgt spid="1751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51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5107">
                                            <p:txEl>
                                              <p:pRg st="2" end="2"/>
                                            </p:txEl>
                                          </p:spTgt>
                                        </p:tgtEl>
                                        <p:attrNameLst>
                                          <p:attrName>style.visibility</p:attrName>
                                        </p:attrNameLst>
                                      </p:cBhvr>
                                      <p:to>
                                        <p:strVal val="visible"/>
                                      </p:to>
                                    </p:set>
                                    <p:anim calcmode="lin" valueType="num">
                                      <p:cBhvr additive="base">
                                        <p:cTn id="17" dur="500" fill="hold"/>
                                        <p:tgtEl>
                                          <p:spTgt spid="1751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51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5107">
                                            <p:txEl>
                                              <p:pRg st="3" end="3"/>
                                            </p:txEl>
                                          </p:spTgt>
                                        </p:tgtEl>
                                        <p:attrNameLst>
                                          <p:attrName>style.visibility</p:attrName>
                                        </p:attrNameLst>
                                      </p:cBhvr>
                                      <p:to>
                                        <p:strVal val="visible"/>
                                      </p:to>
                                    </p:set>
                                    <p:anim calcmode="lin" valueType="num">
                                      <p:cBhvr additive="base">
                                        <p:cTn id="21" dur="500" fill="hold"/>
                                        <p:tgtEl>
                                          <p:spTgt spid="1751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51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5107">
                                            <p:txEl>
                                              <p:pRg st="4" end="4"/>
                                            </p:txEl>
                                          </p:spTgt>
                                        </p:tgtEl>
                                        <p:attrNameLst>
                                          <p:attrName>style.visibility</p:attrName>
                                        </p:attrNameLst>
                                      </p:cBhvr>
                                      <p:to>
                                        <p:strVal val="visible"/>
                                      </p:to>
                                    </p:set>
                                    <p:anim calcmode="lin" valueType="num">
                                      <p:cBhvr additive="base">
                                        <p:cTn id="25" dur="500" fill="hold"/>
                                        <p:tgtEl>
                                          <p:spTgt spid="1751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5107">
                                            <p:txEl>
                                              <p:pRg st="4" end="4"/>
                                            </p:txEl>
                                          </p:spTgt>
                                        </p:tgtEl>
                                        <p:attrNameLst>
                                          <p:attrName>ppt_y</p:attrName>
                                        </p:attrNameLst>
                                      </p:cBhvr>
                                      <p:tavLst>
                                        <p:tav tm="0">
                                          <p:val>
                                            <p:strVal val="#ppt_y"/>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uiExpand="1"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19100" y="609600"/>
            <a:ext cx="8305800" cy="9906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179203" name="Rectangle 3"/>
          <p:cNvSpPr>
            <a:spLocks noGrp="1" noChangeArrowheads="1"/>
          </p:cNvSpPr>
          <p:nvPr>
            <p:ph idx="1"/>
          </p:nvPr>
        </p:nvSpPr>
        <p:spPr>
          <a:xfrm>
            <a:off x="838200" y="1600200"/>
            <a:ext cx="7239000" cy="5181600"/>
          </a:xfrm>
        </p:spPr>
        <p:txBody>
          <a:bodyPr/>
          <a:lstStyle/>
          <a:p>
            <a:pPr eaLnBrk="1" hangingPunct="1">
              <a:defRPr/>
            </a:pPr>
            <a:r>
              <a:rPr lang="en-US" altLang="en-US" dirty="0"/>
              <a:t>How have most equity investors done?</a:t>
            </a:r>
          </a:p>
          <a:p>
            <a:pPr lvl="1" eaLnBrk="1" hangingPunct="1">
              <a:defRPr/>
            </a:pPr>
            <a:r>
              <a:rPr lang="en-US" altLang="en-US" dirty="0"/>
              <a:t>Each year, DALBAR puts out an annual  book on </a:t>
            </a:r>
            <a:r>
              <a:rPr lang="en-US" altLang="en-US" i="1" dirty="0"/>
              <a:t>Quantitative Analysis of Investor Behavior</a:t>
            </a:r>
            <a:r>
              <a:rPr lang="en-US" altLang="en-US" dirty="0"/>
              <a:t>.  It discusses how average equity fund investors have done versus benchmarks over the past 20 years.  </a:t>
            </a:r>
          </a:p>
          <a:p>
            <a:pPr marL="457200" lvl="1" indent="0" eaLnBrk="1" hangingPunct="1">
              <a:spcBef>
                <a:spcPct val="0"/>
              </a:spcBef>
              <a:buFontTx/>
              <a:buNone/>
              <a:defRPr/>
            </a:pPr>
            <a:r>
              <a:rPr lang="en-US" altLang="en-US" sz="2200" dirty="0"/>
              <a:t>                                           Investor     Index</a:t>
            </a:r>
          </a:p>
          <a:p>
            <a:pPr lvl="1" eaLnBrk="1" hangingPunct="1">
              <a:spcBef>
                <a:spcPct val="0"/>
              </a:spcBef>
              <a:defRPr/>
            </a:pPr>
            <a:r>
              <a:rPr lang="en-US" altLang="en-US" sz="2200" u="sng" dirty="0"/>
              <a:t>Year           Period          Returns*  Returns    Difference</a:t>
            </a:r>
          </a:p>
          <a:p>
            <a:pPr lvl="1" eaLnBrk="1" hangingPunct="1">
              <a:spcBef>
                <a:spcPct val="0"/>
              </a:spcBef>
              <a:defRPr/>
            </a:pPr>
            <a:r>
              <a:rPr lang="en-US" altLang="en-US" sz="2200" dirty="0"/>
              <a:t>2014	1994-2013	3.7%	11.1%	     -7.4% </a:t>
            </a:r>
          </a:p>
          <a:p>
            <a:pPr lvl="1" eaLnBrk="1" hangingPunct="1">
              <a:spcBef>
                <a:spcPct val="0"/>
              </a:spcBef>
              <a:defRPr/>
            </a:pPr>
            <a:r>
              <a:rPr lang="en-US" altLang="en-US" sz="2200" dirty="0"/>
              <a:t>2015	1995-2014	5.2%	  9.9%	     -4.7% </a:t>
            </a:r>
          </a:p>
          <a:p>
            <a:pPr lvl="1" eaLnBrk="1" hangingPunct="1">
              <a:spcBef>
                <a:spcPct val="0"/>
              </a:spcBef>
              <a:defRPr/>
            </a:pPr>
            <a:r>
              <a:rPr lang="en-US" altLang="en-US" sz="2200" dirty="0"/>
              <a:t>2016	1996-2015	4.7%	  8.2%	     -3.5% </a:t>
            </a:r>
          </a:p>
          <a:p>
            <a:pPr lvl="1" eaLnBrk="1" hangingPunct="1">
              <a:spcBef>
                <a:spcPct val="0"/>
              </a:spcBef>
              <a:defRPr/>
            </a:pPr>
            <a:r>
              <a:rPr lang="en-US" altLang="en-US" sz="2200" dirty="0"/>
              <a:t>2017	1997-2016	4.8%	  7.7%	     -2.9% </a:t>
            </a:r>
          </a:p>
          <a:p>
            <a:pPr lvl="1" eaLnBrk="1" hangingPunct="1">
              <a:spcBef>
                <a:spcPct val="0"/>
              </a:spcBef>
              <a:defRPr/>
            </a:pPr>
            <a:r>
              <a:rPr lang="en-US" altLang="en-US" sz="2200" dirty="0"/>
              <a:t>2018	1998-2017	5.3%	  7.2%	     -1.9%</a:t>
            </a:r>
          </a:p>
          <a:p>
            <a:pPr lvl="1" eaLnBrk="1" hangingPunct="1">
              <a:spcBef>
                <a:spcPct val="0"/>
              </a:spcBef>
              <a:defRPr/>
            </a:pPr>
            <a:r>
              <a:rPr lang="en-US" altLang="en-US" sz="2200" dirty="0"/>
              <a:t>2019	1999-2018	3.9%	  5.6%	     -1.7%</a:t>
            </a:r>
          </a:p>
          <a:p>
            <a:pPr lvl="1" eaLnBrk="1" hangingPunct="1">
              <a:defRPr/>
            </a:pPr>
            <a:r>
              <a:rPr lang="en-US" altLang="en-US" sz="1600" dirty="0"/>
              <a:t>* Dalbar 2013-2019</a:t>
            </a:r>
            <a:endParaRPr lang="en-US" altLang="en-US" sz="1600" i="1" dirty="0"/>
          </a:p>
        </p:txBody>
      </p:sp>
      <p:sp>
        <p:nvSpPr>
          <p:cNvPr id="2" name="Rounded Rectangle 1"/>
          <p:cNvSpPr/>
          <p:nvPr/>
        </p:nvSpPr>
        <p:spPr bwMode="auto">
          <a:xfrm>
            <a:off x="6601326" y="5895474"/>
            <a:ext cx="990600" cy="45720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9203">
                                            <p:txEl>
                                              <p:pRg st="0" end="0"/>
                                            </p:txEl>
                                          </p:spTgt>
                                        </p:tgtEl>
                                        <p:attrNameLst>
                                          <p:attrName>style.visibility</p:attrName>
                                        </p:attrNameLst>
                                      </p:cBhvr>
                                      <p:to>
                                        <p:strVal val="visible"/>
                                      </p:to>
                                    </p:set>
                                    <p:anim calcmode="lin" valueType="num">
                                      <p:cBhvr additive="base">
                                        <p:cTn id="7" dur="500" fill="hold"/>
                                        <p:tgtEl>
                                          <p:spTgt spid="179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9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9203">
                                            <p:txEl>
                                              <p:pRg st="1" end="1"/>
                                            </p:txEl>
                                          </p:spTgt>
                                        </p:tgtEl>
                                        <p:attrNameLst>
                                          <p:attrName>style.visibility</p:attrName>
                                        </p:attrNameLst>
                                      </p:cBhvr>
                                      <p:to>
                                        <p:strVal val="visible"/>
                                      </p:to>
                                    </p:set>
                                    <p:anim calcmode="lin" valueType="num">
                                      <p:cBhvr additive="base">
                                        <p:cTn id="13" dur="500" fill="hold"/>
                                        <p:tgtEl>
                                          <p:spTgt spid="1792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92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9203">
                                            <p:txEl>
                                              <p:pRg st="2" end="2"/>
                                            </p:txEl>
                                          </p:spTgt>
                                        </p:tgtEl>
                                        <p:attrNameLst>
                                          <p:attrName>style.visibility</p:attrName>
                                        </p:attrNameLst>
                                      </p:cBhvr>
                                      <p:to>
                                        <p:strVal val="visible"/>
                                      </p:to>
                                    </p:set>
                                    <p:anim calcmode="lin" valueType="num">
                                      <p:cBhvr additive="base">
                                        <p:cTn id="17" dur="500" fill="hold"/>
                                        <p:tgtEl>
                                          <p:spTgt spid="1792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92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9203">
                                            <p:txEl>
                                              <p:pRg st="3" end="3"/>
                                            </p:txEl>
                                          </p:spTgt>
                                        </p:tgtEl>
                                        <p:attrNameLst>
                                          <p:attrName>style.visibility</p:attrName>
                                        </p:attrNameLst>
                                      </p:cBhvr>
                                      <p:to>
                                        <p:strVal val="visible"/>
                                      </p:to>
                                    </p:set>
                                    <p:anim calcmode="lin" valueType="num">
                                      <p:cBhvr additive="base">
                                        <p:cTn id="21" dur="500" fill="hold"/>
                                        <p:tgtEl>
                                          <p:spTgt spid="1792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92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9203">
                                            <p:txEl>
                                              <p:pRg st="4" end="4"/>
                                            </p:txEl>
                                          </p:spTgt>
                                        </p:tgtEl>
                                        <p:attrNameLst>
                                          <p:attrName>style.visibility</p:attrName>
                                        </p:attrNameLst>
                                      </p:cBhvr>
                                      <p:to>
                                        <p:strVal val="visible"/>
                                      </p:to>
                                    </p:set>
                                    <p:anim calcmode="lin" valueType="num">
                                      <p:cBhvr additive="base">
                                        <p:cTn id="25" dur="500" fill="hold"/>
                                        <p:tgtEl>
                                          <p:spTgt spid="1792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92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9203">
                                            <p:txEl>
                                              <p:pRg st="5" end="5"/>
                                            </p:txEl>
                                          </p:spTgt>
                                        </p:tgtEl>
                                        <p:attrNameLst>
                                          <p:attrName>style.visibility</p:attrName>
                                        </p:attrNameLst>
                                      </p:cBhvr>
                                      <p:to>
                                        <p:strVal val="visible"/>
                                      </p:to>
                                    </p:set>
                                    <p:anim calcmode="lin" valueType="num">
                                      <p:cBhvr additive="base">
                                        <p:cTn id="29" dur="500" fill="hold"/>
                                        <p:tgtEl>
                                          <p:spTgt spid="1792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92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79203">
                                            <p:txEl>
                                              <p:pRg st="6" end="6"/>
                                            </p:txEl>
                                          </p:spTgt>
                                        </p:tgtEl>
                                        <p:attrNameLst>
                                          <p:attrName>style.visibility</p:attrName>
                                        </p:attrNameLst>
                                      </p:cBhvr>
                                      <p:to>
                                        <p:strVal val="visible"/>
                                      </p:to>
                                    </p:set>
                                    <p:anim calcmode="lin" valueType="num">
                                      <p:cBhvr additive="base">
                                        <p:cTn id="33" dur="500" fill="hold"/>
                                        <p:tgtEl>
                                          <p:spTgt spid="1792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7920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79203">
                                            <p:txEl>
                                              <p:pRg st="7" end="7"/>
                                            </p:txEl>
                                          </p:spTgt>
                                        </p:tgtEl>
                                        <p:attrNameLst>
                                          <p:attrName>style.visibility</p:attrName>
                                        </p:attrNameLst>
                                      </p:cBhvr>
                                      <p:to>
                                        <p:strVal val="visible"/>
                                      </p:to>
                                    </p:set>
                                    <p:anim calcmode="lin" valueType="num">
                                      <p:cBhvr additive="base">
                                        <p:cTn id="37" dur="500" fill="hold"/>
                                        <p:tgtEl>
                                          <p:spTgt spid="17920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920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79203">
                                            <p:txEl>
                                              <p:pRg st="8" end="8"/>
                                            </p:txEl>
                                          </p:spTgt>
                                        </p:tgtEl>
                                        <p:attrNameLst>
                                          <p:attrName>style.visibility</p:attrName>
                                        </p:attrNameLst>
                                      </p:cBhvr>
                                      <p:to>
                                        <p:strVal val="visible"/>
                                      </p:to>
                                    </p:set>
                                    <p:anim calcmode="lin" valueType="num">
                                      <p:cBhvr additive="base">
                                        <p:cTn id="41" dur="500" fill="hold"/>
                                        <p:tgtEl>
                                          <p:spTgt spid="17920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7920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79203">
                                            <p:txEl>
                                              <p:pRg st="9" end="9"/>
                                            </p:txEl>
                                          </p:spTgt>
                                        </p:tgtEl>
                                        <p:attrNameLst>
                                          <p:attrName>style.visibility</p:attrName>
                                        </p:attrNameLst>
                                      </p:cBhvr>
                                      <p:to>
                                        <p:strVal val="visible"/>
                                      </p:to>
                                    </p:set>
                                    <p:anim calcmode="lin" valueType="num">
                                      <p:cBhvr additive="base">
                                        <p:cTn id="45" dur="500" fill="hold"/>
                                        <p:tgtEl>
                                          <p:spTgt spid="17920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79203">
                                            <p:txEl>
                                              <p:pRg st="9" end="9"/>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79203">
                                            <p:txEl>
                                              <p:pRg st="10" end="10"/>
                                            </p:txEl>
                                          </p:spTgt>
                                        </p:tgtEl>
                                        <p:attrNameLst>
                                          <p:attrName>style.visibility</p:attrName>
                                        </p:attrNameLst>
                                      </p:cBhvr>
                                      <p:to>
                                        <p:strVal val="visible"/>
                                      </p:to>
                                    </p:set>
                                    <p:anim calcmode="lin" valueType="num">
                                      <p:cBhvr additive="base">
                                        <p:cTn id="49" dur="500" fill="hold"/>
                                        <p:tgtEl>
                                          <p:spTgt spid="179203">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79203">
                                            <p:txEl>
                                              <p:pRg st="10" end="10"/>
                                            </p:txEl>
                                          </p:spTgt>
                                        </p:tgtEl>
                                        <p:attrNameLst>
                                          <p:attrName>ppt_y</p:attrName>
                                        </p:attrNameLst>
                                      </p:cBhvr>
                                      <p:tavLst>
                                        <p:tav tm="0">
                                          <p:val>
                                            <p:strVal val="#ppt_y"/>
                                          </p:val>
                                        </p:tav>
                                        <p:tav tm="100000">
                                          <p:val>
                                            <p:strVal val="#ppt_y"/>
                                          </p:val>
                                        </p:tav>
                                      </p:tavLst>
                                    </p:anim>
                                  </p:childTnLst>
                                </p:cTn>
                              </p:par>
                              <p:par>
                                <p:cTn id="51" presetID="1" presetClass="entr" presetSubtype="0" fill="hold" grpId="0" nodeType="withEffect">
                                  <p:stCondLst>
                                    <p:cond delay="0"/>
                                  </p:stCondLst>
                                  <p:childTnLst>
                                    <p:set>
                                      <p:cBhvr>
                                        <p:cTn id="5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uiExpand="1" build="p" autoUpdateAnimBg="0"/>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19100" y="609600"/>
            <a:ext cx="8305800" cy="9906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179203" name="Rectangle 3"/>
          <p:cNvSpPr>
            <a:spLocks noGrp="1" noChangeArrowheads="1"/>
          </p:cNvSpPr>
          <p:nvPr>
            <p:ph idx="1"/>
          </p:nvPr>
        </p:nvSpPr>
        <p:spPr>
          <a:xfrm>
            <a:off x="914400" y="1600200"/>
            <a:ext cx="7239000" cy="4876800"/>
          </a:xfrm>
        </p:spPr>
        <p:txBody>
          <a:bodyPr/>
          <a:lstStyle/>
          <a:p>
            <a:pPr eaLnBrk="1" hangingPunct="1">
              <a:defRPr/>
            </a:pPr>
            <a:r>
              <a:rPr lang="en-US" altLang="en-US" dirty="0"/>
              <a:t>How have most bond investors done?</a:t>
            </a:r>
          </a:p>
          <a:p>
            <a:pPr lvl="1" eaLnBrk="1" hangingPunct="1">
              <a:defRPr/>
            </a:pPr>
            <a:r>
              <a:rPr lang="en-US" altLang="en-US" dirty="0"/>
              <a:t>According to DALBAR, bond investors have done equally poorly versus the bond benchmark over the past 20 years.  </a:t>
            </a:r>
          </a:p>
          <a:p>
            <a:pPr marL="457200" lvl="1" indent="0" eaLnBrk="1" hangingPunct="1">
              <a:spcBef>
                <a:spcPct val="0"/>
              </a:spcBef>
              <a:buFontTx/>
              <a:buNone/>
              <a:defRPr/>
            </a:pPr>
            <a:r>
              <a:rPr lang="en-US" altLang="en-US" sz="2200" dirty="0"/>
              <a:t>                                          Investor     Index</a:t>
            </a:r>
          </a:p>
          <a:p>
            <a:pPr lvl="1" eaLnBrk="1" hangingPunct="1">
              <a:spcBef>
                <a:spcPct val="0"/>
              </a:spcBef>
              <a:defRPr/>
            </a:pPr>
            <a:r>
              <a:rPr lang="en-US" altLang="en-US" sz="2200" u="sng" dirty="0"/>
              <a:t>Year           Period          Returns*  Returns    Difference</a:t>
            </a:r>
            <a:endParaRPr lang="en-US" altLang="en-US" sz="2200" dirty="0"/>
          </a:p>
          <a:p>
            <a:pPr lvl="1" eaLnBrk="1" hangingPunct="1">
              <a:spcBef>
                <a:spcPct val="0"/>
              </a:spcBef>
              <a:defRPr/>
            </a:pPr>
            <a:r>
              <a:rPr lang="en-US" altLang="en-US" sz="2200" dirty="0"/>
              <a:t>2014	1994-2013	0.7%	   7.7%	      -7.0%</a:t>
            </a:r>
          </a:p>
          <a:p>
            <a:pPr lvl="1" eaLnBrk="1" hangingPunct="1">
              <a:spcBef>
                <a:spcPct val="0"/>
              </a:spcBef>
              <a:defRPr/>
            </a:pPr>
            <a:r>
              <a:rPr lang="en-US" altLang="en-US" sz="2200" dirty="0"/>
              <a:t>2015	1995-2014	0.8%	   6.2%        -5.4%</a:t>
            </a:r>
          </a:p>
          <a:p>
            <a:pPr lvl="1" eaLnBrk="1" hangingPunct="1">
              <a:spcBef>
                <a:spcPct val="0"/>
              </a:spcBef>
              <a:defRPr/>
            </a:pPr>
            <a:r>
              <a:rPr lang="en-US" altLang="en-US" sz="2200" dirty="0"/>
              <a:t>2016	1996-2015	0.5%	   5.3%        -4.8%</a:t>
            </a:r>
          </a:p>
          <a:p>
            <a:pPr lvl="1" eaLnBrk="1" hangingPunct="1">
              <a:spcBef>
                <a:spcPct val="0"/>
              </a:spcBef>
              <a:defRPr/>
            </a:pPr>
            <a:r>
              <a:rPr lang="en-US" altLang="en-US" sz="2200" dirty="0"/>
              <a:t>2017	1997-2016	0.5%	   5.0%        -4.5%</a:t>
            </a:r>
          </a:p>
          <a:p>
            <a:pPr lvl="1" eaLnBrk="1" hangingPunct="1">
              <a:spcBef>
                <a:spcPct val="0"/>
              </a:spcBef>
              <a:defRPr/>
            </a:pPr>
            <a:r>
              <a:rPr lang="en-US" altLang="en-US" sz="2200" dirty="0"/>
              <a:t>2018	1998-2017	0.4%	   4.6%	      -4.2%</a:t>
            </a:r>
          </a:p>
          <a:p>
            <a:pPr lvl="1" eaLnBrk="1" hangingPunct="1">
              <a:spcBef>
                <a:spcPct val="0"/>
              </a:spcBef>
              <a:defRPr/>
            </a:pPr>
            <a:r>
              <a:rPr lang="en-US" altLang="en-US" sz="2200" dirty="0"/>
              <a:t>2019	1999-2018	0.2%	   4.6%	      -4.4%</a:t>
            </a:r>
          </a:p>
          <a:p>
            <a:pPr lvl="1" eaLnBrk="1" hangingPunct="1">
              <a:spcBef>
                <a:spcPct val="0"/>
              </a:spcBef>
              <a:defRPr/>
            </a:pPr>
            <a:r>
              <a:rPr lang="en-US" altLang="en-US" sz="1800" dirty="0"/>
              <a:t>* Dalbar QAIB 2013-2019, </a:t>
            </a:r>
            <a:r>
              <a:rPr lang="en-US" altLang="en-US" sz="1800" dirty="0">
                <a:hlinkClick r:id="rId2"/>
              </a:rPr>
              <a:t>www.dalbar.com</a:t>
            </a:r>
            <a:r>
              <a:rPr lang="en-US" altLang="en-US" sz="1800" dirty="0"/>
              <a:t>, ** Estimate</a:t>
            </a:r>
            <a:endParaRPr lang="en-US" altLang="en-US" sz="2000" dirty="0"/>
          </a:p>
        </p:txBody>
      </p:sp>
      <p:sp>
        <p:nvSpPr>
          <p:cNvPr id="4" name="Rounded Rectangle 3"/>
          <p:cNvSpPr/>
          <p:nvPr/>
        </p:nvSpPr>
        <p:spPr bwMode="auto">
          <a:xfrm>
            <a:off x="6705600" y="5562600"/>
            <a:ext cx="990600" cy="45720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9203">
                                            <p:txEl>
                                              <p:pRg st="0" end="0"/>
                                            </p:txEl>
                                          </p:spTgt>
                                        </p:tgtEl>
                                        <p:attrNameLst>
                                          <p:attrName>style.visibility</p:attrName>
                                        </p:attrNameLst>
                                      </p:cBhvr>
                                      <p:to>
                                        <p:strVal val="visible"/>
                                      </p:to>
                                    </p:set>
                                    <p:anim calcmode="lin" valueType="num">
                                      <p:cBhvr additive="base">
                                        <p:cTn id="7" dur="500" fill="hold"/>
                                        <p:tgtEl>
                                          <p:spTgt spid="179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9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9203">
                                            <p:txEl>
                                              <p:pRg st="1" end="1"/>
                                            </p:txEl>
                                          </p:spTgt>
                                        </p:tgtEl>
                                        <p:attrNameLst>
                                          <p:attrName>style.visibility</p:attrName>
                                        </p:attrNameLst>
                                      </p:cBhvr>
                                      <p:to>
                                        <p:strVal val="visible"/>
                                      </p:to>
                                    </p:set>
                                    <p:anim calcmode="lin" valueType="num">
                                      <p:cBhvr additive="base">
                                        <p:cTn id="13" dur="500" fill="hold"/>
                                        <p:tgtEl>
                                          <p:spTgt spid="1792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92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9203">
                                            <p:txEl>
                                              <p:pRg st="2" end="2"/>
                                            </p:txEl>
                                          </p:spTgt>
                                        </p:tgtEl>
                                        <p:attrNameLst>
                                          <p:attrName>style.visibility</p:attrName>
                                        </p:attrNameLst>
                                      </p:cBhvr>
                                      <p:to>
                                        <p:strVal val="visible"/>
                                      </p:to>
                                    </p:set>
                                    <p:anim calcmode="lin" valueType="num">
                                      <p:cBhvr additive="base">
                                        <p:cTn id="17" dur="500" fill="hold"/>
                                        <p:tgtEl>
                                          <p:spTgt spid="1792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92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9203">
                                            <p:txEl>
                                              <p:pRg st="3" end="3"/>
                                            </p:txEl>
                                          </p:spTgt>
                                        </p:tgtEl>
                                        <p:attrNameLst>
                                          <p:attrName>style.visibility</p:attrName>
                                        </p:attrNameLst>
                                      </p:cBhvr>
                                      <p:to>
                                        <p:strVal val="visible"/>
                                      </p:to>
                                    </p:set>
                                    <p:anim calcmode="lin" valueType="num">
                                      <p:cBhvr additive="base">
                                        <p:cTn id="21" dur="500" fill="hold"/>
                                        <p:tgtEl>
                                          <p:spTgt spid="1792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92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9203">
                                            <p:txEl>
                                              <p:pRg st="4" end="4"/>
                                            </p:txEl>
                                          </p:spTgt>
                                        </p:tgtEl>
                                        <p:attrNameLst>
                                          <p:attrName>style.visibility</p:attrName>
                                        </p:attrNameLst>
                                      </p:cBhvr>
                                      <p:to>
                                        <p:strVal val="visible"/>
                                      </p:to>
                                    </p:set>
                                    <p:anim calcmode="lin" valueType="num">
                                      <p:cBhvr additive="base">
                                        <p:cTn id="25" dur="500" fill="hold"/>
                                        <p:tgtEl>
                                          <p:spTgt spid="1792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92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9203">
                                            <p:txEl>
                                              <p:pRg st="5" end="5"/>
                                            </p:txEl>
                                          </p:spTgt>
                                        </p:tgtEl>
                                        <p:attrNameLst>
                                          <p:attrName>style.visibility</p:attrName>
                                        </p:attrNameLst>
                                      </p:cBhvr>
                                      <p:to>
                                        <p:strVal val="visible"/>
                                      </p:to>
                                    </p:set>
                                    <p:anim calcmode="lin" valueType="num">
                                      <p:cBhvr additive="base">
                                        <p:cTn id="29" dur="500" fill="hold"/>
                                        <p:tgtEl>
                                          <p:spTgt spid="1792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92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79203">
                                            <p:txEl>
                                              <p:pRg st="6" end="6"/>
                                            </p:txEl>
                                          </p:spTgt>
                                        </p:tgtEl>
                                        <p:attrNameLst>
                                          <p:attrName>style.visibility</p:attrName>
                                        </p:attrNameLst>
                                      </p:cBhvr>
                                      <p:to>
                                        <p:strVal val="visible"/>
                                      </p:to>
                                    </p:set>
                                    <p:anim calcmode="lin" valueType="num">
                                      <p:cBhvr additive="base">
                                        <p:cTn id="33" dur="500" fill="hold"/>
                                        <p:tgtEl>
                                          <p:spTgt spid="1792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7920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79203">
                                            <p:txEl>
                                              <p:pRg st="7" end="7"/>
                                            </p:txEl>
                                          </p:spTgt>
                                        </p:tgtEl>
                                        <p:attrNameLst>
                                          <p:attrName>style.visibility</p:attrName>
                                        </p:attrNameLst>
                                      </p:cBhvr>
                                      <p:to>
                                        <p:strVal val="visible"/>
                                      </p:to>
                                    </p:set>
                                    <p:anim calcmode="lin" valueType="num">
                                      <p:cBhvr additive="base">
                                        <p:cTn id="37" dur="500" fill="hold"/>
                                        <p:tgtEl>
                                          <p:spTgt spid="17920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920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79203">
                                            <p:txEl>
                                              <p:pRg st="8" end="8"/>
                                            </p:txEl>
                                          </p:spTgt>
                                        </p:tgtEl>
                                        <p:attrNameLst>
                                          <p:attrName>style.visibility</p:attrName>
                                        </p:attrNameLst>
                                      </p:cBhvr>
                                      <p:to>
                                        <p:strVal val="visible"/>
                                      </p:to>
                                    </p:set>
                                    <p:anim calcmode="lin" valueType="num">
                                      <p:cBhvr additive="base">
                                        <p:cTn id="41" dur="500" fill="hold"/>
                                        <p:tgtEl>
                                          <p:spTgt spid="17920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7920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79203">
                                            <p:txEl>
                                              <p:pRg st="9" end="9"/>
                                            </p:txEl>
                                          </p:spTgt>
                                        </p:tgtEl>
                                        <p:attrNameLst>
                                          <p:attrName>style.visibility</p:attrName>
                                        </p:attrNameLst>
                                      </p:cBhvr>
                                      <p:to>
                                        <p:strVal val="visible"/>
                                      </p:to>
                                    </p:set>
                                    <p:anim calcmode="lin" valueType="num">
                                      <p:cBhvr additive="base">
                                        <p:cTn id="45" dur="500" fill="hold"/>
                                        <p:tgtEl>
                                          <p:spTgt spid="17920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79203">
                                            <p:txEl>
                                              <p:pRg st="9" end="9"/>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79203">
                                            <p:txEl>
                                              <p:pRg st="10" end="10"/>
                                            </p:txEl>
                                          </p:spTgt>
                                        </p:tgtEl>
                                        <p:attrNameLst>
                                          <p:attrName>style.visibility</p:attrName>
                                        </p:attrNameLst>
                                      </p:cBhvr>
                                      <p:to>
                                        <p:strVal val="visible"/>
                                      </p:to>
                                    </p:set>
                                    <p:anim calcmode="lin" valueType="num">
                                      <p:cBhvr additive="base">
                                        <p:cTn id="49" dur="500" fill="hold"/>
                                        <p:tgtEl>
                                          <p:spTgt spid="179203">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79203">
                                            <p:txEl>
                                              <p:pRg st="10" end="10"/>
                                            </p:txEl>
                                          </p:spTgt>
                                        </p:tgtEl>
                                        <p:attrNameLst>
                                          <p:attrName>ppt_y</p:attrName>
                                        </p:attrNameLst>
                                      </p:cBhvr>
                                      <p:tavLst>
                                        <p:tav tm="0">
                                          <p:val>
                                            <p:strVal val="#ppt_y"/>
                                          </p:val>
                                        </p:tav>
                                        <p:tav tm="100000">
                                          <p:val>
                                            <p:strVal val="#ppt_y"/>
                                          </p:val>
                                        </p:tav>
                                      </p:tavLst>
                                    </p:anim>
                                  </p:childTnLst>
                                </p:cTn>
                              </p:par>
                              <p:par>
                                <p:cTn id="51" presetID="1" presetClass="entr" presetSubtype="0" fill="hold" grpId="0" nodeType="withEffect">
                                  <p:stCondLst>
                                    <p:cond delay="0"/>
                                  </p:stCondLst>
                                  <p:childTnLst>
                                    <p:set>
                                      <p:cBhvr>
                                        <p:cTn id="5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uiExpand="1" build="p" autoUpdateAnimBg="0"/>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19100" y="609600"/>
            <a:ext cx="8305800" cy="9906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179203" name="Rectangle 3"/>
          <p:cNvSpPr>
            <a:spLocks noGrp="1" noChangeArrowheads="1"/>
          </p:cNvSpPr>
          <p:nvPr>
            <p:ph idx="1"/>
          </p:nvPr>
        </p:nvSpPr>
        <p:spPr>
          <a:xfrm>
            <a:off x="914400" y="1600200"/>
            <a:ext cx="7543800" cy="4876800"/>
          </a:xfrm>
        </p:spPr>
        <p:txBody>
          <a:bodyPr/>
          <a:lstStyle/>
          <a:p>
            <a:pPr eaLnBrk="1" hangingPunct="1">
              <a:defRPr/>
            </a:pPr>
            <a:r>
              <a:rPr lang="en-US" altLang="en-US" dirty="0"/>
              <a:t>How have most asset allocation investors done?</a:t>
            </a:r>
          </a:p>
          <a:p>
            <a:pPr lvl="1" eaLnBrk="1" hangingPunct="1">
              <a:defRPr/>
            </a:pPr>
            <a:r>
              <a:rPr lang="en-US" altLang="en-US" dirty="0"/>
              <a:t>According to DALBAR, asset allocation investors have done equally poorly versus the bond benchmark over the past 20 years.  </a:t>
            </a:r>
          </a:p>
          <a:p>
            <a:pPr marL="457200" lvl="1" indent="0" eaLnBrk="1" hangingPunct="1">
              <a:spcBef>
                <a:spcPct val="0"/>
              </a:spcBef>
              <a:buFontTx/>
              <a:buNone/>
              <a:defRPr/>
            </a:pPr>
            <a:r>
              <a:rPr lang="en-US" altLang="en-US" sz="2200" dirty="0"/>
              <a:t>                                           Investor     Index</a:t>
            </a:r>
          </a:p>
          <a:p>
            <a:pPr lvl="1" eaLnBrk="1" hangingPunct="1">
              <a:spcBef>
                <a:spcPct val="0"/>
              </a:spcBef>
              <a:defRPr/>
            </a:pPr>
            <a:r>
              <a:rPr lang="en-US" altLang="en-US" sz="2200" u="sng" dirty="0"/>
              <a:t>Year           Period          Returns*  Returns**  Difference</a:t>
            </a:r>
          </a:p>
          <a:p>
            <a:pPr lvl="1" eaLnBrk="1" hangingPunct="1">
              <a:spcBef>
                <a:spcPct val="0"/>
              </a:spcBef>
              <a:defRPr/>
            </a:pPr>
            <a:r>
              <a:rPr lang="en-US" altLang="en-US" sz="2200" dirty="0"/>
              <a:t>2014	1994-2013	1.9%	   9.7%	       -7.8%</a:t>
            </a:r>
          </a:p>
          <a:p>
            <a:pPr lvl="1" eaLnBrk="1" hangingPunct="1">
              <a:spcBef>
                <a:spcPct val="0"/>
              </a:spcBef>
              <a:defRPr/>
            </a:pPr>
            <a:r>
              <a:rPr lang="en-US" altLang="en-US" sz="2200" dirty="0"/>
              <a:t>2015	1995-2014	2.5%	   8.4%         -5.9%</a:t>
            </a:r>
          </a:p>
          <a:p>
            <a:pPr lvl="1" eaLnBrk="1" hangingPunct="1">
              <a:spcBef>
                <a:spcPct val="0"/>
              </a:spcBef>
              <a:defRPr/>
            </a:pPr>
            <a:r>
              <a:rPr lang="en-US" altLang="en-US" sz="2200" dirty="0"/>
              <a:t>2016	1996-2015	2.1%	   7.0%         -4.9%</a:t>
            </a:r>
          </a:p>
          <a:p>
            <a:pPr lvl="1" eaLnBrk="1" hangingPunct="1">
              <a:spcBef>
                <a:spcPct val="0"/>
              </a:spcBef>
              <a:defRPr/>
            </a:pPr>
            <a:r>
              <a:rPr lang="en-US" altLang="en-US" sz="2200" dirty="0"/>
              <a:t>2017	1997-2016	2.3%	   6.6%         -4.3%</a:t>
            </a:r>
          </a:p>
          <a:p>
            <a:pPr lvl="1" eaLnBrk="1" hangingPunct="1">
              <a:spcBef>
                <a:spcPct val="0"/>
              </a:spcBef>
              <a:defRPr/>
            </a:pPr>
            <a:r>
              <a:rPr lang="en-US" altLang="en-US" sz="2200" dirty="0"/>
              <a:t>2018	1998-2017	2.6%	   6.2%	       -3.6%</a:t>
            </a:r>
          </a:p>
          <a:p>
            <a:pPr lvl="1" eaLnBrk="1" hangingPunct="1">
              <a:spcBef>
                <a:spcPct val="0"/>
              </a:spcBef>
              <a:defRPr/>
            </a:pPr>
            <a:r>
              <a:rPr lang="en-US" altLang="en-US" sz="2200" dirty="0"/>
              <a:t>2019	1999-2019	2.9%	   5.2%	       -2.3%</a:t>
            </a:r>
          </a:p>
          <a:p>
            <a:pPr lvl="1" eaLnBrk="1" hangingPunct="1">
              <a:spcBef>
                <a:spcPct val="0"/>
              </a:spcBef>
              <a:defRPr/>
            </a:pPr>
            <a:r>
              <a:rPr lang="en-US" altLang="en-US" sz="1800" dirty="0"/>
              <a:t>* Dalbar </a:t>
            </a:r>
            <a:r>
              <a:rPr lang="en-US" altLang="en-US" sz="1800"/>
              <a:t>QAIB 2013-2019, </a:t>
            </a:r>
            <a:r>
              <a:rPr lang="en-US" altLang="en-US" sz="1800" dirty="0">
                <a:hlinkClick r:id="rId2"/>
              </a:rPr>
              <a:t>www.dalbar.com</a:t>
            </a:r>
            <a:r>
              <a:rPr lang="en-US" altLang="en-US" sz="1800" dirty="0"/>
              <a:t>, ** Estimate of 60% S&amp;P 500 and 40% Barclay’s Aggregate</a:t>
            </a:r>
            <a:endParaRPr lang="en-US" altLang="en-US" sz="2000" dirty="0"/>
          </a:p>
        </p:txBody>
      </p:sp>
      <p:sp>
        <p:nvSpPr>
          <p:cNvPr id="4" name="Rounded Rectangle 3"/>
          <p:cNvSpPr/>
          <p:nvPr/>
        </p:nvSpPr>
        <p:spPr bwMode="auto">
          <a:xfrm>
            <a:off x="6781800" y="5562600"/>
            <a:ext cx="990600" cy="45720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9203">
                                            <p:txEl>
                                              <p:pRg st="0" end="0"/>
                                            </p:txEl>
                                          </p:spTgt>
                                        </p:tgtEl>
                                        <p:attrNameLst>
                                          <p:attrName>style.visibility</p:attrName>
                                        </p:attrNameLst>
                                      </p:cBhvr>
                                      <p:to>
                                        <p:strVal val="visible"/>
                                      </p:to>
                                    </p:set>
                                    <p:anim calcmode="lin" valueType="num">
                                      <p:cBhvr additive="base">
                                        <p:cTn id="7" dur="500" fill="hold"/>
                                        <p:tgtEl>
                                          <p:spTgt spid="179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9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9203">
                                            <p:txEl>
                                              <p:pRg st="1" end="1"/>
                                            </p:txEl>
                                          </p:spTgt>
                                        </p:tgtEl>
                                        <p:attrNameLst>
                                          <p:attrName>style.visibility</p:attrName>
                                        </p:attrNameLst>
                                      </p:cBhvr>
                                      <p:to>
                                        <p:strVal val="visible"/>
                                      </p:to>
                                    </p:set>
                                    <p:anim calcmode="lin" valueType="num">
                                      <p:cBhvr additive="base">
                                        <p:cTn id="13" dur="500" fill="hold"/>
                                        <p:tgtEl>
                                          <p:spTgt spid="1792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92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9203">
                                            <p:txEl>
                                              <p:pRg st="2" end="2"/>
                                            </p:txEl>
                                          </p:spTgt>
                                        </p:tgtEl>
                                        <p:attrNameLst>
                                          <p:attrName>style.visibility</p:attrName>
                                        </p:attrNameLst>
                                      </p:cBhvr>
                                      <p:to>
                                        <p:strVal val="visible"/>
                                      </p:to>
                                    </p:set>
                                    <p:anim calcmode="lin" valueType="num">
                                      <p:cBhvr additive="base">
                                        <p:cTn id="17" dur="700" fill="hold"/>
                                        <p:tgtEl>
                                          <p:spTgt spid="179203">
                                            <p:txEl>
                                              <p:pRg st="2" end="2"/>
                                            </p:txEl>
                                          </p:spTgt>
                                        </p:tgtEl>
                                        <p:attrNameLst>
                                          <p:attrName>ppt_x</p:attrName>
                                        </p:attrNameLst>
                                      </p:cBhvr>
                                      <p:tavLst>
                                        <p:tav tm="0">
                                          <p:val>
                                            <p:strVal val="0-#ppt_w/2"/>
                                          </p:val>
                                        </p:tav>
                                        <p:tav tm="100000">
                                          <p:val>
                                            <p:strVal val="#ppt_x"/>
                                          </p:val>
                                        </p:tav>
                                      </p:tavLst>
                                    </p:anim>
                                    <p:anim calcmode="lin" valueType="num">
                                      <p:cBhvr additive="base">
                                        <p:cTn id="18" dur="700" fill="hold"/>
                                        <p:tgtEl>
                                          <p:spTgt spid="1792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9203">
                                            <p:txEl>
                                              <p:pRg st="3" end="3"/>
                                            </p:txEl>
                                          </p:spTgt>
                                        </p:tgtEl>
                                        <p:attrNameLst>
                                          <p:attrName>style.visibility</p:attrName>
                                        </p:attrNameLst>
                                      </p:cBhvr>
                                      <p:to>
                                        <p:strVal val="visible"/>
                                      </p:to>
                                    </p:set>
                                    <p:anim calcmode="lin" valueType="num">
                                      <p:cBhvr additive="base">
                                        <p:cTn id="21" dur="500" fill="hold"/>
                                        <p:tgtEl>
                                          <p:spTgt spid="1792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92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9203">
                                            <p:txEl>
                                              <p:pRg st="4" end="4"/>
                                            </p:txEl>
                                          </p:spTgt>
                                        </p:tgtEl>
                                        <p:attrNameLst>
                                          <p:attrName>style.visibility</p:attrName>
                                        </p:attrNameLst>
                                      </p:cBhvr>
                                      <p:to>
                                        <p:strVal val="visible"/>
                                      </p:to>
                                    </p:set>
                                    <p:anim calcmode="lin" valueType="num">
                                      <p:cBhvr additive="base">
                                        <p:cTn id="25" dur="500" fill="hold"/>
                                        <p:tgtEl>
                                          <p:spTgt spid="1792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92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9203">
                                            <p:txEl>
                                              <p:pRg st="5" end="5"/>
                                            </p:txEl>
                                          </p:spTgt>
                                        </p:tgtEl>
                                        <p:attrNameLst>
                                          <p:attrName>style.visibility</p:attrName>
                                        </p:attrNameLst>
                                      </p:cBhvr>
                                      <p:to>
                                        <p:strVal val="visible"/>
                                      </p:to>
                                    </p:set>
                                    <p:anim calcmode="lin" valueType="num">
                                      <p:cBhvr additive="base">
                                        <p:cTn id="29" dur="500" fill="hold"/>
                                        <p:tgtEl>
                                          <p:spTgt spid="1792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92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79203">
                                            <p:txEl>
                                              <p:pRg st="6" end="6"/>
                                            </p:txEl>
                                          </p:spTgt>
                                        </p:tgtEl>
                                        <p:attrNameLst>
                                          <p:attrName>style.visibility</p:attrName>
                                        </p:attrNameLst>
                                      </p:cBhvr>
                                      <p:to>
                                        <p:strVal val="visible"/>
                                      </p:to>
                                    </p:set>
                                    <p:anim calcmode="lin" valueType="num">
                                      <p:cBhvr additive="base">
                                        <p:cTn id="33" dur="500" fill="hold"/>
                                        <p:tgtEl>
                                          <p:spTgt spid="1792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7920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79203">
                                            <p:txEl>
                                              <p:pRg st="7" end="7"/>
                                            </p:txEl>
                                          </p:spTgt>
                                        </p:tgtEl>
                                        <p:attrNameLst>
                                          <p:attrName>style.visibility</p:attrName>
                                        </p:attrNameLst>
                                      </p:cBhvr>
                                      <p:to>
                                        <p:strVal val="visible"/>
                                      </p:to>
                                    </p:set>
                                    <p:anim calcmode="lin" valueType="num">
                                      <p:cBhvr additive="base">
                                        <p:cTn id="37" dur="500" fill="hold"/>
                                        <p:tgtEl>
                                          <p:spTgt spid="17920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920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79203">
                                            <p:txEl>
                                              <p:pRg st="8" end="8"/>
                                            </p:txEl>
                                          </p:spTgt>
                                        </p:tgtEl>
                                        <p:attrNameLst>
                                          <p:attrName>style.visibility</p:attrName>
                                        </p:attrNameLst>
                                      </p:cBhvr>
                                      <p:to>
                                        <p:strVal val="visible"/>
                                      </p:to>
                                    </p:set>
                                    <p:anim calcmode="lin" valueType="num">
                                      <p:cBhvr additive="base">
                                        <p:cTn id="41" dur="500" fill="hold"/>
                                        <p:tgtEl>
                                          <p:spTgt spid="17920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7920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79203">
                                            <p:txEl>
                                              <p:pRg st="9" end="9"/>
                                            </p:txEl>
                                          </p:spTgt>
                                        </p:tgtEl>
                                        <p:attrNameLst>
                                          <p:attrName>style.visibility</p:attrName>
                                        </p:attrNameLst>
                                      </p:cBhvr>
                                      <p:to>
                                        <p:strVal val="visible"/>
                                      </p:to>
                                    </p:set>
                                    <p:anim calcmode="lin" valueType="num">
                                      <p:cBhvr additive="base">
                                        <p:cTn id="45" dur="500" fill="hold"/>
                                        <p:tgtEl>
                                          <p:spTgt spid="17920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79203">
                                            <p:txEl>
                                              <p:pRg st="9" end="9"/>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79203">
                                            <p:txEl>
                                              <p:pRg st="10" end="10"/>
                                            </p:txEl>
                                          </p:spTgt>
                                        </p:tgtEl>
                                        <p:attrNameLst>
                                          <p:attrName>style.visibility</p:attrName>
                                        </p:attrNameLst>
                                      </p:cBhvr>
                                      <p:to>
                                        <p:strVal val="visible"/>
                                      </p:to>
                                    </p:set>
                                    <p:anim calcmode="lin" valueType="num">
                                      <p:cBhvr additive="base">
                                        <p:cTn id="49" dur="500" fill="hold"/>
                                        <p:tgtEl>
                                          <p:spTgt spid="179203">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79203">
                                            <p:txEl>
                                              <p:pRg st="10" end="10"/>
                                            </p:txEl>
                                          </p:spTgt>
                                        </p:tgtEl>
                                        <p:attrNameLst>
                                          <p:attrName>ppt_y</p:attrName>
                                        </p:attrNameLst>
                                      </p:cBhvr>
                                      <p:tavLst>
                                        <p:tav tm="0">
                                          <p:val>
                                            <p:strVal val="#ppt_y"/>
                                          </p:val>
                                        </p:tav>
                                        <p:tav tm="100000">
                                          <p:val>
                                            <p:strVal val="#ppt_y"/>
                                          </p:val>
                                        </p:tav>
                                      </p:tavLst>
                                    </p:anim>
                                  </p:childTnLst>
                                </p:cTn>
                              </p:par>
                              <p:par>
                                <p:cTn id="51" presetID="1" presetClass="entr" presetSubtype="0" fill="hold" grpId="1" nodeType="withEffect">
                                  <p:stCondLst>
                                    <p:cond delay="0"/>
                                  </p:stCondLst>
                                  <p:childTnLst>
                                    <p:set>
                                      <p:cBhvr>
                                        <p:cTn id="5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uiExpand="1" build="p" autoUpdateAnimBg="0"/>
      <p:bldP spid="4" grpId="1"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9911" y="2438400"/>
            <a:ext cx="7612089" cy="3803078"/>
          </a:xfrm>
          <a:prstGeom prst="rect">
            <a:avLst/>
          </a:prstGeom>
        </p:spPr>
      </p:pic>
      <p:sp>
        <p:nvSpPr>
          <p:cNvPr id="179203" name="Rectangle 3"/>
          <p:cNvSpPr>
            <a:spLocks noGrp="1" noChangeArrowheads="1"/>
          </p:cNvSpPr>
          <p:nvPr>
            <p:ph idx="1"/>
          </p:nvPr>
        </p:nvSpPr>
        <p:spPr>
          <a:xfrm>
            <a:off x="914400" y="1600200"/>
            <a:ext cx="7612088" cy="4876800"/>
          </a:xfrm>
        </p:spPr>
        <p:txBody>
          <a:bodyPr/>
          <a:lstStyle/>
          <a:p>
            <a:pPr eaLnBrk="1" hangingPunct="1">
              <a:defRPr/>
            </a:pPr>
            <a:r>
              <a:rPr lang="en-US" altLang="en-US" dirty="0"/>
              <a:t>Have most actively managed funds outperformed their benchmarks? </a:t>
            </a:r>
          </a:p>
          <a:p>
            <a:pPr eaLnBrk="1" hangingPunct="1">
              <a:defRPr/>
            </a:pPr>
            <a:endParaRPr lang="en-US" altLang="en-US" dirty="0"/>
          </a:p>
        </p:txBody>
      </p:sp>
      <p:sp>
        <p:nvSpPr>
          <p:cNvPr id="4" name="Rounded Rectangle 3"/>
          <p:cNvSpPr/>
          <p:nvPr/>
        </p:nvSpPr>
        <p:spPr bwMode="auto">
          <a:xfrm>
            <a:off x="7391400" y="3581400"/>
            <a:ext cx="838200" cy="45720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
        <p:nvSpPr>
          <p:cNvPr id="6" name="Rectangle 2"/>
          <p:cNvSpPr>
            <a:spLocks noGrp="1" noChangeArrowheads="1"/>
          </p:cNvSpPr>
          <p:nvPr>
            <p:ph type="title"/>
          </p:nvPr>
        </p:nvSpPr>
        <p:spPr>
          <a:xfrm>
            <a:off x="419100" y="609600"/>
            <a:ext cx="8305800" cy="9906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a:t>
            </a:r>
            <a:r>
              <a:rPr lang="en-US" altLang="en-US" dirty="0" smtClean="0"/>
              <a:t>Investing</a:t>
            </a:r>
            <a:r>
              <a:rPr lang="en-US" altLang="en-US" dirty="0" smtClean="0"/>
              <a:t> </a:t>
            </a:r>
            <a:r>
              <a:rPr lang="en-US" altLang="en-US" sz="2400" dirty="0"/>
              <a:t>(continued)</a:t>
            </a:r>
          </a:p>
        </p:txBody>
      </p:sp>
      <p:sp>
        <p:nvSpPr>
          <p:cNvPr id="7" name="TextBox 6">
            <a:extLst>
              <a:ext uri="{FF2B5EF4-FFF2-40B4-BE49-F238E27FC236}">
                <a16:creationId xmlns:a16="http://schemas.microsoft.com/office/drawing/2014/main" id="{76DACA14-31B2-452D-A050-B0AA98E77211}"/>
              </a:ext>
            </a:extLst>
          </p:cNvPr>
          <p:cNvSpPr txBox="1"/>
          <p:nvPr/>
        </p:nvSpPr>
        <p:spPr>
          <a:xfrm>
            <a:off x="-4705" y="5845366"/>
            <a:ext cx="2909777" cy="1015663"/>
          </a:xfrm>
          <a:prstGeom prst="rect">
            <a:avLst/>
          </a:prstGeom>
          <a:noFill/>
        </p:spPr>
        <p:txBody>
          <a:bodyPr wrap="square" rtlCol="0">
            <a:spAutoFit/>
          </a:bodyPr>
          <a:lstStyle/>
          <a:p>
            <a:r>
              <a:rPr lang="en-US" sz="4000" dirty="0" err="1">
                <a:solidFill>
                  <a:srgbClr val="0070C0"/>
                </a:solidFill>
              </a:rPr>
              <a:t>L</a:t>
            </a:r>
            <a:r>
              <a:rPr lang="en-US" sz="6000" dirty="0" err="1">
                <a:solidFill>
                  <a:srgbClr val="0070C0"/>
                </a:solidFill>
              </a:rPr>
              <a:t>I</a:t>
            </a:r>
            <a:r>
              <a:rPr lang="en-US" sz="4000" dirty="0" err="1">
                <a:solidFill>
                  <a:srgbClr val="0070C0"/>
                </a:solidFill>
              </a:rPr>
              <a:t>fe</a:t>
            </a:r>
            <a:r>
              <a:rPr lang="en-US" sz="4000" dirty="0">
                <a:solidFill>
                  <a:srgbClr val="0070C0"/>
                </a:solidFill>
              </a:rPr>
              <a:t> is Good</a:t>
            </a:r>
          </a:p>
        </p:txBody>
      </p:sp>
      <p:sp>
        <p:nvSpPr>
          <p:cNvPr id="3" name="TextBox 2"/>
          <p:cNvSpPr txBox="1"/>
          <p:nvPr/>
        </p:nvSpPr>
        <p:spPr>
          <a:xfrm>
            <a:off x="8297889" y="3581400"/>
            <a:ext cx="846111" cy="523220"/>
          </a:xfrm>
          <a:prstGeom prst="rect">
            <a:avLst/>
          </a:prstGeom>
          <a:noFill/>
        </p:spPr>
        <p:txBody>
          <a:bodyPr wrap="square" rtlCol="0">
            <a:spAutoFit/>
          </a:bodyPr>
          <a:lstStyle/>
          <a:p>
            <a:r>
              <a:rPr lang="en-US" sz="2800" dirty="0">
                <a:solidFill>
                  <a:schemeClr val="tx1"/>
                </a:solidFill>
              </a:rPr>
              <a:t>NO!</a:t>
            </a:r>
          </a:p>
        </p:txBody>
      </p:sp>
    </p:spTree>
    <p:extLst>
      <p:ext uri="{BB962C8B-B14F-4D97-AF65-F5344CB8AC3E}">
        <p14:creationId xmlns:p14="http://schemas.microsoft.com/office/powerpoint/2010/main" val="1973033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9203">
                                            <p:txEl>
                                              <p:pRg st="0" end="0"/>
                                            </p:txEl>
                                          </p:spTgt>
                                        </p:tgtEl>
                                        <p:attrNameLst>
                                          <p:attrName>style.visibility</p:attrName>
                                        </p:attrNameLst>
                                      </p:cBhvr>
                                      <p:to>
                                        <p:strVal val="visible"/>
                                      </p:to>
                                    </p:set>
                                    <p:anim calcmode="lin" valueType="num">
                                      <p:cBhvr additive="base">
                                        <p:cTn id="7" dur="500" fill="hold"/>
                                        <p:tgtEl>
                                          <p:spTgt spid="179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9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uiExpand="1" build="p" autoUpdateAnimBg="0"/>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8698020-58AF-4E3F-8BD7-1E6469828BFF}"/>
              </a:ext>
            </a:extLst>
          </p:cNvPr>
          <p:cNvPicPr>
            <a:picLocks noChangeAspect="1"/>
          </p:cNvPicPr>
          <p:nvPr/>
        </p:nvPicPr>
        <p:blipFill>
          <a:blip r:embed="rId2"/>
          <a:stretch>
            <a:fillRect/>
          </a:stretch>
        </p:blipFill>
        <p:spPr>
          <a:xfrm>
            <a:off x="7630633" y="0"/>
            <a:ext cx="1578935" cy="2056125"/>
          </a:xfrm>
          <a:prstGeom prst="rect">
            <a:avLst/>
          </a:prstGeom>
        </p:spPr>
      </p:pic>
      <p:sp>
        <p:nvSpPr>
          <p:cNvPr id="24578" name="Rectangle 2"/>
          <p:cNvSpPr>
            <a:spLocks noGrp="1" noChangeArrowheads="1"/>
          </p:cNvSpPr>
          <p:nvPr>
            <p:ph type="title"/>
          </p:nvPr>
        </p:nvSpPr>
        <p:spPr>
          <a:xfrm>
            <a:off x="533400" y="685800"/>
            <a:ext cx="80772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19459" name="Rectangle 3"/>
          <p:cNvSpPr>
            <a:spLocks noGrp="1" noChangeArrowheads="1"/>
          </p:cNvSpPr>
          <p:nvPr>
            <p:ph idx="1"/>
          </p:nvPr>
        </p:nvSpPr>
        <p:spPr>
          <a:xfrm>
            <a:off x="914400" y="1600200"/>
            <a:ext cx="7315200" cy="5257800"/>
          </a:xfrm>
        </p:spPr>
        <p:txBody>
          <a:bodyPr/>
          <a:lstStyle/>
          <a:p>
            <a:pPr eaLnBrk="1" hangingPunct="1">
              <a:lnSpc>
                <a:spcPct val="80000"/>
              </a:lnSpc>
              <a:buFont typeface="Wingdings" panose="05000000000000000000" pitchFamily="2" charset="2"/>
              <a:buNone/>
            </a:pPr>
            <a:r>
              <a:rPr lang="en-US" altLang="en-US" sz="2400" dirty="0"/>
              <a:t>Elder Dallin H. Oaks commented:</a:t>
            </a:r>
          </a:p>
          <a:p>
            <a:pPr eaLnBrk="1" hangingPunct="1">
              <a:buFont typeface="Wingdings" panose="05000000000000000000" pitchFamily="2" charset="2"/>
              <a:buNone/>
            </a:pPr>
            <a:r>
              <a:rPr lang="en-US" altLang="en-US" sz="2400" dirty="0"/>
              <a:t>	We live in a complex society, where even the simplest principle can be exquisitely difficult to apply. I admire investors who are determined not to obtain income or investment profits from transactions that add to the sum total of sin and misery in the world. But they will have difficulty finding investments that meet this high standard. Such complexities make it difficult to prescribe firm rules.  </a:t>
            </a:r>
            <a:r>
              <a:rPr lang="en-US" altLang="en-US" sz="2400" i="1" dirty="0"/>
              <a:t>We must rely on teaching correct principles</a:t>
            </a:r>
            <a:r>
              <a:rPr lang="en-US" altLang="en-US" sz="2400" dirty="0"/>
              <a:t>, which each member should personally apply to govern his or her own circumstances (italics added, Dallin H. Oaks, “Brother’s Keeper,” </a:t>
            </a:r>
            <a:r>
              <a:rPr lang="en-US" altLang="en-US" sz="2400" i="1" dirty="0"/>
              <a:t>Ensign,</a:t>
            </a:r>
            <a:r>
              <a:rPr lang="en-US" altLang="en-US" sz="2400" dirty="0"/>
              <a:t> Nov. 1986, 20).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500" fill="hold"/>
                                        <p:tgtEl>
                                          <p:spTgt spid="194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459">
                                            <p:txEl>
                                              <p:pRg st="1" end="1"/>
                                            </p:txEl>
                                          </p:spTgt>
                                        </p:tgtEl>
                                        <p:attrNameLst>
                                          <p:attrName>ppt_y</p:attrName>
                                        </p:attrNameLst>
                                      </p:cBhvr>
                                      <p:tavLst>
                                        <p:tav tm="0">
                                          <p:val>
                                            <p:strVal val="#ppt_y"/>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04800" y="685800"/>
            <a:ext cx="8534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188419" name="Rectangle 3"/>
          <p:cNvSpPr>
            <a:spLocks noGrp="1" noChangeArrowheads="1"/>
          </p:cNvSpPr>
          <p:nvPr>
            <p:ph idx="1"/>
          </p:nvPr>
        </p:nvSpPr>
        <p:spPr>
          <a:xfrm>
            <a:off x="914400" y="1600200"/>
            <a:ext cx="7315200" cy="5181600"/>
          </a:xfrm>
        </p:spPr>
        <p:txBody>
          <a:bodyPr/>
          <a:lstStyle/>
          <a:p>
            <a:pPr eaLnBrk="1" hangingPunct="1">
              <a:buFont typeface="Wingdings" panose="05000000000000000000" pitchFamily="2" charset="2"/>
              <a:buNone/>
            </a:pPr>
            <a:r>
              <a:rPr lang="en-US" altLang="en-US" dirty="0"/>
              <a:t>1.  Know yourself</a:t>
            </a:r>
          </a:p>
          <a:p>
            <a:pPr lvl="1" eaLnBrk="1" hangingPunct="1"/>
            <a:r>
              <a:rPr lang="en-US" altLang="en-US" dirty="0"/>
              <a:t>Know your vision, goals and plans</a:t>
            </a:r>
          </a:p>
          <a:p>
            <a:pPr lvl="2" eaLnBrk="1" hangingPunct="1"/>
            <a:r>
              <a:rPr lang="en-US" altLang="en-US" dirty="0"/>
              <a:t>Have well-written and thought-out vision, goals, and plans</a:t>
            </a:r>
          </a:p>
          <a:p>
            <a:pPr lvl="1" eaLnBrk="1" hangingPunct="1"/>
            <a:r>
              <a:rPr lang="en-US" altLang="en-US" dirty="0"/>
              <a:t>Know your budget</a:t>
            </a:r>
          </a:p>
          <a:p>
            <a:pPr lvl="2" eaLnBrk="1" hangingPunct="1"/>
            <a:r>
              <a:rPr lang="en-US" altLang="en-US" dirty="0"/>
              <a:t>Live within your means, save 20% and invest</a:t>
            </a:r>
          </a:p>
          <a:p>
            <a:pPr lvl="1" eaLnBrk="1" hangingPunct="1"/>
            <a:r>
              <a:rPr lang="en-US" altLang="en-US" dirty="0"/>
              <a:t>Know your ability to tolerate risk</a:t>
            </a:r>
          </a:p>
          <a:p>
            <a:pPr lvl="2" eaLnBrk="1" hangingPunct="1"/>
            <a:r>
              <a:rPr lang="en-US" altLang="en-US" dirty="0"/>
              <a:t>Know what kind of investor you are</a:t>
            </a:r>
          </a:p>
          <a:p>
            <a:pPr lvl="1" eaLnBrk="1" hangingPunct="1"/>
            <a:r>
              <a:rPr lang="en-US" altLang="en-US" dirty="0"/>
              <a:t>Invest accordingly</a:t>
            </a:r>
          </a:p>
          <a:p>
            <a:pPr lvl="2" eaLnBrk="1" hangingPunct="1"/>
            <a:r>
              <a:rPr lang="en-US" altLang="en-US" dirty="0"/>
              <a:t>Develop a sleep-well portfolio – based on principles you can depend on for a lifetime so that you can “sleep well” at night</a:t>
            </a:r>
          </a:p>
          <a:p>
            <a:pPr lvl="1" eaLnBrk="1" hangingPunct="1">
              <a:lnSpc>
                <a:spcPct val="90000"/>
              </a:lnSpc>
            </a:pPr>
            <a:endParaRPr lang="en-US" altLang="en-US" sz="1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8419">
                                            <p:txEl>
                                              <p:pRg st="0" end="0"/>
                                            </p:txEl>
                                          </p:spTgt>
                                        </p:tgtEl>
                                        <p:attrNameLst>
                                          <p:attrName>style.visibility</p:attrName>
                                        </p:attrNameLst>
                                      </p:cBhvr>
                                      <p:to>
                                        <p:strVal val="visible"/>
                                      </p:to>
                                    </p:set>
                                    <p:anim calcmode="lin" valueType="num">
                                      <p:cBhvr additive="base">
                                        <p:cTn id="7" dur="500" fill="hold"/>
                                        <p:tgtEl>
                                          <p:spTgt spid="1884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84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8419">
                                            <p:txEl>
                                              <p:pRg st="1" end="1"/>
                                            </p:txEl>
                                          </p:spTgt>
                                        </p:tgtEl>
                                        <p:attrNameLst>
                                          <p:attrName>style.visibility</p:attrName>
                                        </p:attrNameLst>
                                      </p:cBhvr>
                                      <p:to>
                                        <p:strVal val="visible"/>
                                      </p:to>
                                    </p:set>
                                    <p:anim calcmode="lin" valueType="num">
                                      <p:cBhvr additive="base">
                                        <p:cTn id="13" dur="500" fill="hold"/>
                                        <p:tgtEl>
                                          <p:spTgt spid="1884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841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8419">
                                            <p:txEl>
                                              <p:pRg st="2" end="2"/>
                                            </p:txEl>
                                          </p:spTgt>
                                        </p:tgtEl>
                                        <p:attrNameLst>
                                          <p:attrName>style.visibility</p:attrName>
                                        </p:attrNameLst>
                                      </p:cBhvr>
                                      <p:to>
                                        <p:strVal val="visible"/>
                                      </p:to>
                                    </p:set>
                                    <p:anim calcmode="lin" valueType="num">
                                      <p:cBhvr additive="base">
                                        <p:cTn id="17" dur="500" fill="hold"/>
                                        <p:tgtEl>
                                          <p:spTgt spid="1884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841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8419">
                                            <p:txEl>
                                              <p:pRg st="3" end="3"/>
                                            </p:txEl>
                                          </p:spTgt>
                                        </p:tgtEl>
                                        <p:attrNameLst>
                                          <p:attrName>style.visibility</p:attrName>
                                        </p:attrNameLst>
                                      </p:cBhvr>
                                      <p:to>
                                        <p:strVal val="visible"/>
                                      </p:to>
                                    </p:set>
                                    <p:anim calcmode="lin" valueType="num">
                                      <p:cBhvr additive="base">
                                        <p:cTn id="21" dur="500" fill="hold"/>
                                        <p:tgtEl>
                                          <p:spTgt spid="18841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841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8419">
                                            <p:txEl>
                                              <p:pRg st="4" end="4"/>
                                            </p:txEl>
                                          </p:spTgt>
                                        </p:tgtEl>
                                        <p:attrNameLst>
                                          <p:attrName>style.visibility</p:attrName>
                                        </p:attrNameLst>
                                      </p:cBhvr>
                                      <p:to>
                                        <p:strVal val="visible"/>
                                      </p:to>
                                    </p:set>
                                    <p:anim calcmode="lin" valueType="num">
                                      <p:cBhvr additive="base">
                                        <p:cTn id="25" dur="500" fill="hold"/>
                                        <p:tgtEl>
                                          <p:spTgt spid="18841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841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8419">
                                            <p:txEl>
                                              <p:pRg st="5" end="5"/>
                                            </p:txEl>
                                          </p:spTgt>
                                        </p:tgtEl>
                                        <p:attrNameLst>
                                          <p:attrName>style.visibility</p:attrName>
                                        </p:attrNameLst>
                                      </p:cBhvr>
                                      <p:to>
                                        <p:strVal val="visible"/>
                                      </p:to>
                                    </p:set>
                                    <p:anim calcmode="lin" valueType="num">
                                      <p:cBhvr additive="base">
                                        <p:cTn id="29" dur="500" fill="hold"/>
                                        <p:tgtEl>
                                          <p:spTgt spid="1884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841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8419">
                                            <p:txEl>
                                              <p:pRg st="6" end="6"/>
                                            </p:txEl>
                                          </p:spTgt>
                                        </p:tgtEl>
                                        <p:attrNameLst>
                                          <p:attrName>style.visibility</p:attrName>
                                        </p:attrNameLst>
                                      </p:cBhvr>
                                      <p:to>
                                        <p:strVal val="visible"/>
                                      </p:to>
                                    </p:set>
                                    <p:anim calcmode="lin" valueType="num">
                                      <p:cBhvr additive="base">
                                        <p:cTn id="33" dur="500" fill="hold"/>
                                        <p:tgtEl>
                                          <p:spTgt spid="18841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8841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88419">
                                            <p:txEl>
                                              <p:pRg st="7" end="7"/>
                                            </p:txEl>
                                          </p:spTgt>
                                        </p:tgtEl>
                                        <p:attrNameLst>
                                          <p:attrName>style.visibility</p:attrName>
                                        </p:attrNameLst>
                                      </p:cBhvr>
                                      <p:to>
                                        <p:strVal val="visible"/>
                                      </p:to>
                                    </p:set>
                                    <p:anim calcmode="lin" valueType="num">
                                      <p:cBhvr additive="base">
                                        <p:cTn id="37" dur="500" fill="hold"/>
                                        <p:tgtEl>
                                          <p:spTgt spid="18841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88419">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88419">
                                            <p:txEl>
                                              <p:pRg st="8" end="8"/>
                                            </p:txEl>
                                          </p:spTgt>
                                        </p:tgtEl>
                                        <p:attrNameLst>
                                          <p:attrName>style.visibility</p:attrName>
                                        </p:attrNameLst>
                                      </p:cBhvr>
                                      <p:to>
                                        <p:strVal val="visible"/>
                                      </p:to>
                                    </p:set>
                                    <p:anim calcmode="lin" valueType="num">
                                      <p:cBhvr additive="base">
                                        <p:cTn id="41" dur="500" fill="hold"/>
                                        <p:tgtEl>
                                          <p:spTgt spid="188419">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8841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uiExpand="1"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33400" y="685800"/>
            <a:ext cx="80772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21507" name="Rectangle 3"/>
          <p:cNvSpPr>
            <a:spLocks noGrp="1" noChangeArrowheads="1"/>
          </p:cNvSpPr>
          <p:nvPr>
            <p:ph idx="1"/>
          </p:nvPr>
        </p:nvSpPr>
        <p:spPr>
          <a:xfrm>
            <a:off x="914400" y="1600200"/>
            <a:ext cx="7315200" cy="4953000"/>
          </a:xfrm>
        </p:spPr>
        <p:txBody>
          <a:bodyPr/>
          <a:lstStyle/>
          <a:p>
            <a:pPr eaLnBrk="1" hangingPunct="1"/>
            <a:r>
              <a:rPr lang="en-US" altLang="en-US" dirty="0"/>
              <a:t>Watch overconfidence</a:t>
            </a:r>
          </a:p>
          <a:p>
            <a:pPr lvl="1" eaLnBrk="1" hangingPunct="1"/>
            <a:r>
              <a:rPr lang="en-US" altLang="en-US" dirty="0"/>
              <a:t>Men trade 45% more than women</a:t>
            </a:r>
          </a:p>
          <a:p>
            <a:pPr lvl="2" eaLnBrk="1" hangingPunct="1"/>
            <a:r>
              <a:rPr lang="en-US" altLang="en-US" dirty="0"/>
              <a:t>Their annualized returns were 2.7% less</a:t>
            </a:r>
          </a:p>
          <a:p>
            <a:pPr lvl="1" eaLnBrk="1" hangingPunct="1"/>
            <a:r>
              <a:rPr lang="en-US" altLang="en-US" dirty="0"/>
              <a:t>Single men trade 67% more than single women</a:t>
            </a:r>
          </a:p>
          <a:p>
            <a:pPr lvl="2" eaLnBrk="1" hangingPunct="1"/>
            <a:r>
              <a:rPr lang="en-US" altLang="en-US" dirty="0"/>
              <a:t>Their annualized returns were 1.4% less</a:t>
            </a:r>
          </a:p>
          <a:p>
            <a:pPr lvl="1" eaLnBrk="1" hangingPunct="1">
              <a:lnSpc>
                <a:spcPct val="90000"/>
              </a:lnSpc>
            </a:pPr>
            <a:r>
              <a:rPr lang="en-US" altLang="en-US" dirty="0"/>
              <a:t>Most investors have significantly (&gt; 5% a year) underperformed the market over the last 20 years</a:t>
            </a:r>
          </a:p>
          <a:p>
            <a:pPr lvl="2" eaLnBrk="1" hangingPunct="1">
              <a:lnSpc>
                <a:spcPct val="90000"/>
              </a:lnSpc>
            </a:pPr>
            <a:r>
              <a:rPr lang="en-US" altLang="en-US" sz="1600" dirty="0"/>
              <a:t>(DALBAR’s Annual Quantitative Analysis of Investor Behavior 2018)</a:t>
            </a:r>
            <a:endParaRPr lang="en-US" altLang="en-US" dirty="0"/>
          </a:p>
          <a:p>
            <a:pPr eaLnBrk="1" hangingPunct="1"/>
            <a:r>
              <a:rPr lang="en-US" altLang="en-US" dirty="0"/>
              <a:t>Watch on-line trading</a:t>
            </a:r>
          </a:p>
          <a:p>
            <a:pPr lvl="1" eaLnBrk="1" hangingPunct="1"/>
            <a:r>
              <a:rPr lang="en-US" altLang="en-US" dirty="0"/>
              <a:t>Before on-line, investors beat the market by 1.9%</a:t>
            </a:r>
          </a:p>
          <a:p>
            <a:pPr lvl="2" eaLnBrk="1" hangingPunct="1"/>
            <a:r>
              <a:rPr lang="en-US" altLang="en-US" dirty="0"/>
              <a:t>Afterwards, they underperformed by 3.6%</a:t>
            </a:r>
          </a:p>
          <a:p>
            <a:pPr lvl="2" eaLnBrk="1" hangingPunct="1">
              <a:buFontTx/>
              <a:buNone/>
            </a:pPr>
            <a:r>
              <a:rPr lang="en-US" altLang="en-US" sz="1600" dirty="0"/>
              <a:t>Carla Fried, “The Problem with your Investment Approach,” </a:t>
            </a:r>
            <a:r>
              <a:rPr lang="en-US" altLang="en-US" sz="1600" u="sng" dirty="0"/>
              <a:t>Business 2.0</a:t>
            </a:r>
            <a:r>
              <a:rPr lang="en-US" altLang="en-US" sz="1600" dirty="0"/>
              <a:t>, November 2003, p. 146</a:t>
            </a:r>
          </a:p>
          <a:p>
            <a:pPr lvl="1" eaLnBrk="1" hangingPunct="1"/>
            <a:endParaRPr lang="en-US"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1" end="1"/>
                                            </p:txEl>
                                          </p:spTgt>
                                        </p:tgtEl>
                                        <p:attrNameLst>
                                          <p:attrName>style.visibility</p:attrName>
                                        </p:attrNameLst>
                                      </p:cBhvr>
                                      <p:to>
                                        <p:strVal val="visible"/>
                                      </p:to>
                                    </p:set>
                                    <p:anim calcmode="lin" valueType="num">
                                      <p:cBhvr additive="base">
                                        <p:cTn id="13" dur="500" fill="hold"/>
                                        <p:tgtEl>
                                          <p:spTgt spid="215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507">
                                            <p:txEl>
                                              <p:pRg st="2" end="2"/>
                                            </p:txEl>
                                          </p:spTgt>
                                        </p:tgtEl>
                                        <p:attrNameLst>
                                          <p:attrName>style.visibility</p:attrName>
                                        </p:attrNameLst>
                                      </p:cBhvr>
                                      <p:to>
                                        <p:strVal val="visible"/>
                                      </p:to>
                                    </p:set>
                                    <p:anim calcmode="lin" valueType="num">
                                      <p:cBhvr additive="base">
                                        <p:cTn id="17"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5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21507">
                                            <p:txEl>
                                              <p:pRg st="3" end="3"/>
                                            </p:txEl>
                                          </p:spTgt>
                                        </p:tgtEl>
                                        <p:attrNameLst>
                                          <p:attrName>style.visibility</p:attrName>
                                        </p:attrNameLst>
                                      </p:cBhvr>
                                      <p:to>
                                        <p:strVal val="visible"/>
                                      </p:to>
                                    </p:set>
                                    <p:anim calcmode="lin" valueType="num">
                                      <p:cBhvr additive="base">
                                        <p:cTn id="23" dur="500" fill="hold"/>
                                        <p:tgtEl>
                                          <p:spTgt spid="21507">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1507">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1507">
                                            <p:txEl>
                                              <p:pRg st="4" end="4"/>
                                            </p:txEl>
                                          </p:spTgt>
                                        </p:tgtEl>
                                        <p:attrNameLst>
                                          <p:attrName>style.visibility</p:attrName>
                                        </p:attrNameLst>
                                      </p:cBhvr>
                                      <p:to>
                                        <p:strVal val="visible"/>
                                      </p:to>
                                    </p:set>
                                    <p:anim calcmode="lin" valueType="num">
                                      <p:cBhvr additive="base">
                                        <p:cTn id="27" dur="500" fill="hold"/>
                                        <p:tgtEl>
                                          <p:spTgt spid="2150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150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1507">
                                            <p:txEl>
                                              <p:pRg st="5" end="5"/>
                                            </p:txEl>
                                          </p:spTgt>
                                        </p:tgtEl>
                                        <p:attrNameLst>
                                          <p:attrName>style.visibility</p:attrName>
                                        </p:attrNameLst>
                                      </p:cBhvr>
                                      <p:to>
                                        <p:strVal val="visible"/>
                                      </p:to>
                                    </p:set>
                                    <p:anim calcmode="lin" valueType="num">
                                      <p:cBhvr additive="base">
                                        <p:cTn id="33" dur="500" fill="hold"/>
                                        <p:tgtEl>
                                          <p:spTgt spid="21507">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1507">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1507">
                                            <p:txEl>
                                              <p:pRg st="6" end="6"/>
                                            </p:txEl>
                                          </p:spTgt>
                                        </p:tgtEl>
                                        <p:attrNameLst>
                                          <p:attrName>style.visibility</p:attrName>
                                        </p:attrNameLst>
                                      </p:cBhvr>
                                      <p:to>
                                        <p:strVal val="visible"/>
                                      </p:to>
                                    </p:set>
                                    <p:anim calcmode="lin" valueType="num">
                                      <p:cBhvr additive="base">
                                        <p:cTn id="37" dur="500" fill="hold"/>
                                        <p:tgtEl>
                                          <p:spTgt spid="2150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50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1507">
                                            <p:txEl>
                                              <p:pRg st="7" end="7"/>
                                            </p:txEl>
                                          </p:spTgt>
                                        </p:tgtEl>
                                        <p:attrNameLst>
                                          <p:attrName>style.visibility</p:attrName>
                                        </p:attrNameLst>
                                      </p:cBhvr>
                                      <p:to>
                                        <p:strVal val="visible"/>
                                      </p:to>
                                    </p:set>
                                    <p:anim calcmode="lin" valueType="num">
                                      <p:cBhvr additive="base">
                                        <p:cTn id="43" dur="500" fill="hold"/>
                                        <p:tgtEl>
                                          <p:spTgt spid="21507">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150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1507">
                                            <p:txEl>
                                              <p:pRg st="8" end="8"/>
                                            </p:txEl>
                                          </p:spTgt>
                                        </p:tgtEl>
                                        <p:attrNameLst>
                                          <p:attrName>style.visibility</p:attrName>
                                        </p:attrNameLst>
                                      </p:cBhvr>
                                      <p:to>
                                        <p:strVal val="visible"/>
                                      </p:to>
                                    </p:set>
                                    <p:anim calcmode="lin" valueType="num">
                                      <p:cBhvr additive="base">
                                        <p:cTn id="49" dur="500" fill="hold"/>
                                        <p:tgtEl>
                                          <p:spTgt spid="21507">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1507">
                                            <p:txEl>
                                              <p:pRg st="8" end="8"/>
                                            </p:txEl>
                                          </p:spTgt>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1507">
                                            <p:txEl>
                                              <p:pRg st="9" end="9"/>
                                            </p:txEl>
                                          </p:spTgt>
                                        </p:tgtEl>
                                        <p:attrNameLst>
                                          <p:attrName>style.visibility</p:attrName>
                                        </p:attrNameLst>
                                      </p:cBhvr>
                                      <p:to>
                                        <p:strVal val="visible"/>
                                      </p:to>
                                    </p:set>
                                    <p:anim calcmode="lin" valueType="num">
                                      <p:cBhvr additive="base">
                                        <p:cTn id="53" dur="500" fill="hold"/>
                                        <p:tgtEl>
                                          <p:spTgt spid="21507">
                                            <p:txEl>
                                              <p:pRg st="9" end="9"/>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21507">
                                            <p:txEl>
                                              <p:pRg st="9" end="9"/>
                                            </p:txEl>
                                          </p:spTgt>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1507">
                                            <p:txEl>
                                              <p:pRg st="10" end="10"/>
                                            </p:txEl>
                                          </p:spTgt>
                                        </p:tgtEl>
                                        <p:attrNameLst>
                                          <p:attrName>style.visibility</p:attrName>
                                        </p:attrNameLst>
                                      </p:cBhvr>
                                      <p:to>
                                        <p:strVal val="visible"/>
                                      </p:to>
                                    </p:set>
                                    <p:anim calcmode="lin" valueType="num">
                                      <p:cBhvr additive="base">
                                        <p:cTn id="57" dur="500" fill="hold"/>
                                        <p:tgtEl>
                                          <p:spTgt spid="21507">
                                            <p:txEl>
                                              <p:pRg st="10" end="10"/>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21507">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bldLvl="2"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609600"/>
            <a:ext cx="8229600" cy="990600"/>
          </a:xfrm>
        </p:spPr>
        <p:txBody>
          <a:bodyPr/>
          <a:lstStyle/>
          <a:p>
            <a:pPr eaLnBrk="1" hangingPunct="1">
              <a:spcBef>
                <a:spcPts val="600"/>
              </a:spcBef>
            </a:pPr>
            <a:r>
              <a:rPr lang="en-US" altLang="en-US" dirty="0"/>
              <a:t>Principles of Successful Investing </a:t>
            </a:r>
            <a:r>
              <a:rPr lang="en-US" altLang="en-US" sz="2400" dirty="0"/>
              <a:t>(continued)</a:t>
            </a:r>
          </a:p>
        </p:txBody>
      </p:sp>
      <p:sp>
        <p:nvSpPr>
          <p:cNvPr id="257027" name="Rectangle 3"/>
          <p:cNvSpPr>
            <a:spLocks noGrp="1" noChangeArrowheads="1"/>
          </p:cNvSpPr>
          <p:nvPr>
            <p:ph idx="1"/>
          </p:nvPr>
        </p:nvSpPr>
        <p:spPr>
          <a:xfrm>
            <a:off x="914400" y="1600200"/>
            <a:ext cx="7239000" cy="5181600"/>
          </a:xfrm>
        </p:spPr>
        <p:txBody>
          <a:bodyPr/>
          <a:lstStyle/>
          <a:p>
            <a:pPr eaLnBrk="1" hangingPunct="1">
              <a:spcBef>
                <a:spcPts val="600"/>
              </a:spcBef>
              <a:buFont typeface="Wingdings" panose="05000000000000000000" pitchFamily="2" charset="2"/>
              <a:buNone/>
            </a:pPr>
            <a:r>
              <a:rPr lang="en-US" altLang="en-US" dirty="0"/>
              <a:t>2. Seek, receive and act on the Spirit’s guidance</a:t>
            </a:r>
          </a:p>
          <a:p>
            <a:pPr lvl="1"/>
            <a:r>
              <a:rPr lang="en-US" dirty="0"/>
              <a:t>Carlos E. Asay said,</a:t>
            </a:r>
          </a:p>
          <a:p>
            <a:pPr lvl="2"/>
            <a:r>
              <a:rPr lang="en-US" dirty="0"/>
              <a:t>When the Spirit is with us, we can think thoughts we’ve never thought before, we can say words we’ve never said before, we can perform beyond our natural abilities. That power is related to truth, to the scriptures, to the stirring of the Spirit within. And the power won’t come unless we’re actively courting the influence of the Holy Ghost (“Scriptures and Sunday Classes,” Ensign, January 1986).</a:t>
            </a:r>
          </a:p>
          <a:p>
            <a:pPr lvl="2" eaLnBrk="1" hangingPunct="1">
              <a:spcBef>
                <a:spcPts val="600"/>
              </a:spcBef>
            </a:pPr>
            <a:endParaRPr lang="en-US" altLang="en-US" dirty="0"/>
          </a:p>
          <a:p>
            <a:pPr eaLnBrk="1" hangingPunct="1">
              <a:spcBef>
                <a:spcPts val="600"/>
              </a:spcBef>
              <a:buFont typeface="Wingdings" panose="05000000000000000000" pitchFamily="2" charset="2"/>
              <a:buNone/>
            </a:pPr>
            <a:r>
              <a:rPr lang="en-US" altLang="en-US" dirty="0"/>
              <a:t>	</a:t>
            </a:r>
          </a:p>
        </p:txBody>
      </p:sp>
      <p:sp>
        <p:nvSpPr>
          <p:cNvPr id="40964" name="Slide Number Placeholder 1"/>
          <p:cNvSpPr>
            <a:spLocks noGrp="1"/>
          </p:cNvSpPr>
          <p:nvPr>
            <p:ph type="sldNum" sz="quarter" idx="429496729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fontAlgn="base">
              <a:spcBef>
                <a:spcPct val="0"/>
              </a:spcBef>
              <a:spcAft>
                <a:spcPct val="0"/>
              </a:spcAft>
              <a:defRPr/>
            </a:pPr>
            <a:endParaRPr lang="en-US" dirty="0"/>
          </a:p>
        </p:txBody>
      </p:sp>
      <p:pic>
        <p:nvPicPr>
          <p:cNvPr id="2" name="Picture 1">
            <a:extLst>
              <a:ext uri="{FF2B5EF4-FFF2-40B4-BE49-F238E27FC236}">
                <a16:creationId xmlns:a16="http://schemas.microsoft.com/office/drawing/2014/main" id="{E1C04216-EA95-46B8-B6E0-9B200B498BE9}"/>
              </a:ext>
            </a:extLst>
          </p:cNvPr>
          <p:cNvPicPr>
            <a:picLocks noChangeAspect="1"/>
          </p:cNvPicPr>
          <p:nvPr/>
        </p:nvPicPr>
        <p:blipFill>
          <a:blip r:embed="rId2"/>
          <a:stretch>
            <a:fillRect/>
          </a:stretch>
        </p:blipFill>
        <p:spPr>
          <a:xfrm>
            <a:off x="152400" y="4182341"/>
            <a:ext cx="1802629" cy="2571750"/>
          </a:xfrm>
          <a:prstGeom prst="rect">
            <a:avLst/>
          </a:prstGeom>
        </p:spPr>
      </p:pic>
    </p:spTree>
    <p:extLst>
      <p:ext uri="{BB962C8B-B14F-4D97-AF65-F5344CB8AC3E}">
        <p14:creationId xmlns:p14="http://schemas.microsoft.com/office/powerpoint/2010/main" val="399521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70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702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702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ctrTitle" idx="4294967295"/>
          </p:nvPr>
        </p:nvSpPr>
        <p:spPr>
          <a:xfrm>
            <a:off x="685800" y="685800"/>
            <a:ext cx="7772400" cy="944563"/>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Objectives</a:t>
            </a:r>
          </a:p>
        </p:txBody>
      </p:sp>
      <p:sp>
        <p:nvSpPr>
          <p:cNvPr id="51203" name="Rectangle 3"/>
          <p:cNvSpPr>
            <a:spLocks noGrp="1" noChangeArrowheads="1"/>
          </p:cNvSpPr>
          <p:nvPr>
            <p:ph type="subTitle" idx="4294967295"/>
          </p:nvPr>
        </p:nvSpPr>
        <p:spPr>
          <a:xfrm>
            <a:off x="927100" y="1600200"/>
            <a:ext cx="7289800" cy="4572000"/>
          </a:xfrm>
        </p:spPr>
        <p:txBody>
          <a:bodyPr/>
          <a:lstStyle/>
          <a:p>
            <a:pPr marL="609600" indent="-609600" eaLnBrk="1" hangingPunct="1">
              <a:buFont typeface="Wingdings" panose="05000000000000000000" pitchFamily="2" charset="2"/>
              <a:buNone/>
            </a:pPr>
            <a:r>
              <a:rPr lang="en-US" altLang="en-US" dirty="0"/>
              <a:t>A.  Know what to do before you invest</a:t>
            </a:r>
          </a:p>
          <a:p>
            <a:pPr marL="609600" indent="-609600" eaLnBrk="1" hangingPunct="1">
              <a:buFont typeface="Wingdings" panose="05000000000000000000" pitchFamily="2" charset="2"/>
              <a:buNone/>
            </a:pPr>
            <a:r>
              <a:rPr lang="en-US" altLang="en-US" dirty="0"/>
              <a:t>B.  Understand the principles of successful investing</a:t>
            </a:r>
          </a:p>
          <a:p>
            <a:pPr marL="609600" indent="-609600" eaLnBrk="1" hangingPunct="1">
              <a:buFont typeface="Wingdings" panose="05000000000000000000" pitchFamily="2" charset="2"/>
              <a:buAutoNum type="alphaUcPeriod" startAt="3"/>
            </a:pPr>
            <a:r>
              <a:rPr lang="en-US" altLang="en-US" dirty="0"/>
              <a:t>Understand the major asset classes and their  risk and return history</a:t>
            </a:r>
          </a:p>
          <a:p>
            <a:pPr marL="0" indent="0" eaLnBrk="1" hangingPunct="1">
              <a:buNone/>
            </a:pPr>
            <a:endParaRPr lang="en-US" altLang="en-US" dirty="0"/>
          </a:p>
          <a:p>
            <a:pPr marL="0" indent="0" eaLnBrk="1" hangingPunct="1">
              <a:buNone/>
            </a:pPr>
            <a:endParaRPr lang="en-US" altLang="en-US" dirty="0"/>
          </a:p>
          <a:p>
            <a:pPr marL="0" indent="0" eaLnBrk="1" hangingPunct="1">
              <a:buNone/>
            </a:pPr>
            <a:endParaRPr lang="en-US" altLang="en-US" dirty="0"/>
          </a:p>
          <a:p>
            <a:pPr marL="0" indent="0" eaLnBrk="1" hangingPunct="1">
              <a:buNone/>
            </a:pPr>
            <a:endParaRPr lang="en-US" altLang="en-US" dirty="0"/>
          </a:p>
          <a:p>
            <a:pPr marL="0" indent="0" eaLnBrk="1" hangingPunct="1">
              <a:buNone/>
            </a:pPr>
            <a:r>
              <a:rPr lang="en-US" altLang="en-US" sz="2000" dirty="0"/>
              <a:t>Note: For a general overview of how we teach investing, please see </a:t>
            </a:r>
            <a:r>
              <a:rPr lang="en-US" altLang="en-US" sz="2000" dirty="0">
                <a:hlinkClick r:id="rId2"/>
              </a:rPr>
              <a:t>Beginning Investing Overview</a:t>
            </a:r>
            <a:r>
              <a:rPr lang="en-US" altLang="en-US" sz="2000" dirty="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anim calcmode="lin" valueType="num">
                                      <p:cBhvr additive="base">
                                        <p:cTn id="11" dur="500" fill="hold"/>
                                        <p:tgtEl>
                                          <p:spTgt spid="5120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120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1203">
                                            <p:txEl>
                                              <p:pRg st="2" end="2"/>
                                            </p:txEl>
                                          </p:spTgt>
                                        </p:tgtEl>
                                        <p:attrNameLst>
                                          <p:attrName>style.visibility</p:attrName>
                                        </p:attrNameLst>
                                      </p:cBhvr>
                                      <p:to>
                                        <p:strVal val="visible"/>
                                      </p:to>
                                    </p:set>
                                    <p:anim calcmode="lin" valueType="num">
                                      <p:cBhvr additive="base">
                                        <p:cTn id="15" dur="500" fill="hold"/>
                                        <p:tgtEl>
                                          <p:spTgt spid="5120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120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1203">
                                            <p:txEl>
                                              <p:pRg st="7" end="7"/>
                                            </p:txEl>
                                          </p:spTgt>
                                        </p:tgtEl>
                                        <p:attrNameLst>
                                          <p:attrName>style.visibility</p:attrName>
                                        </p:attrNameLst>
                                      </p:cBhvr>
                                      <p:to>
                                        <p:strVal val="visible"/>
                                      </p:to>
                                    </p:set>
                                    <p:anim calcmode="lin" valueType="num">
                                      <p:cBhvr additive="base">
                                        <p:cTn id="19" dur="500" fill="hold"/>
                                        <p:tgtEl>
                                          <p:spTgt spid="51203">
                                            <p:txEl>
                                              <p:pRg st="7" end="7"/>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20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uiExpand="1" build="allAtOnce"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609600"/>
            <a:ext cx="8229600" cy="9906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257027" name="Rectangle 3"/>
          <p:cNvSpPr>
            <a:spLocks noGrp="1" noChangeArrowheads="1"/>
          </p:cNvSpPr>
          <p:nvPr>
            <p:ph idx="1"/>
          </p:nvPr>
        </p:nvSpPr>
        <p:spPr>
          <a:xfrm>
            <a:off x="914400" y="1600200"/>
            <a:ext cx="7315200" cy="5181600"/>
          </a:xfrm>
        </p:spPr>
        <p:txBody>
          <a:bodyPr/>
          <a:lstStyle/>
          <a:p>
            <a:pPr eaLnBrk="1" hangingPunct="1">
              <a:buFont typeface="Wingdings" panose="05000000000000000000" pitchFamily="2" charset="2"/>
              <a:buNone/>
            </a:pPr>
            <a:r>
              <a:rPr lang="en-US" altLang="en-US" dirty="0"/>
              <a:t>3. Understand Risk</a:t>
            </a:r>
          </a:p>
          <a:p>
            <a:pPr lvl="1" eaLnBrk="1" hangingPunct="1"/>
            <a:r>
              <a:rPr lang="en-US" altLang="en-US" dirty="0"/>
              <a:t>Risk is inherent in all investing activities</a:t>
            </a:r>
          </a:p>
          <a:p>
            <a:pPr lvl="2" eaLnBrk="1" hangingPunct="1"/>
            <a:r>
              <a:rPr lang="en-US" altLang="en-US" dirty="0"/>
              <a:t>There are lots of different types of risk</a:t>
            </a:r>
          </a:p>
          <a:p>
            <a:pPr lvl="3" eaLnBrk="1" hangingPunct="1"/>
            <a:r>
              <a:rPr lang="en-US" altLang="en-US" dirty="0"/>
              <a:t>Inflation, business, interest rate, financial, market, political and regulatory, exchange rate, call, and liquidity risk</a:t>
            </a:r>
          </a:p>
          <a:p>
            <a:pPr lvl="1" eaLnBrk="1" hangingPunct="1"/>
            <a:r>
              <a:rPr lang="en-US" altLang="en-US" dirty="0"/>
              <a:t>Invest at a risk level you are comfortable with</a:t>
            </a:r>
          </a:p>
          <a:p>
            <a:pPr lvl="2" eaLnBrk="1" hangingPunct="1"/>
            <a:r>
              <a:rPr lang="en-US" altLang="en-US" dirty="0"/>
              <a:t>Find that risk level</a:t>
            </a:r>
          </a:p>
          <a:p>
            <a:pPr lvl="3" eaLnBrk="1" hangingPunct="1"/>
            <a:r>
              <a:rPr lang="en-US" altLang="en-US" dirty="0"/>
              <a:t>Taking a risk tolerance test may help.  Take  </a:t>
            </a:r>
            <a:r>
              <a:rPr lang="en-US" altLang="en-US" dirty="0">
                <a:hlinkClick r:id="rId2"/>
              </a:rPr>
              <a:t>A Risk Tolerance Test </a:t>
            </a:r>
            <a:r>
              <a:rPr lang="en-US" altLang="en-US" dirty="0"/>
              <a:t> (LT16) to get a sense on how much risk you can tolerate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7027">
                                            <p:txEl>
                                              <p:pRg st="0" end="0"/>
                                            </p:txEl>
                                          </p:spTgt>
                                        </p:tgtEl>
                                        <p:attrNameLst>
                                          <p:attrName>style.visibility</p:attrName>
                                        </p:attrNameLst>
                                      </p:cBhvr>
                                      <p:to>
                                        <p:strVal val="visible"/>
                                      </p:to>
                                    </p:set>
                                    <p:anim calcmode="lin" valueType="num">
                                      <p:cBhvr additive="base">
                                        <p:cTn id="7" dur="500" fill="hold"/>
                                        <p:tgtEl>
                                          <p:spTgt spid="257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70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7027">
                                            <p:txEl>
                                              <p:pRg st="1" end="1"/>
                                            </p:txEl>
                                          </p:spTgt>
                                        </p:tgtEl>
                                        <p:attrNameLst>
                                          <p:attrName>style.visibility</p:attrName>
                                        </p:attrNameLst>
                                      </p:cBhvr>
                                      <p:to>
                                        <p:strVal val="visible"/>
                                      </p:to>
                                    </p:set>
                                    <p:anim calcmode="lin" valueType="num">
                                      <p:cBhvr additive="base">
                                        <p:cTn id="13" dur="500" fill="hold"/>
                                        <p:tgtEl>
                                          <p:spTgt spid="2570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70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57027">
                                            <p:txEl>
                                              <p:pRg st="2" end="2"/>
                                            </p:txEl>
                                          </p:spTgt>
                                        </p:tgtEl>
                                        <p:attrNameLst>
                                          <p:attrName>style.visibility</p:attrName>
                                        </p:attrNameLst>
                                      </p:cBhvr>
                                      <p:to>
                                        <p:strVal val="visible"/>
                                      </p:to>
                                    </p:set>
                                    <p:anim calcmode="lin" valueType="num">
                                      <p:cBhvr additive="base">
                                        <p:cTn id="17" dur="500" fill="hold"/>
                                        <p:tgtEl>
                                          <p:spTgt spid="2570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570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57027">
                                            <p:txEl>
                                              <p:pRg st="3" end="3"/>
                                            </p:txEl>
                                          </p:spTgt>
                                        </p:tgtEl>
                                        <p:attrNameLst>
                                          <p:attrName>style.visibility</p:attrName>
                                        </p:attrNameLst>
                                      </p:cBhvr>
                                      <p:to>
                                        <p:strVal val="visible"/>
                                      </p:to>
                                    </p:set>
                                    <p:anim calcmode="lin" valueType="num">
                                      <p:cBhvr additive="base">
                                        <p:cTn id="21" dur="500" fill="hold"/>
                                        <p:tgtEl>
                                          <p:spTgt spid="2570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570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57027">
                                            <p:txEl>
                                              <p:pRg st="4" end="4"/>
                                            </p:txEl>
                                          </p:spTgt>
                                        </p:tgtEl>
                                        <p:attrNameLst>
                                          <p:attrName>style.visibility</p:attrName>
                                        </p:attrNameLst>
                                      </p:cBhvr>
                                      <p:to>
                                        <p:strVal val="visible"/>
                                      </p:to>
                                    </p:set>
                                    <p:anim calcmode="lin" valueType="num">
                                      <p:cBhvr additive="base">
                                        <p:cTn id="25" dur="500" fill="hold"/>
                                        <p:tgtEl>
                                          <p:spTgt spid="2570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702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57027">
                                            <p:txEl>
                                              <p:pRg st="5" end="5"/>
                                            </p:txEl>
                                          </p:spTgt>
                                        </p:tgtEl>
                                        <p:attrNameLst>
                                          <p:attrName>style.visibility</p:attrName>
                                        </p:attrNameLst>
                                      </p:cBhvr>
                                      <p:to>
                                        <p:strVal val="visible"/>
                                      </p:to>
                                    </p:set>
                                    <p:anim calcmode="lin" valueType="num">
                                      <p:cBhvr additive="base">
                                        <p:cTn id="29" dur="500" fill="hold"/>
                                        <p:tgtEl>
                                          <p:spTgt spid="2570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5702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57027">
                                            <p:txEl>
                                              <p:pRg st="6" end="6"/>
                                            </p:txEl>
                                          </p:spTgt>
                                        </p:tgtEl>
                                        <p:attrNameLst>
                                          <p:attrName>style.visibility</p:attrName>
                                        </p:attrNameLst>
                                      </p:cBhvr>
                                      <p:to>
                                        <p:strVal val="visible"/>
                                      </p:to>
                                    </p:set>
                                    <p:anim calcmode="lin" valueType="num">
                                      <p:cBhvr additive="base">
                                        <p:cTn id="33" dur="500" fill="hold"/>
                                        <p:tgtEl>
                                          <p:spTgt spid="25702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5702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27" grpId="0" uiExpand="1" build="p" bldLvl="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685800"/>
            <a:ext cx="82296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191491" name="Rectangle 3"/>
          <p:cNvSpPr>
            <a:spLocks noGrp="1" noChangeArrowheads="1"/>
          </p:cNvSpPr>
          <p:nvPr>
            <p:ph idx="1"/>
          </p:nvPr>
        </p:nvSpPr>
        <p:spPr>
          <a:xfrm>
            <a:off x="914400" y="1600200"/>
            <a:ext cx="7239000" cy="4648200"/>
          </a:xfrm>
        </p:spPr>
        <p:txBody>
          <a:bodyPr/>
          <a:lstStyle/>
          <a:p>
            <a:pPr eaLnBrk="1" hangingPunct="1">
              <a:buFont typeface="Wingdings" panose="05000000000000000000" pitchFamily="2" charset="2"/>
              <a:buNone/>
            </a:pPr>
            <a:r>
              <a:rPr lang="en-US" altLang="en-US" dirty="0"/>
              <a:t>4. Stay diversified</a:t>
            </a:r>
          </a:p>
          <a:p>
            <a:pPr lvl="1" eaLnBrk="1" hangingPunct="1"/>
            <a:r>
              <a:rPr lang="en-US" altLang="en-US" dirty="0"/>
              <a:t>Always invest in different asset classes and assets</a:t>
            </a:r>
          </a:p>
          <a:p>
            <a:pPr lvl="2" eaLnBrk="1" hangingPunct="1"/>
            <a:r>
              <a:rPr lang="en-US" altLang="en-US" dirty="0"/>
              <a:t>Diversification is  your key defense against risk</a:t>
            </a:r>
          </a:p>
          <a:p>
            <a:pPr lvl="3" eaLnBrk="1" hangingPunct="1"/>
            <a:r>
              <a:rPr lang="en-US" altLang="en-US" dirty="0"/>
              <a:t>Make sure you understand the risks of each and every asset class you invest in</a:t>
            </a:r>
          </a:p>
          <a:p>
            <a:pPr lvl="2" eaLnBrk="1" hangingPunct="1"/>
            <a:r>
              <a:rPr lang="en-US" altLang="en-US" dirty="0"/>
              <a:t>It’s a risky place out there.  Be prepared!</a:t>
            </a:r>
          </a:p>
          <a:p>
            <a:pPr lvl="3" eaLnBrk="1" hangingPunct="1"/>
            <a:r>
              <a:rPr lang="en-US" altLang="en-US" dirty="0"/>
              <a:t>Remember that the numbers you see for specific asset class performance are from diversified portfolios, not single assets!</a:t>
            </a:r>
          </a:p>
          <a:p>
            <a:pPr lvl="3" eaLnBrk="1" hangingPunct="1"/>
            <a:r>
              <a:rPr lang="en-US" altLang="en-US" dirty="0"/>
              <a:t>Use </a:t>
            </a:r>
            <a:r>
              <a:rPr lang="en-US" altLang="en-US" dirty="0">
                <a:hlinkClick r:id="rId2"/>
              </a:rPr>
              <a:t>Return Simulation Worksheet </a:t>
            </a:r>
            <a:r>
              <a:rPr lang="en-US" altLang="en-US" dirty="0"/>
              <a:t>(LT23) to see the effects of diversification</a:t>
            </a:r>
          </a:p>
          <a:p>
            <a:pPr lvl="1" eaLnBrk="1" hangingPunct="1"/>
            <a:endParaRPr lang="en-US" altLang="en-US" dirty="0"/>
          </a:p>
        </p:txBody>
      </p:sp>
      <p:pic>
        <p:nvPicPr>
          <p:cNvPr id="4" name="Picture 3">
            <a:extLst>
              <a:ext uri="{FF2B5EF4-FFF2-40B4-BE49-F238E27FC236}">
                <a16:creationId xmlns:a16="http://schemas.microsoft.com/office/drawing/2014/main" id="{B2C53864-E51E-4325-9115-8DDD965E6822}"/>
              </a:ext>
            </a:extLst>
          </p:cNvPr>
          <p:cNvPicPr>
            <a:picLocks noChangeAspect="1"/>
          </p:cNvPicPr>
          <p:nvPr/>
        </p:nvPicPr>
        <p:blipFill>
          <a:blip r:embed="rId3"/>
          <a:stretch>
            <a:fillRect/>
          </a:stretch>
        </p:blipFill>
        <p:spPr>
          <a:xfrm>
            <a:off x="1" y="4803751"/>
            <a:ext cx="2133600" cy="20315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animEffect transition="in" filter="box(in)">
                                      <p:cBhvr>
                                        <p:cTn id="7" dur="500"/>
                                        <p:tgtEl>
                                          <p:spTgt spid="1914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91491">
                                            <p:txEl>
                                              <p:pRg st="1" end="1"/>
                                            </p:txEl>
                                          </p:spTgt>
                                        </p:tgtEl>
                                        <p:attrNameLst>
                                          <p:attrName>style.visibility</p:attrName>
                                        </p:attrNameLst>
                                      </p:cBhvr>
                                      <p:to>
                                        <p:strVal val="visible"/>
                                      </p:to>
                                    </p:set>
                                    <p:animEffect transition="in" filter="box(in)">
                                      <p:cBhvr>
                                        <p:cTn id="12" dur="900"/>
                                        <p:tgtEl>
                                          <p:spTgt spid="191491">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191491">
                                            <p:txEl>
                                              <p:pRg st="2" end="2"/>
                                            </p:txEl>
                                          </p:spTgt>
                                        </p:tgtEl>
                                        <p:attrNameLst>
                                          <p:attrName>style.visibility</p:attrName>
                                        </p:attrNameLst>
                                      </p:cBhvr>
                                      <p:to>
                                        <p:strVal val="visible"/>
                                      </p:to>
                                    </p:set>
                                    <p:animEffect transition="in" filter="box(in)">
                                      <p:cBhvr>
                                        <p:cTn id="15" dur="500"/>
                                        <p:tgtEl>
                                          <p:spTgt spid="191491">
                                            <p:txEl>
                                              <p:pRg st="2" end="2"/>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191491">
                                            <p:txEl>
                                              <p:pRg st="3" end="3"/>
                                            </p:txEl>
                                          </p:spTgt>
                                        </p:tgtEl>
                                        <p:attrNameLst>
                                          <p:attrName>style.visibility</p:attrName>
                                        </p:attrNameLst>
                                      </p:cBhvr>
                                      <p:to>
                                        <p:strVal val="visible"/>
                                      </p:to>
                                    </p:set>
                                    <p:animEffect transition="in" filter="box(in)">
                                      <p:cBhvr>
                                        <p:cTn id="18" dur="500"/>
                                        <p:tgtEl>
                                          <p:spTgt spid="191491">
                                            <p:txEl>
                                              <p:pRg st="3" end="3"/>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191491">
                                            <p:txEl>
                                              <p:pRg st="4" end="4"/>
                                            </p:txEl>
                                          </p:spTgt>
                                        </p:tgtEl>
                                        <p:attrNameLst>
                                          <p:attrName>style.visibility</p:attrName>
                                        </p:attrNameLst>
                                      </p:cBhvr>
                                      <p:to>
                                        <p:strVal val="visible"/>
                                      </p:to>
                                    </p:set>
                                    <p:animEffect transition="in" filter="box(in)">
                                      <p:cBhvr>
                                        <p:cTn id="21" dur="500"/>
                                        <p:tgtEl>
                                          <p:spTgt spid="191491">
                                            <p:txEl>
                                              <p:pRg st="4" end="4"/>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191491">
                                            <p:txEl>
                                              <p:pRg st="5" end="5"/>
                                            </p:txEl>
                                          </p:spTgt>
                                        </p:tgtEl>
                                        <p:attrNameLst>
                                          <p:attrName>style.visibility</p:attrName>
                                        </p:attrNameLst>
                                      </p:cBhvr>
                                      <p:to>
                                        <p:strVal val="visible"/>
                                      </p:to>
                                    </p:set>
                                    <p:animEffect transition="in" filter="box(in)">
                                      <p:cBhvr>
                                        <p:cTn id="24" dur="500"/>
                                        <p:tgtEl>
                                          <p:spTgt spid="191491">
                                            <p:txEl>
                                              <p:pRg st="5" end="5"/>
                                            </p:txEl>
                                          </p:spTgt>
                                        </p:tgtEl>
                                      </p:cBhvr>
                                    </p:animEffect>
                                  </p:childTnLst>
                                </p:cTn>
                              </p:par>
                              <p:par>
                                <p:cTn id="25" presetID="4" presetClass="entr" presetSubtype="16" fill="hold" nodeType="withEffect">
                                  <p:stCondLst>
                                    <p:cond delay="0"/>
                                  </p:stCondLst>
                                  <p:childTnLst>
                                    <p:set>
                                      <p:cBhvr>
                                        <p:cTn id="26" dur="1" fill="hold">
                                          <p:stCondLst>
                                            <p:cond delay="0"/>
                                          </p:stCondLst>
                                        </p:cTn>
                                        <p:tgtEl>
                                          <p:spTgt spid="191491">
                                            <p:txEl>
                                              <p:pRg st="6" end="6"/>
                                            </p:txEl>
                                          </p:spTgt>
                                        </p:tgtEl>
                                        <p:attrNameLst>
                                          <p:attrName>style.visibility</p:attrName>
                                        </p:attrNameLst>
                                      </p:cBhvr>
                                      <p:to>
                                        <p:strVal val="visible"/>
                                      </p:to>
                                    </p:set>
                                    <p:animEffect transition="in" filter="box(in)">
                                      <p:cBhvr>
                                        <p:cTn id="27" dur="500"/>
                                        <p:tgtEl>
                                          <p:spTgt spid="191491">
                                            <p:txEl>
                                              <p:pRg st="6" end="6"/>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31800" y="609600"/>
            <a:ext cx="82296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180227" name="Rectangle 3"/>
          <p:cNvSpPr>
            <a:spLocks noGrp="1" noChangeArrowheads="1"/>
          </p:cNvSpPr>
          <p:nvPr>
            <p:ph idx="1"/>
          </p:nvPr>
        </p:nvSpPr>
        <p:spPr>
          <a:xfrm>
            <a:off x="914400" y="1600200"/>
            <a:ext cx="7315200" cy="4876800"/>
          </a:xfrm>
        </p:spPr>
        <p:txBody>
          <a:bodyPr/>
          <a:lstStyle/>
          <a:p>
            <a:pPr eaLnBrk="1" hangingPunct="1">
              <a:buFont typeface="Wingdings" panose="05000000000000000000" pitchFamily="2" charset="2"/>
              <a:buNone/>
            </a:pPr>
            <a:r>
              <a:rPr lang="en-US" altLang="en-US" dirty="0"/>
              <a:t>5. Invest low cost and tax-efficiently</a:t>
            </a:r>
            <a:endParaRPr lang="en-US" altLang="en-US" sz="2400" dirty="0"/>
          </a:p>
          <a:p>
            <a:pPr lvl="1" eaLnBrk="1" hangingPunct="1"/>
            <a:r>
              <a:rPr lang="en-US" altLang="en-US" dirty="0"/>
              <a:t>Control what you can. </a:t>
            </a:r>
          </a:p>
          <a:p>
            <a:pPr lvl="2" eaLnBrk="1" hangingPunct="1"/>
            <a:r>
              <a:rPr lang="en-US" altLang="en-US" dirty="0"/>
              <a:t>You cannot control returns, but you can control your risk, costs, fees, and taxes</a:t>
            </a:r>
          </a:p>
          <a:p>
            <a:pPr lvl="3" eaLnBrk="1" hangingPunct="1"/>
            <a:r>
              <a:rPr lang="en-US" altLang="en-US" dirty="0"/>
              <a:t>A $1 saved is more than a $1 earned </a:t>
            </a:r>
          </a:p>
          <a:p>
            <a:pPr lvl="3" eaLnBrk="1" hangingPunct="1"/>
            <a:r>
              <a:rPr lang="en-US" altLang="en-US" dirty="0"/>
              <a:t>Lower cost index funds tended to outperform </a:t>
            </a:r>
          </a:p>
          <a:p>
            <a:pPr lvl="2" eaLnBrk="1" hangingPunct="1"/>
            <a:r>
              <a:rPr lang="en-US" altLang="en-US" dirty="0"/>
              <a:t>Defer or eliminate taxes as much as possible</a:t>
            </a:r>
          </a:p>
          <a:p>
            <a:pPr lvl="3" eaLnBrk="1" hangingPunct="1"/>
            <a:r>
              <a:rPr lang="en-US" altLang="en-US" dirty="0"/>
              <a:t>Mutual funds distribute 90% of all earnings each year (that you must pay taxes on)</a:t>
            </a:r>
          </a:p>
          <a:p>
            <a:pPr lvl="3" eaLnBrk="1" hangingPunct="1"/>
            <a:r>
              <a:rPr lang="en-US" altLang="en-US" dirty="0"/>
              <a:t>Invest tax-efficiently so you don’t have to pay more taxes each April</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0227">
                                            <p:txEl>
                                              <p:pRg st="0" end="0"/>
                                            </p:txEl>
                                          </p:spTgt>
                                        </p:tgtEl>
                                        <p:attrNameLst>
                                          <p:attrName>style.visibility</p:attrName>
                                        </p:attrNameLst>
                                      </p:cBhvr>
                                      <p:to>
                                        <p:strVal val="visible"/>
                                      </p:to>
                                    </p:set>
                                    <p:anim calcmode="lin" valueType="num">
                                      <p:cBhvr additive="base">
                                        <p:cTn id="7" dur="500" fill="hold"/>
                                        <p:tgtEl>
                                          <p:spTgt spid="1802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02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0227">
                                            <p:txEl>
                                              <p:pRg st="1" end="1"/>
                                            </p:txEl>
                                          </p:spTgt>
                                        </p:tgtEl>
                                        <p:attrNameLst>
                                          <p:attrName>style.visibility</p:attrName>
                                        </p:attrNameLst>
                                      </p:cBhvr>
                                      <p:to>
                                        <p:strVal val="visible"/>
                                      </p:to>
                                    </p:set>
                                    <p:anim calcmode="lin" valueType="num">
                                      <p:cBhvr additive="base">
                                        <p:cTn id="13" dur="500" fill="hold"/>
                                        <p:tgtEl>
                                          <p:spTgt spid="1802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02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0227">
                                            <p:txEl>
                                              <p:pRg st="2" end="2"/>
                                            </p:txEl>
                                          </p:spTgt>
                                        </p:tgtEl>
                                        <p:attrNameLst>
                                          <p:attrName>style.visibility</p:attrName>
                                        </p:attrNameLst>
                                      </p:cBhvr>
                                      <p:to>
                                        <p:strVal val="visible"/>
                                      </p:to>
                                    </p:set>
                                    <p:anim calcmode="lin" valueType="num">
                                      <p:cBhvr additive="base">
                                        <p:cTn id="17" dur="500" fill="hold"/>
                                        <p:tgtEl>
                                          <p:spTgt spid="1802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02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0227">
                                            <p:txEl>
                                              <p:pRg st="3" end="3"/>
                                            </p:txEl>
                                          </p:spTgt>
                                        </p:tgtEl>
                                        <p:attrNameLst>
                                          <p:attrName>style.visibility</p:attrName>
                                        </p:attrNameLst>
                                      </p:cBhvr>
                                      <p:to>
                                        <p:strVal val="visible"/>
                                      </p:to>
                                    </p:set>
                                    <p:anim calcmode="lin" valueType="num">
                                      <p:cBhvr additive="base">
                                        <p:cTn id="21" dur="500" fill="hold"/>
                                        <p:tgtEl>
                                          <p:spTgt spid="1802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02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0227">
                                            <p:txEl>
                                              <p:pRg st="4" end="4"/>
                                            </p:txEl>
                                          </p:spTgt>
                                        </p:tgtEl>
                                        <p:attrNameLst>
                                          <p:attrName>style.visibility</p:attrName>
                                        </p:attrNameLst>
                                      </p:cBhvr>
                                      <p:to>
                                        <p:strVal val="visible"/>
                                      </p:to>
                                    </p:set>
                                    <p:anim calcmode="lin" valueType="num">
                                      <p:cBhvr additive="base">
                                        <p:cTn id="25" dur="500" fill="hold"/>
                                        <p:tgtEl>
                                          <p:spTgt spid="1802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022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0227">
                                            <p:txEl>
                                              <p:pRg st="5" end="5"/>
                                            </p:txEl>
                                          </p:spTgt>
                                        </p:tgtEl>
                                        <p:attrNameLst>
                                          <p:attrName>style.visibility</p:attrName>
                                        </p:attrNameLst>
                                      </p:cBhvr>
                                      <p:to>
                                        <p:strVal val="visible"/>
                                      </p:to>
                                    </p:set>
                                    <p:anim calcmode="lin" valueType="num">
                                      <p:cBhvr additive="base">
                                        <p:cTn id="29" dur="500" fill="hold"/>
                                        <p:tgtEl>
                                          <p:spTgt spid="1802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022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0227">
                                            <p:txEl>
                                              <p:pRg st="6" end="6"/>
                                            </p:txEl>
                                          </p:spTgt>
                                        </p:tgtEl>
                                        <p:attrNameLst>
                                          <p:attrName>style.visibility</p:attrName>
                                        </p:attrNameLst>
                                      </p:cBhvr>
                                      <p:to>
                                        <p:strVal val="visible"/>
                                      </p:to>
                                    </p:set>
                                    <p:anim calcmode="lin" valueType="num">
                                      <p:cBhvr additive="base">
                                        <p:cTn id="33" dur="500" fill="hold"/>
                                        <p:tgtEl>
                                          <p:spTgt spid="18022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8022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80227">
                                            <p:txEl>
                                              <p:pRg st="7" end="7"/>
                                            </p:txEl>
                                          </p:spTgt>
                                        </p:tgtEl>
                                        <p:attrNameLst>
                                          <p:attrName>style.visibility</p:attrName>
                                        </p:attrNameLst>
                                      </p:cBhvr>
                                      <p:to>
                                        <p:strVal val="visible"/>
                                      </p:to>
                                    </p:set>
                                    <p:anim calcmode="lin" valueType="num">
                                      <p:cBhvr additive="base">
                                        <p:cTn id="37" dur="500" fill="hold"/>
                                        <p:tgtEl>
                                          <p:spTgt spid="18022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8022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uiExpand="1" build="p" bldLvl="2"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sz="1600" dirty="0"/>
              <a:t>Source:  Jason Karceski, Miles Livingston, Edward O’Neal, “Mutual Fund Brokerage Commissions, January 2004, p. 12.</a:t>
            </a:r>
          </a:p>
        </p:txBody>
      </p:sp>
      <p:pic>
        <p:nvPicPr>
          <p:cNvPr id="30723"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p:spPr>
      </p:pic>
      <p:sp>
        <p:nvSpPr>
          <p:cNvPr id="30724" name="Text Box 5"/>
          <p:cNvSpPr txBox="1">
            <a:spLocks noChangeArrowheads="1"/>
          </p:cNvSpPr>
          <p:nvPr/>
        </p:nvSpPr>
        <p:spPr bwMode="auto">
          <a:xfrm>
            <a:off x="609600" y="6629400"/>
            <a:ext cx="8001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200" b="0" dirty="0">
                <a:solidFill>
                  <a:srgbClr val="000000"/>
                </a:solidFill>
              </a:rPr>
              <a:t>Source:  Jason Karceski, Miles Livingston, Edward O’Neal, “Mutual Fund Brokerage Commissions, January 2004, p. 12.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28600" y="685800"/>
            <a:ext cx="86868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27651" name="Rectangle 3"/>
          <p:cNvSpPr>
            <a:spLocks noGrp="1" noChangeArrowheads="1"/>
          </p:cNvSpPr>
          <p:nvPr>
            <p:ph idx="1"/>
          </p:nvPr>
        </p:nvSpPr>
        <p:spPr>
          <a:xfrm>
            <a:off x="914400" y="1600200"/>
            <a:ext cx="7239000" cy="4114800"/>
          </a:xfrm>
        </p:spPr>
        <p:txBody>
          <a:bodyPr/>
          <a:lstStyle/>
          <a:p>
            <a:pPr eaLnBrk="1" hangingPunct="1">
              <a:buFont typeface="Wingdings" panose="05000000000000000000" pitchFamily="2" charset="2"/>
              <a:buNone/>
            </a:pPr>
            <a:r>
              <a:rPr lang="en-US" altLang="en-US" dirty="0"/>
              <a:t>6. Invest long-term</a:t>
            </a:r>
          </a:p>
          <a:p>
            <a:pPr lvl="1" eaLnBrk="1" hangingPunct="1"/>
            <a:r>
              <a:rPr lang="en-US" altLang="en-US" dirty="0"/>
              <a:t>Avoid short-term  and day trading</a:t>
            </a:r>
          </a:p>
          <a:p>
            <a:pPr lvl="2" eaLnBrk="1" hangingPunct="1"/>
            <a:r>
              <a:rPr lang="en-US" altLang="en-US" dirty="0"/>
              <a:t>Its expensive and generates transactions costs and taxes</a:t>
            </a:r>
          </a:p>
          <a:p>
            <a:pPr lvl="1" eaLnBrk="1" hangingPunct="1"/>
            <a:r>
              <a:rPr lang="en-US" altLang="en-US" dirty="0"/>
              <a:t>Invest wisely</a:t>
            </a:r>
          </a:p>
          <a:p>
            <a:pPr lvl="2" eaLnBrk="1" hangingPunct="1"/>
            <a:r>
              <a:rPr lang="en-US" altLang="en-US" dirty="0"/>
              <a:t>There are no get-rich-quick schemes that work.  </a:t>
            </a:r>
          </a:p>
          <a:p>
            <a:pPr lvl="1" eaLnBrk="1" hangingPunct="1"/>
            <a:r>
              <a:rPr lang="en-US" altLang="en-US" dirty="0"/>
              <a:t>Stay at least partly in the market </a:t>
            </a:r>
          </a:p>
          <a:p>
            <a:pPr lvl="2" eaLnBrk="1" hangingPunct="1"/>
            <a:r>
              <a:rPr lang="en-US" altLang="en-US" dirty="0"/>
              <a:t>Taking money out of the market or not continuing to save and invest stops your progress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51">
                                            <p:txEl>
                                              <p:pRg st="1" end="1"/>
                                            </p:txEl>
                                          </p:spTgt>
                                        </p:tgtEl>
                                        <p:attrNameLst>
                                          <p:attrName>style.visibility</p:attrName>
                                        </p:attrNameLst>
                                      </p:cBhvr>
                                      <p:to>
                                        <p:strVal val="visible"/>
                                      </p:to>
                                    </p:set>
                                    <p:anim calcmode="lin" valueType="num">
                                      <p:cBhvr additive="base">
                                        <p:cTn id="13" dur="500" fill="hold"/>
                                        <p:tgtEl>
                                          <p:spTgt spid="276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65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 calcmode="lin" valueType="num">
                                      <p:cBhvr additive="base">
                                        <p:cTn id="17" dur="500" fill="hold"/>
                                        <p:tgtEl>
                                          <p:spTgt spid="2765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65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651">
                                            <p:txEl>
                                              <p:pRg st="3" end="3"/>
                                            </p:txEl>
                                          </p:spTgt>
                                        </p:tgtEl>
                                        <p:attrNameLst>
                                          <p:attrName>style.visibility</p:attrName>
                                        </p:attrNameLst>
                                      </p:cBhvr>
                                      <p:to>
                                        <p:strVal val="visible"/>
                                      </p:to>
                                    </p:set>
                                    <p:anim calcmode="lin" valueType="num">
                                      <p:cBhvr additive="base">
                                        <p:cTn id="21" dur="500" fill="hold"/>
                                        <p:tgtEl>
                                          <p:spTgt spid="2765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65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651">
                                            <p:txEl>
                                              <p:pRg st="4" end="4"/>
                                            </p:txEl>
                                          </p:spTgt>
                                        </p:tgtEl>
                                        <p:attrNameLst>
                                          <p:attrName>style.visibility</p:attrName>
                                        </p:attrNameLst>
                                      </p:cBhvr>
                                      <p:to>
                                        <p:strVal val="visible"/>
                                      </p:to>
                                    </p:set>
                                    <p:anim calcmode="lin" valueType="num">
                                      <p:cBhvr additive="base">
                                        <p:cTn id="25" dur="500" fill="hold"/>
                                        <p:tgtEl>
                                          <p:spTgt spid="276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65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7651">
                                            <p:txEl>
                                              <p:pRg st="5" end="5"/>
                                            </p:txEl>
                                          </p:spTgt>
                                        </p:tgtEl>
                                        <p:attrNameLst>
                                          <p:attrName>style.visibility</p:attrName>
                                        </p:attrNameLst>
                                      </p:cBhvr>
                                      <p:to>
                                        <p:strVal val="visible"/>
                                      </p:to>
                                    </p:set>
                                    <p:anim calcmode="lin" valueType="num">
                                      <p:cBhvr additive="base">
                                        <p:cTn id="29" dur="500" fill="hold"/>
                                        <p:tgtEl>
                                          <p:spTgt spid="2765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765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7651">
                                            <p:txEl>
                                              <p:pRg st="6" end="6"/>
                                            </p:txEl>
                                          </p:spTgt>
                                        </p:tgtEl>
                                        <p:attrNameLst>
                                          <p:attrName>style.visibility</p:attrName>
                                        </p:attrNameLst>
                                      </p:cBhvr>
                                      <p:to>
                                        <p:strVal val="visible"/>
                                      </p:to>
                                    </p:set>
                                    <p:anim calcmode="lin" valueType="num">
                                      <p:cBhvr additive="base">
                                        <p:cTn id="33" dur="500" fill="hold"/>
                                        <p:tgtEl>
                                          <p:spTgt spid="2765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765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p" bldLvl="2"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Trading Costs and Returns</a:t>
            </a:r>
          </a:p>
        </p:txBody>
      </p:sp>
      <p:pic>
        <p:nvPicPr>
          <p:cNvPr id="3379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2A13EE4-F0FA-4BCF-8900-FFFCBF447AA9}"/>
              </a:ext>
            </a:extLst>
          </p:cNvPr>
          <p:cNvPicPr>
            <a:picLocks noChangeAspect="1"/>
          </p:cNvPicPr>
          <p:nvPr/>
        </p:nvPicPr>
        <p:blipFill>
          <a:blip r:embed="rId2"/>
          <a:stretch>
            <a:fillRect/>
          </a:stretch>
        </p:blipFill>
        <p:spPr>
          <a:xfrm>
            <a:off x="16933" y="4616904"/>
            <a:ext cx="2057400" cy="2241096"/>
          </a:xfrm>
          <a:prstGeom prst="rect">
            <a:avLst/>
          </a:prstGeom>
        </p:spPr>
      </p:pic>
      <p:sp>
        <p:nvSpPr>
          <p:cNvPr id="34818" name="Rectangle 2"/>
          <p:cNvSpPr>
            <a:spLocks noGrp="1" noChangeArrowheads="1"/>
          </p:cNvSpPr>
          <p:nvPr>
            <p:ph type="title"/>
          </p:nvPr>
        </p:nvSpPr>
        <p:spPr>
          <a:xfrm>
            <a:off x="330200" y="762000"/>
            <a:ext cx="8458200" cy="7620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a:t>
            </a:r>
            <a:r>
              <a:rPr lang="en-US" altLang="en-US" sz="4000" dirty="0"/>
              <a:t> </a:t>
            </a:r>
            <a:r>
              <a:rPr lang="en-US" altLang="en-US" sz="2400" dirty="0"/>
              <a:t>(continued)</a:t>
            </a:r>
          </a:p>
        </p:txBody>
      </p:sp>
      <p:sp>
        <p:nvSpPr>
          <p:cNvPr id="29699" name="Rectangle 3"/>
          <p:cNvSpPr>
            <a:spLocks noGrp="1" noChangeArrowheads="1"/>
          </p:cNvSpPr>
          <p:nvPr>
            <p:ph idx="1"/>
          </p:nvPr>
        </p:nvSpPr>
        <p:spPr>
          <a:xfrm>
            <a:off x="914400" y="1609725"/>
            <a:ext cx="7315200" cy="4867275"/>
          </a:xfrm>
        </p:spPr>
        <p:txBody>
          <a:bodyPr/>
          <a:lstStyle/>
          <a:p>
            <a:pPr marL="609600" indent="-609600" eaLnBrk="1" hangingPunct="1">
              <a:buFont typeface="Wingdings" panose="05000000000000000000" pitchFamily="2" charset="2"/>
              <a:buNone/>
            </a:pPr>
            <a:r>
              <a:rPr lang="en-US" altLang="en-US" dirty="0"/>
              <a:t>7. If you want to invest in individual assets, know what you invest in and who you invest with</a:t>
            </a:r>
          </a:p>
          <a:p>
            <a:pPr marL="914400" lvl="1" indent="-457200" eaLnBrk="1" hangingPunct="1"/>
            <a:r>
              <a:rPr lang="en-US" altLang="en-US" dirty="0"/>
              <a:t>When investing in individual assets, do your homework</a:t>
            </a:r>
          </a:p>
          <a:p>
            <a:pPr marL="1371600" lvl="2" indent="-457200" eaLnBrk="1" hangingPunct="1"/>
            <a:r>
              <a:rPr lang="en-US" altLang="en-US" dirty="0"/>
              <a:t>Know what you are investing in</a:t>
            </a:r>
          </a:p>
          <a:p>
            <a:pPr marL="1371600" lvl="2" indent="-457200" eaLnBrk="1" hangingPunct="1"/>
            <a:r>
              <a:rPr lang="en-US" altLang="en-US" dirty="0"/>
              <a:t>Know who you are investing with</a:t>
            </a:r>
          </a:p>
          <a:p>
            <a:pPr marL="1371600" lvl="2" indent="-457200" eaLnBrk="1" hangingPunct="1"/>
            <a:r>
              <a:rPr lang="en-US" altLang="en-US" dirty="0"/>
              <a:t>Be aware of the environment in which the company operates</a:t>
            </a:r>
          </a:p>
          <a:p>
            <a:pPr marL="1371600" lvl="2" indent="-457200" eaLnBrk="1" hangingPunct="1"/>
            <a:r>
              <a:rPr lang="en-US" altLang="en-US" dirty="0"/>
              <a:t>Be very careful and invest wisely		</a:t>
            </a:r>
          </a:p>
          <a:p>
            <a:pPr marL="914400" lvl="1" indent="-457200" eaLnBrk="1" hangingPunct="1">
              <a:buFont typeface="Wingdings" panose="05000000000000000000" pitchFamily="2" charset="2"/>
              <a:buAutoNum type="arabicPeriod"/>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699">
                                            <p:txEl>
                                              <p:pRg st="1" end="1"/>
                                            </p:txEl>
                                          </p:spTgt>
                                        </p:tgtEl>
                                        <p:attrNameLst>
                                          <p:attrName>style.visibility</p:attrName>
                                        </p:attrNameLst>
                                      </p:cBhvr>
                                      <p:to>
                                        <p:strVal val="visible"/>
                                      </p:to>
                                    </p:set>
                                    <p:anim calcmode="lin" valueType="num">
                                      <p:cBhvr additive="base">
                                        <p:cTn id="13" dur="500" fill="hold"/>
                                        <p:tgtEl>
                                          <p:spTgt spid="296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6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9699">
                                            <p:txEl>
                                              <p:pRg st="2" end="2"/>
                                            </p:txEl>
                                          </p:spTgt>
                                        </p:tgtEl>
                                        <p:attrNameLst>
                                          <p:attrName>style.visibility</p:attrName>
                                        </p:attrNameLst>
                                      </p:cBhvr>
                                      <p:to>
                                        <p:strVal val="visible"/>
                                      </p:to>
                                    </p:set>
                                    <p:anim calcmode="lin" valueType="num">
                                      <p:cBhvr additive="base">
                                        <p:cTn id="17" dur="500" fill="hold"/>
                                        <p:tgtEl>
                                          <p:spTgt spid="296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96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9699">
                                            <p:txEl>
                                              <p:pRg st="3" end="3"/>
                                            </p:txEl>
                                          </p:spTgt>
                                        </p:tgtEl>
                                        <p:attrNameLst>
                                          <p:attrName>style.visibility</p:attrName>
                                        </p:attrNameLst>
                                      </p:cBhvr>
                                      <p:to>
                                        <p:strVal val="visible"/>
                                      </p:to>
                                    </p:set>
                                    <p:anim calcmode="lin" valueType="num">
                                      <p:cBhvr additive="base">
                                        <p:cTn id="21" dur="500" fill="hold"/>
                                        <p:tgtEl>
                                          <p:spTgt spid="296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96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9699">
                                            <p:txEl>
                                              <p:pRg st="4" end="4"/>
                                            </p:txEl>
                                          </p:spTgt>
                                        </p:tgtEl>
                                        <p:attrNameLst>
                                          <p:attrName>style.visibility</p:attrName>
                                        </p:attrNameLst>
                                      </p:cBhvr>
                                      <p:to>
                                        <p:strVal val="visible"/>
                                      </p:to>
                                    </p:set>
                                    <p:anim calcmode="lin" valueType="num">
                                      <p:cBhvr additive="base">
                                        <p:cTn id="25" dur="500" fill="hold"/>
                                        <p:tgtEl>
                                          <p:spTgt spid="296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6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9699">
                                            <p:txEl>
                                              <p:pRg st="5" end="5"/>
                                            </p:txEl>
                                          </p:spTgt>
                                        </p:tgtEl>
                                        <p:attrNameLst>
                                          <p:attrName>style.visibility</p:attrName>
                                        </p:attrNameLst>
                                      </p:cBhvr>
                                      <p:to>
                                        <p:strVal val="visible"/>
                                      </p:to>
                                    </p:set>
                                    <p:anim calcmode="lin" valueType="num">
                                      <p:cBhvr additive="base">
                                        <p:cTn id="29" dur="500" fill="hold"/>
                                        <p:tgtEl>
                                          <p:spTgt spid="296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9699">
                                            <p:txEl>
                                              <p:pRg st="5" end="5"/>
                                            </p:txEl>
                                          </p:spTgt>
                                        </p:tgtEl>
                                        <p:attrNameLst>
                                          <p:attrName>ppt_y</p:attrName>
                                        </p:attrNameLst>
                                      </p:cBhvr>
                                      <p:tavLst>
                                        <p:tav tm="0">
                                          <p:val>
                                            <p:strVal val="#ppt_y"/>
                                          </p:val>
                                        </p:tav>
                                        <p:tav tm="100000">
                                          <p:val>
                                            <p:strVal val="#ppt_y"/>
                                          </p:val>
                                        </p:tav>
                                      </p:tavLst>
                                    </p:anim>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uiExpand="1"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BEA00B-E5A0-459A-ABBB-18E932618D34}"/>
              </a:ext>
            </a:extLst>
          </p:cNvPr>
          <p:cNvPicPr>
            <a:picLocks noChangeAspect="1"/>
          </p:cNvPicPr>
          <p:nvPr/>
        </p:nvPicPr>
        <p:blipFill>
          <a:blip r:embed="rId3"/>
          <a:stretch>
            <a:fillRect/>
          </a:stretch>
        </p:blipFill>
        <p:spPr>
          <a:xfrm>
            <a:off x="7809007" y="3464"/>
            <a:ext cx="1334993" cy="2505075"/>
          </a:xfrm>
          <a:prstGeom prst="rect">
            <a:avLst/>
          </a:prstGeom>
        </p:spPr>
      </p:pic>
      <p:sp>
        <p:nvSpPr>
          <p:cNvPr id="35842" name="Rectangle 2"/>
          <p:cNvSpPr>
            <a:spLocks noGrp="1" noChangeArrowheads="1"/>
          </p:cNvSpPr>
          <p:nvPr>
            <p:ph type="title"/>
          </p:nvPr>
        </p:nvSpPr>
        <p:spPr>
          <a:xfrm>
            <a:off x="482600" y="685800"/>
            <a:ext cx="8153400" cy="8382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193539" name="Rectangle 3"/>
          <p:cNvSpPr>
            <a:spLocks noGrp="1" noChangeArrowheads="1"/>
          </p:cNvSpPr>
          <p:nvPr>
            <p:ph idx="1"/>
          </p:nvPr>
        </p:nvSpPr>
        <p:spPr>
          <a:xfrm>
            <a:off x="914400" y="1600200"/>
            <a:ext cx="7315200" cy="4648200"/>
          </a:xfrm>
        </p:spPr>
        <p:txBody>
          <a:bodyPr/>
          <a:lstStyle/>
          <a:p>
            <a:pPr eaLnBrk="1" hangingPunct="1">
              <a:buFont typeface="Wingdings" panose="05000000000000000000" pitchFamily="2" charset="2"/>
              <a:buNone/>
            </a:pPr>
            <a:r>
              <a:rPr lang="en-US" altLang="en-US" dirty="0"/>
              <a:t>8. Monitor portfolio performance</a:t>
            </a:r>
          </a:p>
          <a:p>
            <a:pPr lvl="1" eaLnBrk="1" hangingPunct="1"/>
            <a:r>
              <a:rPr lang="en-US" altLang="en-US" dirty="0"/>
              <a:t>Measure performance.  President Thomas S. Monson stated:</a:t>
            </a:r>
          </a:p>
          <a:p>
            <a:pPr lvl="2" eaLnBrk="1" hangingPunct="1">
              <a:buFontTx/>
              <a:buNone/>
            </a:pPr>
            <a:r>
              <a:rPr lang="en-US" altLang="en-US" dirty="0"/>
              <a:t>  When performance is measured, performance improves. Where performance is measured and reported, the rate of improvement accelerates (General Conference reports, 1970).</a:t>
            </a:r>
          </a:p>
          <a:p>
            <a:pPr lvl="3" eaLnBrk="1" hangingPunct="1"/>
            <a:r>
              <a:rPr lang="en-US" altLang="en-US" dirty="0"/>
              <a:t>How can you know how you are doing if you don’t check your performance against some benchmark?</a:t>
            </a:r>
          </a:p>
          <a:p>
            <a:pPr lvl="1" eaLnBrk="1" hangingPunct="1"/>
            <a:r>
              <a:rPr lang="en-US" altLang="en-US" dirty="0"/>
              <a:t>Interestingly, most investors have underperformed the market benchmarks over the last 20 years</a:t>
            </a:r>
          </a:p>
          <a:p>
            <a:pPr lvl="2" eaLnBrk="1" hangingPunct="1"/>
            <a:r>
              <a:rPr lang="en-US" altLang="en-US" sz="1600" dirty="0"/>
              <a:t>(DALBAR’s Annual Quantitative Analysis of Investor Behavior 2018)</a:t>
            </a:r>
            <a:endParaRPr lang="en-US" altLang="en-US" dirty="0"/>
          </a:p>
          <a:p>
            <a:pPr lvl="4"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3539">
                                            <p:txEl>
                                              <p:pRg st="0" end="0"/>
                                            </p:txEl>
                                          </p:spTgt>
                                        </p:tgtEl>
                                        <p:attrNameLst>
                                          <p:attrName>style.visibility</p:attrName>
                                        </p:attrNameLst>
                                      </p:cBhvr>
                                      <p:to>
                                        <p:strVal val="visible"/>
                                      </p:to>
                                    </p:set>
                                    <p:anim calcmode="lin" valueType="num">
                                      <p:cBhvr additive="base">
                                        <p:cTn id="7" dur="500" fill="hold"/>
                                        <p:tgtEl>
                                          <p:spTgt spid="193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3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3539">
                                            <p:txEl>
                                              <p:pRg st="1" end="1"/>
                                            </p:txEl>
                                          </p:spTgt>
                                        </p:tgtEl>
                                        <p:attrNameLst>
                                          <p:attrName>style.visibility</p:attrName>
                                        </p:attrNameLst>
                                      </p:cBhvr>
                                      <p:to>
                                        <p:strVal val="visible"/>
                                      </p:to>
                                    </p:set>
                                    <p:anim calcmode="lin" valueType="num">
                                      <p:cBhvr additive="base">
                                        <p:cTn id="13" dur="500" fill="hold"/>
                                        <p:tgtEl>
                                          <p:spTgt spid="193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35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3539">
                                            <p:txEl>
                                              <p:pRg st="2" end="2"/>
                                            </p:txEl>
                                          </p:spTgt>
                                        </p:tgtEl>
                                        <p:attrNameLst>
                                          <p:attrName>style.visibility</p:attrName>
                                        </p:attrNameLst>
                                      </p:cBhvr>
                                      <p:to>
                                        <p:strVal val="visible"/>
                                      </p:to>
                                    </p:set>
                                    <p:anim calcmode="lin" valueType="num">
                                      <p:cBhvr additive="base">
                                        <p:cTn id="17" dur="500" fill="hold"/>
                                        <p:tgtEl>
                                          <p:spTgt spid="1935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35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3539">
                                            <p:txEl>
                                              <p:pRg st="3" end="3"/>
                                            </p:txEl>
                                          </p:spTgt>
                                        </p:tgtEl>
                                        <p:attrNameLst>
                                          <p:attrName>style.visibility</p:attrName>
                                        </p:attrNameLst>
                                      </p:cBhvr>
                                      <p:to>
                                        <p:strVal val="visible"/>
                                      </p:to>
                                    </p:set>
                                    <p:anim calcmode="lin" valueType="num">
                                      <p:cBhvr additive="base">
                                        <p:cTn id="21" dur="500" fill="hold"/>
                                        <p:tgtEl>
                                          <p:spTgt spid="1935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35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3539">
                                            <p:txEl>
                                              <p:pRg st="4" end="4"/>
                                            </p:txEl>
                                          </p:spTgt>
                                        </p:tgtEl>
                                        <p:attrNameLst>
                                          <p:attrName>style.visibility</p:attrName>
                                        </p:attrNameLst>
                                      </p:cBhvr>
                                      <p:to>
                                        <p:strVal val="visible"/>
                                      </p:to>
                                    </p:set>
                                    <p:anim calcmode="lin" valueType="num">
                                      <p:cBhvr additive="base">
                                        <p:cTn id="25" dur="500" fill="hold"/>
                                        <p:tgtEl>
                                          <p:spTgt spid="1935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353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3539">
                                            <p:txEl>
                                              <p:pRg st="5" end="5"/>
                                            </p:txEl>
                                          </p:spTgt>
                                        </p:tgtEl>
                                        <p:attrNameLst>
                                          <p:attrName>style.visibility</p:attrName>
                                        </p:attrNameLst>
                                      </p:cBhvr>
                                      <p:to>
                                        <p:strVal val="visible"/>
                                      </p:to>
                                    </p:set>
                                    <p:anim calcmode="lin" valueType="num">
                                      <p:cBhvr additive="base">
                                        <p:cTn id="29" dur="500" fill="hold"/>
                                        <p:tgtEl>
                                          <p:spTgt spid="19353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3539">
                                            <p:txEl>
                                              <p:pRg st="5" end="5"/>
                                            </p:txEl>
                                          </p:spTgt>
                                        </p:tgtEl>
                                        <p:attrNameLst>
                                          <p:attrName>ppt_y</p:attrName>
                                        </p:attrNameLst>
                                      </p:cBhvr>
                                      <p:tavLst>
                                        <p:tav tm="0">
                                          <p:val>
                                            <p:strVal val="#ppt_y"/>
                                          </p:val>
                                        </p:tav>
                                        <p:tav tm="100000">
                                          <p:val>
                                            <p:strVal val="#ppt_y"/>
                                          </p:val>
                                        </p:tav>
                                      </p:tavLst>
                                    </p:anim>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9" grpId="0" uiExpand="1" build="p" bldLvl="3"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42900" y="685800"/>
            <a:ext cx="84582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186371" name="Rectangle 3"/>
          <p:cNvSpPr>
            <a:spLocks noGrp="1" noChangeArrowheads="1"/>
          </p:cNvSpPr>
          <p:nvPr>
            <p:ph idx="1"/>
          </p:nvPr>
        </p:nvSpPr>
        <p:spPr>
          <a:xfrm>
            <a:off x="914400" y="1600200"/>
            <a:ext cx="7239000" cy="4648200"/>
          </a:xfrm>
        </p:spPr>
        <p:txBody>
          <a:bodyPr/>
          <a:lstStyle/>
          <a:p>
            <a:pPr eaLnBrk="1" hangingPunct="1">
              <a:buFont typeface="Wingdings" panose="05000000000000000000" pitchFamily="2" charset="2"/>
              <a:buNone/>
            </a:pPr>
            <a:r>
              <a:rPr lang="en-US" altLang="en-US" dirty="0"/>
              <a:t>9. Don’t waste too much time, money, and energy trying to beat the market, unless you have a lot of time, money, and energy</a:t>
            </a:r>
          </a:p>
          <a:p>
            <a:pPr lvl="1" eaLnBrk="1" hangingPunct="1"/>
            <a:r>
              <a:rPr lang="en-US" altLang="en-US" dirty="0"/>
              <a:t>It is very difficult, expensive, and time consuming to try and beat the market</a:t>
            </a:r>
          </a:p>
          <a:p>
            <a:pPr lvl="2" eaLnBrk="1" hangingPunct="1"/>
            <a:r>
              <a:rPr lang="en-US" altLang="en-US" dirty="0"/>
              <a:t>If you want to trade, trade tax-efficiently and in tax-deferred accounts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6371">
                                            <p:txEl>
                                              <p:pRg st="0" end="0"/>
                                            </p:txEl>
                                          </p:spTgt>
                                        </p:tgtEl>
                                        <p:attrNameLst>
                                          <p:attrName>style.visibility</p:attrName>
                                        </p:attrNameLst>
                                      </p:cBhvr>
                                      <p:to>
                                        <p:strVal val="visible"/>
                                      </p:to>
                                    </p:set>
                                    <p:anim calcmode="lin" valueType="num">
                                      <p:cBhvr additive="base">
                                        <p:cTn id="7" dur="500" fill="hold"/>
                                        <p:tgtEl>
                                          <p:spTgt spid="1863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63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6371">
                                            <p:txEl>
                                              <p:pRg st="1" end="1"/>
                                            </p:txEl>
                                          </p:spTgt>
                                        </p:tgtEl>
                                        <p:attrNameLst>
                                          <p:attrName>style.visibility</p:attrName>
                                        </p:attrNameLst>
                                      </p:cBhvr>
                                      <p:to>
                                        <p:strVal val="visible"/>
                                      </p:to>
                                    </p:set>
                                    <p:anim calcmode="lin" valueType="num">
                                      <p:cBhvr additive="base">
                                        <p:cTn id="13" dur="500" fill="hold"/>
                                        <p:tgtEl>
                                          <p:spTgt spid="1863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63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6371">
                                            <p:txEl>
                                              <p:pRg st="2" end="2"/>
                                            </p:txEl>
                                          </p:spTgt>
                                        </p:tgtEl>
                                        <p:attrNameLst>
                                          <p:attrName>style.visibility</p:attrName>
                                        </p:attrNameLst>
                                      </p:cBhvr>
                                      <p:to>
                                        <p:strVal val="visible"/>
                                      </p:to>
                                    </p:set>
                                    <p:anim calcmode="lin" valueType="num">
                                      <p:cBhvr additive="base">
                                        <p:cTn id="17" dur="500" fill="hold"/>
                                        <p:tgtEl>
                                          <p:spTgt spid="1863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637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1" grpId="0" uiExpand="1" build="p" bldLvl="2"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82600" y="685800"/>
            <a:ext cx="8153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194563" name="Rectangle 3"/>
          <p:cNvSpPr>
            <a:spLocks noGrp="1" noChangeArrowheads="1"/>
          </p:cNvSpPr>
          <p:nvPr>
            <p:ph idx="1"/>
          </p:nvPr>
        </p:nvSpPr>
        <p:spPr>
          <a:xfrm>
            <a:off x="914400" y="1600200"/>
            <a:ext cx="7239000" cy="4953000"/>
          </a:xfrm>
        </p:spPr>
        <p:txBody>
          <a:bodyPr/>
          <a:lstStyle/>
          <a:p>
            <a:pPr eaLnBrk="1" hangingPunct="1">
              <a:buFont typeface="Wingdings" panose="05000000000000000000" pitchFamily="2" charset="2"/>
              <a:buNone/>
            </a:pPr>
            <a:r>
              <a:rPr lang="en-US" altLang="en-US" dirty="0"/>
              <a:t>10. Invest only with high quality, licensed, and reputable people and institutions</a:t>
            </a:r>
          </a:p>
          <a:p>
            <a:pPr lvl="1" eaLnBrk="1" hangingPunct="1"/>
            <a:r>
              <a:rPr lang="en-US" altLang="en-US" dirty="0"/>
              <a:t>When help is needed, don’t be afraid to get help.  </a:t>
            </a:r>
          </a:p>
          <a:p>
            <a:pPr lvl="2" eaLnBrk="1" hangingPunct="1"/>
            <a:r>
              <a:rPr lang="en-US" altLang="en-US" dirty="0"/>
              <a:t>But get good help from good people consistent with the principles discussed and compare their performance to your benchmarks after taxes (and to a passive portfolio)</a:t>
            </a:r>
          </a:p>
          <a:p>
            <a:pPr lvl="1" eaLnBrk="1" hangingPunct="1"/>
            <a:r>
              <a:rPr lang="en-US" altLang="en-US" dirty="0"/>
              <a:t>Use the best resources available</a:t>
            </a:r>
          </a:p>
          <a:p>
            <a:pPr lvl="2" eaLnBrk="1" hangingPunct="1"/>
            <a:r>
              <a:rPr lang="en-US" altLang="en-US" dirty="0"/>
              <a:t>Know how those resources are compensated</a:t>
            </a:r>
          </a:p>
          <a:p>
            <a:pPr lvl="2" eaLnBrk="1" hangingPunct="1">
              <a:lnSpc>
                <a:spcPct val="90000"/>
              </a:lnSpc>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63">
                                            <p:txEl>
                                              <p:pRg st="0" end="0"/>
                                            </p:txEl>
                                          </p:spTgt>
                                        </p:tgtEl>
                                        <p:attrNameLst>
                                          <p:attrName>style.visibility</p:attrName>
                                        </p:attrNameLst>
                                      </p:cBhvr>
                                      <p:to>
                                        <p:strVal val="visible"/>
                                      </p:to>
                                    </p:set>
                                    <p:anim calcmode="lin" valueType="num">
                                      <p:cBhvr additive="base">
                                        <p:cTn id="7" dur="500" fill="hold"/>
                                        <p:tgtEl>
                                          <p:spTgt spid="1945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63">
                                            <p:txEl>
                                              <p:pRg st="1" end="1"/>
                                            </p:txEl>
                                          </p:spTgt>
                                        </p:tgtEl>
                                        <p:attrNameLst>
                                          <p:attrName>style.visibility</p:attrName>
                                        </p:attrNameLst>
                                      </p:cBhvr>
                                      <p:to>
                                        <p:strVal val="visible"/>
                                      </p:to>
                                    </p:set>
                                    <p:anim calcmode="lin" valueType="num">
                                      <p:cBhvr additive="base">
                                        <p:cTn id="13" dur="500" fill="hold"/>
                                        <p:tgtEl>
                                          <p:spTgt spid="1945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45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4563">
                                            <p:txEl>
                                              <p:pRg st="2" end="2"/>
                                            </p:txEl>
                                          </p:spTgt>
                                        </p:tgtEl>
                                        <p:attrNameLst>
                                          <p:attrName>style.visibility</p:attrName>
                                        </p:attrNameLst>
                                      </p:cBhvr>
                                      <p:to>
                                        <p:strVal val="visible"/>
                                      </p:to>
                                    </p:set>
                                    <p:anim calcmode="lin" valueType="num">
                                      <p:cBhvr additive="base">
                                        <p:cTn id="17" dur="500" fill="hold"/>
                                        <p:tgtEl>
                                          <p:spTgt spid="1945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456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4563">
                                            <p:txEl>
                                              <p:pRg st="3" end="3"/>
                                            </p:txEl>
                                          </p:spTgt>
                                        </p:tgtEl>
                                        <p:attrNameLst>
                                          <p:attrName>style.visibility</p:attrName>
                                        </p:attrNameLst>
                                      </p:cBhvr>
                                      <p:to>
                                        <p:strVal val="visible"/>
                                      </p:to>
                                    </p:set>
                                    <p:anim calcmode="lin" valueType="num">
                                      <p:cBhvr additive="base">
                                        <p:cTn id="21" dur="500" fill="hold"/>
                                        <p:tgtEl>
                                          <p:spTgt spid="1945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456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4563">
                                            <p:txEl>
                                              <p:pRg st="4" end="4"/>
                                            </p:txEl>
                                          </p:spTgt>
                                        </p:tgtEl>
                                        <p:attrNameLst>
                                          <p:attrName>style.visibility</p:attrName>
                                        </p:attrNameLst>
                                      </p:cBhvr>
                                      <p:to>
                                        <p:strVal val="visible"/>
                                      </p:to>
                                    </p:set>
                                    <p:anim calcmode="lin" valueType="num">
                                      <p:cBhvr additive="base">
                                        <p:cTn id="25" dur="500" fill="hold"/>
                                        <p:tgtEl>
                                          <p:spTgt spid="19456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456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uiExpand="1"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76238" y="685800"/>
            <a:ext cx="83820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Your Personal Financial Plan</a:t>
            </a:r>
          </a:p>
        </p:txBody>
      </p:sp>
      <p:sp>
        <p:nvSpPr>
          <p:cNvPr id="307203" name="Rectangle 3"/>
          <p:cNvSpPr>
            <a:spLocks noGrp="1" noChangeArrowheads="1"/>
          </p:cNvSpPr>
          <p:nvPr>
            <p:ph idx="1"/>
          </p:nvPr>
        </p:nvSpPr>
        <p:spPr>
          <a:xfrm>
            <a:off x="914400" y="1600200"/>
            <a:ext cx="7391400" cy="5410200"/>
          </a:xfrm>
        </p:spPr>
        <p:txBody>
          <a:bodyPr/>
          <a:lstStyle/>
          <a:p>
            <a:pPr eaLnBrk="1" hangingPunct="1"/>
            <a:r>
              <a:rPr lang="en-US" altLang="en-US" dirty="0"/>
              <a:t>Section XII: Investment Plan</a:t>
            </a:r>
          </a:p>
          <a:p>
            <a:pPr lvl="1" eaLnBrk="1" hangingPunct="1"/>
            <a:r>
              <a:rPr lang="en-US" altLang="en-US" dirty="0"/>
              <a:t>Includes your detailed Investment Plan (you can copy an outline from </a:t>
            </a:r>
            <a:r>
              <a:rPr lang="en-US" altLang="en-US" dirty="0">
                <a:hlinkClick r:id="rId2"/>
              </a:rPr>
              <a:t>Investment Plan Template  </a:t>
            </a:r>
            <a:r>
              <a:rPr lang="en-US" altLang="en-US" dirty="0"/>
              <a:t>(LT5A) and instructions are </a:t>
            </a:r>
            <a:r>
              <a:rPr lang="en-US" altLang="en-US" dirty="0">
                <a:hlinkClick r:id="rId3"/>
              </a:rPr>
              <a:t>LT5B</a:t>
            </a:r>
            <a:r>
              <a:rPr lang="en-US" altLang="en-US" dirty="0"/>
              <a:t>.  Your Investment Plan includes:</a:t>
            </a:r>
          </a:p>
          <a:p>
            <a:pPr lvl="2" eaLnBrk="1" hangingPunct="1"/>
            <a:r>
              <a:rPr lang="en-US" altLang="en-US" sz="2200" dirty="0"/>
              <a:t>I. What are your risk and return goals and objectives?</a:t>
            </a:r>
          </a:p>
          <a:p>
            <a:pPr lvl="2" eaLnBrk="1" hangingPunct="1"/>
            <a:r>
              <a:rPr lang="en-US" altLang="en-US" sz="2200" dirty="0"/>
              <a:t>II. What are your investment guidelines and constraints?</a:t>
            </a:r>
          </a:p>
          <a:p>
            <a:pPr lvl="2" eaLnBrk="1" hangingPunct="1"/>
            <a:r>
              <a:rPr lang="en-US" altLang="en-US" sz="2200" dirty="0"/>
              <a:t>III. What is your Investment Policy, your Plans and Strategies?</a:t>
            </a:r>
          </a:p>
          <a:p>
            <a:pPr lvl="2" eaLnBrk="1" hangingPunct="1"/>
            <a:r>
              <a:rPr lang="en-US" altLang="en-US" sz="2200" dirty="0"/>
              <a:t>IV.  When will you Evaluate, Modify, and Communicate results to accountability partners?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03">
                                            <p:txEl>
                                              <p:pRg st="0" end="0"/>
                                            </p:txEl>
                                          </p:spTgt>
                                        </p:tgtEl>
                                        <p:attrNameLst>
                                          <p:attrName>style.visibility</p:attrName>
                                        </p:attrNameLst>
                                      </p:cBhvr>
                                      <p:to>
                                        <p:strVal val="visible"/>
                                      </p:to>
                                    </p:set>
                                    <p:anim calcmode="lin" valueType="num">
                                      <p:cBhvr additive="base">
                                        <p:cTn id="7" dur="500" fill="hold"/>
                                        <p:tgtEl>
                                          <p:spTgt spid="307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203">
                                            <p:txEl>
                                              <p:pRg st="1" end="1"/>
                                            </p:txEl>
                                          </p:spTgt>
                                        </p:tgtEl>
                                        <p:attrNameLst>
                                          <p:attrName>style.visibility</p:attrName>
                                        </p:attrNameLst>
                                      </p:cBhvr>
                                      <p:to>
                                        <p:strVal val="visible"/>
                                      </p:to>
                                    </p:set>
                                    <p:anim calcmode="lin" valueType="num">
                                      <p:cBhvr additive="base">
                                        <p:cTn id="13" dur="500" fill="hold"/>
                                        <p:tgtEl>
                                          <p:spTgt spid="3072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2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07203">
                                            <p:txEl>
                                              <p:pRg st="2" end="2"/>
                                            </p:txEl>
                                          </p:spTgt>
                                        </p:tgtEl>
                                        <p:attrNameLst>
                                          <p:attrName>style.visibility</p:attrName>
                                        </p:attrNameLst>
                                      </p:cBhvr>
                                      <p:to>
                                        <p:strVal val="visible"/>
                                      </p:to>
                                    </p:set>
                                    <p:anim calcmode="lin" valueType="num">
                                      <p:cBhvr additive="base">
                                        <p:cTn id="17" dur="500" fill="hold"/>
                                        <p:tgtEl>
                                          <p:spTgt spid="3072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072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07203">
                                            <p:txEl>
                                              <p:pRg st="3" end="3"/>
                                            </p:txEl>
                                          </p:spTgt>
                                        </p:tgtEl>
                                        <p:attrNameLst>
                                          <p:attrName>style.visibility</p:attrName>
                                        </p:attrNameLst>
                                      </p:cBhvr>
                                      <p:to>
                                        <p:strVal val="visible"/>
                                      </p:to>
                                    </p:set>
                                    <p:anim calcmode="lin" valueType="num">
                                      <p:cBhvr additive="base">
                                        <p:cTn id="21" dur="500" fill="hold"/>
                                        <p:tgtEl>
                                          <p:spTgt spid="3072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072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07203">
                                            <p:txEl>
                                              <p:pRg st="4" end="4"/>
                                            </p:txEl>
                                          </p:spTgt>
                                        </p:tgtEl>
                                        <p:attrNameLst>
                                          <p:attrName>style.visibility</p:attrName>
                                        </p:attrNameLst>
                                      </p:cBhvr>
                                      <p:to>
                                        <p:strVal val="visible"/>
                                      </p:to>
                                    </p:set>
                                    <p:anim calcmode="lin" valueType="num">
                                      <p:cBhvr additive="base">
                                        <p:cTn id="25" dur="500" fill="hold"/>
                                        <p:tgtEl>
                                          <p:spTgt spid="3072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2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07203">
                                            <p:txEl>
                                              <p:pRg st="5" end="5"/>
                                            </p:txEl>
                                          </p:spTgt>
                                        </p:tgtEl>
                                        <p:attrNameLst>
                                          <p:attrName>style.visibility</p:attrName>
                                        </p:attrNameLst>
                                      </p:cBhvr>
                                      <p:to>
                                        <p:strVal val="visible"/>
                                      </p:to>
                                    </p:set>
                                    <p:anim calcmode="lin" valueType="num">
                                      <p:cBhvr additive="base">
                                        <p:cTn id="29" dur="500" fill="hold"/>
                                        <p:tgtEl>
                                          <p:spTgt spid="3072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0720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3" grpId="0" uiExpand="1"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95300" y="762000"/>
            <a:ext cx="8153400" cy="8382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p>
        </p:txBody>
      </p:sp>
      <p:sp>
        <p:nvSpPr>
          <p:cNvPr id="189443" name="Rectangle 3"/>
          <p:cNvSpPr>
            <a:spLocks noGrp="1" noChangeArrowheads="1"/>
          </p:cNvSpPr>
          <p:nvPr>
            <p:ph idx="1"/>
          </p:nvPr>
        </p:nvSpPr>
        <p:spPr>
          <a:xfrm>
            <a:off x="914400" y="1600200"/>
            <a:ext cx="7315200" cy="4876800"/>
          </a:xfrm>
        </p:spPr>
        <p:txBody>
          <a:bodyPr/>
          <a:lstStyle/>
          <a:p>
            <a:pPr eaLnBrk="1" hangingPunct="1">
              <a:buFont typeface="Wingdings" panose="05000000000000000000" pitchFamily="2" charset="2"/>
              <a:buNone/>
            </a:pPr>
            <a:r>
              <a:rPr lang="en-US" altLang="en-US" dirty="0"/>
              <a:t>11. Develop a good investment plan consistent with your vision, budget, and these principles, and follow it closely</a:t>
            </a:r>
          </a:p>
          <a:p>
            <a:pPr lvl="1" eaLnBrk="1" hangingPunct="1"/>
            <a:r>
              <a:rPr lang="en-US" altLang="en-US" dirty="0"/>
              <a:t>Think it through and write it wisely </a:t>
            </a:r>
          </a:p>
          <a:p>
            <a:pPr lvl="2" eaLnBrk="1" hangingPunct="1"/>
            <a:r>
              <a:rPr lang="en-US" altLang="en-US" dirty="0"/>
              <a:t>It’s your roadmap to success</a:t>
            </a:r>
          </a:p>
          <a:p>
            <a:pPr lvl="1" eaLnBrk="1" hangingPunct="1"/>
            <a:r>
              <a:rPr lang="en-US" altLang="en-US" dirty="0"/>
              <a:t>If you write it wisely and invest accordingly, it will save you much heartache in the future</a:t>
            </a:r>
          </a:p>
          <a:p>
            <a:pPr lvl="2" eaLnBrk="1" hangingPunct="1"/>
            <a:r>
              <a:rPr lang="en-US" altLang="en-US" dirty="0"/>
              <a:t>And you will likely achieve your personal vision and goals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9443">
                                            <p:txEl>
                                              <p:pRg st="0" end="0"/>
                                            </p:txEl>
                                          </p:spTgt>
                                        </p:tgtEl>
                                        <p:attrNameLst>
                                          <p:attrName>style.visibility</p:attrName>
                                        </p:attrNameLst>
                                      </p:cBhvr>
                                      <p:to>
                                        <p:strVal val="visible"/>
                                      </p:to>
                                    </p:set>
                                    <p:anim calcmode="lin" valueType="num">
                                      <p:cBhvr additive="base">
                                        <p:cTn id="7" dur="500" fill="hold"/>
                                        <p:tgtEl>
                                          <p:spTgt spid="1894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94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9443">
                                            <p:txEl>
                                              <p:pRg st="1" end="1"/>
                                            </p:txEl>
                                          </p:spTgt>
                                        </p:tgtEl>
                                        <p:attrNameLst>
                                          <p:attrName>style.visibility</p:attrName>
                                        </p:attrNameLst>
                                      </p:cBhvr>
                                      <p:to>
                                        <p:strVal val="visible"/>
                                      </p:to>
                                    </p:set>
                                    <p:anim calcmode="lin" valueType="num">
                                      <p:cBhvr additive="base">
                                        <p:cTn id="13" dur="500" fill="hold"/>
                                        <p:tgtEl>
                                          <p:spTgt spid="1894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94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9443">
                                            <p:txEl>
                                              <p:pRg st="2" end="2"/>
                                            </p:txEl>
                                          </p:spTgt>
                                        </p:tgtEl>
                                        <p:attrNameLst>
                                          <p:attrName>style.visibility</p:attrName>
                                        </p:attrNameLst>
                                      </p:cBhvr>
                                      <p:to>
                                        <p:strVal val="visible"/>
                                      </p:to>
                                    </p:set>
                                    <p:anim calcmode="lin" valueType="num">
                                      <p:cBhvr additive="base">
                                        <p:cTn id="17" dur="500" fill="hold"/>
                                        <p:tgtEl>
                                          <p:spTgt spid="1894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94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9443">
                                            <p:txEl>
                                              <p:pRg st="3" end="3"/>
                                            </p:txEl>
                                          </p:spTgt>
                                        </p:tgtEl>
                                        <p:attrNameLst>
                                          <p:attrName>style.visibility</p:attrName>
                                        </p:attrNameLst>
                                      </p:cBhvr>
                                      <p:to>
                                        <p:strVal val="visible"/>
                                      </p:to>
                                    </p:set>
                                    <p:anim calcmode="lin" valueType="num">
                                      <p:cBhvr additive="base">
                                        <p:cTn id="21" dur="500" fill="hold"/>
                                        <p:tgtEl>
                                          <p:spTgt spid="1894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94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9443">
                                            <p:txEl>
                                              <p:pRg st="4" end="4"/>
                                            </p:txEl>
                                          </p:spTgt>
                                        </p:tgtEl>
                                        <p:attrNameLst>
                                          <p:attrName>style.visibility</p:attrName>
                                        </p:attrNameLst>
                                      </p:cBhvr>
                                      <p:to>
                                        <p:strVal val="visible"/>
                                      </p:to>
                                    </p:set>
                                    <p:anim calcmode="lin" valueType="num">
                                      <p:cBhvr additive="base">
                                        <p:cTn id="25" dur="500" fill="hold"/>
                                        <p:tgtEl>
                                          <p:spTgt spid="1894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94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uiExpand="1" build="p" bldLvl="2"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04801" y="685800"/>
            <a:ext cx="8534399"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endParaRPr lang="en-US" altLang="en-US" dirty="0"/>
          </a:p>
        </p:txBody>
      </p:sp>
      <p:sp>
        <p:nvSpPr>
          <p:cNvPr id="39939" name="Rectangle 3"/>
          <p:cNvSpPr>
            <a:spLocks noGrp="1" noChangeArrowheads="1"/>
          </p:cNvSpPr>
          <p:nvPr>
            <p:ph idx="1"/>
          </p:nvPr>
        </p:nvSpPr>
        <p:spPr>
          <a:xfrm>
            <a:off x="928688" y="1608138"/>
            <a:ext cx="7605712" cy="4419600"/>
          </a:xfrm>
        </p:spPr>
        <p:txBody>
          <a:bodyPr/>
          <a:lstStyle/>
          <a:p>
            <a:pPr marL="0" indent="0" eaLnBrk="1" hangingPunct="1">
              <a:buNone/>
            </a:pPr>
            <a:r>
              <a:rPr lang="en-US" altLang="en-US" sz="2400" u="sng" dirty="0"/>
              <a:t>Guiding Principles				Doctrines</a:t>
            </a:r>
          </a:p>
          <a:p>
            <a:pPr eaLnBrk="1" hangingPunct="1"/>
            <a:r>
              <a:rPr lang="en-US" altLang="en-US" sz="2400" dirty="0"/>
              <a:t>Know yourself, your goals and vision	Identity</a:t>
            </a:r>
          </a:p>
          <a:p>
            <a:pPr eaLnBrk="1" hangingPunct="1"/>
            <a:r>
              <a:rPr lang="en-US" altLang="en-US" sz="2400" dirty="0"/>
              <a:t>Seek, receive and act on guidance		Obedience	</a:t>
            </a:r>
          </a:p>
          <a:p>
            <a:pPr eaLnBrk="1" hangingPunct="1"/>
            <a:r>
              <a:rPr lang="en-US" altLang="en-US" sz="2400" dirty="0"/>
              <a:t>Understand risk (there is lots of it)		Stewardship</a:t>
            </a:r>
          </a:p>
          <a:p>
            <a:pPr eaLnBrk="1" hangingPunct="1"/>
            <a:r>
              <a:rPr lang="en-US" altLang="en-US" sz="2400" dirty="0"/>
              <a:t>Stay diversified				Accountability</a:t>
            </a:r>
          </a:p>
          <a:p>
            <a:pPr eaLnBrk="1" hangingPunct="1"/>
            <a:r>
              <a:rPr lang="en-US" altLang="en-US" sz="2400" dirty="0"/>
              <a:t>Invest low-cost and tax efficiently		Stewardship</a:t>
            </a:r>
          </a:p>
          <a:p>
            <a:pPr eaLnBrk="1" hangingPunct="1"/>
            <a:r>
              <a:rPr lang="en-US" altLang="en-US" sz="2400" dirty="0"/>
              <a:t>Invest long-term				Stewardship</a:t>
            </a:r>
          </a:p>
          <a:p>
            <a:pPr eaLnBrk="1" hangingPunct="1"/>
            <a:r>
              <a:rPr lang="en-US" altLang="en-US" sz="2400" dirty="0"/>
              <a:t>Know what you invest in			Agency</a:t>
            </a:r>
          </a:p>
          <a:p>
            <a:pPr eaLnBrk="1" hangingPunct="1"/>
            <a:r>
              <a:rPr lang="en-US" altLang="en-US" sz="2400" dirty="0"/>
              <a:t>Monitor performance vs. benchmarks 	Accountability</a:t>
            </a:r>
          </a:p>
          <a:p>
            <a:pPr eaLnBrk="1" hangingPunct="1"/>
            <a:r>
              <a:rPr lang="en-US" altLang="en-US" sz="2400" dirty="0"/>
              <a:t>Don’t waste time				Stewardship</a:t>
            </a:r>
          </a:p>
          <a:p>
            <a:pPr eaLnBrk="1" hangingPunct="1"/>
            <a:r>
              <a:rPr lang="en-US" altLang="en-US" sz="2400" dirty="0"/>
              <a:t>Invest with good people and firms		Stewardship</a:t>
            </a:r>
          </a:p>
          <a:p>
            <a:pPr eaLnBrk="1" hangingPunct="1"/>
            <a:r>
              <a:rPr lang="en-US" altLang="en-US" sz="2400" dirty="0"/>
              <a:t>Develop a good Plan (IPS) and follow it	Stewardship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9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93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993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93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939">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9939">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939">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9939">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93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04801" y="685800"/>
            <a:ext cx="8534399"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Principles for Successful Investing </a:t>
            </a:r>
            <a:r>
              <a:rPr lang="en-US" altLang="en-US" sz="2400" dirty="0"/>
              <a:t>(continued)</a:t>
            </a:r>
            <a:endParaRPr lang="en-US" altLang="en-US" dirty="0"/>
          </a:p>
        </p:txBody>
      </p:sp>
      <p:sp>
        <p:nvSpPr>
          <p:cNvPr id="39939" name="Rectangle 3"/>
          <p:cNvSpPr>
            <a:spLocks noGrp="1" noChangeArrowheads="1"/>
          </p:cNvSpPr>
          <p:nvPr>
            <p:ph idx="1"/>
          </p:nvPr>
        </p:nvSpPr>
        <p:spPr>
          <a:xfrm>
            <a:off x="928688" y="1608138"/>
            <a:ext cx="7377112" cy="4419600"/>
          </a:xfrm>
        </p:spPr>
        <p:txBody>
          <a:bodyPr/>
          <a:lstStyle/>
          <a:p>
            <a:pPr marL="0" indent="0" algn="ctr" eaLnBrk="1" hangingPunct="1">
              <a:buNone/>
            </a:pPr>
            <a:r>
              <a:rPr lang="en-US" altLang="en-US" i="1" dirty="0"/>
              <a:t>From obedience to consecration</a:t>
            </a:r>
          </a:p>
          <a:p>
            <a:pPr eaLnBrk="1" hangingPunct="1"/>
            <a:r>
              <a:rPr lang="en-US" altLang="en-US" sz="2400" dirty="0"/>
              <a:t>I am a child of a Creator (identity), living worthy of the Spirit (obedience), striving to understand myself and my risk tolerance (agency), and learning to understand financial markets and instruments (accountability).  I am developing my investing talents carefully (stewardship), so I can invest my resources wisely (agency), to earn the return I am expecting (stewardship), to accomplish my personal mission and individual and family vision and goals.</a:t>
            </a:r>
          </a:p>
        </p:txBody>
      </p:sp>
    </p:spTree>
    <p:extLst>
      <p:ext uri="{BB962C8B-B14F-4D97-AF65-F5344CB8AC3E}">
        <p14:creationId xmlns:p14="http://schemas.microsoft.com/office/powerpoint/2010/main" val="187378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685800"/>
            <a:ext cx="91440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C.  Understand Asset Classes and their History</a:t>
            </a:r>
            <a:endParaRPr lang="en-US" altLang="zh-CN" b="1" dirty="0">
              <a:ea typeface="SimSun" panose="02010600030101010101" pitchFamily="2" charset="-122"/>
            </a:endParaRPr>
          </a:p>
        </p:txBody>
      </p:sp>
      <p:sp>
        <p:nvSpPr>
          <p:cNvPr id="35843" name="Rectangle 3"/>
          <p:cNvSpPr>
            <a:spLocks noGrp="1" noChangeArrowheads="1"/>
          </p:cNvSpPr>
          <p:nvPr>
            <p:ph idx="1"/>
          </p:nvPr>
        </p:nvSpPr>
        <p:spPr>
          <a:xfrm>
            <a:off x="914400" y="1600200"/>
            <a:ext cx="7239000" cy="5181600"/>
          </a:xfrm>
        </p:spPr>
        <p:txBody>
          <a:bodyPr/>
          <a:lstStyle/>
          <a:p>
            <a:pPr eaLnBrk="1" hangingPunct="1"/>
            <a:r>
              <a:rPr lang="en-US" altLang="zh-CN" dirty="0">
                <a:ea typeface="SimSun" panose="02010600030101010101" pitchFamily="2" charset="-122"/>
              </a:rPr>
              <a:t>What are asset classes?</a:t>
            </a:r>
            <a:r>
              <a:rPr lang="en-US" altLang="zh-CN" sz="2400" dirty="0">
                <a:ea typeface="SimSun" panose="02010600030101010101" pitchFamily="2" charset="-122"/>
              </a:rPr>
              <a:t> </a:t>
            </a:r>
          </a:p>
          <a:p>
            <a:pPr lvl="1" eaLnBrk="1" hangingPunct="1"/>
            <a:r>
              <a:rPr lang="en-US" altLang="zh-CN" dirty="0">
                <a:ea typeface="SimSun" panose="02010600030101010101" pitchFamily="2" charset="-122"/>
              </a:rPr>
              <a:t>Asset classes are broad categories of investments with specific (and similar) risk and return characteristics</a:t>
            </a:r>
          </a:p>
          <a:p>
            <a:pPr eaLnBrk="1" hangingPunct="1"/>
            <a:r>
              <a:rPr lang="en-US" altLang="zh-CN" sz="2400" dirty="0">
                <a:ea typeface="SimSun" panose="02010600030101010101" pitchFamily="2" charset="-122"/>
              </a:rPr>
              <a:t>How are they distinguished?</a:t>
            </a:r>
          </a:p>
          <a:p>
            <a:pPr lvl="1" eaLnBrk="1" hangingPunct="1"/>
            <a:r>
              <a:rPr lang="en-US" altLang="zh-CN" dirty="0">
                <a:ea typeface="SimSun" panose="02010600030101010101" pitchFamily="2" charset="-122"/>
              </a:rPr>
              <a:t>Asset classes are distinguished by characteristics specific to particular groups of securities, such as type of financial instrument, market capitalization, maturity, geographic location, etc.</a:t>
            </a:r>
            <a:endParaRPr lang="en-US" altLang="zh-CN" i="1" dirty="0">
              <a:ea typeface="SimSun" panose="02010600030101010101" pitchFamily="2" charset="-122"/>
            </a:endParaRPr>
          </a:p>
          <a:p>
            <a:pPr eaLnBrk="1" hangingPunct="1"/>
            <a:r>
              <a:rPr lang="en-US" altLang="zh-CN" sz="2400" dirty="0">
                <a:ea typeface="SimSun" panose="02010600030101010101" pitchFamily="2" charset="-122"/>
              </a:rPr>
              <a:t>What are the major asset classes?  </a:t>
            </a:r>
          </a:p>
          <a:p>
            <a:pPr lvl="1" eaLnBrk="1" hangingPunct="1"/>
            <a:r>
              <a:rPr lang="en-US" altLang="zh-CN" dirty="0">
                <a:ea typeface="SimSun" panose="02010600030101010101" pitchFamily="2" charset="-122"/>
              </a:rPr>
              <a:t>Cash and cash equivalents, fixed income, and equities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843">
                                            <p:txEl>
                                              <p:pRg st="1" end="1"/>
                                            </p:txEl>
                                          </p:spTgt>
                                        </p:tgtEl>
                                        <p:attrNameLst>
                                          <p:attrName>style.visibility</p:attrName>
                                        </p:attrNameLst>
                                      </p:cBhvr>
                                      <p:to>
                                        <p:strVal val="visible"/>
                                      </p:to>
                                    </p:set>
                                    <p:anim calcmode="lin" valueType="num">
                                      <p:cBhvr additive="base">
                                        <p:cTn id="13" dur="500" fill="hold"/>
                                        <p:tgtEl>
                                          <p:spTgt spid="358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8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5843">
                                            <p:txEl>
                                              <p:pRg st="2" end="2"/>
                                            </p:txEl>
                                          </p:spTgt>
                                        </p:tgtEl>
                                        <p:attrNameLst>
                                          <p:attrName>style.visibility</p:attrName>
                                        </p:attrNameLst>
                                      </p:cBhvr>
                                      <p:to>
                                        <p:strVal val="visible"/>
                                      </p:to>
                                    </p:set>
                                    <p:anim calcmode="lin" valueType="num">
                                      <p:cBhvr additive="base">
                                        <p:cTn id="17" dur="500" fill="hold"/>
                                        <p:tgtEl>
                                          <p:spTgt spid="358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58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5843">
                                            <p:txEl>
                                              <p:pRg st="3" end="3"/>
                                            </p:txEl>
                                          </p:spTgt>
                                        </p:tgtEl>
                                        <p:attrNameLst>
                                          <p:attrName>style.visibility</p:attrName>
                                        </p:attrNameLst>
                                      </p:cBhvr>
                                      <p:to>
                                        <p:strVal val="visible"/>
                                      </p:to>
                                    </p:set>
                                    <p:anim calcmode="lin" valueType="num">
                                      <p:cBhvr additive="base">
                                        <p:cTn id="21" dur="500" fill="hold"/>
                                        <p:tgtEl>
                                          <p:spTgt spid="358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58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5843">
                                            <p:txEl>
                                              <p:pRg st="4" end="4"/>
                                            </p:txEl>
                                          </p:spTgt>
                                        </p:tgtEl>
                                        <p:attrNameLst>
                                          <p:attrName>style.visibility</p:attrName>
                                        </p:attrNameLst>
                                      </p:cBhvr>
                                      <p:to>
                                        <p:strVal val="visible"/>
                                      </p:to>
                                    </p:set>
                                    <p:anim calcmode="lin" valueType="num">
                                      <p:cBhvr additive="base">
                                        <p:cTn id="25" dur="500" fill="hold"/>
                                        <p:tgtEl>
                                          <p:spTgt spid="358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58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5843">
                                            <p:txEl>
                                              <p:pRg st="5" end="5"/>
                                            </p:txEl>
                                          </p:spTgt>
                                        </p:tgtEl>
                                        <p:attrNameLst>
                                          <p:attrName>style.visibility</p:attrName>
                                        </p:attrNameLst>
                                      </p:cBhvr>
                                      <p:to>
                                        <p:strVal val="visible"/>
                                      </p:to>
                                    </p:set>
                                    <p:anim calcmode="lin" valueType="num">
                                      <p:cBhvr additive="base">
                                        <p:cTn id="29" dur="500" fill="hold"/>
                                        <p:tgtEl>
                                          <p:spTgt spid="358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58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uiExpand="1" build="p" bldLvl="2"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6858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Cash and Cash Equivalents</a:t>
            </a:r>
            <a:endParaRPr lang="en-US" altLang="zh-CN" sz="2000" dirty="0">
              <a:ea typeface="SimSun" panose="02010600030101010101" pitchFamily="2" charset="-122"/>
            </a:endParaRPr>
          </a:p>
        </p:txBody>
      </p:sp>
      <p:sp>
        <p:nvSpPr>
          <p:cNvPr id="37891" name="Rectangle 3"/>
          <p:cNvSpPr>
            <a:spLocks noGrp="1" noChangeArrowheads="1"/>
          </p:cNvSpPr>
          <p:nvPr>
            <p:ph idx="1"/>
          </p:nvPr>
        </p:nvSpPr>
        <p:spPr>
          <a:xfrm>
            <a:off x="914400" y="1600200"/>
            <a:ext cx="7467600" cy="5181600"/>
          </a:xfrm>
        </p:spPr>
        <p:txBody>
          <a:bodyPr/>
          <a:lstStyle/>
          <a:p>
            <a:pPr eaLnBrk="1" hangingPunct="1"/>
            <a:r>
              <a:rPr lang="en-US" altLang="zh-CN" dirty="0">
                <a:ea typeface="SimSun" panose="02010600030101010101" pitchFamily="2" charset="-122"/>
              </a:rPr>
              <a:t>Major Goal: </a:t>
            </a:r>
            <a:r>
              <a:rPr lang="en-US" altLang="zh-CN" sz="2400" dirty="0">
                <a:ea typeface="SimSun" panose="02010600030101010101" pitchFamily="2" charset="-122"/>
              </a:rPr>
              <a:t>Liquidity and to preserve capital</a:t>
            </a:r>
            <a:endParaRPr lang="en-US" altLang="zh-CN" dirty="0">
              <a:ea typeface="SimSun" panose="02010600030101010101" pitchFamily="2" charset="-122"/>
            </a:endParaRPr>
          </a:p>
          <a:p>
            <a:pPr lvl="2" eaLnBrk="1" hangingPunct="1"/>
            <a:r>
              <a:rPr lang="en-US" altLang="zh-CN" sz="2200" dirty="0">
                <a:ea typeface="SimSun" panose="02010600030101010101" pitchFamily="2" charset="-122"/>
              </a:rPr>
              <a:t>Cash includes CDs, money market funds, T-bills, and commercial paper, etc. with a fixed return</a:t>
            </a:r>
          </a:p>
          <a:p>
            <a:pPr lvl="1" eaLnBrk="1" hangingPunct="1"/>
            <a:r>
              <a:rPr lang="en-US" altLang="zh-CN" sz="2200" dirty="0">
                <a:ea typeface="SimSun" panose="02010600030101010101" pitchFamily="2" charset="-122"/>
              </a:rPr>
              <a:t>Cash includes:</a:t>
            </a:r>
          </a:p>
          <a:p>
            <a:pPr lvl="2" eaLnBrk="1" hangingPunct="1"/>
            <a:r>
              <a:rPr lang="en-US" altLang="zh-CN" sz="2200" dirty="0">
                <a:ea typeface="SimSun" panose="02010600030101010101" pitchFamily="2" charset="-122"/>
              </a:rPr>
              <a:t>Money market funds, CDs, short-term bond funds, short-term investments, i.e., treasury bills, savings bonds, loans to the government, commercial paper, loans to corporations</a:t>
            </a:r>
          </a:p>
          <a:p>
            <a:pPr lvl="1" eaLnBrk="1" hangingPunct="1"/>
            <a:r>
              <a:rPr lang="en-US" altLang="zh-CN" sz="2200" dirty="0">
                <a:ea typeface="SimSun" panose="02010600030101010101" pitchFamily="2" charset="-122"/>
              </a:rPr>
              <a:t>Advantages</a:t>
            </a:r>
          </a:p>
          <a:p>
            <a:pPr lvl="2" eaLnBrk="1" hangingPunct="1"/>
            <a:r>
              <a:rPr lang="en-US" altLang="zh-CN" sz="2200" dirty="0">
                <a:ea typeface="SimSun" panose="02010600030101010101" pitchFamily="2" charset="-122"/>
              </a:rPr>
              <a:t>Liquidity, stability, little risk of losing principal</a:t>
            </a:r>
          </a:p>
          <a:p>
            <a:pPr lvl="2" eaLnBrk="1" hangingPunct="1"/>
            <a:r>
              <a:rPr lang="en-US" altLang="zh-CN" sz="2200" dirty="0">
                <a:ea typeface="SimSun" panose="02010600030101010101" pitchFamily="2" charset="-122"/>
              </a:rPr>
              <a:t>Good investment for money you plan to use in less than 3-5 years and don’t want to take risks</a:t>
            </a:r>
          </a:p>
          <a:p>
            <a:pPr lvl="2" eaLnBrk="1" hangingPunct="1"/>
            <a:endParaRPr lang="en-US" altLang="zh-CN" sz="2200" dirty="0">
              <a:ea typeface="SimSun"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xEl>
                                              <p:pRg st="1" end="1"/>
                                            </p:txEl>
                                          </p:spTgt>
                                        </p:tgtEl>
                                        <p:attrNameLst>
                                          <p:attrName>style.visibility</p:attrName>
                                        </p:attrNameLst>
                                      </p:cBhvr>
                                      <p:to>
                                        <p:strVal val="visible"/>
                                      </p:to>
                                    </p:set>
                                    <p:anim calcmode="lin" valueType="num">
                                      <p:cBhvr additive="base">
                                        <p:cTn id="13" dur="500" fill="hold"/>
                                        <p:tgtEl>
                                          <p:spTgt spid="378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7891">
                                            <p:txEl>
                                              <p:pRg st="2" end="2"/>
                                            </p:txEl>
                                          </p:spTgt>
                                        </p:tgtEl>
                                        <p:attrNameLst>
                                          <p:attrName>style.visibility</p:attrName>
                                        </p:attrNameLst>
                                      </p:cBhvr>
                                      <p:to>
                                        <p:strVal val="visible"/>
                                      </p:to>
                                    </p:set>
                                    <p:anim calcmode="lin" valueType="num">
                                      <p:cBhvr additive="base">
                                        <p:cTn id="17" dur="500" fill="hold"/>
                                        <p:tgtEl>
                                          <p:spTgt spid="378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8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7891">
                                            <p:txEl>
                                              <p:pRg st="3" end="3"/>
                                            </p:txEl>
                                          </p:spTgt>
                                        </p:tgtEl>
                                        <p:attrNameLst>
                                          <p:attrName>style.visibility</p:attrName>
                                        </p:attrNameLst>
                                      </p:cBhvr>
                                      <p:to>
                                        <p:strVal val="visible"/>
                                      </p:to>
                                    </p:set>
                                    <p:anim calcmode="lin" valueType="num">
                                      <p:cBhvr additive="base">
                                        <p:cTn id="21" dur="500" fill="hold"/>
                                        <p:tgtEl>
                                          <p:spTgt spid="378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78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7891">
                                            <p:txEl>
                                              <p:pRg st="4" end="4"/>
                                            </p:txEl>
                                          </p:spTgt>
                                        </p:tgtEl>
                                        <p:attrNameLst>
                                          <p:attrName>style.visibility</p:attrName>
                                        </p:attrNameLst>
                                      </p:cBhvr>
                                      <p:to>
                                        <p:strVal val="visible"/>
                                      </p:to>
                                    </p:set>
                                    <p:anim calcmode="lin" valueType="num">
                                      <p:cBhvr additive="base">
                                        <p:cTn id="25" dur="500" fill="hold"/>
                                        <p:tgtEl>
                                          <p:spTgt spid="378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89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7891">
                                            <p:txEl>
                                              <p:pRg st="5" end="5"/>
                                            </p:txEl>
                                          </p:spTgt>
                                        </p:tgtEl>
                                        <p:attrNameLst>
                                          <p:attrName>style.visibility</p:attrName>
                                        </p:attrNameLst>
                                      </p:cBhvr>
                                      <p:to>
                                        <p:strVal val="visible"/>
                                      </p:to>
                                    </p:set>
                                    <p:anim calcmode="lin" valueType="num">
                                      <p:cBhvr additive="base">
                                        <p:cTn id="29" dur="500" fill="hold"/>
                                        <p:tgtEl>
                                          <p:spTgt spid="378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89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7891">
                                            <p:txEl>
                                              <p:pRg st="6" end="6"/>
                                            </p:txEl>
                                          </p:spTgt>
                                        </p:tgtEl>
                                        <p:attrNameLst>
                                          <p:attrName>style.visibility</p:attrName>
                                        </p:attrNameLst>
                                      </p:cBhvr>
                                      <p:to>
                                        <p:strVal val="visible"/>
                                      </p:to>
                                    </p:set>
                                    <p:anim calcmode="lin" valueType="num">
                                      <p:cBhvr additive="base">
                                        <p:cTn id="33" dur="500" fill="hold"/>
                                        <p:tgtEl>
                                          <p:spTgt spid="3789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89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uiExpand="1" build="p" bldLvl="2"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6858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Cash and Cash Equivalents </a:t>
            </a:r>
            <a:r>
              <a:rPr lang="en-US" altLang="zh-CN" sz="2000" dirty="0">
                <a:ea typeface="SimSun" panose="02010600030101010101" pitchFamily="2" charset="-122"/>
              </a:rPr>
              <a:t>(continued)</a:t>
            </a:r>
          </a:p>
        </p:txBody>
      </p:sp>
      <p:sp>
        <p:nvSpPr>
          <p:cNvPr id="388099" name="Rectangle 3"/>
          <p:cNvSpPr>
            <a:spLocks noGrp="1" noChangeArrowheads="1"/>
          </p:cNvSpPr>
          <p:nvPr>
            <p:ph idx="1"/>
          </p:nvPr>
        </p:nvSpPr>
        <p:spPr>
          <a:xfrm>
            <a:off x="914400" y="1600200"/>
            <a:ext cx="7200900" cy="5181600"/>
          </a:xfrm>
        </p:spPr>
        <p:txBody>
          <a:bodyPr/>
          <a:lstStyle/>
          <a:p>
            <a:pPr eaLnBrk="1" hangingPunct="1"/>
            <a:r>
              <a:rPr lang="en-US" altLang="zh-CN" sz="2200" dirty="0">
                <a:ea typeface="SimSun" panose="02010600030101010101" pitchFamily="2" charset="-122"/>
              </a:rPr>
              <a:t>Disadvantages</a:t>
            </a:r>
          </a:p>
          <a:p>
            <a:pPr lvl="1" eaLnBrk="1" hangingPunct="1"/>
            <a:r>
              <a:rPr lang="en-US" altLang="zh-CN" sz="2200" dirty="0">
                <a:ea typeface="SimSun" panose="02010600030101010101" pitchFamily="2" charset="-122"/>
              </a:rPr>
              <a:t>Less attractive as medium-to-long-term investments (&gt; 5 years) </a:t>
            </a:r>
          </a:p>
          <a:p>
            <a:pPr lvl="1" eaLnBrk="1" hangingPunct="1"/>
            <a:r>
              <a:rPr lang="en-US" altLang="zh-CN" sz="2200" dirty="0">
                <a:ea typeface="SimSun" panose="02010600030101010101" pitchFamily="2" charset="-122"/>
              </a:rPr>
              <a:t>Returns on cash and cash equivalents are unlikely to keep up with inflation</a:t>
            </a:r>
          </a:p>
          <a:p>
            <a:pPr eaLnBrk="1" hangingPunct="1"/>
            <a:r>
              <a:rPr lang="en-US" altLang="zh-CN" sz="2200" dirty="0">
                <a:ea typeface="SimSun" panose="02010600030101010101" pitchFamily="2" charset="-122"/>
              </a:rPr>
              <a:t>Thoughts on Cash:</a:t>
            </a:r>
          </a:p>
          <a:p>
            <a:pPr lvl="1" eaLnBrk="1" hangingPunct="1"/>
            <a:r>
              <a:rPr lang="en-US" altLang="zh-CN" sz="2200" dirty="0">
                <a:ea typeface="SimSun" panose="02010600030101010101" pitchFamily="2" charset="-122"/>
              </a:rPr>
              <a:t>Cash is great for liquidity—especially for your Emergency Fund</a:t>
            </a:r>
          </a:p>
          <a:p>
            <a:pPr lvl="2" eaLnBrk="1" hangingPunct="1"/>
            <a:r>
              <a:rPr lang="en-US" altLang="zh-CN" sz="2200" dirty="0">
                <a:ea typeface="SimSun" panose="02010600030101010101" pitchFamily="2" charset="-122"/>
              </a:rPr>
              <a:t>However, returns on cash are unlikely to keep up with taxes and inflation</a:t>
            </a:r>
          </a:p>
          <a:p>
            <a:pPr lvl="3" eaLnBrk="1" hangingPunct="1"/>
            <a:r>
              <a:rPr lang="en-US" altLang="zh-CN" sz="2200" dirty="0">
                <a:ea typeface="SimSun" panose="02010600030101010101" pitchFamily="2" charset="-122"/>
              </a:rPr>
              <a:t>Use cash for liquidity and some diversification, but realize that this asset class will add little to performance</a:t>
            </a:r>
          </a:p>
          <a:p>
            <a:pPr lvl="1" eaLnBrk="1" hangingPunct="1"/>
            <a:endParaRPr lang="en-US" altLang="zh-CN" dirty="0">
              <a:ea typeface="SimSun"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8099">
                                            <p:txEl>
                                              <p:pRg st="0" end="0"/>
                                            </p:txEl>
                                          </p:spTgt>
                                        </p:tgtEl>
                                        <p:attrNameLst>
                                          <p:attrName>style.visibility</p:attrName>
                                        </p:attrNameLst>
                                      </p:cBhvr>
                                      <p:to>
                                        <p:strVal val="visible"/>
                                      </p:to>
                                    </p:set>
                                    <p:anim calcmode="lin" valueType="num">
                                      <p:cBhvr additive="base">
                                        <p:cTn id="7" dur="500" fill="hold"/>
                                        <p:tgtEl>
                                          <p:spTgt spid="3880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80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8099">
                                            <p:txEl>
                                              <p:pRg st="1" end="1"/>
                                            </p:txEl>
                                          </p:spTgt>
                                        </p:tgtEl>
                                        <p:attrNameLst>
                                          <p:attrName>style.visibility</p:attrName>
                                        </p:attrNameLst>
                                      </p:cBhvr>
                                      <p:to>
                                        <p:strVal val="visible"/>
                                      </p:to>
                                    </p:set>
                                    <p:anim calcmode="lin" valueType="num">
                                      <p:cBhvr additive="base">
                                        <p:cTn id="13" dur="500" fill="hold"/>
                                        <p:tgtEl>
                                          <p:spTgt spid="3880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80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88099">
                                            <p:txEl>
                                              <p:pRg st="2" end="2"/>
                                            </p:txEl>
                                          </p:spTgt>
                                        </p:tgtEl>
                                        <p:attrNameLst>
                                          <p:attrName>style.visibility</p:attrName>
                                        </p:attrNameLst>
                                      </p:cBhvr>
                                      <p:to>
                                        <p:strVal val="visible"/>
                                      </p:to>
                                    </p:set>
                                    <p:anim calcmode="lin" valueType="num">
                                      <p:cBhvr additive="base">
                                        <p:cTn id="17" dur="500" fill="hold"/>
                                        <p:tgtEl>
                                          <p:spTgt spid="3880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880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88099">
                                            <p:txEl>
                                              <p:pRg st="3" end="3"/>
                                            </p:txEl>
                                          </p:spTgt>
                                        </p:tgtEl>
                                        <p:attrNameLst>
                                          <p:attrName>style.visibility</p:attrName>
                                        </p:attrNameLst>
                                      </p:cBhvr>
                                      <p:to>
                                        <p:strVal val="visible"/>
                                      </p:to>
                                    </p:set>
                                    <p:anim calcmode="lin" valueType="num">
                                      <p:cBhvr additive="base">
                                        <p:cTn id="21" dur="500" fill="hold"/>
                                        <p:tgtEl>
                                          <p:spTgt spid="3880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880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88099">
                                            <p:txEl>
                                              <p:pRg st="4" end="4"/>
                                            </p:txEl>
                                          </p:spTgt>
                                        </p:tgtEl>
                                        <p:attrNameLst>
                                          <p:attrName>style.visibility</p:attrName>
                                        </p:attrNameLst>
                                      </p:cBhvr>
                                      <p:to>
                                        <p:strVal val="visible"/>
                                      </p:to>
                                    </p:set>
                                    <p:anim calcmode="lin" valueType="num">
                                      <p:cBhvr additive="base">
                                        <p:cTn id="25" dur="500" fill="hold"/>
                                        <p:tgtEl>
                                          <p:spTgt spid="3880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80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88099">
                                            <p:txEl>
                                              <p:pRg st="5" end="5"/>
                                            </p:txEl>
                                          </p:spTgt>
                                        </p:tgtEl>
                                        <p:attrNameLst>
                                          <p:attrName>style.visibility</p:attrName>
                                        </p:attrNameLst>
                                      </p:cBhvr>
                                      <p:to>
                                        <p:strVal val="visible"/>
                                      </p:to>
                                    </p:set>
                                    <p:anim calcmode="lin" valueType="num">
                                      <p:cBhvr additive="base">
                                        <p:cTn id="29" dur="500" fill="hold"/>
                                        <p:tgtEl>
                                          <p:spTgt spid="3880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8809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88099">
                                            <p:txEl>
                                              <p:pRg st="6" end="6"/>
                                            </p:txEl>
                                          </p:spTgt>
                                        </p:tgtEl>
                                        <p:attrNameLst>
                                          <p:attrName>style.visibility</p:attrName>
                                        </p:attrNameLst>
                                      </p:cBhvr>
                                      <p:to>
                                        <p:strVal val="visible"/>
                                      </p:to>
                                    </p:set>
                                    <p:anim calcmode="lin" valueType="num">
                                      <p:cBhvr additive="base">
                                        <p:cTn id="33" dur="500" fill="hold"/>
                                        <p:tgtEl>
                                          <p:spTgt spid="38809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8809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099" grpId="0" uiExpand="1"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6858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Fixed Income (or Bonds)</a:t>
            </a:r>
            <a:endParaRPr lang="en-US" altLang="zh-CN" sz="2000" dirty="0">
              <a:ea typeface="SimSun" panose="02010600030101010101" pitchFamily="2" charset="-122"/>
            </a:endParaRPr>
          </a:p>
        </p:txBody>
      </p:sp>
      <p:sp>
        <p:nvSpPr>
          <p:cNvPr id="40963" name="Rectangle 3"/>
          <p:cNvSpPr>
            <a:spLocks noGrp="1" noChangeArrowheads="1"/>
          </p:cNvSpPr>
          <p:nvPr>
            <p:ph idx="1"/>
          </p:nvPr>
        </p:nvSpPr>
        <p:spPr>
          <a:xfrm>
            <a:off x="914400" y="1600200"/>
            <a:ext cx="7391400" cy="5562600"/>
          </a:xfrm>
        </p:spPr>
        <p:txBody>
          <a:bodyPr/>
          <a:lstStyle/>
          <a:p>
            <a:pPr eaLnBrk="1" hangingPunct="1"/>
            <a:r>
              <a:rPr lang="en-US" altLang="zh-CN" dirty="0">
                <a:ea typeface="SimSun" panose="02010600030101010101" pitchFamily="2" charset="-122"/>
              </a:rPr>
              <a:t>Major Goal: </a:t>
            </a:r>
            <a:r>
              <a:rPr lang="en-US" altLang="zh-CN" sz="2400" dirty="0">
                <a:ea typeface="SimSun" panose="02010600030101010101" pitchFamily="2" charset="-122"/>
              </a:rPr>
              <a:t>Income and returns in excess of inflation </a:t>
            </a:r>
          </a:p>
          <a:p>
            <a:pPr lvl="1" eaLnBrk="1" hangingPunct="1"/>
            <a:r>
              <a:rPr lang="en-US" altLang="zh-CN" sz="2200" dirty="0">
                <a:ea typeface="SimSun" panose="02010600030101010101" pitchFamily="2" charset="-122"/>
              </a:rPr>
              <a:t> Fixed income includes:</a:t>
            </a:r>
          </a:p>
          <a:p>
            <a:pPr lvl="2" eaLnBrk="1" hangingPunct="1"/>
            <a:r>
              <a:rPr lang="en-US" altLang="zh-CN" sz="2200" dirty="0">
                <a:ea typeface="SimSun" panose="02010600030101010101" pitchFamily="2" charset="-122"/>
              </a:rPr>
              <a:t>Taxable bonds: U.S. Treasuries, corporate bonds and agency issues (bonds issued by U.S. government agencies, like Ginnie Mae). </a:t>
            </a:r>
          </a:p>
          <a:p>
            <a:pPr lvl="2" eaLnBrk="1" hangingPunct="1"/>
            <a:r>
              <a:rPr lang="en-US" altLang="zh-CN" sz="2200" dirty="0">
                <a:ea typeface="SimSun" panose="02010600030101010101" pitchFamily="2" charset="-122"/>
              </a:rPr>
              <a:t>Tax-free bonds: Revenue or general obligation bonds issued by local or state governments</a:t>
            </a:r>
          </a:p>
          <a:p>
            <a:pPr lvl="1" eaLnBrk="1" hangingPunct="1"/>
            <a:r>
              <a:rPr lang="en-US" altLang="zh-CN" sz="2200" dirty="0">
                <a:ea typeface="SimSun" panose="02010600030101010101" pitchFamily="2" charset="-122"/>
              </a:rPr>
              <a:t>Types of fixed-income asset classes:</a:t>
            </a:r>
          </a:p>
          <a:p>
            <a:pPr lvl="2" eaLnBrk="1" hangingPunct="1"/>
            <a:r>
              <a:rPr lang="en-US" altLang="zh-CN" sz="2200" dirty="0">
                <a:ea typeface="SimSun" panose="02010600030101010101" pitchFamily="2" charset="-122"/>
              </a:rPr>
              <a:t>Short-term bonds/bond funds (mature in &lt;  3 years)</a:t>
            </a:r>
          </a:p>
          <a:p>
            <a:pPr lvl="2" eaLnBrk="1" hangingPunct="1"/>
            <a:r>
              <a:rPr lang="en-US" altLang="zh-CN" sz="2200" dirty="0">
                <a:ea typeface="SimSun" panose="02010600030101010101" pitchFamily="2" charset="-122"/>
              </a:rPr>
              <a:t>Intermediate-term bonds/bond funds (3-10 years)</a:t>
            </a:r>
          </a:p>
          <a:p>
            <a:pPr lvl="2" eaLnBrk="1" hangingPunct="1"/>
            <a:r>
              <a:rPr lang="en-US" altLang="zh-CN" sz="2200" dirty="0">
                <a:ea typeface="SimSun" panose="02010600030101010101" pitchFamily="2" charset="-122"/>
              </a:rPr>
              <a:t>Long-term bonds/junk bonds/bond funds (10 or more years)</a:t>
            </a:r>
            <a:br>
              <a:rPr lang="en-US" altLang="zh-CN" sz="2200" dirty="0">
                <a:ea typeface="SimSun" panose="02010600030101010101" pitchFamily="2" charset="-122"/>
              </a:rPr>
            </a:br>
            <a:endParaRPr lang="en-US" altLang="zh-CN" sz="2200" dirty="0">
              <a:ea typeface="SimSun"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3">
                                            <p:txEl>
                                              <p:pRg st="1" end="1"/>
                                            </p:txEl>
                                          </p:spTgt>
                                        </p:tgtEl>
                                        <p:attrNameLst>
                                          <p:attrName>style.visibility</p:attrName>
                                        </p:attrNameLst>
                                      </p:cBhvr>
                                      <p:to>
                                        <p:strVal val="visible"/>
                                      </p:to>
                                    </p:set>
                                    <p:anim calcmode="lin" valueType="num">
                                      <p:cBhvr additive="base">
                                        <p:cTn id="13" dur="500" fill="hold"/>
                                        <p:tgtEl>
                                          <p:spTgt spid="409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 calcmode="lin" valueType="num">
                                      <p:cBhvr additive="base">
                                        <p:cTn id="17" dur="500" fill="hold"/>
                                        <p:tgtEl>
                                          <p:spTgt spid="409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096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0963">
                                            <p:txEl>
                                              <p:pRg st="3" end="3"/>
                                            </p:txEl>
                                          </p:spTgt>
                                        </p:tgtEl>
                                        <p:attrNameLst>
                                          <p:attrName>style.visibility</p:attrName>
                                        </p:attrNameLst>
                                      </p:cBhvr>
                                      <p:to>
                                        <p:strVal val="visible"/>
                                      </p:to>
                                    </p:set>
                                    <p:anim calcmode="lin" valueType="num">
                                      <p:cBhvr additive="base">
                                        <p:cTn id="21" dur="500" fill="hold"/>
                                        <p:tgtEl>
                                          <p:spTgt spid="409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096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0963">
                                            <p:txEl>
                                              <p:pRg st="4" end="4"/>
                                            </p:txEl>
                                          </p:spTgt>
                                        </p:tgtEl>
                                        <p:attrNameLst>
                                          <p:attrName>style.visibility</p:attrName>
                                        </p:attrNameLst>
                                      </p:cBhvr>
                                      <p:to>
                                        <p:strVal val="visible"/>
                                      </p:to>
                                    </p:set>
                                    <p:anim calcmode="lin" valueType="num">
                                      <p:cBhvr additive="base">
                                        <p:cTn id="25" dur="500" fill="hold"/>
                                        <p:tgtEl>
                                          <p:spTgt spid="4096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96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0963">
                                            <p:txEl>
                                              <p:pRg st="5" end="5"/>
                                            </p:txEl>
                                          </p:spTgt>
                                        </p:tgtEl>
                                        <p:attrNameLst>
                                          <p:attrName>style.visibility</p:attrName>
                                        </p:attrNameLst>
                                      </p:cBhvr>
                                      <p:to>
                                        <p:strVal val="visible"/>
                                      </p:to>
                                    </p:set>
                                    <p:anim calcmode="lin" valueType="num">
                                      <p:cBhvr additive="base">
                                        <p:cTn id="29" dur="500" fill="hold"/>
                                        <p:tgtEl>
                                          <p:spTgt spid="4096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096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0963">
                                            <p:txEl>
                                              <p:pRg st="6" end="6"/>
                                            </p:txEl>
                                          </p:spTgt>
                                        </p:tgtEl>
                                        <p:attrNameLst>
                                          <p:attrName>style.visibility</p:attrName>
                                        </p:attrNameLst>
                                      </p:cBhvr>
                                      <p:to>
                                        <p:strVal val="visible"/>
                                      </p:to>
                                    </p:set>
                                    <p:anim calcmode="lin" valueType="num">
                                      <p:cBhvr additive="base">
                                        <p:cTn id="33" dur="500" fill="hold"/>
                                        <p:tgtEl>
                                          <p:spTgt spid="4096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096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0963">
                                            <p:txEl>
                                              <p:pRg st="7" end="7"/>
                                            </p:txEl>
                                          </p:spTgt>
                                        </p:tgtEl>
                                        <p:attrNameLst>
                                          <p:attrName>style.visibility</p:attrName>
                                        </p:attrNameLst>
                                      </p:cBhvr>
                                      <p:to>
                                        <p:strVal val="visible"/>
                                      </p:to>
                                    </p:set>
                                    <p:anim calcmode="lin" valueType="num">
                                      <p:cBhvr additive="base">
                                        <p:cTn id="37" dur="500" fill="hold"/>
                                        <p:tgtEl>
                                          <p:spTgt spid="4096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096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uiExpand="1" build="p" bldLvl="2"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85800" y="6858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Fixed-income </a:t>
            </a:r>
            <a:r>
              <a:rPr lang="en-US" altLang="zh-CN" sz="2000" dirty="0">
                <a:ea typeface="SimSun" panose="02010600030101010101" pitchFamily="2" charset="-122"/>
              </a:rPr>
              <a:t>(continued)</a:t>
            </a:r>
          </a:p>
        </p:txBody>
      </p:sp>
      <p:sp>
        <p:nvSpPr>
          <p:cNvPr id="43011" name="Rectangle 3"/>
          <p:cNvSpPr>
            <a:spLocks noGrp="1" noChangeArrowheads="1"/>
          </p:cNvSpPr>
          <p:nvPr>
            <p:ph idx="1"/>
          </p:nvPr>
        </p:nvSpPr>
        <p:spPr>
          <a:xfrm>
            <a:off x="914400" y="1609725"/>
            <a:ext cx="7315200" cy="4714875"/>
          </a:xfrm>
        </p:spPr>
        <p:txBody>
          <a:bodyPr/>
          <a:lstStyle/>
          <a:p>
            <a:pPr eaLnBrk="1" hangingPunct="1"/>
            <a:r>
              <a:rPr lang="en-US" altLang="zh-CN" sz="2400" dirty="0">
                <a:ea typeface="SimSun" panose="02010600030101010101" pitchFamily="2" charset="-122"/>
              </a:rPr>
              <a:t>Types of fixed-income asset classes (continued)</a:t>
            </a:r>
          </a:p>
          <a:p>
            <a:pPr lvl="1" eaLnBrk="1" hangingPunct="1"/>
            <a:r>
              <a:rPr lang="en-US" altLang="zh-CN" dirty="0">
                <a:ea typeface="SimSun" panose="02010600030101010101" pitchFamily="2" charset="-122"/>
              </a:rPr>
              <a:t>Inflation Protected securities - Securities whose yield is linked to inflation</a:t>
            </a:r>
          </a:p>
          <a:p>
            <a:pPr lvl="1" eaLnBrk="1" hangingPunct="1"/>
            <a:r>
              <a:rPr lang="en-US" altLang="zh-CN" dirty="0">
                <a:ea typeface="SimSun" panose="02010600030101010101" pitchFamily="2" charset="-122"/>
              </a:rPr>
              <a:t>U.S. Government Savings bonds – EE and I bonds</a:t>
            </a:r>
          </a:p>
          <a:p>
            <a:pPr lvl="1" eaLnBrk="1" hangingPunct="1"/>
            <a:r>
              <a:rPr lang="en-US" altLang="zh-CN" dirty="0">
                <a:ea typeface="SimSun" panose="02010600030101010101" pitchFamily="2" charset="-122"/>
              </a:rPr>
              <a:t>Bond mutual funds. These funds buy and sell bonds before they mature. You are buying a share in portfolio of bonds in a changing portfolio.</a:t>
            </a:r>
          </a:p>
          <a:p>
            <a:pPr eaLnBrk="1" hangingPunct="1"/>
            <a:r>
              <a:rPr lang="en-US" altLang="zh-CN" sz="2400" dirty="0">
                <a:ea typeface="SimSun" panose="02010600030101010101" pitchFamily="2" charset="-122"/>
              </a:rPr>
              <a:t>Advantages</a:t>
            </a:r>
          </a:p>
          <a:p>
            <a:pPr lvl="1" eaLnBrk="1" hangingPunct="1"/>
            <a:r>
              <a:rPr lang="en-US" altLang="zh-CN" dirty="0">
                <a:ea typeface="SimSun" panose="02010600030101010101" pitchFamily="2" charset="-122"/>
              </a:rPr>
              <a:t>Greater  return than cash, but greater risk</a:t>
            </a:r>
          </a:p>
          <a:p>
            <a:pPr lvl="1" eaLnBrk="1" hangingPunct="1"/>
            <a:r>
              <a:rPr lang="en-US" altLang="zh-CN" dirty="0">
                <a:ea typeface="SimSun" panose="02010600030101010101" pitchFamily="2" charset="-122"/>
              </a:rPr>
              <a:t>Good diversification as bonds move differently than stocks</a:t>
            </a:r>
          </a:p>
          <a:p>
            <a:pPr lvl="2" eaLnBrk="1" hangingPunct="1"/>
            <a:endParaRPr lang="en-US" altLang="zh-CN" sz="2000" dirty="0">
              <a:ea typeface="SimSun" panose="02010600030101010101" pitchFamily="2" charset="-122"/>
            </a:endParaRPr>
          </a:p>
          <a:p>
            <a:pPr lvl="1" eaLnBrk="1" hangingPunct="1"/>
            <a:endParaRPr lang="en-US" altLang="zh-CN" dirty="0">
              <a:ea typeface="SimSun"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0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11">
                                            <p:txEl>
                                              <p:pRg st="1" end="1"/>
                                            </p:txEl>
                                          </p:spTgt>
                                        </p:tgtEl>
                                        <p:attrNameLst>
                                          <p:attrName>style.visibility</p:attrName>
                                        </p:attrNameLst>
                                      </p:cBhvr>
                                      <p:to>
                                        <p:strVal val="visible"/>
                                      </p:to>
                                    </p:set>
                                    <p:anim calcmode="lin" valueType="num">
                                      <p:cBhvr additive="base">
                                        <p:cTn id="13" dur="500" fill="hold"/>
                                        <p:tgtEl>
                                          <p:spTgt spid="430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01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3011">
                                            <p:txEl>
                                              <p:pRg st="2" end="2"/>
                                            </p:txEl>
                                          </p:spTgt>
                                        </p:tgtEl>
                                        <p:attrNameLst>
                                          <p:attrName>style.visibility</p:attrName>
                                        </p:attrNameLst>
                                      </p:cBhvr>
                                      <p:to>
                                        <p:strVal val="visible"/>
                                      </p:to>
                                    </p:set>
                                    <p:anim calcmode="lin" valueType="num">
                                      <p:cBhvr additive="base">
                                        <p:cTn id="17" dur="500" fill="hold"/>
                                        <p:tgtEl>
                                          <p:spTgt spid="4301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301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3011">
                                            <p:txEl>
                                              <p:pRg st="3" end="3"/>
                                            </p:txEl>
                                          </p:spTgt>
                                        </p:tgtEl>
                                        <p:attrNameLst>
                                          <p:attrName>style.visibility</p:attrName>
                                        </p:attrNameLst>
                                      </p:cBhvr>
                                      <p:to>
                                        <p:strVal val="visible"/>
                                      </p:to>
                                    </p:set>
                                    <p:anim calcmode="lin" valueType="num">
                                      <p:cBhvr additive="base">
                                        <p:cTn id="21" dur="500" fill="hold"/>
                                        <p:tgtEl>
                                          <p:spTgt spid="4301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301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3011">
                                            <p:txEl>
                                              <p:pRg st="4" end="4"/>
                                            </p:txEl>
                                          </p:spTgt>
                                        </p:tgtEl>
                                        <p:attrNameLst>
                                          <p:attrName>style.visibility</p:attrName>
                                        </p:attrNameLst>
                                      </p:cBhvr>
                                      <p:to>
                                        <p:strVal val="visible"/>
                                      </p:to>
                                    </p:set>
                                    <p:anim calcmode="lin" valueType="num">
                                      <p:cBhvr additive="base">
                                        <p:cTn id="25" dur="500" fill="hold"/>
                                        <p:tgtEl>
                                          <p:spTgt spid="4301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01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3011">
                                            <p:txEl>
                                              <p:pRg st="5" end="5"/>
                                            </p:txEl>
                                          </p:spTgt>
                                        </p:tgtEl>
                                        <p:attrNameLst>
                                          <p:attrName>style.visibility</p:attrName>
                                        </p:attrNameLst>
                                      </p:cBhvr>
                                      <p:to>
                                        <p:strVal val="visible"/>
                                      </p:to>
                                    </p:set>
                                    <p:anim calcmode="lin" valueType="num">
                                      <p:cBhvr additive="base">
                                        <p:cTn id="29" dur="500" fill="hold"/>
                                        <p:tgtEl>
                                          <p:spTgt spid="4301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301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3011">
                                            <p:txEl>
                                              <p:pRg st="6" end="6"/>
                                            </p:txEl>
                                          </p:spTgt>
                                        </p:tgtEl>
                                        <p:attrNameLst>
                                          <p:attrName>style.visibility</p:attrName>
                                        </p:attrNameLst>
                                      </p:cBhvr>
                                      <p:to>
                                        <p:strVal val="visible"/>
                                      </p:to>
                                    </p:set>
                                    <p:anim calcmode="lin" valueType="num">
                                      <p:cBhvr additive="base">
                                        <p:cTn id="33" dur="500" fill="hold"/>
                                        <p:tgtEl>
                                          <p:spTgt spid="4301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301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uiExpand="1" build="p" bldLvl="2"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85800" y="6858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 Fixed-income </a:t>
            </a:r>
            <a:r>
              <a:rPr lang="en-US" altLang="zh-CN" sz="2000" dirty="0">
                <a:ea typeface="SimSun" panose="02010600030101010101" pitchFamily="2" charset="-122"/>
              </a:rPr>
              <a:t>(continued)</a:t>
            </a:r>
          </a:p>
        </p:txBody>
      </p:sp>
      <p:sp>
        <p:nvSpPr>
          <p:cNvPr id="45059" name="Rectangle 3"/>
          <p:cNvSpPr>
            <a:spLocks noGrp="1" noChangeArrowheads="1"/>
          </p:cNvSpPr>
          <p:nvPr>
            <p:ph idx="1"/>
          </p:nvPr>
        </p:nvSpPr>
        <p:spPr>
          <a:xfrm>
            <a:off x="914400" y="1600200"/>
            <a:ext cx="7315200" cy="5486400"/>
          </a:xfrm>
        </p:spPr>
        <p:txBody>
          <a:bodyPr/>
          <a:lstStyle/>
          <a:p>
            <a:pPr eaLnBrk="1" hangingPunct="1"/>
            <a:r>
              <a:rPr lang="en-US" altLang="zh-CN" sz="2400" dirty="0">
                <a:ea typeface="SimSun" panose="02010600030101010101" pitchFamily="2" charset="-122"/>
              </a:rPr>
              <a:t>Disadvantages</a:t>
            </a:r>
          </a:p>
          <a:p>
            <a:pPr lvl="1" eaLnBrk="1" hangingPunct="1"/>
            <a:r>
              <a:rPr lang="en-US" altLang="zh-CN" dirty="0">
                <a:ea typeface="SimSun" panose="02010600030101010101" pitchFamily="2" charset="-122"/>
              </a:rPr>
              <a:t>Returns historically lower than stocks, and susceptible to interest rate and other risks</a:t>
            </a:r>
          </a:p>
          <a:p>
            <a:pPr lvl="1" eaLnBrk="1" hangingPunct="1"/>
            <a:r>
              <a:rPr lang="en-US" altLang="zh-CN" dirty="0">
                <a:ea typeface="SimSun" panose="02010600030101010101" pitchFamily="2" charset="-122"/>
              </a:rPr>
              <a:t>Generally, best as part of an overall portfolio as generally do not provide enough growth</a:t>
            </a:r>
          </a:p>
          <a:p>
            <a:pPr eaLnBrk="1" hangingPunct="1"/>
            <a:r>
              <a:rPr lang="en-US" altLang="zh-CN" sz="2400" dirty="0">
                <a:ea typeface="SimSun" panose="02010600030101010101" pitchFamily="2" charset="-122"/>
              </a:rPr>
              <a:t>Thoughts on fixed income</a:t>
            </a:r>
          </a:p>
          <a:p>
            <a:pPr lvl="1" eaLnBrk="1" hangingPunct="1"/>
            <a:r>
              <a:rPr lang="en-US" altLang="zh-CN" dirty="0">
                <a:ea typeface="SimSun" panose="02010600030101010101" pitchFamily="2" charset="-122"/>
              </a:rPr>
              <a:t>Fixed interest and the future principle</a:t>
            </a:r>
          </a:p>
          <a:p>
            <a:pPr lvl="1" eaLnBrk="1" hangingPunct="1"/>
            <a:r>
              <a:rPr lang="en-US" altLang="zh-CN" dirty="0">
                <a:ea typeface="SimSun" panose="02010600030101010101" pitchFamily="2" charset="-122"/>
              </a:rPr>
              <a:t>Income and capital may be subject to taxes</a:t>
            </a:r>
          </a:p>
          <a:p>
            <a:pPr lvl="1" eaLnBrk="1" hangingPunct="1"/>
            <a:r>
              <a:rPr lang="en-US" altLang="zh-CN" dirty="0">
                <a:ea typeface="SimSun" panose="02010600030101010101" pitchFamily="2" charset="-122"/>
              </a:rPr>
              <a:t>The longer the bond’s maturity, the higher the yield.</a:t>
            </a:r>
          </a:p>
          <a:p>
            <a:pPr lvl="1" eaLnBrk="1" hangingPunct="1"/>
            <a:r>
              <a:rPr lang="en-US" altLang="zh-CN" dirty="0">
                <a:ea typeface="SimSun" panose="02010600030101010101" pitchFamily="2" charset="-122"/>
              </a:rPr>
              <a:t>The lower the borrower’s credit, the higher the yield</a:t>
            </a:r>
          </a:p>
          <a:p>
            <a:pPr lvl="1" eaLnBrk="1" hangingPunct="1"/>
            <a:r>
              <a:rPr lang="en-US" altLang="zh-CN" dirty="0">
                <a:ea typeface="SimSun" panose="02010600030101010101" pitchFamily="2" charset="-122"/>
              </a:rPr>
              <a:t>The price of bonds fluctuate with changes in interest rates</a:t>
            </a:r>
          </a:p>
          <a:p>
            <a:pPr marL="457200" lvl="1" indent="0" eaLnBrk="1" hangingPunct="1">
              <a:buNone/>
            </a:pPr>
            <a:r>
              <a:rPr lang="en-US" altLang="zh-CN" dirty="0">
                <a:ea typeface="SimSun" panose="02010600030101010101" pitchFamily="2" charset="-122"/>
              </a:rPr>
              <a:t/>
            </a:r>
            <a:br>
              <a:rPr lang="en-US" altLang="zh-CN" dirty="0">
                <a:ea typeface="SimSun" panose="02010600030101010101" pitchFamily="2" charset="-122"/>
              </a:rPr>
            </a:br>
            <a:endParaRPr lang="en-US" altLang="zh-CN" dirty="0">
              <a:ea typeface="SimSun"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59">
                                            <p:txEl>
                                              <p:pRg st="1" end="1"/>
                                            </p:txEl>
                                          </p:spTgt>
                                        </p:tgtEl>
                                        <p:attrNameLst>
                                          <p:attrName>style.visibility</p:attrName>
                                        </p:attrNameLst>
                                      </p:cBhvr>
                                      <p:to>
                                        <p:strVal val="visible"/>
                                      </p:to>
                                    </p:set>
                                    <p:anim calcmode="lin" valueType="num">
                                      <p:cBhvr additive="base">
                                        <p:cTn id="13" dur="500" fill="hold"/>
                                        <p:tgtEl>
                                          <p:spTgt spid="450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5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5059">
                                            <p:txEl>
                                              <p:pRg st="2" end="2"/>
                                            </p:txEl>
                                          </p:spTgt>
                                        </p:tgtEl>
                                        <p:attrNameLst>
                                          <p:attrName>style.visibility</p:attrName>
                                        </p:attrNameLst>
                                      </p:cBhvr>
                                      <p:to>
                                        <p:strVal val="visible"/>
                                      </p:to>
                                    </p:set>
                                    <p:anim calcmode="lin" valueType="num">
                                      <p:cBhvr additive="base">
                                        <p:cTn id="17" dur="500" fill="hold"/>
                                        <p:tgtEl>
                                          <p:spTgt spid="4505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505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5059">
                                            <p:txEl>
                                              <p:pRg st="3" end="3"/>
                                            </p:txEl>
                                          </p:spTgt>
                                        </p:tgtEl>
                                        <p:attrNameLst>
                                          <p:attrName>style.visibility</p:attrName>
                                        </p:attrNameLst>
                                      </p:cBhvr>
                                      <p:to>
                                        <p:strVal val="visible"/>
                                      </p:to>
                                    </p:set>
                                    <p:anim calcmode="lin" valueType="num">
                                      <p:cBhvr additive="base">
                                        <p:cTn id="21" dur="500" fill="hold"/>
                                        <p:tgtEl>
                                          <p:spTgt spid="4505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505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5059">
                                            <p:txEl>
                                              <p:pRg st="4" end="4"/>
                                            </p:txEl>
                                          </p:spTgt>
                                        </p:tgtEl>
                                        <p:attrNameLst>
                                          <p:attrName>style.visibility</p:attrName>
                                        </p:attrNameLst>
                                      </p:cBhvr>
                                      <p:to>
                                        <p:strVal val="visible"/>
                                      </p:to>
                                    </p:set>
                                    <p:anim calcmode="lin" valueType="num">
                                      <p:cBhvr additive="base">
                                        <p:cTn id="25" dur="500" fill="hold"/>
                                        <p:tgtEl>
                                          <p:spTgt spid="4505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05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5059">
                                            <p:txEl>
                                              <p:pRg st="5" end="5"/>
                                            </p:txEl>
                                          </p:spTgt>
                                        </p:tgtEl>
                                        <p:attrNameLst>
                                          <p:attrName>style.visibility</p:attrName>
                                        </p:attrNameLst>
                                      </p:cBhvr>
                                      <p:to>
                                        <p:strVal val="visible"/>
                                      </p:to>
                                    </p:set>
                                    <p:anim calcmode="lin" valueType="num">
                                      <p:cBhvr additive="base">
                                        <p:cTn id="29" dur="500" fill="hold"/>
                                        <p:tgtEl>
                                          <p:spTgt spid="4505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505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5059">
                                            <p:txEl>
                                              <p:pRg st="6" end="6"/>
                                            </p:txEl>
                                          </p:spTgt>
                                        </p:tgtEl>
                                        <p:attrNameLst>
                                          <p:attrName>style.visibility</p:attrName>
                                        </p:attrNameLst>
                                      </p:cBhvr>
                                      <p:to>
                                        <p:strVal val="visible"/>
                                      </p:to>
                                    </p:set>
                                    <p:anim calcmode="lin" valueType="num">
                                      <p:cBhvr additive="base">
                                        <p:cTn id="33" dur="500" fill="hold"/>
                                        <p:tgtEl>
                                          <p:spTgt spid="4505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505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5059">
                                            <p:txEl>
                                              <p:pRg st="7" end="7"/>
                                            </p:txEl>
                                          </p:spTgt>
                                        </p:tgtEl>
                                        <p:attrNameLst>
                                          <p:attrName>style.visibility</p:attrName>
                                        </p:attrNameLst>
                                      </p:cBhvr>
                                      <p:to>
                                        <p:strVal val="visible"/>
                                      </p:to>
                                    </p:set>
                                    <p:anim calcmode="lin" valueType="num">
                                      <p:cBhvr additive="base">
                                        <p:cTn id="37" dur="500" fill="hold"/>
                                        <p:tgtEl>
                                          <p:spTgt spid="4505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5059">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5059">
                                            <p:txEl>
                                              <p:pRg st="8" end="8"/>
                                            </p:txEl>
                                          </p:spTgt>
                                        </p:tgtEl>
                                        <p:attrNameLst>
                                          <p:attrName>style.visibility</p:attrName>
                                        </p:attrNameLst>
                                      </p:cBhvr>
                                      <p:to>
                                        <p:strVal val="visible"/>
                                      </p:to>
                                    </p:set>
                                    <p:anim calcmode="lin" valueType="num">
                                      <p:cBhvr additive="base">
                                        <p:cTn id="41" dur="500" fill="hold"/>
                                        <p:tgtEl>
                                          <p:spTgt spid="45059">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5059">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5059">
                                            <p:txEl>
                                              <p:pRg st="9" end="9"/>
                                            </p:txEl>
                                          </p:spTgt>
                                        </p:tgtEl>
                                        <p:attrNameLst>
                                          <p:attrName>style.visibility</p:attrName>
                                        </p:attrNameLst>
                                      </p:cBhvr>
                                      <p:to>
                                        <p:strVal val="visible"/>
                                      </p:to>
                                    </p:set>
                                    <p:anim calcmode="lin" valueType="num">
                                      <p:cBhvr additive="base">
                                        <p:cTn id="45" dur="500" fill="hold"/>
                                        <p:tgtEl>
                                          <p:spTgt spid="45059">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5059">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uiExpand="1" build="p" bldLvl="2"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Equities (or Stocks)</a:t>
            </a:r>
          </a:p>
        </p:txBody>
      </p:sp>
      <p:sp>
        <p:nvSpPr>
          <p:cNvPr id="47107" name="Rectangle 3"/>
          <p:cNvSpPr>
            <a:spLocks noGrp="1" noChangeArrowheads="1"/>
          </p:cNvSpPr>
          <p:nvPr>
            <p:ph idx="1"/>
          </p:nvPr>
        </p:nvSpPr>
        <p:spPr>
          <a:xfrm>
            <a:off x="914400" y="1600200"/>
            <a:ext cx="7239000" cy="5181600"/>
          </a:xfrm>
        </p:spPr>
        <p:txBody>
          <a:bodyPr/>
          <a:lstStyle/>
          <a:p>
            <a:pPr eaLnBrk="1" hangingPunct="1"/>
            <a:r>
              <a:rPr lang="en-US" altLang="zh-CN" dirty="0">
                <a:ea typeface="SimSun" panose="02010600030101010101" pitchFamily="2" charset="-122"/>
              </a:rPr>
              <a:t>Major Goal: </a:t>
            </a:r>
            <a:r>
              <a:rPr lang="en-US" altLang="zh-CN" sz="2400" dirty="0">
                <a:ea typeface="SimSun" panose="02010600030101010101" pitchFamily="2" charset="-122"/>
              </a:rPr>
              <a:t>Provide growth and earn returns in excess of inflation. </a:t>
            </a:r>
          </a:p>
          <a:p>
            <a:pPr lvl="2" eaLnBrk="1" hangingPunct="1"/>
            <a:r>
              <a:rPr lang="en-US" altLang="zh-CN" dirty="0">
                <a:ea typeface="SimSun" panose="02010600030101010101" pitchFamily="2" charset="-122"/>
              </a:rPr>
              <a:t>A share is ownership in a businesses’ earnings and assets</a:t>
            </a:r>
          </a:p>
          <a:p>
            <a:pPr lvl="1" eaLnBrk="1" hangingPunct="1"/>
            <a:r>
              <a:rPr lang="en-US" altLang="zh-CN" dirty="0">
                <a:ea typeface="SimSun" panose="02010600030101010101" pitchFamily="2" charset="-122"/>
              </a:rPr>
              <a:t>Types of equity asset classes</a:t>
            </a:r>
          </a:p>
          <a:p>
            <a:pPr lvl="2" eaLnBrk="1" hangingPunct="1"/>
            <a:r>
              <a:rPr lang="en-US" altLang="zh-CN" dirty="0">
                <a:ea typeface="SimSun" panose="02010600030101010101" pitchFamily="2" charset="-122"/>
              </a:rPr>
              <a:t>Capitalization:  Large, mid, and small</a:t>
            </a:r>
          </a:p>
          <a:p>
            <a:pPr lvl="2" eaLnBrk="1" hangingPunct="1"/>
            <a:r>
              <a:rPr lang="en-US" altLang="zh-CN" dirty="0">
                <a:ea typeface="SimSun" panose="02010600030101010101" pitchFamily="2" charset="-122"/>
              </a:rPr>
              <a:t>Type:  Growth, blend, and value</a:t>
            </a:r>
          </a:p>
          <a:p>
            <a:pPr lvl="2" eaLnBrk="1" hangingPunct="1"/>
            <a:r>
              <a:rPr lang="en-US" altLang="zh-CN" dirty="0">
                <a:ea typeface="SimSun" panose="02010600030101010101" pitchFamily="2" charset="-122"/>
              </a:rPr>
              <a:t>Geographic area:  US, international, global and emerging markets</a:t>
            </a:r>
          </a:p>
          <a:p>
            <a:pPr lvl="2" eaLnBrk="1" hangingPunct="1"/>
            <a:endParaRPr lang="en-US" altLang="zh-CN" dirty="0">
              <a:ea typeface="SimSun"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additive="base">
                                        <p:cTn id="7" dur="500" fill="hold"/>
                                        <p:tgtEl>
                                          <p:spTgt spid="47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107">
                                            <p:txEl>
                                              <p:pRg st="1" end="1"/>
                                            </p:txEl>
                                          </p:spTgt>
                                        </p:tgtEl>
                                        <p:attrNameLst>
                                          <p:attrName>style.visibility</p:attrName>
                                        </p:attrNameLst>
                                      </p:cBhvr>
                                      <p:to>
                                        <p:strVal val="visible"/>
                                      </p:to>
                                    </p:set>
                                    <p:anim calcmode="lin" valueType="num">
                                      <p:cBhvr additive="base">
                                        <p:cTn id="13" dur="500" fill="hold"/>
                                        <p:tgtEl>
                                          <p:spTgt spid="471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1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7107">
                                            <p:txEl>
                                              <p:pRg st="2" end="2"/>
                                            </p:txEl>
                                          </p:spTgt>
                                        </p:tgtEl>
                                        <p:attrNameLst>
                                          <p:attrName>style.visibility</p:attrName>
                                        </p:attrNameLst>
                                      </p:cBhvr>
                                      <p:to>
                                        <p:strVal val="visible"/>
                                      </p:to>
                                    </p:set>
                                    <p:anim calcmode="lin" valueType="num">
                                      <p:cBhvr additive="base">
                                        <p:cTn id="17" dur="500" fill="hold"/>
                                        <p:tgtEl>
                                          <p:spTgt spid="471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1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7107">
                                            <p:txEl>
                                              <p:pRg st="3" end="3"/>
                                            </p:txEl>
                                          </p:spTgt>
                                        </p:tgtEl>
                                        <p:attrNameLst>
                                          <p:attrName>style.visibility</p:attrName>
                                        </p:attrNameLst>
                                      </p:cBhvr>
                                      <p:to>
                                        <p:strVal val="visible"/>
                                      </p:to>
                                    </p:set>
                                    <p:anim calcmode="lin" valueType="num">
                                      <p:cBhvr additive="base">
                                        <p:cTn id="21" dur="500" fill="hold"/>
                                        <p:tgtEl>
                                          <p:spTgt spid="471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71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7107">
                                            <p:txEl>
                                              <p:pRg st="4" end="4"/>
                                            </p:txEl>
                                          </p:spTgt>
                                        </p:tgtEl>
                                        <p:attrNameLst>
                                          <p:attrName>style.visibility</p:attrName>
                                        </p:attrNameLst>
                                      </p:cBhvr>
                                      <p:to>
                                        <p:strVal val="visible"/>
                                      </p:to>
                                    </p:set>
                                    <p:anim calcmode="lin" valueType="num">
                                      <p:cBhvr additive="base">
                                        <p:cTn id="25" dur="500" fill="hold"/>
                                        <p:tgtEl>
                                          <p:spTgt spid="471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10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7107">
                                            <p:txEl>
                                              <p:pRg st="5" end="5"/>
                                            </p:txEl>
                                          </p:spTgt>
                                        </p:tgtEl>
                                        <p:attrNameLst>
                                          <p:attrName>style.visibility</p:attrName>
                                        </p:attrNameLst>
                                      </p:cBhvr>
                                      <p:to>
                                        <p:strVal val="visible"/>
                                      </p:to>
                                    </p:set>
                                    <p:anim calcmode="lin" valueType="num">
                                      <p:cBhvr additive="base">
                                        <p:cTn id="29" dur="500" fill="hold"/>
                                        <p:tgtEl>
                                          <p:spTgt spid="4710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710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uiExpand="1"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Your Financial Plan </a:t>
            </a:r>
            <a:r>
              <a:rPr lang="en-US" altLang="en-US" sz="2400" dirty="0"/>
              <a:t>(continued)</a:t>
            </a:r>
          </a:p>
        </p:txBody>
      </p:sp>
      <p:sp>
        <p:nvSpPr>
          <p:cNvPr id="308227" name="Rectangle 3"/>
          <p:cNvSpPr>
            <a:spLocks noGrp="1" noChangeArrowheads="1"/>
          </p:cNvSpPr>
          <p:nvPr>
            <p:ph idx="1"/>
          </p:nvPr>
        </p:nvSpPr>
        <p:spPr>
          <a:xfrm>
            <a:off x="914400" y="1600200"/>
            <a:ext cx="7315200" cy="5334000"/>
          </a:xfrm>
        </p:spPr>
        <p:txBody>
          <a:bodyPr/>
          <a:lstStyle/>
          <a:p>
            <a:pPr lvl="1" eaLnBrk="1" hangingPunct="1"/>
            <a:r>
              <a:rPr lang="en-US" altLang="en-US" dirty="0"/>
              <a:t>What are your proposed investments and allocations, your plans and strategies?</a:t>
            </a:r>
          </a:p>
          <a:p>
            <a:pPr lvl="2" eaLnBrk="1" hangingPunct="1"/>
            <a:r>
              <a:rPr lang="en-US" altLang="en-US" dirty="0"/>
              <a:t>Include copies of your proposed investments from Morningstar on a minimum of 4 financial assets for your:</a:t>
            </a:r>
          </a:p>
          <a:p>
            <a:pPr lvl="3" eaLnBrk="1" hangingPunct="1"/>
            <a:r>
              <a:rPr lang="en-US" altLang="en-US" dirty="0"/>
              <a:t>Emergency Fund</a:t>
            </a:r>
          </a:p>
          <a:p>
            <a:pPr lvl="3" eaLnBrk="1" hangingPunct="1"/>
            <a:r>
              <a:rPr lang="en-US" altLang="en-US" dirty="0"/>
              <a:t>Core Financial Asset(s)</a:t>
            </a:r>
          </a:p>
          <a:p>
            <a:pPr lvl="3" eaLnBrk="1" hangingPunct="1"/>
            <a:r>
              <a:rPr lang="en-US" altLang="en-US" dirty="0"/>
              <a:t>Diversification Asset(s)</a:t>
            </a:r>
          </a:p>
          <a:p>
            <a:pPr lvl="3" eaLnBrk="1" hangingPunct="1"/>
            <a:r>
              <a:rPr lang="en-US" altLang="en-US" dirty="0"/>
              <a:t>Opportunistic Asset(s) (only if you want)</a:t>
            </a:r>
          </a:p>
          <a:p>
            <a:pPr lvl="1" eaLnBrk="1" hangingPunct="1"/>
            <a:r>
              <a:rPr lang="en-US" altLang="en-US" dirty="0"/>
              <a:t>Include </a:t>
            </a:r>
            <a:r>
              <a:rPr lang="en-US" altLang="en-US" dirty="0">
                <a:hlinkClick r:id="rId2"/>
              </a:rPr>
              <a:t>Expected Return Simulation </a:t>
            </a:r>
            <a:r>
              <a:rPr lang="en-US" altLang="en-US" dirty="0"/>
              <a:t>(LT27) and </a:t>
            </a:r>
            <a:r>
              <a:rPr lang="en-US" altLang="en-US" dirty="0">
                <a:hlinkClick r:id="rId3"/>
              </a:rPr>
              <a:t>Investment Process spreadsheet</a:t>
            </a:r>
            <a:r>
              <a:rPr lang="en-US" altLang="en-US" dirty="0"/>
              <a:t> (LT13)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8227">
                                            <p:txEl>
                                              <p:pRg st="0" end="0"/>
                                            </p:txEl>
                                          </p:spTgt>
                                        </p:tgtEl>
                                        <p:attrNameLst>
                                          <p:attrName>style.visibility</p:attrName>
                                        </p:attrNameLst>
                                      </p:cBhvr>
                                      <p:to>
                                        <p:strVal val="visible"/>
                                      </p:to>
                                    </p:set>
                                    <p:anim calcmode="lin" valueType="num">
                                      <p:cBhvr additive="base">
                                        <p:cTn id="7" dur="500" fill="hold"/>
                                        <p:tgtEl>
                                          <p:spTgt spid="3082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82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8227">
                                            <p:txEl>
                                              <p:pRg st="1" end="1"/>
                                            </p:txEl>
                                          </p:spTgt>
                                        </p:tgtEl>
                                        <p:attrNameLst>
                                          <p:attrName>style.visibility</p:attrName>
                                        </p:attrNameLst>
                                      </p:cBhvr>
                                      <p:to>
                                        <p:strVal val="visible"/>
                                      </p:to>
                                    </p:set>
                                    <p:anim calcmode="lin" valueType="num">
                                      <p:cBhvr additive="base">
                                        <p:cTn id="13" dur="500" fill="hold"/>
                                        <p:tgtEl>
                                          <p:spTgt spid="3082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82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08227">
                                            <p:txEl>
                                              <p:pRg st="2" end="2"/>
                                            </p:txEl>
                                          </p:spTgt>
                                        </p:tgtEl>
                                        <p:attrNameLst>
                                          <p:attrName>style.visibility</p:attrName>
                                        </p:attrNameLst>
                                      </p:cBhvr>
                                      <p:to>
                                        <p:strVal val="visible"/>
                                      </p:to>
                                    </p:set>
                                    <p:anim calcmode="lin" valueType="num">
                                      <p:cBhvr additive="base">
                                        <p:cTn id="17" dur="500" fill="hold"/>
                                        <p:tgtEl>
                                          <p:spTgt spid="3082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082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08227">
                                            <p:txEl>
                                              <p:pRg st="3" end="3"/>
                                            </p:txEl>
                                          </p:spTgt>
                                        </p:tgtEl>
                                        <p:attrNameLst>
                                          <p:attrName>style.visibility</p:attrName>
                                        </p:attrNameLst>
                                      </p:cBhvr>
                                      <p:to>
                                        <p:strVal val="visible"/>
                                      </p:to>
                                    </p:set>
                                    <p:anim calcmode="lin" valueType="num">
                                      <p:cBhvr additive="base">
                                        <p:cTn id="21" dur="500" fill="hold"/>
                                        <p:tgtEl>
                                          <p:spTgt spid="3082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082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08227">
                                            <p:txEl>
                                              <p:pRg st="4" end="4"/>
                                            </p:txEl>
                                          </p:spTgt>
                                        </p:tgtEl>
                                        <p:attrNameLst>
                                          <p:attrName>style.visibility</p:attrName>
                                        </p:attrNameLst>
                                      </p:cBhvr>
                                      <p:to>
                                        <p:strVal val="visible"/>
                                      </p:to>
                                    </p:set>
                                    <p:anim calcmode="lin" valueType="num">
                                      <p:cBhvr additive="base">
                                        <p:cTn id="25" dur="500" fill="hold"/>
                                        <p:tgtEl>
                                          <p:spTgt spid="3082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822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08227">
                                            <p:txEl>
                                              <p:pRg st="5" end="5"/>
                                            </p:txEl>
                                          </p:spTgt>
                                        </p:tgtEl>
                                        <p:attrNameLst>
                                          <p:attrName>style.visibility</p:attrName>
                                        </p:attrNameLst>
                                      </p:cBhvr>
                                      <p:to>
                                        <p:strVal val="visible"/>
                                      </p:to>
                                    </p:set>
                                    <p:anim calcmode="lin" valueType="num">
                                      <p:cBhvr additive="base">
                                        <p:cTn id="29" dur="500" fill="hold"/>
                                        <p:tgtEl>
                                          <p:spTgt spid="3082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0822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08227">
                                            <p:txEl>
                                              <p:pRg st="6" end="6"/>
                                            </p:txEl>
                                          </p:spTgt>
                                        </p:tgtEl>
                                        <p:attrNameLst>
                                          <p:attrName>style.visibility</p:attrName>
                                        </p:attrNameLst>
                                      </p:cBhvr>
                                      <p:to>
                                        <p:strVal val="visible"/>
                                      </p:to>
                                    </p:set>
                                    <p:anim calcmode="lin" valueType="num">
                                      <p:cBhvr additive="base">
                                        <p:cTn id="33" dur="500" fill="hold"/>
                                        <p:tgtEl>
                                          <p:spTgt spid="30822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0822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7" grpId="0" uiExpand="1"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85800" y="6096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Equities</a:t>
            </a:r>
            <a:r>
              <a:rPr lang="en-US" altLang="zh-CN" sz="4400" dirty="0">
                <a:ea typeface="SimSun" panose="02010600030101010101" pitchFamily="2" charset="-122"/>
              </a:rPr>
              <a:t> </a:t>
            </a:r>
            <a:r>
              <a:rPr lang="en-US" altLang="zh-CN" sz="2400" dirty="0">
                <a:ea typeface="SimSun" panose="02010600030101010101" pitchFamily="2" charset="-122"/>
              </a:rPr>
              <a:t>(continued)</a:t>
            </a:r>
          </a:p>
        </p:txBody>
      </p:sp>
      <p:sp>
        <p:nvSpPr>
          <p:cNvPr id="398339" name="Rectangle 3"/>
          <p:cNvSpPr>
            <a:spLocks noGrp="1" noChangeArrowheads="1"/>
          </p:cNvSpPr>
          <p:nvPr>
            <p:ph idx="1"/>
          </p:nvPr>
        </p:nvSpPr>
        <p:spPr>
          <a:xfrm>
            <a:off x="914400" y="1600200"/>
            <a:ext cx="7315200" cy="5105400"/>
          </a:xfrm>
        </p:spPr>
        <p:txBody>
          <a:bodyPr/>
          <a:lstStyle/>
          <a:p>
            <a:pPr eaLnBrk="1" hangingPunct="1"/>
            <a:r>
              <a:rPr lang="en-US" altLang="zh-CN" dirty="0">
                <a:ea typeface="SimSun" panose="02010600030101010101" pitchFamily="2" charset="-122"/>
              </a:rPr>
              <a:t>What is market capitalization?</a:t>
            </a:r>
          </a:p>
          <a:p>
            <a:pPr lvl="1" eaLnBrk="1" hangingPunct="1"/>
            <a:r>
              <a:rPr lang="en-US" altLang="zh-CN" dirty="0">
                <a:ea typeface="SimSun" panose="02010600030101010101" pitchFamily="2" charset="-122"/>
              </a:rPr>
              <a:t>It is one measure of the size of a company, and is calculated by multiplying the market price by the number of shares outstanding</a:t>
            </a:r>
          </a:p>
          <a:p>
            <a:pPr eaLnBrk="1" hangingPunct="1"/>
            <a:r>
              <a:rPr lang="en-US" altLang="zh-CN" sz="2400" dirty="0">
                <a:ea typeface="SimSun" panose="02010600030101010101" pitchFamily="2" charset="-122"/>
              </a:rPr>
              <a:t>Large-cap (capitalization) stocks</a:t>
            </a:r>
          </a:p>
          <a:p>
            <a:pPr lvl="1" eaLnBrk="1" hangingPunct="1"/>
            <a:r>
              <a:rPr lang="en-US" altLang="zh-CN" dirty="0">
                <a:ea typeface="SimSun" panose="02010600030101010101" pitchFamily="2" charset="-122"/>
              </a:rPr>
              <a:t>Stocks with a market capitalization &gt;$10bn in the US, and smaller capitalizations for international</a:t>
            </a:r>
          </a:p>
          <a:p>
            <a:pPr lvl="1" eaLnBrk="1" hangingPunct="1"/>
            <a:r>
              <a:rPr lang="en-US" altLang="zh-CN" dirty="0">
                <a:ea typeface="SimSun" panose="02010600030101010101" pitchFamily="2" charset="-122"/>
              </a:rPr>
              <a:t>Generally the largest, most well established companies in the US, with a history of sales and earnings as well as notable market share</a:t>
            </a:r>
          </a:p>
          <a:p>
            <a:pPr lvl="1" eaLnBrk="1" hangingPunct="1"/>
            <a:r>
              <a:rPr lang="en-US" altLang="zh-CN" dirty="0">
                <a:ea typeface="SimSun" panose="02010600030101010101" pitchFamily="2" charset="-122"/>
              </a:rPr>
              <a:t>These are generally mature corporations with a long track record of steady growth and dividends</a:t>
            </a:r>
          </a:p>
          <a:p>
            <a:pPr lvl="1" eaLnBrk="1" hangingPunct="1"/>
            <a:endParaRPr lang="en-US" altLang="zh-CN" dirty="0">
              <a:ea typeface="SimSun"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8339">
                                            <p:txEl>
                                              <p:pRg st="0" end="0"/>
                                            </p:txEl>
                                          </p:spTgt>
                                        </p:tgtEl>
                                        <p:attrNameLst>
                                          <p:attrName>style.visibility</p:attrName>
                                        </p:attrNameLst>
                                      </p:cBhvr>
                                      <p:to>
                                        <p:strVal val="visible"/>
                                      </p:to>
                                    </p:set>
                                    <p:anim calcmode="lin" valueType="num">
                                      <p:cBhvr additive="base">
                                        <p:cTn id="7" dur="500" fill="hold"/>
                                        <p:tgtEl>
                                          <p:spTgt spid="398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8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8339">
                                            <p:txEl>
                                              <p:pRg st="1" end="1"/>
                                            </p:txEl>
                                          </p:spTgt>
                                        </p:tgtEl>
                                        <p:attrNameLst>
                                          <p:attrName>style.visibility</p:attrName>
                                        </p:attrNameLst>
                                      </p:cBhvr>
                                      <p:to>
                                        <p:strVal val="visible"/>
                                      </p:to>
                                    </p:set>
                                    <p:anim calcmode="lin" valueType="num">
                                      <p:cBhvr additive="base">
                                        <p:cTn id="13" dur="500" fill="hold"/>
                                        <p:tgtEl>
                                          <p:spTgt spid="3983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83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98339">
                                            <p:txEl>
                                              <p:pRg st="2" end="2"/>
                                            </p:txEl>
                                          </p:spTgt>
                                        </p:tgtEl>
                                        <p:attrNameLst>
                                          <p:attrName>style.visibility</p:attrName>
                                        </p:attrNameLst>
                                      </p:cBhvr>
                                      <p:to>
                                        <p:strVal val="visible"/>
                                      </p:to>
                                    </p:set>
                                    <p:anim calcmode="lin" valueType="num">
                                      <p:cBhvr additive="base">
                                        <p:cTn id="17" dur="500" fill="hold"/>
                                        <p:tgtEl>
                                          <p:spTgt spid="3983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983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98339">
                                            <p:txEl>
                                              <p:pRg st="3" end="3"/>
                                            </p:txEl>
                                          </p:spTgt>
                                        </p:tgtEl>
                                        <p:attrNameLst>
                                          <p:attrName>style.visibility</p:attrName>
                                        </p:attrNameLst>
                                      </p:cBhvr>
                                      <p:to>
                                        <p:strVal val="visible"/>
                                      </p:to>
                                    </p:set>
                                    <p:anim calcmode="lin" valueType="num">
                                      <p:cBhvr additive="base">
                                        <p:cTn id="21" dur="500" fill="hold"/>
                                        <p:tgtEl>
                                          <p:spTgt spid="3983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983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98339">
                                            <p:txEl>
                                              <p:pRg st="4" end="4"/>
                                            </p:txEl>
                                          </p:spTgt>
                                        </p:tgtEl>
                                        <p:attrNameLst>
                                          <p:attrName>style.visibility</p:attrName>
                                        </p:attrNameLst>
                                      </p:cBhvr>
                                      <p:to>
                                        <p:strVal val="visible"/>
                                      </p:to>
                                    </p:set>
                                    <p:anim calcmode="lin" valueType="num">
                                      <p:cBhvr additive="base">
                                        <p:cTn id="25" dur="500" fill="hold"/>
                                        <p:tgtEl>
                                          <p:spTgt spid="3983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833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98339">
                                            <p:txEl>
                                              <p:pRg st="5" end="5"/>
                                            </p:txEl>
                                          </p:spTgt>
                                        </p:tgtEl>
                                        <p:attrNameLst>
                                          <p:attrName>style.visibility</p:attrName>
                                        </p:attrNameLst>
                                      </p:cBhvr>
                                      <p:to>
                                        <p:strVal val="visible"/>
                                      </p:to>
                                    </p:set>
                                    <p:anim calcmode="lin" valueType="num">
                                      <p:cBhvr additive="base">
                                        <p:cTn id="29" dur="500" fill="hold"/>
                                        <p:tgtEl>
                                          <p:spTgt spid="39833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9833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39" grpId="0" uiExpand="1"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6096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Equities</a:t>
            </a:r>
            <a:r>
              <a:rPr lang="en-US" altLang="zh-CN" sz="4400" dirty="0">
                <a:ea typeface="SimSun" panose="02010600030101010101" pitchFamily="2" charset="-122"/>
              </a:rPr>
              <a:t> </a:t>
            </a:r>
            <a:r>
              <a:rPr lang="en-US" altLang="zh-CN" sz="2400" dirty="0">
                <a:ea typeface="SimSun" panose="02010600030101010101" pitchFamily="2" charset="-122"/>
              </a:rPr>
              <a:t>(continued)</a:t>
            </a:r>
          </a:p>
        </p:txBody>
      </p:sp>
      <p:sp>
        <p:nvSpPr>
          <p:cNvPr id="51203" name="Rectangle 3"/>
          <p:cNvSpPr>
            <a:spLocks noGrp="1" noChangeArrowheads="1"/>
          </p:cNvSpPr>
          <p:nvPr>
            <p:ph idx="1"/>
          </p:nvPr>
        </p:nvSpPr>
        <p:spPr>
          <a:xfrm>
            <a:off x="914400" y="1600200"/>
            <a:ext cx="7239000" cy="4648200"/>
          </a:xfrm>
        </p:spPr>
        <p:txBody>
          <a:bodyPr/>
          <a:lstStyle/>
          <a:p>
            <a:pPr eaLnBrk="1" hangingPunct="1"/>
            <a:r>
              <a:rPr lang="en-US" altLang="zh-CN" sz="2400" dirty="0">
                <a:ea typeface="SimSun" panose="02010600030101010101" pitchFamily="2" charset="-122"/>
              </a:rPr>
              <a:t>Mid-cap or mid-capitalization stocks</a:t>
            </a:r>
          </a:p>
          <a:p>
            <a:pPr lvl="1" eaLnBrk="1" hangingPunct="1"/>
            <a:r>
              <a:rPr lang="en-US" altLang="zh-CN" dirty="0">
                <a:ea typeface="SimSun" panose="02010600030101010101" pitchFamily="2" charset="-122"/>
              </a:rPr>
              <a:t>Stocks with capitalization between $2-10 billion </a:t>
            </a:r>
          </a:p>
          <a:p>
            <a:pPr lvl="1" eaLnBrk="1" hangingPunct="1"/>
            <a:r>
              <a:rPr lang="en-US" altLang="zh-CN" dirty="0">
                <a:ea typeface="SimSun" panose="02010600030101010101" pitchFamily="2" charset="-122"/>
              </a:rPr>
              <a:t>These tend to grow faster than large cap companies, and are generally less volatile than small cap</a:t>
            </a:r>
          </a:p>
          <a:p>
            <a:pPr lvl="1" eaLnBrk="1" hangingPunct="1"/>
            <a:r>
              <a:rPr lang="en-US" altLang="zh-CN" dirty="0">
                <a:ea typeface="SimSun" panose="02010600030101010101" pitchFamily="2" charset="-122"/>
              </a:rPr>
              <a:t>Mid-caps generally perform similar to the small-cap asset class.</a:t>
            </a:r>
          </a:p>
          <a:p>
            <a:pPr eaLnBrk="1" hangingPunct="1"/>
            <a:r>
              <a:rPr lang="en-US" altLang="zh-CN" sz="2400" dirty="0">
                <a:ea typeface="SimSun" panose="02010600030101010101" pitchFamily="2" charset="-122"/>
              </a:rPr>
              <a:t>Small-cap or small capitalization stocks</a:t>
            </a:r>
          </a:p>
          <a:p>
            <a:pPr lvl="1" eaLnBrk="1" hangingPunct="1"/>
            <a:r>
              <a:rPr lang="en-US" altLang="zh-CN" dirty="0">
                <a:ea typeface="SimSun" panose="02010600030101010101" pitchFamily="2" charset="-122"/>
              </a:rPr>
              <a:t>Stocks with a market capitalization &lt; $2 billion</a:t>
            </a:r>
          </a:p>
          <a:p>
            <a:pPr lvl="1" eaLnBrk="1" hangingPunct="1"/>
            <a:r>
              <a:rPr lang="en-US" altLang="zh-CN" dirty="0">
                <a:ea typeface="SimSun" panose="02010600030101010101" pitchFamily="2" charset="-122"/>
              </a:rPr>
              <a:t>These are smaller, sometimes newer, US and global companies that are still developing</a:t>
            </a:r>
          </a:p>
          <a:p>
            <a:pPr lvl="1" eaLnBrk="1" hangingPunct="1"/>
            <a:r>
              <a:rPr lang="en-US" altLang="zh-CN" dirty="0">
                <a:ea typeface="SimSun" panose="02010600030101010101" pitchFamily="2" charset="-122"/>
              </a:rPr>
              <a:t>They are subject to greater volatility, but are expected to grow faster than bigger companies</a:t>
            </a:r>
          </a:p>
          <a:p>
            <a:pPr lvl="1" eaLnBrk="1" hangingPunct="1"/>
            <a:endParaRPr lang="en-US" altLang="zh-CN" dirty="0">
              <a:ea typeface="SimSun" panose="02010600030101010101" pitchFamily="2" charset="-122"/>
            </a:endParaRPr>
          </a:p>
          <a:p>
            <a:pPr lvl="1" eaLnBrk="1" hangingPunct="1">
              <a:lnSpc>
                <a:spcPct val="90000"/>
              </a:lnSpc>
            </a:pPr>
            <a:endParaRPr lang="en-US" altLang="zh-CN" dirty="0">
              <a:ea typeface="SimSun"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03">
                                            <p:txEl>
                                              <p:pRg st="1" end="1"/>
                                            </p:txEl>
                                          </p:spTgt>
                                        </p:tgtEl>
                                        <p:attrNameLst>
                                          <p:attrName>style.visibility</p:attrName>
                                        </p:attrNameLst>
                                      </p:cBhvr>
                                      <p:to>
                                        <p:strVal val="visible"/>
                                      </p:to>
                                    </p:set>
                                    <p:anim calcmode="lin" valueType="num">
                                      <p:cBhvr additive="base">
                                        <p:cTn id="13" dur="500" fill="hold"/>
                                        <p:tgtEl>
                                          <p:spTgt spid="512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1203">
                                            <p:txEl>
                                              <p:pRg st="2" end="2"/>
                                            </p:txEl>
                                          </p:spTgt>
                                        </p:tgtEl>
                                        <p:attrNameLst>
                                          <p:attrName>style.visibility</p:attrName>
                                        </p:attrNameLst>
                                      </p:cBhvr>
                                      <p:to>
                                        <p:strVal val="visible"/>
                                      </p:to>
                                    </p:set>
                                    <p:anim calcmode="lin" valueType="num">
                                      <p:cBhvr additive="base">
                                        <p:cTn id="17" dur="500" fill="hold"/>
                                        <p:tgtEl>
                                          <p:spTgt spid="512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12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1203">
                                            <p:txEl>
                                              <p:pRg st="3" end="3"/>
                                            </p:txEl>
                                          </p:spTgt>
                                        </p:tgtEl>
                                        <p:attrNameLst>
                                          <p:attrName>style.visibility</p:attrName>
                                        </p:attrNameLst>
                                      </p:cBhvr>
                                      <p:to>
                                        <p:strVal val="visible"/>
                                      </p:to>
                                    </p:set>
                                    <p:anim calcmode="lin" valueType="num">
                                      <p:cBhvr additive="base">
                                        <p:cTn id="21" dur="500" fill="hold"/>
                                        <p:tgtEl>
                                          <p:spTgt spid="512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12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1203">
                                            <p:txEl>
                                              <p:pRg st="4" end="4"/>
                                            </p:txEl>
                                          </p:spTgt>
                                        </p:tgtEl>
                                        <p:attrNameLst>
                                          <p:attrName>style.visibility</p:attrName>
                                        </p:attrNameLst>
                                      </p:cBhvr>
                                      <p:to>
                                        <p:strVal val="visible"/>
                                      </p:to>
                                    </p:set>
                                    <p:anim calcmode="lin" valueType="num">
                                      <p:cBhvr additive="base">
                                        <p:cTn id="25" dur="500" fill="hold"/>
                                        <p:tgtEl>
                                          <p:spTgt spid="512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12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1203">
                                            <p:txEl>
                                              <p:pRg st="5" end="5"/>
                                            </p:txEl>
                                          </p:spTgt>
                                        </p:tgtEl>
                                        <p:attrNameLst>
                                          <p:attrName>style.visibility</p:attrName>
                                        </p:attrNameLst>
                                      </p:cBhvr>
                                      <p:to>
                                        <p:strVal val="visible"/>
                                      </p:to>
                                    </p:set>
                                    <p:anim calcmode="lin" valueType="num">
                                      <p:cBhvr additive="base">
                                        <p:cTn id="29" dur="500" fill="hold"/>
                                        <p:tgtEl>
                                          <p:spTgt spid="512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12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1203">
                                            <p:txEl>
                                              <p:pRg st="6" end="6"/>
                                            </p:txEl>
                                          </p:spTgt>
                                        </p:tgtEl>
                                        <p:attrNameLst>
                                          <p:attrName>style.visibility</p:attrName>
                                        </p:attrNameLst>
                                      </p:cBhvr>
                                      <p:to>
                                        <p:strVal val="visible"/>
                                      </p:to>
                                    </p:set>
                                    <p:anim calcmode="lin" valueType="num">
                                      <p:cBhvr additive="base">
                                        <p:cTn id="33" dur="500" fill="hold"/>
                                        <p:tgtEl>
                                          <p:spTgt spid="512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120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51203">
                                            <p:txEl>
                                              <p:pRg st="7" end="7"/>
                                            </p:txEl>
                                          </p:spTgt>
                                        </p:tgtEl>
                                        <p:attrNameLst>
                                          <p:attrName>style.visibility</p:attrName>
                                        </p:attrNameLst>
                                      </p:cBhvr>
                                      <p:to>
                                        <p:strVal val="visible"/>
                                      </p:to>
                                    </p:set>
                                    <p:anim calcmode="lin" valueType="num">
                                      <p:cBhvr additive="base">
                                        <p:cTn id="37" dur="500" fill="hold"/>
                                        <p:tgtEl>
                                          <p:spTgt spid="5120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120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uiExpand="1" build="p" bldLvl="2"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685800"/>
            <a:ext cx="7772400" cy="8382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Equities</a:t>
            </a:r>
            <a:r>
              <a:rPr lang="en-US" altLang="zh-CN" sz="4400" dirty="0">
                <a:ea typeface="SimSun" panose="02010600030101010101" pitchFamily="2" charset="-122"/>
              </a:rPr>
              <a:t> </a:t>
            </a:r>
            <a:r>
              <a:rPr lang="en-US" altLang="zh-CN" sz="2400" dirty="0">
                <a:ea typeface="SimSun" panose="02010600030101010101" pitchFamily="2" charset="-122"/>
              </a:rPr>
              <a:t>(continued)</a:t>
            </a:r>
          </a:p>
        </p:txBody>
      </p:sp>
      <p:sp>
        <p:nvSpPr>
          <p:cNvPr id="53251" name="Rectangle 3"/>
          <p:cNvSpPr>
            <a:spLocks noGrp="1" noChangeArrowheads="1"/>
          </p:cNvSpPr>
          <p:nvPr>
            <p:ph idx="1"/>
          </p:nvPr>
        </p:nvSpPr>
        <p:spPr>
          <a:xfrm>
            <a:off x="914400" y="1600200"/>
            <a:ext cx="7391400" cy="5105400"/>
          </a:xfrm>
        </p:spPr>
        <p:txBody>
          <a:bodyPr/>
          <a:lstStyle/>
          <a:p>
            <a:pPr eaLnBrk="1" hangingPunct="1">
              <a:spcBef>
                <a:spcPts val="500"/>
              </a:spcBef>
            </a:pPr>
            <a:r>
              <a:rPr lang="en-US" altLang="zh-CN" dirty="0">
                <a:ea typeface="SimSun" panose="02010600030101010101" pitchFamily="2" charset="-122"/>
              </a:rPr>
              <a:t>What are growth, value and blend stocks?</a:t>
            </a:r>
          </a:p>
          <a:p>
            <a:pPr lvl="1" eaLnBrk="1" hangingPunct="1">
              <a:spcBef>
                <a:spcPts val="500"/>
              </a:spcBef>
            </a:pPr>
            <a:r>
              <a:rPr lang="en-US" altLang="zh-CN" dirty="0">
                <a:ea typeface="SimSun" panose="02010600030101010101" pitchFamily="2" charset="-122"/>
              </a:rPr>
              <a:t>Growth stocks</a:t>
            </a:r>
          </a:p>
          <a:p>
            <a:pPr lvl="2" eaLnBrk="1" hangingPunct="1">
              <a:spcBef>
                <a:spcPts val="500"/>
              </a:spcBef>
            </a:pPr>
            <a:r>
              <a:rPr lang="en-US" altLang="zh-CN" dirty="0">
                <a:ea typeface="SimSun" panose="02010600030101010101" pitchFamily="2" charset="-122"/>
              </a:rPr>
              <a:t>These are companies whose earnings are expected to grow very rapidly.  Frequently these are companies developing new technologies or new ways of doing things</a:t>
            </a:r>
          </a:p>
          <a:p>
            <a:pPr lvl="1" eaLnBrk="1" hangingPunct="1">
              <a:spcBef>
                <a:spcPts val="500"/>
              </a:spcBef>
            </a:pPr>
            <a:r>
              <a:rPr lang="en-US" altLang="zh-CN" dirty="0">
                <a:ea typeface="SimSun" panose="02010600030101010101" pitchFamily="2" charset="-122"/>
              </a:rPr>
              <a:t>Value stocks </a:t>
            </a:r>
          </a:p>
          <a:p>
            <a:pPr lvl="2" eaLnBrk="1" hangingPunct="1">
              <a:spcBef>
                <a:spcPts val="500"/>
              </a:spcBef>
            </a:pPr>
            <a:r>
              <a:rPr lang="en-US" altLang="zh-CN" dirty="0">
                <a:ea typeface="SimSun" panose="02010600030101010101" pitchFamily="2" charset="-122"/>
              </a:rPr>
              <a:t>These are inexpensive companies (determined by low PE and P/BV ratios) that have potential for good long-term return through appreciation and dividends</a:t>
            </a:r>
          </a:p>
          <a:p>
            <a:pPr lvl="1" eaLnBrk="1" hangingPunct="1">
              <a:spcBef>
                <a:spcPts val="500"/>
              </a:spcBef>
            </a:pPr>
            <a:r>
              <a:rPr lang="en-US" altLang="zh-CN" dirty="0">
                <a:ea typeface="SimSun" panose="02010600030101010101" pitchFamily="2" charset="-122"/>
              </a:rPr>
              <a:t>Blend stocks </a:t>
            </a:r>
          </a:p>
          <a:p>
            <a:pPr lvl="2" eaLnBrk="1" hangingPunct="1">
              <a:spcBef>
                <a:spcPts val="500"/>
              </a:spcBef>
            </a:pPr>
            <a:r>
              <a:rPr lang="en-US" altLang="zh-CN" dirty="0">
                <a:ea typeface="SimSun" panose="02010600030101010101" pitchFamily="2" charset="-122"/>
              </a:rPr>
              <a:t>These are a both value and growth companies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 calcmode="lin" valueType="num">
                                      <p:cBhvr additive="base">
                                        <p:cTn id="7" dur="500" fill="hold"/>
                                        <p:tgtEl>
                                          <p:spTgt spid="532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2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3251">
                                            <p:txEl>
                                              <p:pRg st="1" end="1"/>
                                            </p:txEl>
                                          </p:spTgt>
                                        </p:tgtEl>
                                        <p:attrNameLst>
                                          <p:attrName>style.visibility</p:attrName>
                                        </p:attrNameLst>
                                      </p:cBhvr>
                                      <p:to>
                                        <p:strVal val="visible"/>
                                      </p:to>
                                    </p:set>
                                    <p:anim calcmode="lin" valueType="num">
                                      <p:cBhvr additive="base">
                                        <p:cTn id="13" dur="500" fill="hold"/>
                                        <p:tgtEl>
                                          <p:spTgt spid="532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325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3251">
                                            <p:txEl>
                                              <p:pRg st="2" end="2"/>
                                            </p:txEl>
                                          </p:spTgt>
                                        </p:tgtEl>
                                        <p:attrNameLst>
                                          <p:attrName>style.visibility</p:attrName>
                                        </p:attrNameLst>
                                      </p:cBhvr>
                                      <p:to>
                                        <p:strVal val="visible"/>
                                      </p:to>
                                    </p:set>
                                    <p:anim calcmode="lin" valueType="num">
                                      <p:cBhvr additive="base">
                                        <p:cTn id="17" dur="500" fill="hold"/>
                                        <p:tgtEl>
                                          <p:spTgt spid="5325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325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3251">
                                            <p:txEl>
                                              <p:pRg st="3" end="3"/>
                                            </p:txEl>
                                          </p:spTgt>
                                        </p:tgtEl>
                                        <p:attrNameLst>
                                          <p:attrName>style.visibility</p:attrName>
                                        </p:attrNameLst>
                                      </p:cBhvr>
                                      <p:to>
                                        <p:strVal val="visible"/>
                                      </p:to>
                                    </p:set>
                                    <p:anim calcmode="lin" valueType="num">
                                      <p:cBhvr additive="base">
                                        <p:cTn id="21" dur="500" fill="hold"/>
                                        <p:tgtEl>
                                          <p:spTgt spid="5325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325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3251">
                                            <p:txEl>
                                              <p:pRg st="4" end="4"/>
                                            </p:txEl>
                                          </p:spTgt>
                                        </p:tgtEl>
                                        <p:attrNameLst>
                                          <p:attrName>style.visibility</p:attrName>
                                        </p:attrNameLst>
                                      </p:cBhvr>
                                      <p:to>
                                        <p:strVal val="visible"/>
                                      </p:to>
                                    </p:set>
                                    <p:anim calcmode="lin" valueType="num">
                                      <p:cBhvr additive="base">
                                        <p:cTn id="25" dur="500" fill="hold"/>
                                        <p:tgtEl>
                                          <p:spTgt spid="532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325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3251">
                                            <p:txEl>
                                              <p:pRg st="5" end="5"/>
                                            </p:txEl>
                                          </p:spTgt>
                                        </p:tgtEl>
                                        <p:attrNameLst>
                                          <p:attrName>style.visibility</p:attrName>
                                        </p:attrNameLst>
                                      </p:cBhvr>
                                      <p:to>
                                        <p:strVal val="visible"/>
                                      </p:to>
                                    </p:set>
                                    <p:anim calcmode="lin" valueType="num">
                                      <p:cBhvr additive="base">
                                        <p:cTn id="29" dur="500" fill="hold"/>
                                        <p:tgtEl>
                                          <p:spTgt spid="5325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325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3251">
                                            <p:txEl>
                                              <p:pRg st="6" end="6"/>
                                            </p:txEl>
                                          </p:spTgt>
                                        </p:tgtEl>
                                        <p:attrNameLst>
                                          <p:attrName>style.visibility</p:attrName>
                                        </p:attrNameLst>
                                      </p:cBhvr>
                                      <p:to>
                                        <p:strVal val="visible"/>
                                      </p:to>
                                    </p:set>
                                    <p:anim calcmode="lin" valueType="num">
                                      <p:cBhvr additive="base">
                                        <p:cTn id="33" dur="500" fill="hold"/>
                                        <p:tgtEl>
                                          <p:spTgt spid="5325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325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uiExpand="1" build="p" bldLvl="2"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6096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Equities</a:t>
            </a:r>
            <a:r>
              <a:rPr lang="en-US" altLang="zh-CN" sz="4400" dirty="0">
                <a:ea typeface="SimSun" panose="02010600030101010101" pitchFamily="2" charset="-122"/>
              </a:rPr>
              <a:t> </a:t>
            </a:r>
            <a:r>
              <a:rPr lang="en-US" altLang="zh-CN" sz="2400" dirty="0">
                <a:ea typeface="SimSun" panose="02010600030101010101" pitchFamily="2" charset="-122"/>
              </a:rPr>
              <a:t>(continued)</a:t>
            </a:r>
          </a:p>
        </p:txBody>
      </p:sp>
      <p:sp>
        <p:nvSpPr>
          <p:cNvPr id="403459" name="Rectangle 3"/>
          <p:cNvSpPr>
            <a:spLocks noGrp="1" noChangeArrowheads="1"/>
          </p:cNvSpPr>
          <p:nvPr>
            <p:ph idx="1"/>
          </p:nvPr>
        </p:nvSpPr>
        <p:spPr>
          <a:xfrm>
            <a:off x="914400" y="1600200"/>
            <a:ext cx="7239000" cy="4953000"/>
          </a:xfrm>
        </p:spPr>
        <p:txBody>
          <a:bodyPr/>
          <a:lstStyle/>
          <a:p>
            <a:pPr eaLnBrk="1" hangingPunct="1"/>
            <a:r>
              <a:rPr lang="en-US" altLang="zh-CN" dirty="0">
                <a:ea typeface="SimSun" panose="02010600030101010101" pitchFamily="2" charset="-122"/>
              </a:rPr>
              <a:t>What are International/Global/Emerging Market stocks?</a:t>
            </a:r>
          </a:p>
          <a:p>
            <a:pPr lvl="1" eaLnBrk="1" hangingPunct="1"/>
            <a:r>
              <a:rPr lang="en-US" altLang="zh-CN" sz="2200" dirty="0">
                <a:ea typeface="SimSun" panose="02010600030101010101" pitchFamily="2" charset="-122"/>
              </a:rPr>
              <a:t>Funds that contain a mixture of both U.S. and foreign stocks are called global funds, funds from outside the US are called international funds; and funds with stocks from the developing countries are called emerging market funds</a:t>
            </a:r>
          </a:p>
          <a:p>
            <a:pPr lvl="1" eaLnBrk="1" hangingPunct="1"/>
            <a:r>
              <a:rPr lang="en-US" altLang="zh-CN" sz="2200" dirty="0">
                <a:ea typeface="SimSun" panose="02010600030101010101" pitchFamily="2" charset="-122"/>
              </a:rPr>
              <a:t>These can be of any size (small-cap, large-cap), any type (value, growth) and from anywhere </a:t>
            </a:r>
          </a:p>
          <a:p>
            <a:pPr lvl="1" eaLnBrk="1" hangingPunct="1"/>
            <a:r>
              <a:rPr lang="en-US" altLang="zh-CN" sz="2200" dirty="0">
                <a:ea typeface="SimSun" panose="02010600030101010101" pitchFamily="2" charset="-122"/>
              </a:rPr>
              <a:t>International investments involve additional risks, which include differences in financial accounting standards, currency fluctuations, political instability, foreign taxes and regulations, and the potential for illiquid markets. </a:t>
            </a:r>
          </a:p>
          <a:p>
            <a:pPr lvl="1" eaLnBrk="1" hangingPunct="1"/>
            <a:endParaRPr lang="en-US" altLang="zh-CN" dirty="0">
              <a:ea typeface="SimSun"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3459">
                                            <p:txEl>
                                              <p:pRg st="0" end="0"/>
                                            </p:txEl>
                                          </p:spTgt>
                                        </p:tgtEl>
                                        <p:attrNameLst>
                                          <p:attrName>style.visibility</p:attrName>
                                        </p:attrNameLst>
                                      </p:cBhvr>
                                      <p:to>
                                        <p:strVal val="visible"/>
                                      </p:to>
                                    </p:set>
                                    <p:anim calcmode="lin" valueType="num">
                                      <p:cBhvr additive="base">
                                        <p:cTn id="7" dur="500" fill="hold"/>
                                        <p:tgtEl>
                                          <p:spTgt spid="403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3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3459">
                                            <p:txEl>
                                              <p:pRg st="1" end="1"/>
                                            </p:txEl>
                                          </p:spTgt>
                                        </p:tgtEl>
                                        <p:attrNameLst>
                                          <p:attrName>style.visibility</p:attrName>
                                        </p:attrNameLst>
                                      </p:cBhvr>
                                      <p:to>
                                        <p:strVal val="visible"/>
                                      </p:to>
                                    </p:set>
                                    <p:anim calcmode="lin" valueType="num">
                                      <p:cBhvr additive="base">
                                        <p:cTn id="13" dur="500" fill="hold"/>
                                        <p:tgtEl>
                                          <p:spTgt spid="4034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345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03459">
                                            <p:txEl>
                                              <p:pRg st="2" end="2"/>
                                            </p:txEl>
                                          </p:spTgt>
                                        </p:tgtEl>
                                        <p:attrNameLst>
                                          <p:attrName>style.visibility</p:attrName>
                                        </p:attrNameLst>
                                      </p:cBhvr>
                                      <p:to>
                                        <p:strVal val="visible"/>
                                      </p:to>
                                    </p:set>
                                    <p:anim calcmode="lin" valueType="num">
                                      <p:cBhvr additive="base">
                                        <p:cTn id="17" dur="500" fill="hold"/>
                                        <p:tgtEl>
                                          <p:spTgt spid="40345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0345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03459">
                                            <p:txEl>
                                              <p:pRg st="3" end="3"/>
                                            </p:txEl>
                                          </p:spTgt>
                                        </p:tgtEl>
                                        <p:attrNameLst>
                                          <p:attrName>style.visibility</p:attrName>
                                        </p:attrNameLst>
                                      </p:cBhvr>
                                      <p:to>
                                        <p:strVal val="visible"/>
                                      </p:to>
                                    </p:set>
                                    <p:anim calcmode="lin" valueType="num">
                                      <p:cBhvr additive="base">
                                        <p:cTn id="21" dur="500" fill="hold"/>
                                        <p:tgtEl>
                                          <p:spTgt spid="40345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0345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3459" grpId="0" uiExpand="1"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Equities</a:t>
            </a:r>
            <a:r>
              <a:rPr lang="en-US" altLang="zh-CN" sz="4400" dirty="0">
                <a:ea typeface="SimSun" panose="02010600030101010101" pitchFamily="2" charset="-122"/>
              </a:rPr>
              <a:t> </a:t>
            </a:r>
            <a:r>
              <a:rPr lang="en-US" altLang="zh-CN" sz="2400" dirty="0">
                <a:ea typeface="SimSun" panose="02010600030101010101" pitchFamily="2" charset="-122"/>
              </a:rPr>
              <a:t>(continued)</a:t>
            </a:r>
            <a:endParaRPr lang="en-US" altLang="zh-CN" dirty="0">
              <a:ea typeface="SimSun" panose="02010600030101010101" pitchFamily="2" charset="-122"/>
            </a:endParaRPr>
          </a:p>
        </p:txBody>
      </p:sp>
      <p:sp>
        <p:nvSpPr>
          <p:cNvPr id="404483" name="Rectangle 3"/>
          <p:cNvSpPr>
            <a:spLocks noGrp="1" noChangeArrowheads="1"/>
          </p:cNvSpPr>
          <p:nvPr>
            <p:ph idx="1"/>
          </p:nvPr>
        </p:nvSpPr>
        <p:spPr>
          <a:xfrm>
            <a:off x="914400" y="1600200"/>
            <a:ext cx="7239000" cy="5181600"/>
          </a:xfrm>
        </p:spPr>
        <p:txBody>
          <a:bodyPr/>
          <a:lstStyle/>
          <a:p>
            <a:pPr eaLnBrk="1" hangingPunct="1"/>
            <a:r>
              <a:rPr lang="en-US" altLang="zh-CN" sz="2400" dirty="0">
                <a:ea typeface="SimSun" panose="02010600030101010101" pitchFamily="2" charset="-122"/>
              </a:rPr>
              <a:t>Stock Mutual Funds</a:t>
            </a:r>
          </a:p>
          <a:p>
            <a:pPr lvl="1" eaLnBrk="1" hangingPunct="1"/>
            <a:r>
              <a:rPr lang="en-US" altLang="zh-CN" dirty="0">
                <a:ea typeface="SimSun" panose="02010600030101010101" pitchFamily="2" charset="-122"/>
              </a:rPr>
              <a:t>Funds that own groups or types of companies. You are buying a share in a portfolio of stocks</a:t>
            </a:r>
          </a:p>
          <a:p>
            <a:pPr lvl="1" eaLnBrk="1" hangingPunct="1"/>
            <a:r>
              <a:rPr lang="en-US" altLang="zh-CN" dirty="0">
                <a:ea typeface="SimSun" panose="02010600030101010101" pitchFamily="2" charset="-122"/>
              </a:rPr>
              <a:t>You are responsible for paying taxes on all distributions by the mutual fund, which are taxed at your level—not the fund level</a:t>
            </a:r>
          </a:p>
          <a:p>
            <a:pPr eaLnBrk="1" hangingPunct="1"/>
            <a:r>
              <a:rPr lang="en-US" altLang="zh-CN" sz="2400" dirty="0">
                <a:ea typeface="SimSun" panose="02010600030101010101" pitchFamily="2" charset="-122"/>
              </a:rPr>
              <a:t>Advantages</a:t>
            </a:r>
          </a:p>
          <a:p>
            <a:pPr lvl="1" eaLnBrk="1" hangingPunct="1"/>
            <a:r>
              <a:rPr lang="en-US" altLang="zh-CN" dirty="0">
                <a:ea typeface="SimSun" panose="02010600030101010101" pitchFamily="2" charset="-122"/>
              </a:rPr>
              <a:t>Offer highest return of the major asset classes</a:t>
            </a:r>
          </a:p>
          <a:p>
            <a:pPr lvl="1" eaLnBrk="1" hangingPunct="1"/>
            <a:r>
              <a:rPr lang="en-US" altLang="zh-CN" dirty="0">
                <a:ea typeface="SimSun" panose="02010600030101010101" pitchFamily="2" charset="-122"/>
              </a:rPr>
              <a:t>Growth and value stocks tend to perform in alternating cycles—it makes sense to own both</a:t>
            </a:r>
          </a:p>
          <a:p>
            <a:pPr lvl="1" eaLnBrk="1" hangingPunct="1"/>
            <a:r>
              <a:rPr lang="en-US" altLang="zh-CN" dirty="0">
                <a:ea typeface="SimSun" panose="02010600030101010101" pitchFamily="2" charset="-122"/>
              </a:rPr>
              <a:t>Good investment for long-term investing—they have consistently beat inflation over the long-term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4483">
                                            <p:txEl>
                                              <p:pRg st="0" end="0"/>
                                            </p:txEl>
                                          </p:spTgt>
                                        </p:tgtEl>
                                        <p:attrNameLst>
                                          <p:attrName>style.visibility</p:attrName>
                                        </p:attrNameLst>
                                      </p:cBhvr>
                                      <p:to>
                                        <p:strVal val="visible"/>
                                      </p:to>
                                    </p:set>
                                    <p:anim calcmode="lin" valueType="num">
                                      <p:cBhvr additive="base">
                                        <p:cTn id="7" dur="500" fill="hold"/>
                                        <p:tgtEl>
                                          <p:spTgt spid="4044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4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4483">
                                            <p:txEl>
                                              <p:pRg st="1" end="1"/>
                                            </p:txEl>
                                          </p:spTgt>
                                        </p:tgtEl>
                                        <p:attrNameLst>
                                          <p:attrName>style.visibility</p:attrName>
                                        </p:attrNameLst>
                                      </p:cBhvr>
                                      <p:to>
                                        <p:strVal val="visible"/>
                                      </p:to>
                                    </p:set>
                                    <p:anim calcmode="lin" valueType="num">
                                      <p:cBhvr additive="base">
                                        <p:cTn id="13" dur="500" fill="hold"/>
                                        <p:tgtEl>
                                          <p:spTgt spid="4044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44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04483">
                                            <p:txEl>
                                              <p:pRg st="2" end="2"/>
                                            </p:txEl>
                                          </p:spTgt>
                                        </p:tgtEl>
                                        <p:attrNameLst>
                                          <p:attrName>style.visibility</p:attrName>
                                        </p:attrNameLst>
                                      </p:cBhvr>
                                      <p:to>
                                        <p:strVal val="visible"/>
                                      </p:to>
                                    </p:set>
                                    <p:anim calcmode="lin" valueType="num">
                                      <p:cBhvr additive="base">
                                        <p:cTn id="17" dur="500" fill="hold"/>
                                        <p:tgtEl>
                                          <p:spTgt spid="4044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044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04483">
                                            <p:txEl>
                                              <p:pRg st="3" end="3"/>
                                            </p:txEl>
                                          </p:spTgt>
                                        </p:tgtEl>
                                        <p:attrNameLst>
                                          <p:attrName>style.visibility</p:attrName>
                                        </p:attrNameLst>
                                      </p:cBhvr>
                                      <p:to>
                                        <p:strVal val="visible"/>
                                      </p:to>
                                    </p:set>
                                    <p:anim calcmode="lin" valueType="num">
                                      <p:cBhvr additive="base">
                                        <p:cTn id="21" dur="500" fill="hold"/>
                                        <p:tgtEl>
                                          <p:spTgt spid="4044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0448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04483">
                                            <p:txEl>
                                              <p:pRg st="4" end="4"/>
                                            </p:txEl>
                                          </p:spTgt>
                                        </p:tgtEl>
                                        <p:attrNameLst>
                                          <p:attrName>style.visibility</p:attrName>
                                        </p:attrNameLst>
                                      </p:cBhvr>
                                      <p:to>
                                        <p:strVal val="visible"/>
                                      </p:to>
                                    </p:set>
                                    <p:anim calcmode="lin" valueType="num">
                                      <p:cBhvr additive="base">
                                        <p:cTn id="25" dur="500" fill="hold"/>
                                        <p:tgtEl>
                                          <p:spTgt spid="4044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44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04483">
                                            <p:txEl>
                                              <p:pRg st="5" end="5"/>
                                            </p:txEl>
                                          </p:spTgt>
                                        </p:tgtEl>
                                        <p:attrNameLst>
                                          <p:attrName>style.visibility</p:attrName>
                                        </p:attrNameLst>
                                      </p:cBhvr>
                                      <p:to>
                                        <p:strVal val="visible"/>
                                      </p:to>
                                    </p:set>
                                    <p:anim calcmode="lin" valueType="num">
                                      <p:cBhvr additive="base">
                                        <p:cTn id="29" dur="500" fill="hold"/>
                                        <p:tgtEl>
                                          <p:spTgt spid="4044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0448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04483">
                                            <p:txEl>
                                              <p:pRg st="6" end="6"/>
                                            </p:txEl>
                                          </p:spTgt>
                                        </p:tgtEl>
                                        <p:attrNameLst>
                                          <p:attrName>style.visibility</p:attrName>
                                        </p:attrNameLst>
                                      </p:cBhvr>
                                      <p:to>
                                        <p:strVal val="visible"/>
                                      </p:to>
                                    </p:set>
                                    <p:anim calcmode="lin" valueType="num">
                                      <p:cBhvr additive="base">
                                        <p:cTn id="33" dur="500" fill="hold"/>
                                        <p:tgtEl>
                                          <p:spTgt spid="4044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0448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3" grpId="0" uiExpand="1"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zh-CN" dirty="0">
                <a:ea typeface="SimSun" panose="02010600030101010101" pitchFamily="2" charset="-122"/>
              </a:rPr>
              <a:t>Equities</a:t>
            </a:r>
            <a:r>
              <a:rPr lang="en-US" altLang="zh-CN" sz="4400" dirty="0">
                <a:ea typeface="SimSun" panose="02010600030101010101" pitchFamily="2" charset="-122"/>
              </a:rPr>
              <a:t> </a:t>
            </a:r>
            <a:r>
              <a:rPr lang="en-US" altLang="zh-CN" sz="2400" dirty="0">
                <a:ea typeface="SimSun" panose="02010600030101010101" pitchFamily="2" charset="-122"/>
              </a:rPr>
              <a:t>(continued)</a:t>
            </a:r>
          </a:p>
        </p:txBody>
      </p:sp>
      <p:sp>
        <p:nvSpPr>
          <p:cNvPr id="405507" name="Rectangle 3"/>
          <p:cNvSpPr>
            <a:spLocks noGrp="1" noChangeArrowheads="1"/>
          </p:cNvSpPr>
          <p:nvPr>
            <p:ph idx="1"/>
          </p:nvPr>
        </p:nvSpPr>
        <p:spPr>
          <a:xfrm>
            <a:off x="914400" y="1600200"/>
            <a:ext cx="7315200" cy="5105400"/>
          </a:xfrm>
        </p:spPr>
        <p:txBody>
          <a:bodyPr/>
          <a:lstStyle/>
          <a:p>
            <a:pPr eaLnBrk="1" hangingPunct="1"/>
            <a:r>
              <a:rPr lang="en-US" altLang="zh-CN" sz="2400" dirty="0">
                <a:ea typeface="SimSun" panose="02010600030101010101" pitchFamily="2" charset="-122"/>
              </a:rPr>
              <a:t>Disadvantages</a:t>
            </a:r>
          </a:p>
          <a:p>
            <a:pPr lvl="1" eaLnBrk="1" hangingPunct="1"/>
            <a:r>
              <a:rPr lang="en-US" altLang="zh-CN" dirty="0">
                <a:ea typeface="SimSun" panose="02010600030101010101" pitchFamily="2" charset="-122"/>
              </a:rPr>
              <a:t>Offer less stability of principal than other asset classes, and subject to short-term price fluctuations </a:t>
            </a:r>
          </a:p>
          <a:p>
            <a:pPr lvl="1" eaLnBrk="1" hangingPunct="1"/>
            <a:r>
              <a:rPr lang="en-US" altLang="zh-CN" dirty="0">
                <a:ea typeface="SimSun" panose="02010600030101010101" pitchFamily="2" charset="-122"/>
              </a:rPr>
              <a:t>If investing for less than 3-5 years, only a small portion of your investments should be in stocks </a:t>
            </a:r>
          </a:p>
          <a:p>
            <a:pPr eaLnBrk="1" hangingPunct="1"/>
            <a:r>
              <a:rPr lang="en-US" altLang="zh-CN" sz="2400" dirty="0">
                <a:ea typeface="SimSun" panose="02010600030101010101" pitchFamily="2" charset="-122"/>
              </a:rPr>
              <a:t>Thoughts on Stocks</a:t>
            </a:r>
          </a:p>
          <a:p>
            <a:pPr lvl="1" eaLnBrk="1" hangingPunct="1"/>
            <a:r>
              <a:rPr lang="en-US" altLang="zh-CN" dirty="0">
                <a:ea typeface="SimSun" panose="02010600030101010101" pitchFamily="2" charset="-122"/>
              </a:rPr>
              <a:t>Stocks have given the highest consistent returns of any asset class, although with the highest risk</a:t>
            </a:r>
          </a:p>
          <a:p>
            <a:pPr lvl="1" eaLnBrk="1" hangingPunct="1"/>
            <a:r>
              <a:rPr lang="en-US" altLang="zh-CN" dirty="0">
                <a:ea typeface="SimSun" panose="02010600030101010101" pitchFamily="2" charset="-122"/>
              </a:rPr>
              <a:t>While volatile in the short-term, they have continued to deliver returns in excess of inflation</a:t>
            </a:r>
          </a:p>
          <a:p>
            <a:pPr lvl="1" eaLnBrk="1" hangingPunct="1"/>
            <a:r>
              <a:rPr lang="en-US" altLang="zh-CN" dirty="0">
                <a:ea typeface="SimSun" panose="02010600030101010101" pitchFamily="2" charset="-122"/>
              </a:rPr>
              <a:t>Through broad diversification, you can reduce some of the risk of this asset class</a:t>
            </a:r>
          </a:p>
          <a:p>
            <a:pPr lvl="1" eaLnBrk="1" hangingPunct="1"/>
            <a:endParaRPr lang="en-US" altLang="zh-CN" sz="1800" dirty="0">
              <a:ea typeface="SimSun"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5507">
                                            <p:txEl>
                                              <p:pRg st="0" end="0"/>
                                            </p:txEl>
                                          </p:spTgt>
                                        </p:tgtEl>
                                        <p:attrNameLst>
                                          <p:attrName>style.visibility</p:attrName>
                                        </p:attrNameLst>
                                      </p:cBhvr>
                                      <p:to>
                                        <p:strVal val="visible"/>
                                      </p:to>
                                    </p:set>
                                    <p:anim calcmode="lin" valueType="num">
                                      <p:cBhvr additive="base">
                                        <p:cTn id="7" dur="500" fill="hold"/>
                                        <p:tgtEl>
                                          <p:spTgt spid="405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5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5507">
                                            <p:txEl>
                                              <p:pRg st="1" end="1"/>
                                            </p:txEl>
                                          </p:spTgt>
                                        </p:tgtEl>
                                        <p:attrNameLst>
                                          <p:attrName>style.visibility</p:attrName>
                                        </p:attrNameLst>
                                      </p:cBhvr>
                                      <p:to>
                                        <p:strVal val="visible"/>
                                      </p:to>
                                    </p:set>
                                    <p:anim calcmode="lin" valueType="num">
                                      <p:cBhvr additive="base">
                                        <p:cTn id="13" dur="500" fill="hold"/>
                                        <p:tgtEl>
                                          <p:spTgt spid="4055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55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05507">
                                            <p:txEl>
                                              <p:pRg st="2" end="2"/>
                                            </p:txEl>
                                          </p:spTgt>
                                        </p:tgtEl>
                                        <p:attrNameLst>
                                          <p:attrName>style.visibility</p:attrName>
                                        </p:attrNameLst>
                                      </p:cBhvr>
                                      <p:to>
                                        <p:strVal val="visible"/>
                                      </p:to>
                                    </p:set>
                                    <p:anim calcmode="lin" valueType="num">
                                      <p:cBhvr additive="base">
                                        <p:cTn id="17" dur="500" fill="hold"/>
                                        <p:tgtEl>
                                          <p:spTgt spid="4055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055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05507">
                                            <p:txEl>
                                              <p:pRg st="3" end="3"/>
                                            </p:txEl>
                                          </p:spTgt>
                                        </p:tgtEl>
                                        <p:attrNameLst>
                                          <p:attrName>style.visibility</p:attrName>
                                        </p:attrNameLst>
                                      </p:cBhvr>
                                      <p:to>
                                        <p:strVal val="visible"/>
                                      </p:to>
                                    </p:set>
                                    <p:anim calcmode="lin" valueType="num">
                                      <p:cBhvr additive="base">
                                        <p:cTn id="21" dur="500" fill="hold"/>
                                        <p:tgtEl>
                                          <p:spTgt spid="4055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055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05507">
                                            <p:txEl>
                                              <p:pRg st="4" end="4"/>
                                            </p:txEl>
                                          </p:spTgt>
                                        </p:tgtEl>
                                        <p:attrNameLst>
                                          <p:attrName>style.visibility</p:attrName>
                                        </p:attrNameLst>
                                      </p:cBhvr>
                                      <p:to>
                                        <p:strVal val="visible"/>
                                      </p:to>
                                    </p:set>
                                    <p:anim calcmode="lin" valueType="num">
                                      <p:cBhvr additive="base">
                                        <p:cTn id="25" dur="500" fill="hold"/>
                                        <p:tgtEl>
                                          <p:spTgt spid="4055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550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05507">
                                            <p:txEl>
                                              <p:pRg st="5" end="5"/>
                                            </p:txEl>
                                          </p:spTgt>
                                        </p:tgtEl>
                                        <p:attrNameLst>
                                          <p:attrName>style.visibility</p:attrName>
                                        </p:attrNameLst>
                                      </p:cBhvr>
                                      <p:to>
                                        <p:strVal val="visible"/>
                                      </p:to>
                                    </p:set>
                                    <p:anim calcmode="lin" valueType="num">
                                      <p:cBhvr additive="base">
                                        <p:cTn id="29" dur="500" fill="hold"/>
                                        <p:tgtEl>
                                          <p:spTgt spid="40550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0550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05507">
                                            <p:txEl>
                                              <p:pRg st="6" end="6"/>
                                            </p:txEl>
                                          </p:spTgt>
                                        </p:tgtEl>
                                        <p:attrNameLst>
                                          <p:attrName>style.visibility</p:attrName>
                                        </p:attrNameLst>
                                      </p:cBhvr>
                                      <p:to>
                                        <p:strVal val="visible"/>
                                      </p:to>
                                    </p:set>
                                    <p:anim calcmode="lin" valueType="num">
                                      <p:cBhvr additive="base">
                                        <p:cTn id="33" dur="500" fill="hold"/>
                                        <p:tgtEl>
                                          <p:spTgt spid="40550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0550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507" grpId="0" uiExpand="1"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8455F1-826D-4E1E-B175-FFF3D0846FCA}"/>
              </a:ext>
            </a:extLst>
          </p:cNvPr>
          <p:cNvPicPr>
            <a:picLocks noChangeAspect="1"/>
          </p:cNvPicPr>
          <p:nvPr/>
        </p:nvPicPr>
        <p:blipFill>
          <a:blip r:embed="rId2"/>
          <a:stretch>
            <a:fillRect/>
          </a:stretch>
        </p:blipFill>
        <p:spPr>
          <a:xfrm>
            <a:off x="101495" y="0"/>
            <a:ext cx="8941009" cy="685800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0" y="609600"/>
            <a:ext cx="9144000" cy="990600"/>
          </a:xfrm>
          <a:extLst>
            <a:ext uri="{91240B29-F687-4F45-9708-019B960494DF}">
              <a14:hiddenLine xmlns:a14="http://schemas.microsoft.com/office/drawing/2010/main" w="9525">
                <a:solidFill>
                  <a:srgbClr val="0000FF"/>
                </a:solidFill>
                <a:miter lim="800000"/>
                <a:headEnd/>
                <a:tailEnd/>
              </a14:hiddenLine>
            </a:ext>
          </a:extLst>
        </p:spPr>
        <p:txBody>
          <a:bodyPr/>
          <a:lstStyle/>
          <a:p>
            <a:pPr marL="685800" indent="-685800" eaLnBrk="1" hangingPunct="1"/>
            <a:r>
              <a:rPr lang="en-US" altLang="zh-CN" dirty="0">
                <a:ea typeface="SimSun" panose="02010600030101010101" pitchFamily="2" charset="-122"/>
              </a:rPr>
              <a:t>Asset Class Risk and Return History</a:t>
            </a:r>
          </a:p>
        </p:txBody>
      </p:sp>
      <p:sp>
        <p:nvSpPr>
          <p:cNvPr id="275459" name="Rectangle 3"/>
          <p:cNvSpPr>
            <a:spLocks noGrp="1" noChangeArrowheads="1"/>
          </p:cNvSpPr>
          <p:nvPr>
            <p:ph idx="1"/>
          </p:nvPr>
        </p:nvSpPr>
        <p:spPr>
          <a:xfrm>
            <a:off x="914400" y="1600200"/>
            <a:ext cx="7315200" cy="5257800"/>
          </a:xfrm>
        </p:spPr>
        <p:txBody>
          <a:bodyPr/>
          <a:lstStyle/>
          <a:p>
            <a:pPr eaLnBrk="1" hangingPunct="1"/>
            <a:r>
              <a:rPr lang="en-US" altLang="en-US" dirty="0"/>
              <a:t>What is risk?</a:t>
            </a:r>
          </a:p>
          <a:p>
            <a:pPr lvl="1" eaLnBrk="1" hangingPunct="1"/>
            <a:r>
              <a:rPr lang="en-US" altLang="en-US" dirty="0"/>
              <a:t>Is it the risk of losing all your money?</a:t>
            </a:r>
          </a:p>
          <a:p>
            <a:pPr lvl="1" eaLnBrk="1" hangingPunct="1"/>
            <a:r>
              <a:rPr lang="en-US" altLang="en-US" dirty="0"/>
              <a:t>Is it the risk of losing principle?</a:t>
            </a:r>
          </a:p>
          <a:p>
            <a:pPr lvl="1" eaLnBrk="1" hangingPunct="1"/>
            <a:r>
              <a:rPr lang="en-US" altLang="en-US" dirty="0"/>
              <a:t>It is the risk of not achieving a specific holding period return?</a:t>
            </a:r>
          </a:p>
          <a:p>
            <a:pPr eaLnBrk="1" hangingPunct="1"/>
            <a:r>
              <a:rPr lang="en-US" altLang="en-US" sz="2400" dirty="0"/>
              <a:t>How is it measured?</a:t>
            </a:r>
          </a:p>
          <a:p>
            <a:pPr lvl="1" eaLnBrk="1" hangingPunct="1"/>
            <a:r>
              <a:rPr lang="en-US" altLang="en-US" dirty="0"/>
              <a:t>Historically, government securities were considered risk-free</a:t>
            </a:r>
          </a:p>
          <a:p>
            <a:pPr lvl="1" eaLnBrk="1" hangingPunct="1"/>
            <a:r>
              <a:rPr lang="en-US" altLang="en-US" dirty="0"/>
              <a:t>Later, analysts started using variance (or standard deviation squared) as a better measure of risk.  </a:t>
            </a:r>
          </a:p>
          <a:p>
            <a:pPr lvl="1" eaLnBrk="1" hangingPunct="1"/>
            <a:r>
              <a:rPr lang="en-US" altLang="en-US" dirty="0"/>
              <a:t>Currently, investors use Beta, which is a measure of how the stock moves with the market</a:t>
            </a:r>
          </a:p>
        </p:txBody>
      </p:sp>
    </p:spTree>
    <p:extLst>
      <p:ext uri="{BB962C8B-B14F-4D97-AF65-F5344CB8AC3E}">
        <p14:creationId xmlns:p14="http://schemas.microsoft.com/office/powerpoint/2010/main" val="15857521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5459">
                                            <p:txEl>
                                              <p:pRg st="0" end="0"/>
                                            </p:txEl>
                                          </p:spTgt>
                                        </p:tgtEl>
                                        <p:attrNameLst>
                                          <p:attrName>style.visibility</p:attrName>
                                        </p:attrNameLst>
                                      </p:cBhvr>
                                      <p:to>
                                        <p:strVal val="visible"/>
                                      </p:to>
                                    </p:set>
                                    <p:anim calcmode="lin" valueType="num">
                                      <p:cBhvr additive="base">
                                        <p:cTn id="7" dur="500" fill="hold"/>
                                        <p:tgtEl>
                                          <p:spTgt spid="275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5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5459">
                                            <p:txEl>
                                              <p:pRg st="1" end="1"/>
                                            </p:txEl>
                                          </p:spTgt>
                                        </p:tgtEl>
                                        <p:attrNameLst>
                                          <p:attrName>style.visibility</p:attrName>
                                        </p:attrNameLst>
                                      </p:cBhvr>
                                      <p:to>
                                        <p:strVal val="visible"/>
                                      </p:to>
                                    </p:set>
                                    <p:anim calcmode="lin" valueType="num">
                                      <p:cBhvr additive="base">
                                        <p:cTn id="13" dur="500" fill="hold"/>
                                        <p:tgtEl>
                                          <p:spTgt spid="2754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545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5459">
                                            <p:txEl>
                                              <p:pRg st="2" end="2"/>
                                            </p:txEl>
                                          </p:spTgt>
                                        </p:tgtEl>
                                        <p:attrNameLst>
                                          <p:attrName>style.visibility</p:attrName>
                                        </p:attrNameLst>
                                      </p:cBhvr>
                                      <p:to>
                                        <p:strVal val="visible"/>
                                      </p:to>
                                    </p:set>
                                    <p:anim calcmode="lin" valueType="num">
                                      <p:cBhvr additive="base">
                                        <p:cTn id="17" dur="500" fill="hold"/>
                                        <p:tgtEl>
                                          <p:spTgt spid="27545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545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5459">
                                            <p:txEl>
                                              <p:pRg st="3" end="3"/>
                                            </p:txEl>
                                          </p:spTgt>
                                        </p:tgtEl>
                                        <p:attrNameLst>
                                          <p:attrName>style.visibility</p:attrName>
                                        </p:attrNameLst>
                                      </p:cBhvr>
                                      <p:to>
                                        <p:strVal val="visible"/>
                                      </p:to>
                                    </p:set>
                                    <p:anim calcmode="lin" valueType="num">
                                      <p:cBhvr additive="base">
                                        <p:cTn id="21" dur="500" fill="hold"/>
                                        <p:tgtEl>
                                          <p:spTgt spid="27545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545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5459">
                                            <p:txEl>
                                              <p:pRg st="4" end="4"/>
                                            </p:txEl>
                                          </p:spTgt>
                                        </p:tgtEl>
                                        <p:attrNameLst>
                                          <p:attrName>style.visibility</p:attrName>
                                        </p:attrNameLst>
                                      </p:cBhvr>
                                      <p:to>
                                        <p:strVal val="visible"/>
                                      </p:to>
                                    </p:set>
                                    <p:anim calcmode="lin" valueType="num">
                                      <p:cBhvr additive="base">
                                        <p:cTn id="25" dur="500" fill="hold"/>
                                        <p:tgtEl>
                                          <p:spTgt spid="27545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545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75459">
                                            <p:txEl>
                                              <p:pRg st="5" end="5"/>
                                            </p:txEl>
                                          </p:spTgt>
                                        </p:tgtEl>
                                        <p:attrNameLst>
                                          <p:attrName>style.visibility</p:attrName>
                                        </p:attrNameLst>
                                      </p:cBhvr>
                                      <p:to>
                                        <p:strVal val="visible"/>
                                      </p:to>
                                    </p:set>
                                    <p:anim calcmode="lin" valueType="num">
                                      <p:cBhvr additive="base">
                                        <p:cTn id="29" dur="500" fill="hold"/>
                                        <p:tgtEl>
                                          <p:spTgt spid="27545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7545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75459">
                                            <p:txEl>
                                              <p:pRg st="6" end="6"/>
                                            </p:txEl>
                                          </p:spTgt>
                                        </p:tgtEl>
                                        <p:attrNameLst>
                                          <p:attrName>style.visibility</p:attrName>
                                        </p:attrNameLst>
                                      </p:cBhvr>
                                      <p:to>
                                        <p:strVal val="visible"/>
                                      </p:to>
                                    </p:set>
                                    <p:anim calcmode="lin" valueType="num">
                                      <p:cBhvr additive="base">
                                        <p:cTn id="33" dur="500" fill="hold"/>
                                        <p:tgtEl>
                                          <p:spTgt spid="27545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7545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75459">
                                            <p:txEl>
                                              <p:pRg st="7" end="7"/>
                                            </p:txEl>
                                          </p:spTgt>
                                        </p:tgtEl>
                                        <p:attrNameLst>
                                          <p:attrName>style.visibility</p:attrName>
                                        </p:attrNameLst>
                                      </p:cBhvr>
                                      <p:to>
                                        <p:strVal val="visible"/>
                                      </p:to>
                                    </p:set>
                                    <p:anim calcmode="lin" valueType="num">
                                      <p:cBhvr additive="base">
                                        <p:cTn id="37" dur="500" fill="hold"/>
                                        <p:tgtEl>
                                          <p:spTgt spid="27545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7545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9" grpId="0" uiExpand="1"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6858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Return</a:t>
            </a:r>
          </a:p>
        </p:txBody>
      </p:sp>
      <p:sp>
        <p:nvSpPr>
          <p:cNvPr id="62467" name="Rectangle 3"/>
          <p:cNvSpPr>
            <a:spLocks noGrp="1" noChangeArrowheads="1"/>
          </p:cNvSpPr>
          <p:nvPr>
            <p:ph idx="1"/>
          </p:nvPr>
        </p:nvSpPr>
        <p:spPr>
          <a:xfrm>
            <a:off x="914400" y="1600200"/>
            <a:ext cx="7391400" cy="5181600"/>
          </a:xfrm>
        </p:spPr>
        <p:txBody>
          <a:bodyPr/>
          <a:lstStyle/>
          <a:p>
            <a:pPr eaLnBrk="1" hangingPunct="1"/>
            <a:r>
              <a:rPr lang="en-US" altLang="en-US" dirty="0"/>
              <a:t>What is return?</a:t>
            </a:r>
          </a:p>
          <a:p>
            <a:pPr lvl="1" eaLnBrk="1" hangingPunct="1"/>
            <a:r>
              <a:rPr lang="en-US" altLang="en-US" dirty="0"/>
              <a:t>It is the change in the value of an asset or portfolio over a specific period, which includes dividends, distributions, or interest received during that period.  </a:t>
            </a:r>
          </a:p>
          <a:p>
            <a:pPr eaLnBrk="1" hangingPunct="1"/>
            <a:r>
              <a:rPr lang="en-US" altLang="en-US" dirty="0"/>
              <a:t>How is it calculated?</a:t>
            </a:r>
          </a:p>
          <a:p>
            <a:pPr lvl="1" eaLnBrk="1" hangingPunct="1"/>
            <a:r>
              <a:rPr lang="en-US" altLang="en-US" dirty="0"/>
              <a:t>Your “holding period” return is:</a:t>
            </a:r>
          </a:p>
          <a:p>
            <a:pPr lvl="1" eaLnBrk="1" hangingPunct="1"/>
            <a:r>
              <a:rPr lang="en-US" altLang="en-US" dirty="0"/>
              <a:t> HPR = </a:t>
            </a:r>
            <a:r>
              <a:rPr lang="en-US" altLang="en-US" u="sng" dirty="0"/>
              <a:t>(</a:t>
            </a:r>
            <a:r>
              <a:rPr lang="en-US" altLang="en-US" u="sng" dirty="0" err="1"/>
              <a:t>Price</a:t>
            </a:r>
            <a:r>
              <a:rPr lang="en-US" altLang="en-US" u="sng" baseline="-25000" dirty="0" err="1"/>
              <a:t>End</a:t>
            </a:r>
            <a:r>
              <a:rPr lang="en-US" altLang="en-US" u="sng" dirty="0"/>
              <a:t>–</a:t>
            </a:r>
            <a:r>
              <a:rPr lang="en-US" altLang="en-US" u="sng" dirty="0" err="1"/>
              <a:t>Price</a:t>
            </a:r>
            <a:r>
              <a:rPr lang="en-US" altLang="en-US" u="sng" baseline="-25000" dirty="0" err="1"/>
              <a:t>Begin</a:t>
            </a:r>
            <a:r>
              <a:rPr lang="en-US" altLang="en-US" u="sng" dirty="0" err="1"/>
              <a:t>+Div</a:t>
            </a:r>
            <a:r>
              <a:rPr lang="en-US" altLang="en-US" u="sng" dirty="0"/>
              <a:t>./</a:t>
            </a:r>
            <a:r>
              <a:rPr lang="en-US" altLang="en-US" u="sng" dirty="0" err="1"/>
              <a:t>Distrib</a:t>
            </a:r>
            <a:r>
              <a:rPr lang="en-US" altLang="en-US" u="sng" dirty="0"/>
              <a:t>.)</a:t>
            </a:r>
            <a:r>
              <a:rPr lang="en-US" altLang="en-US" dirty="0"/>
              <a:t>/</a:t>
            </a:r>
            <a:r>
              <a:rPr lang="en-US" altLang="en-US" dirty="0" err="1"/>
              <a:t>Price</a:t>
            </a:r>
            <a:r>
              <a:rPr lang="en-US" altLang="en-US" baseline="-25000" dirty="0" err="1"/>
              <a:t>Begin</a:t>
            </a:r>
            <a:endParaRPr lang="en-US" altLang="en-US" baseline="-25000" dirty="0"/>
          </a:p>
          <a:p>
            <a:pPr lvl="2" eaLnBrk="1" hangingPunct="1"/>
            <a:r>
              <a:rPr lang="en-US" altLang="en-US" dirty="0"/>
              <a:t>It includes all dividends and distributions, including those received and reinvested</a:t>
            </a:r>
          </a:p>
          <a:p>
            <a:pPr lvl="1" eaLnBrk="1" hangingPunct="1"/>
            <a:r>
              <a:rPr lang="en-US" altLang="en-US" dirty="0"/>
              <a:t>To calculate after-tax returns, deduct the taxes to be paid from your dividend and distribution amounts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 calcmode="lin" valueType="num">
                                      <p:cBhvr additive="base">
                                        <p:cTn id="7" dur="500" fill="hold"/>
                                        <p:tgtEl>
                                          <p:spTgt spid="624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24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2467">
                                            <p:txEl>
                                              <p:pRg st="1" end="1"/>
                                            </p:txEl>
                                          </p:spTgt>
                                        </p:tgtEl>
                                        <p:attrNameLst>
                                          <p:attrName>style.visibility</p:attrName>
                                        </p:attrNameLst>
                                      </p:cBhvr>
                                      <p:to>
                                        <p:strVal val="visible"/>
                                      </p:to>
                                    </p:set>
                                    <p:anim calcmode="lin" valueType="num">
                                      <p:cBhvr additive="base">
                                        <p:cTn id="13" dur="500" fill="hold"/>
                                        <p:tgtEl>
                                          <p:spTgt spid="624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24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2467">
                                            <p:txEl>
                                              <p:pRg st="2" end="2"/>
                                            </p:txEl>
                                          </p:spTgt>
                                        </p:tgtEl>
                                        <p:attrNameLst>
                                          <p:attrName>style.visibility</p:attrName>
                                        </p:attrNameLst>
                                      </p:cBhvr>
                                      <p:to>
                                        <p:strVal val="visible"/>
                                      </p:to>
                                    </p:set>
                                    <p:anim calcmode="lin" valueType="num">
                                      <p:cBhvr additive="base">
                                        <p:cTn id="17" dur="500" fill="hold"/>
                                        <p:tgtEl>
                                          <p:spTgt spid="624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24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2467">
                                            <p:txEl>
                                              <p:pRg st="3" end="3"/>
                                            </p:txEl>
                                          </p:spTgt>
                                        </p:tgtEl>
                                        <p:attrNameLst>
                                          <p:attrName>style.visibility</p:attrName>
                                        </p:attrNameLst>
                                      </p:cBhvr>
                                      <p:to>
                                        <p:strVal val="visible"/>
                                      </p:to>
                                    </p:set>
                                    <p:anim calcmode="lin" valueType="num">
                                      <p:cBhvr additive="base">
                                        <p:cTn id="21" dur="500" fill="hold"/>
                                        <p:tgtEl>
                                          <p:spTgt spid="624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24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2467">
                                            <p:txEl>
                                              <p:pRg st="4" end="4"/>
                                            </p:txEl>
                                          </p:spTgt>
                                        </p:tgtEl>
                                        <p:attrNameLst>
                                          <p:attrName>style.visibility</p:attrName>
                                        </p:attrNameLst>
                                      </p:cBhvr>
                                      <p:to>
                                        <p:strVal val="visible"/>
                                      </p:to>
                                    </p:set>
                                    <p:anim calcmode="lin" valueType="num">
                                      <p:cBhvr additive="base">
                                        <p:cTn id="25" dur="500" fill="hold"/>
                                        <p:tgtEl>
                                          <p:spTgt spid="624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24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62467">
                                            <p:txEl>
                                              <p:pRg st="5" end="5"/>
                                            </p:txEl>
                                          </p:spTgt>
                                        </p:tgtEl>
                                        <p:attrNameLst>
                                          <p:attrName>style.visibility</p:attrName>
                                        </p:attrNameLst>
                                      </p:cBhvr>
                                      <p:to>
                                        <p:strVal val="visible"/>
                                      </p:to>
                                    </p:set>
                                    <p:anim calcmode="lin" valueType="num">
                                      <p:cBhvr additive="base">
                                        <p:cTn id="29" dur="500" fill="hold"/>
                                        <p:tgtEl>
                                          <p:spTgt spid="624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624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62467">
                                            <p:txEl>
                                              <p:pRg st="6" end="6"/>
                                            </p:txEl>
                                          </p:spTgt>
                                        </p:tgtEl>
                                        <p:attrNameLst>
                                          <p:attrName>style.visibility</p:attrName>
                                        </p:attrNameLst>
                                      </p:cBhvr>
                                      <p:to>
                                        <p:strVal val="visible"/>
                                      </p:to>
                                    </p:set>
                                    <p:anim calcmode="lin" valueType="num">
                                      <p:cBhvr additive="base">
                                        <p:cTn id="33" dur="500" fill="hold"/>
                                        <p:tgtEl>
                                          <p:spTgt spid="624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6246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uiExpand="1" build="p" bldLvl="2"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Return </a:t>
            </a:r>
            <a:r>
              <a:rPr lang="en-US" altLang="en-US" sz="2400" dirty="0"/>
              <a:t>(continued)</a:t>
            </a:r>
          </a:p>
        </p:txBody>
      </p:sp>
      <p:sp>
        <p:nvSpPr>
          <p:cNvPr id="64515" name="Rectangle 3"/>
          <p:cNvSpPr>
            <a:spLocks noGrp="1" noChangeArrowheads="1"/>
          </p:cNvSpPr>
          <p:nvPr>
            <p:ph idx="1"/>
          </p:nvPr>
        </p:nvSpPr>
        <p:spPr>
          <a:xfrm>
            <a:off x="914400" y="1600200"/>
            <a:ext cx="7315200" cy="4114800"/>
          </a:xfrm>
        </p:spPr>
        <p:txBody>
          <a:bodyPr/>
          <a:lstStyle/>
          <a:p>
            <a:pPr eaLnBrk="1" hangingPunct="1"/>
            <a:r>
              <a:rPr lang="en-US" altLang="en-US" dirty="0"/>
              <a:t>Why study asset class performance?</a:t>
            </a:r>
          </a:p>
          <a:p>
            <a:pPr lvl="1" eaLnBrk="1" hangingPunct="1"/>
            <a:r>
              <a:rPr lang="en-US" altLang="en-US" dirty="0"/>
              <a:t>We know the future will not be like the past?</a:t>
            </a:r>
          </a:p>
          <a:p>
            <a:pPr lvl="2" eaLnBrk="1" hangingPunct="1"/>
            <a:r>
              <a:rPr lang="en-US" altLang="en-US" dirty="0"/>
              <a:t>Gordon B. Hinckley stated:</a:t>
            </a:r>
          </a:p>
          <a:p>
            <a:pPr lvl="3" eaLnBrk="1" hangingPunct="1"/>
            <a:r>
              <a:rPr lang="en-US" altLang="en-US" dirty="0"/>
              <a:t>All of us need to be reminded of the past.  It is from history that we gain knowledge which can save us from repeating mistakes and on which we can build for the future (“Reach with a Rescuing Hand,” </a:t>
            </a:r>
            <a:r>
              <a:rPr lang="en-US" altLang="en-US" i="1" dirty="0"/>
              <a:t>New Era, </a:t>
            </a:r>
            <a:r>
              <a:rPr lang="en-US" altLang="en-US" dirty="0"/>
              <a:t>July 1997, 4).</a:t>
            </a:r>
          </a:p>
          <a:p>
            <a:pPr lvl="2" eaLnBrk="1" hangingPunct="1"/>
            <a:endParaRPr lang="en-US" altLang="en-US" dirty="0"/>
          </a:p>
          <a:p>
            <a:pPr lvl="2" eaLnBrk="1" hangingPunct="1"/>
            <a:endParaRPr lang="en-US" altLang="en-US" sz="1400" dirty="0"/>
          </a:p>
          <a:p>
            <a:pPr eaLnBrk="1" hangingPunct="1"/>
            <a:r>
              <a:rPr lang="en-US" altLang="en-US" sz="1600" dirty="0"/>
              <a:t>Note:  Data are from Ibbottson Associates for 1925-2014 periods, and from Bloomberg for after 2014. </a:t>
            </a:r>
            <a:r>
              <a:rPr lang="en-US" altLang="en-US" dirty="0"/>
              <a:t/>
            </a:r>
            <a:br>
              <a:rPr lang="en-US" altLang="en-US" dirty="0"/>
            </a:br>
            <a:endParaRPr lang="en-US" altLang="en-US" dirty="0"/>
          </a:p>
        </p:txBody>
      </p:sp>
      <p:pic>
        <p:nvPicPr>
          <p:cNvPr id="2" name="Picture 1">
            <a:extLst>
              <a:ext uri="{FF2B5EF4-FFF2-40B4-BE49-F238E27FC236}">
                <a16:creationId xmlns:a16="http://schemas.microsoft.com/office/drawing/2014/main" id="{4A15FCD1-5195-4D00-8490-31E1B31AF30C}"/>
              </a:ext>
            </a:extLst>
          </p:cNvPr>
          <p:cNvPicPr>
            <a:picLocks noChangeAspect="1"/>
          </p:cNvPicPr>
          <p:nvPr/>
        </p:nvPicPr>
        <p:blipFill>
          <a:blip r:embed="rId2"/>
          <a:stretch>
            <a:fillRect/>
          </a:stretch>
        </p:blipFill>
        <p:spPr>
          <a:xfrm>
            <a:off x="152401" y="2971800"/>
            <a:ext cx="1851388" cy="27648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anim calcmode="lin" valueType="num">
                                      <p:cBhvr additive="base">
                                        <p:cTn id="7" dur="500" fill="hold"/>
                                        <p:tgtEl>
                                          <p:spTgt spid="645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45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5">
                                            <p:txEl>
                                              <p:pRg st="1" end="1"/>
                                            </p:txEl>
                                          </p:spTgt>
                                        </p:tgtEl>
                                        <p:attrNameLst>
                                          <p:attrName>style.visibility</p:attrName>
                                        </p:attrNameLst>
                                      </p:cBhvr>
                                      <p:to>
                                        <p:strVal val="visible"/>
                                      </p:to>
                                    </p:set>
                                    <p:anim calcmode="lin" valueType="num">
                                      <p:cBhvr additive="base">
                                        <p:cTn id="13" dur="500" fill="hold"/>
                                        <p:tgtEl>
                                          <p:spTgt spid="645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45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4515">
                                            <p:txEl>
                                              <p:pRg st="2" end="2"/>
                                            </p:txEl>
                                          </p:spTgt>
                                        </p:tgtEl>
                                        <p:attrNameLst>
                                          <p:attrName>style.visibility</p:attrName>
                                        </p:attrNameLst>
                                      </p:cBhvr>
                                      <p:to>
                                        <p:strVal val="visible"/>
                                      </p:to>
                                    </p:set>
                                    <p:anim calcmode="lin" valueType="num">
                                      <p:cBhvr additive="base">
                                        <p:cTn id="17" dur="500" fill="hold"/>
                                        <p:tgtEl>
                                          <p:spTgt spid="645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45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4515">
                                            <p:txEl>
                                              <p:pRg st="3" end="3"/>
                                            </p:txEl>
                                          </p:spTgt>
                                        </p:tgtEl>
                                        <p:attrNameLst>
                                          <p:attrName>style.visibility</p:attrName>
                                        </p:attrNameLst>
                                      </p:cBhvr>
                                      <p:to>
                                        <p:strVal val="visible"/>
                                      </p:to>
                                    </p:set>
                                    <p:anim calcmode="lin" valueType="num">
                                      <p:cBhvr additive="base">
                                        <p:cTn id="21" dur="500" fill="hold"/>
                                        <p:tgtEl>
                                          <p:spTgt spid="645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45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4515">
                                            <p:txEl>
                                              <p:pRg st="6" end="6"/>
                                            </p:txEl>
                                          </p:spTgt>
                                        </p:tgtEl>
                                        <p:attrNameLst>
                                          <p:attrName>style.visibility</p:attrName>
                                        </p:attrNameLst>
                                      </p:cBhvr>
                                      <p:to>
                                        <p:strVal val="visible"/>
                                      </p:to>
                                    </p:set>
                                    <p:anim calcmode="lin" valueType="num">
                                      <p:cBhvr additive="base">
                                        <p:cTn id="25" dur="500" fill="hold"/>
                                        <p:tgtEl>
                                          <p:spTgt spid="64515">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4515">
                                            <p:txEl>
                                              <p:pRg st="6" end="6"/>
                                            </p:txEl>
                                          </p:spTgt>
                                        </p:tgtEl>
                                        <p:attrNameLst>
                                          <p:attrName>ppt_y</p:attrName>
                                        </p:attrNameLst>
                                      </p:cBhvr>
                                      <p:tavLst>
                                        <p:tav tm="0">
                                          <p:val>
                                            <p:strVal val="#ppt_y"/>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uiExpand="1" build="p"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700088"/>
            <a:ext cx="7772400" cy="900112"/>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Teaching Investments</a:t>
            </a:r>
          </a:p>
        </p:txBody>
      </p:sp>
      <p:sp>
        <p:nvSpPr>
          <p:cNvPr id="9219" name="Rectangle 3"/>
          <p:cNvSpPr>
            <a:spLocks noGrp="1" noChangeArrowheads="1"/>
          </p:cNvSpPr>
          <p:nvPr>
            <p:ph idx="1"/>
          </p:nvPr>
        </p:nvSpPr>
        <p:spPr>
          <a:xfrm>
            <a:off x="914400" y="1600200"/>
            <a:ext cx="7543800" cy="4572000"/>
          </a:xfrm>
        </p:spPr>
        <p:txBody>
          <a:bodyPr/>
          <a:lstStyle/>
          <a:p>
            <a:pPr eaLnBrk="1" hangingPunct="1"/>
            <a:r>
              <a:rPr lang="en-US" altLang="en-US" dirty="0"/>
              <a:t>Please note that my teaching is different</a:t>
            </a:r>
          </a:p>
          <a:p>
            <a:pPr lvl="1" eaLnBrk="1" hangingPunct="1"/>
            <a:r>
              <a:rPr lang="en-US" altLang="en-US" dirty="0"/>
              <a:t>Most textbooks take a financial assets approach – we teach </a:t>
            </a:r>
            <a:r>
              <a:rPr lang="en-US" altLang="en-US" dirty="0" smtClean="0"/>
              <a:t>principles and how </a:t>
            </a:r>
            <a:r>
              <a:rPr lang="en-US" altLang="en-US" dirty="0"/>
              <a:t>to build a portfolio</a:t>
            </a:r>
          </a:p>
          <a:p>
            <a:pPr eaLnBrk="1" hangingPunct="1"/>
            <a:r>
              <a:rPr lang="en-US" altLang="en-US" sz="2400" dirty="0"/>
              <a:t>Be patient!  Our framework for teaching is:</a:t>
            </a:r>
          </a:p>
          <a:p>
            <a:pPr lvl="1" eaLnBrk="1" hangingPunct="1"/>
            <a:r>
              <a:rPr lang="en-US" altLang="en-US" dirty="0"/>
              <a:t>Day 1 (14) – Principles of investing/before you invest </a:t>
            </a:r>
          </a:p>
          <a:p>
            <a:pPr lvl="1" eaLnBrk="1" hangingPunct="1"/>
            <a:r>
              <a:rPr lang="en-US" altLang="en-US" dirty="0"/>
              <a:t>Day 2 (15) – Creating your Investment Plan </a:t>
            </a:r>
          </a:p>
          <a:p>
            <a:pPr lvl="1" eaLnBrk="1" hangingPunct="1"/>
            <a:r>
              <a:rPr lang="en-US" altLang="en-US" dirty="0"/>
              <a:t>Day 3 (16) – Building your investment portfolio </a:t>
            </a:r>
          </a:p>
          <a:p>
            <a:pPr lvl="1" eaLnBrk="1" hangingPunct="1"/>
            <a:r>
              <a:rPr lang="en-US" altLang="en-US" dirty="0"/>
              <a:t>Day 4 (17) – Selecting your financial assets </a:t>
            </a:r>
          </a:p>
          <a:p>
            <a:pPr lvl="1" eaLnBrk="1" hangingPunct="1"/>
            <a:r>
              <a:rPr lang="en-US" altLang="en-US" dirty="0"/>
              <a:t>Day 5 (18) – Portfolio monitoring and rebalancing </a:t>
            </a:r>
          </a:p>
          <a:p>
            <a:pPr lvl="1" eaLnBrk="1" hangingPunct="1"/>
            <a:r>
              <a:rPr lang="en-US" altLang="en-US" dirty="0"/>
              <a:t>Day 6 (19) – Speaker and summary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 calcmode="lin" valueType="num">
                                      <p:cBhvr additive="base">
                                        <p:cTn id="17" dur="500" fill="hold"/>
                                        <p:tgtEl>
                                          <p:spTgt spid="92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921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9219">
                                            <p:txEl>
                                              <p:pRg st="3" end="3"/>
                                            </p:txEl>
                                          </p:spTgt>
                                        </p:tgtEl>
                                        <p:attrNameLst>
                                          <p:attrName>style.visibility</p:attrName>
                                        </p:attrNameLst>
                                      </p:cBhvr>
                                      <p:to>
                                        <p:strVal val="visible"/>
                                      </p:to>
                                    </p:set>
                                    <p:anim calcmode="lin" valueType="num">
                                      <p:cBhvr additive="base">
                                        <p:cTn id="21" dur="500" fill="hold"/>
                                        <p:tgtEl>
                                          <p:spTgt spid="921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921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219">
                                            <p:txEl>
                                              <p:pRg st="4" end="4"/>
                                            </p:txEl>
                                          </p:spTgt>
                                        </p:tgtEl>
                                        <p:attrNameLst>
                                          <p:attrName>style.visibility</p:attrName>
                                        </p:attrNameLst>
                                      </p:cBhvr>
                                      <p:to>
                                        <p:strVal val="visible"/>
                                      </p:to>
                                    </p:set>
                                    <p:anim calcmode="lin" valueType="num">
                                      <p:cBhvr additive="base">
                                        <p:cTn id="25" dur="500" fill="hold"/>
                                        <p:tgtEl>
                                          <p:spTgt spid="921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21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9219">
                                            <p:txEl>
                                              <p:pRg st="5" end="5"/>
                                            </p:txEl>
                                          </p:spTgt>
                                        </p:tgtEl>
                                        <p:attrNameLst>
                                          <p:attrName>style.visibility</p:attrName>
                                        </p:attrNameLst>
                                      </p:cBhvr>
                                      <p:to>
                                        <p:strVal val="visible"/>
                                      </p:to>
                                    </p:set>
                                    <p:anim calcmode="lin" valueType="num">
                                      <p:cBhvr additive="base">
                                        <p:cTn id="29" dur="500" fill="hold"/>
                                        <p:tgtEl>
                                          <p:spTgt spid="92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21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9219">
                                            <p:txEl>
                                              <p:pRg st="6" end="6"/>
                                            </p:txEl>
                                          </p:spTgt>
                                        </p:tgtEl>
                                        <p:attrNameLst>
                                          <p:attrName>style.visibility</p:attrName>
                                        </p:attrNameLst>
                                      </p:cBhvr>
                                      <p:to>
                                        <p:strVal val="visible"/>
                                      </p:to>
                                    </p:set>
                                    <p:anim calcmode="lin" valueType="num">
                                      <p:cBhvr additive="base">
                                        <p:cTn id="33" dur="500" fill="hold"/>
                                        <p:tgtEl>
                                          <p:spTgt spid="921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921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9219">
                                            <p:txEl>
                                              <p:pRg st="7" end="7"/>
                                            </p:txEl>
                                          </p:spTgt>
                                        </p:tgtEl>
                                        <p:attrNameLst>
                                          <p:attrName>style.visibility</p:attrName>
                                        </p:attrNameLst>
                                      </p:cBhvr>
                                      <p:to>
                                        <p:strVal val="visible"/>
                                      </p:to>
                                    </p:set>
                                    <p:anim calcmode="lin" valueType="num">
                                      <p:cBhvr additive="base">
                                        <p:cTn id="37" dur="500" fill="hold"/>
                                        <p:tgtEl>
                                          <p:spTgt spid="921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219">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9219">
                                            <p:txEl>
                                              <p:pRg st="8" end="8"/>
                                            </p:txEl>
                                          </p:spTgt>
                                        </p:tgtEl>
                                        <p:attrNameLst>
                                          <p:attrName>style.visibility</p:attrName>
                                        </p:attrNameLst>
                                      </p:cBhvr>
                                      <p:to>
                                        <p:strVal val="visible"/>
                                      </p:to>
                                    </p:set>
                                    <p:anim calcmode="lin" valueType="num">
                                      <p:cBhvr additive="base">
                                        <p:cTn id="41" dur="500" fill="hold"/>
                                        <p:tgtEl>
                                          <p:spTgt spid="9219">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921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bldLvl="2"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5"/>
          <p:cNvSpPr>
            <a:spLocks noGrp="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Return:  Asset Class Returns</a:t>
            </a:r>
          </a:p>
        </p:txBody>
      </p:sp>
      <p:pic>
        <p:nvPicPr>
          <p:cNvPr id="4" name="Picture 3">
            <a:extLst>
              <a:ext uri="{FF2B5EF4-FFF2-40B4-BE49-F238E27FC236}">
                <a16:creationId xmlns:a16="http://schemas.microsoft.com/office/drawing/2014/main" id="{A5031F11-0124-4CF3-9C15-5E4022175437}"/>
              </a:ext>
            </a:extLst>
          </p:cNvPr>
          <p:cNvPicPr>
            <a:picLocks noChangeAspect="1"/>
          </p:cNvPicPr>
          <p:nvPr/>
        </p:nvPicPr>
        <p:blipFill>
          <a:blip r:embed="rId3"/>
          <a:stretch>
            <a:fillRect/>
          </a:stretch>
        </p:blipFill>
        <p:spPr>
          <a:xfrm>
            <a:off x="-1" y="37178"/>
            <a:ext cx="9139645" cy="3409406"/>
          </a:xfrm>
          <a:prstGeom prst="rect">
            <a:avLst/>
          </a:prstGeom>
        </p:spPr>
      </p:pic>
      <p:pic>
        <p:nvPicPr>
          <p:cNvPr id="5" name="Picture 4">
            <a:extLst>
              <a:ext uri="{FF2B5EF4-FFF2-40B4-BE49-F238E27FC236}">
                <a16:creationId xmlns:a16="http://schemas.microsoft.com/office/drawing/2014/main" id="{675A4C6E-0EC5-467E-8C50-7BFF03587A37}"/>
              </a:ext>
            </a:extLst>
          </p:cNvPr>
          <p:cNvPicPr>
            <a:picLocks noChangeAspect="1"/>
          </p:cNvPicPr>
          <p:nvPr/>
        </p:nvPicPr>
        <p:blipFill>
          <a:blip r:embed="rId4"/>
          <a:stretch>
            <a:fillRect/>
          </a:stretch>
        </p:blipFill>
        <p:spPr>
          <a:xfrm>
            <a:off x="-5864" y="3414810"/>
            <a:ext cx="9139645" cy="3406012"/>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698500" y="6858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Returns: S&amp;P 500  1 Year Returns</a:t>
            </a:r>
          </a:p>
        </p:txBody>
      </p:sp>
      <p:pic>
        <p:nvPicPr>
          <p:cNvPr id="4" name="Picture 3">
            <a:extLst>
              <a:ext uri="{FF2B5EF4-FFF2-40B4-BE49-F238E27FC236}">
                <a16:creationId xmlns:a16="http://schemas.microsoft.com/office/drawing/2014/main" id="{8FD5CFBB-98A3-49F1-AD60-BCF6249FEB94}"/>
              </a:ext>
            </a:extLst>
          </p:cNvPr>
          <p:cNvPicPr>
            <a:picLocks noChangeAspect="1"/>
          </p:cNvPicPr>
          <p:nvPr/>
        </p:nvPicPr>
        <p:blipFill>
          <a:blip r:embed="rId3"/>
          <a:stretch>
            <a:fillRect/>
          </a:stretch>
        </p:blipFill>
        <p:spPr>
          <a:xfrm>
            <a:off x="-1" y="-1285"/>
            <a:ext cx="9143999" cy="3436619"/>
          </a:xfrm>
          <a:prstGeom prst="rect">
            <a:avLst/>
          </a:prstGeom>
        </p:spPr>
      </p:pic>
      <p:pic>
        <p:nvPicPr>
          <p:cNvPr id="5" name="Picture 4">
            <a:extLst>
              <a:ext uri="{FF2B5EF4-FFF2-40B4-BE49-F238E27FC236}">
                <a16:creationId xmlns:a16="http://schemas.microsoft.com/office/drawing/2014/main" id="{99EB1F0A-BB3E-4EDA-9350-868089E6863F}"/>
              </a:ext>
            </a:extLst>
          </p:cNvPr>
          <p:cNvPicPr>
            <a:picLocks noChangeAspect="1"/>
          </p:cNvPicPr>
          <p:nvPr/>
        </p:nvPicPr>
        <p:blipFill>
          <a:blip r:embed="rId4"/>
          <a:stretch>
            <a:fillRect/>
          </a:stretch>
        </p:blipFill>
        <p:spPr>
          <a:xfrm>
            <a:off x="5861" y="3429001"/>
            <a:ext cx="9138137" cy="3423138"/>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altLang="en-US" dirty="0"/>
              <a:t>Returns: S&amp;P 500 10 Year Returns</a:t>
            </a:r>
          </a:p>
        </p:txBody>
      </p:sp>
      <p:sp>
        <p:nvSpPr>
          <p:cNvPr id="76803" name="Slide Number Placeholder 4"/>
          <p:cNvSpPr>
            <a:spLocks noGrp="1"/>
          </p:cNvSpPr>
          <p:nvPr>
            <p:ph type="sldNum" sz="quarter" idx="4294967295"/>
          </p:nvPr>
        </p:nvSpPr>
        <p:spPr bwMode="auto">
          <a:xfrm>
            <a:off x="0" y="62484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E34E058D-4EE9-49A5-9205-66DC73EEEB8A}" type="slidenum">
              <a:rPr lang="en-US" altLang="en-US" sz="1400" b="0"/>
              <a:pPr algn="ctr" eaLnBrk="1" hangingPunct="1">
                <a:spcBef>
                  <a:spcPct val="0"/>
                </a:spcBef>
                <a:buFontTx/>
                <a:buNone/>
              </a:pPr>
              <a:t>52</a:t>
            </a:fld>
            <a:endParaRPr lang="en-US" altLang="en-US" sz="1400" b="0" dirty="0"/>
          </a:p>
        </p:txBody>
      </p:sp>
      <p:sp>
        <p:nvSpPr>
          <p:cNvPr id="2" name="Content Placeholder 1"/>
          <p:cNvSpPr>
            <a:spLocks noGrp="1"/>
          </p:cNvSpPr>
          <p:nvPr>
            <p:ph sz="half" idx="1"/>
          </p:nvPr>
        </p:nvSpPr>
        <p:spPr/>
        <p:txBody>
          <a:bodyPr/>
          <a:lstStyle/>
          <a:p>
            <a:endParaRPr lang="en-US"/>
          </a:p>
        </p:txBody>
      </p:sp>
      <p:pic>
        <p:nvPicPr>
          <p:cNvPr id="3" name="Picture 2">
            <a:extLst>
              <a:ext uri="{FF2B5EF4-FFF2-40B4-BE49-F238E27FC236}">
                <a16:creationId xmlns:a16="http://schemas.microsoft.com/office/drawing/2014/main" id="{46F78D8A-9688-4437-B322-C3A9EA28BA1D}"/>
              </a:ext>
            </a:extLst>
          </p:cNvPr>
          <p:cNvPicPr>
            <a:picLocks noChangeAspect="1"/>
          </p:cNvPicPr>
          <p:nvPr/>
        </p:nvPicPr>
        <p:blipFill>
          <a:blip r:embed="rId3"/>
          <a:stretch>
            <a:fillRect/>
          </a:stretch>
        </p:blipFill>
        <p:spPr>
          <a:xfrm>
            <a:off x="0" y="685800"/>
            <a:ext cx="9156165" cy="6172200"/>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Questions</a:t>
            </a:r>
          </a:p>
        </p:txBody>
      </p:sp>
      <p:sp>
        <p:nvSpPr>
          <p:cNvPr id="80899" name="Rectangle 3"/>
          <p:cNvSpPr>
            <a:spLocks noGrp="1" noChangeArrowheads="1"/>
          </p:cNvSpPr>
          <p:nvPr>
            <p:ph idx="1"/>
          </p:nvPr>
        </p:nvSpPr>
        <p:spPr>
          <a:xfrm>
            <a:off x="914400" y="1600200"/>
            <a:ext cx="7315200" cy="4114800"/>
          </a:xfrm>
        </p:spPr>
        <p:txBody>
          <a:bodyPr/>
          <a:lstStyle/>
          <a:p>
            <a:pPr eaLnBrk="1" hangingPunct="1"/>
            <a:r>
              <a:rPr lang="en-US" altLang="en-US" dirty="0"/>
              <a:t>Any questions on asset class risk and return history? </a:t>
            </a:r>
            <a:r>
              <a:rPr lang="en-US" altLang="en-US" sz="2400" dirty="0"/>
              <a:t>(see </a:t>
            </a:r>
            <a:r>
              <a:rPr lang="en-US" altLang="en-US" sz="2400" dirty="0">
                <a:hlinkClick r:id="rId2"/>
              </a:rPr>
              <a:t>Return Simulation Worksheet </a:t>
            </a:r>
            <a:r>
              <a:rPr lang="en-US" altLang="en-US" sz="2400" dirty="0"/>
              <a:t>(LT23))</a:t>
            </a:r>
            <a:endParaRPr lang="en-US" altLang="en-US" dirty="0"/>
          </a:p>
          <a:p>
            <a:pPr eaLnBrk="1" hangingPunct="1"/>
            <a:endParaRPr lang="en-US" altLang="zh-CN" sz="3600" dirty="0">
              <a:ea typeface="SimSun" panose="02010600030101010101" pitchFamily="2" charset="-122"/>
            </a:endParaRPr>
          </a:p>
        </p:txBody>
      </p:sp>
      <p:pic>
        <p:nvPicPr>
          <p:cNvPr id="3" name="Picture 2">
            <a:extLst>
              <a:ext uri="{FF2B5EF4-FFF2-40B4-BE49-F238E27FC236}">
                <a16:creationId xmlns:a16="http://schemas.microsoft.com/office/drawing/2014/main" id="{0E425BDD-2B68-467B-B2AF-58167BF762A1}"/>
              </a:ext>
            </a:extLst>
          </p:cNvPr>
          <p:cNvPicPr>
            <a:picLocks noChangeAspect="1"/>
          </p:cNvPicPr>
          <p:nvPr/>
        </p:nvPicPr>
        <p:blipFill>
          <a:blip r:embed="rId3"/>
          <a:stretch>
            <a:fillRect/>
          </a:stretch>
        </p:blipFill>
        <p:spPr>
          <a:xfrm>
            <a:off x="1297894" y="2743200"/>
            <a:ext cx="6548211" cy="411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685800"/>
            <a:ext cx="7696200" cy="914400"/>
          </a:xfrm>
        </p:spPr>
        <p:txBody>
          <a:bodyPr/>
          <a:lstStyle/>
          <a:p>
            <a:pPr eaLnBrk="1" hangingPunct="1"/>
            <a:r>
              <a:rPr lang="en-US" altLang="en-US" dirty="0"/>
              <a:t>Review of Objectives</a:t>
            </a:r>
          </a:p>
        </p:txBody>
      </p:sp>
      <p:sp>
        <p:nvSpPr>
          <p:cNvPr id="74755" name="Rectangle 3"/>
          <p:cNvSpPr>
            <a:spLocks noGrp="1" noChangeArrowheads="1"/>
          </p:cNvSpPr>
          <p:nvPr>
            <p:ph idx="1"/>
          </p:nvPr>
        </p:nvSpPr>
        <p:spPr>
          <a:xfrm>
            <a:off x="914400" y="1600200"/>
            <a:ext cx="7315200" cy="4572000"/>
          </a:xfrm>
        </p:spPr>
        <p:txBody>
          <a:bodyPr/>
          <a:lstStyle/>
          <a:p>
            <a:pPr eaLnBrk="1" hangingPunct="1">
              <a:buFont typeface="Wingdings" panose="05000000000000000000" pitchFamily="2" charset="2"/>
              <a:buNone/>
            </a:pPr>
            <a:r>
              <a:rPr lang="en-US" altLang="en-US" dirty="0"/>
              <a:t>A. Do you know what to do before you invest?</a:t>
            </a:r>
          </a:p>
          <a:p>
            <a:pPr eaLnBrk="1" hangingPunct="1">
              <a:buFont typeface="Wingdings" panose="05000000000000000000" pitchFamily="2" charset="2"/>
              <a:buNone/>
            </a:pPr>
            <a:r>
              <a:rPr lang="en-US" altLang="en-US" dirty="0"/>
              <a:t>B. Do you understand the principles of successful investing?</a:t>
            </a:r>
          </a:p>
          <a:p>
            <a:pPr eaLnBrk="1" hangingPunct="1">
              <a:buFont typeface="Wingdings" panose="05000000000000000000" pitchFamily="2" charset="2"/>
              <a:buNone/>
            </a:pPr>
            <a:r>
              <a:rPr lang="en-US" altLang="en-US" dirty="0"/>
              <a:t>C. Do you understand the various asset classes and their risk and return history?</a:t>
            </a:r>
          </a:p>
          <a:p>
            <a:pPr eaLnBrk="1" hangingPunct="1">
              <a:buFont typeface="Wingdings" panose="05000000000000000000" pitchFamily="2" charset="2"/>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7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47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#1</a:t>
            </a:r>
          </a:p>
        </p:txBody>
      </p:sp>
      <p:sp>
        <p:nvSpPr>
          <p:cNvPr id="74755" name="Rectangle 3"/>
          <p:cNvSpPr>
            <a:spLocks noGrp="1" noChangeArrowheads="1"/>
          </p:cNvSpPr>
          <p:nvPr>
            <p:ph idx="1"/>
          </p:nvPr>
        </p:nvSpPr>
        <p:spPr>
          <a:xfrm>
            <a:off x="914400" y="1609725"/>
            <a:ext cx="7315200" cy="5248275"/>
          </a:xfrm>
        </p:spPr>
        <p:txBody>
          <a:bodyPr/>
          <a:lstStyle/>
          <a:p>
            <a:pPr marL="609600" indent="-609600" eaLnBrk="1" hangingPunct="1">
              <a:lnSpc>
                <a:spcPct val="90000"/>
              </a:lnSpc>
              <a:buFont typeface="Wingdings" panose="05000000000000000000" pitchFamily="2" charset="2"/>
              <a:buNone/>
            </a:pPr>
            <a:r>
              <a:rPr lang="en-US" altLang="en-US" dirty="0"/>
              <a:t>Data</a:t>
            </a:r>
          </a:p>
          <a:p>
            <a:pPr marL="609600" indent="-609600" eaLnBrk="1" hangingPunct="1">
              <a:lnSpc>
                <a:spcPct val="90000"/>
              </a:lnSpc>
            </a:pPr>
            <a:r>
              <a:rPr lang="en-US" altLang="en-US" dirty="0"/>
              <a:t>Bill wants to know how much he will need to save each month to have $1 million in savings when he retires in 30 years.</a:t>
            </a:r>
          </a:p>
          <a:p>
            <a:pPr marL="609600" indent="-609600" eaLnBrk="1" hangingPunct="1">
              <a:lnSpc>
                <a:spcPct val="90000"/>
              </a:lnSpc>
              <a:buFont typeface="Wingdings" panose="05000000000000000000" pitchFamily="2" charset="2"/>
              <a:buNone/>
            </a:pPr>
            <a:r>
              <a:rPr lang="en-US" altLang="en-US" dirty="0"/>
              <a:t>Calculations</a:t>
            </a:r>
          </a:p>
          <a:p>
            <a:pPr marL="609600" indent="-609600" eaLnBrk="1" hangingPunct="1">
              <a:lnSpc>
                <a:spcPct val="90000"/>
              </a:lnSpc>
            </a:pPr>
            <a:r>
              <a:rPr lang="en-US" altLang="en-US" dirty="0"/>
              <a:t>Assuming Bill can earn an 6.5% return on his investment, how much must he save each month</a:t>
            </a:r>
          </a:p>
          <a:p>
            <a:pPr marL="609600" indent="-609600" eaLnBrk="1" hangingPunct="1">
              <a:lnSpc>
                <a:spcPct val="90000"/>
              </a:lnSpc>
              <a:buFont typeface="Wingdings" panose="05000000000000000000" pitchFamily="2" charset="2"/>
              <a:buNone/>
            </a:pPr>
            <a:r>
              <a:rPr lang="en-US" altLang="en-US" dirty="0"/>
              <a:t>Application</a:t>
            </a:r>
          </a:p>
          <a:p>
            <a:pPr marL="609600" indent="-609600" eaLnBrk="1" hangingPunct="1">
              <a:lnSpc>
                <a:spcPct val="90000"/>
              </a:lnSpc>
              <a:buFont typeface="Wingdings" panose="05000000000000000000" pitchFamily="2" charset="2"/>
              <a:buChar char="w"/>
            </a:pPr>
            <a:r>
              <a:rPr lang="en-US" altLang="en-US" dirty="0"/>
              <a:t>What assets would you recommend Bill use to save?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 calcmode="lin" valueType="num">
                                      <p:cBhvr additive="base">
                                        <p:cTn id="7" dur="500" fill="hold"/>
                                        <p:tgtEl>
                                          <p:spTgt spid="747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47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4755">
                                            <p:txEl>
                                              <p:pRg st="1" end="1"/>
                                            </p:txEl>
                                          </p:spTgt>
                                        </p:tgtEl>
                                        <p:attrNameLst>
                                          <p:attrName>style.visibility</p:attrName>
                                        </p:attrNameLst>
                                      </p:cBhvr>
                                      <p:to>
                                        <p:strVal val="visible"/>
                                      </p:to>
                                    </p:set>
                                    <p:anim calcmode="lin" valueType="num">
                                      <p:cBhvr additive="base">
                                        <p:cTn id="13" dur="500" fill="hold"/>
                                        <p:tgtEl>
                                          <p:spTgt spid="747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47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74755">
                                            <p:txEl>
                                              <p:pRg st="2" end="2"/>
                                            </p:txEl>
                                          </p:spTgt>
                                        </p:tgtEl>
                                        <p:attrNameLst>
                                          <p:attrName>style.visibility</p:attrName>
                                        </p:attrNameLst>
                                      </p:cBhvr>
                                      <p:to>
                                        <p:strVal val="visible"/>
                                      </p:to>
                                    </p:set>
                                    <p:anim calcmode="lin" valueType="num">
                                      <p:cBhvr additive="base">
                                        <p:cTn id="17" dur="500" fill="hold"/>
                                        <p:tgtEl>
                                          <p:spTgt spid="747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47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74755">
                                            <p:txEl>
                                              <p:pRg st="3" end="3"/>
                                            </p:txEl>
                                          </p:spTgt>
                                        </p:tgtEl>
                                        <p:attrNameLst>
                                          <p:attrName>style.visibility</p:attrName>
                                        </p:attrNameLst>
                                      </p:cBhvr>
                                      <p:to>
                                        <p:strVal val="visible"/>
                                      </p:to>
                                    </p:set>
                                    <p:anim calcmode="lin" valueType="num">
                                      <p:cBhvr additive="base">
                                        <p:cTn id="21" dur="500" fill="hold"/>
                                        <p:tgtEl>
                                          <p:spTgt spid="747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47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74755">
                                            <p:txEl>
                                              <p:pRg st="4" end="4"/>
                                            </p:txEl>
                                          </p:spTgt>
                                        </p:tgtEl>
                                        <p:attrNameLst>
                                          <p:attrName>style.visibility</p:attrName>
                                        </p:attrNameLst>
                                      </p:cBhvr>
                                      <p:to>
                                        <p:strVal val="visible"/>
                                      </p:to>
                                    </p:set>
                                    <p:anim calcmode="lin" valueType="num">
                                      <p:cBhvr additive="base">
                                        <p:cTn id="25" dur="500" fill="hold"/>
                                        <p:tgtEl>
                                          <p:spTgt spid="747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47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74755">
                                            <p:txEl>
                                              <p:pRg st="5" end="5"/>
                                            </p:txEl>
                                          </p:spTgt>
                                        </p:tgtEl>
                                        <p:attrNameLst>
                                          <p:attrName>style.visibility</p:attrName>
                                        </p:attrNameLst>
                                      </p:cBhvr>
                                      <p:to>
                                        <p:strVal val="visible"/>
                                      </p:to>
                                    </p:set>
                                    <p:anim calcmode="lin" valueType="num">
                                      <p:cBhvr additive="base">
                                        <p:cTn id="29" dur="500" fill="hold"/>
                                        <p:tgtEl>
                                          <p:spTgt spid="747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475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uiExpand="1" build="p" bldLvl="2"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#1 Answer</a:t>
            </a:r>
          </a:p>
        </p:txBody>
      </p:sp>
      <p:sp>
        <p:nvSpPr>
          <p:cNvPr id="76803" name="Rectangle 3"/>
          <p:cNvSpPr>
            <a:spLocks noGrp="1" noChangeArrowheads="1"/>
          </p:cNvSpPr>
          <p:nvPr>
            <p:ph idx="1"/>
          </p:nvPr>
        </p:nvSpPr>
        <p:spPr>
          <a:xfrm>
            <a:off x="533400" y="1609725"/>
            <a:ext cx="5638800" cy="4791075"/>
          </a:xfrm>
        </p:spPr>
        <p:txBody>
          <a:bodyPr/>
          <a:lstStyle/>
          <a:p>
            <a:pPr eaLnBrk="1" hangingPunct="1"/>
            <a:r>
              <a:rPr lang="en-US" altLang="en-US" sz="2000" dirty="0"/>
              <a:t>Calculations for $1mn in 30 years</a:t>
            </a:r>
          </a:p>
          <a:p>
            <a:pPr lvl="1" eaLnBrk="1" hangingPunct="1"/>
            <a:r>
              <a:rPr lang="en-US" altLang="en-US" sz="2000" dirty="0"/>
              <a:t>Set your calculator to 12 payments per year (monthly)</a:t>
            </a:r>
          </a:p>
          <a:p>
            <a:pPr marL="1085850" lvl="2" eaLnBrk="1" hangingPunct="1"/>
            <a:r>
              <a:rPr lang="en-US" altLang="en-US" sz="2000" dirty="0"/>
              <a:t>N = 30, I = 6.5%, PV = 0, FV = $1,000,000, P/</a:t>
            </a:r>
            <a:r>
              <a:rPr lang="en-US" altLang="en-US" sz="2000" dirty="0" err="1"/>
              <a:t>Yr</a:t>
            </a:r>
            <a:r>
              <a:rPr lang="en-US" altLang="en-US" sz="2000" dirty="0"/>
              <a:t> = 12</a:t>
            </a:r>
          </a:p>
          <a:p>
            <a:pPr marL="1085850" lvl="2" eaLnBrk="1" hangingPunct="1"/>
            <a:r>
              <a:rPr lang="en-US" altLang="en-US" sz="2000" dirty="0"/>
              <a:t>Solve for Bill’s monthly payment?</a:t>
            </a:r>
          </a:p>
          <a:p>
            <a:pPr marL="1428750" lvl="3" eaLnBrk="1" hangingPunct="1"/>
            <a:r>
              <a:rPr lang="en-US" altLang="en-US" sz="2000" dirty="0"/>
              <a:t>Bill would need to save  $904.01 per month  </a:t>
            </a:r>
          </a:p>
          <a:p>
            <a:pPr eaLnBrk="1" hangingPunct="1"/>
            <a:r>
              <a:rPr lang="en-US" altLang="en-US" sz="2000" dirty="0"/>
              <a:t>Recommendations</a:t>
            </a:r>
          </a:p>
          <a:p>
            <a:pPr lvl="1" eaLnBrk="1" hangingPunct="1"/>
            <a:r>
              <a:rPr lang="en-US" altLang="en-US" sz="2000" dirty="0"/>
              <a:t>Bill could use any number of investment assets, including stocks, bonds, cash, mutual funds, etc.  Because he is just starting out, I would encourage him to consider the use of inexpensive, no-load mutual funds as investment vehicles.</a:t>
            </a:r>
          </a:p>
        </p:txBody>
      </p:sp>
      <p:pic>
        <p:nvPicPr>
          <p:cNvPr id="2" name="Picture 1">
            <a:extLst>
              <a:ext uri="{FF2B5EF4-FFF2-40B4-BE49-F238E27FC236}">
                <a16:creationId xmlns:a16="http://schemas.microsoft.com/office/drawing/2014/main" id="{EC46861E-5608-432A-8F32-C257BF07C384}"/>
              </a:ext>
            </a:extLst>
          </p:cNvPr>
          <p:cNvPicPr>
            <a:picLocks noChangeAspect="1"/>
          </p:cNvPicPr>
          <p:nvPr/>
        </p:nvPicPr>
        <p:blipFill>
          <a:blip r:embed="rId2"/>
          <a:stretch>
            <a:fillRect/>
          </a:stretch>
        </p:blipFill>
        <p:spPr>
          <a:xfrm>
            <a:off x="5925182" y="3505200"/>
            <a:ext cx="3218817" cy="32099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76803">
                                            <p:txEl>
                                              <p:pRg st="2" end="2"/>
                                            </p:txEl>
                                          </p:spTgt>
                                        </p:tgtEl>
                                        <p:attrNameLst>
                                          <p:attrName>style.visibility</p:attrName>
                                        </p:attrNameLst>
                                      </p:cBhvr>
                                      <p:to>
                                        <p:strVal val="visible"/>
                                      </p:to>
                                    </p:set>
                                    <p:anim calcmode="lin" valueType="num">
                                      <p:cBhvr additive="base">
                                        <p:cTn id="17" dur="500" fill="hold"/>
                                        <p:tgtEl>
                                          <p:spTgt spid="768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68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76803">
                                            <p:txEl>
                                              <p:pRg st="3" end="3"/>
                                            </p:txEl>
                                          </p:spTgt>
                                        </p:tgtEl>
                                        <p:attrNameLst>
                                          <p:attrName>style.visibility</p:attrName>
                                        </p:attrNameLst>
                                      </p:cBhvr>
                                      <p:to>
                                        <p:strVal val="visible"/>
                                      </p:to>
                                    </p:set>
                                    <p:anim calcmode="lin" valueType="num">
                                      <p:cBhvr additive="base">
                                        <p:cTn id="21" dur="500" fill="hold"/>
                                        <p:tgtEl>
                                          <p:spTgt spid="768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680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76803">
                                            <p:txEl>
                                              <p:pRg st="4" end="4"/>
                                            </p:txEl>
                                          </p:spTgt>
                                        </p:tgtEl>
                                        <p:attrNameLst>
                                          <p:attrName>style.visibility</p:attrName>
                                        </p:attrNameLst>
                                      </p:cBhvr>
                                      <p:to>
                                        <p:strVal val="visible"/>
                                      </p:to>
                                    </p:set>
                                    <p:anim calcmode="lin" valueType="num">
                                      <p:cBhvr additive="base">
                                        <p:cTn id="27" dur="500" fill="hold"/>
                                        <p:tgtEl>
                                          <p:spTgt spid="7680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7680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76803">
                                            <p:txEl>
                                              <p:pRg st="5" end="5"/>
                                            </p:txEl>
                                          </p:spTgt>
                                        </p:tgtEl>
                                        <p:attrNameLst>
                                          <p:attrName>style.visibility</p:attrName>
                                        </p:attrNameLst>
                                      </p:cBhvr>
                                      <p:to>
                                        <p:strVal val="visible"/>
                                      </p:to>
                                    </p:set>
                                    <p:anim calcmode="lin" valueType="num">
                                      <p:cBhvr additive="base">
                                        <p:cTn id="33" dur="500" fill="hold"/>
                                        <p:tgtEl>
                                          <p:spTgt spid="76803">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76803">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76803">
                                            <p:txEl>
                                              <p:pRg st="6" end="6"/>
                                            </p:txEl>
                                          </p:spTgt>
                                        </p:tgtEl>
                                        <p:attrNameLst>
                                          <p:attrName>style.visibility</p:attrName>
                                        </p:attrNameLst>
                                      </p:cBhvr>
                                      <p:to>
                                        <p:strVal val="visible"/>
                                      </p:to>
                                    </p:set>
                                    <p:anim calcmode="lin" valueType="num">
                                      <p:cBhvr additive="base">
                                        <p:cTn id="37" dur="500" fill="hold"/>
                                        <p:tgtEl>
                                          <p:spTgt spid="7680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6803">
                                            <p:txEl>
                                              <p:pRg st="6" end="6"/>
                                            </p:txEl>
                                          </p:spTgt>
                                        </p:tgtEl>
                                        <p:attrNameLst>
                                          <p:attrName>ppt_y</p:attrName>
                                        </p:attrNameLst>
                                      </p:cBhvr>
                                      <p:tavLst>
                                        <p:tav tm="0">
                                          <p:val>
                                            <p:strVal val="#ppt_y"/>
                                          </p:val>
                                        </p:tav>
                                        <p:tav tm="100000">
                                          <p:val>
                                            <p:strVal val="#ppt_y"/>
                                          </p:val>
                                        </p:tav>
                                      </p:tavLst>
                                    </p:anim>
                                  </p:childTnLst>
                                </p:cTn>
                              </p:par>
                              <p:par>
                                <p:cTn id="39" presetID="1" presetClass="entr" presetSubtype="0" fill="hold" nodeType="withEffect">
                                  <p:stCondLst>
                                    <p:cond delay="0"/>
                                  </p:stCondLst>
                                  <p:childTnLst>
                                    <p:set>
                                      <p:cBhvr>
                                        <p:cTn id="4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uiExpand="1" build="p" bldLvl="2"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#2</a:t>
            </a:r>
          </a:p>
        </p:txBody>
      </p:sp>
      <p:sp>
        <p:nvSpPr>
          <p:cNvPr id="77827"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dirty="0"/>
              <a:t>Data</a:t>
            </a:r>
          </a:p>
          <a:p>
            <a:pPr eaLnBrk="1" hangingPunct="1"/>
            <a:r>
              <a:rPr lang="en-US" altLang="en-US" sz="2400" dirty="0"/>
              <a:t>Last year you purchased 100 shares of MSAM Corporation for $40 per share.  Over the past 12 months MSAM’s price has gone up to $45 per share, and you received a dividend of $1 per share. </a:t>
            </a:r>
          </a:p>
          <a:p>
            <a:pPr eaLnBrk="1" hangingPunct="1">
              <a:buFont typeface="Wingdings" panose="05000000000000000000" pitchFamily="2" charset="2"/>
              <a:buNone/>
            </a:pPr>
            <a:r>
              <a:rPr lang="en-US" altLang="en-US" dirty="0"/>
              <a:t>Calculations</a:t>
            </a:r>
          </a:p>
          <a:p>
            <a:pPr eaLnBrk="1" hangingPunct="1"/>
            <a:r>
              <a:rPr lang="en-US" altLang="en-US" sz="2400" dirty="0"/>
              <a:t>What was your total rate of return on your investment in the MSAM stock?</a:t>
            </a:r>
            <a:r>
              <a:rPr lang="en-US" altLang="en-US" sz="4000" dirty="0"/>
              <a:t> </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77827">
                                            <p:txEl>
                                              <p:pRg st="2" end="2"/>
                                            </p:txEl>
                                          </p:spTgt>
                                        </p:tgtEl>
                                        <p:attrNameLst>
                                          <p:attrName>style.visibility</p:attrName>
                                        </p:attrNameLst>
                                      </p:cBhvr>
                                      <p:to>
                                        <p:strVal val="visible"/>
                                      </p:to>
                                    </p:set>
                                    <p:anim calcmode="lin" valueType="num">
                                      <p:cBhvr additive="base">
                                        <p:cTn id="17"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78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77827">
                                            <p:txEl>
                                              <p:pRg st="3" end="3"/>
                                            </p:txEl>
                                          </p:spTgt>
                                        </p:tgtEl>
                                        <p:attrNameLst>
                                          <p:attrName>style.visibility</p:attrName>
                                        </p:attrNameLst>
                                      </p:cBhvr>
                                      <p:to>
                                        <p:strVal val="visible"/>
                                      </p:to>
                                    </p:set>
                                    <p:anim calcmode="lin" valueType="num">
                                      <p:cBhvr additive="base">
                                        <p:cTn id="21" dur="500" fill="hold"/>
                                        <p:tgtEl>
                                          <p:spTgt spid="778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782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bldLvl="2"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#2 Answer</a:t>
            </a:r>
          </a:p>
        </p:txBody>
      </p:sp>
      <p:sp>
        <p:nvSpPr>
          <p:cNvPr id="79875" name="Rectangle 3"/>
          <p:cNvSpPr>
            <a:spLocks noGrp="1" noChangeArrowheads="1"/>
          </p:cNvSpPr>
          <p:nvPr>
            <p:ph idx="1"/>
          </p:nvPr>
        </p:nvSpPr>
        <p:spPr>
          <a:xfrm>
            <a:off x="914400" y="1609725"/>
            <a:ext cx="7315200" cy="4943475"/>
          </a:xfrm>
        </p:spPr>
        <p:txBody>
          <a:bodyPr/>
          <a:lstStyle/>
          <a:p>
            <a:pPr eaLnBrk="1" hangingPunct="1">
              <a:buFont typeface="Wingdings" panose="05000000000000000000" pitchFamily="2" charset="2"/>
              <a:buNone/>
            </a:pPr>
            <a:r>
              <a:rPr lang="en-US" altLang="en-US" sz="2400" dirty="0"/>
              <a:t>Calculations</a:t>
            </a:r>
          </a:p>
          <a:p>
            <a:pPr eaLnBrk="1" hangingPunct="1"/>
            <a:r>
              <a:rPr lang="en-US" altLang="en-US" sz="2400" dirty="0"/>
              <a:t>This can be solved either on a total portfolio basis or on a per share basis.</a:t>
            </a:r>
          </a:p>
          <a:p>
            <a:pPr lvl="1" eaLnBrk="1" hangingPunct="1"/>
            <a:r>
              <a:rPr lang="en-US" altLang="en-US" dirty="0"/>
              <a:t>Total Portfolio</a:t>
            </a:r>
          </a:p>
          <a:p>
            <a:pPr lvl="2" eaLnBrk="1" hangingPunct="1"/>
            <a:r>
              <a:rPr lang="en-US" altLang="en-US" dirty="0"/>
              <a:t>(($45*100 - $40 *100) + 1*100) / $40*100  = ?</a:t>
            </a:r>
          </a:p>
          <a:p>
            <a:pPr lvl="3" eaLnBrk="1" hangingPunct="1"/>
            <a:r>
              <a:rPr lang="en-US" altLang="en-US" dirty="0"/>
              <a:t> Your return is 15.0%</a:t>
            </a:r>
          </a:p>
          <a:p>
            <a:pPr lvl="1" eaLnBrk="1" hangingPunct="1"/>
            <a:r>
              <a:rPr lang="en-US" altLang="en-US" dirty="0"/>
              <a:t>Per Share basis</a:t>
            </a:r>
          </a:p>
          <a:p>
            <a:pPr lvl="2" eaLnBrk="1" hangingPunct="1"/>
            <a:r>
              <a:rPr lang="en-US" altLang="en-US" dirty="0"/>
              <a:t>(($45 - $40) + 1) / $40  = ?</a:t>
            </a:r>
          </a:p>
          <a:p>
            <a:pPr lvl="3" eaLnBrk="1" hangingPunct="1"/>
            <a:r>
              <a:rPr lang="en-US" altLang="en-US" dirty="0"/>
              <a:t> Your return is 15.0%</a:t>
            </a:r>
          </a:p>
        </p:txBody>
      </p:sp>
      <p:pic>
        <p:nvPicPr>
          <p:cNvPr id="2" name="Picture 1">
            <a:extLst>
              <a:ext uri="{FF2B5EF4-FFF2-40B4-BE49-F238E27FC236}">
                <a16:creationId xmlns:a16="http://schemas.microsoft.com/office/drawing/2014/main" id="{25442691-9CE9-4F18-A4D3-E98932102DCF}"/>
              </a:ext>
            </a:extLst>
          </p:cNvPr>
          <p:cNvPicPr>
            <a:picLocks noChangeAspect="1"/>
          </p:cNvPicPr>
          <p:nvPr/>
        </p:nvPicPr>
        <p:blipFill>
          <a:blip r:embed="rId2"/>
          <a:stretch>
            <a:fillRect/>
          </a:stretch>
        </p:blipFill>
        <p:spPr>
          <a:xfrm>
            <a:off x="6096000" y="3694549"/>
            <a:ext cx="3048000" cy="30396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anim calcmode="lin" valueType="num">
                                      <p:cBhvr additive="base">
                                        <p:cTn id="7" dur="500" fill="hold"/>
                                        <p:tgtEl>
                                          <p:spTgt spid="798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98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9875">
                                            <p:txEl>
                                              <p:pRg st="1" end="1"/>
                                            </p:txEl>
                                          </p:spTgt>
                                        </p:tgtEl>
                                        <p:attrNameLst>
                                          <p:attrName>style.visibility</p:attrName>
                                        </p:attrNameLst>
                                      </p:cBhvr>
                                      <p:to>
                                        <p:strVal val="visible"/>
                                      </p:to>
                                    </p:set>
                                    <p:anim calcmode="lin" valueType="num">
                                      <p:cBhvr additive="base">
                                        <p:cTn id="13" dur="500" fill="hold"/>
                                        <p:tgtEl>
                                          <p:spTgt spid="798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98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9875">
                                            <p:txEl>
                                              <p:pRg st="2" end="2"/>
                                            </p:txEl>
                                          </p:spTgt>
                                        </p:tgtEl>
                                        <p:attrNameLst>
                                          <p:attrName>style.visibility</p:attrName>
                                        </p:attrNameLst>
                                      </p:cBhvr>
                                      <p:to>
                                        <p:strVal val="visible"/>
                                      </p:to>
                                    </p:set>
                                    <p:anim calcmode="lin" valueType="num">
                                      <p:cBhvr additive="base">
                                        <p:cTn id="19" dur="500" fill="hold"/>
                                        <p:tgtEl>
                                          <p:spTgt spid="7987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9875">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9875">
                                            <p:txEl>
                                              <p:pRg st="3" end="3"/>
                                            </p:txEl>
                                          </p:spTgt>
                                        </p:tgtEl>
                                        <p:attrNameLst>
                                          <p:attrName>style.visibility</p:attrName>
                                        </p:attrNameLst>
                                      </p:cBhvr>
                                      <p:to>
                                        <p:strVal val="visible"/>
                                      </p:to>
                                    </p:set>
                                    <p:anim calcmode="lin" valueType="num">
                                      <p:cBhvr additive="base">
                                        <p:cTn id="23" dur="500" fill="hold"/>
                                        <p:tgtEl>
                                          <p:spTgt spid="79875">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798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79875">
                                            <p:txEl>
                                              <p:pRg st="4" end="4"/>
                                            </p:txEl>
                                          </p:spTgt>
                                        </p:tgtEl>
                                        <p:attrNameLst>
                                          <p:attrName>style.visibility</p:attrName>
                                        </p:attrNameLst>
                                      </p:cBhvr>
                                      <p:to>
                                        <p:strVal val="visible"/>
                                      </p:to>
                                    </p:set>
                                    <p:anim calcmode="lin" valueType="num">
                                      <p:cBhvr additive="base">
                                        <p:cTn id="29" dur="500" fill="hold"/>
                                        <p:tgtEl>
                                          <p:spTgt spid="79875">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987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79875">
                                            <p:txEl>
                                              <p:pRg st="5" end="5"/>
                                            </p:txEl>
                                          </p:spTgt>
                                        </p:tgtEl>
                                        <p:attrNameLst>
                                          <p:attrName>style.visibility</p:attrName>
                                        </p:attrNameLst>
                                      </p:cBhvr>
                                      <p:to>
                                        <p:strVal val="visible"/>
                                      </p:to>
                                    </p:set>
                                    <p:anim calcmode="lin" valueType="num">
                                      <p:cBhvr additive="base">
                                        <p:cTn id="35" dur="500" fill="hold"/>
                                        <p:tgtEl>
                                          <p:spTgt spid="79875">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79875">
                                            <p:txEl>
                                              <p:pRg st="5" end="5"/>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79875">
                                            <p:txEl>
                                              <p:pRg st="6" end="6"/>
                                            </p:txEl>
                                          </p:spTgt>
                                        </p:tgtEl>
                                        <p:attrNameLst>
                                          <p:attrName>style.visibility</p:attrName>
                                        </p:attrNameLst>
                                      </p:cBhvr>
                                      <p:to>
                                        <p:strVal val="visible"/>
                                      </p:to>
                                    </p:set>
                                    <p:anim calcmode="lin" valueType="num">
                                      <p:cBhvr additive="base">
                                        <p:cTn id="39" dur="500" fill="hold"/>
                                        <p:tgtEl>
                                          <p:spTgt spid="79875">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7987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79875">
                                            <p:txEl>
                                              <p:pRg st="7" end="7"/>
                                            </p:txEl>
                                          </p:spTgt>
                                        </p:tgtEl>
                                        <p:attrNameLst>
                                          <p:attrName>style.visibility</p:attrName>
                                        </p:attrNameLst>
                                      </p:cBhvr>
                                      <p:to>
                                        <p:strVal val="visible"/>
                                      </p:to>
                                    </p:set>
                                    <p:anim calcmode="lin" valueType="num">
                                      <p:cBhvr additive="base">
                                        <p:cTn id="45" dur="500" fill="hold"/>
                                        <p:tgtEl>
                                          <p:spTgt spid="79875">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7987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bldLvl="2"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#3</a:t>
            </a:r>
          </a:p>
        </p:txBody>
      </p:sp>
      <p:sp>
        <p:nvSpPr>
          <p:cNvPr id="80899" name="Rectangle 3"/>
          <p:cNvSpPr>
            <a:spLocks noGrp="1" noChangeArrowheads="1"/>
          </p:cNvSpPr>
          <p:nvPr>
            <p:ph idx="1"/>
          </p:nvPr>
        </p:nvSpPr>
        <p:spPr>
          <a:xfrm>
            <a:off x="914400" y="1609725"/>
            <a:ext cx="7315200" cy="5019675"/>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Your investment in MSAM stock was so successful that you decided to hold it for 5 more years.  Remember, you purchased 100 shares for $40 per share. Unfortunately, the price of MSAM stock has not risen; it is back to where you purchased it.  The good news is that you earned $1 per share for five years.</a:t>
            </a:r>
          </a:p>
          <a:p>
            <a:pPr eaLnBrk="1" hangingPunct="1">
              <a:buFont typeface="Wingdings" panose="05000000000000000000" pitchFamily="2" charset="2"/>
              <a:buNone/>
            </a:pPr>
            <a:r>
              <a:rPr lang="en-US" altLang="en-US" sz="2400" dirty="0"/>
              <a:t>Calculations</a:t>
            </a:r>
          </a:p>
          <a:p>
            <a:pPr lvl="1" eaLnBrk="1" hangingPunct="1"/>
            <a:r>
              <a:rPr lang="en-US" altLang="en-US" dirty="0"/>
              <a:t>What was your annualized total rate of return?</a:t>
            </a:r>
          </a:p>
          <a:p>
            <a:pPr eaLnBrk="1" hangingPunct="1">
              <a:buFont typeface="Wingdings" panose="05000000000000000000" pitchFamily="2" charset="2"/>
              <a:buNone/>
            </a:pPr>
            <a:r>
              <a:rPr lang="en-US" altLang="en-US" sz="2400" dirty="0"/>
              <a:t>Application</a:t>
            </a:r>
          </a:p>
          <a:p>
            <a:pPr lvl="1" eaLnBrk="1" hangingPunct="1"/>
            <a:r>
              <a:rPr lang="en-US" altLang="en-US" dirty="0"/>
              <a:t>Compared to a bank account earning 2.25% over this same period, how did your stock do? </a:t>
            </a: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 calcmode="lin" valueType="num">
                                      <p:cBhvr additive="base">
                                        <p:cTn id="7" dur="500" fill="hold"/>
                                        <p:tgtEl>
                                          <p:spTgt spid="80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08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0899">
                                            <p:txEl>
                                              <p:pRg st="1" end="1"/>
                                            </p:txEl>
                                          </p:spTgt>
                                        </p:tgtEl>
                                        <p:attrNameLst>
                                          <p:attrName>style.visibility</p:attrName>
                                        </p:attrNameLst>
                                      </p:cBhvr>
                                      <p:to>
                                        <p:strVal val="visible"/>
                                      </p:to>
                                    </p:set>
                                    <p:anim calcmode="lin" valueType="num">
                                      <p:cBhvr additive="base">
                                        <p:cTn id="13" dur="500" fill="hold"/>
                                        <p:tgtEl>
                                          <p:spTgt spid="808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08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0899">
                                            <p:txEl>
                                              <p:pRg st="2" end="2"/>
                                            </p:txEl>
                                          </p:spTgt>
                                        </p:tgtEl>
                                        <p:attrNameLst>
                                          <p:attrName>style.visibility</p:attrName>
                                        </p:attrNameLst>
                                      </p:cBhvr>
                                      <p:to>
                                        <p:strVal val="visible"/>
                                      </p:to>
                                    </p:set>
                                    <p:anim calcmode="lin" valueType="num">
                                      <p:cBhvr additive="base">
                                        <p:cTn id="17" dur="500" fill="hold"/>
                                        <p:tgtEl>
                                          <p:spTgt spid="808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08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0899">
                                            <p:txEl>
                                              <p:pRg st="3" end="3"/>
                                            </p:txEl>
                                          </p:spTgt>
                                        </p:tgtEl>
                                        <p:attrNameLst>
                                          <p:attrName>style.visibility</p:attrName>
                                        </p:attrNameLst>
                                      </p:cBhvr>
                                      <p:to>
                                        <p:strVal val="visible"/>
                                      </p:to>
                                    </p:set>
                                    <p:anim calcmode="lin" valueType="num">
                                      <p:cBhvr additive="base">
                                        <p:cTn id="21" dur="500" fill="hold"/>
                                        <p:tgtEl>
                                          <p:spTgt spid="808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08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0899">
                                            <p:txEl>
                                              <p:pRg st="4" end="4"/>
                                            </p:txEl>
                                          </p:spTgt>
                                        </p:tgtEl>
                                        <p:attrNameLst>
                                          <p:attrName>style.visibility</p:attrName>
                                        </p:attrNameLst>
                                      </p:cBhvr>
                                      <p:to>
                                        <p:strVal val="visible"/>
                                      </p:to>
                                    </p:set>
                                    <p:anim calcmode="lin" valueType="num">
                                      <p:cBhvr additive="base">
                                        <p:cTn id="25" dur="500" fill="hold"/>
                                        <p:tgtEl>
                                          <p:spTgt spid="808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08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80899">
                                            <p:txEl>
                                              <p:pRg st="5" end="5"/>
                                            </p:txEl>
                                          </p:spTgt>
                                        </p:tgtEl>
                                        <p:attrNameLst>
                                          <p:attrName>style.visibility</p:attrName>
                                        </p:attrNameLst>
                                      </p:cBhvr>
                                      <p:to>
                                        <p:strVal val="visible"/>
                                      </p:to>
                                    </p:set>
                                    <p:anim calcmode="lin" valueType="num">
                                      <p:cBhvr additive="base">
                                        <p:cTn id="29" dur="500" fill="hold"/>
                                        <p:tgtEl>
                                          <p:spTgt spid="808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089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bldLvl="2"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Investment Assignments for Today</a:t>
            </a:r>
          </a:p>
        </p:txBody>
      </p:sp>
      <p:sp>
        <p:nvSpPr>
          <p:cNvPr id="345091" name="Rectangle 3"/>
          <p:cNvSpPr>
            <a:spLocks noGrp="1" noChangeArrowheads="1"/>
          </p:cNvSpPr>
          <p:nvPr>
            <p:ph idx="1"/>
          </p:nvPr>
        </p:nvSpPr>
        <p:spPr>
          <a:xfrm>
            <a:off x="914400" y="1609725"/>
            <a:ext cx="7315200" cy="5248275"/>
          </a:xfrm>
        </p:spPr>
        <p:txBody>
          <a:bodyPr/>
          <a:lstStyle/>
          <a:p>
            <a:pPr eaLnBrk="1" hangingPunct="1"/>
            <a:r>
              <a:rPr lang="en-US" altLang="en-US" dirty="0"/>
              <a:t>Investments 1:  Before you Invest</a:t>
            </a:r>
          </a:p>
          <a:p>
            <a:pPr lvl="1" eaLnBrk="1" hangingPunct="1"/>
            <a:r>
              <a:rPr lang="en-US" altLang="en-US" dirty="0"/>
              <a:t>1.  Copy </a:t>
            </a:r>
            <a:r>
              <a:rPr lang="en-US" altLang="en-US" dirty="0">
                <a:hlinkClick r:id="rId2"/>
              </a:rPr>
              <a:t>Investment Plan Example Template</a:t>
            </a:r>
            <a:r>
              <a:rPr lang="en-US" altLang="en-US" dirty="0"/>
              <a:t> (LT5A).  </a:t>
            </a:r>
          </a:p>
          <a:p>
            <a:pPr lvl="1" eaLnBrk="1" hangingPunct="1"/>
            <a:r>
              <a:rPr lang="en-US" altLang="en-US" dirty="0"/>
              <a:t>2. Add your information and complete the introduction to each of the four sections</a:t>
            </a:r>
          </a:p>
          <a:p>
            <a:pPr lvl="1" eaLnBrk="1" hangingPunct="1"/>
            <a:r>
              <a:rPr lang="en-US" altLang="en-US" dirty="0"/>
              <a:t>3.  Take </a:t>
            </a:r>
            <a:r>
              <a:rPr lang="en-US" altLang="en-US" dirty="0">
                <a:hlinkClick r:id="rId3"/>
              </a:rPr>
              <a:t>Risk Tolerance Test</a:t>
            </a:r>
            <a:r>
              <a:rPr lang="en-US" altLang="en-US" dirty="0"/>
              <a:t> (LT16).  Determine the type of investor you are: very conservative, conservative, moderate, aggressive, very aggressive</a:t>
            </a:r>
          </a:p>
          <a:p>
            <a:pPr lvl="1" eaLnBrk="1" hangingPunct="1"/>
            <a:r>
              <a:rPr lang="en-US" altLang="en-US" dirty="0"/>
              <a:t>4.  Develop your  preliminary “asset allocation” targets, i.e., your weights of stocks, bonds, and cash in your portfolio for before retirement and after retirement from your risk tolerance test.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5091">
                                            <p:txEl>
                                              <p:pRg st="0" end="0"/>
                                            </p:txEl>
                                          </p:spTgt>
                                        </p:tgtEl>
                                        <p:attrNameLst>
                                          <p:attrName>style.visibility</p:attrName>
                                        </p:attrNameLst>
                                      </p:cBhvr>
                                      <p:to>
                                        <p:strVal val="visible"/>
                                      </p:to>
                                    </p:set>
                                    <p:anim calcmode="lin" valueType="num">
                                      <p:cBhvr additive="base">
                                        <p:cTn id="7" dur="500" fill="hold"/>
                                        <p:tgtEl>
                                          <p:spTgt spid="3450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50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5091">
                                            <p:txEl>
                                              <p:pRg st="1" end="1"/>
                                            </p:txEl>
                                          </p:spTgt>
                                        </p:tgtEl>
                                        <p:attrNameLst>
                                          <p:attrName>style.visibility</p:attrName>
                                        </p:attrNameLst>
                                      </p:cBhvr>
                                      <p:to>
                                        <p:strVal val="visible"/>
                                      </p:to>
                                    </p:set>
                                    <p:anim calcmode="lin" valueType="num">
                                      <p:cBhvr additive="base">
                                        <p:cTn id="13" dur="500" fill="hold"/>
                                        <p:tgtEl>
                                          <p:spTgt spid="3450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50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45091">
                                            <p:txEl>
                                              <p:pRg st="2" end="2"/>
                                            </p:txEl>
                                          </p:spTgt>
                                        </p:tgtEl>
                                        <p:attrNameLst>
                                          <p:attrName>style.visibility</p:attrName>
                                        </p:attrNameLst>
                                      </p:cBhvr>
                                      <p:to>
                                        <p:strVal val="visible"/>
                                      </p:to>
                                    </p:set>
                                    <p:anim calcmode="lin" valueType="num">
                                      <p:cBhvr additive="base">
                                        <p:cTn id="17" dur="500" fill="hold"/>
                                        <p:tgtEl>
                                          <p:spTgt spid="3450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50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5091">
                                            <p:txEl>
                                              <p:pRg st="3" end="3"/>
                                            </p:txEl>
                                          </p:spTgt>
                                        </p:tgtEl>
                                        <p:attrNameLst>
                                          <p:attrName>style.visibility</p:attrName>
                                        </p:attrNameLst>
                                      </p:cBhvr>
                                      <p:to>
                                        <p:strVal val="visible"/>
                                      </p:to>
                                    </p:set>
                                    <p:anim calcmode="lin" valueType="num">
                                      <p:cBhvr additive="base">
                                        <p:cTn id="21" dur="500" fill="hold"/>
                                        <p:tgtEl>
                                          <p:spTgt spid="3450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50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45091">
                                            <p:txEl>
                                              <p:pRg st="4" end="4"/>
                                            </p:txEl>
                                          </p:spTgt>
                                        </p:tgtEl>
                                        <p:attrNameLst>
                                          <p:attrName>style.visibility</p:attrName>
                                        </p:attrNameLst>
                                      </p:cBhvr>
                                      <p:to>
                                        <p:strVal val="visible"/>
                                      </p:to>
                                    </p:set>
                                    <p:anim calcmode="lin" valueType="num">
                                      <p:cBhvr additive="base">
                                        <p:cTn id="25" dur="500" fill="hold"/>
                                        <p:tgtEl>
                                          <p:spTgt spid="3450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509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091" grpId="0" uiExpand="1" build="allAtOnce" bldLvl="2"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#3 Answer</a:t>
            </a:r>
          </a:p>
        </p:txBody>
      </p:sp>
      <p:sp>
        <p:nvSpPr>
          <p:cNvPr id="82947" name="Rectangle 3"/>
          <p:cNvSpPr>
            <a:spLocks noGrp="1" noChangeArrowheads="1"/>
          </p:cNvSpPr>
          <p:nvPr>
            <p:ph idx="1"/>
          </p:nvPr>
        </p:nvSpPr>
        <p:spPr>
          <a:xfrm>
            <a:off x="620854" y="1602377"/>
            <a:ext cx="5562600" cy="5095875"/>
          </a:xfrm>
        </p:spPr>
        <p:txBody>
          <a:bodyPr/>
          <a:lstStyle/>
          <a:p>
            <a:pPr eaLnBrk="1" hangingPunct="1">
              <a:lnSpc>
                <a:spcPct val="90000"/>
              </a:lnSpc>
            </a:pPr>
            <a:r>
              <a:rPr lang="en-US" altLang="en-US" sz="2400" dirty="0"/>
              <a:t>Calculations</a:t>
            </a:r>
          </a:p>
          <a:p>
            <a:pPr lvl="1" eaLnBrk="1" hangingPunct="1">
              <a:lnSpc>
                <a:spcPct val="90000"/>
              </a:lnSpc>
            </a:pPr>
            <a:r>
              <a:rPr lang="en-US" altLang="en-US" sz="2200" dirty="0"/>
              <a:t>Your annualized rate of return is your return for the total period, annualized, i.e., taking the geometric return.</a:t>
            </a:r>
          </a:p>
          <a:p>
            <a:pPr lvl="2" eaLnBrk="1" hangingPunct="1">
              <a:lnSpc>
                <a:spcPct val="90000"/>
              </a:lnSpc>
            </a:pPr>
            <a:r>
              <a:rPr lang="en-US" altLang="en-US" sz="2200" dirty="0"/>
              <a:t>Your total return for 5 years is: </a:t>
            </a:r>
          </a:p>
          <a:p>
            <a:pPr lvl="2" eaLnBrk="1" hangingPunct="1">
              <a:lnSpc>
                <a:spcPct val="90000"/>
              </a:lnSpc>
            </a:pPr>
            <a:r>
              <a:rPr lang="en-US" altLang="en-US" sz="2200" dirty="0"/>
              <a:t>(($40*100 - $40*100) + 5*100) / ($40*100) = ?</a:t>
            </a:r>
          </a:p>
          <a:p>
            <a:pPr lvl="3" eaLnBrk="1" hangingPunct="1">
              <a:lnSpc>
                <a:spcPct val="90000"/>
              </a:lnSpc>
            </a:pPr>
            <a:r>
              <a:rPr lang="en-US" altLang="en-US" sz="2200" dirty="0"/>
              <a:t> 12.5%</a:t>
            </a:r>
          </a:p>
          <a:p>
            <a:pPr lvl="2" eaLnBrk="1" hangingPunct="1">
              <a:lnSpc>
                <a:spcPct val="90000"/>
              </a:lnSpc>
            </a:pPr>
            <a:r>
              <a:rPr lang="en-US" altLang="en-US" sz="2200" dirty="0"/>
              <a:t>Annualizing for 5 years gives:</a:t>
            </a:r>
          </a:p>
          <a:p>
            <a:pPr lvl="3" eaLnBrk="1" hangingPunct="1">
              <a:lnSpc>
                <a:spcPct val="90000"/>
              </a:lnSpc>
            </a:pPr>
            <a:r>
              <a:rPr lang="en-US" altLang="en-US" sz="2200" dirty="0"/>
              <a:t>Geometric return = (1 + .125)^(1/5) = 2.38% </a:t>
            </a:r>
          </a:p>
          <a:p>
            <a:pPr lvl="3" eaLnBrk="1" hangingPunct="1">
              <a:lnSpc>
                <a:spcPct val="90000"/>
              </a:lnSpc>
            </a:pPr>
            <a:r>
              <a:rPr lang="en-US" altLang="en-US" sz="2200" dirty="0"/>
              <a:t>Average return = 12.5% / 5 = 2.5%</a:t>
            </a:r>
          </a:p>
          <a:p>
            <a:pPr lvl="1" eaLnBrk="1" hangingPunct="1">
              <a:lnSpc>
                <a:spcPct val="90000"/>
              </a:lnSpc>
              <a:buClr>
                <a:schemeClr val="tx1"/>
              </a:buClr>
            </a:pPr>
            <a:r>
              <a:rPr lang="en-US" altLang="en-US" sz="2200" dirty="0"/>
              <a:t>Using either method, it performed better </a:t>
            </a:r>
          </a:p>
          <a:p>
            <a:pPr lvl="1" eaLnBrk="1" hangingPunct="1">
              <a:lnSpc>
                <a:spcPct val="90000"/>
              </a:lnSpc>
            </a:pPr>
            <a:endParaRPr lang="en-US" altLang="en-US" dirty="0"/>
          </a:p>
        </p:txBody>
      </p:sp>
      <p:pic>
        <p:nvPicPr>
          <p:cNvPr id="2" name="Picture 1">
            <a:extLst>
              <a:ext uri="{FF2B5EF4-FFF2-40B4-BE49-F238E27FC236}">
                <a16:creationId xmlns:a16="http://schemas.microsoft.com/office/drawing/2014/main" id="{B0C44267-304A-42B9-86CA-E48C571D2210}"/>
              </a:ext>
            </a:extLst>
          </p:cNvPr>
          <p:cNvPicPr>
            <a:picLocks noChangeAspect="1"/>
          </p:cNvPicPr>
          <p:nvPr/>
        </p:nvPicPr>
        <p:blipFill>
          <a:blip r:embed="rId2"/>
          <a:stretch>
            <a:fillRect/>
          </a:stretch>
        </p:blipFill>
        <p:spPr>
          <a:xfrm>
            <a:off x="6209580" y="3937958"/>
            <a:ext cx="2934419" cy="29587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 calcmode="lin" valueType="num">
                                      <p:cBhvr additive="base">
                                        <p:cTn id="7" dur="500" fill="hold"/>
                                        <p:tgtEl>
                                          <p:spTgt spid="829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29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2947">
                                            <p:txEl>
                                              <p:pRg st="1" end="1"/>
                                            </p:txEl>
                                          </p:spTgt>
                                        </p:tgtEl>
                                        <p:attrNameLst>
                                          <p:attrName>style.visibility</p:attrName>
                                        </p:attrNameLst>
                                      </p:cBhvr>
                                      <p:to>
                                        <p:strVal val="visible"/>
                                      </p:to>
                                    </p:set>
                                    <p:anim calcmode="lin" valueType="num">
                                      <p:cBhvr additive="base">
                                        <p:cTn id="13" dur="500" fill="hold"/>
                                        <p:tgtEl>
                                          <p:spTgt spid="829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29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2947">
                                            <p:txEl>
                                              <p:pRg st="2" end="2"/>
                                            </p:txEl>
                                          </p:spTgt>
                                        </p:tgtEl>
                                        <p:attrNameLst>
                                          <p:attrName>style.visibility</p:attrName>
                                        </p:attrNameLst>
                                      </p:cBhvr>
                                      <p:to>
                                        <p:strVal val="visible"/>
                                      </p:to>
                                    </p:set>
                                    <p:anim calcmode="lin" valueType="num">
                                      <p:cBhvr additive="base">
                                        <p:cTn id="17" dur="500" fill="hold"/>
                                        <p:tgtEl>
                                          <p:spTgt spid="829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29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2947">
                                            <p:txEl>
                                              <p:pRg st="3" end="3"/>
                                            </p:txEl>
                                          </p:spTgt>
                                        </p:tgtEl>
                                        <p:attrNameLst>
                                          <p:attrName>style.visibility</p:attrName>
                                        </p:attrNameLst>
                                      </p:cBhvr>
                                      <p:to>
                                        <p:strVal val="visible"/>
                                      </p:to>
                                    </p:set>
                                    <p:anim calcmode="lin" valueType="num">
                                      <p:cBhvr additive="base">
                                        <p:cTn id="21" dur="500" fill="hold"/>
                                        <p:tgtEl>
                                          <p:spTgt spid="829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29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82947">
                                            <p:txEl>
                                              <p:pRg st="4" end="4"/>
                                            </p:txEl>
                                          </p:spTgt>
                                        </p:tgtEl>
                                        <p:attrNameLst>
                                          <p:attrName>style.visibility</p:attrName>
                                        </p:attrNameLst>
                                      </p:cBhvr>
                                      <p:to>
                                        <p:strVal val="visible"/>
                                      </p:to>
                                    </p:set>
                                    <p:anim calcmode="lin" valueType="num">
                                      <p:cBhvr additive="base">
                                        <p:cTn id="27" dur="500" fill="hold"/>
                                        <p:tgtEl>
                                          <p:spTgt spid="8294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829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82947">
                                            <p:txEl>
                                              <p:pRg st="5" end="5"/>
                                            </p:txEl>
                                          </p:spTgt>
                                        </p:tgtEl>
                                        <p:attrNameLst>
                                          <p:attrName>style.visibility</p:attrName>
                                        </p:attrNameLst>
                                      </p:cBhvr>
                                      <p:to>
                                        <p:strVal val="visible"/>
                                      </p:to>
                                    </p:set>
                                    <p:anim calcmode="lin" valueType="num">
                                      <p:cBhvr additive="base">
                                        <p:cTn id="33" dur="500" fill="hold"/>
                                        <p:tgtEl>
                                          <p:spTgt spid="82947">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82947">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82947">
                                            <p:txEl>
                                              <p:pRg st="6" end="6"/>
                                            </p:txEl>
                                          </p:spTgt>
                                        </p:tgtEl>
                                        <p:attrNameLst>
                                          <p:attrName>style.visibility</p:attrName>
                                        </p:attrNameLst>
                                      </p:cBhvr>
                                      <p:to>
                                        <p:strVal val="visible"/>
                                      </p:to>
                                    </p:set>
                                    <p:anim calcmode="lin" valueType="num">
                                      <p:cBhvr additive="base">
                                        <p:cTn id="37" dur="500" fill="hold"/>
                                        <p:tgtEl>
                                          <p:spTgt spid="8294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2947">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82947">
                                            <p:txEl>
                                              <p:pRg st="7" end="7"/>
                                            </p:txEl>
                                          </p:spTgt>
                                        </p:tgtEl>
                                        <p:attrNameLst>
                                          <p:attrName>style.visibility</p:attrName>
                                        </p:attrNameLst>
                                      </p:cBhvr>
                                      <p:to>
                                        <p:strVal val="visible"/>
                                      </p:to>
                                    </p:set>
                                    <p:anim calcmode="lin" valueType="num">
                                      <p:cBhvr additive="base">
                                        <p:cTn id="41" dur="500" fill="hold"/>
                                        <p:tgtEl>
                                          <p:spTgt spid="82947">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82947">
                                            <p:txEl>
                                              <p:pRg st="7" end="7"/>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82947">
                                            <p:txEl>
                                              <p:pRg st="8" end="8"/>
                                            </p:txEl>
                                          </p:spTgt>
                                        </p:tgtEl>
                                        <p:attrNameLst>
                                          <p:attrName>style.visibility</p:attrName>
                                        </p:attrNameLst>
                                      </p:cBhvr>
                                      <p:to>
                                        <p:strVal val="visible"/>
                                      </p:to>
                                    </p:set>
                                    <p:anim calcmode="lin" valueType="num">
                                      <p:cBhvr additive="base">
                                        <p:cTn id="45" dur="500" fill="hold"/>
                                        <p:tgtEl>
                                          <p:spTgt spid="82947">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82947">
                                            <p:txEl>
                                              <p:pRg st="8" end="8"/>
                                            </p:txEl>
                                          </p:spTgt>
                                        </p:tgtEl>
                                        <p:attrNameLst>
                                          <p:attrName>ppt_y</p:attrName>
                                        </p:attrNameLst>
                                      </p:cBhvr>
                                      <p:tavLst>
                                        <p:tav tm="0">
                                          <p:val>
                                            <p:strVal val="#ppt_y"/>
                                          </p:val>
                                        </p:tav>
                                        <p:tav tm="100000">
                                          <p:val>
                                            <p:strVal val="#ppt_y"/>
                                          </p:val>
                                        </p:tav>
                                      </p:tavLst>
                                    </p:anim>
                                  </p:childTnLst>
                                </p:cTn>
                              </p:par>
                              <p:par>
                                <p:cTn id="47" presetID="1" presetClass="entr" presetSubtype="0" fill="hold" nodeType="withEffect">
                                  <p:stCondLst>
                                    <p:cond delay="0"/>
                                  </p:stCondLst>
                                  <p:childTnLst>
                                    <p:set>
                                      <p:cBhvr>
                                        <p:cTn id="4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uiExpand="1" build="p" bldLvl="2"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#4</a:t>
            </a:r>
          </a:p>
        </p:txBody>
      </p:sp>
      <p:sp>
        <p:nvSpPr>
          <p:cNvPr id="83971" name="Rectangle 3"/>
          <p:cNvSpPr>
            <a:spLocks noGrp="1" noChangeArrowheads="1"/>
          </p:cNvSpPr>
          <p:nvPr>
            <p:ph idx="1"/>
          </p:nvPr>
        </p:nvSpPr>
        <p:spPr>
          <a:xfrm>
            <a:off x="914400" y="1600200"/>
            <a:ext cx="7315200" cy="5029200"/>
          </a:xfrm>
        </p:spPr>
        <p:txBody>
          <a:bodyPr/>
          <a:lstStyle/>
          <a:p>
            <a:pPr eaLnBrk="1" hangingPunct="1">
              <a:buFont typeface="Wingdings" panose="05000000000000000000" pitchFamily="2" charset="2"/>
              <a:buNone/>
              <a:defRPr/>
            </a:pPr>
            <a:r>
              <a:rPr lang="en-US" altLang="en-US" sz="2400" dirty="0"/>
              <a:t>Data</a:t>
            </a:r>
          </a:p>
          <a:p>
            <a:pPr eaLnBrk="1" hangingPunct="1">
              <a:defRPr/>
            </a:pPr>
            <a:r>
              <a:rPr lang="en-US" altLang="en-US" sz="2400" dirty="0"/>
              <a:t>Sam recently purchased a bond with a 10 year maturity for $1,000 which pays annual interest of $100.</a:t>
            </a:r>
          </a:p>
          <a:p>
            <a:pPr eaLnBrk="1" hangingPunct="1">
              <a:buFont typeface="Wingdings" panose="05000000000000000000" pitchFamily="2" charset="2"/>
              <a:buNone/>
              <a:defRPr/>
            </a:pPr>
            <a:r>
              <a:rPr lang="en-US" altLang="en-US" sz="2400" dirty="0"/>
              <a:t>Calculations  </a:t>
            </a:r>
          </a:p>
          <a:p>
            <a:pPr lvl="1" eaLnBrk="1" hangingPunct="1">
              <a:defRPr/>
            </a:pPr>
            <a:r>
              <a:rPr lang="en-US" altLang="en-US" dirty="0"/>
              <a:t>What interest rate is Sam receiving?  </a:t>
            </a:r>
          </a:p>
          <a:p>
            <a:pPr lvl="1" eaLnBrk="1" hangingPunct="1">
              <a:defRPr/>
            </a:pPr>
            <a:r>
              <a:rPr lang="en-US" altLang="en-US" dirty="0"/>
              <a:t>If  interest rates for ten year bonds today are 5%:  </a:t>
            </a:r>
          </a:p>
          <a:p>
            <a:pPr marL="1085850" lvl="2" eaLnBrk="1" hangingPunct="1">
              <a:defRPr/>
            </a:pPr>
            <a:r>
              <a:rPr lang="en-US" altLang="en-US" dirty="0"/>
              <a:t>How much can Sam sell his bond for today?  </a:t>
            </a:r>
          </a:p>
          <a:p>
            <a:pPr marL="685800" lvl="1" eaLnBrk="1" hangingPunct="1">
              <a:defRPr/>
            </a:pPr>
            <a:r>
              <a:rPr lang="en-US" altLang="en-US" dirty="0"/>
              <a:t>How much could he sell the bond for tomorrow if interest rates move up to 10%?  </a:t>
            </a:r>
          </a:p>
          <a:p>
            <a:pPr eaLnBrk="1" hangingPunct="1">
              <a:buFont typeface="Wingdings" panose="05000000000000000000" pitchFamily="2" charset="2"/>
              <a:buNone/>
              <a:defRPr/>
            </a:pPr>
            <a:r>
              <a:rPr lang="en-US" altLang="en-US" sz="2400" dirty="0"/>
              <a:t>Applications</a:t>
            </a:r>
          </a:p>
          <a:p>
            <a:pPr lvl="1" eaLnBrk="1" hangingPunct="1">
              <a:defRPr/>
            </a:pPr>
            <a:r>
              <a:rPr lang="en-US" altLang="en-US" dirty="0"/>
              <a:t>Based on your calculations, what is the relationship between interest rates and the value between bonds?</a:t>
            </a: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 calcmode="lin" valueType="num">
                                      <p:cBhvr additive="base">
                                        <p:cTn id="7" dur="500" fill="hold"/>
                                        <p:tgtEl>
                                          <p:spTgt spid="839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39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3971">
                                            <p:txEl>
                                              <p:pRg st="1" end="1"/>
                                            </p:txEl>
                                          </p:spTgt>
                                        </p:tgtEl>
                                        <p:attrNameLst>
                                          <p:attrName>style.visibility</p:attrName>
                                        </p:attrNameLst>
                                      </p:cBhvr>
                                      <p:to>
                                        <p:strVal val="visible"/>
                                      </p:to>
                                    </p:set>
                                    <p:anim calcmode="lin" valueType="num">
                                      <p:cBhvr additive="base">
                                        <p:cTn id="13" dur="500" fill="hold"/>
                                        <p:tgtEl>
                                          <p:spTgt spid="839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39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3971">
                                            <p:txEl>
                                              <p:pRg st="2" end="2"/>
                                            </p:txEl>
                                          </p:spTgt>
                                        </p:tgtEl>
                                        <p:attrNameLst>
                                          <p:attrName>style.visibility</p:attrName>
                                        </p:attrNameLst>
                                      </p:cBhvr>
                                      <p:to>
                                        <p:strVal val="visible"/>
                                      </p:to>
                                    </p:set>
                                    <p:anim calcmode="lin" valueType="num">
                                      <p:cBhvr additive="base">
                                        <p:cTn id="17" dur="500" fill="hold"/>
                                        <p:tgtEl>
                                          <p:spTgt spid="839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39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3971">
                                            <p:txEl>
                                              <p:pRg st="3" end="3"/>
                                            </p:txEl>
                                          </p:spTgt>
                                        </p:tgtEl>
                                        <p:attrNameLst>
                                          <p:attrName>style.visibility</p:attrName>
                                        </p:attrNameLst>
                                      </p:cBhvr>
                                      <p:to>
                                        <p:strVal val="visible"/>
                                      </p:to>
                                    </p:set>
                                    <p:anim calcmode="lin" valueType="num">
                                      <p:cBhvr additive="base">
                                        <p:cTn id="21" dur="500" fill="hold"/>
                                        <p:tgtEl>
                                          <p:spTgt spid="839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39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3971">
                                            <p:txEl>
                                              <p:pRg st="4" end="4"/>
                                            </p:txEl>
                                          </p:spTgt>
                                        </p:tgtEl>
                                        <p:attrNameLst>
                                          <p:attrName>style.visibility</p:attrName>
                                        </p:attrNameLst>
                                      </p:cBhvr>
                                      <p:to>
                                        <p:strVal val="visible"/>
                                      </p:to>
                                    </p:set>
                                    <p:anim calcmode="lin" valueType="num">
                                      <p:cBhvr additive="base">
                                        <p:cTn id="25" dur="500" fill="hold"/>
                                        <p:tgtEl>
                                          <p:spTgt spid="839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39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83971">
                                            <p:txEl>
                                              <p:pRg st="5" end="5"/>
                                            </p:txEl>
                                          </p:spTgt>
                                        </p:tgtEl>
                                        <p:attrNameLst>
                                          <p:attrName>style.visibility</p:attrName>
                                        </p:attrNameLst>
                                      </p:cBhvr>
                                      <p:to>
                                        <p:strVal val="visible"/>
                                      </p:to>
                                    </p:set>
                                    <p:anim calcmode="lin" valueType="num">
                                      <p:cBhvr additive="base">
                                        <p:cTn id="29" dur="500" fill="hold"/>
                                        <p:tgtEl>
                                          <p:spTgt spid="839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39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83971">
                                            <p:txEl>
                                              <p:pRg st="6" end="6"/>
                                            </p:txEl>
                                          </p:spTgt>
                                        </p:tgtEl>
                                        <p:attrNameLst>
                                          <p:attrName>style.visibility</p:attrName>
                                        </p:attrNameLst>
                                      </p:cBhvr>
                                      <p:to>
                                        <p:strVal val="visible"/>
                                      </p:to>
                                    </p:set>
                                    <p:anim calcmode="lin" valueType="num">
                                      <p:cBhvr additive="base">
                                        <p:cTn id="33" dur="500" fill="hold"/>
                                        <p:tgtEl>
                                          <p:spTgt spid="839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839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83971">
                                            <p:txEl>
                                              <p:pRg st="7" end="7"/>
                                            </p:txEl>
                                          </p:spTgt>
                                        </p:tgtEl>
                                        <p:attrNameLst>
                                          <p:attrName>style.visibility</p:attrName>
                                        </p:attrNameLst>
                                      </p:cBhvr>
                                      <p:to>
                                        <p:strVal val="visible"/>
                                      </p:to>
                                    </p:set>
                                    <p:anim calcmode="lin" valueType="num">
                                      <p:cBhvr additive="base">
                                        <p:cTn id="37" dur="500" fill="hold"/>
                                        <p:tgtEl>
                                          <p:spTgt spid="839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3971">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83971">
                                            <p:txEl>
                                              <p:pRg st="8" end="8"/>
                                            </p:txEl>
                                          </p:spTgt>
                                        </p:tgtEl>
                                        <p:attrNameLst>
                                          <p:attrName>style.visibility</p:attrName>
                                        </p:attrNameLst>
                                      </p:cBhvr>
                                      <p:to>
                                        <p:strVal val="visible"/>
                                      </p:to>
                                    </p:set>
                                    <p:anim calcmode="lin" valueType="num">
                                      <p:cBhvr additive="base">
                                        <p:cTn id="41" dur="500" fill="hold"/>
                                        <p:tgtEl>
                                          <p:spTgt spid="83971">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8397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uiExpand="1" build="p" bldLvl="2"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#4 Answer</a:t>
            </a:r>
          </a:p>
        </p:txBody>
      </p:sp>
      <p:sp>
        <p:nvSpPr>
          <p:cNvPr id="86019" name="Rectangle 3"/>
          <p:cNvSpPr>
            <a:spLocks noGrp="1" noChangeArrowheads="1"/>
          </p:cNvSpPr>
          <p:nvPr>
            <p:ph idx="1"/>
          </p:nvPr>
        </p:nvSpPr>
        <p:spPr>
          <a:xfrm>
            <a:off x="228600" y="1619794"/>
            <a:ext cx="6553200" cy="5257800"/>
          </a:xfrm>
        </p:spPr>
        <p:txBody>
          <a:bodyPr/>
          <a:lstStyle/>
          <a:p>
            <a:pPr eaLnBrk="1" hangingPunct="1"/>
            <a:r>
              <a:rPr lang="en-US" altLang="en-US" sz="2400" dirty="0"/>
              <a:t>Calculations</a:t>
            </a:r>
          </a:p>
          <a:p>
            <a:pPr lvl="1" eaLnBrk="1" hangingPunct="1"/>
            <a:r>
              <a:rPr lang="en-US" altLang="en-US" dirty="0"/>
              <a:t>The bond’s current yield is $100/$1000 = 10%</a:t>
            </a:r>
          </a:p>
          <a:p>
            <a:pPr lvl="1" eaLnBrk="1" hangingPunct="1"/>
            <a:r>
              <a:rPr lang="en-US" altLang="en-US" dirty="0"/>
              <a:t>At 5% Sam can sell his bond for:</a:t>
            </a:r>
          </a:p>
          <a:p>
            <a:pPr marL="1085850" lvl="2" eaLnBrk="1" hangingPunct="1"/>
            <a:r>
              <a:rPr lang="en-US" altLang="en-US" dirty="0"/>
              <a:t>N=10, I=5%, PMT=100, FV=1,000, PV= ? </a:t>
            </a:r>
          </a:p>
          <a:p>
            <a:pPr marL="1085850" lvl="2" eaLnBrk="1" hangingPunct="1"/>
            <a:r>
              <a:rPr lang="en-US" altLang="en-US" dirty="0"/>
              <a:t>$1,386.09</a:t>
            </a:r>
          </a:p>
          <a:p>
            <a:pPr lvl="1" eaLnBrk="1" hangingPunct="1"/>
            <a:r>
              <a:rPr lang="en-US" altLang="en-US" dirty="0"/>
              <a:t>At 12% Sam can sell his bond for:</a:t>
            </a:r>
          </a:p>
          <a:p>
            <a:pPr marL="1085850" lvl="2" eaLnBrk="1" hangingPunct="1"/>
            <a:r>
              <a:rPr lang="en-US" altLang="en-US" dirty="0"/>
              <a:t>N=10, I=12%, PMT=100, FV=1,000,PV=?</a:t>
            </a:r>
          </a:p>
          <a:p>
            <a:pPr marL="1085850" lvl="2" eaLnBrk="1" hangingPunct="1"/>
            <a:r>
              <a:rPr lang="en-US" altLang="en-US" dirty="0"/>
              <a:t> $887.00</a:t>
            </a:r>
          </a:p>
          <a:p>
            <a:pPr eaLnBrk="1" hangingPunct="1"/>
            <a:r>
              <a:rPr lang="en-US" altLang="en-US" sz="2400" dirty="0"/>
              <a:t>This implies a negative relationship between bond prices and interest rates.  In other words, as rates increase (fall) bond prices fall (rise)</a:t>
            </a:r>
          </a:p>
        </p:txBody>
      </p:sp>
      <p:pic>
        <p:nvPicPr>
          <p:cNvPr id="2" name="Picture 1">
            <a:extLst>
              <a:ext uri="{FF2B5EF4-FFF2-40B4-BE49-F238E27FC236}">
                <a16:creationId xmlns:a16="http://schemas.microsoft.com/office/drawing/2014/main" id="{52EB335C-7BE1-4BFC-BDF2-684A33C59143}"/>
              </a:ext>
            </a:extLst>
          </p:cNvPr>
          <p:cNvPicPr>
            <a:picLocks noChangeAspect="1"/>
          </p:cNvPicPr>
          <p:nvPr/>
        </p:nvPicPr>
        <p:blipFill>
          <a:blip r:embed="rId2"/>
          <a:stretch>
            <a:fillRect/>
          </a:stretch>
        </p:blipFill>
        <p:spPr>
          <a:xfrm>
            <a:off x="6604707" y="685800"/>
            <a:ext cx="2487042" cy="2514599"/>
          </a:xfrm>
          <a:prstGeom prst="rect">
            <a:avLst/>
          </a:prstGeom>
        </p:spPr>
      </p:pic>
      <p:pic>
        <p:nvPicPr>
          <p:cNvPr id="3" name="Picture 2">
            <a:extLst>
              <a:ext uri="{FF2B5EF4-FFF2-40B4-BE49-F238E27FC236}">
                <a16:creationId xmlns:a16="http://schemas.microsoft.com/office/drawing/2014/main" id="{5230E37A-9962-4748-BAD0-A3E569EFC59D}"/>
              </a:ext>
            </a:extLst>
          </p:cNvPr>
          <p:cNvPicPr>
            <a:picLocks noChangeAspect="1"/>
          </p:cNvPicPr>
          <p:nvPr/>
        </p:nvPicPr>
        <p:blipFill>
          <a:blip r:embed="rId3"/>
          <a:stretch>
            <a:fillRect/>
          </a:stretch>
        </p:blipFill>
        <p:spPr>
          <a:xfrm>
            <a:off x="6462493" y="4114800"/>
            <a:ext cx="2629256" cy="263651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anim calcmode="lin" valueType="num">
                                      <p:cBhvr additive="base">
                                        <p:cTn id="7" dur="500" fill="hold"/>
                                        <p:tgtEl>
                                          <p:spTgt spid="860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60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6019">
                                            <p:txEl>
                                              <p:pRg st="1" end="1"/>
                                            </p:txEl>
                                          </p:spTgt>
                                        </p:tgtEl>
                                        <p:attrNameLst>
                                          <p:attrName>style.visibility</p:attrName>
                                        </p:attrNameLst>
                                      </p:cBhvr>
                                      <p:to>
                                        <p:strVal val="visible"/>
                                      </p:to>
                                    </p:set>
                                    <p:anim calcmode="lin" valueType="num">
                                      <p:cBhvr additive="base">
                                        <p:cTn id="13" dur="500" fill="hold"/>
                                        <p:tgtEl>
                                          <p:spTgt spid="860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60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6019">
                                            <p:txEl>
                                              <p:pRg st="2" end="2"/>
                                            </p:txEl>
                                          </p:spTgt>
                                        </p:tgtEl>
                                        <p:attrNameLst>
                                          <p:attrName>style.visibility</p:attrName>
                                        </p:attrNameLst>
                                      </p:cBhvr>
                                      <p:to>
                                        <p:strVal val="visible"/>
                                      </p:to>
                                    </p:set>
                                    <p:anim calcmode="lin" valueType="num">
                                      <p:cBhvr additive="base">
                                        <p:cTn id="19" dur="500" fill="hold"/>
                                        <p:tgtEl>
                                          <p:spTgt spid="860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6019">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86019">
                                            <p:txEl>
                                              <p:pRg st="3" end="3"/>
                                            </p:txEl>
                                          </p:spTgt>
                                        </p:tgtEl>
                                        <p:attrNameLst>
                                          <p:attrName>style.visibility</p:attrName>
                                        </p:attrNameLst>
                                      </p:cBhvr>
                                      <p:to>
                                        <p:strVal val="visible"/>
                                      </p:to>
                                    </p:set>
                                    <p:anim calcmode="lin" valueType="num">
                                      <p:cBhvr additive="base">
                                        <p:cTn id="23" dur="500" fill="hold"/>
                                        <p:tgtEl>
                                          <p:spTgt spid="86019">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860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86019">
                                            <p:txEl>
                                              <p:pRg st="4" end="4"/>
                                            </p:txEl>
                                          </p:spTgt>
                                        </p:tgtEl>
                                        <p:attrNameLst>
                                          <p:attrName>style.visibility</p:attrName>
                                        </p:attrNameLst>
                                      </p:cBhvr>
                                      <p:to>
                                        <p:strVal val="visible"/>
                                      </p:to>
                                    </p:set>
                                    <p:anim calcmode="lin" valueType="num">
                                      <p:cBhvr additive="base">
                                        <p:cTn id="29" dur="500" fill="hold"/>
                                        <p:tgtEl>
                                          <p:spTgt spid="86019">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6019">
                                            <p:txEl>
                                              <p:pRg st="4" end="4"/>
                                            </p:txEl>
                                          </p:spTgt>
                                        </p:tgtEl>
                                        <p:attrNameLst>
                                          <p:attrName>ppt_y</p:attrName>
                                        </p:attrNameLst>
                                      </p:cBhvr>
                                      <p:tavLst>
                                        <p:tav tm="0">
                                          <p:val>
                                            <p:strVal val="#ppt_y"/>
                                          </p:val>
                                        </p:tav>
                                        <p:tav tm="100000">
                                          <p:val>
                                            <p:strVal val="#ppt_y"/>
                                          </p:val>
                                        </p:tav>
                                      </p:tavLst>
                                    </p:anim>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6019">
                                            <p:txEl>
                                              <p:pRg st="5" end="5"/>
                                            </p:txEl>
                                          </p:spTgt>
                                        </p:tgtEl>
                                        <p:attrNameLst>
                                          <p:attrName>style.visibility</p:attrName>
                                        </p:attrNameLst>
                                      </p:cBhvr>
                                      <p:to>
                                        <p:strVal val="visible"/>
                                      </p:to>
                                    </p:set>
                                    <p:anim calcmode="lin" valueType="num">
                                      <p:cBhvr additive="base">
                                        <p:cTn id="37" dur="500" fill="hold"/>
                                        <p:tgtEl>
                                          <p:spTgt spid="8601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6019">
                                            <p:txEl>
                                              <p:pRg st="5" end="5"/>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86019">
                                            <p:txEl>
                                              <p:pRg st="6" end="6"/>
                                            </p:txEl>
                                          </p:spTgt>
                                        </p:tgtEl>
                                        <p:attrNameLst>
                                          <p:attrName>style.visibility</p:attrName>
                                        </p:attrNameLst>
                                      </p:cBhvr>
                                      <p:to>
                                        <p:strVal val="visible"/>
                                      </p:to>
                                    </p:set>
                                    <p:anim calcmode="lin" valueType="num">
                                      <p:cBhvr additive="base">
                                        <p:cTn id="41" dur="500" fill="hold"/>
                                        <p:tgtEl>
                                          <p:spTgt spid="86019">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8601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86019">
                                            <p:txEl>
                                              <p:pRg st="7" end="7"/>
                                            </p:txEl>
                                          </p:spTgt>
                                        </p:tgtEl>
                                        <p:attrNameLst>
                                          <p:attrName>style.visibility</p:attrName>
                                        </p:attrNameLst>
                                      </p:cBhvr>
                                      <p:to>
                                        <p:strVal val="visible"/>
                                      </p:to>
                                    </p:set>
                                    <p:anim calcmode="lin" valueType="num">
                                      <p:cBhvr additive="base">
                                        <p:cTn id="47" dur="500" fill="hold"/>
                                        <p:tgtEl>
                                          <p:spTgt spid="86019">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86019">
                                            <p:txEl>
                                              <p:pRg st="7" end="7"/>
                                            </p:txEl>
                                          </p:spTgt>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86019">
                                            <p:txEl>
                                              <p:pRg st="8" end="8"/>
                                            </p:txEl>
                                          </p:spTgt>
                                        </p:tgtEl>
                                        <p:attrNameLst>
                                          <p:attrName>style.visibility</p:attrName>
                                        </p:attrNameLst>
                                      </p:cBhvr>
                                      <p:to>
                                        <p:strVal val="visible"/>
                                      </p:to>
                                    </p:set>
                                    <p:anim calcmode="lin" valueType="num">
                                      <p:cBhvr additive="base">
                                        <p:cTn id="51" dur="500" fill="hold"/>
                                        <p:tgtEl>
                                          <p:spTgt spid="86019">
                                            <p:txEl>
                                              <p:pRg st="8" end="8"/>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86019">
                                            <p:txEl>
                                              <p:pRg st="8" end="8"/>
                                            </p:txEl>
                                          </p:spTgt>
                                        </p:tgtEl>
                                        <p:attrNameLst>
                                          <p:attrName>ppt_y</p:attrName>
                                        </p:attrNameLst>
                                      </p:cBhvr>
                                      <p:tavLst>
                                        <p:tav tm="0">
                                          <p:val>
                                            <p:strVal val="#ppt_y"/>
                                          </p:val>
                                        </p:tav>
                                        <p:tav tm="100000">
                                          <p:val>
                                            <p:strVal val="#ppt_y"/>
                                          </p:val>
                                        </p:tav>
                                      </p:tavLst>
                                    </p:anim>
                                  </p:childTnLst>
                                </p:cTn>
                              </p:par>
                              <p:par>
                                <p:cTn id="53" presetID="1" presetClass="entr" presetSubtype="0" fill="hold" nodeType="withEffect">
                                  <p:stCondLst>
                                    <p:cond delay="0"/>
                                  </p:stCondLst>
                                  <p:childTnLst>
                                    <p:set>
                                      <p:cBhvr>
                                        <p:cTn id="5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uiExpand="1" build="p" bldLvl="2"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#5</a:t>
            </a:r>
          </a:p>
        </p:txBody>
      </p:sp>
      <p:sp>
        <p:nvSpPr>
          <p:cNvPr id="87043" name="Rectangle 3"/>
          <p:cNvSpPr>
            <a:spLocks noGrp="1" noChangeArrowheads="1"/>
          </p:cNvSpPr>
          <p:nvPr>
            <p:ph idx="1"/>
          </p:nvPr>
        </p:nvSpPr>
        <p:spPr>
          <a:xfrm>
            <a:off x="914400" y="1609725"/>
            <a:ext cx="7315200" cy="5248275"/>
          </a:xfrm>
        </p:spPr>
        <p:txBody>
          <a:bodyPr/>
          <a:lstStyle/>
          <a:p>
            <a:pPr eaLnBrk="1" hangingPunct="1">
              <a:lnSpc>
                <a:spcPct val="90000"/>
              </a:lnSpc>
              <a:buFont typeface="Wingdings" panose="05000000000000000000" pitchFamily="2" charset="2"/>
              <a:buNone/>
            </a:pPr>
            <a:r>
              <a:rPr lang="en-US" altLang="en-US" sz="2200" dirty="0"/>
              <a:t>Data</a:t>
            </a:r>
          </a:p>
          <a:p>
            <a:pPr eaLnBrk="1" hangingPunct="1">
              <a:lnSpc>
                <a:spcPct val="90000"/>
              </a:lnSpc>
            </a:pPr>
            <a:r>
              <a:rPr lang="en-US" altLang="en-US" sz="2200" dirty="0"/>
              <a:t>Ryan is 35 years old, and took the Risk Tolerance test from the teaching tools (Teaching Tool  16).  He determined that he was “moderate” in terms of risk. </a:t>
            </a:r>
          </a:p>
          <a:p>
            <a:pPr eaLnBrk="1" hangingPunct="1">
              <a:lnSpc>
                <a:spcPct val="90000"/>
              </a:lnSpc>
              <a:buFont typeface="Wingdings" panose="05000000000000000000" pitchFamily="2" charset="2"/>
              <a:buNone/>
            </a:pPr>
            <a:r>
              <a:rPr lang="en-US" altLang="en-US" sz="2200" dirty="0"/>
              <a:t>Application</a:t>
            </a:r>
          </a:p>
          <a:p>
            <a:pPr eaLnBrk="1" hangingPunct="1">
              <a:lnSpc>
                <a:spcPct val="90000"/>
              </a:lnSpc>
            </a:pPr>
            <a:r>
              <a:rPr lang="en-US" altLang="en-US" sz="2200" dirty="0"/>
              <a:t> Based on the rule of thumb of his age in bonds and the results from the Risk Tolerance test, which of the following most likely represents Ryan’s preferred asset allocation (assume his emergency fund is included in cash and bonds):</a:t>
            </a:r>
          </a:p>
          <a:p>
            <a:pPr lvl="1" eaLnBrk="1" hangingPunct="1">
              <a:lnSpc>
                <a:spcPct val="90000"/>
              </a:lnSpc>
            </a:pPr>
            <a:r>
              <a:rPr lang="en-US" altLang="en-US" sz="2200" dirty="0"/>
              <a:t>A.  35% cash, 40% large cap, 25% bonds</a:t>
            </a:r>
          </a:p>
          <a:p>
            <a:pPr lvl="1" eaLnBrk="1" hangingPunct="1">
              <a:lnSpc>
                <a:spcPct val="90000"/>
              </a:lnSpc>
            </a:pPr>
            <a:r>
              <a:rPr lang="en-US" altLang="en-US" sz="2200" dirty="0"/>
              <a:t>B.  25% cash, 35% large cap, 25% small cap, 15% international</a:t>
            </a:r>
          </a:p>
          <a:p>
            <a:pPr lvl="1" eaLnBrk="1" hangingPunct="1">
              <a:lnSpc>
                <a:spcPct val="90000"/>
              </a:lnSpc>
            </a:pPr>
            <a:r>
              <a:rPr lang="en-US" altLang="en-US" sz="2200" dirty="0"/>
              <a:t>C.  10% cash, 25% bonds,  50% large cap, 15% small cap</a:t>
            </a:r>
          </a:p>
          <a:p>
            <a:pPr lvl="1" eaLnBrk="1" hangingPunct="1">
              <a:lnSpc>
                <a:spcPct val="90000"/>
              </a:lnSpc>
            </a:pPr>
            <a:r>
              <a:rPr lang="en-US" altLang="en-US" sz="2200" dirty="0"/>
              <a:t>D.  15% bonds, 30% large cap, 30% small cap, 25% international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70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70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704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704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704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704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704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04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#5 Answer</a:t>
            </a:r>
          </a:p>
        </p:txBody>
      </p:sp>
      <p:sp>
        <p:nvSpPr>
          <p:cNvPr id="89091" name="Rectangle 3"/>
          <p:cNvSpPr>
            <a:spLocks noGrp="1" noChangeArrowheads="1"/>
          </p:cNvSpPr>
          <p:nvPr>
            <p:ph idx="1"/>
          </p:nvPr>
        </p:nvSpPr>
        <p:spPr>
          <a:xfrm>
            <a:off x="914400" y="1609725"/>
            <a:ext cx="7315200" cy="5095875"/>
          </a:xfrm>
        </p:spPr>
        <p:txBody>
          <a:bodyPr/>
          <a:lstStyle/>
          <a:p>
            <a:pPr lvl="1" eaLnBrk="1" hangingPunct="1"/>
            <a:r>
              <a:rPr lang="en-US" altLang="en-US" dirty="0"/>
              <a:t>Ryan’s preferred allocation would likely be C for the following reasons:</a:t>
            </a:r>
          </a:p>
          <a:p>
            <a:pPr lvl="2" eaLnBrk="1" hangingPunct="1"/>
            <a:r>
              <a:rPr lang="en-US" altLang="en-US" dirty="0"/>
              <a:t>Portfolio A has too much exposure to cash and bonds.</a:t>
            </a:r>
          </a:p>
          <a:p>
            <a:pPr lvl="2" eaLnBrk="1" hangingPunct="1"/>
            <a:r>
              <a:rPr lang="en-US" altLang="en-US" dirty="0"/>
              <a:t>Portfolio B has too large an allocation to international and small cap (40%), both much more risky.</a:t>
            </a:r>
          </a:p>
          <a:p>
            <a:pPr lvl="2" eaLnBrk="1" hangingPunct="1"/>
            <a:r>
              <a:rPr lang="en-US" altLang="en-US" dirty="0"/>
              <a:t>Portfolio C is more consistent with your risk exposure, i.e., 35% in bonds and cash, and has some (limited) exposure to small caps</a:t>
            </a:r>
          </a:p>
          <a:p>
            <a:pPr lvl="2" eaLnBrk="1" hangingPunct="1"/>
            <a:r>
              <a:rPr lang="en-US" altLang="en-US" dirty="0"/>
              <a:t>Portfolio D has too little exposure to bonds and cash, and too much small cap and international.</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anim calcmode="lin" valueType="num">
                                      <p:cBhvr additive="base">
                                        <p:cTn id="7" dur="500" fill="hold"/>
                                        <p:tgtEl>
                                          <p:spTgt spid="890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90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9091">
                                            <p:txEl>
                                              <p:pRg st="1" end="1"/>
                                            </p:txEl>
                                          </p:spTgt>
                                        </p:tgtEl>
                                        <p:attrNameLst>
                                          <p:attrName>style.visibility</p:attrName>
                                        </p:attrNameLst>
                                      </p:cBhvr>
                                      <p:to>
                                        <p:strVal val="visible"/>
                                      </p:to>
                                    </p:set>
                                    <p:anim calcmode="lin" valueType="num">
                                      <p:cBhvr additive="base">
                                        <p:cTn id="13" dur="500" fill="hold"/>
                                        <p:tgtEl>
                                          <p:spTgt spid="890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90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9091">
                                            <p:txEl>
                                              <p:pRg st="2" end="2"/>
                                            </p:txEl>
                                          </p:spTgt>
                                        </p:tgtEl>
                                        <p:attrNameLst>
                                          <p:attrName>style.visibility</p:attrName>
                                        </p:attrNameLst>
                                      </p:cBhvr>
                                      <p:to>
                                        <p:strVal val="visible"/>
                                      </p:to>
                                    </p:set>
                                    <p:anim calcmode="lin" valueType="num">
                                      <p:cBhvr additive="base">
                                        <p:cTn id="17" dur="500" fill="hold"/>
                                        <p:tgtEl>
                                          <p:spTgt spid="890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90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9091">
                                            <p:txEl>
                                              <p:pRg st="3" end="3"/>
                                            </p:txEl>
                                          </p:spTgt>
                                        </p:tgtEl>
                                        <p:attrNameLst>
                                          <p:attrName>style.visibility</p:attrName>
                                        </p:attrNameLst>
                                      </p:cBhvr>
                                      <p:to>
                                        <p:strVal val="visible"/>
                                      </p:to>
                                    </p:set>
                                    <p:anim calcmode="lin" valueType="num">
                                      <p:cBhvr additive="base">
                                        <p:cTn id="21" dur="500" fill="hold"/>
                                        <p:tgtEl>
                                          <p:spTgt spid="890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90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9091">
                                            <p:txEl>
                                              <p:pRg st="4" end="4"/>
                                            </p:txEl>
                                          </p:spTgt>
                                        </p:tgtEl>
                                        <p:attrNameLst>
                                          <p:attrName>style.visibility</p:attrName>
                                        </p:attrNameLst>
                                      </p:cBhvr>
                                      <p:to>
                                        <p:strVal val="visible"/>
                                      </p:to>
                                    </p:set>
                                    <p:anim calcmode="lin" valueType="num">
                                      <p:cBhvr additive="base">
                                        <p:cTn id="25" dur="500" fill="hold"/>
                                        <p:tgtEl>
                                          <p:spTgt spid="890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909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bldLvl="2"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sz="3200" dirty="0"/>
              <a:t>Case Study #6</a:t>
            </a:r>
          </a:p>
        </p:txBody>
      </p:sp>
      <p:sp>
        <p:nvSpPr>
          <p:cNvPr id="90115" name="Rectangle 3"/>
          <p:cNvSpPr>
            <a:spLocks noGrp="1" noChangeArrowheads="1"/>
          </p:cNvSpPr>
          <p:nvPr>
            <p:ph idx="1"/>
          </p:nvPr>
        </p:nvSpPr>
        <p:spPr>
          <a:xfrm>
            <a:off x="914400" y="1609725"/>
            <a:ext cx="7620000" cy="5781675"/>
          </a:xfrm>
        </p:spPr>
        <p:txBody>
          <a:bodyPr/>
          <a:lstStyle/>
          <a:p>
            <a:pPr eaLnBrk="1" hangingPunct="1">
              <a:lnSpc>
                <a:spcPct val="90000"/>
              </a:lnSpc>
              <a:buFont typeface="Wingdings" panose="05000000000000000000" pitchFamily="2" charset="2"/>
              <a:buNone/>
            </a:pPr>
            <a:r>
              <a:rPr lang="en-US" altLang="en-US" sz="2400" dirty="0"/>
              <a:t>Data</a:t>
            </a:r>
          </a:p>
          <a:p>
            <a:pPr eaLnBrk="1" hangingPunct="1">
              <a:lnSpc>
                <a:spcPct val="90000"/>
              </a:lnSpc>
            </a:pPr>
            <a:r>
              <a:rPr lang="en-US" altLang="en-US" sz="2400" dirty="0"/>
              <a:t>Assume the same information from Problem 5, but now Ryan’s result (age 35) from his Risk Tolerance test (Learning Tool 16) was “aggressive” in terms of risk.  </a:t>
            </a:r>
          </a:p>
          <a:p>
            <a:pPr eaLnBrk="1" hangingPunct="1">
              <a:lnSpc>
                <a:spcPct val="90000"/>
              </a:lnSpc>
              <a:buFont typeface="Wingdings" panose="05000000000000000000" pitchFamily="2" charset="2"/>
              <a:buNone/>
            </a:pPr>
            <a:r>
              <a:rPr lang="en-US" altLang="en-US" sz="2400" dirty="0"/>
              <a:t>Application</a:t>
            </a:r>
          </a:p>
          <a:p>
            <a:pPr eaLnBrk="1" hangingPunct="1">
              <a:lnSpc>
                <a:spcPct val="90000"/>
              </a:lnSpc>
            </a:pPr>
            <a:r>
              <a:rPr lang="en-US" altLang="en-US" sz="2400" dirty="0"/>
              <a:t>(a) Based on the same rule of thumb, which of the following most likely represents Ryan’s asset allocation:</a:t>
            </a:r>
          </a:p>
          <a:p>
            <a:pPr lvl="1" eaLnBrk="1" hangingPunct="1">
              <a:lnSpc>
                <a:spcPct val="90000"/>
              </a:lnSpc>
            </a:pPr>
            <a:r>
              <a:rPr lang="en-US" altLang="en-US" sz="2200" dirty="0"/>
              <a:t>A.  35% cash, 40% large cap, 25% bonds</a:t>
            </a:r>
          </a:p>
          <a:p>
            <a:pPr lvl="1" eaLnBrk="1" hangingPunct="1">
              <a:lnSpc>
                <a:spcPct val="90000"/>
              </a:lnSpc>
            </a:pPr>
            <a:r>
              <a:rPr lang="en-US" altLang="en-US" sz="2200" dirty="0"/>
              <a:t>B.  25% cash, 35% large cap, 25% small cap, 15% international</a:t>
            </a:r>
          </a:p>
          <a:p>
            <a:pPr lvl="1" eaLnBrk="1" hangingPunct="1">
              <a:lnSpc>
                <a:spcPct val="90000"/>
              </a:lnSpc>
            </a:pPr>
            <a:r>
              <a:rPr lang="en-US" altLang="en-US" sz="2200" dirty="0"/>
              <a:t>C.  10% cash, 25% bonds,  50% large cap, 15% small cap</a:t>
            </a:r>
          </a:p>
          <a:p>
            <a:pPr lvl="1" eaLnBrk="1" hangingPunct="1">
              <a:lnSpc>
                <a:spcPct val="90000"/>
              </a:lnSpc>
            </a:pPr>
            <a:r>
              <a:rPr lang="en-US" altLang="en-US" sz="2200" dirty="0"/>
              <a:t>D.  15% bonds, 30% large cap, 30% small cap, 25% international</a:t>
            </a:r>
          </a:p>
          <a:p>
            <a:pPr eaLnBrk="1" hangingPunct="1">
              <a:lnSpc>
                <a:spcPct val="90000"/>
              </a:lnSpc>
            </a:pPr>
            <a:r>
              <a:rPr lang="en-US" altLang="en-US" sz="2200" dirty="0"/>
              <a:t>(b) What would his allocation be if his results were “very aggressive”?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Effect transition="in" filter="fade">
                                      <p:cBhvr>
                                        <p:cTn id="7" dur="500"/>
                                        <p:tgtEl>
                                          <p:spTgt spid="901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90115">
                                            <p:txEl>
                                              <p:pRg st="1" end="1"/>
                                            </p:txEl>
                                          </p:spTgt>
                                        </p:tgtEl>
                                        <p:attrNameLst>
                                          <p:attrName>style.visibility</p:attrName>
                                        </p:attrNameLst>
                                      </p:cBhvr>
                                      <p:to>
                                        <p:strVal val="visible"/>
                                      </p:to>
                                    </p:set>
                                    <p:animEffect transition="in" filter="fade">
                                      <p:cBhvr>
                                        <p:cTn id="12" dur="500"/>
                                        <p:tgtEl>
                                          <p:spTgt spid="9011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90115">
                                            <p:txEl>
                                              <p:pRg st="2" end="2"/>
                                            </p:txEl>
                                          </p:spTgt>
                                        </p:tgtEl>
                                        <p:attrNameLst>
                                          <p:attrName>style.visibility</p:attrName>
                                        </p:attrNameLst>
                                      </p:cBhvr>
                                      <p:to>
                                        <p:strVal val="visible"/>
                                      </p:to>
                                    </p:set>
                                    <p:animEffect transition="in" filter="fade">
                                      <p:cBhvr>
                                        <p:cTn id="15" dur="500"/>
                                        <p:tgtEl>
                                          <p:spTgt spid="90115">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90115">
                                            <p:txEl>
                                              <p:pRg st="3" end="3"/>
                                            </p:txEl>
                                          </p:spTgt>
                                        </p:tgtEl>
                                        <p:attrNameLst>
                                          <p:attrName>style.visibility</p:attrName>
                                        </p:attrNameLst>
                                      </p:cBhvr>
                                      <p:to>
                                        <p:strVal val="visible"/>
                                      </p:to>
                                    </p:set>
                                    <p:animEffect transition="in" filter="fade">
                                      <p:cBhvr>
                                        <p:cTn id="18" dur="500"/>
                                        <p:tgtEl>
                                          <p:spTgt spid="90115">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90115">
                                            <p:txEl>
                                              <p:pRg st="4" end="4"/>
                                            </p:txEl>
                                          </p:spTgt>
                                        </p:tgtEl>
                                        <p:attrNameLst>
                                          <p:attrName>style.visibility</p:attrName>
                                        </p:attrNameLst>
                                      </p:cBhvr>
                                      <p:to>
                                        <p:strVal val="visible"/>
                                      </p:to>
                                    </p:set>
                                    <p:animEffect transition="in" filter="fade">
                                      <p:cBhvr>
                                        <p:cTn id="21" dur="500"/>
                                        <p:tgtEl>
                                          <p:spTgt spid="90115">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90115">
                                            <p:txEl>
                                              <p:pRg st="5" end="5"/>
                                            </p:txEl>
                                          </p:spTgt>
                                        </p:tgtEl>
                                        <p:attrNameLst>
                                          <p:attrName>style.visibility</p:attrName>
                                        </p:attrNameLst>
                                      </p:cBhvr>
                                      <p:to>
                                        <p:strVal val="visible"/>
                                      </p:to>
                                    </p:set>
                                    <p:animEffect transition="in" filter="fade">
                                      <p:cBhvr>
                                        <p:cTn id="24" dur="500"/>
                                        <p:tgtEl>
                                          <p:spTgt spid="90115">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90115">
                                            <p:txEl>
                                              <p:pRg st="6" end="6"/>
                                            </p:txEl>
                                          </p:spTgt>
                                        </p:tgtEl>
                                        <p:attrNameLst>
                                          <p:attrName>style.visibility</p:attrName>
                                        </p:attrNameLst>
                                      </p:cBhvr>
                                      <p:to>
                                        <p:strVal val="visible"/>
                                      </p:to>
                                    </p:set>
                                    <p:animEffect transition="in" filter="fade">
                                      <p:cBhvr>
                                        <p:cTn id="27" dur="500"/>
                                        <p:tgtEl>
                                          <p:spTgt spid="90115">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90115">
                                            <p:txEl>
                                              <p:pRg st="7" end="7"/>
                                            </p:txEl>
                                          </p:spTgt>
                                        </p:tgtEl>
                                        <p:attrNameLst>
                                          <p:attrName>style.visibility</p:attrName>
                                        </p:attrNameLst>
                                      </p:cBhvr>
                                      <p:to>
                                        <p:strVal val="visible"/>
                                      </p:to>
                                    </p:set>
                                    <p:animEffect transition="in" filter="fade">
                                      <p:cBhvr>
                                        <p:cTn id="30" dur="500"/>
                                        <p:tgtEl>
                                          <p:spTgt spid="90115">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90115">
                                            <p:txEl>
                                              <p:pRg st="8" end="8"/>
                                            </p:txEl>
                                          </p:spTgt>
                                        </p:tgtEl>
                                        <p:attrNameLst>
                                          <p:attrName>style.visibility</p:attrName>
                                        </p:attrNameLst>
                                      </p:cBhvr>
                                      <p:to>
                                        <p:strVal val="visible"/>
                                      </p:to>
                                    </p:set>
                                    <p:animEffect transition="in" filter="fade">
                                      <p:cBhvr>
                                        <p:cTn id="33" dur="500"/>
                                        <p:tgtEl>
                                          <p:spTgt spid="9011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#6 Answer</a:t>
            </a:r>
          </a:p>
        </p:txBody>
      </p:sp>
      <p:sp>
        <p:nvSpPr>
          <p:cNvPr id="92163" name="Rectangle 3"/>
          <p:cNvSpPr>
            <a:spLocks noGrp="1" noChangeArrowheads="1"/>
          </p:cNvSpPr>
          <p:nvPr>
            <p:ph idx="1"/>
          </p:nvPr>
        </p:nvSpPr>
        <p:spPr>
          <a:xfrm>
            <a:off x="914400" y="1609725"/>
            <a:ext cx="7315200" cy="5095875"/>
          </a:xfrm>
        </p:spPr>
        <p:txBody>
          <a:bodyPr/>
          <a:lstStyle/>
          <a:p>
            <a:pPr lvl="1" eaLnBrk="1" hangingPunct="1"/>
            <a:r>
              <a:rPr lang="en-US" altLang="en-US" dirty="0"/>
              <a:t>(a) The preferred allocation for “aggressive” would be B.</a:t>
            </a:r>
          </a:p>
          <a:p>
            <a:pPr lvl="2" eaLnBrk="1" hangingPunct="1"/>
            <a:r>
              <a:rPr lang="en-US" altLang="en-US" dirty="0"/>
              <a:t>Portfolio A has too much exposure to cash for his risk level</a:t>
            </a:r>
          </a:p>
          <a:p>
            <a:pPr lvl="2" eaLnBrk="1" hangingPunct="1"/>
            <a:r>
              <a:rPr lang="en-US" altLang="en-US" dirty="0"/>
              <a:t>Portfolio B is recommended.  It has a larger  allocation to international and small cap (40%), a lesser allocation to bonds and cash, and is more consistent with his risk results</a:t>
            </a:r>
          </a:p>
          <a:p>
            <a:pPr lvl="2" eaLnBrk="1" hangingPunct="1"/>
            <a:r>
              <a:rPr lang="en-US" altLang="en-US" dirty="0"/>
              <a:t>Portfolio C has too much (35%) in bonds and cash, and likely not enough to the riskier assets</a:t>
            </a:r>
          </a:p>
          <a:p>
            <a:pPr lvl="2" eaLnBrk="1" hangingPunct="1"/>
            <a:r>
              <a:rPr lang="en-US" altLang="en-US" dirty="0"/>
              <a:t>Portfolio D has too little exposure to bonds and cash, and likely too much small cap and international.</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anim calcmode="lin" valueType="num">
                                      <p:cBhvr additive="base">
                                        <p:cTn id="7" dur="500" fill="hold"/>
                                        <p:tgtEl>
                                          <p:spTgt spid="921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63">
                                            <p:txEl>
                                              <p:pRg st="1" end="1"/>
                                            </p:txEl>
                                          </p:spTgt>
                                        </p:tgtEl>
                                        <p:attrNameLst>
                                          <p:attrName>style.visibility</p:attrName>
                                        </p:attrNameLst>
                                      </p:cBhvr>
                                      <p:to>
                                        <p:strVal val="visible"/>
                                      </p:to>
                                    </p:set>
                                    <p:anim calcmode="lin" valueType="num">
                                      <p:cBhvr additive="base">
                                        <p:cTn id="13" dur="500" fill="hold"/>
                                        <p:tgtEl>
                                          <p:spTgt spid="921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2163">
                                            <p:txEl>
                                              <p:pRg st="2" end="2"/>
                                            </p:txEl>
                                          </p:spTgt>
                                        </p:tgtEl>
                                        <p:attrNameLst>
                                          <p:attrName>style.visibility</p:attrName>
                                        </p:attrNameLst>
                                      </p:cBhvr>
                                      <p:to>
                                        <p:strVal val="visible"/>
                                      </p:to>
                                    </p:set>
                                    <p:anim calcmode="lin" valueType="num">
                                      <p:cBhvr additive="base">
                                        <p:cTn id="17" dur="500" fill="hold"/>
                                        <p:tgtEl>
                                          <p:spTgt spid="921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9216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92163">
                                            <p:txEl>
                                              <p:pRg st="3" end="3"/>
                                            </p:txEl>
                                          </p:spTgt>
                                        </p:tgtEl>
                                        <p:attrNameLst>
                                          <p:attrName>style.visibility</p:attrName>
                                        </p:attrNameLst>
                                      </p:cBhvr>
                                      <p:to>
                                        <p:strVal val="visible"/>
                                      </p:to>
                                    </p:set>
                                    <p:anim calcmode="lin" valueType="num">
                                      <p:cBhvr additive="base">
                                        <p:cTn id="21" dur="500" fill="hold"/>
                                        <p:tgtEl>
                                          <p:spTgt spid="921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9216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2163">
                                            <p:txEl>
                                              <p:pRg st="4" end="4"/>
                                            </p:txEl>
                                          </p:spTgt>
                                        </p:tgtEl>
                                        <p:attrNameLst>
                                          <p:attrName>style.visibility</p:attrName>
                                        </p:attrNameLst>
                                      </p:cBhvr>
                                      <p:to>
                                        <p:strVal val="visible"/>
                                      </p:to>
                                    </p:set>
                                    <p:anim calcmode="lin" valueType="num">
                                      <p:cBhvr additive="base">
                                        <p:cTn id="25" dur="500" fill="hold"/>
                                        <p:tgtEl>
                                          <p:spTgt spid="9216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216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bldLvl="2"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Case Study #6 Answer</a:t>
            </a:r>
          </a:p>
        </p:txBody>
      </p:sp>
      <p:sp>
        <p:nvSpPr>
          <p:cNvPr id="101379" name="Rectangle 3"/>
          <p:cNvSpPr>
            <a:spLocks noGrp="1" noChangeArrowheads="1"/>
          </p:cNvSpPr>
          <p:nvPr>
            <p:ph idx="1"/>
          </p:nvPr>
        </p:nvSpPr>
        <p:spPr>
          <a:xfrm>
            <a:off x="914400" y="1609725"/>
            <a:ext cx="7315200" cy="5095875"/>
          </a:xfrm>
        </p:spPr>
        <p:txBody>
          <a:bodyPr/>
          <a:lstStyle/>
          <a:p>
            <a:pPr lvl="1" eaLnBrk="1" hangingPunct="1">
              <a:lnSpc>
                <a:spcPct val="90000"/>
              </a:lnSpc>
            </a:pPr>
            <a:r>
              <a:rPr lang="en-US" altLang="en-US" dirty="0"/>
              <a:t>(b) The preferred allocation for “very aggressive“ would be D.</a:t>
            </a:r>
          </a:p>
          <a:p>
            <a:pPr lvl="2" eaLnBrk="1" hangingPunct="1">
              <a:lnSpc>
                <a:spcPct val="90000"/>
              </a:lnSpc>
            </a:pPr>
            <a:r>
              <a:rPr lang="en-US" altLang="en-US" dirty="0"/>
              <a:t>Portfolio A has too much exposure to cash for his risk level, but a good allocation to small cap (more risky)</a:t>
            </a:r>
          </a:p>
          <a:p>
            <a:pPr lvl="2" eaLnBrk="1" hangingPunct="1">
              <a:lnSpc>
                <a:spcPct val="90000"/>
              </a:lnSpc>
            </a:pPr>
            <a:r>
              <a:rPr lang="en-US" altLang="en-US" dirty="0"/>
              <a:t>Portfolio B has a large allocation to international and small cap (40%), consistent with his risk results, but too much cash</a:t>
            </a:r>
          </a:p>
          <a:p>
            <a:pPr lvl="2" eaLnBrk="1" hangingPunct="1">
              <a:lnSpc>
                <a:spcPct val="90000"/>
              </a:lnSpc>
            </a:pPr>
            <a:r>
              <a:rPr lang="en-US" altLang="en-US" dirty="0"/>
              <a:t>Portfolio C has too much (35%) in bonds and cash, and likely not enough to riskier assets</a:t>
            </a:r>
          </a:p>
          <a:p>
            <a:pPr lvl="2" eaLnBrk="1" hangingPunct="1">
              <a:lnSpc>
                <a:spcPct val="90000"/>
              </a:lnSpc>
            </a:pPr>
            <a:r>
              <a:rPr lang="en-US" altLang="en-US" dirty="0"/>
              <a:t>Portfolio D has less exposure to bonds and cash, and much more small cap and international (55%), consistent with “very aggressive” risk</a:t>
            </a:r>
          </a:p>
          <a:p>
            <a:pPr eaLnBrk="1" hangingPunct="1">
              <a:lnSpc>
                <a:spcPct val="90000"/>
              </a:lnSpc>
            </a:pPr>
            <a:endParaRPr lang="en-US" alt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Placeholder 1"/>
          <p:cNvSpPr>
            <a:spLocks noGrp="1"/>
          </p:cNvSpPr>
          <p:nvPr>
            <p:ph type="body" idx="4294967295"/>
          </p:nvPr>
        </p:nvSpPr>
        <p:spPr>
          <a:xfrm>
            <a:off x="914400" y="1600200"/>
            <a:ext cx="7467600" cy="5257800"/>
          </a:xfrm>
        </p:spPr>
        <p:txBody>
          <a:bodyPr/>
          <a:lstStyle/>
          <a:p>
            <a:pPr lvl="0"/>
            <a:r>
              <a:rPr lang="en-US" dirty="0"/>
              <a:t>The key to investing is to know yourself, your vision and your goals.  Then do 5 key things:</a:t>
            </a:r>
          </a:p>
          <a:p>
            <a:pPr lvl="1"/>
            <a:r>
              <a:rPr lang="en-US" dirty="0"/>
              <a:t>1. </a:t>
            </a:r>
            <a:r>
              <a:rPr lang="en-US" dirty="0">
                <a:hlinkClick r:id="rId2"/>
              </a:rPr>
              <a:t>Know what to do before you invest, and understand the principles of successful investing</a:t>
            </a:r>
            <a:endParaRPr lang="en-US" dirty="0"/>
          </a:p>
          <a:p>
            <a:pPr lvl="1"/>
            <a:r>
              <a:rPr lang="en-US" dirty="0"/>
              <a:t>2. </a:t>
            </a:r>
            <a:r>
              <a:rPr lang="en-US" dirty="0">
                <a:hlinkClick r:id="rId3"/>
              </a:rPr>
              <a:t>Know the factors you control, assets, asset classes and investment vehicles</a:t>
            </a:r>
            <a:endParaRPr lang="en-US" dirty="0"/>
          </a:p>
          <a:p>
            <a:pPr lvl="1"/>
            <a:r>
              <a:rPr lang="en-US" dirty="0"/>
              <a:t>3. </a:t>
            </a:r>
            <a:r>
              <a:rPr lang="en-US" dirty="0">
                <a:hlinkClick r:id="rId4"/>
              </a:rPr>
              <a:t>Understand your risk level, and determine an asset allocation consistent with your level of risk</a:t>
            </a:r>
            <a:endParaRPr lang="en-US" dirty="0"/>
          </a:p>
          <a:p>
            <a:pPr lvl="1"/>
            <a:r>
              <a:rPr lang="en-US" dirty="0"/>
              <a:t>4. </a:t>
            </a:r>
            <a:r>
              <a:rPr lang="en-US" dirty="0">
                <a:hlinkClick r:id="rId5"/>
              </a:rPr>
              <a:t>Understand what makes a good mutual/index fund, and write your investment plan</a:t>
            </a:r>
            <a:endParaRPr lang="en-US" dirty="0"/>
          </a:p>
          <a:p>
            <a:pPr lvl="1"/>
            <a:r>
              <a:rPr lang="en-US" dirty="0"/>
              <a:t>5. </a:t>
            </a:r>
            <a:r>
              <a:rPr lang="en-US" dirty="0">
                <a:hlinkClick r:id="rId6"/>
              </a:rPr>
              <a:t>Choose good mutual/index funds, rebalance tax-efficiently, and hold </a:t>
            </a:r>
            <a:r>
              <a:rPr lang="en-US" dirty="0" smtClean="0">
                <a:hlinkClick r:id="rId6"/>
              </a:rPr>
              <a:t>for </a:t>
            </a:r>
            <a:r>
              <a:rPr lang="en-US" dirty="0">
                <a:hlinkClick r:id="rId6"/>
              </a:rPr>
              <a:t>40 </a:t>
            </a:r>
            <a:r>
              <a:rPr lang="en-US" dirty="0" smtClean="0">
                <a:hlinkClick r:id="rId6"/>
              </a:rPr>
              <a:t>years or longer</a:t>
            </a:r>
            <a:endParaRPr lang="en-US" dirty="0"/>
          </a:p>
          <a:p>
            <a:pPr lvl="2" eaLnBrk="1" hangingPunct="1"/>
            <a:endParaRPr lang="en-US" dirty="0"/>
          </a:p>
        </p:txBody>
      </p:sp>
      <p:sp>
        <p:nvSpPr>
          <p:cNvPr id="12291" name="Title 2"/>
          <p:cNvSpPr>
            <a:spLocks noGrp="1"/>
          </p:cNvSpPr>
          <p:nvPr>
            <p:ph type="title" idx="4294967295"/>
          </p:nvPr>
        </p:nvSpPr>
        <p:spPr>
          <a:xfrm>
            <a:off x="0" y="685800"/>
            <a:ext cx="9144000" cy="914400"/>
          </a:xfrm>
        </p:spPr>
        <p:txBody>
          <a:bodyPr/>
          <a:lstStyle/>
          <a:p>
            <a:pPr eaLnBrk="1" hangingPunct="1"/>
            <a:r>
              <a:rPr lang="en-US" dirty="0" smtClean="0">
                <a:cs typeface="Times New Roman" pitchFamily="18" charset="0"/>
              </a:rPr>
              <a:t>Summary</a:t>
            </a:r>
            <a:endParaRPr lang="en-US" sz="2400" dirty="0">
              <a:cs typeface="Times New Roman" pitchFamily="18" charset="0"/>
            </a:endParaRPr>
          </a:p>
        </p:txBody>
      </p:sp>
    </p:spTree>
    <p:extLst>
      <p:ext uri="{BB962C8B-B14F-4D97-AF65-F5344CB8AC3E}">
        <p14:creationId xmlns:p14="http://schemas.microsoft.com/office/powerpoint/2010/main" val="3693694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3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3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sz="3200" dirty="0"/>
              <a:t>Investment Assignments for Today </a:t>
            </a:r>
            <a:r>
              <a:rPr lang="en-US" altLang="en-US" sz="2400" dirty="0"/>
              <a:t>(continued)</a:t>
            </a:r>
          </a:p>
        </p:txBody>
      </p:sp>
      <p:sp>
        <p:nvSpPr>
          <p:cNvPr id="8195" name="Rectangle 3"/>
          <p:cNvSpPr>
            <a:spLocks noGrp="1" noChangeArrowheads="1"/>
          </p:cNvSpPr>
          <p:nvPr>
            <p:ph idx="1"/>
          </p:nvPr>
        </p:nvSpPr>
        <p:spPr>
          <a:xfrm>
            <a:off x="914400" y="1609725"/>
            <a:ext cx="7315200" cy="5248275"/>
          </a:xfrm>
        </p:spPr>
        <p:txBody>
          <a:bodyPr/>
          <a:lstStyle/>
          <a:p>
            <a:pPr eaLnBrk="1" hangingPunct="1"/>
            <a:r>
              <a:rPr lang="en-US" altLang="en-US" dirty="0"/>
              <a:t>Investments 4:  Bond Basics</a:t>
            </a:r>
          </a:p>
          <a:p>
            <a:pPr lvl="1" eaLnBrk="1" hangingPunct="1">
              <a:spcBef>
                <a:spcPts val="400"/>
              </a:spcBef>
            </a:pPr>
            <a:r>
              <a:rPr lang="en-US" altLang="en-US" sz="2200" dirty="0"/>
              <a:t>1.  Bond Volatility.  Open </a:t>
            </a:r>
            <a:r>
              <a:rPr lang="en-US" altLang="en-US" sz="2200" dirty="0">
                <a:hlinkClick r:id="rId2"/>
              </a:rPr>
              <a:t>Return Simulation for Asset Classes</a:t>
            </a:r>
            <a:r>
              <a:rPr lang="en-US" altLang="en-US" sz="2200" dirty="0"/>
              <a:t> (LT23).  Look at the volatility for bonds compared to other asset classes in the tab labeled “Charts” when you push F9 (calculate)</a:t>
            </a:r>
          </a:p>
          <a:p>
            <a:pPr lvl="1" eaLnBrk="1" hangingPunct="1">
              <a:spcBef>
                <a:spcPts val="400"/>
              </a:spcBef>
            </a:pPr>
            <a:r>
              <a:rPr lang="en-US" altLang="en-US" sz="2200" dirty="0"/>
              <a:t>2.  Bond Returns.  Open </a:t>
            </a:r>
            <a:r>
              <a:rPr lang="en-US" altLang="en-US" sz="2200" dirty="0">
                <a:hlinkClick r:id="rId3"/>
              </a:rPr>
              <a:t>Expected Return Simulation and Benchmarks </a:t>
            </a:r>
            <a:r>
              <a:rPr lang="en-US" altLang="en-US" sz="2200" dirty="0"/>
              <a:t>(LT27).  Go to the tab labeled “Returns and Risk.”  Review the 1, 5, 10, 25, etc. year return for bonds compared to other asset classes.  Are they more or less volatile? Do you know why market rates and bond prices are inverse (see </a:t>
            </a:r>
            <a:r>
              <a:rPr lang="en-US" altLang="en-US" sz="2200" dirty="0">
                <a:hlinkClick r:id="rId4"/>
              </a:rPr>
              <a:t>Investment Expenses </a:t>
            </a:r>
            <a:r>
              <a:rPr lang="en-US" altLang="en-US" sz="2200" dirty="0"/>
              <a:t>-  Bond Prices tab)?</a:t>
            </a:r>
          </a:p>
          <a:p>
            <a:pPr lvl="1" eaLnBrk="1" hangingPunct="1">
              <a:spcBef>
                <a:spcPts val="400"/>
              </a:spcBef>
            </a:pPr>
            <a:r>
              <a:rPr lang="en-US" altLang="en-US" sz="2200" dirty="0"/>
              <a:t>3.  Think about what percentage of your portfolio should be in bonds from your risk tolerance results </a:t>
            </a:r>
          </a:p>
          <a:p>
            <a:pPr lvl="1" eaLnBrk="1" hangingPunct="1">
              <a:spcBef>
                <a:spcPts val="400"/>
              </a:spcBef>
            </a:pPr>
            <a:endParaRPr lang="en-US"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 calcmode="lin" valueType="num">
                                      <p:cBhvr additive="base">
                                        <p:cTn id="17"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1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195">
                                            <p:txEl>
                                              <p:pRg st="3" end="3"/>
                                            </p:txEl>
                                          </p:spTgt>
                                        </p:tgtEl>
                                        <p:attrNameLst>
                                          <p:attrName>style.visibility</p:attrName>
                                        </p:attrNameLst>
                                      </p:cBhvr>
                                      <p:to>
                                        <p:strVal val="visible"/>
                                      </p:to>
                                    </p:set>
                                    <p:anim calcmode="lin" valueType="num">
                                      <p:cBhvr additive="base">
                                        <p:cTn id="21"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19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6858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A.  Questions to Ask Before you Invest</a:t>
            </a:r>
          </a:p>
        </p:txBody>
      </p:sp>
      <p:sp>
        <p:nvSpPr>
          <p:cNvPr id="12291" name="Rectangle 3"/>
          <p:cNvSpPr>
            <a:spLocks noGrp="1" noChangeArrowheads="1"/>
          </p:cNvSpPr>
          <p:nvPr>
            <p:ph idx="1"/>
          </p:nvPr>
        </p:nvSpPr>
        <p:spPr>
          <a:xfrm>
            <a:off x="914400" y="1600200"/>
            <a:ext cx="7391400" cy="5334000"/>
          </a:xfrm>
        </p:spPr>
        <p:txBody>
          <a:bodyPr/>
          <a:lstStyle/>
          <a:p>
            <a:pPr eaLnBrk="1" hangingPunct="1"/>
            <a:r>
              <a:rPr lang="en-US" altLang="en-US" dirty="0"/>
              <a:t>What should you do before you start investing?</a:t>
            </a:r>
          </a:p>
          <a:p>
            <a:pPr lvl="1" eaLnBrk="1" hangingPunct="1"/>
            <a:r>
              <a:rPr lang="en-US" altLang="en-US" dirty="0"/>
              <a:t>Is there a priority to paying bills?</a:t>
            </a:r>
          </a:p>
          <a:p>
            <a:pPr lvl="1" eaLnBrk="1" hangingPunct="1"/>
            <a:r>
              <a:rPr lang="en-US" altLang="en-US" dirty="0"/>
              <a:t>Are there certain things you should never do without?</a:t>
            </a:r>
          </a:p>
          <a:p>
            <a:pPr lvl="1" eaLnBrk="1" hangingPunct="1"/>
            <a:r>
              <a:rPr lang="en-US" altLang="en-US" dirty="0"/>
              <a:t>Are their other bills more important than investing?</a:t>
            </a:r>
          </a:p>
          <a:p>
            <a:pPr lvl="1" eaLnBrk="1" hangingPunct="1"/>
            <a:r>
              <a:rPr lang="en-US" altLang="en-US" dirty="0"/>
              <a:t>Is there a purpose to investing?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additive="base">
                                        <p:cTn id="7"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anim calcmode="lin" valueType="num">
                                      <p:cBhvr additive="base">
                                        <p:cTn id="13"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 calcmode="lin" valueType="num">
                                      <p:cBhvr additive="base">
                                        <p:cTn id="17"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2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291">
                                            <p:txEl>
                                              <p:pRg st="3" end="3"/>
                                            </p:txEl>
                                          </p:spTgt>
                                        </p:tgtEl>
                                        <p:attrNameLst>
                                          <p:attrName>style.visibility</p:attrName>
                                        </p:attrNameLst>
                                      </p:cBhvr>
                                      <p:to>
                                        <p:strVal val="visible"/>
                                      </p:to>
                                    </p:set>
                                    <p:anim calcmode="lin" valueType="num">
                                      <p:cBhvr additive="base">
                                        <p:cTn id="21" dur="500" fill="hold"/>
                                        <p:tgtEl>
                                          <p:spTgt spid="122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2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2291">
                                            <p:txEl>
                                              <p:pRg st="4" end="4"/>
                                            </p:txEl>
                                          </p:spTgt>
                                        </p:tgtEl>
                                        <p:attrNameLst>
                                          <p:attrName>style.visibility</p:attrName>
                                        </p:attrNameLst>
                                      </p:cBhvr>
                                      <p:to>
                                        <p:strVal val="visible"/>
                                      </p:to>
                                    </p:set>
                                    <p:anim calcmode="lin" valueType="num">
                                      <p:cBhvr additive="base">
                                        <p:cTn id="25" dur="500" fill="hold"/>
                                        <p:tgtEl>
                                          <p:spTgt spid="122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29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uiExpand="1"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6858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Before You Invest: The Hourglass Top</a:t>
            </a:r>
          </a:p>
        </p:txBody>
      </p:sp>
      <p:sp>
        <p:nvSpPr>
          <p:cNvPr id="350211" name="Line 3"/>
          <p:cNvSpPr>
            <a:spLocks noChangeShapeType="1"/>
          </p:cNvSpPr>
          <p:nvPr/>
        </p:nvSpPr>
        <p:spPr bwMode="auto">
          <a:xfrm>
            <a:off x="914400" y="1600200"/>
            <a:ext cx="7315200" cy="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wrap="none"/>
          <a:lstStyle/>
          <a:p>
            <a:endParaRPr lang="en-US" dirty="0"/>
          </a:p>
        </p:txBody>
      </p:sp>
      <p:sp>
        <p:nvSpPr>
          <p:cNvPr id="350213" name="Line 5"/>
          <p:cNvSpPr>
            <a:spLocks noChangeShapeType="1"/>
          </p:cNvSpPr>
          <p:nvPr/>
        </p:nvSpPr>
        <p:spPr bwMode="auto">
          <a:xfrm>
            <a:off x="2362200" y="3429000"/>
            <a:ext cx="4343400" cy="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wrap="none"/>
          <a:lstStyle/>
          <a:p>
            <a:endParaRPr lang="en-US" dirty="0"/>
          </a:p>
        </p:txBody>
      </p:sp>
      <p:sp>
        <p:nvSpPr>
          <p:cNvPr id="350214" name="Line 6"/>
          <p:cNvSpPr>
            <a:spLocks noChangeShapeType="1"/>
          </p:cNvSpPr>
          <p:nvPr/>
        </p:nvSpPr>
        <p:spPr bwMode="auto">
          <a:xfrm>
            <a:off x="3124200" y="4343400"/>
            <a:ext cx="2895600" cy="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wrap="none"/>
          <a:lstStyle/>
          <a:p>
            <a:endParaRPr lang="en-US" dirty="0"/>
          </a:p>
        </p:txBody>
      </p:sp>
      <p:sp>
        <p:nvSpPr>
          <p:cNvPr id="350215" name="Text Box 7"/>
          <p:cNvSpPr txBox="1">
            <a:spLocks noChangeArrowheads="1"/>
          </p:cNvSpPr>
          <p:nvPr/>
        </p:nvSpPr>
        <p:spPr bwMode="auto">
          <a:xfrm>
            <a:off x="685800" y="4724400"/>
            <a:ext cx="7772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2400" b="0" dirty="0"/>
              <a:t>4. Have you written down your personal vision and goals, do you live on a budget, and do you have a well-written investment plan?</a:t>
            </a:r>
          </a:p>
        </p:txBody>
      </p:sp>
      <p:sp>
        <p:nvSpPr>
          <p:cNvPr id="350216" name="Text Box 8"/>
          <p:cNvSpPr txBox="1">
            <a:spLocks noChangeArrowheads="1"/>
          </p:cNvSpPr>
          <p:nvPr/>
        </p:nvSpPr>
        <p:spPr bwMode="auto">
          <a:xfrm>
            <a:off x="609600" y="6362700"/>
            <a:ext cx="792480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lnSpc>
                <a:spcPct val="70000"/>
              </a:lnSpc>
              <a:spcBef>
                <a:spcPct val="70000"/>
              </a:spcBef>
              <a:buClr>
                <a:srgbClr val="FF0000"/>
              </a:buClr>
              <a:buFont typeface="Wingdings" panose="05000000000000000000" pitchFamily="2" charset="2"/>
              <a:buNone/>
            </a:pPr>
            <a:r>
              <a:rPr lang="en-US" altLang="en-US" sz="2400" b="0" dirty="0"/>
              <a:t>If you can answer these affirmatively, you are ready to invest</a:t>
            </a:r>
            <a:r>
              <a:rPr lang="en-US" altLang="en-US" sz="2400" b="0" dirty="0">
                <a:latin typeface="Arial" panose="020B0604020202020204" pitchFamily="34" charset="0"/>
              </a:rPr>
              <a:t>!</a:t>
            </a:r>
          </a:p>
          <a:p>
            <a:pPr algn="ctr" eaLnBrk="1" hangingPunct="1">
              <a:spcBef>
                <a:spcPct val="50000"/>
              </a:spcBef>
              <a:buFontTx/>
              <a:buNone/>
            </a:pPr>
            <a:endParaRPr lang="en-US" altLang="en-US" sz="2400" b="0" dirty="0">
              <a:latin typeface="Arial" panose="020B0604020202020204" pitchFamily="34" charset="0"/>
            </a:endParaRPr>
          </a:p>
        </p:txBody>
      </p:sp>
      <p:sp>
        <p:nvSpPr>
          <p:cNvPr id="350217" name="Text Box 9"/>
          <p:cNvSpPr txBox="1">
            <a:spLocks noChangeArrowheads="1"/>
          </p:cNvSpPr>
          <p:nvPr/>
        </p:nvSpPr>
        <p:spPr bwMode="auto">
          <a:xfrm>
            <a:off x="304800" y="3657600"/>
            <a:ext cx="845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2400" b="0" dirty="0"/>
              <a:t>3. Are you out of high-interest rate credit card and consumer debt?</a:t>
            </a:r>
          </a:p>
        </p:txBody>
      </p:sp>
      <p:sp>
        <p:nvSpPr>
          <p:cNvPr id="350218" name="Text Box 10"/>
          <p:cNvSpPr txBox="1">
            <a:spLocks noChangeArrowheads="1"/>
          </p:cNvSpPr>
          <p:nvPr/>
        </p:nvSpPr>
        <p:spPr bwMode="auto">
          <a:xfrm>
            <a:off x="914400" y="2743200"/>
            <a:ext cx="731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dirty="0"/>
              <a:t>2. Do you have adequate auto, health and life insurance?</a:t>
            </a:r>
          </a:p>
        </p:txBody>
      </p:sp>
      <p:sp>
        <p:nvSpPr>
          <p:cNvPr id="350219" name="Text Box 11"/>
          <p:cNvSpPr txBox="1">
            <a:spLocks noChangeArrowheads="1"/>
          </p:cNvSpPr>
          <p:nvPr/>
        </p:nvSpPr>
        <p:spPr bwMode="auto">
          <a:xfrm>
            <a:off x="0" y="1828800"/>
            <a:ext cx="91440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lnSpc>
                <a:spcPct val="70000"/>
              </a:lnSpc>
              <a:spcBef>
                <a:spcPct val="70000"/>
              </a:spcBef>
              <a:buClr>
                <a:srgbClr val="FF0000"/>
              </a:buClr>
              <a:buFont typeface="Wingdings" panose="05000000000000000000" pitchFamily="2" charset="2"/>
              <a:buNone/>
            </a:pPr>
            <a:r>
              <a:rPr lang="en-US" altLang="en-US" sz="2400" b="0" dirty="0"/>
              <a:t>1. Are your priorities in order and are you “square” with the Lord?</a:t>
            </a:r>
          </a:p>
          <a:p>
            <a:pPr algn="ctr" eaLnBrk="1" hangingPunct="1">
              <a:spcBef>
                <a:spcPct val="50000"/>
              </a:spcBef>
              <a:buFontTx/>
              <a:buNone/>
            </a:pPr>
            <a:endParaRPr lang="en-US" altLang="en-US" sz="1200" b="0" dirty="0">
              <a:latin typeface="Arial" panose="020B0604020202020204" pitchFamily="34" charset="0"/>
            </a:endParaRPr>
          </a:p>
        </p:txBody>
      </p:sp>
      <p:sp>
        <p:nvSpPr>
          <p:cNvPr id="350220" name="Line 12"/>
          <p:cNvSpPr>
            <a:spLocks noChangeShapeType="1"/>
          </p:cNvSpPr>
          <p:nvPr/>
        </p:nvSpPr>
        <p:spPr bwMode="auto">
          <a:xfrm>
            <a:off x="914400" y="1600200"/>
            <a:ext cx="7620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1" name="Line 13"/>
          <p:cNvSpPr>
            <a:spLocks noChangeShapeType="1"/>
          </p:cNvSpPr>
          <p:nvPr/>
        </p:nvSpPr>
        <p:spPr bwMode="auto">
          <a:xfrm>
            <a:off x="1676400" y="2514600"/>
            <a:ext cx="6858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2" name="Line 14"/>
          <p:cNvSpPr>
            <a:spLocks noChangeShapeType="1"/>
          </p:cNvSpPr>
          <p:nvPr/>
        </p:nvSpPr>
        <p:spPr bwMode="auto">
          <a:xfrm flipH="1">
            <a:off x="7467600" y="1600200"/>
            <a:ext cx="7620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3" name="Line 15"/>
          <p:cNvSpPr>
            <a:spLocks noChangeShapeType="1"/>
          </p:cNvSpPr>
          <p:nvPr/>
        </p:nvSpPr>
        <p:spPr bwMode="auto">
          <a:xfrm flipV="1">
            <a:off x="6705600" y="2514600"/>
            <a:ext cx="7620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4" name="Line 16"/>
          <p:cNvSpPr>
            <a:spLocks noChangeShapeType="1"/>
          </p:cNvSpPr>
          <p:nvPr/>
        </p:nvSpPr>
        <p:spPr bwMode="auto">
          <a:xfrm flipH="1" flipV="1">
            <a:off x="2362200" y="3429000"/>
            <a:ext cx="7620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5" name="Line 17"/>
          <p:cNvSpPr>
            <a:spLocks noChangeShapeType="1"/>
          </p:cNvSpPr>
          <p:nvPr/>
        </p:nvSpPr>
        <p:spPr bwMode="auto">
          <a:xfrm flipH="1" flipV="1">
            <a:off x="3124200" y="4343400"/>
            <a:ext cx="1447800" cy="17526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6" name="Line 18"/>
          <p:cNvSpPr>
            <a:spLocks noChangeShapeType="1"/>
          </p:cNvSpPr>
          <p:nvPr/>
        </p:nvSpPr>
        <p:spPr bwMode="auto">
          <a:xfrm flipV="1">
            <a:off x="6019800" y="3429000"/>
            <a:ext cx="6858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7" name="Line 19"/>
          <p:cNvSpPr>
            <a:spLocks noChangeShapeType="1"/>
          </p:cNvSpPr>
          <p:nvPr/>
        </p:nvSpPr>
        <p:spPr bwMode="auto">
          <a:xfrm flipV="1">
            <a:off x="4572000" y="4343400"/>
            <a:ext cx="1447800" cy="17526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16403" name="Rectangle 20"/>
          <p:cNvSpPr>
            <a:spLocks noChangeArrowheads="1"/>
          </p:cNvSpPr>
          <p:nvPr/>
        </p:nvSpPr>
        <p:spPr bwMode="auto">
          <a:xfrm>
            <a:off x="457200" y="228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200" b="0" dirty="0"/>
          </a:p>
        </p:txBody>
      </p:sp>
      <p:sp>
        <p:nvSpPr>
          <p:cNvPr id="2" name="Line 3"/>
          <p:cNvSpPr>
            <a:spLocks noChangeShapeType="1"/>
          </p:cNvSpPr>
          <p:nvPr/>
        </p:nvSpPr>
        <p:spPr bwMode="auto">
          <a:xfrm>
            <a:off x="1676400" y="2514600"/>
            <a:ext cx="5791200" cy="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wrap="none"/>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50211"/>
                                        </p:tgtEl>
                                        <p:attrNameLst>
                                          <p:attrName>style.visibility</p:attrName>
                                        </p:attrNameLst>
                                      </p:cBhvr>
                                      <p:to>
                                        <p:strVal val="visible"/>
                                      </p:to>
                                    </p:set>
                                    <p:animEffect transition="in" filter="fade">
                                      <p:cBhvr>
                                        <p:cTn id="7" dur="1000"/>
                                        <p:tgtEl>
                                          <p:spTgt spid="350211"/>
                                        </p:tgtEl>
                                      </p:cBhvr>
                                    </p:animEffect>
                                  </p:childTnLst>
                                </p:cTn>
                              </p:par>
                              <p:par>
                                <p:cTn id="8" presetID="10" presetClass="entr" presetSubtype="0" fill="hold" nodeType="withEffect">
                                  <p:stCondLst>
                                    <p:cond delay="0"/>
                                  </p:stCondLst>
                                  <p:childTnLst>
                                    <p:set>
                                      <p:cBhvr>
                                        <p:cTn id="9" dur="1" fill="hold">
                                          <p:stCondLst>
                                            <p:cond delay="0"/>
                                          </p:stCondLst>
                                        </p:cTn>
                                        <p:tgtEl>
                                          <p:spTgt spid="350220"/>
                                        </p:tgtEl>
                                        <p:attrNameLst>
                                          <p:attrName>style.visibility</p:attrName>
                                        </p:attrNameLst>
                                      </p:cBhvr>
                                      <p:to>
                                        <p:strVal val="visible"/>
                                      </p:to>
                                    </p:set>
                                    <p:animEffect transition="in" filter="fade">
                                      <p:cBhvr>
                                        <p:cTn id="10" dur="2000"/>
                                        <p:tgtEl>
                                          <p:spTgt spid="350220"/>
                                        </p:tgtEl>
                                      </p:cBhvr>
                                    </p:animEffect>
                                  </p:childTnLst>
                                </p:cTn>
                              </p:par>
                              <p:par>
                                <p:cTn id="11" presetID="10" presetClass="entr" presetSubtype="0" fill="hold" nodeType="withEffect">
                                  <p:stCondLst>
                                    <p:cond delay="0"/>
                                  </p:stCondLst>
                                  <p:childTnLst>
                                    <p:set>
                                      <p:cBhvr>
                                        <p:cTn id="12" dur="1" fill="hold">
                                          <p:stCondLst>
                                            <p:cond delay="0"/>
                                          </p:stCondLst>
                                        </p:cTn>
                                        <p:tgtEl>
                                          <p:spTgt spid="350222"/>
                                        </p:tgtEl>
                                        <p:attrNameLst>
                                          <p:attrName>style.visibility</p:attrName>
                                        </p:attrNameLst>
                                      </p:cBhvr>
                                      <p:to>
                                        <p:strVal val="visible"/>
                                      </p:to>
                                    </p:set>
                                    <p:animEffect transition="in" filter="fade">
                                      <p:cBhvr>
                                        <p:cTn id="13" dur="2000"/>
                                        <p:tgtEl>
                                          <p:spTgt spid="350222"/>
                                        </p:tgtEl>
                                      </p:cBhvr>
                                    </p:animEffect>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50219"/>
                                        </p:tgtEl>
                                        <p:attrNameLst>
                                          <p:attrName>style.visibility</p:attrName>
                                        </p:attrNameLst>
                                      </p:cBhvr>
                                      <p:to>
                                        <p:strVal val="visible"/>
                                      </p:to>
                                    </p:set>
                                    <p:animEffect transition="in" filter="fade">
                                      <p:cBhvr>
                                        <p:cTn id="21" dur="2000"/>
                                        <p:tgtEl>
                                          <p:spTgt spid="35021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nodeType="clickEffect">
                                  <p:stCondLst>
                                    <p:cond delay="0"/>
                                  </p:stCondLst>
                                  <p:childTnLst>
                                    <p:set>
                                      <p:cBhvr>
                                        <p:cTn id="25" dur="1" fill="hold">
                                          <p:stCondLst>
                                            <p:cond delay="0"/>
                                          </p:stCondLst>
                                        </p:cTn>
                                        <p:tgtEl>
                                          <p:spTgt spid="350213"/>
                                        </p:tgtEl>
                                        <p:attrNameLst>
                                          <p:attrName>style.visibility</p:attrName>
                                        </p:attrNameLst>
                                      </p:cBhvr>
                                      <p:to>
                                        <p:strVal val="visible"/>
                                      </p:to>
                                    </p:set>
                                    <p:animEffect transition="in" filter="fade">
                                      <p:cBhvr>
                                        <p:cTn id="26" dur="2000"/>
                                        <p:tgtEl>
                                          <p:spTgt spid="350213"/>
                                        </p:tgtEl>
                                      </p:cBhvr>
                                    </p:animEffect>
                                  </p:childTnLst>
                                </p:cTn>
                              </p:par>
                              <p:par>
                                <p:cTn id="27" presetID="10" presetClass="entr" presetSubtype="0" fill="hold" nodeType="withEffect">
                                  <p:stCondLst>
                                    <p:cond delay="0"/>
                                  </p:stCondLst>
                                  <p:childTnLst>
                                    <p:set>
                                      <p:cBhvr>
                                        <p:cTn id="28" dur="1" fill="hold">
                                          <p:stCondLst>
                                            <p:cond delay="0"/>
                                          </p:stCondLst>
                                        </p:cTn>
                                        <p:tgtEl>
                                          <p:spTgt spid="350221"/>
                                        </p:tgtEl>
                                        <p:attrNameLst>
                                          <p:attrName>style.visibility</p:attrName>
                                        </p:attrNameLst>
                                      </p:cBhvr>
                                      <p:to>
                                        <p:strVal val="visible"/>
                                      </p:to>
                                    </p:set>
                                    <p:animEffect transition="in" filter="fade">
                                      <p:cBhvr>
                                        <p:cTn id="29" dur="2000"/>
                                        <p:tgtEl>
                                          <p:spTgt spid="350221"/>
                                        </p:tgtEl>
                                      </p:cBhvr>
                                    </p:animEffect>
                                  </p:childTnLst>
                                </p:cTn>
                              </p:par>
                              <p:par>
                                <p:cTn id="30" presetID="10" presetClass="entr" presetSubtype="0" fill="hold" nodeType="withEffect">
                                  <p:stCondLst>
                                    <p:cond delay="0"/>
                                  </p:stCondLst>
                                  <p:childTnLst>
                                    <p:set>
                                      <p:cBhvr>
                                        <p:cTn id="31" dur="1" fill="hold">
                                          <p:stCondLst>
                                            <p:cond delay="0"/>
                                          </p:stCondLst>
                                        </p:cTn>
                                        <p:tgtEl>
                                          <p:spTgt spid="350223"/>
                                        </p:tgtEl>
                                        <p:attrNameLst>
                                          <p:attrName>style.visibility</p:attrName>
                                        </p:attrNameLst>
                                      </p:cBhvr>
                                      <p:to>
                                        <p:strVal val="visible"/>
                                      </p:to>
                                    </p:set>
                                    <p:animEffect transition="in" filter="fade">
                                      <p:cBhvr>
                                        <p:cTn id="32" dur="2000"/>
                                        <p:tgtEl>
                                          <p:spTgt spid="35022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50218"/>
                                        </p:tgtEl>
                                        <p:attrNameLst>
                                          <p:attrName>style.visibility</p:attrName>
                                        </p:attrNameLst>
                                      </p:cBhvr>
                                      <p:to>
                                        <p:strVal val="visible"/>
                                      </p:to>
                                    </p:set>
                                    <p:animEffect transition="in" filter="fade">
                                      <p:cBhvr>
                                        <p:cTn id="37" dur="2000"/>
                                        <p:tgtEl>
                                          <p:spTgt spid="35021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350224"/>
                                        </p:tgtEl>
                                        <p:attrNameLst>
                                          <p:attrName>style.visibility</p:attrName>
                                        </p:attrNameLst>
                                      </p:cBhvr>
                                      <p:to>
                                        <p:strVal val="visible"/>
                                      </p:to>
                                    </p:set>
                                    <p:animEffect transition="in" filter="fade">
                                      <p:cBhvr>
                                        <p:cTn id="42" dur="2000"/>
                                        <p:tgtEl>
                                          <p:spTgt spid="350224"/>
                                        </p:tgtEl>
                                      </p:cBhvr>
                                    </p:animEffect>
                                  </p:childTnLst>
                                </p:cTn>
                              </p:par>
                              <p:par>
                                <p:cTn id="43" presetID="10" presetClass="entr" presetSubtype="0" fill="hold" nodeType="withEffect">
                                  <p:stCondLst>
                                    <p:cond delay="0"/>
                                  </p:stCondLst>
                                  <p:childTnLst>
                                    <p:set>
                                      <p:cBhvr>
                                        <p:cTn id="44" dur="1" fill="hold">
                                          <p:stCondLst>
                                            <p:cond delay="0"/>
                                          </p:stCondLst>
                                        </p:cTn>
                                        <p:tgtEl>
                                          <p:spTgt spid="350226"/>
                                        </p:tgtEl>
                                        <p:attrNameLst>
                                          <p:attrName>style.visibility</p:attrName>
                                        </p:attrNameLst>
                                      </p:cBhvr>
                                      <p:to>
                                        <p:strVal val="visible"/>
                                      </p:to>
                                    </p:set>
                                    <p:animEffect transition="in" filter="fade">
                                      <p:cBhvr>
                                        <p:cTn id="45" dur="2000"/>
                                        <p:tgtEl>
                                          <p:spTgt spid="350226"/>
                                        </p:tgtEl>
                                      </p:cBhvr>
                                    </p:animEffect>
                                  </p:childTnLst>
                                </p:cTn>
                              </p:par>
                              <p:par>
                                <p:cTn id="46" presetID="10" presetClass="entr" presetSubtype="0" fill="hold" nodeType="withEffect">
                                  <p:stCondLst>
                                    <p:cond delay="0"/>
                                  </p:stCondLst>
                                  <p:childTnLst>
                                    <p:set>
                                      <p:cBhvr>
                                        <p:cTn id="47" dur="1" fill="hold">
                                          <p:stCondLst>
                                            <p:cond delay="0"/>
                                          </p:stCondLst>
                                        </p:cTn>
                                        <p:tgtEl>
                                          <p:spTgt spid="350214"/>
                                        </p:tgtEl>
                                        <p:attrNameLst>
                                          <p:attrName>style.visibility</p:attrName>
                                        </p:attrNameLst>
                                      </p:cBhvr>
                                      <p:to>
                                        <p:strVal val="visible"/>
                                      </p:to>
                                    </p:set>
                                    <p:animEffect transition="in" filter="fade">
                                      <p:cBhvr>
                                        <p:cTn id="48" dur="2000"/>
                                        <p:tgtEl>
                                          <p:spTgt spid="350214"/>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50217"/>
                                        </p:tgtEl>
                                        <p:attrNameLst>
                                          <p:attrName>style.visibility</p:attrName>
                                        </p:attrNameLst>
                                      </p:cBhvr>
                                      <p:to>
                                        <p:strVal val="visible"/>
                                      </p:to>
                                    </p:set>
                                    <p:animEffect transition="in" filter="fade">
                                      <p:cBhvr>
                                        <p:cTn id="53" dur="2000"/>
                                        <p:tgtEl>
                                          <p:spTgt spid="350217"/>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10" presetClass="entr" presetSubtype="0" fill="hold" nodeType="clickEffect">
                                  <p:stCondLst>
                                    <p:cond delay="0"/>
                                  </p:stCondLst>
                                  <p:childTnLst>
                                    <p:set>
                                      <p:cBhvr>
                                        <p:cTn id="57" dur="1" fill="hold">
                                          <p:stCondLst>
                                            <p:cond delay="0"/>
                                          </p:stCondLst>
                                        </p:cTn>
                                        <p:tgtEl>
                                          <p:spTgt spid="350227"/>
                                        </p:tgtEl>
                                        <p:attrNameLst>
                                          <p:attrName>style.visibility</p:attrName>
                                        </p:attrNameLst>
                                      </p:cBhvr>
                                      <p:to>
                                        <p:strVal val="visible"/>
                                      </p:to>
                                    </p:set>
                                    <p:animEffect transition="in" filter="fade">
                                      <p:cBhvr>
                                        <p:cTn id="58" dur="2000"/>
                                        <p:tgtEl>
                                          <p:spTgt spid="350227"/>
                                        </p:tgtEl>
                                      </p:cBhvr>
                                    </p:animEffect>
                                  </p:childTnLst>
                                </p:cTn>
                              </p:par>
                              <p:par>
                                <p:cTn id="59" presetID="10" presetClass="entr" presetSubtype="0" fill="hold" nodeType="withEffect">
                                  <p:stCondLst>
                                    <p:cond delay="0"/>
                                  </p:stCondLst>
                                  <p:childTnLst>
                                    <p:set>
                                      <p:cBhvr>
                                        <p:cTn id="60" dur="1" fill="hold">
                                          <p:stCondLst>
                                            <p:cond delay="0"/>
                                          </p:stCondLst>
                                        </p:cTn>
                                        <p:tgtEl>
                                          <p:spTgt spid="350225"/>
                                        </p:tgtEl>
                                        <p:attrNameLst>
                                          <p:attrName>style.visibility</p:attrName>
                                        </p:attrNameLst>
                                      </p:cBhvr>
                                      <p:to>
                                        <p:strVal val="visible"/>
                                      </p:to>
                                    </p:set>
                                    <p:animEffect transition="in" filter="fade">
                                      <p:cBhvr>
                                        <p:cTn id="61" dur="2000"/>
                                        <p:tgtEl>
                                          <p:spTgt spid="350225"/>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50215"/>
                                        </p:tgtEl>
                                        <p:attrNameLst>
                                          <p:attrName>style.visibility</p:attrName>
                                        </p:attrNameLst>
                                      </p:cBhvr>
                                      <p:to>
                                        <p:strVal val="visible"/>
                                      </p:to>
                                    </p:set>
                                    <p:animEffect transition="in" filter="fade">
                                      <p:cBhvr>
                                        <p:cTn id="66" dur="2000"/>
                                        <p:tgtEl>
                                          <p:spTgt spid="350215"/>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50216"/>
                                        </p:tgtEl>
                                        <p:attrNameLst>
                                          <p:attrName>style.visibility</p:attrName>
                                        </p:attrNameLst>
                                      </p:cBhvr>
                                      <p:to>
                                        <p:strVal val="visible"/>
                                      </p:to>
                                    </p:set>
                                    <p:animEffect transition="in" filter="fade">
                                      <p:cBhvr>
                                        <p:cTn id="71" dur="2000"/>
                                        <p:tgtEl>
                                          <p:spTgt spid="350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215" grpId="0"/>
      <p:bldP spid="350216" grpId="0"/>
      <p:bldP spid="350217" grpId="0"/>
      <p:bldP spid="350218" grpId="0"/>
      <p:bldP spid="350219" grpId="0"/>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10162</TotalTime>
  <Words>5550</Words>
  <Application>Microsoft Office PowerPoint</Application>
  <PresentationFormat>On-screen Show (4:3)</PresentationFormat>
  <Paragraphs>485</Paragraphs>
  <Slides>68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68</vt:i4>
      </vt:variant>
    </vt:vector>
  </HeadingPairs>
  <TitlesOfParts>
    <vt:vector size="73" baseType="lpstr">
      <vt:lpstr>SimSun</vt:lpstr>
      <vt:lpstr>Arial</vt:lpstr>
      <vt:lpstr>Times New Roman</vt:lpstr>
      <vt:lpstr>Wingdings</vt:lpstr>
      <vt:lpstr>BM418-Theme1</vt:lpstr>
      <vt:lpstr>Personal Finance: Another Perspective</vt:lpstr>
      <vt:lpstr>Objectives</vt:lpstr>
      <vt:lpstr>Your Personal Financial Plan</vt:lpstr>
      <vt:lpstr>Your Financial Plan (continued)</vt:lpstr>
      <vt:lpstr>Teaching Investments</vt:lpstr>
      <vt:lpstr>Investment Assignments for Today</vt:lpstr>
      <vt:lpstr>Investment Assignments for Today (continued)</vt:lpstr>
      <vt:lpstr>A.  Questions to Ask Before you Invest</vt:lpstr>
      <vt:lpstr>Before You Invest: The Hourglass Top</vt:lpstr>
      <vt:lpstr>Before you Invest (continued)</vt:lpstr>
      <vt:lpstr>B. Understand the Principles of  Successful Investing</vt:lpstr>
      <vt:lpstr>Principles for Successful Investing (continued)</vt:lpstr>
      <vt:lpstr>Principles for Successful Investing (continued)</vt:lpstr>
      <vt:lpstr>Principles for Successful Investing (continued)</vt:lpstr>
      <vt:lpstr>Principles for Successful Investing (continued)</vt:lpstr>
      <vt:lpstr>Principles for Successful Investing (continued)</vt:lpstr>
      <vt:lpstr>Principles for Successful Investing (continued)</vt:lpstr>
      <vt:lpstr>Principles for Successful Investing (continued)</vt:lpstr>
      <vt:lpstr>Principles of Successful Investing (continued)</vt:lpstr>
      <vt:lpstr>Principles for Successful Investing (continued)</vt:lpstr>
      <vt:lpstr>Principles for Successful Investing (continued)</vt:lpstr>
      <vt:lpstr>Principles for Successful Investing (continued)</vt:lpstr>
      <vt:lpstr>Source:  Jason Karceski, Miles Livingston, Edward O’Neal, “Mutual Fund Brokerage Commissions, January 2004, p. 12.</vt:lpstr>
      <vt:lpstr>Principles for Successful Investing (continued)</vt:lpstr>
      <vt:lpstr>Trading Costs and Returns</vt:lpstr>
      <vt:lpstr>Principles for Successful Investing (continued)</vt:lpstr>
      <vt:lpstr>Principles for Successful Investing (continued)</vt:lpstr>
      <vt:lpstr>Principles for Successful Investing (continued)</vt:lpstr>
      <vt:lpstr>Principles for Successful Investing (continued)</vt:lpstr>
      <vt:lpstr>Principles for Successful Investing (continued)</vt:lpstr>
      <vt:lpstr>Principles for Successful Investing (continued)</vt:lpstr>
      <vt:lpstr>Principles for Successful Investing (continued)</vt:lpstr>
      <vt:lpstr>C.  Understand Asset Classes and their History</vt:lpstr>
      <vt:lpstr>Cash and Cash Equivalents</vt:lpstr>
      <vt:lpstr>Cash and Cash Equivalents (continued)</vt:lpstr>
      <vt:lpstr>Fixed Income (or Bonds)</vt:lpstr>
      <vt:lpstr>Fixed-income (continued)</vt:lpstr>
      <vt:lpstr> Fixed-income (continued)</vt:lpstr>
      <vt:lpstr>Equities (or Stocks)</vt:lpstr>
      <vt:lpstr>Equities (continued)</vt:lpstr>
      <vt:lpstr>Equities (continued)</vt:lpstr>
      <vt:lpstr>Equities (continued)</vt:lpstr>
      <vt:lpstr>Equities (continued)</vt:lpstr>
      <vt:lpstr>Equities (continued)</vt:lpstr>
      <vt:lpstr>Equities (continued)</vt:lpstr>
      <vt:lpstr>PowerPoint Presentation</vt:lpstr>
      <vt:lpstr>Asset Class Risk and Return History</vt:lpstr>
      <vt:lpstr>Return</vt:lpstr>
      <vt:lpstr>Return (continued)</vt:lpstr>
      <vt:lpstr>Return:  Asset Class Returns</vt:lpstr>
      <vt:lpstr>Returns: S&amp;P 500  1 Year Returns</vt:lpstr>
      <vt:lpstr>Returns: S&amp;P 500 10 Year Returns</vt:lpstr>
      <vt:lpstr>Questions</vt:lpstr>
      <vt:lpstr>Review of Objectives</vt:lpstr>
      <vt:lpstr>Case Study #1</vt:lpstr>
      <vt:lpstr>Case Study #1 Answer</vt:lpstr>
      <vt:lpstr>Case Study #2</vt:lpstr>
      <vt:lpstr>Case Study #2 Answer</vt:lpstr>
      <vt:lpstr>Case Study #3</vt:lpstr>
      <vt:lpstr>Case Study #3 Answer</vt:lpstr>
      <vt:lpstr>Case Study #4</vt:lpstr>
      <vt:lpstr>Case Study #4 Answer</vt:lpstr>
      <vt:lpstr>Case Study #5</vt:lpstr>
      <vt:lpstr>Case Study #5 Answer</vt:lpstr>
      <vt:lpstr>Case Study #6</vt:lpstr>
      <vt:lpstr>Case Study #6 Answer</vt:lpstr>
      <vt:lpstr>Case Study #6 Answer</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Goals and the Investment Process</dc:title>
  <dc:creator>Sudweeks</dc:creator>
  <cp:lastModifiedBy>Bryan Sudweeks</cp:lastModifiedBy>
  <cp:revision>422</cp:revision>
  <cp:lastPrinted>2020-02-22T19:57:13Z</cp:lastPrinted>
  <dcterms:created xsi:type="dcterms:W3CDTF">2000-08-27T13:12:54Z</dcterms:created>
  <dcterms:modified xsi:type="dcterms:W3CDTF">2020-02-24T20:42:42Z</dcterms:modified>
</cp:coreProperties>
</file>